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78" r:id="rId4"/>
    <p:sldId id="281" r:id="rId5"/>
    <p:sldId id="279" r:id="rId6"/>
    <p:sldId id="282" r:id="rId7"/>
    <p:sldId id="283" r:id="rId8"/>
    <p:sldId id="25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D07"/>
    <a:srgbClr val="EAAA00"/>
    <a:srgbClr val="FFFFFF"/>
    <a:srgbClr val="8C410D"/>
    <a:srgbClr val="EE6E17"/>
    <a:srgbClr val="9A470F"/>
    <a:srgbClr val="C55A11"/>
    <a:srgbClr val="003057"/>
    <a:srgbClr val="B3A369"/>
    <a:srgbClr val="68BC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6242" autoAdjust="0"/>
  </p:normalViewPr>
  <p:slideViewPr>
    <p:cSldViewPr snapToGrid="0" snapToObjects="1">
      <p:cViewPr varScale="1">
        <p:scale>
          <a:sx n="67" d="100"/>
          <a:sy n="67" d="100"/>
        </p:scale>
        <p:origin x="644" y="5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4" d="100"/>
          <a:sy n="84" d="100"/>
        </p:scale>
        <p:origin x="305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40B08AC-E5DB-2346-9522-E13FDAED48B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EF2A5E-8AC0-D242-BDB0-D48C52EC46F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90BDCF-FDED-7944-8BF6-2AC6A3D70E73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CDD624-43F6-2E45-9536-1E4A096D8D9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D07A2B-CDBD-BE48-8A80-8CCEF44924D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5DF837-9F10-9C45-BDEE-FF8BEAB36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0150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C19A01-7786-9E40-A342-3F309B51F3C8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FC0A0D-D265-1E4C-84AF-204ED6BDE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8685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4223830"/>
            <a:ext cx="12192000" cy="2634170"/>
          </a:xfrm>
          <a:prstGeom prst="rect">
            <a:avLst/>
          </a:prstGeom>
          <a:solidFill>
            <a:srgbClr val="EAA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11234"/>
            <a:ext cx="12192000" cy="42247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8368" y="1435260"/>
            <a:ext cx="10911840" cy="2387600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68" y="4345750"/>
            <a:ext cx="10911840" cy="1655762"/>
          </a:xfrm>
        </p:spPr>
        <p:txBody>
          <a:bodyPr/>
          <a:lstStyle>
            <a:lvl1pPr marL="0" indent="0" algn="l">
              <a:buNone/>
              <a:defRPr sz="240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19727A66-6455-4B6B-B6B0-C885C09984F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74657" y="6165292"/>
            <a:ext cx="3539016" cy="681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404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6721474"/>
            <a:ext cx="12192000" cy="136526"/>
          </a:xfrm>
          <a:prstGeom prst="rect">
            <a:avLst/>
          </a:prstGeom>
          <a:solidFill>
            <a:srgbClr val="EAA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F90BFBB-34F3-6C4E-AE14-F79FC96106B4}"/>
              </a:ext>
            </a:extLst>
          </p:cNvPr>
          <p:cNvSpPr txBox="1"/>
          <p:nvPr userDrawn="1"/>
        </p:nvSpPr>
        <p:spPr>
          <a:xfrm>
            <a:off x="230439" y="6409349"/>
            <a:ext cx="281635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>
                <a:latin typeface="+mj-lt"/>
              </a:rPr>
              <a:t>Ashis Pati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69906DC-87C5-E442-8918-7F76D287958D}"/>
              </a:ext>
            </a:extLst>
          </p:cNvPr>
          <p:cNvSpPr txBox="1"/>
          <p:nvPr userDrawn="1"/>
        </p:nvSpPr>
        <p:spPr>
          <a:xfrm>
            <a:off x="4681441" y="6453961"/>
            <a:ext cx="2829117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fld id="{8D2E1EC1-9752-C042-ADAF-E9DE18AD7E56}" type="slidenum">
              <a:rPr lang="en-US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‹#›</a:t>
            </a:fld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C2C99E5F-79BF-4DC9-BB46-FFC780AFFE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79041" y="6265104"/>
            <a:ext cx="2262880" cy="435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583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6721474"/>
            <a:ext cx="12192000" cy="136526"/>
          </a:xfrm>
          <a:prstGeom prst="rect">
            <a:avLst/>
          </a:prstGeom>
          <a:solidFill>
            <a:srgbClr val="EAA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0F103E9-D16A-EB46-9F7B-A8705483339D}"/>
              </a:ext>
            </a:extLst>
          </p:cNvPr>
          <p:cNvSpPr txBox="1"/>
          <p:nvPr userDrawn="1"/>
        </p:nvSpPr>
        <p:spPr>
          <a:xfrm>
            <a:off x="230439" y="6409349"/>
            <a:ext cx="281635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>
                <a:latin typeface="+mj-lt"/>
              </a:rPr>
              <a:t>Ashis Pati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6CFA407-F8A1-7642-9F56-93689CE11E42}"/>
              </a:ext>
            </a:extLst>
          </p:cNvPr>
          <p:cNvSpPr txBox="1"/>
          <p:nvPr userDrawn="1"/>
        </p:nvSpPr>
        <p:spPr>
          <a:xfrm>
            <a:off x="4681441" y="6453961"/>
            <a:ext cx="2829117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fld id="{8D2E1EC1-9752-C042-ADAF-E9DE18AD7E56}" type="slidenum">
              <a:rPr lang="en-US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‹#›</a:t>
            </a:fld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E219413A-BB37-4E7C-B085-A0D943A1543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79041" y="6265104"/>
            <a:ext cx="2262880" cy="435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466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11234"/>
            <a:ext cx="12192000" cy="132556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831" y="133154"/>
            <a:ext cx="11070336" cy="1149047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0831" y="1604309"/>
            <a:ext cx="11070336" cy="4640166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 sz="2400">
                <a:latin typeface="+mj-lt"/>
              </a:defRPr>
            </a:lvl1pPr>
            <a:lvl2pPr marL="685800" indent="-228600">
              <a:buFont typeface="Arial" panose="020B0604020202020204" pitchFamily="34" charset="0"/>
              <a:buChar char="•"/>
              <a:defRPr sz="2000">
                <a:latin typeface="+mj-lt"/>
              </a:defRPr>
            </a:lvl2pPr>
            <a:lvl3pPr marL="1143000" indent="-228600">
              <a:buFont typeface=".AppleSystemUIFont" charset="-120"/>
              <a:buChar char="−"/>
              <a:defRPr sz="1800">
                <a:latin typeface="+mj-lt"/>
              </a:defRPr>
            </a:lvl3pPr>
            <a:lvl4pPr marL="1600200" indent="-228600">
              <a:buFont typeface=".AppleSystemUIFont" charset="-120"/>
              <a:buChar char="−"/>
              <a:defRPr sz="1600">
                <a:latin typeface="+mj-lt"/>
              </a:defRPr>
            </a:lvl4pPr>
            <a:lvl5pPr marL="2057400" indent="-228600">
              <a:buFont typeface=".AppleSystemUIFont" charset="-120"/>
              <a:buChar char="−"/>
              <a:defRPr sz="1400">
                <a:latin typeface="+mj-lt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6721474"/>
            <a:ext cx="12192000" cy="136526"/>
          </a:xfrm>
          <a:prstGeom prst="rect">
            <a:avLst/>
          </a:prstGeom>
          <a:solidFill>
            <a:srgbClr val="EAA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0" y="1287321"/>
            <a:ext cx="12192000" cy="45719"/>
          </a:xfrm>
          <a:prstGeom prst="rect">
            <a:avLst/>
          </a:prstGeom>
          <a:solidFill>
            <a:srgbClr val="EAA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4681441" y="6453961"/>
            <a:ext cx="2829117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fld id="{8D2E1EC1-9752-C042-ADAF-E9DE18AD7E56}" type="slidenum">
              <a:rPr lang="en-US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‹#›</a:t>
            </a:fld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-1" y="7121"/>
            <a:ext cx="12192000" cy="45719"/>
          </a:xfrm>
          <a:prstGeom prst="rect">
            <a:avLst/>
          </a:prstGeom>
          <a:solidFill>
            <a:srgbClr val="EAA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94289BB5-E802-4E3E-9EF3-493812A6E29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79041" y="6265104"/>
            <a:ext cx="2262880" cy="435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586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11234"/>
            <a:ext cx="8534400" cy="684676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7997952" y="11234"/>
            <a:ext cx="4194048" cy="6846766"/>
          </a:xfrm>
          <a:prstGeom prst="rect">
            <a:avLst/>
          </a:prstGeom>
          <a:solidFill>
            <a:srgbClr val="EAA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968" y="11234"/>
            <a:ext cx="7235952" cy="684676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766909F-446E-5A44-9EA1-75B086A02941}"/>
              </a:ext>
            </a:extLst>
          </p:cNvPr>
          <p:cNvSpPr txBox="1"/>
          <p:nvPr userDrawn="1"/>
        </p:nvSpPr>
        <p:spPr>
          <a:xfrm>
            <a:off x="230439" y="6409349"/>
            <a:ext cx="281635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>
                <a:latin typeface="+mj-lt"/>
              </a:rPr>
              <a:t>Ashis Pati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5C1EAA8F-F34E-45FC-9E10-C12246B4945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79041" y="6265104"/>
            <a:ext cx="2262880" cy="435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742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0" y="6721474"/>
            <a:ext cx="12192000" cy="136526"/>
          </a:xfrm>
          <a:prstGeom prst="rect">
            <a:avLst/>
          </a:prstGeom>
          <a:solidFill>
            <a:srgbClr val="EAA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09DEBDD-94B7-DE41-A403-C96CB3E1D8AE}"/>
              </a:ext>
            </a:extLst>
          </p:cNvPr>
          <p:cNvSpPr txBox="1"/>
          <p:nvPr userDrawn="1"/>
        </p:nvSpPr>
        <p:spPr>
          <a:xfrm>
            <a:off x="230439" y="6409349"/>
            <a:ext cx="281635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>
                <a:latin typeface="+mj-lt"/>
              </a:rPr>
              <a:t>Ashis Pati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B58DFE1-15D0-9443-B5D0-33A92FE3806F}"/>
              </a:ext>
            </a:extLst>
          </p:cNvPr>
          <p:cNvSpPr txBox="1"/>
          <p:nvPr userDrawn="1"/>
        </p:nvSpPr>
        <p:spPr>
          <a:xfrm>
            <a:off x="4681441" y="6453961"/>
            <a:ext cx="2829117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fld id="{8D2E1EC1-9752-C042-ADAF-E9DE18AD7E56}" type="slidenum">
              <a:rPr lang="en-US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‹#›</a:t>
            </a:fld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16F8265F-1D5C-47BE-B72E-76932958F3A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79041" y="6265104"/>
            <a:ext cx="2262880" cy="435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838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+mj-lt"/>
              </a:defRPr>
            </a:lvl1pPr>
            <a:lvl2pPr marL="685800" indent="-228600">
              <a:buFont typeface=".AppleSystemUIFont" charset="-120"/>
              <a:buChar char="−"/>
              <a:defRPr>
                <a:latin typeface="+mj-lt"/>
              </a:defRPr>
            </a:lvl2pPr>
            <a:lvl3pPr marL="1143000" indent="-228600">
              <a:buFont typeface=".AppleSystemUIFont" charset="-120"/>
              <a:buChar char="−"/>
              <a:defRPr>
                <a:latin typeface="+mj-lt"/>
              </a:defRPr>
            </a:lvl3pPr>
            <a:lvl4pPr marL="1600200" indent="-228600">
              <a:buFont typeface=".AppleSystemUIFont" charset="-120"/>
              <a:buChar char="−"/>
              <a:defRPr>
                <a:latin typeface="+mj-lt"/>
              </a:defRPr>
            </a:lvl4pPr>
            <a:lvl5pPr marL="2057400" indent="-228600">
              <a:buFont typeface=".AppleSystemUIFont" charset="-120"/>
              <a:buChar char="−"/>
              <a:defRPr>
                <a:latin typeface="+mj-lt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+mj-lt"/>
              </a:defRPr>
            </a:lvl1pPr>
            <a:lvl2pPr marL="685800" indent="-228600">
              <a:buFont typeface=".AppleSystemUIFont" charset="-120"/>
              <a:buChar char="−"/>
              <a:defRPr>
                <a:latin typeface="+mj-lt"/>
              </a:defRPr>
            </a:lvl2pPr>
            <a:lvl3pPr marL="1143000" indent="-228600">
              <a:buFont typeface=".AppleSystemUIFont" charset="-120"/>
              <a:buChar char="−"/>
              <a:defRPr>
                <a:latin typeface="+mj-lt"/>
              </a:defRPr>
            </a:lvl3pPr>
            <a:lvl4pPr marL="1600200" indent="-228600">
              <a:buFont typeface=".AppleSystemUIFont" charset="-120"/>
              <a:buChar char="−"/>
              <a:defRPr>
                <a:latin typeface="+mj-lt"/>
              </a:defRPr>
            </a:lvl4pPr>
            <a:lvl5pPr marL="2057400" indent="-228600">
              <a:buFont typeface=".AppleSystemUIFont" charset="-120"/>
              <a:buChar char="−"/>
              <a:defRPr>
                <a:latin typeface="+mj-lt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6721474"/>
            <a:ext cx="12192000" cy="136526"/>
          </a:xfrm>
          <a:prstGeom prst="rect">
            <a:avLst/>
          </a:prstGeom>
          <a:solidFill>
            <a:srgbClr val="EAA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EF3DDB2-0665-BB4D-A7BB-D6E15B1BDEBE}"/>
              </a:ext>
            </a:extLst>
          </p:cNvPr>
          <p:cNvSpPr txBox="1"/>
          <p:nvPr userDrawn="1"/>
        </p:nvSpPr>
        <p:spPr>
          <a:xfrm>
            <a:off x="230439" y="6409349"/>
            <a:ext cx="281635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>
                <a:latin typeface="+mj-lt"/>
              </a:rPr>
              <a:t>Ashis Pati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2F0BE45-414F-044C-A933-3D62AEBB17B5}"/>
              </a:ext>
            </a:extLst>
          </p:cNvPr>
          <p:cNvSpPr txBox="1"/>
          <p:nvPr userDrawn="1"/>
        </p:nvSpPr>
        <p:spPr>
          <a:xfrm>
            <a:off x="4681441" y="6453961"/>
            <a:ext cx="2829117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fld id="{8D2E1EC1-9752-C042-ADAF-E9DE18AD7E56}" type="slidenum">
              <a:rPr lang="en-US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‹#›</a:t>
            </a:fld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679613E3-F659-4F6B-A525-3814C323F7E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79041" y="6265104"/>
            <a:ext cx="2262880" cy="435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475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6721474"/>
            <a:ext cx="12192000" cy="136526"/>
          </a:xfrm>
          <a:prstGeom prst="rect">
            <a:avLst/>
          </a:prstGeom>
          <a:solidFill>
            <a:srgbClr val="EAA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1E30C84-59E8-9E44-A555-8B1373AB1B1A}"/>
              </a:ext>
            </a:extLst>
          </p:cNvPr>
          <p:cNvSpPr txBox="1"/>
          <p:nvPr userDrawn="1"/>
        </p:nvSpPr>
        <p:spPr>
          <a:xfrm>
            <a:off x="230439" y="6409349"/>
            <a:ext cx="281635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>
                <a:latin typeface="+mj-lt"/>
              </a:rPr>
              <a:t>Ashis Pati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2BA38A8-83A5-E149-BF88-F17D812DBE80}"/>
              </a:ext>
            </a:extLst>
          </p:cNvPr>
          <p:cNvSpPr txBox="1"/>
          <p:nvPr userDrawn="1"/>
        </p:nvSpPr>
        <p:spPr>
          <a:xfrm>
            <a:off x="4681441" y="6453961"/>
            <a:ext cx="2829117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fld id="{8D2E1EC1-9752-C042-ADAF-E9DE18AD7E56}" type="slidenum">
              <a:rPr lang="en-US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‹#›</a:t>
            </a:fld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F533209D-E000-476D-B7FA-1A35997E052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79041" y="6265104"/>
            <a:ext cx="2262880" cy="435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352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6721474"/>
            <a:ext cx="12192000" cy="136526"/>
          </a:xfrm>
          <a:prstGeom prst="rect">
            <a:avLst/>
          </a:prstGeom>
          <a:solidFill>
            <a:srgbClr val="EAA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814FAE4-C3CE-8945-8C50-23225D3560EE}"/>
              </a:ext>
            </a:extLst>
          </p:cNvPr>
          <p:cNvSpPr txBox="1"/>
          <p:nvPr userDrawn="1"/>
        </p:nvSpPr>
        <p:spPr>
          <a:xfrm>
            <a:off x="230439" y="6409349"/>
            <a:ext cx="281635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>
                <a:latin typeface="+mj-lt"/>
              </a:rPr>
              <a:t>Ashis Pati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D8E22FF-8F07-5448-88EA-2ADF8A34A1E6}"/>
              </a:ext>
            </a:extLst>
          </p:cNvPr>
          <p:cNvSpPr txBox="1"/>
          <p:nvPr userDrawn="1"/>
        </p:nvSpPr>
        <p:spPr>
          <a:xfrm>
            <a:off x="4681441" y="6453961"/>
            <a:ext cx="2829117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fld id="{8D2E1EC1-9752-C042-ADAF-E9DE18AD7E56}" type="slidenum">
              <a:rPr lang="en-US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‹#›</a:t>
            </a:fld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AB16132E-0B74-4CB4-818A-E7CB3F95FB5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79041" y="6265104"/>
            <a:ext cx="2262880" cy="435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923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0" y="6721474"/>
            <a:ext cx="12192000" cy="136526"/>
          </a:xfrm>
          <a:prstGeom prst="rect">
            <a:avLst/>
          </a:prstGeom>
          <a:solidFill>
            <a:srgbClr val="EAA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F90A807-0D75-8046-B1F9-FB7BE21BCEB5}"/>
              </a:ext>
            </a:extLst>
          </p:cNvPr>
          <p:cNvSpPr txBox="1"/>
          <p:nvPr userDrawn="1"/>
        </p:nvSpPr>
        <p:spPr>
          <a:xfrm>
            <a:off x="230439" y="6409349"/>
            <a:ext cx="281635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>
                <a:latin typeface="+mj-lt"/>
              </a:rPr>
              <a:t>Ashis Pati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B11F5CE-32A3-7C4F-9727-B808DCFEDD2D}"/>
              </a:ext>
            </a:extLst>
          </p:cNvPr>
          <p:cNvSpPr txBox="1"/>
          <p:nvPr userDrawn="1"/>
        </p:nvSpPr>
        <p:spPr>
          <a:xfrm>
            <a:off x="4681441" y="6453961"/>
            <a:ext cx="2829117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fld id="{8D2E1EC1-9752-C042-ADAF-E9DE18AD7E56}" type="slidenum">
              <a:rPr lang="en-US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‹#›</a:t>
            </a:fld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EBD44E6D-3D6F-4868-AA74-A0E507BB7E7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79041" y="6265104"/>
            <a:ext cx="2262880" cy="435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374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0" y="6721474"/>
            <a:ext cx="12192000" cy="136526"/>
          </a:xfrm>
          <a:prstGeom prst="rect">
            <a:avLst/>
          </a:prstGeom>
          <a:solidFill>
            <a:srgbClr val="EAA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CAF80FF-3C5D-6F43-8A74-58134F834FB5}"/>
              </a:ext>
            </a:extLst>
          </p:cNvPr>
          <p:cNvSpPr txBox="1"/>
          <p:nvPr userDrawn="1"/>
        </p:nvSpPr>
        <p:spPr>
          <a:xfrm>
            <a:off x="230439" y="6409349"/>
            <a:ext cx="281635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>
                <a:latin typeface="+mj-lt"/>
              </a:rPr>
              <a:t>Ashis Pati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024CBF7-36BB-C848-9C0A-A657B15810D9}"/>
              </a:ext>
            </a:extLst>
          </p:cNvPr>
          <p:cNvSpPr txBox="1"/>
          <p:nvPr userDrawn="1"/>
        </p:nvSpPr>
        <p:spPr>
          <a:xfrm>
            <a:off x="4681441" y="6453961"/>
            <a:ext cx="2829117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fld id="{8D2E1EC1-9752-C042-ADAF-E9DE18AD7E56}" type="slidenum">
              <a:rPr lang="en-US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‹#›</a:t>
            </a:fld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E0509593-4E93-46FF-B3D2-A6EC0CBF09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79041" y="6265104"/>
            <a:ext cx="2262880" cy="435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448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063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0FC07-DFB9-468B-95C1-22281A00D4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Query by Humming Searching Sep 23</a:t>
            </a:r>
            <a:r>
              <a:rPr lang="en-US" altLang="zh-CN" dirty="0"/>
              <a:t>rd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39B8E8-A3AB-46B3-8726-E933C8297D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Jiarui</a:t>
            </a:r>
            <a:r>
              <a:rPr lang="en-US" dirty="0"/>
              <a:t> Xu(Jerry), Alexander Lerch</a:t>
            </a:r>
          </a:p>
        </p:txBody>
      </p:sp>
    </p:spTree>
    <p:extLst>
      <p:ext uri="{BB962C8B-B14F-4D97-AF65-F5344CB8AC3E}">
        <p14:creationId xmlns:p14="http://schemas.microsoft.com/office/powerpoint/2010/main" val="3433027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5A477-9EA3-4F5C-B4B9-8CE29E6FF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FC9F3E-C7DF-44CE-A057-14D5228F5C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Study the Contour Extraction method, programming for extracting the contour. </a:t>
            </a:r>
          </a:p>
          <a:p>
            <a:r>
              <a:rPr lang="en-US" dirty="0"/>
              <a:t>Program for interval difference sequence detection</a:t>
            </a:r>
          </a:p>
          <a:p>
            <a:r>
              <a:rPr lang="en-US" altLang="zh-CN" dirty="0"/>
              <a:t>Use Yin algorithm to get real time result</a:t>
            </a:r>
            <a:endParaRPr lang="en-US" dirty="0"/>
          </a:p>
          <a:p>
            <a:r>
              <a:rPr lang="en-US" dirty="0"/>
              <a:t>Study the HMM method</a:t>
            </a:r>
          </a:p>
          <a:p>
            <a:r>
              <a:rPr lang="en-US" dirty="0"/>
              <a:t>Build up the baseline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496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B4CECC-4597-4119-829C-FAAD5C850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Contour Extraction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6552C7-498E-4F01-B2D7-1CE36B27FD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831" y="1604309"/>
            <a:ext cx="6992494" cy="4640166"/>
          </a:xfrm>
        </p:spPr>
        <p:txBody>
          <a:bodyPr>
            <a:normAutofit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Main idea:</a:t>
            </a:r>
          </a:p>
          <a:p>
            <a:r>
              <a:rPr lang="en-US" altLang="zh-CN" dirty="0"/>
              <a:t>Extract frequency-&gt;note</a:t>
            </a:r>
          </a:p>
          <a:p>
            <a:r>
              <a:rPr lang="en-US" altLang="zh-CN" dirty="0"/>
              <a:t>Notes’ pitch interval sequence</a:t>
            </a:r>
          </a:p>
          <a:p>
            <a:r>
              <a:rPr lang="en-US" altLang="zh-CN" dirty="0"/>
              <a:t>Compare</a:t>
            </a:r>
          </a:p>
          <a:p>
            <a:r>
              <a:rPr lang="en-US" altLang="zh-CN" dirty="0"/>
              <a:t>Modify to work fast:</a:t>
            </a:r>
          </a:p>
          <a:p>
            <a:pPr lvl="1"/>
            <a:r>
              <a:rPr lang="en-US" altLang="zh-CN" dirty="0"/>
              <a:t>Store numeric string  instead of individual number</a:t>
            </a:r>
          </a:p>
          <a:p>
            <a:pPr lvl="1"/>
            <a:r>
              <a:rPr lang="en-US" altLang="zh-CN" dirty="0"/>
              <a:t>Classify the melody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08C0680-D127-4825-A92C-6E8EA09920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4753"/>
          <a:stretch/>
        </p:blipFill>
        <p:spPr>
          <a:xfrm>
            <a:off x="263225" y="1435030"/>
            <a:ext cx="8217322" cy="95574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8C6B798-755F-41F4-A852-280B3A3B9D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2905" y="1352428"/>
            <a:ext cx="4769095" cy="4724643"/>
          </a:xfrm>
          <a:prstGeom prst="rect">
            <a:avLst/>
          </a:prstGeom>
        </p:spPr>
      </p:pic>
      <p:pic>
        <p:nvPicPr>
          <p:cNvPr id="9" name="Picture 2" descr="Contour Typologies discussed previously in melodic contour analysis.... |  Download Scientific Diagram">
            <a:extLst>
              <a:ext uri="{FF2B5EF4-FFF2-40B4-BE49-F238E27FC236}">
                <a16:creationId xmlns:a16="http://schemas.microsoft.com/office/drawing/2014/main" id="{9A70AF3D-4B54-42FF-A6EB-C59D329046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525" y="5146630"/>
            <a:ext cx="2074150" cy="1302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8710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3270B9-5DBD-44E3-A07E-5DD03A87F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Yin(has realized)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ACD4FEAF-9CBB-4050-94AE-7A75BADA00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9791" y="1508897"/>
            <a:ext cx="7188569" cy="831893"/>
          </a:xfrm>
        </p:spPr>
      </p:pic>
      <p:sp>
        <p:nvSpPr>
          <p:cNvPr id="6" name="内容占位符 2">
            <a:extLst>
              <a:ext uri="{FF2B5EF4-FFF2-40B4-BE49-F238E27FC236}">
                <a16:creationId xmlns:a16="http://schemas.microsoft.com/office/drawing/2014/main" id="{2188E0C1-14BF-41D8-9888-DE6F4268CFE6}"/>
              </a:ext>
            </a:extLst>
          </p:cNvPr>
          <p:cNvSpPr txBox="1">
            <a:spLocks/>
          </p:cNvSpPr>
          <p:nvPr/>
        </p:nvSpPr>
        <p:spPr>
          <a:xfrm>
            <a:off x="560831" y="2340790"/>
            <a:ext cx="5601844" cy="46401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.AppleSystemUIFont" charset="-120"/>
              <a:buChar char="−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.AppleSystemUIFont" charset="-120"/>
              <a:buChar char="−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.AppleSystemUIFont" charset="-120"/>
              <a:buChar char="−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ACF-&gt;difference function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Normalize(exclude small period) 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Threshold,windows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D689C76-510B-4BD7-8AA3-44B6D5976E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2887" y="2662049"/>
            <a:ext cx="2728913" cy="98345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84D85F3E-2921-4EFB-833C-383A89D58A4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3837"/>
          <a:stretch/>
        </p:blipFill>
        <p:spPr>
          <a:xfrm>
            <a:off x="3642427" y="4288142"/>
            <a:ext cx="3549832" cy="831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293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A406A0-EC37-4F31-B94A-E3A834247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Program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90F54C-B1DF-45D8-9D9B-5D6802B39F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831" y="1604309"/>
            <a:ext cx="10897744" cy="4640166"/>
          </a:xfrm>
        </p:spPr>
        <p:txBody>
          <a:bodyPr/>
          <a:lstStyle/>
          <a:p>
            <a:r>
              <a:rPr lang="en-US" altLang="zh-CN" dirty="0"/>
              <a:t>Combine YIN and Contour Extraction together to process the audio file and succeed</a:t>
            </a:r>
          </a:p>
          <a:p>
            <a:r>
              <a:rPr lang="en-US" altLang="zh-CN" dirty="0"/>
              <a:t>Still need evaluation 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3FD9FB6-7B40-4C50-8965-6AEC489846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425" y="2628638"/>
            <a:ext cx="3367187" cy="333401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4B05F50-5CB8-4D1B-84D6-728358E9D3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5496" y="2628638"/>
            <a:ext cx="5368194" cy="409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196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676363-D8A2-41F3-9FAE-F3748A65B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HMM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4CA1A79-938A-4DB5-94AD-1C9964C8DE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470" y="1377845"/>
            <a:ext cx="9900159" cy="205115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53AF441-E659-47C3-9581-5A1C47ADCB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4549" y="3276599"/>
            <a:ext cx="4505326" cy="207777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6E7768B-686B-439C-A995-85D4B55F04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0930" y="5808949"/>
            <a:ext cx="3187864" cy="317516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C4CD7EED-380B-4BF2-8D9D-302CACDAFA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0377" y="3276599"/>
            <a:ext cx="4268344" cy="3176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1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70C0EE-837F-4AA8-9100-615BD18BE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Baseline</a:t>
            </a:r>
            <a:endParaRPr lang="zh-CN" altLang="en-US" dirty="0"/>
          </a:p>
        </p:txBody>
      </p:sp>
      <p:pic>
        <p:nvPicPr>
          <p:cNvPr id="17" name="内容占位符 16">
            <a:extLst>
              <a:ext uri="{FF2B5EF4-FFF2-40B4-BE49-F238E27FC236}">
                <a16:creationId xmlns:a16="http://schemas.microsoft.com/office/drawing/2014/main" id="{1730283B-3CB8-4677-9420-C75A34DB88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4927" y="1604963"/>
            <a:ext cx="8242143" cy="4640262"/>
          </a:xfrm>
        </p:spPr>
      </p:pic>
    </p:spTree>
    <p:extLst>
      <p:ext uri="{BB962C8B-B14F-4D97-AF65-F5344CB8AC3E}">
        <p14:creationId xmlns:p14="http://schemas.microsoft.com/office/powerpoint/2010/main" val="1666225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7E4E3-58E4-48B2-B90A-3DD713AC4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6012580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Gatec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CA666A3D-0314-4DCC-B120-55F1D47C5B98}" vid="{3D0EE7A9-CBFD-4187-9AD2-997D9AF8E14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Slides-Template</Template>
  <TotalTime>1326</TotalTime>
  <Words>119</Words>
  <Application>Microsoft Office PowerPoint</Application>
  <PresentationFormat>宽屏</PresentationFormat>
  <Paragraphs>33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.AppleSystemUIFont</vt:lpstr>
      <vt:lpstr>Arial</vt:lpstr>
      <vt:lpstr>Calibri</vt:lpstr>
      <vt:lpstr>Calibri Light</vt:lpstr>
      <vt:lpstr>Wingdings</vt:lpstr>
      <vt:lpstr>Office 主题​​</vt:lpstr>
      <vt:lpstr>Query by Humming Searching Sep 23rd</vt:lpstr>
      <vt:lpstr>This week</vt:lpstr>
      <vt:lpstr>Contour Extraction</vt:lpstr>
      <vt:lpstr>Yin(has realized)</vt:lpstr>
      <vt:lpstr>Program</vt:lpstr>
      <vt:lpstr>HMM</vt:lpstr>
      <vt:lpstr>Baseline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 JIARUI</dc:creator>
  <cp:lastModifiedBy>XU JIARUI</cp:lastModifiedBy>
  <cp:revision>67</cp:revision>
  <dcterms:created xsi:type="dcterms:W3CDTF">2021-04-20T16:09:55Z</dcterms:created>
  <dcterms:modified xsi:type="dcterms:W3CDTF">2021-09-23T19:44:10Z</dcterms:modified>
</cp:coreProperties>
</file>