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99" r:id="rId4"/>
    <p:sldId id="300" r:id="rId5"/>
    <p:sldId id="301" r:id="rId6"/>
    <p:sldId id="302" r:id="rId7"/>
    <p:sldId id="303" r:id="rId8"/>
    <p:sldId id="298"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D07"/>
    <a:srgbClr val="EAAA00"/>
    <a:srgbClr val="FFFFFF"/>
    <a:srgbClr val="8C410D"/>
    <a:srgbClr val="EE6E17"/>
    <a:srgbClr val="9A470F"/>
    <a:srgbClr val="C55A11"/>
    <a:srgbClr val="003057"/>
    <a:srgbClr val="B3A369"/>
    <a:srgbClr val="68BC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6242" autoAdjust="0"/>
  </p:normalViewPr>
  <p:slideViewPr>
    <p:cSldViewPr snapToGrid="0" snapToObjects="1">
      <p:cViewPr varScale="1">
        <p:scale>
          <a:sx n="67" d="100"/>
          <a:sy n="67" d="100"/>
        </p:scale>
        <p:origin x="64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05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0B08AC-E5DB-2346-9522-E13FDAED48B6}"/>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EF2A5E-8AC0-D242-BDB0-D48C52EC46F6}"/>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1790BDCF-FDED-7944-8BF6-2AC6A3D70E73}" type="datetimeFigureOut">
              <a:rPr lang="en-US" smtClean="0"/>
              <a:t>10/14/2021</a:t>
            </a:fld>
            <a:endParaRPr lang="en-US"/>
          </a:p>
        </p:txBody>
      </p:sp>
      <p:sp>
        <p:nvSpPr>
          <p:cNvPr id="4" name="Footer Placeholder 3">
            <a:extLst>
              <a:ext uri="{FF2B5EF4-FFF2-40B4-BE49-F238E27FC236}">
                <a16:creationId xmlns:a16="http://schemas.microsoft.com/office/drawing/2014/main" id="{04CDD624-43F6-2E45-9536-1E4A096D8D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BD07A2B-CDBD-BE48-8A80-8CCEF44924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5DF837-9F10-9C45-BDEE-FF8BEAB36401}" type="slidenum">
              <a:rPr lang="en-US" smtClean="0"/>
              <a:t>‹#›</a:t>
            </a:fld>
            <a:endParaRPr lang="en-US"/>
          </a:p>
        </p:txBody>
      </p:sp>
    </p:spTree>
    <p:extLst>
      <p:ext uri="{BB962C8B-B14F-4D97-AF65-F5344CB8AC3E}">
        <p14:creationId xmlns:p14="http://schemas.microsoft.com/office/powerpoint/2010/main" val="344501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7FC19A01-7786-9E40-A342-3F309B51F3C8}"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C0A0D-D265-1E4C-84AF-204ED6BDECB7}" type="slidenum">
              <a:rPr lang="en-US" smtClean="0"/>
              <a:t>‹#›</a:t>
            </a:fld>
            <a:endParaRPr lang="en-US"/>
          </a:p>
        </p:txBody>
      </p:sp>
    </p:spTree>
    <p:extLst>
      <p:ext uri="{BB962C8B-B14F-4D97-AF65-F5344CB8AC3E}">
        <p14:creationId xmlns:p14="http://schemas.microsoft.com/office/powerpoint/2010/main" val="505868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Rectangle 9"/>
          <p:cNvSpPr/>
          <p:nvPr userDrawn="1"/>
        </p:nvSpPr>
        <p:spPr>
          <a:xfrm>
            <a:off x="0" y="4223830"/>
            <a:ext cx="12192000" cy="263417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11234"/>
            <a:ext cx="12192000" cy="42247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8368" y="1435260"/>
            <a:ext cx="10911840" cy="2387600"/>
          </a:xfrm>
        </p:spPr>
        <p:txBody>
          <a:bodyPr anchor="b"/>
          <a:lstStyle>
            <a:lvl1pPr algn="l">
              <a:defRPr sz="60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58368" y="4345750"/>
            <a:ext cx="10911840" cy="1655762"/>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pic>
        <p:nvPicPr>
          <p:cNvPr id="5" name="Graphic 4">
            <a:extLst>
              <a:ext uri="{FF2B5EF4-FFF2-40B4-BE49-F238E27FC236}">
                <a16:creationId xmlns:a16="http://schemas.microsoft.com/office/drawing/2014/main" id="{19727A66-6455-4B6B-B6B0-C885C09984F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574657" y="6165292"/>
            <a:ext cx="3539016" cy="681474"/>
          </a:xfrm>
          <a:prstGeom prst="rect">
            <a:avLst/>
          </a:prstGeom>
        </p:spPr>
      </p:pic>
    </p:spTree>
    <p:extLst>
      <p:ext uri="{BB962C8B-B14F-4D97-AF65-F5344CB8AC3E}">
        <p14:creationId xmlns:p14="http://schemas.microsoft.com/office/powerpoint/2010/main" val="67240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Rectangle 9"/>
          <p:cNvSpPr/>
          <p:nvPr userDrawn="1"/>
        </p:nvSpPr>
        <p:spPr>
          <a:xfrm>
            <a:off x="0" y="6721474"/>
            <a:ext cx="12192000" cy="13652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F90BFBB-34F3-6C4E-AE14-F79FC96106B4}"/>
              </a:ext>
            </a:extLst>
          </p:cNvPr>
          <p:cNvSpPr txBox="1"/>
          <p:nvPr userDrawn="1"/>
        </p:nvSpPr>
        <p:spPr>
          <a:xfrm>
            <a:off x="230439" y="6409349"/>
            <a:ext cx="2816352" cy="276999"/>
          </a:xfrm>
          <a:prstGeom prst="rect">
            <a:avLst/>
          </a:prstGeom>
          <a:noFill/>
        </p:spPr>
        <p:txBody>
          <a:bodyPr wrap="square" rtlCol="0" anchor="ctr">
            <a:spAutoFit/>
          </a:bodyPr>
          <a:lstStyle/>
          <a:p>
            <a:r>
              <a:rPr lang="en-US" sz="1200" dirty="0">
                <a:latin typeface="+mj-lt"/>
              </a:rPr>
              <a:t>Ashis Pati</a:t>
            </a:r>
          </a:p>
        </p:txBody>
      </p:sp>
      <p:sp>
        <p:nvSpPr>
          <p:cNvPr id="17" name="TextBox 16">
            <a:extLst>
              <a:ext uri="{FF2B5EF4-FFF2-40B4-BE49-F238E27FC236}">
                <a16:creationId xmlns:a16="http://schemas.microsoft.com/office/drawing/2014/main" id="{C69906DC-87C5-E442-8918-7F76D287958D}"/>
              </a:ext>
            </a:extLst>
          </p:cNvPr>
          <p:cNvSpPr txBox="1"/>
          <p:nvPr userDrawn="1"/>
        </p:nvSpPr>
        <p:spPr>
          <a:xfrm>
            <a:off x="4681441" y="6453961"/>
            <a:ext cx="2829117" cy="276999"/>
          </a:xfrm>
          <a:prstGeom prst="rect">
            <a:avLst/>
          </a:prstGeom>
          <a:noFill/>
        </p:spPr>
        <p:txBody>
          <a:bodyPr wrap="square" rtlCol="0" anchor="b">
            <a:spAutoFit/>
          </a:bodyPr>
          <a:lstStyle/>
          <a:p>
            <a:pPr algn="ctr"/>
            <a:fld id="{8D2E1EC1-9752-C042-ADAF-E9DE18AD7E56}" type="slidenum">
              <a:rPr lang="en-US" sz="1200" smtClean="0">
                <a:solidFill>
                  <a:schemeClr val="tx1">
                    <a:lumMod val="65000"/>
                    <a:lumOff val="35000"/>
                  </a:schemeClr>
                </a:solidFill>
                <a:latin typeface="+mj-lt"/>
              </a:rPr>
              <a:t>‹#›</a:t>
            </a:fld>
            <a:endParaRPr lang="en-US" sz="1200" dirty="0">
              <a:solidFill>
                <a:schemeClr val="tx1">
                  <a:lumMod val="65000"/>
                  <a:lumOff val="35000"/>
                </a:schemeClr>
              </a:solidFill>
              <a:latin typeface="+mj-lt"/>
            </a:endParaRPr>
          </a:p>
        </p:txBody>
      </p:sp>
      <p:pic>
        <p:nvPicPr>
          <p:cNvPr id="18" name="Graphic 17">
            <a:extLst>
              <a:ext uri="{FF2B5EF4-FFF2-40B4-BE49-F238E27FC236}">
                <a16:creationId xmlns:a16="http://schemas.microsoft.com/office/drawing/2014/main" id="{C2C99E5F-79BF-4DC9-BB46-FFC780AFFE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202158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Rectangle 9"/>
          <p:cNvSpPr/>
          <p:nvPr userDrawn="1"/>
        </p:nvSpPr>
        <p:spPr>
          <a:xfrm>
            <a:off x="0" y="6721474"/>
            <a:ext cx="12192000" cy="13652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0F103E9-D16A-EB46-9F7B-A8705483339D}"/>
              </a:ext>
            </a:extLst>
          </p:cNvPr>
          <p:cNvSpPr txBox="1"/>
          <p:nvPr userDrawn="1"/>
        </p:nvSpPr>
        <p:spPr>
          <a:xfrm>
            <a:off x="230439" y="6409349"/>
            <a:ext cx="2816352" cy="276999"/>
          </a:xfrm>
          <a:prstGeom prst="rect">
            <a:avLst/>
          </a:prstGeom>
          <a:noFill/>
        </p:spPr>
        <p:txBody>
          <a:bodyPr wrap="square" rtlCol="0" anchor="ctr">
            <a:spAutoFit/>
          </a:bodyPr>
          <a:lstStyle/>
          <a:p>
            <a:r>
              <a:rPr lang="en-US" sz="1200" dirty="0">
                <a:latin typeface="+mj-lt"/>
              </a:rPr>
              <a:t>Ashis Pati</a:t>
            </a:r>
          </a:p>
        </p:txBody>
      </p:sp>
      <p:sp>
        <p:nvSpPr>
          <p:cNvPr id="17" name="TextBox 16">
            <a:extLst>
              <a:ext uri="{FF2B5EF4-FFF2-40B4-BE49-F238E27FC236}">
                <a16:creationId xmlns:a16="http://schemas.microsoft.com/office/drawing/2014/main" id="{66CFA407-F8A1-7642-9F56-93689CE11E42}"/>
              </a:ext>
            </a:extLst>
          </p:cNvPr>
          <p:cNvSpPr txBox="1"/>
          <p:nvPr userDrawn="1"/>
        </p:nvSpPr>
        <p:spPr>
          <a:xfrm>
            <a:off x="4681441" y="6453961"/>
            <a:ext cx="2829117" cy="276999"/>
          </a:xfrm>
          <a:prstGeom prst="rect">
            <a:avLst/>
          </a:prstGeom>
          <a:noFill/>
        </p:spPr>
        <p:txBody>
          <a:bodyPr wrap="square" rtlCol="0" anchor="b">
            <a:spAutoFit/>
          </a:bodyPr>
          <a:lstStyle/>
          <a:p>
            <a:pPr algn="ctr"/>
            <a:fld id="{8D2E1EC1-9752-C042-ADAF-E9DE18AD7E56}" type="slidenum">
              <a:rPr lang="en-US" sz="1200" smtClean="0">
                <a:solidFill>
                  <a:schemeClr val="tx1">
                    <a:lumMod val="65000"/>
                    <a:lumOff val="35000"/>
                  </a:schemeClr>
                </a:solidFill>
                <a:latin typeface="+mj-lt"/>
              </a:rPr>
              <a:t>‹#›</a:t>
            </a:fld>
            <a:endParaRPr lang="en-US" sz="1200" dirty="0">
              <a:solidFill>
                <a:schemeClr val="tx1">
                  <a:lumMod val="65000"/>
                  <a:lumOff val="35000"/>
                </a:schemeClr>
              </a:solidFill>
              <a:latin typeface="+mj-lt"/>
            </a:endParaRPr>
          </a:p>
        </p:txBody>
      </p:sp>
      <p:pic>
        <p:nvPicPr>
          <p:cNvPr id="18" name="Graphic 17">
            <a:extLst>
              <a:ext uri="{FF2B5EF4-FFF2-40B4-BE49-F238E27FC236}">
                <a16:creationId xmlns:a16="http://schemas.microsoft.com/office/drawing/2014/main" id="{E219413A-BB37-4E7C-B085-A0D943A154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140846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Rectangle 11"/>
          <p:cNvSpPr/>
          <p:nvPr userDrawn="1"/>
        </p:nvSpPr>
        <p:spPr>
          <a:xfrm>
            <a:off x="0" y="11234"/>
            <a:ext cx="12192000" cy="13255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0831" y="133154"/>
            <a:ext cx="11070336" cy="1149047"/>
          </a:xfrm>
        </p:spPr>
        <p:txBody>
          <a:bodyPr anchor="b"/>
          <a:lstStyle>
            <a:lvl1pPr>
              <a:defRPr>
                <a:solidFill>
                  <a:schemeClr val="bg1"/>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60831" y="1604309"/>
            <a:ext cx="11070336" cy="4640166"/>
          </a:xfrm>
        </p:spPr>
        <p:txBody>
          <a:bodyPr/>
          <a:lstStyle>
            <a:lvl1pPr marL="228600" indent="-228600">
              <a:buFont typeface="Wingdings" panose="05000000000000000000" pitchFamily="2" charset="2"/>
              <a:buChar char="§"/>
              <a:defRPr sz="2400">
                <a:latin typeface="+mj-lt"/>
              </a:defRPr>
            </a:lvl1pPr>
            <a:lvl2pPr marL="685800" indent="-228600">
              <a:buFont typeface="Arial" panose="020B0604020202020204" pitchFamily="34" charset="0"/>
              <a:buChar char="•"/>
              <a:defRPr sz="2000">
                <a:latin typeface="+mj-lt"/>
              </a:defRPr>
            </a:lvl2pPr>
            <a:lvl3pPr marL="1143000" indent="-228600">
              <a:buFont typeface=".AppleSystemUIFont" charset="-120"/>
              <a:buChar char="−"/>
              <a:defRPr sz="1800">
                <a:latin typeface="+mj-lt"/>
              </a:defRPr>
            </a:lvl3pPr>
            <a:lvl4pPr marL="1600200" indent="-228600">
              <a:buFont typeface=".AppleSystemUIFont" charset="-120"/>
              <a:buChar char="−"/>
              <a:defRPr sz="1600">
                <a:latin typeface="+mj-lt"/>
              </a:defRPr>
            </a:lvl4pPr>
            <a:lvl5pPr marL="2057400" indent="-228600">
              <a:buFont typeface=".AppleSystemUIFont" charset="-120"/>
              <a:buChar char="−"/>
              <a:defRPr sz="1400">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Rectangle 7"/>
          <p:cNvSpPr/>
          <p:nvPr userDrawn="1"/>
        </p:nvSpPr>
        <p:spPr>
          <a:xfrm>
            <a:off x="0" y="6721474"/>
            <a:ext cx="12192000" cy="13652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1287321"/>
            <a:ext cx="12192000" cy="45719"/>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4681441" y="6453961"/>
            <a:ext cx="2829117" cy="276999"/>
          </a:xfrm>
          <a:prstGeom prst="rect">
            <a:avLst/>
          </a:prstGeom>
          <a:noFill/>
        </p:spPr>
        <p:txBody>
          <a:bodyPr wrap="square" rtlCol="0" anchor="b">
            <a:spAutoFit/>
          </a:bodyPr>
          <a:lstStyle/>
          <a:p>
            <a:pPr algn="ctr"/>
            <a:fld id="{8D2E1EC1-9752-C042-ADAF-E9DE18AD7E56}" type="slidenum">
              <a:rPr lang="en-US" sz="1200" smtClean="0">
                <a:solidFill>
                  <a:schemeClr val="tx1">
                    <a:lumMod val="65000"/>
                    <a:lumOff val="35000"/>
                  </a:schemeClr>
                </a:solidFill>
                <a:latin typeface="+mj-lt"/>
              </a:rPr>
              <a:t>‹#›</a:t>
            </a:fld>
            <a:endParaRPr lang="en-US" sz="1200" dirty="0">
              <a:solidFill>
                <a:schemeClr val="tx1">
                  <a:lumMod val="65000"/>
                  <a:lumOff val="35000"/>
                </a:schemeClr>
              </a:solidFill>
              <a:latin typeface="+mj-lt"/>
            </a:endParaRPr>
          </a:p>
        </p:txBody>
      </p:sp>
      <p:sp>
        <p:nvSpPr>
          <p:cNvPr id="14" name="Rectangle 13"/>
          <p:cNvSpPr/>
          <p:nvPr userDrawn="1"/>
        </p:nvSpPr>
        <p:spPr>
          <a:xfrm>
            <a:off x="-1" y="7121"/>
            <a:ext cx="12192000" cy="45719"/>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a:extLst>
              <a:ext uri="{FF2B5EF4-FFF2-40B4-BE49-F238E27FC236}">
                <a16:creationId xmlns:a16="http://schemas.microsoft.com/office/drawing/2014/main" id="{94289BB5-E802-4E3E-9EF3-493812A6E29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116558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p:cNvSpPr/>
          <p:nvPr userDrawn="1"/>
        </p:nvSpPr>
        <p:spPr>
          <a:xfrm>
            <a:off x="0" y="11234"/>
            <a:ext cx="8534400" cy="68467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997952" y="11234"/>
            <a:ext cx="4194048" cy="684676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5968" y="11234"/>
            <a:ext cx="7235952" cy="6846766"/>
          </a:xfrm>
        </p:spPr>
        <p:txBody>
          <a:bodyPr/>
          <a:lstStyle>
            <a:lvl1pPr>
              <a:defRPr>
                <a:solidFill>
                  <a:schemeClr val="bg1"/>
                </a:solidFill>
              </a:defRPr>
            </a:lvl1pPr>
          </a:lstStyle>
          <a:p>
            <a:r>
              <a:rPr lang="zh-CN" altLang="en-US"/>
              <a:t>单击此处编辑母版标题样式</a:t>
            </a:r>
            <a:endParaRPr lang="en-US" dirty="0"/>
          </a:p>
        </p:txBody>
      </p:sp>
      <p:sp>
        <p:nvSpPr>
          <p:cNvPr id="28" name="TextBox 27">
            <a:extLst>
              <a:ext uri="{FF2B5EF4-FFF2-40B4-BE49-F238E27FC236}">
                <a16:creationId xmlns:a16="http://schemas.microsoft.com/office/drawing/2014/main" id="{E766909F-446E-5A44-9EA1-75B086A02941}"/>
              </a:ext>
            </a:extLst>
          </p:cNvPr>
          <p:cNvSpPr txBox="1"/>
          <p:nvPr userDrawn="1"/>
        </p:nvSpPr>
        <p:spPr>
          <a:xfrm>
            <a:off x="230439" y="6409349"/>
            <a:ext cx="2816352" cy="276999"/>
          </a:xfrm>
          <a:prstGeom prst="rect">
            <a:avLst/>
          </a:prstGeom>
          <a:noFill/>
        </p:spPr>
        <p:txBody>
          <a:bodyPr wrap="square" rtlCol="0" anchor="ctr">
            <a:spAutoFit/>
          </a:bodyPr>
          <a:lstStyle/>
          <a:p>
            <a:r>
              <a:rPr lang="en-US" sz="1200" dirty="0">
                <a:latin typeface="+mj-lt"/>
              </a:rPr>
              <a:t>Ashis Pati</a:t>
            </a:r>
          </a:p>
        </p:txBody>
      </p:sp>
      <p:pic>
        <p:nvPicPr>
          <p:cNvPr id="6" name="Graphic 5">
            <a:extLst>
              <a:ext uri="{FF2B5EF4-FFF2-40B4-BE49-F238E27FC236}">
                <a16:creationId xmlns:a16="http://schemas.microsoft.com/office/drawing/2014/main" id="{5C1EAA8F-F34E-45FC-9E10-C12246B494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134874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2" name="Rectangle 11"/>
          <p:cNvSpPr/>
          <p:nvPr userDrawn="1"/>
        </p:nvSpPr>
        <p:spPr>
          <a:xfrm>
            <a:off x="0" y="6721474"/>
            <a:ext cx="12192000" cy="13652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9DEBDD-94B7-DE41-A403-C96CB3E1D8AE}"/>
              </a:ext>
            </a:extLst>
          </p:cNvPr>
          <p:cNvSpPr txBox="1"/>
          <p:nvPr userDrawn="1"/>
        </p:nvSpPr>
        <p:spPr>
          <a:xfrm>
            <a:off x="230439" y="6409349"/>
            <a:ext cx="2816352" cy="276999"/>
          </a:xfrm>
          <a:prstGeom prst="rect">
            <a:avLst/>
          </a:prstGeom>
          <a:noFill/>
        </p:spPr>
        <p:txBody>
          <a:bodyPr wrap="square" rtlCol="0" anchor="ctr">
            <a:spAutoFit/>
          </a:bodyPr>
          <a:lstStyle/>
          <a:p>
            <a:r>
              <a:rPr lang="en-US" sz="1200" dirty="0">
                <a:latin typeface="+mj-lt"/>
              </a:rPr>
              <a:t>Ashis Pati</a:t>
            </a:r>
          </a:p>
        </p:txBody>
      </p:sp>
      <p:sp>
        <p:nvSpPr>
          <p:cNvPr id="19" name="TextBox 18">
            <a:extLst>
              <a:ext uri="{FF2B5EF4-FFF2-40B4-BE49-F238E27FC236}">
                <a16:creationId xmlns:a16="http://schemas.microsoft.com/office/drawing/2014/main" id="{EB58DFE1-15D0-9443-B5D0-33A92FE3806F}"/>
              </a:ext>
            </a:extLst>
          </p:cNvPr>
          <p:cNvSpPr txBox="1"/>
          <p:nvPr userDrawn="1"/>
        </p:nvSpPr>
        <p:spPr>
          <a:xfrm>
            <a:off x="4681441" y="6453961"/>
            <a:ext cx="2829117" cy="276999"/>
          </a:xfrm>
          <a:prstGeom prst="rect">
            <a:avLst/>
          </a:prstGeom>
          <a:noFill/>
        </p:spPr>
        <p:txBody>
          <a:bodyPr wrap="square" rtlCol="0" anchor="b">
            <a:spAutoFit/>
          </a:bodyPr>
          <a:lstStyle/>
          <a:p>
            <a:pPr algn="ctr"/>
            <a:fld id="{8D2E1EC1-9752-C042-ADAF-E9DE18AD7E56}" type="slidenum">
              <a:rPr lang="en-US" sz="1200" smtClean="0">
                <a:solidFill>
                  <a:schemeClr val="tx1">
                    <a:lumMod val="65000"/>
                    <a:lumOff val="35000"/>
                  </a:schemeClr>
                </a:solidFill>
                <a:latin typeface="+mj-lt"/>
              </a:rPr>
              <a:t>‹#›</a:t>
            </a:fld>
            <a:endParaRPr lang="en-US" sz="1200" dirty="0">
              <a:solidFill>
                <a:schemeClr val="tx1">
                  <a:lumMod val="65000"/>
                  <a:lumOff val="35000"/>
                </a:schemeClr>
              </a:solidFill>
              <a:latin typeface="+mj-lt"/>
            </a:endParaRPr>
          </a:p>
        </p:txBody>
      </p:sp>
      <p:pic>
        <p:nvPicPr>
          <p:cNvPr id="17" name="Graphic 16">
            <a:extLst>
              <a:ext uri="{FF2B5EF4-FFF2-40B4-BE49-F238E27FC236}">
                <a16:creationId xmlns:a16="http://schemas.microsoft.com/office/drawing/2014/main" id="{16F8265F-1D5C-47BE-B72E-76932958F3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66183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lvl1pPr>
              <a:defRPr>
                <a:latin typeface="+mj-lt"/>
              </a:defRPr>
            </a:lvl1pPr>
            <a:lvl2pPr marL="685800" indent="-228600">
              <a:buFont typeface=".AppleSystemUIFont" charset="-120"/>
              <a:buChar char="−"/>
              <a:defRPr>
                <a:latin typeface="+mj-lt"/>
              </a:defRPr>
            </a:lvl2pPr>
            <a:lvl3pPr marL="1143000" indent="-228600">
              <a:buFont typeface=".AppleSystemUIFont" charset="-120"/>
              <a:buChar char="−"/>
              <a:defRPr>
                <a:latin typeface="+mj-lt"/>
              </a:defRPr>
            </a:lvl3pPr>
            <a:lvl4pPr marL="1600200" indent="-228600">
              <a:buFont typeface=".AppleSystemUIFont" charset="-120"/>
              <a:buChar char="−"/>
              <a:defRPr>
                <a:latin typeface="+mj-lt"/>
              </a:defRPr>
            </a:lvl4pPr>
            <a:lvl5pPr marL="2057400" indent="-228600">
              <a:buFont typeface=".AppleSystemUIFont" charset="-120"/>
              <a:buChar char="−"/>
              <a:defRPr>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mj-lt"/>
              </a:defRPr>
            </a:lvl1pPr>
            <a:lvl2pPr marL="685800" indent="-228600">
              <a:buFont typeface=".AppleSystemUIFont" charset="-120"/>
              <a:buChar char="−"/>
              <a:defRPr>
                <a:latin typeface="+mj-lt"/>
              </a:defRPr>
            </a:lvl2pPr>
            <a:lvl3pPr marL="1143000" indent="-228600">
              <a:buFont typeface=".AppleSystemUIFont" charset="-120"/>
              <a:buChar char="−"/>
              <a:defRPr>
                <a:latin typeface="+mj-lt"/>
              </a:defRPr>
            </a:lvl3pPr>
            <a:lvl4pPr marL="1600200" indent="-228600">
              <a:buFont typeface=".AppleSystemUIFont" charset="-120"/>
              <a:buChar char="−"/>
              <a:defRPr>
                <a:latin typeface="+mj-lt"/>
              </a:defRPr>
            </a:lvl4pPr>
            <a:lvl5pPr marL="2057400" indent="-228600">
              <a:buFont typeface=".AppleSystemUIFont" charset="-120"/>
              <a:buChar char="−"/>
              <a:defRPr>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Rectangle 10"/>
          <p:cNvSpPr/>
          <p:nvPr userDrawn="1"/>
        </p:nvSpPr>
        <p:spPr>
          <a:xfrm>
            <a:off x="0" y="6721474"/>
            <a:ext cx="12192000" cy="13652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TextBox 18">
            <a:extLst>
              <a:ext uri="{FF2B5EF4-FFF2-40B4-BE49-F238E27FC236}">
                <a16:creationId xmlns:a16="http://schemas.microsoft.com/office/drawing/2014/main" id="{BEF3DDB2-0665-BB4D-A7BB-D6E15B1BDEBE}"/>
              </a:ext>
            </a:extLst>
          </p:cNvPr>
          <p:cNvSpPr txBox="1"/>
          <p:nvPr userDrawn="1"/>
        </p:nvSpPr>
        <p:spPr>
          <a:xfrm>
            <a:off x="230439" y="6409349"/>
            <a:ext cx="2816352" cy="276999"/>
          </a:xfrm>
          <a:prstGeom prst="rect">
            <a:avLst/>
          </a:prstGeom>
          <a:noFill/>
        </p:spPr>
        <p:txBody>
          <a:bodyPr wrap="square" rtlCol="0" anchor="ctr">
            <a:spAutoFit/>
          </a:bodyPr>
          <a:lstStyle/>
          <a:p>
            <a:r>
              <a:rPr lang="en-US" sz="1200" dirty="0">
                <a:latin typeface="+mj-lt"/>
              </a:rPr>
              <a:t>Ashis Pati</a:t>
            </a:r>
          </a:p>
        </p:txBody>
      </p:sp>
      <p:sp>
        <p:nvSpPr>
          <p:cNvPr id="20" name="TextBox 19">
            <a:extLst>
              <a:ext uri="{FF2B5EF4-FFF2-40B4-BE49-F238E27FC236}">
                <a16:creationId xmlns:a16="http://schemas.microsoft.com/office/drawing/2014/main" id="{C2F0BE45-414F-044C-A933-3D62AEBB17B5}"/>
              </a:ext>
            </a:extLst>
          </p:cNvPr>
          <p:cNvSpPr txBox="1"/>
          <p:nvPr userDrawn="1"/>
        </p:nvSpPr>
        <p:spPr>
          <a:xfrm>
            <a:off x="4681441" y="6453961"/>
            <a:ext cx="2829117" cy="276999"/>
          </a:xfrm>
          <a:prstGeom prst="rect">
            <a:avLst/>
          </a:prstGeom>
          <a:noFill/>
        </p:spPr>
        <p:txBody>
          <a:bodyPr wrap="square" rtlCol="0" anchor="b">
            <a:spAutoFit/>
          </a:bodyPr>
          <a:lstStyle/>
          <a:p>
            <a:pPr algn="ctr"/>
            <a:fld id="{8D2E1EC1-9752-C042-ADAF-E9DE18AD7E56}" type="slidenum">
              <a:rPr lang="en-US" sz="1200" smtClean="0">
                <a:solidFill>
                  <a:schemeClr val="tx1">
                    <a:lumMod val="65000"/>
                    <a:lumOff val="35000"/>
                  </a:schemeClr>
                </a:solidFill>
                <a:latin typeface="+mj-lt"/>
              </a:rPr>
              <a:t>‹#›</a:t>
            </a:fld>
            <a:endParaRPr lang="en-US" sz="1200" dirty="0">
              <a:solidFill>
                <a:schemeClr val="tx1">
                  <a:lumMod val="65000"/>
                  <a:lumOff val="35000"/>
                </a:schemeClr>
              </a:solidFill>
              <a:latin typeface="+mj-lt"/>
            </a:endParaRPr>
          </a:p>
        </p:txBody>
      </p:sp>
      <p:pic>
        <p:nvPicPr>
          <p:cNvPr id="18" name="Graphic 17">
            <a:extLst>
              <a:ext uri="{FF2B5EF4-FFF2-40B4-BE49-F238E27FC236}">
                <a16:creationId xmlns:a16="http://schemas.microsoft.com/office/drawing/2014/main" id="{679613E3-F659-4F6B-A525-3814C323F7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170747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Rectangle 8"/>
          <p:cNvSpPr/>
          <p:nvPr userDrawn="1"/>
        </p:nvSpPr>
        <p:spPr>
          <a:xfrm>
            <a:off x="0" y="6721474"/>
            <a:ext cx="12192000" cy="13652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1E30C84-59E8-9E44-A555-8B1373AB1B1A}"/>
              </a:ext>
            </a:extLst>
          </p:cNvPr>
          <p:cNvSpPr txBox="1"/>
          <p:nvPr userDrawn="1"/>
        </p:nvSpPr>
        <p:spPr>
          <a:xfrm>
            <a:off x="230439" y="6409349"/>
            <a:ext cx="2816352" cy="276999"/>
          </a:xfrm>
          <a:prstGeom prst="rect">
            <a:avLst/>
          </a:prstGeom>
          <a:noFill/>
        </p:spPr>
        <p:txBody>
          <a:bodyPr wrap="square" rtlCol="0" anchor="ctr">
            <a:spAutoFit/>
          </a:bodyPr>
          <a:lstStyle/>
          <a:p>
            <a:r>
              <a:rPr lang="en-US" sz="1200" dirty="0">
                <a:latin typeface="+mj-lt"/>
              </a:rPr>
              <a:t>Ashis Pati</a:t>
            </a:r>
          </a:p>
        </p:txBody>
      </p:sp>
      <p:sp>
        <p:nvSpPr>
          <p:cNvPr id="16" name="TextBox 15">
            <a:extLst>
              <a:ext uri="{FF2B5EF4-FFF2-40B4-BE49-F238E27FC236}">
                <a16:creationId xmlns:a16="http://schemas.microsoft.com/office/drawing/2014/main" id="{F2BA38A8-83A5-E149-BF88-F17D812DBE80}"/>
              </a:ext>
            </a:extLst>
          </p:cNvPr>
          <p:cNvSpPr txBox="1"/>
          <p:nvPr userDrawn="1"/>
        </p:nvSpPr>
        <p:spPr>
          <a:xfrm>
            <a:off x="4681441" y="6453961"/>
            <a:ext cx="2829117" cy="276999"/>
          </a:xfrm>
          <a:prstGeom prst="rect">
            <a:avLst/>
          </a:prstGeom>
          <a:noFill/>
        </p:spPr>
        <p:txBody>
          <a:bodyPr wrap="square" rtlCol="0" anchor="b">
            <a:spAutoFit/>
          </a:bodyPr>
          <a:lstStyle/>
          <a:p>
            <a:pPr algn="ctr"/>
            <a:fld id="{8D2E1EC1-9752-C042-ADAF-E9DE18AD7E56}" type="slidenum">
              <a:rPr lang="en-US" sz="1200" smtClean="0">
                <a:solidFill>
                  <a:schemeClr val="tx1">
                    <a:lumMod val="65000"/>
                    <a:lumOff val="35000"/>
                  </a:schemeClr>
                </a:solidFill>
                <a:latin typeface="+mj-lt"/>
              </a:rPr>
              <a:t>‹#›</a:t>
            </a:fld>
            <a:endParaRPr lang="en-US" sz="1200" dirty="0">
              <a:solidFill>
                <a:schemeClr val="tx1">
                  <a:lumMod val="65000"/>
                  <a:lumOff val="35000"/>
                </a:schemeClr>
              </a:solidFill>
              <a:latin typeface="+mj-lt"/>
            </a:endParaRPr>
          </a:p>
        </p:txBody>
      </p:sp>
      <p:pic>
        <p:nvPicPr>
          <p:cNvPr id="18" name="Graphic 17">
            <a:extLst>
              <a:ext uri="{FF2B5EF4-FFF2-40B4-BE49-F238E27FC236}">
                <a16:creationId xmlns:a16="http://schemas.microsoft.com/office/drawing/2014/main" id="{F533209D-E000-476D-B7FA-1A35997E05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87135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Rectangle 7"/>
          <p:cNvSpPr/>
          <p:nvPr userDrawn="1"/>
        </p:nvSpPr>
        <p:spPr>
          <a:xfrm>
            <a:off x="0" y="6721474"/>
            <a:ext cx="12192000" cy="13652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814FAE4-C3CE-8945-8C50-23225D3560EE}"/>
              </a:ext>
            </a:extLst>
          </p:cNvPr>
          <p:cNvSpPr txBox="1"/>
          <p:nvPr userDrawn="1"/>
        </p:nvSpPr>
        <p:spPr>
          <a:xfrm>
            <a:off x="230439" y="6409349"/>
            <a:ext cx="2816352" cy="276999"/>
          </a:xfrm>
          <a:prstGeom prst="rect">
            <a:avLst/>
          </a:prstGeom>
          <a:noFill/>
        </p:spPr>
        <p:txBody>
          <a:bodyPr wrap="square" rtlCol="0" anchor="ctr">
            <a:spAutoFit/>
          </a:bodyPr>
          <a:lstStyle/>
          <a:p>
            <a:r>
              <a:rPr lang="en-US" sz="1200" dirty="0">
                <a:latin typeface="+mj-lt"/>
              </a:rPr>
              <a:t>Ashis Pati</a:t>
            </a:r>
          </a:p>
        </p:txBody>
      </p:sp>
      <p:sp>
        <p:nvSpPr>
          <p:cNvPr id="20" name="TextBox 19">
            <a:extLst>
              <a:ext uri="{FF2B5EF4-FFF2-40B4-BE49-F238E27FC236}">
                <a16:creationId xmlns:a16="http://schemas.microsoft.com/office/drawing/2014/main" id="{ED8E22FF-8F07-5448-88EA-2ADF8A34A1E6}"/>
              </a:ext>
            </a:extLst>
          </p:cNvPr>
          <p:cNvSpPr txBox="1"/>
          <p:nvPr userDrawn="1"/>
        </p:nvSpPr>
        <p:spPr>
          <a:xfrm>
            <a:off x="4681441" y="6453961"/>
            <a:ext cx="2829117" cy="276999"/>
          </a:xfrm>
          <a:prstGeom prst="rect">
            <a:avLst/>
          </a:prstGeom>
          <a:noFill/>
        </p:spPr>
        <p:txBody>
          <a:bodyPr wrap="square" rtlCol="0" anchor="b">
            <a:spAutoFit/>
          </a:bodyPr>
          <a:lstStyle/>
          <a:p>
            <a:pPr algn="ctr"/>
            <a:fld id="{8D2E1EC1-9752-C042-ADAF-E9DE18AD7E56}" type="slidenum">
              <a:rPr lang="en-US" sz="1200" smtClean="0">
                <a:solidFill>
                  <a:schemeClr val="tx1">
                    <a:lumMod val="65000"/>
                    <a:lumOff val="35000"/>
                  </a:schemeClr>
                </a:solidFill>
                <a:latin typeface="+mj-lt"/>
              </a:rPr>
              <a:t>‹#›</a:t>
            </a:fld>
            <a:endParaRPr lang="en-US" sz="1200" dirty="0">
              <a:solidFill>
                <a:schemeClr val="tx1">
                  <a:lumMod val="65000"/>
                  <a:lumOff val="35000"/>
                </a:schemeClr>
              </a:solidFill>
              <a:latin typeface="+mj-lt"/>
            </a:endParaRPr>
          </a:p>
        </p:txBody>
      </p:sp>
      <p:pic>
        <p:nvPicPr>
          <p:cNvPr id="14" name="Graphic 13">
            <a:extLst>
              <a:ext uri="{FF2B5EF4-FFF2-40B4-BE49-F238E27FC236}">
                <a16:creationId xmlns:a16="http://schemas.microsoft.com/office/drawing/2014/main" id="{AB16132E-0B74-4CB4-818A-E7CB3F95FB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112992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10"/>
          <p:cNvSpPr/>
          <p:nvPr userDrawn="1"/>
        </p:nvSpPr>
        <p:spPr>
          <a:xfrm>
            <a:off x="0" y="6721474"/>
            <a:ext cx="12192000" cy="13652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F90A807-0D75-8046-B1F9-FB7BE21BCEB5}"/>
              </a:ext>
            </a:extLst>
          </p:cNvPr>
          <p:cNvSpPr txBox="1"/>
          <p:nvPr userDrawn="1"/>
        </p:nvSpPr>
        <p:spPr>
          <a:xfrm>
            <a:off x="230439" y="6409349"/>
            <a:ext cx="2816352" cy="276999"/>
          </a:xfrm>
          <a:prstGeom prst="rect">
            <a:avLst/>
          </a:prstGeom>
          <a:noFill/>
        </p:spPr>
        <p:txBody>
          <a:bodyPr wrap="square" rtlCol="0" anchor="ctr">
            <a:spAutoFit/>
          </a:bodyPr>
          <a:lstStyle/>
          <a:p>
            <a:r>
              <a:rPr lang="en-US" sz="1200" dirty="0">
                <a:latin typeface="+mj-lt"/>
              </a:rPr>
              <a:t>Ashis Pati</a:t>
            </a:r>
          </a:p>
        </p:txBody>
      </p:sp>
      <p:sp>
        <p:nvSpPr>
          <p:cNvPr id="18" name="TextBox 17">
            <a:extLst>
              <a:ext uri="{FF2B5EF4-FFF2-40B4-BE49-F238E27FC236}">
                <a16:creationId xmlns:a16="http://schemas.microsoft.com/office/drawing/2014/main" id="{DB11F5CE-32A3-7C4F-9727-B808DCFEDD2D}"/>
              </a:ext>
            </a:extLst>
          </p:cNvPr>
          <p:cNvSpPr txBox="1"/>
          <p:nvPr userDrawn="1"/>
        </p:nvSpPr>
        <p:spPr>
          <a:xfrm>
            <a:off x="4681441" y="6453961"/>
            <a:ext cx="2829117" cy="276999"/>
          </a:xfrm>
          <a:prstGeom prst="rect">
            <a:avLst/>
          </a:prstGeom>
          <a:noFill/>
        </p:spPr>
        <p:txBody>
          <a:bodyPr wrap="square" rtlCol="0" anchor="b">
            <a:spAutoFit/>
          </a:bodyPr>
          <a:lstStyle/>
          <a:p>
            <a:pPr algn="ctr"/>
            <a:fld id="{8D2E1EC1-9752-C042-ADAF-E9DE18AD7E56}" type="slidenum">
              <a:rPr lang="en-US" sz="1200" smtClean="0">
                <a:solidFill>
                  <a:schemeClr val="tx1">
                    <a:lumMod val="65000"/>
                    <a:lumOff val="35000"/>
                  </a:schemeClr>
                </a:solidFill>
                <a:latin typeface="+mj-lt"/>
              </a:rPr>
              <a:t>‹#›</a:t>
            </a:fld>
            <a:endParaRPr lang="en-US" sz="1200" dirty="0">
              <a:solidFill>
                <a:schemeClr val="tx1">
                  <a:lumMod val="65000"/>
                  <a:lumOff val="35000"/>
                </a:schemeClr>
              </a:solidFill>
              <a:latin typeface="+mj-lt"/>
            </a:endParaRPr>
          </a:p>
        </p:txBody>
      </p:sp>
      <p:pic>
        <p:nvPicPr>
          <p:cNvPr id="19" name="Graphic 18">
            <a:extLst>
              <a:ext uri="{FF2B5EF4-FFF2-40B4-BE49-F238E27FC236}">
                <a16:creationId xmlns:a16="http://schemas.microsoft.com/office/drawing/2014/main" id="{EBD44E6D-3D6F-4868-AA74-A0E507BB7E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43437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10"/>
          <p:cNvSpPr/>
          <p:nvPr userDrawn="1"/>
        </p:nvSpPr>
        <p:spPr>
          <a:xfrm>
            <a:off x="0" y="6721474"/>
            <a:ext cx="12192000" cy="13652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CAF80FF-3C5D-6F43-8A74-58134F834FB5}"/>
              </a:ext>
            </a:extLst>
          </p:cNvPr>
          <p:cNvSpPr txBox="1"/>
          <p:nvPr userDrawn="1"/>
        </p:nvSpPr>
        <p:spPr>
          <a:xfrm>
            <a:off x="230439" y="6409349"/>
            <a:ext cx="2816352" cy="276999"/>
          </a:xfrm>
          <a:prstGeom prst="rect">
            <a:avLst/>
          </a:prstGeom>
          <a:noFill/>
        </p:spPr>
        <p:txBody>
          <a:bodyPr wrap="square" rtlCol="0" anchor="ctr">
            <a:spAutoFit/>
          </a:bodyPr>
          <a:lstStyle/>
          <a:p>
            <a:r>
              <a:rPr lang="en-US" sz="1200" dirty="0">
                <a:latin typeface="+mj-lt"/>
              </a:rPr>
              <a:t>Ashis Pati</a:t>
            </a:r>
          </a:p>
        </p:txBody>
      </p:sp>
      <p:sp>
        <p:nvSpPr>
          <p:cNvPr id="18" name="TextBox 17">
            <a:extLst>
              <a:ext uri="{FF2B5EF4-FFF2-40B4-BE49-F238E27FC236}">
                <a16:creationId xmlns:a16="http://schemas.microsoft.com/office/drawing/2014/main" id="{4024CBF7-36BB-C848-9C0A-A657B15810D9}"/>
              </a:ext>
            </a:extLst>
          </p:cNvPr>
          <p:cNvSpPr txBox="1"/>
          <p:nvPr userDrawn="1"/>
        </p:nvSpPr>
        <p:spPr>
          <a:xfrm>
            <a:off x="4681441" y="6453961"/>
            <a:ext cx="2829117" cy="276999"/>
          </a:xfrm>
          <a:prstGeom prst="rect">
            <a:avLst/>
          </a:prstGeom>
          <a:noFill/>
        </p:spPr>
        <p:txBody>
          <a:bodyPr wrap="square" rtlCol="0" anchor="b">
            <a:spAutoFit/>
          </a:bodyPr>
          <a:lstStyle/>
          <a:p>
            <a:pPr algn="ctr"/>
            <a:fld id="{8D2E1EC1-9752-C042-ADAF-E9DE18AD7E56}" type="slidenum">
              <a:rPr lang="en-US" sz="1200" smtClean="0">
                <a:solidFill>
                  <a:schemeClr val="tx1">
                    <a:lumMod val="65000"/>
                    <a:lumOff val="35000"/>
                  </a:schemeClr>
                </a:solidFill>
                <a:latin typeface="+mj-lt"/>
              </a:rPr>
              <a:t>‹#›</a:t>
            </a:fld>
            <a:endParaRPr lang="en-US" sz="1200" dirty="0">
              <a:solidFill>
                <a:schemeClr val="tx1">
                  <a:lumMod val="65000"/>
                  <a:lumOff val="35000"/>
                </a:schemeClr>
              </a:solidFill>
              <a:latin typeface="+mj-lt"/>
            </a:endParaRPr>
          </a:p>
        </p:txBody>
      </p:sp>
      <p:pic>
        <p:nvPicPr>
          <p:cNvPr id="19" name="Graphic 18">
            <a:extLst>
              <a:ext uri="{FF2B5EF4-FFF2-40B4-BE49-F238E27FC236}">
                <a16:creationId xmlns:a16="http://schemas.microsoft.com/office/drawing/2014/main" id="{E0509593-4E93-46FF-B3D2-A6EC0CBF09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79041" y="6265104"/>
            <a:ext cx="2262880" cy="435741"/>
          </a:xfrm>
          <a:prstGeom prst="rect">
            <a:avLst/>
          </a:prstGeom>
        </p:spPr>
      </p:pic>
    </p:spTree>
    <p:extLst>
      <p:ext uri="{BB962C8B-B14F-4D97-AF65-F5344CB8AC3E}">
        <p14:creationId xmlns:p14="http://schemas.microsoft.com/office/powerpoint/2010/main" val="123044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13206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FC07-DFB9-468B-95C1-22281A00D4C4}"/>
              </a:ext>
            </a:extLst>
          </p:cNvPr>
          <p:cNvSpPr>
            <a:spLocks noGrp="1"/>
          </p:cNvSpPr>
          <p:nvPr>
            <p:ph type="ctrTitle"/>
          </p:nvPr>
        </p:nvSpPr>
        <p:spPr/>
        <p:txBody>
          <a:bodyPr/>
          <a:lstStyle/>
          <a:p>
            <a:r>
              <a:rPr lang="en-US" dirty="0"/>
              <a:t>Query by Humming Searching Oct 14</a:t>
            </a:r>
            <a:r>
              <a:rPr lang="en-US" altLang="zh-CN" dirty="0"/>
              <a:t>th</a:t>
            </a:r>
            <a:endParaRPr lang="en-US" dirty="0"/>
          </a:p>
        </p:txBody>
      </p:sp>
      <p:sp>
        <p:nvSpPr>
          <p:cNvPr id="3" name="Subtitle 2">
            <a:extLst>
              <a:ext uri="{FF2B5EF4-FFF2-40B4-BE49-F238E27FC236}">
                <a16:creationId xmlns:a16="http://schemas.microsoft.com/office/drawing/2014/main" id="{F939B8E8-A3AB-46B3-8726-E933C8297D94}"/>
              </a:ext>
            </a:extLst>
          </p:cNvPr>
          <p:cNvSpPr>
            <a:spLocks noGrp="1"/>
          </p:cNvSpPr>
          <p:nvPr>
            <p:ph type="subTitle" idx="1"/>
          </p:nvPr>
        </p:nvSpPr>
        <p:spPr/>
        <p:txBody>
          <a:bodyPr/>
          <a:lstStyle/>
          <a:p>
            <a:r>
              <a:rPr lang="en-US" dirty="0" err="1"/>
              <a:t>Jiarui</a:t>
            </a:r>
            <a:r>
              <a:rPr lang="en-US" dirty="0"/>
              <a:t> Xu(Jerry), Alexander Lerch</a:t>
            </a:r>
          </a:p>
        </p:txBody>
      </p:sp>
    </p:spTree>
    <p:extLst>
      <p:ext uri="{BB962C8B-B14F-4D97-AF65-F5344CB8AC3E}">
        <p14:creationId xmlns:p14="http://schemas.microsoft.com/office/powerpoint/2010/main" val="343302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A477-9EA3-4F5C-B4B9-8CE29E6FF138}"/>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4FFC9F3E-C7DF-44CE-A057-14D5228F5C26}"/>
              </a:ext>
            </a:extLst>
          </p:cNvPr>
          <p:cNvSpPr>
            <a:spLocks noGrp="1"/>
          </p:cNvSpPr>
          <p:nvPr>
            <p:ph idx="1"/>
          </p:nvPr>
        </p:nvSpPr>
        <p:spPr/>
        <p:txBody>
          <a:bodyPr/>
          <a:lstStyle/>
          <a:p>
            <a:r>
              <a:rPr lang="en-US" dirty="0"/>
              <a:t>Evaluate note detection</a:t>
            </a:r>
          </a:p>
          <a:p>
            <a:r>
              <a:rPr lang="en-US" dirty="0"/>
              <a:t>Implement DTW</a:t>
            </a:r>
          </a:p>
          <a:p>
            <a:r>
              <a:rPr lang="en-US" dirty="0"/>
              <a:t>Implement Edit Distance </a:t>
            </a:r>
          </a:p>
          <a:p>
            <a:r>
              <a:rPr lang="en-US" dirty="0"/>
              <a:t>Build up primary Query by humming system</a:t>
            </a:r>
          </a:p>
          <a:p>
            <a:r>
              <a:rPr lang="en-US" dirty="0"/>
              <a:t>Apply DTW and Edit Distance to QBH system to see the effect</a:t>
            </a:r>
          </a:p>
          <a:p>
            <a:r>
              <a:rPr lang="en-US" dirty="0"/>
              <a:t>Thinking of modification</a:t>
            </a:r>
          </a:p>
          <a:p>
            <a:endParaRPr lang="en-US" altLang="zh-CN" dirty="0"/>
          </a:p>
          <a:p>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4049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C4668-939F-4569-AF71-03676C226733}"/>
              </a:ext>
            </a:extLst>
          </p:cNvPr>
          <p:cNvSpPr>
            <a:spLocks noGrp="1"/>
          </p:cNvSpPr>
          <p:nvPr>
            <p:ph type="title"/>
          </p:nvPr>
        </p:nvSpPr>
        <p:spPr/>
        <p:txBody>
          <a:bodyPr>
            <a:normAutofit fontScale="90000"/>
          </a:bodyPr>
          <a:lstStyle/>
          <a:p>
            <a:r>
              <a:rPr lang="en-US" altLang="zh-CN" dirty="0"/>
              <a:t>Evaluate note detection</a:t>
            </a:r>
            <a:br>
              <a:rPr lang="en-US" altLang="zh-CN" dirty="0"/>
            </a:br>
            <a:endParaRPr lang="zh-CN" altLang="en-US" dirty="0"/>
          </a:p>
        </p:txBody>
      </p:sp>
      <p:sp>
        <p:nvSpPr>
          <p:cNvPr id="3" name="内容占位符 2">
            <a:extLst>
              <a:ext uri="{FF2B5EF4-FFF2-40B4-BE49-F238E27FC236}">
                <a16:creationId xmlns:a16="http://schemas.microsoft.com/office/drawing/2014/main" id="{834ABE12-AB40-4751-B02A-A3604888E8A3}"/>
              </a:ext>
            </a:extLst>
          </p:cNvPr>
          <p:cNvSpPr>
            <a:spLocks noGrp="1"/>
          </p:cNvSpPr>
          <p:nvPr>
            <p:ph idx="1"/>
          </p:nvPr>
        </p:nvSpPr>
        <p:spPr/>
        <p:txBody>
          <a:bodyPr>
            <a:normAutofit lnSpcReduction="10000"/>
          </a:bodyPr>
          <a:lstStyle/>
          <a:p>
            <a:r>
              <a:rPr lang="en-US" altLang="zh-CN" dirty="0"/>
              <a:t>The error calculation is not based on pitch but based on the number of points that is not zero in error array.</a:t>
            </a:r>
          </a:p>
          <a:p>
            <a:r>
              <a:rPr lang="en-US" altLang="zh-CN" dirty="0"/>
              <a:t>The reason that not to calculate the pitch difference is that: woman sings higher than man, we cannot punish a woman harder than a man.</a:t>
            </a:r>
          </a:p>
          <a:p>
            <a:r>
              <a:rPr lang="en-US" altLang="zh-CN" dirty="0"/>
              <a:t>The result(after processing 50 wave files and corresponding 50 midi files):</a:t>
            </a:r>
          </a:p>
          <a:p>
            <a:r>
              <a:rPr lang="en-US" altLang="zh-CN" dirty="0"/>
              <a:t>Average error points for each wave file: 171.7</a:t>
            </a:r>
          </a:p>
          <a:p>
            <a:r>
              <a:rPr lang="en-US" altLang="zh-CN" dirty="0"/>
              <a:t>Hop size: 1024</a:t>
            </a:r>
          </a:p>
          <a:p>
            <a:r>
              <a:rPr lang="en-US" altLang="zh-CN" dirty="0"/>
              <a:t>Duration for each file: 40seconds</a:t>
            </a:r>
          </a:p>
          <a:p>
            <a:r>
              <a:rPr lang="en-US" altLang="zh-CN" dirty="0"/>
              <a:t>Sample rate: 44100 Hz</a:t>
            </a:r>
          </a:p>
          <a:p>
            <a:r>
              <a:rPr lang="en-US" altLang="zh-CN" dirty="0"/>
              <a:t>Total points for each file: 1723</a:t>
            </a:r>
          </a:p>
          <a:p>
            <a:r>
              <a:rPr lang="en-US" altLang="zh-CN" dirty="0"/>
              <a:t>Accuracy: 171.7/1723=9.965%</a:t>
            </a:r>
          </a:p>
          <a:p>
            <a:endParaRPr lang="en-US" altLang="zh-CN" dirty="0"/>
          </a:p>
        </p:txBody>
      </p:sp>
    </p:spTree>
    <p:extLst>
      <p:ext uri="{BB962C8B-B14F-4D97-AF65-F5344CB8AC3E}">
        <p14:creationId xmlns:p14="http://schemas.microsoft.com/office/powerpoint/2010/main" val="74813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05AA0-85A6-403E-A6B2-9A0A11DFB60B}"/>
              </a:ext>
            </a:extLst>
          </p:cNvPr>
          <p:cNvSpPr>
            <a:spLocks noGrp="1"/>
          </p:cNvSpPr>
          <p:nvPr>
            <p:ph type="title"/>
          </p:nvPr>
        </p:nvSpPr>
        <p:spPr/>
        <p:txBody>
          <a:bodyPr>
            <a:normAutofit/>
          </a:bodyPr>
          <a:lstStyle/>
          <a:p>
            <a:r>
              <a:rPr lang="en-US" altLang="zh-CN" dirty="0"/>
              <a:t>Implement DTW</a:t>
            </a:r>
            <a:endParaRPr lang="zh-CN" altLang="en-US" dirty="0"/>
          </a:p>
        </p:txBody>
      </p:sp>
      <p:sp>
        <p:nvSpPr>
          <p:cNvPr id="3" name="内容占位符 2">
            <a:extLst>
              <a:ext uri="{FF2B5EF4-FFF2-40B4-BE49-F238E27FC236}">
                <a16:creationId xmlns:a16="http://schemas.microsoft.com/office/drawing/2014/main" id="{6798D409-B3ED-4F00-996B-7A819AF856C2}"/>
              </a:ext>
            </a:extLst>
          </p:cNvPr>
          <p:cNvSpPr>
            <a:spLocks noGrp="1"/>
          </p:cNvSpPr>
          <p:nvPr>
            <p:ph idx="1"/>
          </p:nvPr>
        </p:nvSpPr>
        <p:spPr/>
        <p:txBody>
          <a:bodyPr/>
          <a:lstStyle/>
          <a:p>
            <a:r>
              <a:rPr lang="en-US" altLang="zh-CN" dirty="0"/>
              <a:t>No computational accuracy yet, because it is slow overall, taking 20 minutes to retrieve a 10-file process.</a:t>
            </a:r>
          </a:p>
          <a:p>
            <a:endParaRPr lang="zh-CN" altLang="en-US" dirty="0"/>
          </a:p>
        </p:txBody>
      </p:sp>
      <p:pic>
        <p:nvPicPr>
          <p:cNvPr id="5" name="图片 4">
            <a:extLst>
              <a:ext uri="{FF2B5EF4-FFF2-40B4-BE49-F238E27FC236}">
                <a16:creationId xmlns:a16="http://schemas.microsoft.com/office/drawing/2014/main" id="{65245297-25BA-4ED4-922F-D3168DE22710}"/>
              </a:ext>
            </a:extLst>
          </p:cNvPr>
          <p:cNvPicPr>
            <a:picLocks noChangeAspect="1"/>
          </p:cNvPicPr>
          <p:nvPr/>
        </p:nvPicPr>
        <p:blipFill>
          <a:blip r:embed="rId2"/>
          <a:stretch>
            <a:fillRect/>
          </a:stretch>
        </p:blipFill>
        <p:spPr>
          <a:xfrm>
            <a:off x="3657484" y="2153106"/>
            <a:ext cx="4185559" cy="4091369"/>
          </a:xfrm>
          <a:prstGeom prst="rect">
            <a:avLst/>
          </a:prstGeom>
        </p:spPr>
      </p:pic>
    </p:spTree>
    <p:extLst>
      <p:ext uri="{BB962C8B-B14F-4D97-AF65-F5344CB8AC3E}">
        <p14:creationId xmlns:p14="http://schemas.microsoft.com/office/powerpoint/2010/main" val="101407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51019-5FFE-4BE7-9870-74F21CB5436D}"/>
              </a:ext>
            </a:extLst>
          </p:cNvPr>
          <p:cNvSpPr>
            <a:spLocks noGrp="1"/>
          </p:cNvSpPr>
          <p:nvPr>
            <p:ph type="title"/>
          </p:nvPr>
        </p:nvSpPr>
        <p:spPr/>
        <p:txBody>
          <a:bodyPr>
            <a:normAutofit/>
          </a:bodyPr>
          <a:lstStyle/>
          <a:p>
            <a:r>
              <a:rPr lang="en-US" altLang="zh-CN" dirty="0"/>
              <a:t>Implement Edit Distance </a:t>
            </a:r>
            <a:endParaRPr lang="zh-CN" altLang="en-US" dirty="0"/>
          </a:p>
        </p:txBody>
      </p:sp>
      <p:sp>
        <p:nvSpPr>
          <p:cNvPr id="3" name="内容占位符 2">
            <a:extLst>
              <a:ext uri="{FF2B5EF4-FFF2-40B4-BE49-F238E27FC236}">
                <a16:creationId xmlns:a16="http://schemas.microsoft.com/office/drawing/2014/main" id="{308B1629-BEBD-45DE-BB32-BF0ACCB5739B}"/>
              </a:ext>
            </a:extLst>
          </p:cNvPr>
          <p:cNvSpPr>
            <a:spLocks noGrp="1"/>
          </p:cNvSpPr>
          <p:nvPr>
            <p:ph idx="1"/>
          </p:nvPr>
        </p:nvSpPr>
        <p:spPr/>
        <p:txBody>
          <a:bodyPr/>
          <a:lstStyle/>
          <a:p>
            <a:r>
              <a:rPr lang="en-US" altLang="zh-CN" dirty="0"/>
              <a:t>No computational accuracy yet, because it is slow overall, taking 10 minutes to retrieve a 10-file process.</a:t>
            </a:r>
          </a:p>
          <a:p>
            <a:endParaRPr lang="zh-CN" altLang="en-US" dirty="0"/>
          </a:p>
        </p:txBody>
      </p:sp>
      <p:pic>
        <p:nvPicPr>
          <p:cNvPr id="5" name="图片 4">
            <a:extLst>
              <a:ext uri="{FF2B5EF4-FFF2-40B4-BE49-F238E27FC236}">
                <a16:creationId xmlns:a16="http://schemas.microsoft.com/office/drawing/2014/main" id="{0A718067-88C9-46BE-AFD9-DEAE517C35A0}"/>
              </a:ext>
            </a:extLst>
          </p:cNvPr>
          <p:cNvPicPr>
            <a:picLocks noChangeAspect="1"/>
          </p:cNvPicPr>
          <p:nvPr/>
        </p:nvPicPr>
        <p:blipFill>
          <a:blip r:embed="rId2"/>
          <a:stretch>
            <a:fillRect/>
          </a:stretch>
        </p:blipFill>
        <p:spPr>
          <a:xfrm>
            <a:off x="1552575" y="2358275"/>
            <a:ext cx="8343900" cy="3886200"/>
          </a:xfrm>
          <a:prstGeom prst="rect">
            <a:avLst/>
          </a:prstGeom>
        </p:spPr>
      </p:pic>
    </p:spTree>
    <p:extLst>
      <p:ext uri="{BB962C8B-B14F-4D97-AF65-F5344CB8AC3E}">
        <p14:creationId xmlns:p14="http://schemas.microsoft.com/office/powerpoint/2010/main" val="109848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CC16F-7C04-4E0D-8174-E792BF8C8018}"/>
              </a:ext>
            </a:extLst>
          </p:cNvPr>
          <p:cNvSpPr>
            <a:spLocks noGrp="1"/>
          </p:cNvSpPr>
          <p:nvPr>
            <p:ph type="title"/>
          </p:nvPr>
        </p:nvSpPr>
        <p:spPr/>
        <p:txBody>
          <a:bodyPr/>
          <a:lstStyle/>
          <a:p>
            <a:r>
              <a:rPr lang="en-US" altLang="zh-CN" dirty="0"/>
              <a:t>Problems in implement</a:t>
            </a:r>
            <a:endParaRPr lang="zh-CN" altLang="en-US" dirty="0"/>
          </a:p>
        </p:txBody>
      </p:sp>
      <p:sp>
        <p:nvSpPr>
          <p:cNvPr id="3" name="内容占位符 2">
            <a:extLst>
              <a:ext uri="{FF2B5EF4-FFF2-40B4-BE49-F238E27FC236}">
                <a16:creationId xmlns:a16="http://schemas.microsoft.com/office/drawing/2014/main" id="{7A9EABE9-2DC3-496F-AD40-D488CFBAA9FA}"/>
              </a:ext>
            </a:extLst>
          </p:cNvPr>
          <p:cNvSpPr>
            <a:spLocks noGrp="1"/>
          </p:cNvSpPr>
          <p:nvPr>
            <p:ph idx="1"/>
          </p:nvPr>
        </p:nvSpPr>
        <p:spPr/>
        <p:txBody>
          <a:bodyPr/>
          <a:lstStyle/>
          <a:p>
            <a:r>
              <a:rPr lang="en-US" altLang="zh-CN" dirty="0"/>
              <a:t>1.too slow</a:t>
            </a:r>
          </a:p>
          <a:p>
            <a:pPr lvl="1"/>
            <a:r>
              <a:rPr lang="en-US" altLang="zh-CN" dirty="0"/>
              <a:t>Reason:</a:t>
            </a:r>
          </a:p>
          <a:p>
            <a:pPr lvl="1"/>
            <a:r>
              <a:rPr lang="en-US" altLang="zh-CN" dirty="0"/>
              <a:t>1.use relative pitch group not up same down group</a:t>
            </a:r>
          </a:p>
          <a:p>
            <a:pPr lvl="2"/>
            <a:r>
              <a:rPr lang="en-US" altLang="zh-CN" dirty="0"/>
              <a:t>the reason not to use up same down group is that it depends too much on the accuracy of onset, but I’m not so confident with my onset detection.</a:t>
            </a:r>
          </a:p>
          <a:p>
            <a:pPr lvl="1"/>
            <a:r>
              <a:rPr lang="en-US" altLang="zh-CN" dirty="0"/>
              <a:t>2.hop in every file in many times, because The hum doesn't have to start at the beginning, so I need to walk through all the MIDI fragments of similar length in each MIDI file to get the MIDI fragment that best matches the hum. </a:t>
            </a:r>
          </a:p>
          <a:p>
            <a:pPr lvl="1"/>
            <a:r>
              <a:rPr lang="en-US" altLang="zh-CN" dirty="0"/>
              <a:t>3. Call </a:t>
            </a:r>
            <a:r>
              <a:rPr lang="en-US" altLang="zh-CN" dirty="0" err="1"/>
              <a:t>pretty_MIDI</a:t>
            </a:r>
            <a:r>
              <a:rPr lang="en-US" altLang="zh-CN" dirty="0"/>
              <a:t> repeatedly to extract note information from MIDI.</a:t>
            </a:r>
          </a:p>
          <a:p>
            <a:r>
              <a:rPr lang="en-US" altLang="zh-CN" dirty="0"/>
              <a:t>2.Accuracy:</a:t>
            </a:r>
          </a:p>
          <a:p>
            <a:pPr lvl="1"/>
            <a:r>
              <a:rPr lang="en-US" altLang="zh-CN" dirty="0"/>
              <a:t>Edit distance have more accuracy(feel like) and discrimination than DTW.</a:t>
            </a:r>
          </a:p>
          <a:p>
            <a:pPr marL="0" indent="0">
              <a:buNone/>
            </a:pPr>
            <a:endParaRPr lang="zh-CN" altLang="en-US" dirty="0"/>
          </a:p>
        </p:txBody>
      </p:sp>
    </p:spTree>
    <p:extLst>
      <p:ext uri="{BB962C8B-B14F-4D97-AF65-F5344CB8AC3E}">
        <p14:creationId xmlns:p14="http://schemas.microsoft.com/office/powerpoint/2010/main" val="140105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857BF-CD57-48A8-82A1-75008DE704FC}"/>
              </a:ext>
            </a:extLst>
          </p:cNvPr>
          <p:cNvSpPr>
            <a:spLocks noGrp="1"/>
          </p:cNvSpPr>
          <p:nvPr>
            <p:ph type="title"/>
          </p:nvPr>
        </p:nvSpPr>
        <p:spPr/>
        <p:txBody>
          <a:bodyPr/>
          <a:lstStyle/>
          <a:p>
            <a:r>
              <a:rPr lang="en-US" altLang="zh-CN" dirty="0"/>
              <a:t>Modifying</a:t>
            </a:r>
            <a:endParaRPr lang="zh-CN" altLang="en-US" dirty="0"/>
          </a:p>
        </p:txBody>
      </p:sp>
      <p:sp>
        <p:nvSpPr>
          <p:cNvPr id="3" name="内容占位符 2">
            <a:extLst>
              <a:ext uri="{FF2B5EF4-FFF2-40B4-BE49-F238E27FC236}">
                <a16:creationId xmlns:a16="http://schemas.microsoft.com/office/drawing/2014/main" id="{3E79B327-0637-4F9D-BD76-330166180EF8}"/>
              </a:ext>
            </a:extLst>
          </p:cNvPr>
          <p:cNvSpPr>
            <a:spLocks noGrp="1"/>
          </p:cNvSpPr>
          <p:nvPr>
            <p:ph idx="1"/>
          </p:nvPr>
        </p:nvSpPr>
        <p:spPr/>
        <p:txBody>
          <a:bodyPr/>
          <a:lstStyle/>
          <a:p>
            <a:r>
              <a:rPr lang="en-US" altLang="zh-CN" dirty="0"/>
              <a:t>For fast searching:</a:t>
            </a:r>
          </a:p>
          <a:p>
            <a:r>
              <a:rPr lang="en-US" altLang="zh-CN" dirty="0"/>
              <a:t>1. make a data store that contains  fragments. For each MIDI, there are several lengths of fragment (e.g., 10 second fragment, 15 second fragment, 20 second fragment...  Each length segment traverses the entire MIDI), so instead of calling </a:t>
            </a:r>
            <a:r>
              <a:rPr lang="en-US" altLang="zh-CN" dirty="0" err="1"/>
              <a:t>pretty_MIDI</a:t>
            </a:r>
            <a:r>
              <a:rPr lang="en-US" altLang="zh-CN" dirty="0"/>
              <a:t> every time to extract information from the MIDI file, I can directly call the data of this segment length in the Data store to calculate the distance according to the most suitable segment length matching the hum length. </a:t>
            </a:r>
          </a:p>
          <a:p>
            <a:r>
              <a:rPr lang="en-US" altLang="zh-CN" dirty="0"/>
              <a:t>2.Modifying the onset detection, so that I can then use up-same-down method to compare melody instead of using relative notes’ method.</a:t>
            </a:r>
          </a:p>
          <a:p>
            <a:r>
              <a:rPr lang="en-US" altLang="zh-CN" dirty="0"/>
              <a:t>For accuracy, currently there are no statistics on the accuracy of multiple waves due to slow running, this part will be done after improving searching speed.</a:t>
            </a:r>
            <a:endParaRPr lang="zh-CN" altLang="en-US" dirty="0"/>
          </a:p>
        </p:txBody>
      </p:sp>
    </p:spTree>
    <p:extLst>
      <p:ext uri="{BB962C8B-B14F-4D97-AF65-F5344CB8AC3E}">
        <p14:creationId xmlns:p14="http://schemas.microsoft.com/office/powerpoint/2010/main" val="355286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64A94-FD40-43C2-9971-3B2ABED0C2F0}"/>
              </a:ext>
            </a:extLst>
          </p:cNvPr>
          <p:cNvSpPr>
            <a:spLocks noGrp="1"/>
          </p:cNvSpPr>
          <p:nvPr>
            <p:ph type="title"/>
          </p:nvPr>
        </p:nvSpPr>
        <p:spPr/>
        <p:txBody>
          <a:bodyPr/>
          <a:lstStyle/>
          <a:p>
            <a:r>
              <a:rPr lang="en-US" altLang="zh-CN" dirty="0"/>
              <a:t>Modifying</a:t>
            </a:r>
            <a:endParaRPr lang="zh-CN" altLang="en-US" dirty="0"/>
          </a:p>
        </p:txBody>
      </p:sp>
      <p:sp>
        <p:nvSpPr>
          <p:cNvPr id="3" name="内容占位符 2">
            <a:extLst>
              <a:ext uri="{FF2B5EF4-FFF2-40B4-BE49-F238E27FC236}">
                <a16:creationId xmlns:a16="http://schemas.microsoft.com/office/drawing/2014/main" id="{0B7FE789-12DF-410E-8FE5-39B89657EABF}"/>
              </a:ext>
            </a:extLst>
          </p:cNvPr>
          <p:cNvSpPr>
            <a:spLocks noGrp="1"/>
          </p:cNvSpPr>
          <p:nvPr>
            <p:ph idx="1"/>
          </p:nvPr>
        </p:nvSpPr>
        <p:spPr/>
        <p:txBody>
          <a:bodyPr/>
          <a:lstStyle/>
          <a:p>
            <a:r>
              <a:rPr lang="en-US" altLang="zh-CN" dirty="0"/>
              <a:t>For data store: compress the data for each song(primary thinking)</a:t>
            </a:r>
          </a:p>
          <a:p>
            <a:pPr lvl="1"/>
            <a:r>
              <a:rPr lang="en-US" altLang="zh-CN" dirty="0" err="1"/>
              <a:t>VGGish</a:t>
            </a:r>
            <a:r>
              <a:rPr lang="en-US" altLang="zh-CN" dirty="0"/>
              <a:t>: based on TensorFlow, </a:t>
            </a:r>
            <a:r>
              <a:rPr lang="en-US" altLang="zh-CN" dirty="0" err="1"/>
              <a:t>VGGish</a:t>
            </a:r>
            <a:r>
              <a:rPr lang="en-US" altLang="zh-CN" dirty="0"/>
              <a:t>.  </a:t>
            </a:r>
            <a:r>
              <a:rPr lang="en-US" altLang="zh-CN" dirty="0" err="1"/>
              <a:t>VGGish</a:t>
            </a:r>
            <a:r>
              <a:rPr lang="en-US" altLang="zh-CN" dirty="0"/>
              <a:t> supports extracting semantic 128-dimensional embedding feature vectors from audio waveforms.</a:t>
            </a:r>
          </a:p>
          <a:p>
            <a:pPr lvl="1"/>
            <a:r>
              <a:rPr lang="en-US" altLang="zh-CN" dirty="0"/>
              <a:t>Compress pitch into one Octave(3:up same down)</a:t>
            </a:r>
          </a:p>
          <a:p>
            <a:pPr lvl="1"/>
            <a:r>
              <a:rPr lang="en-US" altLang="zh-CN" dirty="0"/>
              <a:t>Classify the note’s duration into like: quarter note, half note etc.(but this also requires detecting tempo of vocal)</a:t>
            </a:r>
          </a:p>
          <a:p>
            <a:endParaRPr lang="en-US" altLang="zh-CN" dirty="0"/>
          </a:p>
        </p:txBody>
      </p:sp>
    </p:spTree>
    <p:extLst>
      <p:ext uri="{BB962C8B-B14F-4D97-AF65-F5344CB8AC3E}">
        <p14:creationId xmlns:p14="http://schemas.microsoft.com/office/powerpoint/2010/main" val="15227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E4E3-58E4-48B2-B90A-3DD713AC4C3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01258082"/>
      </p:ext>
    </p:extLst>
  </p:cSld>
  <p:clrMapOvr>
    <a:masterClrMapping/>
  </p:clrMapOvr>
</p:sld>
</file>

<file path=ppt/theme/theme1.xml><?xml version="1.0" encoding="utf-8"?>
<a:theme xmlns:a="http://schemas.openxmlformats.org/drawingml/2006/main" name="Office 主题​​">
  <a:themeElements>
    <a:clrScheme name="Gatec">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A666A3D-0314-4DCC-B120-55F1D47C5B98}" vid="{3D0EE7A9-CBFD-4187-9AD2-997D9AF8E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Slides-Template</Template>
  <TotalTime>1792</TotalTime>
  <Words>551</Words>
  <Application>Microsoft Office PowerPoint</Application>
  <PresentationFormat>宽屏</PresentationFormat>
  <Paragraphs>47</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.AppleSystemUIFont</vt:lpstr>
      <vt:lpstr>Arial</vt:lpstr>
      <vt:lpstr>Calibri</vt:lpstr>
      <vt:lpstr>Calibri Light</vt:lpstr>
      <vt:lpstr>Wingdings</vt:lpstr>
      <vt:lpstr>Office 主题​​</vt:lpstr>
      <vt:lpstr>Query by Humming Searching Oct 14th</vt:lpstr>
      <vt:lpstr>This week</vt:lpstr>
      <vt:lpstr>Evaluate note detection </vt:lpstr>
      <vt:lpstr>Implement DTW</vt:lpstr>
      <vt:lpstr>Implement Edit Distance </vt:lpstr>
      <vt:lpstr>Problems in implement</vt:lpstr>
      <vt:lpstr>Modifying</vt:lpstr>
      <vt:lpstr>Modifying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JIARUI</dc:creator>
  <cp:lastModifiedBy>XU JIARUI</cp:lastModifiedBy>
  <cp:revision>98</cp:revision>
  <dcterms:created xsi:type="dcterms:W3CDTF">2021-04-20T16:09:55Z</dcterms:created>
  <dcterms:modified xsi:type="dcterms:W3CDTF">2021-10-14T19:46:45Z</dcterms:modified>
</cp:coreProperties>
</file>