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67" r:id="rId14"/>
    <p:sldId id="270"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FDA917-BF1D-45A5-B592-F91ACCB8328D}">
  <a:tblStyle styleId="{FCFDA917-BF1D-45A5-B592-F91ACCB832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2"/>
  </p:normalViewPr>
  <p:slideViewPr>
    <p:cSldViewPr snapToGrid="0">
      <p:cViewPr varScale="1">
        <p:scale>
          <a:sx n="83" d="100"/>
          <a:sy n="83" d="100"/>
        </p:scale>
        <p:origin x="80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ee6c9df4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ee6c9df4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ee6c9df4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ee6c9df4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231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ee6c9df4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ee6c9df4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354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ee6c9df4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ee6c9df4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9866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ee6c9df4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ee6c9df4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406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ee6c9df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ee6c9df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ee6c9df4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ee6c9df4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ee6c9df4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ee6c9df4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ee6c9df4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ee6c9df4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ee6c9df4b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ee6c9df4b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ee6c9df4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ee6c9df4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ee6c9df4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ee6c9df4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ee6c9df4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ee6c9df4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6" name="Google Shape;16;p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t>CS 4476/6476 Project 4</a:t>
            </a:r>
            <a:endParaRPr dirty="0"/>
          </a:p>
        </p:txBody>
      </p:sp>
      <p:sp>
        <p:nvSpPr>
          <p:cNvPr id="55" name="Google Shape;55;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t>[J</a:t>
            </a:r>
            <a:r>
              <a:rPr lang="en-US" altLang="zh-CN" dirty="0" err="1"/>
              <a:t>iarui</a:t>
            </a:r>
            <a:r>
              <a:rPr lang="en-US" altLang="zh-CN" dirty="0"/>
              <a:t> Xu</a:t>
            </a:r>
            <a:r>
              <a:rPr lang="en" dirty="0"/>
              <a:t>]</a:t>
            </a:r>
            <a:endParaRPr dirty="0"/>
          </a:p>
          <a:p>
            <a:pPr marL="0" lvl="0" indent="0" algn="ctr" rtl="0">
              <a:lnSpc>
                <a:spcPct val="100000"/>
              </a:lnSpc>
              <a:spcBef>
                <a:spcPts val="0"/>
              </a:spcBef>
              <a:spcAft>
                <a:spcPts val="0"/>
              </a:spcAft>
              <a:buSzPts val="2800"/>
              <a:buNone/>
            </a:pPr>
            <a:r>
              <a:rPr lang="en" dirty="0"/>
              <a:t>[jxu605@gatech.edu]</a:t>
            </a:r>
            <a:endParaRPr dirty="0"/>
          </a:p>
          <a:p>
            <a:pPr marL="0" lvl="0" indent="0" algn="ctr" rtl="0">
              <a:lnSpc>
                <a:spcPct val="100000"/>
              </a:lnSpc>
              <a:spcBef>
                <a:spcPts val="0"/>
              </a:spcBef>
              <a:spcAft>
                <a:spcPts val="0"/>
              </a:spcAft>
              <a:buSzPts val="2800"/>
              <a:buNone/>
            </a:pPr>
            <a:r>
              <a:rPr lang="en" dirty="0"/>
              <a:t>[jxu605]</a:t>
            </a:r>
            <a:endParaRPr dirty="0"/>
          </a:p>
          <a:p>
            <a:pPr marL="0" lvl="0" indent="0" algn="ctr" rtl="0">
              <a:lnSpc>
                <a:spcPct val="100000"/>
              </a:lnSpc>
              <a:spcBef>
                <a:spcPts val="0"/>
              </a:spcBef>
              <a:spcAft>
                <a:spcPts val="0"/>
              </a:spcAft>
              <a:buSzPts val="2800"/>
              <a:buNone/>
            </a:pPr>
            <a:r>
              <a:rPr lang="en" dirty="0"/>
              <a:t>[903617486]</a:t>
            </a:r>
            <a:endParaRPr dirty="0"/>
          </a:p>
          <a:p>
            <a:pPr marL="0" lvl="0" indent="0" algn="ctr" rtl="0">
              <a:lnSpc>
                <a:spcPct val="100000"/>
              </a:lnSpc>
              <a:spcBef>
                <a:spcPts val="0"/>
              </a:spcBef>
              <a:spcAft>
                <a:spcPts val="0"/>
              </a:spcAft>
              <a:buSzPts val="28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p:sp>
        <p:nvSpPr>
          <p:cNvPr id="115" name="Google Shape;115;p22"/>
          <p:cNvSpPr txBox="1">
            <a:spLocks noGrp="1"/>
          </p:cNvSpPr>
          <p:nvPr>
            <p:ph type="body" idx="1"/>
          </p:nvPr>
        </p:nvSpPr>
        <p:spPr>
          <a:xfrm>
            <a:off x="311700" y="837560"/>
            <a:ext cx="3999900" cy="37313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does fine-tuning a network mean?]</a:t>
            </a:r>
          </a:p>
          <a:p>
            <a:pPr marL="0" lvl="0" indent="0" algn="l" rtl="0">
              <a:spcBef>
                <a:spcPts val="0"/>
              </a:spcBef>
              <a:spcAft>
                <a:spcPts val="0"/>
              </a:spcAft>
              <a:buNone/>
            </a:pPr>
            <a:r>
              <a:rPr lang="en-US" dirty="0"/>
              <a:t>Fine-tuning refers to using the weights of an already trained network as the starting values for training a new network model</a:t>
            </a:r>
            <a:r>
              <a:rPr lang="en" dirty="0"/>
              <a:t>. </a:t>
            </a:r>
            <a:r>
              <a:rPr lang="en-US" dirty="0"/>
              <a:t>The model is then tuned to perform a second, similar task. It consists of four steps :1. The neural network model is pre-trained on the source data set. 2. Create a new neural network model that copies all model designs and their parameters except the output layer to the source model. 3. Add a new output layer to the target model and randomly initialize the model parameters of this layer. 4. Train the target model on the target data set. The output layer is trained from scratch, while the parameters of all other layers are fine-tuned according to the parameters of the source model.</a:t>
            </a:r>
            <a:r>
              <a:rPr lang="en" dirty="0"/>
              <a:t> </a:t>
            </a:r>
            <a:endParaRPr dirty="0"/>
          </a:p>
        </p:txBody>
      </p:sp>
      <p:sp>
        <p:nvSpPr>
          <p:cNvPr id="116" name="Google Shape;116;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do we want to "freeze" the conv layers and some of the linear layers from a pre-trained ResNet? Why can we do this?]</a:t>
            </a:r>
          </a:p>
          <a:p>
            <a:pPr marL="0" lvl="0" indent="0" algn="l" rtl="0">
              <a:spcBef>
                <a:spcPts val="0"/>
              </a:spcBef>
              <a:spcAft>
                <a:spcPts val="0"/>
              </a:spcAft>
              <a:buNone/>
            </a:pPr>
            <a:r>
              <a:rPr lang="en-US" sz="1100" dirty="0"/>
              <a:t>By freezing the conv layer and some linear layers in the pre-training model, we can perform future training rounds without destroying any of the information they contain. We can also partially train the model by freezing some layers so that we have more flexibility. Finally, we can make neural network training more efficient, a technique to accelerate neural network training.</a:t>
            </a:r>
            <a:endParaRPr lang="en" sz="1100" dirty="0"/>
          </a:p>
          <a:p>
            <a:pPr marL="0" lvl="0" indent="0" algn="l" rtl="0">
              <a:spcBef>
                <a:spcPts val="0"/>
              </a:spcBef>
              <a:spcAft>
                <a:spcPts val="0"/>
              </a:spcAft>
              <a:buNone/>
            </a:pPr>
            <a:endParaRPr lang="en" sz="1100" dirty="0"/>
          </a:p>
          <a:p>
            <a:pPr marL="0" lvl="0" indent="0" algn="l" rtl="0">
              <a:spcBef>
                <a:spcPts val="0"/>
              </a:spcBef>
              <a:spcAft>
                <a:spcPts val="0"/>
              </a:spcAft>
              <a:buNone/>
            </a:pPr>
            <a:r>
              <a:rPr lang="en-US" sz="1100" dirty="0"/>
              <a:t>We can use the frozen initial layer, relies on the fact: during the initial phase, the network is learning basic features. This is what we want to extract when implementing fine-tuning. We may need to change the output layer, for example, the old network was to distinguish between two classes, but in the current problem we have more classes. If the number of input features is different, so is the first layer.</a:t>
            </a:r>
            <a:endParaRPr sz="1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4: Multi-label Scene Attributes</a:t>
            </a:r>
            <a:endParaRPr dirty="0"/>
          </a:p>
        </p:txBody>
      </p:sp>
      <p:sp>
        <p:nvSpPr>
          <p:cNvPr id="96" name="Google Shape;96;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loss plot here]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training accuracy: 0.9042044911610129</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validation accuracy: 0.9042857142857142</a:t>
            </a:r>
            <a:endParaRPr dirty="0"/>
          </a:p>
        </p:txBody>
      </p:sp>
      <p:sp>
        <p:nvSpPr>
          <p:cNvPr id="97" name="Google Shape;97;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accuracy plot here]</a:t>
            </a:r>
            <a:endParaRPr/>
          </a:p>
        </p:txBody>
      </p:sp>
      <p:pic>
        <p:nvPicPr>
          <p:cNvPr id="7" name="图片 6">
            <a:extLst>
              <a:ext uri="{FF2B5EF4-FFF2-40B4-BE49-F238E27FC236}">
                <a16:creationId xmlns:a16="http://schemas.microsoft.com/office/drawing/2014/main" id="{10534818-F3A8-FF4E-BCE6-0B61D27FCB15}"/>
              </a:ext>
            </a:extLst>
          </p:cNvPr>
          <p:cNvPicPr>
            <a:picLocks noChangeAspect="1"/>
          </p:cNvPicPr>
          <p:nvPr/>
        </p:nvPicPr>
        <p:blipFill>
          <a:blip r:embed="rId3"/>
          <a:stretch>
            <a:fillRect/>
          </a:stretch>
        </p:blipFill>
        <p:spPr>
          <a:xfrm>
            <a:off x="612932" y="1539819"/>
            <a:ext cx="2921723" cy="2176743"/>
          </a:xfrm>
          <a:prstGeom prst="rect">
            <a:avLst/>
          </a:prstGeom>
        </p:spPr>
      </p:pic>
      <p:pic>
        <p:nvPicPr>
          <p:cNvPr id="9" name="图片 8">
            <a:extLst>
              <a:ext uri="{FF2B5EF4-FFF2-40B4-BE49-F238E27FC236}">
                <a16:creationId xmlns:a16="http://schemas.microsoft.com/office/drawing/2014/main" id="{AB8BFB3F-0E19-5B66-E613-62CDA3B3E76E}"/>
              </a:ext>
            </a:extLst>
          </p:cNvPr>
          <p:cNvPicPr>
            <a:picLocks noChangeAspect="1"/>
          </p:cNvPicPr>
          <p:nvPr/>
        </p:nvPicPr>
        <p:blipFill>
          <a:blip r:embed="rId4"/>
          <a:stretch>
            <a:fillRect/>
          </a:stretch>
        </p:blipFill>
        <p:spPr>
          <a:xfrm>
            <a:off x="4612831" y="1636699"/>
            <a:ext cx="3801185" cy="2681493"/>
          </a:xfrm>
          <a:prstGeom prst="rect">
            <a:avLst/>
          </a:prstGeom>
        </p:spPr>
      </p:pic>
    </p:spTree>
    <p:extLst>
      <p:ext uri="{BB962C8B-B14F-4D97-AF65-F5344CB8AC3E}">
        <p14:creationId xmlns:p14="http://schemas.microsoft.com/office/powerpoint/2010/main" val="1098754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4: Multi-label Scene Attributes</a:t>
            </a:r>
            <a:endParaRPr dirty="0"/>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visualization of accuracy table obtained from your final MultilabelResNet model.]</a:t>
            </a:r>
            <a:endParaRPr dirty="0"/>
          </a:p>
        </p:txBody>
      </p:sp>
      <p:pic>
        <p:nvPicPr>
          <p:cNvPr id="5" name="图片 4">
            <a:extLst>
              <a:ext uri="{FF2B5EF4-FFF2-40B4-BE49-F238E27FC236}">
                <a16:creationId xmlns:a16="http://schemas.microsoft.com/office/drawing/2014/main" id="{0A507276-DD75-DAD1-45A8-ED2E2342CE1B}"/>
              </a:ext>
            </a:extLst>
          </p:cNvPr>
          <p:cNvPicPr>
            <a:picLocks noChangeAspect="1"/>
          </p:cNvPicPr>
          <p:nvPr/>
        </p:nvPicPr>
        <p:blipFill>
          <a:blip r:embed="rId3"/>
          <a:stretch>
            <a:fillRect/>
          </a:stretch>
        </p:blipFill>
        <p:spPr>
          <a:xfrm>
            <a:off x="0" y="1981981"/>
            <a:ext cx="9144000" cy="2470455"/>
          </a:xfrm>
          <a:prstGeom prst="rect">
            <a:avLst/>
          </a:prstGeom>
        </p:spPr>
      </p:pic>
    </p:spTree>
    <p:extLst>
      <p:ext uri="{BB962C8B-B14F-4D97-AF65-F5344CB8AC3E}">
        <p14:creationId xmlns:p14="http://schemas.microsoft.com/office/powerpoint/2010/main" val="2486327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4: Multi-label Scene Attributes</a:t>
            </a:r>
            <a:endParaRPr dirty="0"/>
          </a:p>
        </p:txBody>
      </p:sp>
      <p:sp>
        <p:nvSpPr>
          <p:cNvPr id="115" name="Google Shape;115;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[List 3 changes that you made in the network compared to the one in part 3.]</a:t>
            </a:r>
          </a:p>
          <a:p>
            <a:pPr marL="0" lvl="0" indent="0" algn="l" rtl="0">
              <a:spcBef>
                <a:spcPts val="0"/>
              </a:spcBef>
              <a:spcAft>
                <a:spcPts val="0"/>
              </a:spcAft>
              <a:buNone/>
            </a:pPr>
            <a:r>
              <a:rPr lang="en-US" dirty="0"/>
              <a:t>1.C</a:t>
            </a:r>
            <a:r>
              <a:rPr lang="en" dirty="0"/>
              <a:t>hanged the output linear layer from (512,15) to (512,7)</a:t>
            </a:r>
          </a:p>
          <a:p>
            <a:pPr marL="0" lvl="0" indent="0" algn="l" rtl="0">
              <a:spcBef>
                <a:spcPts val="0"/>
              </a:spcBef>
              <a:spcAft>
                <a:spcPts val="0"/>
              </a:spcAft>
              <a:buNone/>
            </a:pPr>
            <a:r>
              <a:rPr lang="en" dirty="0"/>
              <a:t>2.Changed the loss function from CrossEntropy to </a:t>
            </a:r>
            <a:r>
              <a:rPr lang="en-US" dirty="0"/>
              <a:t>Binary cross entropy loss.</a:t>
            </a:r>
          </a:p>
          <a:p>
            <a:pPr marL="0" lvl="0" indent="0" algn="l" rtl="0">
              <a:spcBef>
                <a:spcPts val="0"/>
              </a:spcBef>
              <a:spcAft>
                <a:spcPts val="0"/>
              </a:spcAft>
              <a:buNone/>
            </a:pPr>
            <a:r>
              <a:rPr lang="en-US" dirty="0"/>
              <a:t>3.Added a Sigmoid layer at the end of the output part of the network.</a:t>
            </a:r>
            <a:endParaRPr lang="en" dirty="0"/>
          </a:p>
          <a:p>
            <a:pPr marL="0" lvl="0" indent="0" algn="l" rtl="0">
              <a:spcBef>
                <a:spcPts val="0"/>
              </a:spcBef>
              <a:spcAft>
                <a:spcPts val="0"/>
              </a:spcAft>
              <a:buNone/>
            </a:pPr>
            <a:endParaRPr dirty="0"/>
          </a:p>
        </p:txBody>
      </p:sp>
      <p:sp>
        <p:nvSpPr>
          <p:cNvPr id="116" name="Google Shape;116;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[Is the loss function of the ResNet model from part 3 appropriate for this problem? Why or why not?]</a:t>
            </a:r>
          </a:p>
          <a:p>
            <a:pPr marL="0" lvl="0" indent="0" algn="l" rtl="0">
              <a:spcBef>
                <a:spcPts val="0"/>
              </a:spcBef>
              <a:spcAft>
                <a:spcPts val="0"/>
              </a:spcAft>
              <a:buNone/>
            </a:pPr>
            <a:r>
              <a:rPr lang="en" sz="1100" dirty="0"/>
              <a:t>No.</a:t>
            </a:r>
          </a:p>
          <a:p>
            <a:pPr marL="0" lvl="0" indent="0" algn="l" rtl="0">
              <a:spcBef>
                <a:spcPts val="0"/>
              </a:spcBef>
              <a:spcAft>
                <a:spcPts val="0"/>
              </a:spcAft>
              <a:buNone/>
            </a:pPr>
            <a:r>
              <a:rPr lang="en-US" sz="1100" dirty="0"/>
              <a:t>When </a:t>
            </a:r>
            <a:r>
              <a:rPr lang="en-US" sz="1100" dirty="0" err="1"/>
              <a:t>CrossEntropy</a:t>
            </a:r>
            <a:r>
              <a:rPr lang="en-US" sz="1100" dirty="0"/>
              <a:t> is taken as loss, the effective part for model learning is only the pred value of the position corresponding to label=1. Conversely, whether the pred value of the position corresponding to 0 is large or small, it has no influence on the calculation of loss.</a:t>
            </a:r>
          </a:p>
          <a:p>
            <a:pPr marL="0" lvl="0" indent="0" algn="l" rtl="0">
              <a:spcBef>
                <a:spcPts val="0"/>
              </a:spcBef>
              <a:spcAft>
                <a:spcPts val="0"/>
              </a:spcAft>
              <a:buNone/>
            </a:pPr>
            <a:r>
              <a:rPr lang="en-US" sz="1100" dirty="0"/>
              <a:t>When BCE is taken as loss, both the position of label=0 and the position of label=1 have influence on model learning. This means that the training will produce an effect: if a certain position of the label is 0, the output value of the model will be "close" to 0 at that position.</a:t>
            </a:r>
          </a:p>
          <a:p>
            <a:pPr marL="0" lvl="0" indent="0" algn="l" rtl="0">
              <a:spcBef>
                <a:spcPts val="0"/>
              </a:spcBef>
              <a:spcAft>
                <a:spcPts val="0"/>
              </a:spcAft>
              <a:buNone/>
            </a:pPr>
            <a:r>
              <a:rPr lang="en-US" sz="1100" dirty="0"/>
              <a:t>So BCE is more suitable for multi-label problems and </a:t>
            </a:r>
            <a:r>
              <a:rPr lang="en-US" sz="1100" dirty="0" err="1"/>
              <a:t>CrossEntropy</a:t>
            </a:r>
            <a:r>
              <a:rPr lang="en-US" sz="1100" dirty="0"/>
              <a:t> is not suitable. </a:t>
            </a:r>
            <a:endParaRPr lang="en" sz="1100" dirty="0"/>
          </a:p>
          <a:p>
            <a:pPr marL="0" lvl="0" indent="0" algn="l" rtl="0">
              <a:spcBef>
                <a:spcPts val="0"/>
              </a:spcBef>
              <a:spcAft>
                <a:spcPts val="0"/>
              </a:spcAft>
              <a:buNone/>
            </a:pPr>
            <a:endParaRPr lang="en"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112130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4: Multi-label Scene Attributes</a:t>
            </a:r>
            <a:endParaRPr dirty="0"/>
          </a:p>
        </p:txBody>
      </p:sp>
      <p:sp>
        <p:nvSpPr>
          <p:cNvPr id="115" name="Google Shape;115;p22"/>
          <p:cNvSpPr txBox="1">
            <a:spLocks noGrp="1"/>
          </p:cNvSpPr>
          <p:nvPr>
            <p:ph type="body" idx="1"/>
          </p:nvPr>
        </p:nvSpPr>
        <p:spPr>
          <a:xfrm>
            <a:off x="311699" y="1152475"/>
            <a:ext cx="8202209"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[Explain a problem that one needs to be wary of with multilabel classification. HINT: consider the purpose of visualizing your results with the accuracy table. You might want to do some data exploration here.]</a:t>
            </a:r>
          </a:p>
          <a:p>
            <a:pPr marL="0" lvl="0" indent="0" algn="l" rtl="0">
              <a:spcBef>
                <a:spcPts val="0"/>
              </a:spcBef>
              <a:spcAft>
                <a:spcPts val="0"/>
              </a:spcAft>
              <a:buNone/>
            </a:pPr>
            <a:r>
              <a:rPr lang="en-US" dirty="0"/>
              <a:t>One problem would be wary of is that the labels we choose for classification should be mutually excluded. If we choose two labels with strong correlation carelessly, the accuracy would be very low. As we can see from the accuracy table, the cloud's accuracy is the lowest. The reason for that is the cloud's shape and color is very ambiguous and can be seem as water, nature or something else. On the other hand, animals are distinct and with little </a:t>
            </a:r>
            <a:r>
              <a:rPr lang="en-US" dirty="0" err="1"/>
              <a:t>correlatin</a:t>
            </a:r>
            <a:r>
              <a:rPr lang="en-US" dirty="0"/>
              <a:t> with other labels, so animals have the highest accuracy.</a:t>
            </a:r>
            <a:endParaRPr dirty="0"/>
          </a:p>
        </p:txBody>
      </p:sp>
    </p:spTree>
    <p:extLst>
      <p:ext uri="{BB962C8B-B14F-4D97-AF65-F5344CB8AC3E}">
        <p14:creationId xmlns:p14="http://schemas.microsoft.com/office/powerpoint/2010/main" val="2143906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SimpleNet</a:t>
            </a:r>
            <a:endParaRPr/>
          </a:p>
        </p:txBody>
      </p:sp>
      <p:sp>
        <p:nvSpPr>
          <p:cNvPr id="61" name="Google Shape;61;p1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loss plot for SimpleNet here]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training accuracy:0.6345058626465662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validation accuracy:0.49933333333333335</a:t>
            </a:r>
            <a:endParaRPr dirty="0"/>
          </a:p>
        </p:txBody>
      </p:sp>
      <p:sp>
        <p:nvSpPr>
          <p:cNvPr id="62" name="Google Shape;62;p1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accuracy plot for SimpleNet here]</a:t>
            </a:r>
            <a:endParaRPr dirty="0"/>
          </a:p>
        </p:txBody>
      </p:sp>
      <p:pic>
        <p:nvPicPr>
          <p:cNvPr id="8" name="图片 7">
            <a:extLst>
              <a:ext uri="{FF2B5EF4-FFF2-40B4-BE49-F238E27FC236}">
                <a16:creationId xmlns:a16="http://schemas.microsoft.com/office/drawing/2014/main" id="{C49A244A-C2A9-A311-948B-34FE52F956C8}"/>
              </a:ext>
            </a:extLst>
          </p:cNvPr>
          <p:cNvPicPr>
            <a:picLocks noChangeAspect="1"/>
          </p:cNvPicPr>
          <p:nvPr/>
        </p:nvPicPr>
        <p:blipFill>
          <a:blip r:embed="rId3"/>
          <a:stretch>
            <a:fillRect/>
          </a:stretch>
        </p:blipFill>
        <p:spPr>
          <a:xfrm>
            <a:off x="612934" y="1569250"/>
            <a:ext cx="2691202" cy="2004999"/>
          </a:xfrm>
          <a:prstGeom prst="rect">
            <a:avLst/>
          </a:prstGeom>
        </p:spPr>
      </p:pic>
      <p:pic>
        <p:nvPicPr>
          <p:cNvPr id="10" name="图片 9">
            <a:extLst>
              <a:ext uri="{FF2B5EF4-FFF2-40B4-BE49-F238E27FC236}">
                <a16:creationId xmlns:a16="http://schemas.microsoft.com/office/drawing/2014/main" id="{A6A18CD1-EE75-EE25-3920-49ECD13338FF}"/>
              </a:ext>
            </a:extLst>
          </p:cNvPr>
          <p:cNvPicPr>
            <a:picLocks noChangeAspect="1"/>
          </p:cNvPicPr>
          <p:nvPr/>
        </p:nvPicPr>
        <p:blipFill>
          <a:blip r:embed="rId4"/>
          <a:stretch>
            <a:fillRect/>
          </a:stretch>
        </p:blipFill>
        <p:spPr>
          <a:xfrm>
            <a:off x="4696586" y="1652067"/>
            <a:ext cx="3414711" cy="273551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each of the following (keeping the changes as you move to the next row):</a:t>
            </a:r>
            <a:endParaRPr/>
          </a:p>
        </p:txBody>
      </p:sp>
      <p:graphicFrame>
        <p:nvGraphicFramePr>
          <p:cNvPr id="69" name="Google Shape;69;p15"/>
          <p:cNvGraphicFramePr/>
          <p:nvPr>
            <p:extLst>
              <p:ext uri="{D42A27DB-BD31-4B8C-83A1-F6EECF244321}">
                <p14:modId xmlns:p14="http://schemas.microsoft.com/office/powerpoint/2010/main" val="394882688"/>
              </p:ext>
            </p:extLst>
          </p:nvPr>
        </p:nvGraphicFramePr>
        <p:xfrm>
          <a:off x="929768" y="1575228"/>
          <a:ext cx="7902532" cy="3365086"/>
        </p:xfrm>
        <a:graphic>
          <a:graphicData uri="http://schemas.openxmlformats.org/drawingml/2006/table">
            <a:tbl>
              <a:tblPr>
                <a:noFill/>
                <a:tableStyleId>{FCFDA917-BF1D-45A5-B592-F91ACCB8328D}</a:tableStyleId>
              </a:tblPr>
              <a:tblGrid>
                <a:gridCol w="3755163">
                  <a:extLst>
                    <a:ext uri="{9D8B030D-6E8A-4147-A177-3AD203B41FA5}">
                      <a16:colId xmlns:a16="http://schemas.microsoft.com/office/drawing/2014/main" val="20000"/>
                    </a:ext>
                  </a:extLst>
                </a:gridCol>
                <a:gridCol w="2061651">
                  <a:extLst>
                    <a:ext uri="{9D8B030D-6E8A-4147-A177-3AD203B41FA5}">
                      <a16:colId xmlns:a16="http://schemas.microsoft.com/office/drawing/2014/main" val="20001"/>
                    </a:ext>
                  </a:extLst>
                </a:gridCol>
                <a:gridCol w="2085718">
                  <a:extLst>
                    <a:ext uri="{9D8B030D-6E8A-4147-A177-3AD203B41FA5}">
                      <a16:colId xmlns:a16="http://schemas.microsoft.com/office/drawing/2014/main" val="20002"/>
                    </a:ext>
                  </a:extLst>
                </a:gridCol>
              </a:tblGrid>
              <a:tr h="585338">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dirty="0"/>
                        <a:t>Training accuracy</a:t>
                      </a:r>
                      <a:endParaRPr dirty="0"/>
                    </a:p>
                  </a:txBody>
                  <a:tcPr marL="91425" marR="91425" marT="91425" marB="91425"/>
                </a:tc>
                <a:tc>
                  <a:txBody>
                    <a:bodyPr/>
                    <a:lstStyle/>
                    <a:p>
                      <a:pPr marL="0" lvl="0" indent="0" algn="l" rtl="0">
                        <a:spcBef>
                          <a:spcPts val="0"/>
                        </a:spcBef>
                        <a:spcAft>
                          <a:spcPts val="0"/>
                        </a:spcAft>
                        <a:buNone/>
                      </a:pPr>
                      <a:r>
                        <a:rPr lang="en"/>
                        <a:t>Validation accuracy</a:t>
                      </a:r>
                      <a:endParaRPr/>
                    </a:p>
                  </a:txBody>
                  <a:tcPr marL="91425" marR="91425" marT="91425" marB="91425"/>
                </a:tc>
                <a:extLst>
                  <a:ext uri="{0D108BD9-81ED-4DB2-BD59-A6C34878D82A}">
                    <a16:rowId xmlns:a16="http://schemas.microsoft.com/office/drawing/2014/main" val="10000"/>
                  </a:ext>
                </a:extLst>
              </a:tr>
              <a:tr h="380459">
                <a:tc>
                  <a:txBody>
                    <a:bodyPr/>
                    <a:lstStyle/>
                    <a:p>
                      <a:pPr marL="228600" lvl="0" indent="0" algn="l" rtl="0">
                        <a:spcBef>
                          <a:spcPts val="0"/>
                        </a:spcBef>
                        <a:spcAft>
                          <a:spcPts val="0"/>
                        </a:spcAft>
                        <a:buNone/>
                      </a:pPr>
                      <a:r>
                        <a:rPr lang="en" dirty="0"/>
                        <a:t>SimpleNet</a:t>
                      </a:r>
                      <a:endParaRPr dirty="0"/>
                    </a:p>
                  </a:txBody>
                  <a:tcPr marL="91425" marR="91425" marT="91425" marB="91425"/>
                </a:tc>
                <a:tc>
                  <a:txBody>
                    <a:bodyPr/>
                    <a:lstStyle/>
                    <a:p>
                      <a:pPr marL="0" lvl="0" indent="0" algn="l" rtl="0">
                        <a:spcBef>
                          <a:spcPts val="0"/>
                        </a:spcBef>
                        <a:spcAft>
                          <a:spcPts val="0"/>
                        </a:spcAft>
                        <a:buNone/>
                      </a:pPr>
                      <a:r>
                        <a:rPr lang="en-US" dirty="0"/>
                        <a:t>0.6345058626465662</a:t>
                      </a:r>
                      <a:endParaRPr dirty="0"/>
                    </a:p>
                  </a:txBody>
                  <a:tcPr marL="91425" marR="91425" marT="91425" marB="91425"/>
                </a:tc>
                <a:tc>
                  <a:txBody>
                    <a:bodyPr/>
                    <a:lstStyle/>
                    <a:p>
                      <a:pPr marL="0" lvl="0" indent="0" algn="l" rtl="0">
                        <a:spcBef>
                          <a:spcPts val="0"/>
                        </a:spcBef>
                        <a:spcAft>
                          <a:spcPts val="0"/>
                        </a:spcAft>
                        <a:buNone/>
                      </a:pPr>
                      <a:r>
                        <a:rPr lang="en-US" dirty="0"/>
                        <a:t>0.49933333333333335</a:t>
                      </a:r>
                      <a:endParaRPr dirty="0"/>
                    </a:p>
                  </a:txBody>
                  <a:tcPr marL="91425" marR="91425" marT="91425" marB="91425"/>
                </a:tc>
                <a:extLst>
                  <a:ext uri="{0D108BD9-81ED-4DB2-BD59-A6C34878D82A}">
                    <a16:rowId xmlns:a16="http://schemas.microsoft.com/office/drawing/2014/main" val="10001"/>
                  </a:ext>
                </a:extLst>
              </a:tr>
              <a:tr h="380459">
                <a:tc>
                  <a:txBody>
                    <a:bodyPr/>
                    <a:lstStyle/>
                    <a:p>
                      <a:pPr marL="457200" lvl="0" indent="-317500" algn="l" rtl="0">
                        <a:spcBef>
                          <a:spcPts val="0"/>
                        </a:spcBef>
                        <a:spcAft>
                          <a:spcPts val="0"/>
                        </a:spcAft>
                        <a:buSzPts val="1400"/>
                        <a:buChar char="+"/>
                      </a:pPr>
                      <a:r>
                        <a:rPr lang="en"/>
                        <a:t>Jittering</a:t>
                      </a:r>
                      <a:endParaRPr/>
                    </a:p>
                  </a:txBody>
                  <a:tcPr marL="91425" marR="91425" marT="91425" marB="91425"/>
                </a:tc>
                <a:tc>
                  <a:txBody>
                    <a:bodyPr/>
                    <a:lstStyle/>
                    <a:p>
                      <a:pPr marL="0" lvl="0" indent="0" algn="l" rtl="0">
                        <a:spcBef>
                          <a:spcPts val="0"/>
                        </a:spcBef>
                        <a:spcAft>
                          <a:spcPts val="0"/>
                        </a:spcAft>
                        <a:buNone/>
                      </a:pPr>
                      <a:r>
                        <a:rPr lang="en-US" dirty="0"/>
                        <a:t>0.5820268006700167</a:t>
                      </a:r>
                      <a:endParaRPr dirty="0"/>
                    </a:p>
                  </a:txBody>
                  <a:tcPr marL="91425" marR="91425" marT="91425" marB="91425"/>
                </a:tc>
                <a:tc>
                  <a:txBody>
                    <a:bodyPr/>
                    <a:lstStyle/>
                    <a:p>
                      <a:pPr marL="0" lvl="0" indent="0" algn="l" rtl="0">
                        <a:spcBef>
                          <a:spcPts val="0"/>
                        </a:spcBef>
                        <a:spcAft>
                          <a:spcPts val="0"/>
                        </a:spcAft>
                        <a:buNone/>
                      </a:pPr>
                      <a:r>
                        <a:rPr lang="en-US" dirty="0"/>
                        <a:t>0.4883</a:t>
                      </a:r>
                      <a:endParaRPr dirty="0"/>
                    </a:p>
                  </a:txBody>
                  <a:tcPr marL="91425" marR="91425" marT="91425" marB="91425"/>
                </a:tc>
                <a:extLst>
                  <a:ext uri="{0D108BD9-81ED-4DB2-BD59-A6C34878D82A}">
                    <a16:rowId xmlns:a16="http://schemas.microsoft.com/office/drawing/2014/main" val="10002"/>
                  </a:ext>
                </a:extLst>
              </a:tr>
              <a:tr h="565516">
                <a:tc>
                  <a:txBody>
                    <a:bodyPr/>
                    <a:lstStyle/>
                    <a:p>
                      <a:pPr marL="457200" lvl="0" indent="-317500" algn="l" rtl="0">
                        <a:spcBef>
                          <a:spcPts val="0"/>
                        </a:spcBef>
                        <a:spcAft>
                          <a:spcPts val="0"/>
                        </a:spcAft>
                        <a:buSzPts val="1400"/>
                        <a:buChar char="+"/>
                      </a:pPr>
                      <a:r>
                        <a:rPr lang="en"/>
                        <a:t>Zero-centering &amp; variance-normalization</a:t>
                      </a:r>
                      <a:endParaRPr/>
                    </a:p>
                  </a:txBody>
                  <a:tcPr marL="91425" marR="91425" marT="91425" marB="91425"/>
                </a:tc>
                <a:tc>
                  <a:txBody>
                    <a:bodyPr/>
                    <a:lstStyle/>
                    <a:p>
                      <a:pPr marL="0" lvl="0" indent="0" algn="l" rtl="0">
                        <a:spcBef>
                          <a:spcPts val="0"/>
                        </a:spcBef>
                        <a:spcAft>
                          <a:spcPts val="0"/>
                        </a:spcAft>
                        <a:buNone/>
                      </a:pPr>
                      <a:r>
                        <a:rPr lang="en-US" dirty="0"/>
                        <a:t>0.6666834170854271</a:t>
                      </a:r>
                      <a:endParaRPr dirty="0"/>
                    </a:p>
                  </a:txBody>
                  <a:tcPr marL="91425" marR="91425" marT="91425" marB="91425"/>
                </a:tc>
                <a:tc>
                  <a:txBody>
                    <a:bodyPr/>
                    <a:lstStyle/>
                    <a:p>
                      <a:pPr marL="0" lvl="0" indent="0" algn="l" rtl="0">
                        <a:spcBef>
                          <a:spcPts val="0"/>
                        </a:spcBef>
                        <a:spcAft>
                          <a:spcPts val="0"/>
                        </a:spcAft>
                        <a:buNone/>
                      </a:pPr>
                      <a:r>
                        <a:rPr lang="en-US" dirty="0"/>
                        <a:t>0.52</a:t>
                      </a:r>
                      <a:endParaRPr dirty="0"/>
                    </a:p>
                  </a:txBody>
                  <a:tcPr marL="91425" marR="91425" marT="91425" marB="91425"/>
                </a:tc>
                <a:extLst>
                  <a:ext uri="{0D108BD9-81ED-4DB2-BD59-A6C34878D82A}">
                    <a16:rowId xmlns:a16="http://schemas.microsoft.com/office/drawing/2014/main" val="10003"/>
                  </a:ext>
                </a:extLst>
              </a:tr>
              <a:tr h="380459">
                <a:tc>
                  <a:txBody>
                    <a:bodyPr/>
                    <a:lstStyle/>
                    <a:p>
                      <a:pPr marL="457200" lvl="0" indent="-317500" algn="l" rtl="0">
                        <a:spcBef>
                          <a:spcPts val="0"/>
                        </a:spcBef>
                        <a:spcAft>
                          <a:spcPts val="0"/>
                        </a:spcAft>
                        <a:buSzPts val="1400"/>
                        <a:buChar char="+"/>
                      </a:pPr>
                      <a:r>
                        <a:rPr lang="en"/>
                        <a:t>Dropout regularization</a:t>
                      </a:r>
                      <a:endParaRPr/>
                    </a:p>
                  </a:txBody>
                  <a:tcPr marL="91425" marR="91425" marT="91425" marB="91425"/>
                </a:tc>
                <a:tc>
                  <a:txBody>
                    <a:bodyPr/>
                    <a:lstStyle/>
                    <a:p>
                      <a:pPr marL="0" lvl="0" indent="0" algn="l" rtl="0">
                        <a:spcBef>
                          <a:spcPts val="0"/>
                        </a:spcBef>
                        <a:spcAft>
                          <a:spcPts val="0"/>
                        </a:spcAft>
                        <a:buNone/>
                      </a:pPr>
                      <a:r>
                        <a:rPr lang="en-US" dirty="0"/>
                        <a:t>0.626214405360134</a:t>
                      </a:r>
                      <a:endParaRPr dirty="0"/>
                    </a:p>
                  </a:txBody>
                  <a:tcPr marL="91425" marR="91425" marT="91425" marB="91425"/>
                </a:tc>
                <a:tc>
                  <a:txBody>
                    <a:bodyPr/>
                    <a:lstStyle/>
                    <a:p>
                      <a:pPr marL="0" lvl="0" indent="0" algn="l" rtl="0">
                        <a:spcBef>
                          <a:spcPts val="0"/>
                        </a:spcBef>
                        <a:spcAft>
                          <a:spcPts val="0"/>
                        </a:spcAft>
                        <a:buNone/>
                      </a:pPr>
                      <a:r>
                        <a:rPr lang="en-US" dirty="0"/>
                        <a:t>0.5331</a:t>
                      </a:r>
                      <a:endParaRPr dirty="0"/>
                    </a:p>
                  </a:txBody>
                  <a:tcPr marL="91425" marR="91425" marT="91425" marB="91425"/>
                </a:tc>
                <a:extLst>
                  <a:ext uri="{0D108BD9-81ED-4DB2-BD59-A6C34878D82A}">
                    <a16:rowId xmlns:a16="http://schemas.microsoft.com/office/drawing/2014/main" val="10004"/>
                  </a:ext>
                </a:extLst>
              </a:tr>
              <a:tr h="380459">
                <a:tc>
                  <a:txBody>
                    <a:bodyPr/>
                    <a:lstStyle/>
                    <a:p>
                      <a:pPr marL="457200" lvl="0" indent="-317500" algn="l" rtl="0">
                        <a:spcBef>
                          <a:spcPts val="0"/>
                        </a:spcBef>
                        <a:spcAft>
                          <a:spcPts val="0"/>
                        </a:spcAft>
                        <a:buSzPts val="1400"/>
                        <a:buChar char="+"/>
                      </a:pPr>
                      <a:r>
                        <a:rPr lang="en"/>
                        <a:t>Making network "deep"</a:t>
                      </a:r>
                      <a:endParaRPr/>
                    </a:p>
                  </a:txBody>
                  <a:tcPr marL="91425" marR="91425" marT="91425" marB="91425"/>
                </a:tc>
                <a:tc>
                  <a:txBody>
                    <a:bodyPr/>
                    <a:lstStyle/>
                    <a:p>
                      <a:pPr marL="0" lvl="0" indent="0" algn="l" rtl="0">
                        <a:spcBef>
                          <a:spcPts val="0"/>
                        </a:spcBef>
                        <a:spcAft>
                          <a:spcPts val="0"/>
                        </a:spcAft>
                        <a:buNone/>
                      </a:pPr>
                      <a:r>
                        <a:rPr lang="en-US" dirty="0"/>
                        <a:t>0.6435845896147404</a:t>
                      </a:r>
                      <a:endParaRPr dirty="0"/>
                    </a:p>
                  </a:txBody>
                  <a:tcPr marL="91425" marR="91425" marT="91425" marB="91425"/>
                </a:tc>
                <a:tc>
                  <a:txBody>
                    <a:bodyPr/>
                    <a:lstStyle/>
                    <a:p>
                      <a:pPr marL="0" lvl="0" indent="0" algn="l" rtl="0">
                        <a:spcBef>
                          <a:spcPts val="0"/>
                        </a:spcBef>
                        <a:spcAft>
                          <a:spcPts val="0"/>
                        </a:spcAft>
                        <a:buNone/>
                      </a:pPr>
                      <a:r>
                        <a:rPr lang="en-US" dirty="0"/>
                        <a:t>0.5793</a:t>
                      </a:r>
                      <a:endParaRPr dirty="0"/>
                    </a:p>
                  </a:txBody>
                  <a:tcPr marL="91425" marR="91425" marT="91425" marB="91425"/>
                </a:tc>
                <a:extLst>
                  <a:ext uri="{0D108BD9-81ED-4DB2-BD59-A6C34878D82A}">
                    <a16:rowId xmlns:a16="http://schemas.microsoft.com/office/drawing/2014/main" val="10005"/>
                  </a:ext>
                </a:extLst>
              </a:tr>
              <a:tr h="585338">
                <a:tc>
                  <a:txBody>
                    <a:bodyPr/>
                    <a:lstStyle/>
                    <a:p>
                      <a:pPr marL="457200" lvl="0" indent="-317500" algn="l" rtl="0">
                        <a:spcBef>
                          <a:spcPts val="0"/>
                        </a:spcBef>
                        <a:spcAft>
                          <a:spcPts val="0"/>
                        </a:spcAft>
                        <a:buSzPts val="1400"/>
                        <a:buChar char="+"/>
                      </a:pPr>
                      <a:r>
                        <a:rPr lang="en"/>
                        <a:t>Batch normalization</a:t>
                      </a:r>
                      <a:endParaRPr/>
                    </a:p>
                  </a:txBody>
                  <a:tcPr marL="91425" marR="91425" marT="91425" marB="91425"/>
                </a:tc>
                <a:tc>
                  <a:txBody>
                    <a:bodyPr/>
                    <a:lstStyle/>
                    <a:p>
                      <a:pPr marL="0" lvl="0" indent="0" algn="l" rtl="0">
                        <a:spcBef>
                          <a:spcPts val="0"/>
                        </a:spcBef>
                        <a:spcAft>
                          <a:spcPts val="0"/>
                        </a:spcAft>
                        <a:buNone/>
                      </a:pPr>
                      <a:r>
                        <a:rPr lang="en-US" dirty="0"/>
                        <a:t>0.6941373534338359</a:t>
                      </a:r>
                      <a:endParaRPr dirty="0"/>
                    </a:p>
                  </a:txBody>
                  <a:tcPr marL="91425" marR="91425" marT="91425" marB="91425"/>
                </a:tc>
                <a:tc>
                  <a:txBody>
                    <a:bodyPr/>
                    <a:lstStyle/>
                    <a:p>
                      <a:pPr marL="0" lvl="0" indent="0" algn="l" rtl="0">
                        <a:spcBef>
                          <a:spcPts val="0"/>
                        </a:spcBef>
                        <a:spcAft>
                          <a:spcPts val="0"/>
                        </a:spcAft>
                        <a:buNone/>
                      </a:pPr>
                      <a:r>
                        <a:rPr lang="en-US" dirty="0"/>
                        <a:t>0.6</a:t>
                      </a:r>
                      <a:endParaRPr dirty="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p:sp>
        <p:nvSpPr>
          <p:cNvPr id="75" name="Google Shape;75;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loss plot for SimpleNetFinal here]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training accuracy:0.6941373534338359</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validation accuracy:0.6</a:t>
            </a:r>
            <a:endParaRPr dirty="0"/>
          </a:p>
        </p:txBody>
      </p:sp>
      <p:sp>
        <p:nvSpPr>
          <p:cNvPr id="76" name="Google Shape;76;p1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accuracy plot for SimpleNetFinal here]</a:t>
            </a:r>
            <a:endParaRPr/>
          </a:p>
        </p:txBody>
      </p:sp>
      <p:pic>
        <p:nvPicPr>
          <p:cNvPr id="3" name="图片 2">
            <a:extLst>
              <a:ext uri="{FF2B5EF4-FFF2-40B4-BE49-F238E27FC236}">
                <a16:creationId xmlns:a16="http://schemas.microsoft.com/office/drawing/2014/main" id="{463F94AA-E4FD-785B-A0E3-B127466F3E00}"/>
              </a:ext>
            </a:extLst>
          </p:cNvPr>
          <p:cNvPicPr>
            <a:picLocks noChangeAspect="1"/>
          </p:cNvPicPr>
          <p:nvPr/>
        </p:nvPicPr>
        <p:blipFill>
          <a:blip r:embed="rId3"/>
          <a:stretch>
            <a:fillRect/>
          </a:stretch>
        </p:blipFill>
        <p:spPr>
          <a:xfrm>
            <a:off x="693411" y="1607520"/>
            <a:ext cx="2510832" cy="1928459"/>
          </a:xfrm>
          <a:prstGeom prst="rect">
            <a:avLst/>
          </a:prstGeom>
        </p:spPr>
      </p:pic>
      <p:pic>
        <p:nvPicPr>
          <p:cNvPr id="5" name="图片 4">
            <a:extLst>
              <a:ext uri="{FF2B5EF4-FFF2-40B4-BE49-F238E27FC236}">
                <a16:creationId xmlns:a16="http://schemas.microsoft.com/office/drawing/2014/main" id="{79A191AA-DA14-945E-4873-1BE840841B15}"/>
              </a:ext>
            </a:extLst>
          </p:cNvPr>
          <p:cNvPicPr>
            <a:picLocks noChangeAspect="1"/>
          </p:cNvPicPr>
          <p:nvPr/>
        </p:nvPicPr>
        <p:blipFill>
          <a:blip r:embed="rId4"/>
          <a:stretch>
            <a:fillRect/>
          </a:stretch>
        </p:blipFill>
        <p:spPr>
          <a:xfrm>
            <a:off x="4940430" y="1607520"/>
            <a:ext cx="3235381" cy="24663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p:sp>
        <p:nvSpPr>
          <p:cNvPr id="82" name="Google Shape;82;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[Name 10 different possible transformations for data augmentation.]</a:t>
            </a:r>
          </a:p>
          <a:p>
            <a:pPr marL="0" lvl="0" indent="0" algn="l" rtl="0">
              <a:spcBef>
                <a:spcPts val="0"/>
              </a:spcBef>
              <a:spcAft>
                <a:spcPts val="0"/>
              </a:spcAft>
              <a:buNone/>
            </a:pPr>
            <a:endParaRPr lang="en" dirty="0"/>
          </a:p>
          <a:p>
            <a:pPr marL="0" lvl="0" indent="0" algn="l" rtl="0">
              <a:spcBef>
                <a:spcPts val="0"/>
              </a:spcBef>
              <a:spcAft>
                <a:spcPts val="0"/>
              </a:spcAft>
              <a:buNone/>
            </a:pPr>
            <a:r>
              <a:rPr lang="en-US" dirty="0"/>
              <a:t>1.Cropping</a:t>
            </a:r>
          </a:p>
          <a:p>
            <a:pPr marL="0" lvl="0" indent="0" algn="l" rtl="0">
              <a:spcBef>
                <a:spcPts val="0"/>
              </a:spcBef>
              <a:spcAft>
                <a:spcPts val="0"/>
              </a:spcAft>
              <a:buNone/>
            </a:pPr>
            <a:r>
              <a:rPr lang="en-US" dirty="0"/>
              <a:t>2.Flipping</a:t>
            </a:r>
          </a:p>
          <a:p>
            <a:pPr marL="0" lvl="0" indent="0" algn="l" rtl="0">
              <a:spcBef>
                <a:spcPts val="0"/>
              </a:spcBef>
              <a:spcAft>
                <a:spcPts val="0"/>
              </a:spcAft>
              <a:buNone/>
            </a:pPr>
            <a:r>
              <a:rPr lang="en-US" dirty="0"/>
              <a:t>3.Padding</a:t>
            </a:r>
          </a:p>
          <a:p>
            <a:pPr marL="0" lvl="0" indent="0" algn="l" rtl="0">
              <a:spcBef>
                <a:spcPts val="0"/>
              </a:spcBef>
              <a:spcAft>
                <a:spcPts val="0"/>
              </a:spcAft>
              <a:buNone/>
            </a:pPr>
            <a:r>
              <a:rPr lang="en-US" dirty="0"/>
              <a:t>4.Resizing</a:t>
            </a:r>
          </a:p>
          <a:p>
            <a:pPr marL="0" lvl="0" indent="0" algn="l" rtl="0">
              <a:spcBef>
                <a:spcPts val="0"/>
              </a:spcBef>
              <a:spcAft>
                <a:spcPts val="0"/>
              </a:spcAft>
              <a:buNone/>
            </a:pPr>
            <a:r>
              <a:rPr lang="en-US" dirty="0"/>
              <a:t>5.Change hue</a:t>
            </a:r>
          </a:p>
          <a:p>
            <a:pPr marL="0" lvl="0" indent="0" algn="l" rtl="0">
              <a:spcBef>
                <a:spcPts val="0"/>
              </a:spcBef>
              <a:spcAft>
                <a:spcPts val="0"/>
              </a:spcAft>
              <a:buNone/>
            </a:pPr>
            <a:r>
              <a:rPr lang="en-US" dirty="0"/>
              <a:t>6.Change saturation</a:t>
            </a:r>
          </a:p>
          <a:p>
            <a:pPr marL="0" lvl="0" indent="0" algn="l" rtl="0">
              <a:spcBef>
                <a:spcPts val="0"/>
              </a:spcBef>
              <a:spcAft>
                <a:spcPts val="0"/>
              </a:spcAft>
              <a:buNone/>
            </a:pPr>
            <a:r>
              <a:rPr lang="en-US" dirty="0"/>
              <a:t>7.Change contrast</a:t>
            </a:r>
          </a:p>
          <a:p>
            <a:pPr marL="0" lvl="0" indent="0" algn="l" rtl="0">
              <a:spcBef>
                <a:spcPts val="0"/>
              </a:spcBef>
              <a:spcAft>
                <a:spcPts val="0"/>
              </a:spcAft>
              <a:buNone/>
            </a:pPr>
            <a:r>
              <a:rPr lang="en-US" dirty="0"/>
              <a:t>8Change brightness</a:t>
            </a:r>
          </a:p>
          <a:p>
            <a:pPr marL="0" lvl="0" indent="0" algn="l" rtl="0">
              <a:spcBef>
                <a:spcPts val="0"/>
              </a:spcBef>
              <a:spcAft>
                <a:spcPts val="0"/>
              </a:spcAft>
              <a:buNone/>
            </a:pPr>
            <a:r>
              <a:rPr lang="en-US" dirty="0"/>
              <a:t>9.Rotation</a:t>
            </a:r>
          </a:p>
          <a:p>
            <a:pPr marL="0" lvl="0" indent="0" algn="l" rtl="0">
              <a:spcBef>
                <a:spcPts val="0"/>
              </a:spcBef>
              <a:spcAft>
                <a:spcPts val="0"/>
              </a:spcAft>
              <a:buNone/>
            </a:pPr>
            <a:r>
              <a:rPr lang="en-US" dirty="0"/>
              <a:t>10.Affine transformation</a:t>
            </a:r>
            <a:endParaRPr dirty="0"/>
          </a:p>
        </p:txBody>
      </p:sp>
      <p:sp>
        <p:nvSpPr>
          <p:cNvPr id="83" name="Google Shape;83;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the desired variance after each layer? Why would that be helpful?]</a:t>
            </a:r>
          </a:p>
          <a:p>
            <a:pPr marL="0" lvl="0" indent="0" algn="l" rtl="0">
              <a:spcBef>
                <a:spcPts val="0"/>
              </a:spcBef>
              <a:spcAft>
                <a:spcPts val="0"/>
              </a:spcAft>
              <a:buNone/>
            </a:pPr>
            <a:r>
              <a:rPr lang="en-US" dirty="0"/>
              <a:t>After normalized transformation and batch normalization, we will have the unit variance.</a:t>
            </a:r>
          </a:p>
          <a:p>
            <a:pPr marL="0" lvl="0" indent="0" algn="l" rtl="0">
              <a:spcBef>
                <a:spcPts val="0"/>
              </a:spcBef>
              <a:spcAft>
                <a:spcPts val="0"/>
              </a:spcAft>
              <a:buNone/>
            </a:pPr>
            <a:r>
              <a:rPr lang="en-US" dirty="0"/>
              <a:t>As for the normalized transform, it keeps the pixel value in a small range and improves the computational efficiency.</a:t>
            </a:r>
          </a:p>
          <a:p>
            <a:pPr marL="0" lvl="0" indent="0" algn="l" rtl="0">
              <a:spcBef>
                <a:spcPts val="0"/>
              </a:spcBef>
              <a:spcAft>
                <a:spcPts val="0"/>
              </a:spcAft>
              <a:buNone/>
            </a:pPr>
            <a:r>
              <a:rPr lang="en-US" dirty="0"/>
              <a:t>In the aspect of batch normalization, the training time and accuracy of neural network are improved, the influence of weight initialization is reduced, and the regularization effect of the network is increased.</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p:sp>
        <p:nvSpPr>
          <p:cNvPr id="89" name="Google Shape;89;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[What distribution is dropout usually sampled from?]</a:t>
            </a:r>
          </a:p>
          <a:p>
            <a:pPr marL="0" lvl="0" indent="0" algn="l" rtl="0">
              <a:spcBef>
                <a:spcPts val="0"/>
              </a:spcBef>
              <a:spcAft>
                <a:spcPts val="0"/>
              </a:spcAft>
              <a:buClr>
                <a:schemeClr val="dk1"/>
              </a:buClr>
              <a:buSzPts val="1100"/>
              <a:buFont typeface="Arial"/>
              <a:buNone/>
            </a:pPr>
            <a:r>
              <a:rPr lang="en-US" dirty="0"/>
              <a:t>From a Bernoulli random variable, where to keep the variable with the probability of 1-p, and drop with the probability of p.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[How many parameters does your base SimpleNet model have? How many parameters does your SimpleNetFinal model have?]</a:t>
            </a:r>
          </a:p>
          <a:p>
            <a:pPr marL="0" lvl="0" indent="0" algn="l" rtl="0">
              <a:spcBef>
                <a:spcPts val="0"/>
              </a:spcBef>
              <a:spcAft>
                <a:spcPts val="0"/>
              </a:spcAft>
              <a:buClr>
                <a:schemeClr val="dk1"/>
              </a:buClr>
              <a:buSzPts val="1100"/>
              <a:buFont typeface="Arial"/>
              <a:buNone/>
            </a:pPr>
            <a:r>
              <a:rPr lang="es-ES" dirty="0"/>
              <a:t>SimpleNet model: 56895</a:t>
            </a:r>
          </a:p>
          <a:p>
            <a:pPr marL="0" lvl="0" indent="0" algn="l" rtl="0">
              <a:spcBef>
                <a:spcPts val="0"/>
              </a:spcBef>
              <a:spcAft>
                <a:spcPts val="0"/>
              </a:spcAft>
              <a:buClr>
                <a:schemeClr val="dk1"/>
              </a:buClr>
              <a:buSzPts val="1100"/>
              <a:buFont typeface="Arial"/>
              <a:buNone/>
            </a:pPr>
            <a:r>
              <a:rPr lang="es-ES" dirty="0"/>
              <a:t>SimpleNetFinal model: 112005</a:t>
            </a:r>
            <a:endParaRPr dirty="0"/>
          </a:p>
        </p:txBody>
      </p:sp>
      <p:sp>
        <p:nvSpPr>
          <p:cNvPr id="90" name="Google Shape;90;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[What is the effect of batch norm after a conv layer with a bias?]</a:t>
            </a:r>
          </a:p>
          <a:p>
            <a:pPr marL="0" lvl="0" indent="0" algn="l" rtl="0">
              <a:spcBef>
                <a:spcPts val="0"/>
              </a:spcBef>
              <a:spcAft>
                <a:spcPts val="0"/>
              </a:spcAft>
              <a:buClr>
                <a:schemeClr val="dk1"/>
              </a:buClr>
              <a:buSzPts val="1100"/>
              <a:buFont typeface="Arial"/>
              <a:buNone/>
            </a:pPr>
            <a:r>
              <a:rPr lang="en-US" dirty="0"/>
              <a:t>The bias will be canceled out because batch norm makes the activation change to the center by using their mean.</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p:sp>
        <p:nvSpPr>
          <p:cNvPr id="96" name="Google Shape;96;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loss plot here]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training accuracy:0.8569514237855946</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validation accuracy:0.866</a:t>
            </a:r>
            <a:endParaRPr dirty="0"/>
          </a:p>
        </p:txBody>
      </p:sp>
      <p:sp>
        <p:nvSpPr>
          <p:cNvPr id="97" name="Google Shape;97;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accuracy plot here]</a:t>
            </a:r>
            <a:endParaRPr/>
          </a:p>
        </p:txBody>
      </p:sp>
      <p:pic>
        <p:nvPicPr>
          <p:cNvPr id="3" name="图片 2">
            <a:extLst>
              <a:ext uri="{FF2B5EF4-FFF2-40B4-BE49-F238E27FC236}">
                <a16:creationId xmlns:a16="http://schemas.microsoft.com/office/drawing/2014/main" id="{2733CD25-B13C-2B0E-75B0-A95257E95469}"/>
              </a:ext>
            </a:extLst>
          </p:cNvPr>
          <p:cNvPicPr>
            <a:picLocks noChangeAspect="1"/>
          </p:cNvPicPr>
          <p:nvPr/>
        </p:nvPicPr>
        <p:blipFill>
          <a:blip r:embed="rId3"/>
          <a:stretch>
            <a:fillRect/>
          </a:stretch>
        </p:blipFill>
        <p:spPr>
          <a:xfrm>
            <a:off x="487696" y="1560819"/>
            <a:ext cx="2993171" cy="2133064"/>
          </a:xfrm>
          <a:prstGeom prst="rect">
            <a:avLst/>
          </a:prstGeom>
        </p:spPr>
      </p:pic>
      <p:pic>
        <p:nvPicPr>
          <p:cNvPr id="5" name="图片 4">
            <a:extLst>
              <a:ext uri="{FF2B5EF4-FFF2-40B4-BE49-F238E27FC236}">
                <a16:creationId xmlns:a16="http://schemas.microsoft.com/office/drawing/2014/main" id="{2ABFFB08-5859-9109-8379-4A4FD4B30829}"/>
              </a:ext>
            </a:extLst>
          </p:cNvPr>
          <p:cNvPicPr>
            <a:picLocks noChangeAspect="1"/>
          </p:cNvPicPr>
          <p:nvPr/>
        </p:nvPicPr>
        <p:blipFill>
          <a:blip r:embed="rId4"/>
          <a:stretch>
            <a:fillRect/>
          </a:stretch>
        </p:blipFill>
        <p:spPr>
          <a:xfrm>
            <a:off x="4756017" y="1560819"/>
            <a:ext cx="3481267" cy="256726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p:sp>
        <p:nvSpPr>
          <p:cNvPr id="103" name="Google Shape;103;p20"/>
          <p:cNvSpPr txBox="1">
            <a:spLocks noGrp="1"/>
          </p:cNvSpPr>
          <p:nvPr>
            <p:ph type="body" idx="1"/>
          </p:nvPr>
        </p:nvSpPr>
        <p:spPr>
          <a:xfrm>
            <a:off x="311700" y="845244"/>
            <a:ext cx="8520600" cy="37236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visualization of confusion matrix obtained from your final ResNet model.]</a:t>
            </a:r>
            <a:endParaRPr dirty="0"/>
          </a:p>
        </p:txBody>
      </p:sp>
      <p:pic>
        <p:nvPicPr>
          <p:cNvPr id="3" name="图片 2">
            <a:extLst>
              <a:ext uri="{FF2B5EF4-FFF2-40B4-BE49-F238E27FC236}">
                <a16:creationId xmlns:a16="http://schemas.microsoft.com/office/drawing/2014/main" id="{1E4CBE79-A811-FDEC-04EF-D0ED14EB6A7D}"/>
              </a:ext>
            </a:extLst>
          </p:cNvPr>
          <p:cNvPicPr>
            <a:picLocks noChangeAspect="1"/>
          </p:cNvPicPr>
          <p:nvPr/>
        </p:nvPicPr>
        <p:blipFill>
          <a:blip r:embed="rId3"/>
          <a:stretch>
            <a:fillRect/>
          </a:stretch>
        </p:blipFill>
        <p:spPr>
          <a:xfrm>
            <a:off x="1707088" y="1221762"/>
            <a:ext cx="4140462" cy="39386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visualizations of 3 misclassified images from the most misclassified class according to your confusion matrix. Explain why this may have occurred.]</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US" dirty="0"/>
              <a:t>The most misclassified category is "bedroom." The above three is the images that are examples of misclassified images. They all had the label "bedroom" but were predicted to be "living room". The reason this happens is that there is usually sofa in living room which is very similar to the bed in bedroom. Both types of furniture are rectangular and look similar. The bed in the three picture is comparatively small which would be easier to be recognized as sofa.</a:t>
            </a:r>
            <a:endParaRPr dirty="0"/>
          </a:p>
        </p:txBody>
      </p:sp>
      <p:pic>
        <p:nvPicPr>
          <p:cNvPr id="5" name="图片 4" descr="房间里有床和椅子&#10;&#10;中度可信度描述已自动生成">
            <a:extLst>
              <a:ext uri="{FF2B5EF4-FFF2-40B4-BE49-F238E27FC236}">
                <a16:creationId xmlns:a16="http://schemas.microsoft.com/office/drawing/2014/main" id="{DDE41AA6-599F-9561-5017-D256C81D310E}"/>
              </a:ext>
            </a:extLst>
          </p:cNvPr>
          <p:cNvPicPr>
            <a:picLocks noChangeAspect="1"/>
          </p:cNvPicPr>
          <p:nvPr/>
        </p:nvPicPr>
        <p:blipFill>
          <a:blip r:embed="rId3"/>
          <a:stretch>
            <a:fillRect/>
          </a:stretch>
        </p:blipFill>
        <p:spPr>
          <a:xfrm>
            <a:off x="675492" y="1844489"/>
            <a:ext cx="1697449" cy="1320972"/>
          </a:xfrm>
          <a:prstGeom prst="rect">
            <a:avLst/>
          </a:prstGeom>
        </p:spPr>
      </p:pic>
      <p:pic>
        <p:nvPicPr>
          <p:cNvPr id="9" name="图片 8" descr="房间里的床&#10;&#10;中度可信度描述已自动生成">
            <a:extLst>
              <a:ext uri="{FF2B5EF4-FFF2-40B4-BE49-F238E27FC236}">
                <a16:creationId xmlns:a16="http://schemas.microsoft.com/office/drawing/2014/main" id="{C7762ED2-2C71-0CAD-0172-F2D4AE953766}"/>
              </a:ext>
            </a:extLst>
          </p:cNvPr>
          <p:cNvPicPr>
            <a:picLocks noChangeAspect="1"/>
          </p:cNvPicPr>
          <p:nvPr/>
        </p:nvPicPr>
        <p:blipFill>
          <a:blip r:embed="rId4"/>
          <a:stretch>
            <a:fillRect/>
          </a:stretch>
        </p:blipFill>
        <p:spPr>
          <a:xfrm>
            <a:off x="2948750" y="1844489"/>
            <a:ext cx="1623250" cy="1319715"/>
          </a:xfrm>
          <a:prstGeom prst="rect">
            <a:avLst/>
          </a:prstGeom>
        </p:spPr>
      </p:pic>
      <p:pic>
        <p:nvPicPr>
          <p:cNvPr id="11" name="图片 10" descr="房间里的床和沙发&#10;&#10;中度可信度描述已自动生成">
            <a:extLst>
              <a:ext uri="{FF2B5EF4-FFF2-40B4-BE49-F238E27FC236}">
                <a16:creationId xmlns:a16="http://schemas.microsoft.com/office/drawing/2014/main" id="{032A9700-CEB5-1CB4-469A-EAD01DF70DEF}"/>
              </a:ext>
            </a:extLst>
          </p:cNvPr>
          <p:cNvPicPr>
            <a:picLocks noChangeAspect="1"/>
          </p:cNvPicPr>
          <p:nvPr/>
        </p:nvPicPr>
        <p:blipFill>
          <a:blip r:embed="rId5"/>
          <a:stretch>
            <a:fillRect/>
          </a:stretch>
        </p:blipFill>
        <p:spPr>
          <a:xfrm>
            <a:off x="5257986" y="1844489"/>
            <a:ext cx="1951064" cy="1304663"/>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5490</TotalTime>
  <Words>1280</Words>
  <Application>Microsoft Office PowerPoint</Application>
  <PresentationFormat>全屏显示(16:9)</PresentationFormat>
  <Paragraphs>144</Paragraphs>
  <Slides>14</Slides>
  <Notes>14</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14</vt:i4>
      </vt:variant>
    </vt:vector>
  </HeadingPairs>
  <TitlesOfParts>
    <vt:vector size="16" baseType="lpstr">
      <vt:lpstr>Arial</vt:lpstr>
      <vt:lpstr>Simple Light</vt:lpstr>
      <vt:lpstr>CS 4476/6476 Project 4</vt:lpstr>
      <vt:lpstr>Part 1: SimpleNet</vt:lpstr>
      <vt:lpstr>Part 2: SimpleNetFinal</vt:lpstr>
      <vt:lpstr>Part 2: SimpleNetFinal</vt:lpstr>
      <vt:lpstr>Part 2: SimpleNetFinal</vt:lpstr>
      <vt:lpstr>Part 2: SimpleNetFinal</vt:lpstr>
      <vt:lpstr>Part 3: ResNet</vt:lpstr>
      <vt:lpstr>Part 3: ResNet</vt:lpstr>
      <vt:lpstr>Part 3: ResNet</vt:lpstr>
      <vt:lpstr>Part 3: ResNet</vt:lpstr>
      <vt:lpstr>Part 4: Multi-label Scene Attributes</vt:lpstr>
      <vt:lpstr>Part 4: Multi-label Scene Attributes</vt:lpstr>
      <vt:lpstr>Part 4: Multi-label Scene Attributes</vt:lpstr>
      <vt:lpstr>Part 4: Multi-label Scene Attributes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4</dc:title>
  <cp:lastModifiedBy>XU JIARUI</cp:lastModifiedBy>
  <cp:revision>17</cp:revision>
  <cp:lastPrinted>2022-11-13T20:49:03Z</cp:lastPrinted>
  <dcterms:modified xsi:type="dcterms:W3CDTF">2022-11-13T20:51:53Z</dcterms:modified>
</cp:coreProperties>
</file>