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540" r:id="rId4"/>
    <p:sldId id="541" r:id="rId5"/>
    <p:sldId id="563" r:id="rId6"/>
    <p:sldId id="574" r:id="rId7"/>
    <p:sldId id="575" r:id="rId8"/>
    <p:sldId id="576" r:id="rId9"/>
    <p:sldId id="577" r:id="rId10"/>
    <p:sldId id="578" r:id="rId11"/>
    <p:sldId id="579" r:id="rId12"/>
    <p:sldId id="564" r:id="rId13"/>
    <p:sldId id="565" r:id="rId14"/>
    <p:sldId id="566" r:id="rId15"/>
    <p:sldId id="569" r:id="rId16"/>
    <p:sldId id="538" r:id="rId17"/>
    <p:sldId id="570" r:id="rId18"/>
    <p:sldId id="571" r:id="rId19"/>
    <p:sldId id="572" r:id="rId20"/>
    <p:sldId id="573" r:id="rId21"/>
    <p:sldId id="567" r:id="rId22"/>
    <p:sldId id="5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D0B-00D8-49D2-A6B5-8BFEF513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9BA1-52AA-432C-AB3E-038F5989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7A92-B57A-4305-8784-3A71AA65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0371-5EDC-4732-849E-EEFDE45A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6888-9443-40EA-B174-785E09A3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9183-D812-4EB8-9B6E-40CE9A24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DD700-F4DF-47C9-8C7F-8BDDC716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92D-7339-4996-9770-732CD8F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7B2E-7DC7-42C6-9117-407247C3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ADB6-965D-4B20-9DA6-30E079FC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BEE8-ACCF-4056-AB4A-B612BF432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E7374-2F11-4C2F-BCE0-5F17455A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62E2-0111-4DCC-9064-A07B36F8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D6C3-8A51-4A94-8C88-D392BF67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5D54-AC87-44A4-B7E5-746CFDA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9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4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7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6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7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23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148C-CD8E-4D10-8B6C-6D97E839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0AC7-C032-4929-B148-5B76C1EA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1B82-FC02-40EC-B07E-4B8039D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6984-2596-45F5-8F80-1D1FECF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E80F-E868-4420-A5AC-C7E52DFD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8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34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80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FFCA-12AF-47D6-8F89-8607C449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3110-777D-435F-B5E6-74A72E8B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74C1-F700-4C9C-A60F-C62B9A23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3BA5-0C0F-416D-8BBD-47097FE8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CE5-08F7-4CCD-8C41-5937836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5108-3BDC-4D7E-883D-266B01E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330-17D8-4AB8-B322-247C1366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19B8-5475-4768-B032-31C818E3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EC18-B274-474C-9162-23AA72C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335E-1738-41A7-95E7-A4ED6E9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67C4-F324-49E9-82B3-C312546A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94A-1F1B-4361-94BA-2009FF24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25D9-99E4-4E04-ADF3-E51308F2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2D07E-4BA4-4710-A9A9-D3C4ED9E4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48047-76F6-4AAB-B749-1FE59EF14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0DD5C-B7E4-48B5-A9D6-CFF530F33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431D-BEB7-4985-8491-078DA181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ED68F-2F41-4D19-9C2E-CDA8E6C8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A3374-4A53-4E15-939B-430CFF61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2F58-233A-4FE3-828A-734E02D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CF6DC-FCA4-47E8-BB39-8BF7C2DA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9A390-5133-478B-A6FB-E768939A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E6228-3C78-4235-89C3-6E17123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27E42-5969-4133-B715-094495B7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617BA-2B3C-4F98-A95E-C18205AC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1F88E-A566-45D1-94A7-1928F486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8D0F-D06C-43A4-A4B5-7520D3B6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F2F3-2C10-43AE-A00B-B9462D12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5F6A2-7949-49C3-B3A6-1874BDB3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13EE7-97EC-4CE2-B22E-F5ADAF3A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C1FD-4BB5-48F7-8763-E2C5FB33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2AF7-10AC-4837-B4AF-C6C6F1B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3D80-B6F6-4B5F-90C0-CBF01591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DFD7B-A02D-4C35-B95A-DDB0F4D9D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74F4-49E8-4399-AB5C-7182E97E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0A0CB-CE59-46FB-87CB-006558B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58B9-023F-4676-988E-CA5743D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1727-B1A2-4B15-9E23-57AC3069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ECFEC-6AD1-4E75-A5E3-F69F32C7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9CD4C-31C3-4521-B992-D63906AF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4805-491A-4EF3-9750-A71E3BF85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FF7E-0CAD-42B7-BC3A-9667E8CBC45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C82A-8B24-4D01-8BD7-31FDA206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4ABD-8C95-4E42-916B-47BE7747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B752-9297-403E-AB5D-6224C025E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E458-85EA-4CAF-A144-0A0E7E666E81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0AD9-1164-4F60-A7CE-88319C8DD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6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erftools/gperftoo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 111 week 6</a:t>
            </a:r>
            <a:br>
              <a:rPr lang="en-US" altLang="zh-CN" dirty="0"/>
            </a:br>
            <a:r>
              <a:rPr lang="en-US" altLang="zh-CN" dirty="0"/>
              <a:t>Project 2b: Lock contention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Diyu</a:t>
            </a:r>
            <a:r>
              <a:rPr lang="en-US" altLang="zh-CN" dirty="0"/>
              <a:t> Zhou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949" y="-20850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Sampling results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49" y="647114"/>
            <a:ext cx="11720928" cy="621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~/bin/</a:t>
            </a:r>
            <a:r>
              <a:rPr lang="en-US" altLang="zh-CN" sz="2400" dirty="0" err="1"/>
              <a:t>pprof</a:t>
            </a:r>
            <a:r>
              <a:rPr lang="en-US" altLang="zh-CN" sz="2400" dirty="0"/>
              <a:t> --text ./</a:t>
            </a:r>
            <a:r>
              <a:rPr lang="en-US" altLang="zh-CN" sz="2400" dirty="0" err="1"/>
              <a:t>myprog</a:t>
            </a:r>
            <a:r>
              <a:rPr lang="en-US" altLang="zh-CN" sz="2400" dirty="0"/>
              <a:t> ./</a:t>
            </a:r>
            <a:r>
              <a:rPr lang="en-US" altLang="zh-CN" sz="2400" dirty="0" err="1"/>
              <a:t>raw.gperf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Total: 16187 samples</a:t>
            </a:r>
          </a:p>
          <a:p>
            <a:pPr marL="0" indent="0">
              <a:buNone/>
            </a:pPr>
            <a:r>
              <a:rPr lang="en-US" altLang="zh-CN" sz="2400" dirty="0"/>
              <a:t>   16187 100.0% 100.0%    16187 100.0% </a:t>
            </a:r>
            <a:r>
              <a:rPr lang="en-US" altLang="zh-CN" sz="2400" dirty="0" err="1"/>
              <a:t>thread_worker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~/</a:t>
            </a:r>
            <a:r>
              <a:rPr lang="en-US" altLang="zh-CN" sz="2400" dirty="0" err="1"/>
              <a:t>gperf</a:t>
            </a:r>
            <a:r>
              <a:rPr lang="en-US" altLang="zh-CN" sz="2400" dirty="0"/>
              <a:t>/bin/</a:t>
            </a:r>
            <a:r>
              <a:rPr lang="en-US" altLang="zh-CN" sz="2400" dirty="0" err="1"/>
              <a:t>pprof</a:t>
            </a:r>
            <a:r>
              <a:rPr lang="en-US" altLang="zh-CN" sz="2400" dirty="0"/>
              <a:t> --list=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 ./test ./</a:t>
            </a:r>
            <a:r>
              <a:rPr lang="en-US" altLang="zh-CN" sz="2400" dirty="0" err="1"/>
              <a:t>raw.gperf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1622   1622       17: 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MAX_SUM/</a:t>
            </a:r>
            <a:r>
              <a:rPr lang="en-US" altLang="zh-CN" sz="2400" dirty="0" err="1"/>
              <a:t>thread_num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marL="0" indent="0">
              <a:buNone/>
            </a:pPr>
            <a:r>
              <a:rPr lang="en-US" altLang="zh-CN" sz="2400" dirty="0"/>
              <a:t>     .         .             18:      {</a:t>
            </a:r>
          </a:p>
          <a:p>
            <a:pPr marL="0" indent="0">
              <a:buNone/>
            </a:pPr>
            <a:r>
              <a:rPr lang="en-US" altLang="zh-CN" sz="2400" dirty="0"/>
              <a:t> 13794  13794    19: 		while (__</a:t>
            </a:r>
            <a:r>
              <a:rPr lang="en-US" altLang="zh-CN" sz="2400" dirty="0" err="1"/>
              <a:t>sync_lock_test_and_set</a:t>
            </a:r>
            <a:r>
              <a:rPr lang="en-US" altLang="zh-CN" sz="2400" dirty="0"/>
              <a:t>(&amp;lock, 1));</a:t>
            </a:r>
          </a:p>
          <a:p>
            <a:pPr marL="0" indent="0">
              <a:buNone/>
            </a:pPr>
            <a:r>
              <a:rPr lang="en-US" altLang="zh-CN" sz="2400" dirty="0"/>
              <a:t>   769    769         20: 		sum++;</a:t>
            </a:r>
          </a:p>
          <a:p>
            <a:pPr marL="0" indent="0">
              <a:buNone/>
            </a:pPr>
            <a:r>
              <a:rPr lang="en-US" altLang="zh-CN" sz="2400" dirty="0"/>
              <a:t>     2      2              21: 		__</a:t>
            </a:r>
            <a:r>
              <a:rPr lang="en-US" altLang="zh-CN" sz="2400" dirty="0" err="1"/>
              <a:t>sync_lock_release</a:t>
            </a:r>
            <a:r>
              <a:rPr lang="en-US" altLang="zh-CN" sz="2400" dirty="0"/>
              <a:t>(&amp;lock);	</a:t>
            </a:r>
          </a:p>
          <a:p>
            <a:pPr marL="0" indent="0">
              <a:buNone/>
            </a:pPr>
            <a:r>
              <a:rPr lang="en-US" altLang="zh-CN" sz="2400" dirty="0"/>
              <a:t>     .      .                22:       }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41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766" y="2286000"/>
            <a:ext cx="11183095" cy="11430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Part A: Measuring the lock contention time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4533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53550"/>
            <a:ext cx="11720928" cy="693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void * </a:t>
            </a:r>
            <a:r>
              <a:rPr lang="en-US" altLang="zh-CN" sz="2200" dirty="0" err="1"/>
              <a:t>thread_worker</a:t>
            </a:r>
            <a:r>
              <a:rPr lang="en-US" altLang="zh-CN" sz="2200" dirty="0"/>
              <a:t>(</a:t>
            </a:r>
            <a:r>
              <a:rPr lang="en-US" altLang="zh-CN" sz="2200" dirty="0" err="1"/>
              <a:t>threadNum</a:t>
            </a:r>
            <a:r>
              <a:rPr lang="en-US" altLang="zh-CN" sz="2200" dirty="0"/>
              <a:t>) {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threadNum</a:t>
            </a:r>
            <a:r>
              <a:rPr lang="en-US" altLang="zh-CN" sz="2200" dirty="0"/>
              <a:t> * iteration;</a:t>
            </a:r>
          </a:p>
          <a:p>
            <a:pPr marL="0" indent="0">
              <a:buNone/>
            </a:pP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 + iteration;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</a:p>
          <a:p>
            <a:pPr marL="0" indent="0">
              <a:buNone/>
            </a:pPr>
            <a:r>
              <a:rPr lang="en-US" altLang="zh-CN" sz="2200" dirty="0"/>
              <a:t>	{</a:t>
            </a:r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pthread_mutex_lock</a:t>
            </a:r>
            <a:r>
              <a:rPr lang="en-US" altLang="zh-CN" sz="2200" dirty="0"/>
              <a:t>(&amp;</a:t>
            </a:r>
            <a:r>
              <a:rPr lang="en-US" altLang="zh-CN" sz="2200" dirty="0" err="1"/>
              <a:t>list_lock</a:t>
            </a:r>
            <a:r>
              <a:rPr lang="en-US" altLang="zh-CN" sz="2200" dirty="0"/>
              <a:t>);</a:t>
            </a:r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SortedList_insert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listhead</a:t>
            </a:r>
            <a:r>
              <a:rPr lang="en-US" altLang="zh-CN" sz="2200" dirty="0"/>
              <a:t>, pool[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pthread_mutex_unlock</a:t>
            </a:r>
            <a:r>
              <a:rPr lang="en-US" altLang="zh-CN" sz="2200" dirty="0"/>
              <a:t>(&amp;</a:t>
            </a:r>
            <a:r>
              <a:rPr lang="en-US" altLang="zh-CN" sz="2200" dirty="0" err="1"/>
              <a:t>list_lock</a:t>
            </a:r>
            <a:r>
              <a:rPr lang="en-US" altLang="zh-CN" sz="2200" dirty="0"/>
              <a:t>);</a:t>
            </a:r>
          </a:p>
          <a:p>
            <a:pPr marL="0" indent="0">
              <a:buNone/>
            </a:pPr>
            <a:r>
              <a:rPr lang="en-US" altLang="zh-CN" sz="2200" dirty="0"/>
              <a:t>	}	</a:t>
            </a:r>
          </a:p>
          <a:p>
            <a:pPr marL="0" indent="0">
              <a:buNone/>
            </a:pPr>
            <a:r>
              <a:rPr lang="en-US" altLang="zh-CN" sz="2200" dirty="0"/>
              <a:t>	….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9C11753-2944-4D94-B29F-0C76CBA6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708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Code snippet of </a:t>
            </a:r>
            <a:r>
              <a:rPr lang="en-US" altLang="zh-CN" sz="3200" dirty="0" err="1"/>
              <a:t>thread_worker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878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34572"/>
            <a:ext cx="11720928" cy="693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void * </a:t>
            </a:r>
            <a:r>
              <a:rPr lang="en-US" altLang="zh-CN" sz="2000" dirty="0" err="1"/>
              <a:t>thread_worker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threadNum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threadNum</a:t>
            </a:r>
            <a:r>
              <a:rPr lang="en-US" altLang="zh-CN" sz="2000" dirty="0"/>
              <a:t> * iteration;</a:t>
            </a:r>
          </a:p>
          <a:p>
            <a:pPr marL="0" indent="0">
              <a:buNone/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 + iteration;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</a:p>
          <a:p>
            <a:pPr marL="0" indent="0">
              <a:buNone/>
            </a:pPr>
            <a:r>
              <a:rPr lang="en-US" altLang="zh-CN" sz="2000" dirty="0"/>
              <a:t>	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</a:rPr>
              <a:t>clock_gettime</a:t>
            </a:r>
            <a:r>
              <a:rPr lang="en-US" altLang="zh-CN" sz="2000" dirty="0">
                <a:solidFill>
                  <a:srgbClr val="FF0000"/>
                </a:solidFill>
              </a:rPr>
              <a:t>(CLOCK_MONOTONIC, &amp;</a:t>
            </a:r>
            <a:r>
              <a:rPr lang="en-US" altLang="zh-CN" sz="2000" dirty="0" err="1">
                <a:solidFill>
                  <a:srgbClr val="FF0000"/>
                </a:solidFill>
              </a:rPr>
              <a:t>start_time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pthread_mutex_lock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list_lock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</a:rPr>
              <a:t>clock_gettime</a:t>
            </a:r>
            <a:r>
              <a:rPr lang="en-US" altLang="zh-CN" sz="2000" dirty="0">
                <a:solidFill>
                  <a:srgbClr val="FF0000"/>
                </a:solidFill>
              </a:rPr>
              <a:t>(CLOCK_MONOTONIC, &amp;</a:t>
            </a:r>
            <a:r>
              <a:rPr lang="en-US" altLang="zh-CN" sz="2000" dirty="0" err="1">
                <a:solidFill>
                  <a:srgbClr val="FF0000"/>
                </a:solidFill>
              </a:rPr>
              <a:t>end_time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SortedList_insert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listhead</a:t>
            </a:r>
            <a:r>
              <a:rPr lang="en-US" altLang="zh-CN" sz="2000" dirty="0"/>
              <a:t>, pool[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pthread_mutex_unlock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list_lock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//</a:t>
            </a:r>
            <a:r>
              <a:rPr lang="en-US" altLang="zh-CN" sz="2000" dirty="0" err="1"/>
              <a:t>wait_time</a:t>
            </a:r>
            <a:r>
              <a:rPr lang="en-US" altLang="zh-CN" sz="2000" dirty="0"/>
              <a:t> is an unsigned long array with length being number of worker threads.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</a:rPr>
              <a:t>wait_time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threadNum</a:t>
            </a:r>
            <a:r>
              <a:rPr lang="en-US" altLang="zh-CN" sz="2000" dirty="0">
                <a:solidFill>
                  <a:srgbClr val="FF0000"/>
                </a:solidFill>
              </a:rPr>
              <a:t>] += </a:t>
            </a:r>
            <a:r>
              <a:rPr lang="en-US" altLang="zh-CN" sz="2000" dirty="0" err="1">
                <a:solidFill>
                  <a:srgbClr val="FF0000"/>
                </a:solidFill>
              </a:rPr>
              <a:t>calc_diff</a:t>
            </a:r>
            <a:r>
              <a:rPr lang="en-US" altLang="zh-CN" sz="2000" dirty="0">
                <a:solidFill>
                  <a:srgbClr val="FF0000"/>
                </a:solidFill>
              </a:rPr>
              <a:t>(&amp;</a:t>
            </a:r>
            <a:r>
              <a:rPr lang="en-US" altLang="zh-CN" sz="2000" dirty="0" err="1">
                <a:solidFill>
                  <a:srgbClr val="FF0000"/>
                </a:solidFill>
              </a:rPr>
              <a:t>start_time</a:t>
            </a:r>
            <a:r>
              <a:rPr lang="en-US" altLang="zh-CN" sz="2000" dirty="0">
                <a:solidFill>
                  <a:srgbClr val="FF0000"/>
                </a:solidFill>
              </a:rPr>
              <a:t>, &amp;</a:t>
            </a:r>
            <a:r>
              <a:rPr lang="en-US" altLang="zh-CN" sz="2000" dirty="0" err="1">
                <a:solidFill>
                  <a:srgbClr val="FF0000"/>
                </a:solidFill>
              </a:rPr>
              <a:t>end_time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dirty="0"/>
              <a:t>	}	</a:t>
            </a:r>
          </a:p>
          <a:p>
            <a:pPr marL="0" indent="0">
              <a:buNone/>
            </a:pPr>
            <a:r>
              <a:rPr lang="en-US" altLang="zh-CN" sz="2000" dirty="0"/>
              <a:t>	….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4B41E01-E2BC-4A13-A50A-E61DBAFB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979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Measure lock contention time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804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8337" y="2286000"/>
            <a:ext cx="11183095" cy="11430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 B: Break linked lists into </a:t>
            </a:r>
            <a:r>
              <a:rPr lang="en-US" altLang="zh-CN" sz="5400" dirty="0" err="1"/>
              <a:t>sublists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4031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536" y="984739"/>
            <a:ext cx="11720928" cy="693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err="1"/>
              <a:t>SortedListElement_t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listheads</a:t>
            </a:r>
            <a:r>
              <a:rPr lang="en-US" altLang="zh-CN" sz="2200" dirty="0"/>
              <a:t>[], * pool;</a:t>
            </a:r>
          </a:p>
          <a:p>
            <a:pPr marL="0" indent="0">
              <a:buNone/>
            </a:pPr>
            <a:r>
              <a:rPr lang="en-US" altLang="zh-CN" sz="2200" dirty="0" err="1"/>
              <a:t>pthread_mutex_t</a:t>
            </a:r>
            <a:r>
              <a:rPr lang="en-US" altLang="zh-CN" sz="2200" dirty="0"/>
              <a:t> locks[];</a:t>
            </a:r>
          </a:p>
          <a:p>
            <a:pPr marL="0" indent="0">
              <a:buNone/>
            </a:pPr>
            <a:r>
              <a:rPr lang="en-US" altLang="zh-CN" sz="2200" dirty="0"/>
              <a:t>void * </a:t>
            </a:r>
            <a:r>
              <a:rPr lang="en-US" altLang="zh-CN" sz="2200" dirty="0" err="1"/>
              <a:t>thread_worker</a:t>
            </a:r>
            <a:r>
              <a:rPr lang="en-US" altLang="zh-CN" sz="2200" dirty="0"/>
              <a:t>(</a:t>
            </a:r>
            <a:r>
              <a:rPr lang="en-US" altLang="zh-CN" sz="2200" dirty="0" err="1"/>
              <a:t>threadNum</a:t>
            </a:r>
            <a:r>
              <a:rPr lang="en-US" altLang="zh-CN" sz="2200" dirty="0"/>
              <a:t>) {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threadNum</a:t>
            </a:r>
            <a:r>
              <a:rPr lang="en-US" altLang="zh-CN" sz="2200" dirty="0"/>
              <a:t> * iteration;</a:t>
            </a:r>
          </a:p>
          <a:p>
            <a:pPr marL="0" indent="0">
              <a:buNone/>
            </a:pP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 + iteration;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  <a:r>
              <a:rPr lang="en-US" altLang="zh-CN" sz="2200" dirty="0" err="1">
                <a:solidFill>
                  <a:srgbClr val="FF0000"/>
                </a:solidFill>
              </a:rPr>
              <a:t>Mul_SortedList_insert</a:t>
            </a:r>
            <a:r>
              <a:rPr lang="en-US" altLang="zh-CN" sz="2200" dirty="0">
                <a:solidFill>
                  <a:srgbClr val="FF0000"/>
                </a:solidFill>
              </a:rPr>
              <a:t>(pool[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en-US" altLang="zh-CN" sz="2200" dirty="0">
                <a:solidFill>
                  <a:srgbClr val="FF0000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>
                <a:solidFill>
                  <a:srgbClr val="FF0000"/>
                </a:solidFill>
              </a:rPr>
              <a:t>Mul_SortedList_length</a:t>
            </a:r>
            <a:r>
              <a:rPr lang="en-US" altLang="zh-CN" sz="2200" dirty="0">
                <a:solidFill>
                  <a:srgbClr val="FF0000"/>
                </a:solidFill>
              </a:rPr>
              <a:t>();</a:t>
            </a:r>
            <a:br>
              <a:rPr lang="en-US" altLang="zh-CN" sz="2200" dirty="0"/>
            </a:b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 err="1"/>
              <a:t>startIndex</a:t>
            </a:r>
            <a:r>
              <a:rPr lang="en-US" altLang="zh-CN" sz="2200" dirty="0"/>
              <a:t> + iteration;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{ </a:t>
            </a:r>
          </a:p>
          <a:p>
            <a:pPr marL="0" indent="0">
              <a:buNone/>
            </a:pPr>
            <a:r>
              <a:rPr lang="en-US" altLang="zh-CN" sz="2200" dirty="0"/>
              <a:t>		e = </a:t>
            </a:r>
            <a:r>
              <a:rPr lang="en-US" altLang="zh-CN" sz="2200" dirty="0" err="1">
                <a:solidFill>
                  <a:srgbClr val="FF0000"/>
                </a:solidFill>
              </a:rPr>
              <a:t>Mul_SortedList_lookup</a:t>
            </a:r>
            <a:r>
              <a:rPr lang="en-US" altLang="zh-CN" sz="2200" dirty="0">
                <a:solidFill>
                  <a:srgbClr val="FF0000"/>
                </a:solidFill>
              </a:rPr>
              <a:t>(pool[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en-US" altLang="zh-CN" sz="2200" dirty="0">
                <a:solidFill>
                  <a:srgbClr val="FF0000"/>
                </a:solidFill>
              </a:rPr>
              <a:t>]-&gt;key);</a:t>
            </a:r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SortedList_delete</a:t>
            </a:r>
            <a:r>
              <a:rPr lang="en-US" altLang="zh-CN" sz="2200" dirty="0"/>
              <a:t>(e);</a:t>
            </a:r>
          </a:p>
          <a:p>
            <a:pPr marL="0" indent="0">
              <a:buNone/>
            </a:pPr>
            <a:r>
              <a:rPr lang="en-US" altLang="zh-CN" sz="2200" dirty="0"/>
              <a:t>	}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C672770-F91B-409F-8FC4-4B4FBB8E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0" y="0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Part B: overview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012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8129"/>
            <a:ext cx="11720928" cy="693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Note: below is pseudocode</a:t>
            </a:r>
          </a:p>
          <a:p>
            <a:pPr marL="0" indent="0">
              <a:buNone/>
            </a:pPr>
            <a:r>
              <a:rPr lang="en-US" altLang="zh-CN" sz="2200" dirty="0" err="1"/>
              <a:t>SortedListElement_t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listheads</a:t>
            </a:r>
            <a:r>
              <a:rPr lang="en-US" altLang="zh-CN" sz="2200" dirty="0"/>
              <a:t>[];</a:t>
            </a:r>
          </a:p>
          <a:p>
            <a:pPr marL="0" indent="0">
              <a:buNone/>
            </a:pPr>
            <a:r>
              <a:rPr lang="en-US" altLang="zh-CN" sz="2200" dirty="0" err="1"/>
              <a:t>pthread_mutex_t</a:t>
            </a:r>
            <a:r>
              <a:rPr lang="en-US" altLang="zh-CN" sz="2200" dirty="0"/>
              <a:t> locks[];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void </a:t>
            </a:r>
            <a:r>
              <a:rPr lang="en-US" altLang="zh-CN" sz="2200" dirty="0" err="1"/>
              <a:t>Mul_SortedList_insert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SortedListElement_t</a:t>
            </a:r>
            <a:r>
              <a:rPr lang="en-US" altLang="zh-CN" sz="2200" dirty="0"/>
              <a:t> *element)</a:t>
            </a:r>
          </a:p>
          <a:p>
            <a:pPr marL="0" indent="0">
              <a:buNone/>
            </a:pPr>
            <a:r>
              <a:rPr lang="en-US" altLang="zh-CN" sz="2200" dirty="0"/>
              <a:t>{</a:t>
            </a:r>
          </a:p>
          <a:p>
            <a:pPr marL="0" indent="0">
              <a:buNone/>
            </a:pPr>
            <a:r>
              <a:rPr lang="en-US" altLang="zh-CN" sz="2200" dirty="0"/>
              <a:t>	int 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hashkey</a:t>
            </a:r>
            <a:r>
              <a:rPr lang="en-US" altLang="zh-CN" sz="2200" dirty="0"/>
              <a:t>(element-&gt;key);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pthread_mutex_lock</a:t>
            </a:r>
            <a:r>
              <a:rPr lang="en-US" altLang="zh-CN" sz="2200" dirty="0"/>
              <a:t>(&amp;locks[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SortedList_Insert</a:t>
            </a:r>
            <a:r>
              <a:rPr lang="en-US" altLang="zh-CN" sz="2200" dirty="0"/>
              <a:t>(&amp;</a:t>
            </a:r>
            <a:r>
              <a:rPr lang="en-US" altLang="zh-CN" sz="2200" dirty="0" err="1"/>
              <a:t>listheads</a:t>
            </a:r>
            <a:r>
              <a:rPr lang="en-US" altLang="zh-CN" sz="2200" dirty="0"/>
              <a:t>[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], element);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pthread_mutex_unlock</a:t>
            </a:r>
            <a:r>
              <a:rPr lang="en-US" altLang="zh-CN" sz="2200" dirty="0"/>
              <a:t>(&amp;locks[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]);	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5E6C812-C440-4722-97AC-6318222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708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Insert of multiple </a:t>
            </a:r>
            <a:r>
              <a:rPr lang="en-US" altLang="zh-CN" sz="3200" dirty="0" err="1"/>
              <a:t>sublists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164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536" y="1139483"/>
            <a:ext cx="11720928" cy="693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Note: below is pseudocode</a:t>
            </a:r>
          </a:p>
          <a:p>
            <a:pPr marL="0" indent="0">
              <a:buNone/>
            </a:pPr>
            <a:r>
              <a:rPr lang="en-US" altLang="zh-CN" sz="2200" dirty="0" err="1"/>
              <a:t>SortedListElement_t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listheads</a:t>
            </a:r>
            <a:r>
              <a:rPr lang="en-US" altLang="zh-CN" sz="2200" dirty="0"/>
              <a:t>[];</a:t>
            </a:r>
          </a:p>
          <a:p>
            <a:pPr marL="0" indent="0">
              <a:buNone/>
            </a:pPr>
            <a:r>
              <a:rPr lang="en-US" altLang="zh-CN" sz="2200" dirty="0" err="1"/>
              <a:t>pthread_mutex_t</a:t>
            </a:r>
            <a:r>
              <a:rPr lang="en-US" altLang="zh-CN" sz="2200" dirty="0"/>
              <a:t> locks[];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err="1"/>
              <a:t>SortedListElement_t</a:t>
            </a:r>
            <a:r>
              <a:rPr lang="en-US" altLang="zh-CN" sz="2200" dirty="0"/>
              <a:t> * </a:t>
            </a:r>
            <a:r>
              <a:rPr lang="en-US" altLang="zh-CN" sz="2200" dirty="0" err="1"/>
              <a:t>Mul_SortedList</a:t>
            </a:r>
            <a:r>
              <a:rPr lang="en-US" altLang="zh-CN" sz="2200" dirty="0"/>
              <a:t>_ lookup(char * key)</a:t>
            </a:r>
          </a:p>
          <a:p>
            <a:pPr marL="0" indent="0">
              <a:buNone/>
            </a:pPr>
            <a:r>
              <a:rPr lang="en-US" altLang="zh-CN" sz="2200" dirty="0"/>
              <a:t>{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SortedListElement_t</a:t>
            </a:r>
            <a:r>
              <a:rPr lang="en-US" altLang="zh-CN" sz="2200" dirty="0"/>
              <a:t> * ret = NULL;</a:t>
            </a:r>
          </a:p>
          <a:p>
            <a:pPr marL="0" indent="0">
              <a:buNone/>
            </a:pPr>
            <a:r>
              <a:rPr lang="en-US" altLang="zh-CN" sz="2200" dirty="0"/>
              <a:t>	int 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hashkey</a:t>
            </a:r>
            <a:r>
              <a:rPr lang="en-US" altLang="zh-CN" sz="2200" dirty="0"/>
              <a:t>(key);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pthread_mutex_lock</a:t>
            </a:r>
            <a:r>
              <a:rPr lang="en-US" altLang="zh-CN" sz="2200" dirty="0"/>
              <a:t>(&amp;locks[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ret = </a:t>
            </a:r>
            <a:r>
              <a:rPr lang="en-US" altLang="zh-CN" sz="2200" dirty="0" err="1"/>
              <a:t>SortedList_lookup</a:t>
            </a:r>
            <a:r>
              <a:rPr lang="en-US" altLang="zh-CN" sz="2200" dirty="0"/>
              <a:t>(&amp;</a:t>
            </a:r>
            <a:r>
              <a:rPr lang="en-US" altLang="zh-CN" sz="2200" dirty="0" err="1"/>
              <a:t>listheads</a:t>
            </a:r>
            <a:r>
              <a:rPr lang="en-US" altLang="zh-CN" sz="2200" dirty="0"/>
              <a:t>[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], key);</a:t>
            </a:r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pthread_mutex_unlock</a:t>
            </a:r>
            <a:r>
              <a:rPr lang="en-US" altLang="zh-CN" sz="2200" dirty="0"/>
              <a:t>(&amp;locks[</a:t>
            </a:r>
            <a:r>
              <a:rPr lang="en-US" altLang="zh-CN" sz="2200" dirty="0" err="1"/>
              <a:t>list_num</a:t>
            </a:r>
            <a:r>
              <a:rPr lang="en-US" altLang="zh-CN" sz="2200" dirty="0"/>
              <a:t>]);	</a:t>
            </a:r>
          </a:p>
          <a:p>
            <a:pPr marL="0" indent="0">
              <a:buNone/>
            </a:pPr>
            <a:r>
              <a:rPr lang="en-US" altLang="zh-CN" sz="2200" dirty="0"/>
              <a:t>	return ret;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CB8745D-7A53-4257-9188-71456E78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36" y="-351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Lookup of multiple </a:t>
            </a:r>
            <a:r>
              <a:rPr lang="en-US" altLang="zh-CN" sz="3200" dirty="0" err="1"/>
              <a:t>sublists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379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536" y="393895"/>
            <a:ext cx="11720928" cy="693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FF0000"/>
                </a:solidFill>
              </a:rPr>
              <a:t>Note: below is pseudocode</a:t>
            </a:r>
          </a:p>
          <a:p>
            <a:pPr marL="0" indent="0">
              <a:buNone/>
            </a:pPr>
            <a:r>
              <a:rPr lang="en-US" altLang="zh-CN" sz="2200" dirty="0" err="1"/>
              <a:t>SortedListElement_t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listheads</a:t>
            </a:r>
            <a:r>
              <a:rPr lang="en-US" altLang="zh-CN" sz="2200" dirty="0"/>
              <a:t>[];</a:t>
            </a:r>
          </a:p>
          <a:p>
            <a:pPr marL="0" indent="0">
              <a:buNone/>
            </a:pPr>
            <a:r>
              <a:rPr lang="en-US" altLang="zh-CN" sz="2200" dirty="0" err="1"/>
              <a:t>pthread_mutex_t</a:t>
            </a:r>
            <a:r>
              <a:rPr lang="en-US" altLang="zh-CN" sz="2200" dirty="0"/>
              <a:t> locks[];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int </a:t>
            </a:r>
            <a:r>
              <a:rPr lang="en-US" altLang="zh-CN" sz="2200" dirty="0" err="1"/>
              <a:t>Mul_SortedList</a:t>
            </a:r>
            <a:r>
              <a:rPr lang="en-US" altLang="zh-CN" sz="2200" dirty="0"/>
              <a:t>_ length(void)</a:t>
            </a:r>
          </a:p>
          <a:p>
            <a:pPr marL="0" indent="0">
              <a:buNone/>
            </a:pPr>
            <a:r>
              <a:rPr lang="en-US" altLang="zh-CN" sz="2200" dirty="0"/>
              <a:t>{</a:t>
            </a:r>
          </a:p>
          <a:p>
            <a:pPr marL="0" indent="0">
              <a:buNone/>
            </a:pPr>
            <a:r>
              <a:rPr lang="en-US" altLang="zh-CN" sz="2200" dirty="0"/>
              <a:t>	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0, length = 0;</a:t>
            </a:r>
          </a:p>
          <a:p>
            <a:pPr marL="0" indent="0">
              <a:buNone/>
            </a:pPr>
            <a:r>
              <a:rPr lang="en-US" altLang="zh-CN" sz="2200" dirty="0"/>
              <a:t>	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 err="1"/>
              <a:t>num_sub_lists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</a:t>
            </a:r>
          </a:p>
          <a:p>
            <a:pPr marL="0" indent="0">
              <a:buNone/>
            </a:pPr>
            <a:r>
              <a:rPr lang="en-US" altLang="zh-CN" sz="2200" dirty="0"/>
              <a:t>	{</a:t>
            </a:r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pthread_mutex_lock</a:t>
            </a:r>
            <a:r>
              <a:rPr lang="en-US" altLang="zh-CN" sz="2200" dirty="0"/>
              <a:t>(&amp;locks[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	length += </a:t>
            </a:r>
            <a:r>
              <a:rPr lang="en-US" altLang="zh-CN" sz="2200" dirty="0" err="1"/>
              <a:t>SortedList_length</a:t>
            </a:r>
            <a:r>
              <a:rPr lang="en-US" altLang="zh-CN" sz="2200" dirty="0"/>
              <a:t>(</a:t>
            </a:r>
            <a:r>
              <a:rPr lang="en-US" altLang="zh-CN" sz="2200" dirty="0" err="1"/>
              <a:t>listheads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	</a:t>
            </a:r>
            <a:r>
              <a:rPr lang="en-US" altLang="zh-CN" sz="2200" dirty="0" err="1"/>
              <a:t>pthread_mutex_unlock</a:t>
            </a:r>
            <a:r>
              <a:rPr lang="en-US" altLang="zh-CN" sz="2200" dirty="0"/>
              <a:t>(&amp;locks[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]);</a:t>
            </a:r>
          </a:p>
          <a:p>
            <a:pPr marL="0" indent="0">
              <a:buNone/>
            </a:pPr>
            <a:r>
              <a:rPr lang="en-US" altLang="zh-CN" sz="2200" dirty="0"/>
              <a:t>	}</a:t>
            </a:r>
          </a:p>
          <a:p>
            <a:pPr marL="0" indent="0">
              <a:buNone/>
            </a:pPr>
            <a:r>
              <a:rPr lang="en-US" altLang="zh-CN" sz="2200" dirty="0"/>
              <a:t>	return length;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E5B5262-F7F0-4CA6-A818-D056E2AB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36" y="-37231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Length of multiple </a:t>
            </a:r>
            <a:r>
              <a:rPr lang="en-US" altLang="zh-CN" sz="3200" dirty="0" err="1"/>
              <a:t>sublists</a:t>
            </a:r>
            <a:r>
              <a:rPr lang="en-US" altLang="zh-CN" sz="3200" dirty="0"/>
              <a:t>: naïve implementation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336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0338"/>
            <a:ext cx="7557966" cy="7249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Mul_SortedList</a:t>
            </a:r>
            <a:r>
              <a:rPr lang="en-US" altLang="zh-CN" sz="2000" dirty="0"/>
              <a:t>_ length(void) {</a:t>
            </a:r>
          </a:p>
          <a:p>
            <a:pPr marL="0" indent="0">
              <a:buNone/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0, length = 0, rand =rand() % 2;</a:t>
            </a:r>
          </a:p>
          <a:p>
            <a:pPr marL="0" indent="0">
              <a:buNone/>
            </a:pPr>
            <a:r>
              <a:rPr lang="en-US" altLang="zh-CN" sz="2000" dirty="0"/>
              <a:t>	if (rand == 0)  {</a:t>
            </a:r>
          </a:p>
          <a:p>
            <a:pPr marL="0" indent="0">
              <a:buNone/>
            </a:pPr>
            <a:r>
              <a:rPr lang="en-US" altLang="zh-CN" sz="2000" dirty="0"/>
              <a:t>		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num_sub_lists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{</a:t>
            </a:r>
          </a:p>
          <a:p>
            <a:pPr marL="0" indent="0"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pthread_mutex_lock</a:t>
            </a:r>
            <a:r>
              <a:rPr lang="en-US" altLang="zh-CN" sz="2000" dirty="0"/>
              <a:t>(&amp;locks[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		length += </a:t>
            </a:r>
            <a:r>
              <a:rPr lang="en-US" altLang="zh-CN" sz="2000" dirty="0" err="1"/>
              <a:t>SortedList_length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listheads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pthread_mutex_unlock</a:t>
            </a:r>
            <a:r>
              <a:rPr lang="en-US" altLang="zh-CN" sz="2000" dirty="0"/>
              <a:t>(&amp;locks[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	}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buNone/>
            </a:pPr>
            <a:r>
              <a:rPr lang="en-US" altLang="zh-CN" sz="2000" dirty="0"/>
              <a:t>		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num_sublists</a:t>
            </a:r>
            <a:r>
              <a:rPr lang="en-US" altLang="zh-CN" sz="2000" dirty="0"/>
              <a:t> - 1;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--)  {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pthread_mutex_lock</a:t>
            </a:r>
            <a:r>
              <a:rPr lang="en-US" altLang="zh-CN" sz="2000" dirty="0"/>
              <a:t>(&amp;locks[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	length += </a:t>
            </a:r>
            <a:r>
              <a:rPr lang="en-US" altLang="zh-CN" sz="2000" dirty="0" err="1"/>
              <a:t>SortedList_length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listheads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pthread_mutex_unlock</a:t>
            </a:r>
            <a:r>
              <a:rPr lang="en-US" altLang="zh-CN" sz="2000" dirty="0"/>
              <a:t>(&amp;locks[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	return length;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B92CC-A223-43DF-8643-9280C489602E}"/>
              </a:ext>
            </a:extLst>
          </p:cNvPr>
          <p:cNvSpPr txBox="1"/>
          <p:nvPr/>
        </p:nvSpPr>
        <p:spPr>
          <a:xfrm>
            <a:off x="7201633" y="1856935"/>
            <a:ext cx="462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implementation correct? </a:t>
            </a:r>
          </a:p>
        </p:txBody>
      </p:sp>
    </p:spTree>
    <p:extLst>
      <p:ext uri="{BB962C8B-B14F-4D97-AF65-F5344CB8AC3E}">
        <p14:creationId xmlns:p14="http://schemas.microsoft.com/office/powerpoint/2010/main" val="20070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-87630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Lock contention: the problem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49" y="770254"/>
            <a:ext cx="11720928" cy="608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#define MAX_SUM 100000000ul</a:t>
            </a:r>
          </a:p>
          <a:p>
            <a:pPr marL="0" indent="0">
              <a:buNone/>
            </a:pPr>
            <a:r>
              <a:rPr lang="en-US" altLang="zh-CN" sz="2400" dirty="0"/>
              <a:t>void *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(void * unused)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 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 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MAX_SUM/</a:t>
            </a:r>
            <a:r>
              <a:rPr lang="en-US" altLang="zh-CN" sz="2400" dirty="0" err="1"/>
              <a:t>thread_num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//</a:t>
            </a:r>
            <a:r>
              <a:rPr lang="en-US" altLang="zh-CN" sz="2400" dirty="0" err="1"/>
              <a:t>thread_num</a:t>
            </a:r>
            <a:r>
              <a:rPr lang="en-US" altLang="zh-CN" sz="2400" dirty="0"/>
              <a:t> is the total number of threads</a:t>
            </a:r>
          </a:p>
          <a:p>
            <a:pPr marL="0" indent="0">
              <a:buNone/>
            </a:pPr>
            <a:r>
              <a:rPr lang="en-US" altLang="zh-CN" sz="2400" dirty="0"/>
              <a:t>        {</a:t>
            </a:r>
          </a:p>
          <a:p>
            <a:pPr marL="0" indent="0">
              <a:buNone/>
            </a:pPr>
            <a:r>
              <a:rPr lang="en-US" altLang="zh-CN" sz="2400" dirty="0"/>
              <a:t>                while (__</a:t>
            </a:r>
            <a:r>
              <a:rPr lang="en-US" altLang="zh-CN" sz="2400" dirty="0" err="1"/>
              <a:t>sync_lock_test_and_set</a:t>
            </a:r>
            <a:r>
              <a:rPr lang="en-US" altLang="zh-CN" sz="2400" dirty="0"/>
              <a:t>(&amp;lock, 1));</a:t>
            </a:r>
          </a:p>
          <a:p>
            <a:pPr marL="0" indent="0">
              <a:buNone/>
            </a:pPr>
            <a:r>
              <a:rPr lang="en-US" altLang="zh-CN" sz="2400" dirty="0"/>
              <a:t>                sum++;</a:t>
            </a:r>
          </a:p>
          <a:p>
            <a:pPr marL="0" indent="0">
              <a:buNone/>
            </a:pPr>
            <a:r>
              <a:rPr lang="en-US" altLang="zh-CN" sz="2400" dirty="0"/>
              <a:t>                __</a:t>
            </a:r>
            <a:r>
              <a:rPr lang="en-US" altLang="zh-CN" sz="2400" dirty="0" err="1"/>
              <a:t>sync_lock_release</a:t>
            </a:r>
            <a:r>
              <a:rPr lang="en-US" altLang="zh-CN" sz="2400" dirty="0"/>
              <a:t>(&amp;lock);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D1D98-AC68-4D1E-81CA-24618ADB4C29}"/>
              </a:ext>
            </a:extLst>
          </p:cNvPr>
          <p:cNvSpPr txBox="1"/>
          <p:nvPr/>
        </p:nvSpPr>
        <p:spPr>
          <a:xfrm>
            <a:off x="5907405" y="5092504"/>
            <a:ext cx="58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Will we gain speedup if we increase the </a:t>
            </a:r>
          </a:p>
          <a:p>
            <a:r>
              <a:rPr lang="en-US" sz="2400" dirty="0"/>
              <a:t>number of threads?</a:t>
            </a:r>
          </a:p>
        </p:txBody>
      </p:sp>
    </p:spTree>
    <p:extLst>
      <p:ext uri="{BB962C8B-B14F-4D97-AF65-F5344CB8AC3E}">
        <p14:creationId xmlns:p14="http://schemas.microsoft.com/office/powerpoint/2010/main" val="40847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3083" y="2286000"/>
            <a:ext cx="11183095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Drawing Figures with </a:t>
            </a:r>
            <a:r>
              <a:rPr lang="en-US" altLang="zh-CN" sz="4800" dirty="0" err="1"/>
              <a:t>gnuplot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6164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BE2F5E-AFC4-4C0A-80F5-69CB5B2D9109}"/>
              </a:ext>
            </a:extLst>
          </p:cNvPr>
          <p:cNvSpPr txBox="1"/>
          <p:nvPr/>
        </p:nvSpPr>
        <p:spPr>
          <a:xfrm>
            <a:off x="0" y="218049"/>
            <a:ext cx="76246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terminal </a:t>
            </a:r>
            <a:r>
              <a:rPr lang="en-US" sz="2000" dirty="0" err="1"/>
              <a:t>png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set datafile separator ","</a:t>
            </a:r>
          </a:p>
          <a:p>
            <a:endParaRPr lang="en-US" sz="2000" dirty="0"/>
          </a:p>
          <a:p>
            <a:r>
              <a:rPr lang="en-US" sz="2000" dirty="0"/>
              <a:t>set title "List-1: Cost per Operation vs Iterations"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xlabel</a:t>
            </a:r>
            <a:r>
              <a:rPr lang="en-US" sz="2000" dirty="0"/>
              <a:t> "Iterations"</a:t>
            </a:r>
          </a:p>
          <a:p>
            <a:r>
              <a:rPr lang="en-US" sz="2000" dirty="0"/>
              <a:t>set logscale x 10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ylabel</a:t>
            </a:r>
            <a:r>
              <a:rPr lang="en-US" sz="2000" dirty="0"/>
              <a:t> "Cost per Operation (ns)"</a:t>
            </a:r>
          </a:p>
          <a:p>
            <a:r>
              <a:rPr lang="en-US" sz="2000" dirty="0"/>
              <a:t>set logscale y 10</a:t>
            </a:r>
          </a:p>
          <a:p>
            <a:r>
              <a:rPr lang="en-US" sz="2000" dirty="0"/>
              <a:t>set output 'lab2_list-1.png'</a:t>
            </a:r>
          </a:p>
          <a:p>
            <a:endParaRPr lang="en-US" sz="2000" dirty="0"/>
          </a:p>
          <a:p>
            <a:r>
              <a:rPr lang="en-US" sz="2000" dirty="0"/>
              <a:t>plot \</a:t>
            </a:r>
          </a:p>
          <a:p>
            <a:r>
              <a:rPr lang="en-US" sz="2000" dirty="0"/>
              <a:t>     "&lt; grep 'list-none-none,1,' lab2_list.csv" \ </a:t>
            </a:r>
          </a:p>
          <a:p>
            <a:r>
              <a:rPr lang="en-US" sz="2000" dirty="0"/>
              <a:t>                </a:t>
            </a:r>
            <a:r>
              <a:rPr lang="en-US" sz="2000" dirty="0">
                <a:solidFill>
                  <a:srgbClr val="FF0000"/>
                </a:solidFill>
              </a:rPr>
              <a:t>using ($3):($7)  </a:t>
            </a:r>
            <a:r>
              <a:rPr lang="en-US" sz="2000" dirty="0"/>
              <a:t>title 'raw' with \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linespoints</a:t>
            </a:r>
            <a:r>
              <a:rPr lang="en-US" sz="2000" dirty="0"/>
              <a:t> </a:t>
            </a:r>
            <a:r>
              <a:rPr lang="en-US" sz="2000" dirty="0" err="1"/>
              <a:t>lc</a:t>
            </a:r>
            <a:r>
              <a:rPr lang="en-US" sz="2000" dirty="0"/>
              <a:t> </a:t>
            </a:r>
            <a:r>
              <a:rPr lang="en-US" sz="2000" dirty="0" err="1"/>
              <a:t>rgb</a:t>
            </a:r>
            <a:r>
              <a:rPr lang="en-US" sz="2000" dirty="0"/>
              <a:t> 'red', \</a:t>
            </a:r>
          </a:p>
          <a:p>
            <a:r>
              <a:rPr lang="en-US" sz="2000" dirty="0"/>
              <a:t>     "&lt; grep 'list-none-none,1,' lab2_list.csv" \ </a:t>
            </a:r>
          </a:p>
          <a:p>
            <a:r>
              <a:rPr lang="en-US" sz="2000" dirty="0"/>
              <a:t>                </a:t>
            </a:r>
            <a:r>
              <a:rPr lang="en-US" sz="2000" dirty="0">
                <a:solidFill>
                  <a:srgbClr val="FF0000"/>
                </a:solidFill>
              </a:rPr>
              <a:t>using ($3):($7)/(4*($3)) </a:t>
            </a:r>
            <a:r>
              <a:rPr lang="en-US" sz="2000" dirty="0"/>
              <a:t>\ </a:t>
            </a:r>
          </a:p>
          <a:p>
            <a:r>
              <a:rPr lang="en-US" sz="2000" dirty="0"/>
              <a:t>	title '/4 x iterations' with </a:t>
            </a:r>
            <a:r>
              <a:rPr lang="en-US" sz="2000" dirty="0" err="1"/>
              <a:t>linespoints</a:t>
            </a:r>
            <a:r>
              <a:rPr lang="en-US" sz="2000" dirty="0"/>
              <a:t> </a:t>
            </a:r>
            <a:r>
              <a:rPr lang="en-US" sz="2000" dirty="0" err="1"/>
              <a:t>lc</a:t>
            </a:r>
            <a:r>
              <a:rPr lang="en-US" sz="2000" dirty="0"/>
              <a:t> </a:t>
            </a:r>
            <a:r>
              <a:rPr lang="en-US" sz="2000" dirty="0" err="1"/>
              <a:t>rgb</a:t>
            </a:r>
            <a:r>
              <a:rPr lang="en-US" sz="2000" dirty="0"/>
              <a:t> 'green'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EE7A5A8-13EA-4773-AAE2-A8549A6BA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84" y="-140678"/>
            <a:ext cx="7099380" cy="532453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942AF1-F2B1-4CA5-B932-B10C3E893269}"/>
              </a:ext>
            </a:extLst>
          </p:cNvPr>
          <p:cNvSpPr txBox="1"/>
          <p:nvPr/>
        </p:nvSpPr>
        <p:spPr>
          <a:xfrm>
            <a:off x="6338667" y="5024428"/>
            <a:ext cx="6358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list-none-none,1,10,1,30,139945,4664</a:t>
            </a:r>
          </a:p>
          <a:p>
            <a:r>
              <a:rPr lang="it-IT" sz="2000" dirty="0"/>
              <a:t>list-none-none,1,100,1,300,165364,551</a:t>
            </a:r>
          </a:p>
          <a:p>
            <a:r>
              <a:rPr lang="it-IT" sz="2000" dirty="0"/>
              <a:t>list-none-none,1,1000,1,3000,3928455,1309</a:t>
            </a:r>
          </a:p>
          <a:p>
            <a:r>
              <a:rPr lang="it-IT" sz="2000" dirty="0"/>
              <a:t>list-none-none,1,10000,1,30000,495197933,16506</a:t>
            </a:r>
          </a:p>
          <a:p>
            <a:r>
              <a:rPr lang="it-IT" sz="2000" dirty="0"/>
              <a:t>list-none-none,1,20000,1,60000,3054392526,50906</a:t>
            </a:r>
          </a:p>
          <a:p>
            <a:r>
              <a:rPr lang="en-US" sz="2000" dirty="0"/>
              <a:t>list-none-none,1,1000,1,3000,3879764,1293</a:t>
            </a:r>
          </a:p>
        </p:txBody>
      </p:sp>
    </p:spTree>
    <p:extLst>
      <p:ext uri="{BB962C8B-B14F-4D97-AF65-F5344CB8AC3E}">
        <p14:creationId xmlns:p14="http://schemas.microsoft.com/office/powerpoint/2010/main" val="10361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62547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Project 2B: Overview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4" y="467937"/>
            <a:ext cx="11648049" cy="652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Part A: Identify the lock contention problem</a:t>
            </a:r>
          </a:p>
          <a:p>
            <a:pPr marL="0" indent="0">
              <a:buNone/>
            </a:pPr>
            <a:r>
              <a:rPr lang="en-US" altLang="zh-CN" sz="2400" dirty="0"/>
              <a:t>	1. Starting from lab2a_list, measure throughput in number of ops/seconds</a:t>
            </a:r>
          </a:p>
          <a:p>
            <a:pPr marL="0" indent="0">
              <a:buNone/>
            </a:pPr>
            <a:r>
              <a:rPr lang="en-US" altLang="zh-CN" sz="2400" dirty="0"/>
              <a:t>	2. Use google profile tool to pinpoint which the line causing the problem</a:t>
            </a:r>
          </a:p>
          <a:p>
            <a:pPr marL="0" indent="0">
              <a:buNone/>
            </a:pPr>
            <a:r>
              <a:rPr lang="en-US" altLang="zh-CN" sz="2400" dirty="0"/>
              <a:t>	3. Measure the time spent on acquiring mutex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Part B: Resolve the lock contention problem:</a:t>
            </a:r>
          </a:p>
          <a:p>
            <a:pPr marL="0" indent="0">
              <a:buNone/>
            </a:pPr>
            <a:r>
              <a:rPr lang="en-US" altLang="zh-CN" sz="2400" dirty="0"/>
              <a:t>	Support a new command line option --lists=N, and implement the linked list with N </a:t>
            </a:r>
            <a:br>
              <a:rPr lang="en-US" altLang="zh-CN" sz="2400" dirty="0"/>
            </a:br>
            <a:r>
              <a:rPr lang="en-US" altLang="zh-CN" sz="2400" dirty="0"/>
              <a:t>              </a:t>
            </a:r>
            <a:r>
              <a:rPr lang="en-US" altLang="zh-CN" sz="2400" dirty="0" err="1"/>
              <a:t>sublists</a:t>
            </a:r>
            <a:r>
              <a:rPr lang="en-US" altLang="zh-CN" sz="2400" dirty="0"/>
              <a:t>.  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17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724" y="2286000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 A: Using the Profile Tool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687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949" y="-20850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Profile Tool: motivation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49" y="770254"/>
            <a:ext cx="11720928" cy="608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#define MAX_SUM 100000000ul</a:t>
            </a:r>
          </a:p>
          <a:p>
            <a:pPr marL="0" indent="0">
              <a:buNone/>
            </a:pPr>
            <a:r>
              <a:rPr lang="en-US" altLang="zh-CN" sz="2400" dirty="0"/>
              <a:t>void *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(void * unused)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 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 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MAX_SUM/</a:t>
            </a:r>
            <a:r>
              <a:rPr lang="en-US" altLang="zh-CN" sz="2400" dirty="0" err="1"/>
              <a:t>thread_num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//</a:t>
            </a:r>
            <a:r>
              <a:rPr lang="en-US" altLang="zh-CN" sz="2400" dirty="0" err="1"/>
              <a:t>thread_num</a:t>
            </a:r>
            <a:r>
              <a:rPr lang="en-US" altLang="zh-CN" sz="2400" dirty="0"/>
              <a:t> is the total number of threads</a:t>
            </a:r>
          </a:p>
          <a:p>
            <a:pPr marL="0" indent="0">
              <a:buNone/>
            </a:pPr>
            <a:r>
              <a:rPr lang="en-US" altLang="zh-CN" sz="2400" dirty="0"/>
              <a:t>        {</a:t>
            </a:r>
          </a:p>
          <a:p>
            <a:pPr marL="0" indent="0"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>
                <a:solidFill>
                  <a:srgbClr val="FF0000"/>
                </a:solidFill>
              </a:rPr>
              <a:t>while (__</a:t>
            </a:r>
            <a:r>
              <a:rPr lang="en-US" altLang="zh-CN" sz="2400" dirty="0" err="1">
                <a:solidFill>
                  <a:srgbClr val="FF0000"/>
                </a:solidFill>
              </a:rPr>
              <a:t>sync_lock_test_and_set</a:t>
            </a:r>
            <a:r>
              <a:rPr lang="en-US" altLang="zh-CN" sz="2400" dirty="0">
                <a:solidFill>
                  <a:srgbClr val="FF0000"/>
                </a:solidFill>
              </a:rPr>
              <a:t>(&amp;lock, 1));</a:t>
            </a:r>
          </a:p>
          <a:p>
            <a:pPr marL="0" indent="0">
              <a:buNone/>
            </a:pPr>
            <a:r>
              <a:rPr lang="en-US" altLang="zh-CN" sz="2400" dirty="0"/>
              <a:t>                sum++;</a:t>
            </a:r>
          </a:p>
          <a:p>
            <a:pPr marL="0" indent="0">
              <a:buNone/>
            </a:pPr>
            <a:r>
              <a:rPr lang="en-US" altLang="zh-CN" sz="2400" dirty="0"/>
              <a:t>                __</a:t>
            </a:r>
            <a:r>
              <a:rPr lang="en-US" altLang="zh-CN" sz="2400" dirty="0" err="1"/>
              <a:t>sync_lock_release</a:t>
            </a:r>
            <a:r>
              <a:rPr lang="en-US" altLang="zh-CN" sz="2400" dirty="0"/>
              <a:t>(&amp;lock);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D1D98-AC68-4D1E-81CA-24618ADB4C29}"/>
              </a:ext>
            </a:extLst>
          </p:cNvPr>
          <p:cNvSpPr txBox="1"/>
          <p:nvPr/>
        </p:nvSpPr>
        <p:spPr>
          <a:xfrm>
            <a:off x="5681987" y="770254"/>
            <a:ext cx="58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design a tool to help us find the bottleneck of the program?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7562A-98BB-4ED9-A451-8EA2E21FDB42}"/>
              </a:ext>
            </a:extLst>
          </p:cNvPr>
          <p:cNvSpPr txBox="1"/>
          <p:nvPr/>
        </p:nvSpPr>
        <p:spPr>
          <a:xfrm>
            <a:off x="5797161" y="4088175"/>
            <a:ext cx="621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Ideally such a tool needs to be </a:t>
            </a:r>
          </a:p>
          <a:p>
            <a:r>
              <a:rPr lang="en-US" sz="2400" dirty="0"/>
              <a:t>1. Transparent: Does not require modifications </a:t>
            </a:r>
          </a:p>
          <a:p>
            <a:r>
              <a:rPr lang="en-US" sz="2400" dirty="0"/>
              <a:t>to the  program</a:t>
            </a:r>
          </a:p>
          <a:p>
            <a:r>
              <a:rPr lang="en-US" sz="2400" dirty="0"/>
              <a:t>2. Low overhead</a:t>
            </a:r>
          </a:p>
          <a:p>
            <a:r>
              <a:rPr lang="en-US" sz="2400" dirty="0"/>
              <a:t>3. Easy to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25683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949" y="-20850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Profile Tool Key idea: Sampling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49" y="770254"/>
            <a:ext cx="11720928" cy="608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Key idea of profile tool: sampling</a:t>
            </a:r>
          </a:p>
          <a:p>
            <a:pPr marL="0" indent="0">
              <a:buNone/>
            </a:pPr>
            <a:r>
              <a:rPr lang="en-US" altLang="zh-CN" sz="2400" dirty="0"/>
              <a:t>	For every N (say 1,000,000) instructions/cycles, check the program counter, see </a:t>
            </a:r>
          </a:p>
          <a:p>
            <a:pPr marL="0" indent="0">
              <a:buNone/>
            </a:pPr>
            <a:r>
              <a:rPr lang="en-US" altLang="zh-CN" sz="2400" dirty="0"/>
              <a:t>             which function/LOC it falls in. Aggerate the results when the program exits.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Sampling tool satisfies all the three goals we have mentioned:</a:t>
            </a:r>
          </a:p>
          <a:p>
            <a:pPr marL="0" indent="0">
              <a:buNone/>
            </a:pPr>
            <a:r>
              <a:rPr lang="en-US" altLang="zh-CN" sz="2400" dirty="0"/>
              <a:t>	Transparent, </a:t>
            </a:r>
          </a:p>
          <a:p>
            <a:pPr marL="0" indent="0">
              <a:buNone/>
            </a:pPr>
            <a:r>
              <a:rPr lang="en-US" altLang="zh-CN" sz="2400" dirty="0"/>
              <a:t>	Low-overhead: Sampling rate is low</a:t>
            </a:r>
          </a:p>
          <a:p>
            <a:pPr marL="0" indent="0">
              <a:buNone/>
            </a:pPr>
            <a:r>
              <a:rPr lang="en-US" altLang="zh-CN" sz="2400" dirty="0"/>
              <a:t>	Easy to enable/disable: Explained later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431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949" y="-20850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Profile Tool Hardware Support: Performance </a:t>
            </a:r>
            <a:r>
              <a:rPr lang="en-US" altLang="zh-CN" sz="3200" dirty="0" err="1"/>
              <a:t>Coutner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49" y="770254"/>
            <a:ext cx="11720928" cy="608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Without hardware support </a:t>
            </a:r>
            <a:r>
              <a:rPr lang="en-US" altLang="zh-CN" sz="2400" dirty="0">
                <a:sym typeface="Wingdings" panose="05000000000000000000" pitchFamily="2" charset="2"/>
              </a:rPr>
              <a:t> Maintain a counter records number of instructions 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	 increment the counter every instruction  at least 100% overhead!</a:t>
            </a: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/>
              <a:t> Performance counter: Generate an interrupt after a specified number of events occur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Performance counter for sampling:</a:t>
            </a:r>
          </a:p>
          <a:p>
            <a:pPr marL="0" indent="0">
              <a:buNone/>
            </a:pPr>
            <a:r>
              <a:rPr lang="en-US" altLang="zh-CN" sz="2400" dirty="0"/>
              <a:t>	1. Sampling tool program performance counter by writing to specified </a:t>
            </a:r>
          </a:p>
          <a:p>
            <a:pPr marL="0" indent="0">
              <a:buNone/>
            </a:pPr>
            <a:r>
              <a:rPr lang="en-US" altLang="zh-CN" sz="2400" dirty="0"/>
              <a:t>             registers (e.g. fire an interrupt after 1,000,000 instructions).</a:t>
            </a:r>
          </a:p>
          <a:p>
            <a:pPr marL="0" indent="0">
              <a:buNone/>
            </a:pPr>
            <a:r>
              <a:rPr lang="en-US" altLang="zh-CN" sz="2400" dirty="0"/>
              <a:t>	2.  Program execute and triggers an interrupt after 1,000,000 instructions  </a:t>
            </a:r>
          </a:p>
          <a:p>
            <a:pPr marL="0" indent="0">
              <a:buNone/>
            </a:pPr>
            <a:r>
              <a:rPr lang="en-US" altLang="zh-CN" sz="2400" dirty="0"/>
              <a:t>	3.  Sampling tool gets the program counter of the interrupt context. </a:t>
            </a:r>
          </a:p>
          <a:p>
            <a:pPr marL="0" indent="0">
              <a:buNone/>
            </a:pPr>
            <a:r>
              <a:rPr lang="en-US" altLang="zh-CN" sz="2400" dirty="0"/>
              <a:t>	4.  Sampling tool uses program counter to identify functions/lines of code,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step 1.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1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949" y="-20850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Google Profile Tool: Installation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49" y="647114"/>
            <a:ext cx="11720928" cy="5838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Using package management tool:</a:t>
            </a:r>
          </a:p>
          <a:p>
            <a:pPr marL="0" indent="0">
              <a:buNone/>
            </a:pPr>
            <a:r>
              <a:rPr lang="en-US" altLang="zh-CN" sz="2400" dirty="0"/>
              <a:t>	With root permission:</a:t>
            </a:r>
          </a:p>
          <a:p>
            <a:pPr marL="0" indent="0">
              <a:buNone/>
            </a:pPr>
            <a:r>
              <a:rPr lang="en-US" altLang="zh-CN" sz="2400" dirty="0"/>
              <a:t>		apt-get install google-</a:t>
            </a:r>
            <a:r>
              <a:rPr lang="en-US" altLang="zh-CN" sz="2400" dirty="0" err="1"/>
              <a:t>perftools</a:t>
            </a:r>
            <a:r>
              <a:rPr lang="en-US" altLang="zh-CN" sz="2400" dirty="0"/>
              <a:t> (Ubuntu)</a:t>
            </a:r>
          </a:p>
          <a:p>
            <a:pPr marL="0" indent="0">
              <a:buNone/>
            </a:pPr>
            <a:r>
              <a:rPr lang="en-US" altLang="zh-CN" sz="2400" dirty="0"/>
              <a:t>		yum install </a:t>
            </a:r>
            <a:r>
              <a:rPr lang="en-US" altLang="zh-CN" sz="2400" dirty="0" err="1"/>
              <a:t>gperftools</a:t>
            </a:r>
            <a:r>
              <a:rPr lang="en-US" altLang="zh-CN" sz="2400" dirty="0"/>
              <a:t> (Old Version of CentOS, Fedora)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dnf</a:t>
            </a:r>
            <a:r>
              <a:rPr lang="en-US" altLang="zh-CN" sz="2400" dirty="0"/>
              <a:t> install </a:t>
            </a:r>
            <a:r>
              <a:rPr lang="en-US" altLang="zh-CN" sz="2400" dirty="0" err="1"/>
              <a:t>gperftools</a:t>
            </a:r>
            <a:r>
              <a:rPr lang="en-US" altLang="zh-CN" sz="2400" dirty="0"/>
              <a:t>  (New Version of CentOS, Fedora)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Install from source code:</a:t>
            </a:r>
          </a:p>
          <a:p>
            <a:pPr marL="0" indent="0">
              <a:buNone/>
            </a:pPr>
            <a:r>
              <a:rPr lang="en-US" altLang="zh-CN" sz="2400" dirty="0"/>
              <a:t>	git clone </a:t>
            </a:r>
            <a:r>
              <a:rPr lang="en-US" altLang="zh-CN" sz="2400" dirty="0">
                <a:hlinkClick r:id="rId2"/>
              </a:rPr>
              <a:t>https://github.com/gperftools/gperftools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./autogen.sh # If encountered error regarding AC_PROG_LIBTOOL, see piazza post</a:t>
            </a:r>
          </a:p>
          <a:p>
            <a:pPr marL="0" indent="0">
              <a:buNone/>
            </a:pPr>
            <a:r>
              <a:rPr lang="en-US" altLang="zh-CN" sz="2400" dirty="0"/>
              <a:t>	./configure # use --prefix option if install on lnxsrv09</a:t>
            </a:r>
          </a:p>
          <a:p>
            <a:pPr marL="0" indent="0">
              <a:buNone/>
            </a:pPr>
            <a:r>
              <a:rPr lang="en-US" altLang="zh-CN" sz="2400" dirty="0"/>
              <a:t>	make </a:t>
            </a:r>
          </a:p>
          <a:p>
            <a:pPr marL="0" indent="0">
              <a:buNone/>
            </a:pPr>
            <a:r>
              <a:rPr lang="en-US" altLang="zh-CN" sz="2400" dirty="0"/>
              <a:t>	make install</a:t>
            </a:r>
          </a:p>
        </p:txBody>
      </p:sp>
    </p:spTree>
    <p:extLst>
      <p:ext uri="{BB962C8B-B14F-4D97-AF65-F5344CB8AC3E}">
        <p14:creationId xmlns:p14="http://schemas.microsoft.com/office/powerpoint/2010/main" val="33838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949" y="-208501"/>
            <a:ext cx="938574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Google Profile Tool: Usage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49" y="647114"/>
            <a:ext cx="11720928" cy="62108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Compile your program with –g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Find where you have installed libprofiler.so and </a:t>
            </a:r>
            <a:r>
              <a:rPr lang="en-US" altLang="zh-CN" sz="2400" dirty="0" err="1"/>
              <a:t>pprof</a:t>
            </a:r>
            <a:r>
              <a:rPr lang="en-US" altLang="zh-CN" sz="2400" dirty="0"/>
              <a:t>, the below example assume</a:t>
            </a:r>
            <a:br>
              <a:rPr lang="en-US" altLang="zh-CN" sz="2400" dirty="0"/>
            </a:br>
            <a:r>
              <a:rPr lang="en-US" altLang="zh-CN" sz="2400" dirty="0"/>
              <a:t>~/lib/libprofiler.so and ~/bin/</a:t>
            </a:r>
            <a:r>
              <a:rPr lang="en-US" altLang="zh-CN" sz="2400" dirty="0" err="1"/>
              <a:t>pprof</a:t>
            </a:r>
            <a:r>
              <a:rPr lang="en-US" altLang="zh-CN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LD_PRELOAD=~/lib/libprofiler.so CPUPROFILE=./</a:t>
            </a:r>
            <a:r>
              <a:rPr lang="en-US" altLang="zh-CN" sz="2400" dirty="0" err="1"/>
              <a:t>raw.gperf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my_prog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my_argument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# LD_PRELOAD: linker magic, overload existing function in </a:t>
            </a:r>
            <a:r>
              <a:rPr lang="en-US" altLang="zh-CN" sz="2400" dirty="0" err="1"/>
              <a:t>my_prog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# CPUPROFILE: </a:t>
            </a:r>
            <a:r>
              <a:rPr lang="en-US" altLang="zh-CN" sz="2400" dirty="0" err="1"/>
              <a:t>gperf</a:t>
            </a:r>
            <a:r>
              <a:rPr lang="en-US" altLang="zh-CN" sz="2400" dirty="0"/>
              <a:t> specific environment variable, tells </a:t>
            </a:r>
            <a:r>
              <a:rPr lang="en-US" altLang="zh-CN" sz="2400" dirty="0" err="1"/>
              <a:t>gperf</a:t>
            </a:r>
            <a:r>
              <a:rPr lang="en-US" altLang="zh-CN" sz="2400" dirty="0"/>
              <a:t> where to store the raw         </a:t>
            </a:r>
          </a:p>
          <a:p>
            <a:pPr marL="0" indent="0">
              <a:buNone/>
            </a:pPr>
            <a:r>
              <a:rPr lang="en-US" altLang="zh-CN" sz="2400" dirty="0"/>
              <a:t>       # profiling data.</a:t>
            </a:r>
          </a:p>
          <a:p>
            <a:pPr marL="0" indent="0">
              <a:buNone/>
            </a:pPr>
            <a:r>
              <a:rPr lang="en-US" altLang="zh-CN" sz="2400" dirty="0"/>
              <a:t>4. ~/bin/</a:t>
            </a:r>
            <a:r>
              <a:rPr lang="en-US" altLang="zh-CN" sz="2400" dirty="0" err="1"/>
              <a:t>pprof</a:t>
            </a:r>
            <a:r>
              <a:rPr lang="en-US" altLang="zh-CN" sz="2400" dirty="0"/>
              <a:t>   --text ./</a:t>
            </a:r>
            <a:r>
              <a:rPr lang="en-US" altLang="zh-CN" sz="2400" dirty="0" err="1"/>
              <a:t>my_prog</a:t>
            </a:r>
            <a:r>
              <a:rPr lang="en-US" altLang="zh-CN" sz="2400" dirty="0"/>
              <a:t> ./</a:t>
            </a:r>
            <a:r>
              <a:rPr lang="en-US" altLang="zh-CN" sz="2400" dirty="0" err="1"/>
              <a:t>raw.gperf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    #analyze raw sampling file, show sampling results in functions (i.e. how often does </a:t>
            </a:r>
          </a:p>
          <a:p>
            <a:pPr marL="0" indent="0">
              <a:buNone/>
            </a:pPr>
            <a:r>
              <a:rPr lang="en-US" altLang="zh-CN" sz="2400" dirty="0"/>
              <a:t>      sampling fall into individual functions)</a:t>
            </a:r>
          </a:p>
          <a:p>
            <a:pPr marL="0" indent="0">
              <a:buNone/>
            </a:pPr>
            <a:r>
              <a:rPr lang="en-US" altLang="zh-CN" sz="2400" dirty="0"/>
              <a:t>5. ~/bin/</a:t>
            </a:r>
            <a:r>
              <a:rPr lang="en-US" altLang="zh-CN" sz="2400" dirty="0" err="1"/>
              <a:t>pprof</a:t>
            </a:r>
            <a:r>
              <a:rPr lang="en-US" altLang="zh-CN" sz="2400" dirty="0"/>
              <a:t>   --list=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 ./</a:t>
            </a:r>
            <a:r>
              <a:rPr lang="en-US" altLang="zh-CN" sz="2400" dirty="0" err="1"/>
              <a:t>my_prog</a:t>
            </a:r>
            <a:r>
              <a:rPr lang="en-US" altLang="zh-CN" sz="2400" dirty="0"/>
              <a:t> ./</a:t>
            </a:r>
            <a:r>
              <a:rPr lang="en-US" altLang="zh-CN" sz="2400" dirty="0" err="1"/>
              <a:t>raw.gperf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   # show sampling results in function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 (i.e. how often does sampling fall into </a:t>
            </a:r>
            <a:br>
              <a:rPr lang="en-US" altLang="zh-CN" sz="2400" dirty="0"/>
            </a:br>
            <a:r>
              <a:rPr lang="en-US" altLang="zh-CN" sz="2400" dirty="0"/>
              <a:t>    each lines of code in </a:t>
            </a:r>
            <a:r>
              <a:rPr lang="en-US" altLang="zh-CN" sz="2400" dirty="0" err="1"/>
              <a:t>thread_worker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67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709</Words>
  <Application>Microsoft Office PowerPoint</Application>
  <PresentationFormat>Widescreen</PresentationFormat>
  <Paragraphs>228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Office 主题</vt:lpstr>
      <vt:lpstr>CS 111 week 6 Project 2b: Lock contention</vt:lpstr>
      <vt:lpstr>Lock contention: the problem</vt:lpstr>
      <vt:lpstr>Project 2B: Overview</vt:lpstr>
      <vt:lpstr>Part A: Using the Profile Tool </vt:lpstr>
      <vt:lpstr>Profile Tool: motivation</vt:lpstr>
      <vt:lpstr>Profile Tool Key idea: Sampling</vt:lpstr>
      <vt:lpstr>Profile Tool Hardware Support: Performance Coutner</vt:lpstr>
      <vt:lpstr>Google Profile Tool: Installation</vt:lpstr>
      <vt:lpstr>Google Profile Tool: Usage</vt:lpstr>
      <vt:lpstr>Sampling results</vt:lpstr>
      <vt:lpstr>Part A: Measuring the lock contention time </vt:lpstr>
      <vt:lpstr>Code snippet of thread_worker</vt:lpstr>
      <vt:lpstr>Measure lock contention time</vt:lpstr>
      <vt:lpstr>Part B: Break linked lists into sublists</vt:lpstr>
      <vt:lpstr>Part B: overview</vt:lpstr>
      <vt:lpstr>Insert of multiple sublists</vt:lpstr>
      <vt:lpstr>Lookup of multiple sublists</vt:lpstr>
      <vt:lpstr>Length of multiple sublists: naïve implementation</vt:lpstr>
      <vt:lpstr>PowerPoint Presentation</vt:lpstr>
      <vt:lpstr>Drawing Figures with gnuplot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week 1</dc:title>
  <dc:creator>zozo-PC</dc:creator>
  <cp:lastModifiedBy>zozo-PC</cp:lastModifiedBy>
  <cp:revision>2717</cp:revision>
  <dcterms:created xsi:type="dcterms:W3CDTF">2019-06-28T00:21:33Z</dcterms:created>
  <dcterms:modified xsi:type="dcterms:W3CDTF">2019-08-02T04:08:55Z</dcterms:modified>
</cp:coreProperties>
</file>