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568" r:id="rId3"/>
    <p:sldId id="588" r:id="rId4"/>
    <p:sldId id="541" r:id="rId5"/>
    <p:sldId id="548" r:id="rId6"/>
    <p:sldId id="566" r:id="rId7"/>
    <p:sldId id="567" r:id="rId8"/>
    <p:sldId id="569" r:id="rId9"/>
    <p:sldId id="570" r:id="rId10"/>
    <p:sldId id="587" r:id="rId11"/>
    <p:sldId id="571" r:id="rId12"/>
    <p:sldId id="572" r:id="rId13"/>
    <p:sldId id="574" r:id="rId14"/>
    <p:sldId id="586" r:id="rId15"/>
    <p:sldId id="575" r:id="rId16"/>
    <p:sldId id="584" r:id="rId17"/>
    <p:sldId id="585" r:id="rId18"/>
    <p:sldId id="578" r:id="rId19"/>
    <p:sldId id="576" r:id="rId20"/>
    <p:sldId id="577" r:id="rId21"/>
    <p:sldId id="581" r:id="rId22"/>
    <p:sldId id="583" r:id="rId23"/>
    <p:sldId id="5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4660"/>
  </p:normalViewPr>
  <p:slideViewPr>
    <p:cSldViewPr snapToGrid="0">
      <p:cViewPr varScale="1">
        <p:scale>
          <a:sx n="69" d="100"/>
          <a:sy n="69" d="100"/>
        </p:scale>
        <p:origin x="21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A9B0-B511-44EB-933E-4CC76F97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C061-957A-4B02-9CEB-68585C63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5583-8C68-45A9-995A-0E4F421A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5FE3-86B6-42DA-9413-80A75F78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206-C482-4D35-9409-9391CF1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A5B8-13BF-43F6-A888-3A9F1EA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8E00-E809-4257-92B1-2EAFF452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09B2-114B-4117-9749-58BFDD01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3889-4A50-452C-8CCF-4F9E90B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7D3E-0E96-487A-B088-90352F2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A440B-1550-4FC2-80D8-80647E0AC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3BCA-04FB-47B4-BD3F-12B7E97D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A5F5-368B-4B4A-84A7-6D8AD517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A97A-06C3-4FD0-9FF8-5617740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9C45-6309-4269-A592-F05C0C6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5187-62AC-4E1F-801D-7E0DA64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AE2C-F10E-4756-BCD2-FA48810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9E9C-4C47-4269-9EA3-B28A5B4E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50DB-309E-46EC-9320-7527094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1359-337B-4510-88ED-E80BA109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AFD-55FB-4E5A-88D3-E5CEC4B9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C129-A179-406F-A2A1-54704DF5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8C42-685D-4266-AD0F-D86497A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FA60-6DE9-4ADB-A5DD-64346A9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978F-A755-4243-A432-A4B953B2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ED44-A3D1-4363-A7AC-177CD9E8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B62F-83CA-44B9-ACDA-6C76E56B6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AC405-9970-4B39-85B7-50E0DFF4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F1F0-0C8E-4F48-AB40-4C924E5B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427E-E744-43C5-8126-C27D8B24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DE27-AB99-4C8E-B3C1-45504CD2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6DE6-4D51-4FC1-A6B8-8F07F7E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5B00-AA81-430E-9951-83477C90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B5069-2320-47B6-8087-6C5C4576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99B57-AB87-4092-B81A-A2A8593A1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3076A-E4D6-4608-9A60-ADAEAC4A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ECEA8-ACAA-4942-B829-7F772EB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D1EB7-A3D7-4F20-9F84-6047454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B616-9533-4E40-AA7D-546B29E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A6F-1CE9-4B29-81A6-01A267C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B8C09-BB8A-4E34-9D9B-F64368D3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1988-00A6-4E38-81EB-499A939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86CCA-AEDA-4085-A84B-E1C0E96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4904-1A9E-4F9F-93B7-99D28A35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A6F1F-7524-4A2D-A745-BDE634B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AEDAC-43F2-42AC-AC9E-190FCC5C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29C-B8B8-4181-B918-9831DB3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F5B4-728D-4112-B24E-8C26322A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7BFA-2D70-4576-A09D-EB8254E9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B8A2-C317-409F-B97A-631317A5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3E50-A319-43B5-9DA7-851EAE84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4D54-6128-4DDD-A602-B8ABAE7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A84-F665-4953-9498-2CC5E9E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334F-4CA9-40F3-82EF-37034C490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9D02-C4B7-487D-A8E7-E6E0A5BA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188B-205F-4E59-A865-6E2A238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7243-07F2-4BA4-8310-BBDD0DDB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FA0C3-4743-4AB4-8889-5E2699C1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E25F-5762-40E4-96AE-C35497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80CB-FC1D-49B1-ABE9-A7159C94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5242-3237-4BCC-991E-8DEB6555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E9C1-0CC3-4C51-8DA9-200F4C39C7E9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6FE7-FDB0-42D4-8466-81A33444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D2AB-680B-4F7A-A9E1-465A4F035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496-35C7-4C99-8327-9D6063AD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 111 week 8</a:t>
            </a:r>
            <a:br>
              <a:rPr lang="en-US" altLang="zh-CN" dirty="0"/>
            </a:br>
            <a:r>
              <a:rPr lang="en-US" altLang="zh-CN" dirty="0"/>
              <a:t>Project 3A: Analyze Ext2 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Diyu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-362547"/>
            <a:ext cx="11802793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Parse and output data in superblock: advanced approach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	int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	unsigned int </a:t>
            </a:r>
            <a:r>
              <a:rPr lang="en-US" altLang="zh-CN" sz="2400" dirty="0" err="1"/>
              <a:t>inodes_count</a:t>
            </a:r>
            <a:r>
              <a:rPr lang="en-US" altLang="zh-CN" sz="2400" dirty="0"/>
              <a:t> = 0, </a:t>
            </a:r>
            <a:r>
              <a:rPr lang="en-US" altLang="zh-CN" sz="2400" dirty="0" err="1"/>
              <a:t>blocks_count</a:t>
            </a:r>
            <a:r>
              <a:rPr lang="en-US" altLang="zh-CN" sz="2400" dirty="0"/>
              <a:t> = 0, </a:t>
            </a:r>
            <a:r>
              <a:rPr lang="en-US" altLang="zh-CN" sz="2400" dirty="0" err="1"/>
              <a:t>log_block_size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	struct ext2_super_block super;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= open(“</a:t>
            </a:r>
            <a:r>
              <a:rPr lang="en-US" altLang="zh-CN" sz="2400" dirty="0" err="1"/>
              <a:t>test.img</a:t>
            </a:r>
            <a:r>
              <a:rPr lang="en-US" altLang="zh-CN" sz="2400" dirty="0"/>
              <a:t>", O_RDONLY);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//Note: Code is wrong, </a:t>
            </a:r>
            <a:r>
              <a:rPr lang="en-US" altLang="zh-CN" sz="2400" dirty="0" err="1"/>
              <a:t>pread</a:t>
            </a:r>
            <a:r>
              <a:rPr lang="en-US" altLang="zh-CN" sz="2400" dirty="0"/>
              <a:t>, as read, can return less than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(super);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pread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fd</a:t>
            </a:r>
            <a:r>
              <a:rPr lang="en-US" altLang="zh-CN" sz="2400" dirty="0">
                <a:solidFill>
                  <a:srgbClr val="FF0000"/>
                </a:solidFill>
              </a:rPr>
              <a:t>, &amp;super, </a:t>
            </a:r>
            <a:r>
              <a:rPr lang="en-US" altLang="zh-CN" sz="2400" dirty="0" err="1">
                <a:solidFill>
                  <a:srgbClr val="FF0000"/>
                </a:solidFill>
              </a:rPr>
              <a:t>sizeof</a:t>
            </a:r>
            <a:r>
              <a:rPr lang="en-US" altLang="zh-CN" sz="2400" dirty="0">
                <a:solidFill>
                  <a:srgbClr val="FF0000"/>
                </a:solidFill>
              </a:rPr>
              <a:t>(super), 1024);         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/>
              <a:t>inodes_count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super.s_inodes_count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blocks_count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super.s_blocks_count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block_size</a:t>
            </a:r>
            <a:r>
              <a:rPr lang="en-US" altLang="zh-CN" sz="2400" dirty="0">
                <a:solidFill>
                  <a:srgbClr val="FF0000"/>
                </a:solidFill>
              </a:rPr>
              <a:t> = 1024 &lt;&lt; </a:t>
            </a:r>
            <a:r>
              <a:rPr lang="en-US" altLang="zh-CN" sz="2400" dirty="0" err="1">
                <a:solidFill>
                  <a:srgbClr val="FF0000"/>
                </a:solidFill>
              </a:rPr>
              <a:t>super.s_log_block_size</a:t>
            </a:r>
            <a:r>
              <a:rPr lang="en-US" altLang="zh-CN" sz="2400" dirty="0">
                <a:solidFill>
                  <a:srgbClr val="FF0000"/>
                </a:solidFill>
              </a:rPr>
              <a:t>;  </a:t>
            </a:r>
            <a:r>
              <a:rPr lang="en-US" altLang="zh-CN" sz="2400" dirty="0"/>
              <a:t>/* calculate block size in bytes */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28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Block Group descriptor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Located in the next block after super block</a:t>
            </a:r>
          </a:p>
          <a:p>
            <a:r>
              <a:rPr lang="en-US" altLang="zh-CN" sz="2400" dirty="0"/>
              <a:t>Three conditions:  </a:t>
            </a:r>
            <a:br>
              <a:rPr lang="en-US" altLang="zh-CN" sz="2400" dirty="0"/>
            </a:br>
            <a:r>
              <a:rPr lang="en-US" altLang="zh-CN" sz="2400" dirty="0"/>
              <a:t>block size = 1024, at block 2</a:t>
            </a:r>
            <a:br>
              <a:rPr lang="en-US" altLang="zh-CN" sz="2400" dirty="0"/>
            </a:br>
            <a:r>
              <a:rPr lang="en-US" altLang="zh-CN" sz="2400" dirty="0"/>
              <a:t>block size &gt; 1024, at block 1</a:t>
            </a:r>
            <a:br>
              <a:rPr lang="en-US" altLang="zh-CN" sz="2400" dirty="0"/>
            </a:br>
            <a:r>
              <a:rPr lang="en-US" altLang="zh-CN" sz="2400" dirty="0"/>
              <a:t>block size &lt; 1024, not possible, the minimum block size is 1024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 array of block groups, each representing a block group on the disk, records the general information of the block </a:t>
            </a:r>
          </a:p>
          <a:p>
            <a:pPr lvl="1"/>
            <a:r>
              <a:rPr lang="en-US" altLang="zh-CN" dirty="0"/>
              <a:t>For example: Number of free blocks in the block group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Most importantly, it records the location of block bitmap,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bitmap,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table.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0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Block Group descriptor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struct ext2_group_desc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bg_block_bitmap</a:t>
            </a:r>
            <a:r>
              <a:rPr lang="en-US" altLang="zh-CN" sz="2400" dirty="0"/>
              <a:t>;		/* Blocks bitmap block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bg_inode_bitmap</a:t>
            </a:r>
            <a:r>
              <a:rPr lang="en-US" altLang="zh-CN" sz="2400" dirty="0"/>
              <a:t>;		/*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bitmap block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bg_inode_table</a:t>
            </a:r>
            <a:r>
              <a:rPr lang="en-US" altLang="zh-CN" sz="2400" dirty="0"/>
              <a:t>;		/*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table block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bg_free_blocks_count</a:t>
            </a:r>
            <a:r>
              <a:rPr lang="en-US" altLang="zh-CN" sz="2400" dirty="0"/>
              <a:t>;	/* Free blocks count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bg_free_inodes_count</a:t>
            </a:r>
            <a:r>
              <a:rPr lang="en-US" altLang="zh-CN" sz="2400" dirty="0"/>
              <a:t>;	/* Free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count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bg_used_dirs_count</a:t>
            </a:r>
            <a:r>
              <a:rPr lang="en-US" altLang="zh-CN" sz="2400" dirty="0"/>
              <a:t>;		/* Directories count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bg_pad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bg_reserved</a:t>
            </a:r>
            <a:r>
              <a:rPr lang="en-US" altLang="zh-CN" sz="2400" dirty="0"/>
              <a:t>[3];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63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Block bitmap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 sequence of 0 &amp; 1 bit Indicating whether a block has been used or not.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1 indicates the block is used (occupied by files or used by file system), </a:t>
            </a:r>
            <a:br>
              <a:rPr lang="en-US" altLang="zh-CN" sz="2400" dirty="0"/>
            </a:br>
            <a:r>
              <a:rPr lang="en-US" altLang="zh-CN" sz="2400" dirty="0"/>
              <a:t>0 indicates the block is free (can be used by newly created/enlarged files)</a:t>
            </a:r>
          </a:p>
          <a:p>
            <a:endParaRPr lang="en-US" altLang="zh-CN" sz="2400" dirty="0"/>
          </a:p>
          <a:p>
            <a:r>
              <a:rPr lang="en-US" altLang="zh-CN" sz="2400" dirty="0"/>
              <a:t>Note: block 0 is always used (boot block)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block bitmap starts with block 1.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5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Sample code for block bitmap</a:t>
            </a:r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0" y="567328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Note: not tested, aimed for showing the idea</a:t>
            </a:r>
          </a:p>
          <a:p>
            <a:endParaRPr lang="en-US" altLang="zh-CN" sz="26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is_block_free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bno</a:t>
            </a:r>
            <a:r>
              <a:rPr lang="en-US" altLang="zh-CN" sz="2400" dirty="0"/>
              <a:t>, char * bitmap) 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int index = 0, offset = 0; </a:t>
            </a:r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bno</a:t>
            </a:r>
            <a:r>
              <a:rPr lang="en-US" altLang="zh-CN" sz="2400" dirty="0"/>
              <a:t> == 0)  	</a:t>
            </a:r>
          </a:p>
          <a:p>
            <a:pPr marL="0" indent="0">
              <a:buNone/>
            </a:pPr>
            <a:r>
              <a:rPr lang="en-US" altLang="zh-CN" sz="2400" dirty="0"/>
              <a:t>		return 0;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index = (</a:t>
            </a:r>
            <a:r>
              <a:rPr lang="en-US" altLang="zh-CN" sz="2400" dirty="0" err="1"/>
              <a:t>bno</a:t>
            </a:r>
            <a:r>
              <a:rPr lang="en-US" altLang="zh-CN" sz="2400" dirty="0"/>
              <a:t> – 1)/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(char);</a:t>
            </a:r>
          </a:p>
          <a:p>
            <a:pPr marL="0" indent="0">
              <a:buNone/>
            </a:pPr>
            <a:r>
              <a:rPr lang="en-US" altLang="zh-CN" sz="2400" dirty="0"/>
              <a:t>	offset = (</a:t>
            </a:r>
            <a:r>
              <a:rPr lang="en-US" altLang="zh-CN" sz="2400" dirty="0" err="1"/>
              <a:t>bno</a:t>
            </a:r>
            <a:r>
              <a:rPr lang="en-US" altLang="zh-CN" sz="2400" dirty="0"/>
              <a:t> – 1)%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(char);</a:t>
            </a:r>
          </a:p>
          <a:p>
            <a:pPr marL="0" indent="0">
              <a:buNone/>
            </a:pPr>
            <a:r>
              <a:rPr lang="en-US" altLang="zh-CN" sz="2400" dirty="0"/>
              <a:t>	return ((bitmap[index] &amp; (1 &lt;&lt; offset)) == 0)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18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97566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inode</a:t>
            </a:r>
            <a:r>
              <a:rPr lang="en-US" altLang="zh-CN" sz="3200" dirty="0"/>
              <a:t> table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44558"/>
            <a:ext cx="11648049" cy="65980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An array of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descriptor</a:t>
            </a:r>
          </a:p>
          <a:p>
            <a:pPr marL="0" indent="0">
              <a:buNone/>
            </a:pPr>
            <a:r>
              <a:rPr lang="en-US" altLang="zh-CN" sz="2400" dirty="0"/>
              <a:t>struct ext2_inode {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>
                <a:solidFill>
                  <a:srgbClr val="FF0000"/>
                </a:solidFill>
              </a:rPr>
              <a:t>i_mode</a:t>
            </a:r>
            <a:r>
              <a:rPr lang="en-US" altLang="zh-CN" sz="2400" dirty="0"/>
              <a:t>;	/* File mode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i_uid</a:t>
            </a:r>
            <a:r>
              <a:rPr lang="en-US" altLang="zh-CN" sz="2400" dirty="0"/>
              <a:t>;		/* Owner </a:t>
            </a:r>
            <a:r>
              <a:rPr lang="en-US" altLang="zh-CN" sz="2400" dirty="0" err="1"/>
              <a:t>Uid</a:t>
            </a:r>
            <a:r>
              <a:rPr lang="en-US" altLang="zh-CN" sz="2400" dirty="0"/>
              <a:t>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i_size</a:t>
            </a:r>
            <a:r>
              <a:rPr lang="en-US" altLang="zh-CN" sz="2400" dirty="0"/>
              <a:t>;		/* Size in bytes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i_atime</a:t>
            </a:r>
            <a:r>
              <a:rPr lang="en-US" altLang="zh-CN" sz="2400" dirty="0"/>
              <a:t>;	/* Access time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i_ctime</a:t>
            </a:r>
            <a:r>
              <a:rPr lang="en-US" altLang="zh-CN" sz="2400" dirty="0"/>
              <a:t>;	/* Creation time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i_mtime</a:t>
            </a:r>
            <a:r>
              <a:rPr lang="en-US" altLang="zh-CN" sz="2400" dirty="0"/>
              <a:t>;	/* Modification time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i_dtime</a:t>
            </a:r>
            <a:r>
              <a:rPr lang="en-US" altLang="zh-CN" sz="2400" dirty="0"/>
              <a:t>;	/* Deletion Time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i_gid</a:t>
            </a:r>
            <a:r>
              <a:rPr lang="en-US" altLang="zh-CN" sz="2400" dirty="0"/>
              <a:t>;		/* Group Id */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i_links_count</a:t>
            </a:r>
            <a:r>
              <a:rPr lang="en-US" altLang="zh-CN" sz="2400" dirty="0"/>
              <a:t>;	/* Links count */</a:t>
            </a:r>
          </a:p>
          <a:p>
            <a:pPr marL="0" indent="0">
              <a:buNone/>
            </a:pPr>
            <a:r>
              <a:rPr lang="en-US" altLang="zh-CN" sz="2400" dirty="0"/>
              <a:t>	…</a:t>
            </a:r>
          </a:p>
          <a:p>
            <a:pPr marL="0" indent="0">
              <a:buNone/>
            </a:pPr>
            <a:r>
              <a:rPr lang="en-US" altLang="zh-CN" sz="2400" dirty="0"/>
              <a:t>	__u32   </a:t>
            </a:r>
            <a:r>
              <a:rPr lang="en-US" altLang="zh-CN" sz="2400" dirty="0" err="1">
                <a:solidFill>
                  <a:srgbClr val="FF0000"/>
                </a:solidFill>
              </a:rPr>
              <a:t>i_block</a:t>
            </a:r>
            <a:r>
              <a:rPr lang="en-US" altLang="zh-CN" sz="2400" dirty="0"/>
              <a:t>[EXT2_N_BLOCKS];  /* Pointers to blocks */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84F4-0E2A-4E33-B4BF-8BA6A9FC7CED}"/>
              </a:ext>
            </a:extLst>
          </p:cNvPr>
          <p:cNvSpPr txBox="1"/>
          <p:nvPr/>
        </p:nvSpPr>
        <p:spPr>
          <a:xfrm>
            <a:off x="7266266" y="1322001"/>
            <a:ext cx="5416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inode</a:t>
            </a:r>
            <a:r>
              <a:rPr lang="en-US" sz="2400" dirty="0"/>
              <a:t> starts with 1 </a:t>
            </a:r>
            <a:r>
              <a:rPr lang="en-US" sz="2400" dirty="0">
                <a:sym typeface="Wingdings" panose="05000000000000000000" pitchFamily="2" charset="2"/>
              </a:rPr>
              <a:t> ext2 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assigns </a:t>
            </a:r>
            <a:r>
              <a:rPr lang="en-US" sz="2400" dirty="0" err="1">
                <a:sym typeface="Wingdings" panose="05000000000000000000" pitchFamily="2" charset="2"/>
              </a:rPr>
              <a:t>inode</a:t>
            </a:r>
            <a:r>
              <a:rPr lang="en-US" sz="2400" dirty="0">
                <a:sym typeface="Wingdings" panose="05000000000000000000" pitchFamily="2" charset="2"/>
              </a:rPr>
              <a:t> 0 to special files (e.g. /dev/null) that do not require a backup </a:t>
            </a:r>
            <a:r>
              <a:rPr lang="en-US" sz="2400" dirty="0" err="1">
                <a:sym typeface="Wingdings" panose="05000000000000000000" pitchFamily="2" charset="2"/>
              </a:rPr>
              <a:t>inode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Note: the file path is not stored in ext2_inode</a:t>
            </a:r>
          </a:p>
        </p:txBody>
      </p:sp>
    </p:spTree>
    <p:extLst>
      <p:ext uri="{BB962C8B-B14F-4D97-AF65-F5344CB8AC3E}">
        <p14:creationId xmlns:p14="http://schemas.microsoft.com/office/powerpoint/2010/main" val="16585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i_mode</a:t>
            </a:r>
            <a:r>
              <a:rPr lang="en-US" altLang="zh-CN" sz="3200" dirty="0"/>
              <a:t>: Type of the file and access permission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3339"/>
            <a:ext cx="11648049" cy="6598038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i_mode</a:t>
            </a:r>
            <a:r>
              <a:rPr lang="en-US" altLang="zh-CN" sz="2400" dirty="0"/>
              <a:t> in ext2_inode stores the type of the file (regular file, directory, symbolic link) and </a:t>
            </a:r>
            <a:br>
              <a:rPr lang="en-US" altLang="zh-CN" sz="2400" dirty="0"/>
            </a:br>
            <a:r>
              <a:rPr lang="en-US" altLang="zh-CN" sz="2400" dirty="0"/>
              <a:t>the accession permissions (</a:t>
            </a:r>
            <a:r>
              <a:rPr lang="en-US" altLang="zh-CN" sz="2400" dirty="0" err="1"/>
              <a:t>rwx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ugo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Get the type of the file: Use macro defined in &lt;sys/</a:t>
            </a:r>
            <a:r>
              <a:rPr lang="en-US" altLang="zh-CN" sz="2400" dirty="0" err="1"/>
              <a:t>stats.h</a:t>
            </a:r>
            <a:r>
              <a:rPr lang="en-US" altLang="zh-CN" sz="2400" dirty="0"/>
              <a:t>&gt;, returns 0 if false, non zero</a:t>
            </a:r>
            <a:br>
              <a:rPr lang="en-US" altLang="zh-CN" sz="2400" dirty="0"/>
            </a:br>
            <a:r>
              <a:rPr lang="en-US" altLang="zh-CN" sz="2400" dirty="0"/>
              <a:t>if true.</a:t>
            </a:r>
          </a:p>
          <a:p>
            <a:pPr lvl="1"/>
            <a:r>
              <a:rPr lang="en-US" altLang="zh-CN" dirty="0"/>
              <a:t>S_ISDIR(</a:t>
            </a:r>
            <a:r>
              <a:rPr lang="en-US" altLang="zh-CN" dirty="0" err="1"/>
              <a:t>i_mode</a:t>
            </a:r>
            <a:r>
              <a:rPr lang="en-US" altLang="zh-CN" dirty="0"/>
              <a:t>): Test for a directory, </a:t>
            </a:r>
          </a:p>
          <a:p>
            <a:pPr lvl="1"/>
            <a:r>
              <a:rPr lang="en-US" altLang="zh-CN" dirty="0"/>
              <a:t>S_ISREG(</a:t>
            </a:r>
            <a:r>
              <a:rPr lang="en-US" altLang="zh-CN" dirty="0" err="1"/>
              <a:t>i_mode</a:t>
            </a:r>
            <a:r>
              <a:rPr lang="en-US" altLang="zh-CN" dirty="0"/>
              <a:t>): Test for a regular file.</a:t>
            </a:r>
          </a:p>
          <a:p>
            <a:pPr lvl="1"/>
            <a:r>
              <a:rPr lang="en-US" altLang="zh-CN" dirty="0"/>
              <a:t>S_ISLNK(</a:t>
            </a:r>
            <a:r>
              <a:rPr lang="en-US" altLang="zh-CN" dirty="0" err="1"/>
              <a:t>i_mode</a:t>
            </a:r>
            <a:r>
              <a:rPr lang="en-US" altLang="zh-CN" dirty="0"/>
              <a:t>): Test for a symbolic link.</a:t>
            </a:r>
          </a:p>
          <a:p>
            <a:pPr lvl="1"/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79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91548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Convert access time/modification/creation time to GMT</a:t>
            </a:r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i_atime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i_ctime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i_mtime</a:t>
            </a:r>
            <a:r>
              <a:rPr lang="en-US" altLang="zh-CN" sz="2400" dirty="0"/>
              <a:t> stores the number of elapsed seconds since epoch</a:t>
            </a:r>
          </a:p>
          <a:p>
            <a:r>
              <a:rPr lang="en-US" altLang="zh-CN" sz="2400" dirty="0"/>
              <a:t>lab requires us to translate these times into human readable time in GMT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gmtime</a:t>
            </a:r>
            <a:r>
              <a:rPr lang="en-US" altLang="zh-CN" sz="2400" dirty="0"/>
              <a:t> (not 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) for translation</a:t>
            </a:r>
          </a:p>
          <a:p>
            <a:r>
              <a:rPr lang="en-US" altLang="zh-CN" sz="2400" dirty="0"/>
              <a:t>struct tm *</a:t>
            </a:r>
            <a:r>
              <a:rPr lang="en-US" altLang="zh-CN" sz="2400" dirty="0" err="1"/>
              <a:t>gmtime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time_t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timep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struct tm {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tm_sec</a:t>
            </a:r>
            <a:r>
              <a:rPr lang="en-US" altLang="zh-CN" sz="2400" dirty="0"/>
              <a:t>;         /* seconds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tm_min</a:t>
            </a:r>
            <a:r>
              <a:rPr lang="en-US" altLang="zh-CN" sz="2400" dirty="0"/>
              <a:t>;         /* minutes */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tm_hour</a:t>
            </a:r>
            <a:r>
              <a:rPr lang="en-US" altLang="zh-CN" sz="2400" dirty="0"/>
              <a:t>;        /* hours */</a:t>
            </a:r>
            <a:br>
              <a:rPr lang="en-US" altLang="zh-CN" sz="2400" dirty="0"/>
            </a:br>
            <a:r>
              <a:rPr lang="en-US" altLang="zh-CN" sz="2400" dirty="0"/>
              <a:t>    …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1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inode</a:t>
            </a:r>
            <a:r>
              <a:rPr lang="en-US" altLang="zh-CN" sz="3200" dirty="0"/>
              <a:t> bitmap: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Indicate whether an ext2_inode in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table is used or not.</a:t>
            </a:r>
          </a:p>
          <a:p>
            <a:r>
              <a:rPr lang="en-US" altLang="zh-CN" sz="2400" dirty="0"/>
              <a:t>Exactly the same as block bitmap.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69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data is stored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i_block</a:t>
            </a:r>
            <a:r>
              <a:rPr lang="en-US" altLang="zh-CN" sz="2400" dirty="0"/>
              <a:t> stores all the data belongs to the file</a:t>
            </a:r>
          </a:p>
          <a:p>
            <a:pPr marL="0" indent="0">
              <a:buNone/>
            </a:pPr>
            <a:r>
              <a:rPr lang="en-US" altLang="zh-CN" sz="2400" dirty="0"/>
              <a:t>#define	EXT2_NDIR_BLOCKS		12</a:t>
            </a:r>
          </a:p>
          <a:p>
            <a:pPr marL="0" indent="0">
              <a:buNone/>
            </a:pPr>
            <a:r>
              <a:rPr lang="en-US" altLang="zh-CN" sz="2400" dirty="0"/>
              <a:t>#define	EXT2_IND_BLOCK		EXT2_NDIR_BLOCKS                   //12</a:t>
            </a:r>
          </a:p>
          <a:p>
            <a:pPr marL="0" indent="0">
              <a:buNone/>
            </a:pPr>
            <a:r>
              <a:rPr lang="en-US" altLang="zh-CN" sz="2400" dirty="0"/>
              <a:t>#define	EXT2_DIND_BLOCK		(EXT2_IND_BLOCK + 1)              //13</a:t>
            </a:r>
          </a:p>
          <a:p>
            <a:pPr marL="0" indent="0">
              <a:buNone/>
            </a:pPr>
            <a:r>
              <a:rPr lang="en-US" altLang="zh-CN" sz="2400" dirty="0"/>
              <a:t>#define	EXT2_TIND_BLOCK		(EXT2_DIND_BLOCK + 1)           //14</a:t>
            </a:r>
          </a:p>
          <a:p>
            <a:pPr marL="0" indent="0">
              <a:buNone/>
            </a:pPr>
            <a:r>
              <a:rPr lang="en-US" altLang="zh-CN" sz="2400" dirty="0"/>
              <a:t>#define	EXT2_N_BLOCKS		(EXT2_TIND_BLOCK + 1)           //15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struct ext2_inode {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/>
              <a:t>i_mode</a:t>
            </a:r>
            <a:r>
              <a:rPr lang="en-US" altLang="zh-CN" sz="2400" dirty="0"/>
              <a:t>;	/* File mode */</a:t>
            </a:r>
          </a:p>
          <a:p>
            <a:pPr marL="0" indent="0">
              <a:buNone/>
            </a:pPr>
            <a:r>
              <a:rPr lang="en-US" altLang="zh-CN" sz="2400" dirty="0"/>
              <a:t>	…</a:t>
            </a:r>
          </a:p>
          <a:p>
            <a:pPr marL="0" indent="0">
              <a:buNone/>
            </a:pPr>
            <a:r>
              <a:rPr lang="en-US" altLang="zh-CN" sz="2400" dirty="0"/>
              <a:t>	__u32 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i_block</a:t>
            </a:r>
            <a:r>
              <a:rPr lang="en-US" altLang="zh-CN" sz="2400" dirty="0"/>
              <a:t>[EXT2_N_BLOCKS];  /* Pointers to blocks */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[0..11] point directly to the first 12 data blocks of the file.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[12] points to a single indirect block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[13] points to a double indirect block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[14] points to a triple indirect block</a:t>
            </a:r>
          </a:p>
        </p:txBody>
      </p:sp>
    </p:spTree>
    <p:extLst>
      <p:ext uri="{BB962C8B-B14F-4D97-AF65-F5344CB8AC3E}">
        <p14:creationId xmlns:p14="http://schemas.microsoft.com/office/powerpoint/2010/main" val="24726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Disk abstraction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Same as memory: just a contiguous sequence of binary bits (0 or 1)</a:t>
            </a:r>
          </a:p>
          <a:p>
            <a:r>
              <a:rPr lang="en-US" altLang="zh-CN" sz="2400" dirty="0"/>
              <a:t>Disk vs Memory (DRAM):</a:t>
            </a:r>
          </a:p>
          <a:p>
            <a:pPr lvl="1"/>
            <a:r>
              <a:rPr lang="en-US" altLang="zh-CN" dirty="0"/>
              <a:t>Disk is non-volatile, but slower</a:t>
            </a:r>
          </a:p>
          <a:p>
            <a:pPr lvl="1"/>
            <a:r>
              <a:rPr lang="en-US" altLang="zh-CN" dirty="0"/>
              <a:t>Memory is volatile, but faster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4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44" y="-397566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Special file type: directory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Directory need to record information on what are the files under it </a:t>
            </a:r>
            <a:r>
              <a:rPr lang="en-US" altLang="zh-CN" sz="2600" dirty="0">
                <a:sym typeface="Wingdings" panose="05000000000000000000" pitchFamily="2" charset="2"/>
              </a:rPr>
              <a:t> stored in the data </a:t>
            </a:r>
            <a:br>
              <a:rPr lang="en-US" altLang="zh-CN" sz="2600" dirty="0">
                <a:sym typeface="Wingdings" panose="05000000000000000000" pitchFamily="2" charset="2"/>
              </a:rPr>
            </a:br>
            <a:r>
              <a:rPr lang="en-US" altLang="zh-CN" sz="2600" dirty="0">
                <a:sym typeface="Wingdings" panose="05000000000000000000" pitchFamily="2" charset="2"/>
              </a:rPr>
              <a:t>block of the directory</a:t>
            </a:r>
            <a:endParaRPr lang="en-US" altLang="zh-CN" sz="2600" dirty="0"/>
          </a:p>
          <a:p>
            <a:r>
              <a:rPr lang="en-US" altLang="zh-CN" sz="2600" dirty="0"/>
              <a:t>Challenge: Need to record the name of the file </a:t>
            </a:r>
            <a:r>
              <a:rPr lang="en-US" altLang="zh-CN" sz="2600" dirty="0">
                <a:sym typeface="Wingdings" panose="05000000000000000000" pitchFamily="2" charset="2"/>
              </a:rPr>
              <a:t> each entry may take variable size</a:t>
            </a:r>
            <a:endParaRPr lang="en-US" altLang="zh-CN" sz="2600" dirty="0"/>
          </a:p>
          <a:p>
            <a:r>
              <a:rPr lang="en-US" altLang="zh-CN" sz="2600" dirty="0"/>
              <a:t>Each file under the directory is stored in data structure below. 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struct ext2_dir_entry {</a:t>
            </a:r>
          </a:p>
          <a:p>
            <a:pPr marL="0" indent="0">
              <a:buNone/>
            </a:pPr>
            <a:r>
              <a:rPr lang="en-US" altLang="zh-CN" sz="2600" dirty="0"/>
              <a:t>	__u32	</a:t>
            </a:r>
            <a:r>
              <a:rPr lang="en-US" altLang="zh-CN" sz="2600" dirty="0" err="1"/>
              <a:t>inode</a:t>
            </a:r>
            <a:r>
              <a:rPr lang="en-US" altLang="zh-CN" sz="2600" dirty="0"/>
              <a:t>;				/* </a:t>
            </a:r>
            <a:r>
              <a:rPr lang="en-US" altLang="zh-CN" sz="2600" dirty="0" err="1"/>
              <a:t>Inode</a:t>
            </a:r>
            <a:r>
              <a:rPr lang="en-US" altLang="zh-CN" sz="2600" dirty="0"/>
              <a:t> number */</a:t>
            </a:r>
          </a:p>
          <a:p>
            <a:pPr marL="0" indent="0">
              <a:buNone/>
            </a:pPr>
            <a:r>
              <a:rPr lang="en-US" altLang="zh-CN" sz="2600" dirty="0"/>
              <a:t>	__u16	</a:t>
            </a:r>
            <a:r>
              <a:rPr lang="en-US" altLang="zh-CN" sz="2600" dirty="0" err="1"/>
              <a:t>rec_len</a:t>
            </a:r>
            <a:r>
              <a:rPr lang="en-US" altLang="zh-CN" sz="2600" dirty="0"/>
              <a:t>;			/* Directory entry length */</a:t>
            </a:r>
          </a:p>
          <a:p>
            <a:pPr marL="0" indent="0">
              <a:buNone/>
            </a:pPr>
            <a:r>
              <a:rPr lang="en-US" altLang="zh-CN" sz="2600" dirty="0"/>
              <a:t>	__u8	</a:t>
            </a:r>
            <a:r>
              <a:rPr lang="en-US" altLang="zh-CN" sz="2600" dirty="0" err="1"/>
              <a:t>name_len</a:t>
            </a:r>
            <a:r>
              <a:rPr lang="en-US" altLang="zh-CN" sz="2600" dirty="0"/>
              <a:t>;			/* name length*/</a:t>
            </a:r>
          </a:p>
          <a:p>
            <a:pPr marL="0" indent="0">
              <a:buNone/>
            </a:pPr>
            <a:r>
              <a:rPr lang="en-US" altLang="zh-CN" sz="2600" dirty="0"/>
              <a:t>	__u8	</a:t>
            </a:r>
            <a:r>
              <a:rPr lang="en-US" altLang="zh-CN" sz="2600" dirty="0" err="1"/>
              <a:t>file_type</a:t>
            </a:r>
            <a:r>
              <a:rPr lang="en-US" altLang="zh-CN" sz="2600" dirty="0"/>
              <a:t>;			/* file type */</a:t>
            </a:r>
          </a:p>
          <a:p>
            <a:pPr marL="0" indent="0">
              <a:buNone/>
            </a:pPr>
            <a:r>
              <a:rPr lang="en-US" altLang="zh-CN" sz="2600" dirty="0"/>
              <a:t>	char	name[EXT2_NAME_LEN];	/* File name */</a:t>
            </a:r>
          </a:p>
          <a:p>
            <a:pPr marL="0" indent="0">
              <a:buNone/>
            </a:pPr>
            <a:r>
              <a:rPr lang="en-US" altLang="zh-CN" sz="2600" dirty="0"/>
              <a:t>};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44" y="-397566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Sample code to read file names and </a:t>
            </a:r>
            <a:r>
              <a:rPr lang="en-US" altLang="zh-CN" sz="3200" dirty="0" err="1"/>
              <a:t>inode</a:t>
            </a:r>
            <a:r>
              <a:rPr lang="en-US" altLang="zh-CN" sz="3200" dirty="0"/>
              <a:t> number from directory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Note: Below code only assumes there is only one block in the directory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entry = (struct ext2_dir_entry *)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i_block</a:t>
            </a:r>
            <a:r>
              <a:rPr lang="en-US" altLang="zh-CN" sz="2400" dirty="0"/>
              <a:t>[0];          </a:t>
            </a:r>
          </a:p>
          <a:p>
            <a:pPr marL="0" indent="0">
              <a:buNone/>
            </a:pPr>
            <a:r>
              <a:rPr lang="en-US" altLang="zh-CN" sz="2400" dirty="0"/>
              <a:t>size = 0;</a:t>
            </a:r>
          </a:p>
          <a:p>
            <a:pPr marL="0" indent="0">
              <a:buNone/>
            </a:pPr>
            <a:r>
              <a:rPr lang="en-US" altLang="zh-CN" sz="2400" dirty="0"/>
              <a:t>while(size &lt;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i_size</a:t>
            </a:r>
            <a:r>
              <a:rPr lang="en-US" altLang="zh-CN" sz="2400" dirty="0"/>
              <a:t>)  { //size is less than the total size of the </a:t>
            </a:r>
            <a:r>
              <a:rPr lang="en-US" altLang="zh-CN" sz="2400" dirty="0" err="1"/>
              <a:t>inode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char </a:t>
            </a:r>
            <a:r>
              <a:rPr lang="en-US" altLang="zh-CN" sz="2400" dirty="0" err="1"/>
              <a:t>file_name</a:t>
            </a:r>
            <a:r>
              <a:rPr lang="en-US" altLang="zh-CN" sz="2400" dirty="0"/>
              <a:t>[EXT2_NAME_LEN+1];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memcpy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file_name</a:t>
            </a:r>
            <a:r>
              <a:rPr lang="en-US" altLang="zh-CN" sz="2400" dirty="0"/>
              <a:t>, entry-&gt;name, entry-&gt;</a:t>
            </a:r>
            <a:r>
              <a:rPr lang="en-US" altLang="zh-CN" sz="2400" dirty="0" err="1"/>
              <a:t>name_len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file_name</a:t>
            </a:r>
            <a:r>
              <a:rPr lang="en-US" altLang="zh-CN" sz="2400" dirty="0"/>
              <a:t>[entry-&gt;</a:t>
            </a:r>
            <a:r>
              <a:rPr lang="en-US" altLang="zh-CN" sz="2400" dirty="0" err="1"/>
              <a:t>name_len</a:t>
            </a:r>
            <a:r>
              <a:rPr lang="en-US" altLang="zh-CN" sz="2400" dirty="0"/>
              <a:t>] = 0;              /* append null char to the file name */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("%10u %s\n", entry-&gt;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file_name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entry = (void*) entry + entry-&gt;</a:t>
            </a:r>
            <a:r>
              <a:rPr lang="en-US" altLang="zh-CN" sz="2400" dirty="0" err="1"/>
              <a:t>rec_len</a:t>
            </a:r>
            <a:r>
              <a:rPr lang="en-US" altLang="zh-CN" sz="2400" dirty="0"/>
              <a:t>;      /* move to the next entry */</a:t>
            </a:r>
          </a:p>
          <a:p>
            <a:pPr marL="0" indent="0">
              <a:buNone/>
            </a:pPr>
            <a:r>
              <a:rPr lang="en-US" altLang="zh-CN" sz="2400" dirty="0"/>
              <a:t>        size += entry-&gt;</a:t>
            </a:r>
            <a:r>
              <a:rPr lang="en-US" altLang="zh-CN" sz="2400" dirty="0" err="1"/>
              <a:t>rec_len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16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44" y="-397566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Hard link and soft link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Hard link: different files are linked to the same </a:t>
            </a:r>
            <a:r>
              <a:rPr lang="en-US" altLang="zh-CN" sz="2400" dirty="0" err="1"/>
              <a:t>inode</a:t>
            </a:r>
            <a:endParaRPr lang="en-US" altLang="zh-CN" sz="2400" dirty="0"/>
          </a:p>
          <a:p>
            <a:pPr lvl="1"/>
            <a:r>
              <a:rPr lang="en-US" altLang="zh-CN" dirty="0" err="1"/>
              <a:t>i_links_count</a:t>
            </a:r>
            <a:r>
              <a:rPr lang="en-US" altLang="zh-CN" dirty="0"/>
              <a:t> stores the number of files linked to the </a:t>
            </a:r>
            <a:r>
              <a:rPr lang="en-US" altLang="zh-CN" dirty="0" err="1"/>
              <a:t>inode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Normal file: </a:t>
            </a:r>
            <a:r>
              <a:rPr lang="en-US" altLang="zh-CN" dirty="0" err="1"/>
              <a:t>i_link_count</a:t>
            </a:r>
            <a:r>
              <a:rPr lang="en-US" altLang="zh-CN" dirty="0"/>
              <a:t> = 1, </a:t>
            </a:r>
          </a:p>
          <a:p>
            <a:pPr lvl="1"/>
            <a:r>
              <a:rPr lang="en-US" altLang="zh-CN" dirty="0"/>
              <a:t>Hard linked with another two files: </a:t>
            </a:r>
            <a:r>
              <a:rPr lang="en-US" altLang="zh-CN" dirty="0" err="1"/>
              <a:t>i_link_count</a:t>
            </a:r>
            <a:r>
              <a:rPr lang="en-US" altLang="zh-CN" dirty="0"/>
              <a:t> = 3</a:t>
            </a:r>
            <a:br>
              <a:rPr lang="en-US" altLang="zh-CN" dirty="0"/>
            </a:br>
            <a:r>
              <a:rPr lang="en-US" altLang="zh-CN" dirty="0"/>
              <a:t>One file got deleted, </a:t>
            </a:r>
            <a:r>
              <a:rPr lang="en-US" altLang="zh-CN" dirty="0" err="1"/>
              <a:t>i_link_count</a:t>
            </a:r>
            <a:r>
              <a:rPr lang="en-US" altLang="zh-CN" dirty="0"/>
              <a:t> = 2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 err="1"/>
              <a:t>i_link_count</a:t>
            </a:r>
            <a:r>
              <a:rPr lang="en-US" altLang="zh-CN" dirty="0"/>
              <a:t> == 0, </a:t>
            </a:r>
            <a:r>
              <a:rPr lang="en-US" altLang="zh-CN" dirty="0" err="1"/>
              <a:t>inode</a:t>
            </a:r>
            <a:r>
              <a:rPr lang="en-US" altLang="zh-CN" dirty="0"/>
              <a:t> is freed. </a:t>
            </a:r>
          </a:p>
          <a:p>
            <a:pPr lvl="1"/>
            <a:endParaRPr lang="en-US" altLang="zh-CN" dirty="0"/>
          </a:p>
          <a:p>
            <a:r>
              <a:rPr lang="en-US" altLang="zh-CN" sz="2400" dirty="0" err="1"/>
              <a:t>Softlink</a:t>
            </a:r>
            <a:r>
              <a:rPr lang="en-US" altLang="zh-CN" sz="2400" dirty="0"/>
              <a:t>: Stores the path to the target file in the data block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9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51792"/>
            <a:ext cx="10906539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very useful reference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http://cs.smith.edu/~nhowe/Teaching/csc262/oldlabs/ext2</a:t>
            </a:r>
            <a:r>
              <a:rPr lang="en-US" altLang="zh-CN" sz="2400"/>
              <a:t>.html</a:t>
            </a: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328BB8-4A41-42A2-A9D4-82FCEB6EE7BF}"/>
              </a:ext>
            </a:extLst>
          </p:cNvPr>
          <p:cNvSpPr txBox="1">
            <a:spLocks/>
          </p:cNvSpPr>
          <p:nvPr/>
        </p:nvSpPr>
        <p:spPr>
          <a:xfrm>
            <a:off x="307144" y="620337"/>
            <a:ext cx="11648049" cy="652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Block in a disk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Simplify management &amp; reduce overhead </a:t>
            </a:r>
            <a:r>
              <a:rPr lang="en-US" altLang="zh-CN" sz="2400" dirty="0">
                <a:sym typeface="Wingdings" panose="05000000000000000000" pitchFamily="2" charset="2"/>
              </a:rPr>
              <a:t> File system groups m</a:t>
            </a:r>
            <a:r>
              <a:rPr lang="en-US" altLang="zh-CN" sz="2400" dirty="0"/>
              <a:t>ultiple contiguous bytes into a single unit called block </a:t>
            </a:r>
          </a:p>
          <a:p>
            <a:pPr lvl="1"/>
            <a:r>
              <a:rPr lang="en-US" altLang="zh-CN" dirty="0"/>
              <a:t>Similar to OS/HW group bytes in memory to page</a:t>
            </a:r>
          </a:p>
          <a:p>
            <a:r>
              <a:rPr lang="en-US" altLang="zh-CN" sz="2400" dirty="0"/>
              <a:t>Example: Identify which part of the disk/memory is free (Not used by processes/files). </a:t>
            </a:r>
          </a:p>
          <a:p>
            <a:pPr lvl="1"/>
            <a:r>
              <a:rPr lang="en-US" altLang="zh-CN" dirty="0"/>
              <a:t>Naïve approach: one free/use bit for every byte </a:t>
            </a:r>
            <a:r>
              <a:rPr lang="en-US" altLang="zh-CN" dirty="0">
                <a:sym typeface="Wingdings" panose="05000000000000000000" pitchFamily="2" charset="2"/>
              </a:rPr>
              <a:t> Overhead: </a:t>
            </a:r>
            <a:r>
              <a:rPr lang="en-US" altLang="zh-CN" dirty="0"/>
              <a:t>12.5%</a:t>
            </a:r>
          </a:p>
          <a:p>
            <a:pPr lvl="1"/>
            <a:r>
              <a:rPr lang="en-US" altLang="zh-CN" dirty="0"/>
              <a:t>Assume page/block size is 4096byte </a:t>
            </a:r>
            <a:r>
              <a:rPr lang="en-US" altLang="zh-CN" dirty="0">
                <a:sym typeface="Wingdings" panose="05000000000000000000" pitchFamily="2" charset="2"/>
              </a:rPr>
              <a:t> Overhead: ~0%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Drawback: Internal fragmentation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The size of the block is always 2^n. Commonly used sizes are (512B, 1024B, 2048B, 4096B) </a:t>
            </a:r>
          </a:p>
          <a:p>
            <a:pPr lvl="1"/>
            <a:r>
              <a:rPr lang="en-US" altLang="zh-CN" dirty="0"/>
              <a:t>Division/Mod on 2^n </a:t>
            </a:r>
            <a:r>
              <a:rPr lang="en-US" altLang="zh-CN" dirty="0">
                <a:sym typeface="Wingdings" panose="05000000000000000000" pitchFamily="2" charset="2"/>
              </a:rPr>
              <a:t> Only need to do right shift/and  much faster than division/mod on a normal number  </a:t>
            </a:r>
            <a:r>
              <a:rPr lang="en-US" altLang="zh-CN" dirty="0"/>
              <a:t>Speed up the procedure of finding the block/page and offset within the block/page given the address  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174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3A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Input: A file (e.g. </a:t>
            </a:r>
            <a:r>
              <a:rPr lang="en-US" altLang="zh-CN" sz="2400" dirty="0" err="1"/>
              <a:t>trivial.img</a:t>
            </a:r>
            <a:r>
              <a:rPr lang="en-US" altLang="zh-CN" sz="2400" dirty="0"/>
              <a:t>) containing the exact data of a disk, report the key characteristics of the file system:</a:t>
            </a:r>
          </a:p>
          <a:p>
            <a:pPr lvl="1"/>
            <a:r>
              <a:rPr lang="en-US" altLang="zh-CN" dirty="0"/>
              <a:t>e.g. Maximum number of files (i.e. maximum number of </a:t>
            </a:r>
            <a:r>
              <a:rPr lang="en-US" altLang="zh-CN" dirty="0" err="1"/>
              <a:t>inodes</a:t>
            </a:r>
            <a:r>
              <a:rPr lang="en-US" altLang="zh-CN" dirty="0"/>
              <a:t>) allowed in the FS, </a:t>
            </a:r>
            <a:br>
              <a:rPr lang="en-US" altLang="zh-CN" dirty="0"/>
            </a:br>
            <a:r>
              <a:rPr lang="en-US" altLang="zh-CN" dirty="0"/>
              <a:t>files under every directory. </a:t>
            </a:r>
          </a:p>
        </p:txBody>
      </p:sp>
    </p:spTree>
    <p:extLst>
      <p:ext uri="{BB962C8B-B14F-4D97-AF65-F5344CB8AC3E}">
        <p14:creationId xmlns:p14="http://schemas.microsoft.com/office/powerpoint/2010/main" val="6017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Ext2 file system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Structure of an Ext2 file system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first 1024 bytes: boot block, the rest of the disk is partitioned into multiple block groups.</a:t>
            </a:r>
          </a:p>
          <a:p>
            <a:pPr lvl="1"/>
            <a:r>
              <a:rPr lang="en-US" altLang="zh-CN" dirty="0"/>
              <a:t>Block groups: contiguous bytes on adjacent location of the disk </a:t>
            </a:r>
            <a:r>
              <a:rPr lang="en-US" altLang="zh-CN" dirty="0">
                <a:sym typeface="Wingdings" panose="05000000000000000000" pitchFamily="2" charset="2"/>
              </a:rPr>
              <a:t> Speed up the performance. 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Boot block: Contains the data/code used for booting up the operating system. </a:t>
            </a:r>
          </a:p>
          <a:p>
            <a:pPr lvl="1"/>
            <a:r>
              <a:rPr lang="en-US" altLang="zh-CN" dirty="0"/>
              <a:t>BIOS needs to load OS from disk to memory </a:t>
            </a:r>
            <a:r>
              <a:rPr lang="en-US" altLang="zh-CN" dirty="0">
                <a:sym typeface="Wingdings" panose="05000000000000000000" pitchFamily="2" charset="2"/>
              </a:rPr>
              <a:t> Boot block </a:t>
            </a:r>
            <a:r>
              <a:rPr lang="en-US" altLang="zh-CN" dirty="0"/>
              <a:t>contains the location of the operating system on the disk</a:t>
            </a:r>
          </a:p>
          <a:p>
            <a:endParaRPr lang="en-US" altLang="zh-CN" sz="2400" dirty="0"/>
          </a:p>
          <a:p>
            <a:r>
              <a:rPr lang="en-US" altLang="zh-CN" sz="2400" dirty="0"/>
              <a:t>Each block group contains a super block, block group descriptor tables, block bitmap,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bitmap,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tables, data blocks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0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Super block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Located after the boot block: </a:t>
            </a:r>
          </a:p>
          <a:p>
            <a:pPr lvl="1"/>
            <a:r>
              <a:rPr lang="en-US" altLang="zh-CN" dirty="0"/>
              <a:t>Starting at 1024 bytes offset from the beginning of the disk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Size: 1024 bytes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Describe the general information of the file system</a:t>
            </a:r>
          </a:p>
          <a:p>
            <a:pPr lvl="1"/>
            <a:r>
              <a:rPr lang="en-US" altLang="zh-CN" dirty="0"/>
              <a:t>e.g. what is the file system on the disk, ext2 or FAT </a:t>
            </a:r>
          </a:p>
          <a:p>
            <a:pPr lvl="1"/>
            <a:r>
              <a:rPr lang="en-US" altLang="zh-CN" dirty="0"/>
              <a:t>how many blocks are there in the file system</a:t>
            </a:r>
          </a:p>
          <a:p>
            <a:pPr lvl="1"/>
            <a:r>
              <a:rPr lang="en-US" altLang="zh-CN" dirty="0"/>
              <a:t>What is the block size of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8860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Super structure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struct ext2_super_block {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>
                <a:solidFill>
                  <a:srgbClr val="FF0000"/>
                </a:solidFill>
              </a:rPr>
              <a:t>s_inodes_count</a:t>
            </a:r>
            <a:r>
              <a:rPr lang="en-US" altLang="zh-CN" sz="2400" dirty="0"/>
              <a:t>;		/*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count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>
                <a:solidFill>
                  <a:srgbClr val="FF0000"/>
                </a:solidFill>
              </a:rPr>
              <a:t>s_blocks_count</a:t>
            </a:r>
            <a:r>
              <a:rPr lang="en-US" altLang="zh-CN" sz="2400" dirty="0"/>
              <a:t>;		/* Blocks count */</a:t>
            </a:r>
          </a:p>
          <a:p>
            <a:pPr marL="0" indent="0">
              <a:buNone/>
            </a:pPr>
            <a:r>
              <a:rPr lang="en-US" altLang="zh-CN" sz="2400" dirty="0"/>
              <a:t>	...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s_free_blocks_count</a:t>
            </a:r>
            <a:r>
              <a:rPr lang="en-US" altLang="zh-CN" sz="2400" dirty="0"/>
              <a:t>;		/* Free blocks count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s_free_inodes_count</a:t>
            </a:r>
            <a:r>
              <a:rPr lang="en-US" altLang="zh-CN" sz="2400" dirty="0"/>
              <a:t>;		/* Free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count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/>
              <a:t>s_first_data_block</a:t>
            </a:r>
            <a:r>
              <a:rPr lang="en-US" altLang="zh-CN" sz="2400" dirty="0"/>
              <a:t>;		/* First Data Block */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>
                <a:solidFill>
                  <a:srgbClr val="FF0000"/>
                </a:solidFill>
              </a:rPr>
              <a:t>s_log_block_size</a:t>
            </a:r>
            <a:r>
              <a:rPr lang="en-US" altLang="zh-CN" sz="2400" dirty="0"/>
              <a:t>;		/* Block size */</a:t>
            </a:r>
          </a:p>
          <a:p>
            <a:pPr marL="0" indent="0">
              <a:buNone/>
            </a:pPr>
            <a:r>
              <a:rPr lang="en-US" altLang="zh-CN" sz="2400" dirty="0"/>
              <a:t>	...</a:t>
            </a:r>
          </a:p>
          <a:p>
            <a:pPr marL="0" indent="0">
              <a:buNone/>
            </a:pPr>
            <a:r>
              <a:rPr lang="en-US" altLang="zh-CN" sz="2400" dirty="0"/>
              <a:t>	__u32	</a:t>
            </a:r>
            <a:r>
              <a:rPr lang="en-US" altLang="zh-CN" sz="2400" dirty="0" err="1">
                <a:solidFill>
                  <a:srgbClr val="FF0000"/>
                </a:solidFill>
              </a:rPr>
              <a:t>s_blocks_per_group</a:t>
            </a:r>
            <a:r>
              <a:rPr lang="en-US" altLang="zh-CN" sz="2400" dirty="0"/>
              <a:t>;		/*  Blocks per group */</a:t>
            </a:r>
          </a:p>
          <a:p>
            <a:pPr marL="0" indent="0">
              <a:buNone/>
            </a:pPr>
            <a:r>
              <a:rPr lang="en-US" altLang="zh-CN" sz="2400" dirty="0"/>
              <a:t>	...</a:t>
            </a:r>
          </a:p>
          <a:p>
            <a:pPr marL="0" indent="0">
              <a:buNone/>
            </a:pPr>
            <a:r>
              <a:rPr lang="en-US" altLang="zh-CN" sz="2400" dirty="0"/>
              <a:t>	__u16	</a:t>
            </a:r>
            <a:r>
              <a:rPr lang="en-US" altLang="zh-CN" sz="2400" dirty="0" err="1">
                <a:solidFill>
                  <a:srgbClr val="FF0000"/>
                </a:solidFill>
              </a:rPr>
              <a:t>s_magic</a:t>
            </a:r>
            <a:r>
              <a:rPr lang="en-US" altLang="zh-CN" sz="2400" dirty="0"/>
              <a:t>;			/* Magic signature */</a:t>
            </a:r>
          </a:p>
          <a:p>
            <a:pPr marL="0" indent="0">
              <a:buNone/>
            </a:pPr>
            <a:r>
              <a:rPr lang="en-US" altLang="zh-CN" sz="2400" dirty="0"/>
              <a:t>	...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2C56F-D274-4DE2-9D80-FF2B16759B16}"/>
              </a:ext>
            </a:extLst>
          </p:cNvPr>
          <p:cNvSpPr txBox="1"/>
          <p:nvPr/>
        </p:nvSpPr>
        <p:spPr>
          <a:xfrm>
            <a:off x="8167414" y="0"/>
            <a:ext cx="5416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s_blocks_count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s_blocks_per_group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/>
              <a:t>Number of block groups</a:t>
            </a:r>
          </a:p>
          <a:p>
            <a:endParaRPr lang="en-US" sz="2400" dirty="0"/>
          </a:p>
          <a:p>
            <a:r>
              <a:rPr lang="en-US" sz="2400" dirty="0" err="1"/>
              <a:t>s_magic</a:t>
            </a:r>
            <a:r>
              <a:rPr lang="en-US" sz="2400" dirty="0"/>
              <a:t>: shows the file system </a:t>
            </a:r>
          </a:p>
          <a:p>
            <a:r>
              <a:rPr lang="en-US" sz="2400" dirty="0"/>
              <a:t>on the disk </a:t>
            </a:r>
          </a:p>
        </p:txBody>
      </p:sp>
    </p:spTree>
    <p:extLst>
      <p:ext uri="{BB962C8B-B14F-4D97-AF65-F5344CB8AC3E}">
        <p14:creationId xmlns:p14="http://schemas.microsoft.com/office/powerpoint/2010/main" val="30934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Parse and output data in superblock: naïve approach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	int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	unsigned int </a:t>
            </a:r>
            <a:r>
              <a:rPr lang="en-US" altLang="zh-CN" sz="2400" dirty="0" err="1"/>
              <a:t>inodes_count</a:t>
            </a:r>
            <a:r>
              <a:rPr lang="en-US" altLang="zh-CN" sz="2400" dirty="0"/>
              <a:t> = 0, </a:t>
            </a:r>
            <a:r>
              <a:rPr lang="en-US" altLang="zh-CN" sz="2400" dirty="0" err="1"/>
              <a:t>blocks_count</a:t>
            </a:r>
            <a:r>
              <a:rPr lang="en-US" altLang="zh-CN" sz="2400" dirty="0"/>
              <a:t> = 0, </a:t>
            </a:r>
            <a:r>
              <a:rPr lang="en-US" altLang="zh-CN" sz="2400" dirty="0" err="1"/>
              <a:t>log_block_size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= open(“</a:t>
            </a:r>
            <a:r>
              <a:rPr lang="en-US" altLang="zh-CN" sz="2400" dirty="0" err="1"/>
              <a:t>test.img</a:t>
            </a:r>
            <a:r>
              <a:rPr lang="en-US" altLang="zh-CN" sz="2400" dirty="0"/>
              <a:t>", O_RDONLY);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//Note: Code is wrong, </a:t>
            </a:r>
            <a:r>
              <a:rPr lang="en-US" altLang="zh-CN" sz="2400" dirty="0" err="1"/>
              <a:t>pread</a:t>
            </a:r>
            <a:r>
              <a:rPr lang="en-US" altLang="zh-CN" sz="2400" dirty="0"/>
              <a:t>, as read, can return less than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pread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&amp;</a:t>
            </a:r>
            <a:r>
              <a:rPr lang="en-US" altLang="zh-CN" sz="2400" dirty="0" err="1"/>
              <a:t>inodes_count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inodes_count</a:t>
            </a:r>
            <a:r>
              <a:rPr lang="en-US" altLang="zh-CN" sz="2400" dirty="0"/>
              <a:t>), 1024);        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pread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&amp;</a:t>
            </a:r>
            <a:r>
              <a:rPr lang="en-US" altLang="zh-CN" sz="2400" dirty="0" err="1"/>
              <a:t>blocks_count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blocks_count</a:t>
            </a:r>
            <a:r>
              <a:rPr lang="en-US" altLang="zh-CN" sz="2400" dirty="0"/>
              <a:t>), 1028);</a:t>
            </a:r>
          </a:p>
          <a:p>
            <a:pPr marL="0" indent="0">
              <a:buNone/>
            </a:pPr>
            <a:r>
              <a:rPr lang="en-US" altLang="zh-CN" sz="2400" dirty="0"/>
              <a:t>	…        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pread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, &amp;</a:t>
            </a:r>
            <a:r>
              <a:rPr lang="en-US" altLang="zh-CN" sz="2400" dirty="0" err="1"/>
              <a:t>log_block_size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log_block_size</a:t>
            </a:r>
            <a:r>
              <a:rPr lang="en-US" altLang="zh-CN" sz="2400" dirty="0"/>
              <a:t>), 1048);</a:t>
            </a:r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block_size</a:t>
            </a:r>
            <a:r>
              <a:rPr lang="en-US" altLang="zh-CN" sz="2400" dirty="0">
                <a:solidFill>
                  <a:srgbClr val="FF0000"/>
                </a:solidFill>
              </a:rPr>
              <a:t> = 1024 &lt;&lt; </a:t>
            </a:r>
            <a:r>
              <a:rPr lang="en-US" altLang="zh-CN" sz="2400" dirty="0" err="1">
                <a:solidFill>
                  <a:srgbClr val="FF0000"/>
                </a:solidFill>
              </a:rPr>
              <a:t>log_block_size</a:t>
            </a:r>
            <a:r>
              <a:rPr lang="en-US" altLang="zh-CN" sz="2400" dirty="0">
                <a:solidFill>
                  <a:srgbClr val="FF0000"/>
                </a:solidFill>
              </a:rPr>
              <a:t>;  </a:t>
            </a:r>
            <a:r>
              <a:rPr lang="en-US" altLang="zh-CN" sz="2400" dirty="0"/>
              <a:t>/* calculate block size in bytes */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1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1046</Words>
  <Application>Microsoft Macintosh PowerPoint</Application>
  <PresentationFormat>Widescreen</PresentationFormat>
  <Paragraphs>281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CS 111 week 8 Project 3A: Analyze Ext2 FS</vt:lpstr>
      <vt:lpstr>Disk abstraction</vt:lpstr>
      <vt:lpstr>Block in a disk</vt:lpstr>
      <vt:lpstr>Project 3A overview</vt:lpstr>
      <vt:lpstr>Ext2 file system overview</vt:lpstr>
      <vt:lpstr>Structure of an Ext2 file system</vt:lpstr>
      <vt:lpstr>Super block</vt:lpstr>
      <vt:lpstr>Super structure</vt:lpstr>
      <vt:lpstr>Parse and output data in superblock: naïve approach</vt:lpstr>
      <vt:lpstr>Parse and output data in superblock: advanced approach</vt:lpstr>
      <vt:lpstr>Block Group descriptor</vt:lpstr>
      <vt:lpstr>Block Group descriptor</vt:lpstr>
      <vt:lpstr>Block bitmap </vt:lpstr>
      <vt:lpstr>Sample code for block bitmap</vt:lpstr>
      <vt:lpstr>inode table</vt:lpstr>
      <vt:lpstr>i_mode: Type of the file and access permission</vt:lpstr>
      <vt:lpstr>Convert access time/modification/creation time to GMT</vt:lpstr>
      <vt:lpstr>inode bitmap:</vt:lpstr>
      <vt:lpstr>How data is stored</vt:lpstr>
      <vt:lpstr>Special file type: directory</vt:lpstr>
      <vt:lpstr>Sample code to read file names and inode number from directory</vt:lpstr>
      <vt:lpstr>Hard link and soft link</vt:lpstr>
      <vt:lpstr>A very useful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week 6 Project 2b: Lock contention</dc:title>
  <dc:creator>zozo-PC</dc:creator>
  <cp:lastModifiedBy>Jim Zenn</cp:lastModifiedBy>
  <cp:revision>1259</cp:revision>
  <dcterms:created xsi:type="dcterms:W3CDTF">2019-08-08T16:23:03Z</dcterms:created>
  <dcterms:modified xsi:type="dcterms:W3CDTF">2019-08-18T19:45:29Z</dcterms:modified>
</cp:coreProperties>
</file>