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1" r:id="rId23"/>
    <p:sldId id="287" r:id="rId24"/>
    <p:sldId id="288" r:id="rId25"/>
    <p:sldId id="289" r:id="rId26"/>
    <p:sldId id="285" r:id="rId27"/>
    <p:sldId id="286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/>
    <p:restoredTop sz="93192"/>
  </p:normalViewPr>
  <p:slideViewPr>
    <p:cSldViewPr snapToGrid="0" snapToObjects="1">
      <p:cViewPr varScale="1">
        <p:scale>
          <a:sx n="75" d="100"/>
          <a:sy n="75" d="100"/>
        </p:scale>
        <p:origin x="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Arlos" userId="a02e9f34-b7c1-458f-b069-bfd244fb69b9" providerId="ADAL" clId="{1AF98ADD-42B7-471D-8761-7A0CB7964BE9}"/>
    <pc:docChg chg="delSld modSld">
      <pc:chgData name="Patrik Arlos" userId="a02e9f34-b7c1-458f-b069-bfd244fb69b9" providerId="ADAL" clId="{1AF98ADD-42B7-471D-8761-7A0CB7964BE9}" dt="2019-02-26T07:52:39.024" v="4" actId="6549"/>
      <pc:docMkLst>
        <pc:docMk/>
      </pc:docMkLst>
      <pc:sldChg chg="modSp">
        <pc:chgData name="Patrik Arlos" userId="a02e9f34-b7c1-458f-b069-bfd244fb69b9" providerId="ADAL" clId="{1AF98ADD-42B7-471D-8761-7A0CB7964BE9}" dt="2019-02-26T07:52:39.024" v="4" actId="6549"/>
        <pc:sldMkLst>
          <pc:docMk/>
          <pc:sldMk cId="76914611" sldId="256"/>
        </pc:sldMkLst>
        <pc:spChg chg="mod">
          <ac:chgData name="Patrik Arlos" userId="a02e9f34-b7c1-458f-b069-bfd244fb69b9" providerId="ADAL" clId="{1AF98ADD-42B7-471D-8761-7A0CB7964BE9}" dt="2019-02-26T07:52:39.024" v="4" actId="6549"/>
          <ac:spMkLst>
            <pc:docMk/>
            <pc:sldMk cId="76914611" sldId="256"/>
            <ac:spMk id="2" creationId="{00000000-0000-0000-0000-000000000000}"/>
          </ac:spMkLst>
        </pc:spChg>
      </pc:sldChg>
    </pc:docChg>
  </pc:docChgLst>
  <pc:docChgLst>
    <pc:chgData name="Patrik Arlos" userId="a02e9f34-b7c1-458f-b069-bfd244fb69b9" providerId="ADAL" clId="{A954220C-1091-403D-98D4-62A2101CBD09}"/>
    <pc:docChg chg="modSld">
      <pc:chgData name="Patrik Arlos" userId="a02e9f34-b7c1-458f-b069-bfd244fb69b9" providerId="ADAL" clId="{A954220C-1091-403D-98D4-62A2101CBD09}" dt="2019-01-15T14:04:01.712" v="1" actId="20577"/>
      <pc:docMkLst>
        <pc:docMk/>
      </pc:docMkLst>
      <pc:sldChg chg="modSp">
        <pc:chgData name="Patrik Arlos" userId="a02e9f34-b7c1-458f-b069-bfd244fb69b9" providerId="ADAL" clId="{A954220C-1091-403D-98D4-62A2101CBD09}" dt="2019-01-15T14:04:01.712" v="1" actId="20577"/>
        <pc:sldMkLst>
          <pc:docMk/>
          <pc:sldMk cId="76914611" sldId="256"/>
        </pc:sldMkLst>
        <pc:spChg chg="mod">
          <ac:chgData name="Patrik Arlos" userId="a02e9f34-b7c1-458f-b069-bfd244fb69b9" providerId="ADAL" clId="{A954220C-1091-403D-98D4-62A2101CBD09}" dt="2019-01-15T14:04:01.712" v="1" actId="20577"/>
          <ac:spMkLst>
            <pc:docMk/>
            <pc:sldMk cId="76914611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temiz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noProof="0"/>
              <a:t>DV2559 - Network programming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Lecture 10: SSL and HTTPS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72A3-A2FD-4835-B526-D6664AC49C6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628800"/>
            <a:ext cx="10972800" cy="4608488"/>
          </a:xfrm>
        </p:spPr>
        <p:txBody>
          <a:bodyPr/>
          <a:lstStyle>
            <a:lvl1pPr marL="457200" indent="-324000">
              <a:buFont typeface="Wingdings" charset="2"/>
              <a:buChar char="§"/>
              <a:defRPr/>
            </a:lvl1pPr>
            <a:lvl2pPr marL="800100" indent="-324000">
              <a:buFont typeface="Wingdings" charset="2"/>
              <a:buChar char="Ø"/>
              <a:defRPr/>
            </a:lvl2pPr>
            <a:lvl3pPr marL="1143000" indent="-324000">
              <a:buFont typeface="Wingdings" charset="2"/>
              <a:buChar char="²"/>
              <a:defRPr/>
            </a:lvl3pPr>
            <a:lvl4pPr marL="1600200" indent="-324000">
              <a:buFont typeface="Wingdings" charset="2"/>
              <a:buChar char="v"/>
              <a:defRPr/>
            </a:lvl4pPr>
            <a:lvl5pPr marL="2057400" indent="-324000">
              <a:buFont typeface="Wingdings" charset="2"/>
              <a:buChar char="u"/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714B-F639-F148-A2EB-005B62CBEEDE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objekt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1" name="Bildobjekt 5" descr="bth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SSL/TLS and HTTPs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Secure Socket Layer, Transport Layer Security, Secure HTTP, Function Libraries for Encrypting Traffic</a:t>
            </a:r>
          </a:p>
          <a:p>
            <a:r>
              <a:rPr lang="en-US" dirty="0"/>
              <a:t>Online Material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801663"/>
          </a:xfrm>
        </p:spPr>
        <p:txBody>
          <a:bodyPr/>
          <a:lstStyle/>
          <a:p>
            <a:r>
              <a:rPr lang="en-US" dirty="0"/>
              <a:t>SSL record format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68215" y="1072662"/>
            <a:ext cx="5571801" cy="5164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Content Type (8 bits) </a:t>
            </a:r>
          </a:p>
          <a:p>
            <a:pPr lvl="1"/>
            <a:r>
              <a:rPr lang="en-US" dirty="0"/>
              <a:t>Higher layer protocol used to process the enclosed fragment such as </a:t>
            </a:r>
            <a:r>
              <a:rPr lang="en-US" dirty="0" err="1"/>
              <a:t>change_cipher_spec</a:t>
            </a:r>
            <a:r>
              <a:rPr lang="en-US" dirty="0"/>
              <a:t>, alert, handshake and application data</a:t>
            </a:r>
          </a:p>
          <a:p>
            <a:r>
              <a:rPr lang="en-US" dirty="0"/>
              <a:t>Major Version (8 bits)</a:t>
            </a:r>
          </a:p>
          <a:p>
            <a:pPr lvl="1"/>
            <a:r>
              <a:rPr lang="en-US" dirty="0"/>
              <a:t>Major Version of SSL e.g. For SSL v3 = 3</a:t>
            </a:r>
          </a:p>
          <a:p>
            <a:r>
              <a:rPr lang="en-US" dirty="0"/>
              <a:t>Minor Version (8 bits)</a:t>
            </a:r>
          </a:p>
          <a:p>
            <a:pPr lvl="1"/>
            <a:r>
              <a:rPr lang="en-US" dirty="0"/>
              <a:t> Minor Version of SSL e.g. For SSL v3 = 0</a:t>
            </a:r>
          </a:p>
          <a:p>
            <a:r>
              <a:rPr lang="en-US" dirty="0"/>
              <a:t>Compressed Length (16 bits)</a:t>
            </a:r>
          </a:p>
          <a:p>
            <a:pPr lvl="1"/>
            <a:r>
              <a:rPr lang="en-US" dirty="0"/>
              <a:t>The length in bytes of plaintext or compressed fragment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b="16820"/>
          <a:stretch>
            <a:fillRect/>
          </a:stretch>
        </p:blipFill>
        <p:spPr bwMode="auto">
          <a:xfrm>
            <a:off x="6876123" y="1814416"/>
            <a:ext cx="4176713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96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716"/>
            <a:ext cx="10515600" cy="896816"/>
          </a:xfrm>
        </p:spPr>
        <p:txBody>
          <a:bodyPr/>
          <a:lstStyle/>
          <a:p>
            <a:r>
              <a:rPr lang="en-US" dirty="0"/>
              <a:t>SSL change cipher spec protocol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6669" y="1052736"/>
            <a:ext cx="10427677" cy="13739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SSL Record Protocol </a:t>
            </a:r>
          </a:p>
          <a:p>
            <a:r>
              <a:rPr lang="en-US" dirty="0"/>
              <a:t>Simplest one : Consists of a single message, which consists of single byte with value 1 </a:t>
            </a:r>
          </a:p>
          <a:p>
            <a:r>
              <a:rPr lang="en-US" dirty="0"/>
              <a:t>Purpose is to convert pending state into current state</a:t>
            </a:r>
          </a:p>
          <a:p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2780929"/>
            <a:ext cx="6584255" cy="345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83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57"/>
            <a:ext cx="10515600" cy="925757"/>
          </a:xfrm>
        </p:spPr>
        <p:txBody>
          <a:bodyPr/>
          <a:lstStyle/>
          <a:p>
            <a:r>
              <a:rPr lang="en-US" dirty="0"/>
              <a:t>Alert protocol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037492"/>
            <a:ext cx="10972800" cy="51997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Conveys SSL-related alerts to peer</a:t>
            </a:r>
          </a:p>
          <a:p>
            <a:r>
              <a:rPr lang="en-US" dirty="0"/>
              <a:t>Compressed and Encrypted</a:t>
            </a:r>
          </a:p>
          <a:p>
            <a:r>
              <a:rPr lang="en-US" dirty="0"/>
              <a:t>Consists of two bytes</a:t>
            </a:r>
          </a:p>
          <a:p>
            <a:pPr lvl="1"/>
            <a:r>
              <a:rPr lang="en-US" dirty="0"/>
              <a:t>The first byte indicates Alert Level </a:t>
            </a:r>
            <a:br>
              <a:rPr lang="en-US" dirty="0"/>
            </a:br>
            <a:r>
              <a:rPr lang="en-US" dirty="0"/>
              <a:t>(indicates severity)</a:t>
            </a:r>
          </a:p>
          <a:p>
            <a:pPr lvl="2"/>
            <a:r>
              <a:rPr lang="en-US" dirty="0"/>
              <a:t>Warning</a:t>
            </a:r>
          </a:p>
          <a:p>
            <a:pPr lvl="2"/>
            <a:r>
              <a:rPr lang="en-US" dirty="0"/>
              <a:t>Fatal</a:t>
            </a:r>
          </a:p>
          <a:p>
            <a:pPr lvl="3"/>
            <a:r>
              <a:rPr lang="en-US" dirty="0"/>
              <a:t>Will immediately terminate the connection</a:t>
            </a:r>
          </a:p>
          <a:p>
            <a:pPr lvl="3"/>
            <a:r>
              <a:rPr lang="en-US" dirty="0"/>
              <a:t>Alerts that always will be fatal</a:t>
            </a:r>
          </a:p>
          <a:p>
            <a:pPr lvl="4"/>
            <a:r>
              <a:rPr lang="en-US" dirty="0" err="1"/>
              <a:t>unexpected_message</a:t>
            </a:r>
            <a:r>
              <a:rPr lang="en-US" dirty="0"/>
              <a:t>, </a:t>
            </a:r>
            <a:r>
              <a:rPr lang="en-US" dirty="0" err="1"/>
              <a:t>bad_record_mac</a:t>
            </a:r>
            <a:r>
              <a:rPr lang="en-US" dirty="0"/>
              <a:t>, </a:t>
            </a:r>
            <a:r>
              <a:rPr lang="en-US" dirty="0" err="1"/>
              <a:t>decompression_failure</a:t>
            </a:r>
            <a:r>
              <a:rPr lang="en-US" dirty="0"/>
              <a:t>, </a:t>
            </a:r>
            <a:r>
              <a:rPr lang="en-US" dirty="0" err="1"/>
              <a:t>handshake_failure</a:t>
            </a:r>
            <a:r>
              <a:rPr lang="en-US" dirty="0"/>
              <a:t>, </a:t>
            </a:r>
            <a:r>
              <a:rPr lang="en-US" dirty="0" err="1"/>
              <a:t>illegal_parameter</a:t>
            </a:r>
            <a:endParaRPr lang="en-US" dirty="0"/>
          </a:p>
          <a:p>
            <a:r>
              <a:rPr lang="en-US" dirty="0"/>
              <a:t>The second bytes indicates the specific alert</a:t>
            </a:r>
          </a:p>
          <a:p>
            <a:pPr lvl="1"/>
            <a:r>
              <a:rPr lang="en-US" dirty="0"/>
              <a:t>Warning alerts</a:t>
            </a:r>
          </a:p>
          <a:p>
            <a:pPr lvl="2"/>
            <a:r>
              <a:rPr lang="en-US" dirty="0" err="1"/>
              <a:t>close_notify</a:t>
            </a:r>
            <a:r>
              <a:rPr lang="en-US" dirty="0"/>
              <a:t>, </a:t>
            </a:r>
            <a:r>
              <a:rPr lang="en-US" dirty="0" err="1"/>
              <a:t>no_certificate</a:t>
            </a:r>
            <a:r>
              <a:rPr lang="en-US" dirty="0"/>
              <a:t>, </a:t>
            </a:r>
            <a:r>
              <a:rPr lang="en-US" dirty="0" err="1"/>
              <a:t>bad_certificate</a:t>
            </a:r>
            <a:r>
              <a:rPr lang="en-US" dirty="0"/>
              <a:t>, </a:t>
            </a:r>
            <a:r>
              <a:rPr lang="en-US" dirty="0" err="1"/>
              <a:t>unsupported_certificate</a:t>
            </a:r>
            <a:r>
              <a:rPr lang="en-US" dirty="0"/>
              <a:t>, </a:t>
            </a:r>
            <a:r>
              <a:rPr lang="en-US" dirty="0" err="1"/>
              <a:t>certificate_revoked</a:t>
            </a:r>
            <a:r>
              <a:rPr lang="en-US" dirty="0"/>
              <a:t>, </a:t>
            </a:r>
            <a:r>
              <a:rPr lang="en-US" dirty="0" err="1"/>
              <a:t>certificate_expired</a:t>
            </a:r>
            <a:r>
              <a:rPr lang="en-US" dirty="0"/>
              <a:t>, </a:t>
            </a:r>
            <a:r>
              <a:rPr lang="en-US" dirty="0" err="1"/>
              <a:t>certificate_unknown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" t="45140" r="78453" b="25705"/>
          <a:stretch>
            <a:fillRect/>
          </a:stretch>
        </p:blipFill>
        <p:spPr bwMode="auto">
          <a:xfrm>
            <a:off x="7810392" y="1317286"/>
            <a:ext cx="20542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72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3001"/>
          </a:xfrm>
        </p:spPr>
        <p:txBody>
          <a:bodyPr/>
          <a:lstStyle/>
          <a:p>
            <a:r>
              <a:rPr lang="en-US" dirty="0"/>
              <a:t>Handshake protocol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62807" y="1186962"/>
            <a:ext cx="9187961" cy="39037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most complex part of SSL.</a:t>
            </a:r>
          </a:p>
          <a:p>
            <a:r>
              <a:rPr lang="en-US" dirty="0"/>
              <a:t>Server and client authenticate each other.</a:t>
            </a:r>
          </a:p>
          <a:p>
            <a:r>
              <a:rPr lang="en-US" dirty="0"/>
              <a:t>Server and client negotiate encryption, MAC algorithm and cryptographic keys.</a:t>
            </a:r>
          </a:p>
          <a:p>
            <a:r>
              <a:rPr lang="en-US" dirty="0"/>
              <a:t>Used before any application data is transmitted.</a:t>
            </a:r>
          </a:p>
          <a:p>
            <a:r>
              <a:rPr lang="en-US" dirty="0"/>
              <a:t>Message Format</a:t>
            </a:r>
          </a:p>
          <a:p>
            <a:pPr lvl="1"/>
            <a:r>
              <a:rPr lang="en-US" dirty="0"/>
              <a:t>Type: Indicate one of ten messages (e.g. Hello, certificate, key exchange)</a:t>
            </a:r>
          </a:p>
          <a:p>
            <a:pPr lvl="1"/>
            <a:r>
              <a:rPr lang="en-US" dirty="0"/>
              <a:t>Length: The length of message</a:t>
            </a:r>
          </a:p>
          <a:p>
            <a:pPr lvl="1"/>
            <a:r>
              <a:rPr lang="en-US" dirty="0"/>
              <a:t>Content: The parameters associated with this message</a:t>
            </a:r>
          </a:p>
          <a:p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1" t="940" b="70845"/>
          <a:stretch>
            <a:fillRect/>
          </a:stretch>
        </p:blipFill>
        <p:spPr bwMode="auto">
          <a:xfrm>
            <a:off x="3863975" y="5204937"/>
            <a:ext cx="414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70" y="79131"/>
            <a:ext cx="10515600" cy="925757"/>
          </a:xfrm>
        </p:spPr>
        <p:txBody>
          <a:bodyPr/>
          <a:lstStyle/>
          <a:p>
            <a:r>
              <a:rPr lang="en-US" dirty="0"/>
              <a:t>Handshake protocol: Phases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004888"/>
            <a:ext cx="10972800" cy="52324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Phase 1</a:t>
            </a:r>
            <a:r>
              <a:rPr lang="en-US" dirty="0"/>
              <a:t>: Establish Security Capabilities</a:t>
            </a:r>
          </a:p>
          <a:p>
            <a:pPr lvl="1"/>
            <a:r>
              <a:rPr lang="en-US" dirty="0"/>
              <a:t>Initiate logical connection and establish security capabilities to be associated with it. </a:t>
            </a:r>
          </a:p>
          <a:p>
            <a:endParaRPr lang="en-US" dirty="0"/>
          </a:p>
          <a:p>
            <a:r>
              <a:rPr lang="en-US" u="sng" dirty="0"/>
              <a:t>Phase 2</a:t>
            </a:r>
            <a:r>
              <a:rPr lang="en-US" dirty="0"/>
              <a:t>: Server Authentication and Key Exchange</a:t>
            </a:r>
          </a:p>
          <a:p>
            <a:pPr lvl="1"/>
            <a:r>
              <a:rPr lang="en-US" dirty="0"/>
              <a:t>Sends a certificate (if authentication is required)</a:t>
            </a:r>
          </a:p>
          <a:p>
            <a:pPr lvl="1"/>
            <a:r>
              <a:rPr lang="en-US" dirty="0"/>
              <a:t>May send </a:t>
            </a:r>
            <a:r>
              <a:rPr lang="en-US" dirty="0" err="1"/>
              <a:t>Server_Key_Exchange</a:t>
            </a:r>
            <a:r>
              <a:rPr lang="en-US" dirty="0"/>
              <a:t> message</a:t>
            </a:r>
          </a:p>
          <a:p>
            <a:endParaRPr lang="en-US" dirty="0"/>
          </a:p>
          <a:p>
            <a:r>
              <a:rPr lang="en-US" u="sng" dirty="0"/>
              <a:t>Phase 3</a:t>
            </a:r>
            <a:r>
              <a:rPr lang="en-US" dirty="0"/>
              <a:t>: Client Authentication and Key Exchange</a:t>
            </a:r>
          </a:p>
          <a:p>
            <a:pPr lvl="1"/>
            <a:r>
              <a:rPr lang="en-US" dirty="0"/>
              <a:t>Client verifies certificate from server and </a:t>
            </a:r>
            <a:r>
              <a:rPr lang="en-US" dirty="0" err="1"/>
              <a:t>server_hello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May send a certificate (on request) or alert for no certificate or one or more message</a:t>
            </a:r>
          </a:p>
          <a:p>
            <a:endParaRPr lang="en-US" dirty="0"/>
          </a:p>
          <a:p>
            <a:r>
              <a:rPr lang="en-US" u="sng" dirty="0"/>
              <a:t>Phase 4</a:t>
            </a:r>
            <a:r>
              <a:rPr lang="en-US" dirty="0"/>
              <a:t>: Finish</a:t>
            </a:r>
          </a:p>
          <a:p>
            <a:pPr lvl="1"/>
            <a:r>
              <a:rPr lang="en-US" dirty="0"/>
              <a:t>Completes secure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9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862" y="208165"/>
            <a:ext cx="8229600" cy="778098"/>
          </a:xfrm>
        </p:spPr>
        <p:txBody>
          <a:bodyPr/>
          <a:lstStyle/>
          <a:p>
            <a:r>
              <a:rPr lang="en-US" dirty="0"/>
              <a:t>Handshake protocol in action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" b="6435"/>
          <a:stretch>
            <a:fillRect/>
          </a:stretch>
        </p:blipFill>
        <p:spPr bwMode="auto">
          <a:xfrm>
            <a:off x="3647728" y="1052736"/>
            <a:ext cx="5328592" cy="556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03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41"/>
            <a:ext cx="10515600" cy="795460"/>
          </a:xfrm>
        </p:spPr>
        <p:txBody>
          <a:bodyPr/>
          <a:lstStyle/>
          <a:p>
            <a:r>
              <a:rPr lang="en-US" dirty="0"/>
              <a:t>Transport Layer Security (TLS)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200" y="1019908"/>
            <a:ext cx="10515600" cy="5157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same record format as the SSL record format.</a:t>
            </a:r>
          </a:p>
          <a:p>
            <a:r>
              <a:rPr lang="en-US" dirty="0"/>
              <a:t>Defined in RFC 5246.</a:t>
            </a:r>
          </a:p>
          <a:p>
            <a:r>
              <a:rPr lang="en-US" dirty="0"/>
              <a:t>Similar to SSLv3.</a:t>
            </a:r>
          </a:p>
          <a:p>
            <a:r>
              <a:rPr lang="en-US" dirty="0"/>
              <a:t>Differences in the:</a:t>
            </a:r>
          </a:p>
          <a:p>
            <a:pPr lvl="1"/>
            <a:r>
              <a:rPr lang="en-US" dirty="0"/>
              <a:t>version number : major version 3, minor version 3 (TLS v1.2)</a:t>
            </a:r>
          </a:p>
          <a:p>
            <a:pPr lvl="1"/>
            <a:r>
              <a:rPr lang="en-US" dirty="0"/>
              <a:t>message authentication code (RFC 2104 HMAC)</a:t>
            </a:r>
          </a:p>
          <a:p>
            <a:pPr lvl="1"/>
            <a:r>
              <a:rPr lang="en-US" dirty="0"/>
              <a:t>pseudo random function</a:t>
            </a:r>
          </a:p>
          <a:p>
            <a:pPr lvl="1"/>
            <a:r>
              <a:rPr lang="en-US" dirty="0"/>
              <a:t>alert codes (same as SSLv3 except </a:t>
            </a:r>
            <a:r>
              <a:rPr lang="en-US" dirty="0" err="1"/>
              <a:t>no_certificate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cipher suites : no longer support for </a:t>
            </a:r>
            <a:r>
              <a:rPr lang="en-US" dirty="0" err="1"/>
              <a:t>Fortezza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client certificate types</a:t>
            </a:r>
          </a:p>
          <a:p>
            <a:pPr lvl="1"/>
            <a:r>
              <a:rPr lang="en-US" dirty="0" err="1"/>
              <a:t>certificate_verify</a:t>
            </a:r>
            <a:r>
              <a:rPr lang="en-US" dirty="0"/>
              <a:t> and finished message</a:t>
            </a:r>
          </a:p>
          <a:p>
            <a:pPr lvl="1"/>
            <a:r>
              <a:rPr lang="en-US" dirty="0"/>
              <a:t>cryptographic computations</a:t>
            </a:r>
          </a:p>
          <a:p>
            <a:pPr lvl="1"/>
            <a:r>
              <a:rPr lang="en-US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59619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18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200" y="1037492"/>
            <a:ext cx="10515600" cy="5139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 over SSL : combination of HTTP and SSL </a:t>
            </a:r>
          </a:p>
          <a:p>
            <a:pPr lvl="1"/>
            <a:r>
              <a:rPr lang="en-US" i="1" dirty="0"/>
              <a:t>RFC 2818 : HTTP Over TLS</a:t>
            </a:r>
            <a:r>
              <a:rPr lang="en-US" dirty="0"/>
              <a:t> , no fundamental change in HTTP over SSL or TLS </a:t>
            </a:r>
          </a:p>
          <a:p>
            <a:pPr lvl="1"/>
            <a:r>
              <a:rPr lang="en-US" dirty="0"/>
              <a:t>Secure communication between Web browser and Web servers</a:t>
            </a:r>
          </a:p>
          <a:p>
            <a:pPr lvl="1"/>
            <a:r>
              <a:rPr lang="en-US" dirty="0"/>
              <a:t>Built into all modern Web browser </a:t>
            </a:r>
          </a:p>
          <a:p>
            <a:pPr lvl="1"/>
            <a:r>
              <a:rPr lang="en-US" dirty="0"/>
              <a:t>Web servers should support HTTPS communications</a:t>
            </a:r>
          </a:p>
          <a:p>
            <a:r>
              <a:rPr lang="en-US" dirty="0"/>
              <a:t>Connection Initiation</a:t>
            </a:r>
          </a:p>
          <a:p>
            <a:pPr lvl="1"/>
            <a:r>
              <a:rPr lang="en-US" dirty="0"/>
              <a:t>Client initiates a connection to server on appropriate port (</a:t>
            </a:r>
            <a:r>
              <a:rPr lang="en-US" b="1" dirty="0"/>
              <a:t>default:</a:t>
            </a:r>
            <a:r>
              <a:rPr lang="en-US" dirty="0"/>
              <a:t> </a:t>
            </a:r>
            <a:r>
              <a:rPr lang="en-US" b="1" dirty="0"/>
              <a:t>443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SSL/TLS handshake is performed</a:t>
            </a:r>
          </a:p>
          <a:p>
            <a:pPr lvl="1"/>
            <a:r>
              <a:rPr lang="en-US" dirty="0"/>
              <a:t>Data is sent</a:t>
            </a:r>
          </a:p>
          <a:p>
            <a:r>
              <a:rPr lang="en-US" dirty="0"/>
              <a:t>Connection Closure</a:t>
            </a:r>
          </a:p>
          <a:p>
            <a:pPr lvl="1"/>
            <a:r>
              <a:rPr lang="en-US" dirty="0"/>
              <a:t>Client indicate closing of connection</a:t>
            </a:r>
            <a:r>
              <a:rPr lang="en-US" b="1" dirty="0"/>
              <a:t>, Connection : close</a:t>
            </a:r>
          </a:p>
          <a:p>
            <a:pPr lvl="1"/>
            <a:r>
              <a:rPr lang="en-US" dirty="0"/>
              <a:t>Client must be able to cope with a situation, if a connection is terminated without close notification and issue security warning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3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149"/>
            <a:ext cx="10515600" cy="874590"/>
          </a:xfrm>
        </p:spPr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Libcrypto</a:t>
            </a:r>
            <a:endParaRPr lang="en-US" dirty="0"/>
          </a:p>
          <a:p>
            <a:r>
              <a:rPr lang="en-US" dirty="0" err="1"/>
              <a:t>OpenSSL</a:t>
            </a:r>
            <a:r>
              <a:rPr lang="en-US" dirty="0"/>
              <a:t> / </a:t>
            </a:r>
            <a:r>
              <a:rPr lang="en-US" dirty="0" err="1"/>
              <a:t>LibreSSL</a:t>
            </a:r>
            <a:endParaRPr lang="en-US" dirty="0"/>
          </a:p>
          <a:p>
            <a:r>
              <a:rPr lang="en-US" dirty="0" err="1"/>
              <a:t>mbed</a:t>
            </a:r>
            <a:r>
              <a:rPr lang="en-US" dirty="0"/>
              <a:t> TLS</a:t>
            </a:r>
          </a:p>
          <a:p>
            <a:r>
              <a:rPr lang="en-US" dirty="0" err="1"/>
              <a:t>Libcurl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7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Open Source toolkit implementing SSL v2/v3 and TLS protocols as well as a full-strength general-purpose cryptography library</a:t>
            </a:r>
          </a:p>
        </p:txBody>
      </p:sp>
    </p:spTree>
    <p:extLst>
      <p:ext uri="{BB962C8B-B14F-4D97-AF65-F5344CB8AC3E}">
        <p14:creationId xmlns:p14="http://schemas.microsoft.com/office/powerpoint/2010/main" val="289487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839" y="234666"/>
            <a:ext cx="785921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facilities in the TCP/IP stack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38795" y="3501008"/>
            <a:ext cx="8572005" cy="2736280"/>
          </a:xfrm>
        </p:spPr>
        <p:txBody>
          <a:bodyPr/>
          <a:lstStyle/>
          <a:p>
            <a:r>
              <a:rPr lang="en-US" dirty="0"/>
              <a:t>Pretty Good Privacy (PGP): </a:t>
            </a:r>
          </a:p>
          <a:p>
            <a:pPr lvl="1"/>
            <a:r>
              <a:rPr lang="en-US" dirty="0"/>
              <a:t>a data encryption and decryption computer program</a:t>
            </a:r>
          </a:p>
          <a:p>
            <a:pPr lvl="1"/>
            <a:r>
              <a:rPr lang="en-US" dirty="0"/>
              <a:t>provides cryptographic privacy and authentication for data communication. </a:t>
            </a:r>
          </a:p>
          <a:p>
            <a:pPr lvl="1"/>
            <a:r>
              <a:rPr lang="en-US" dirty="0"/>
              <a:t>used for signing, encrypting and decrypting e-mails</a:t>
            </a:r>
          </a:p>
          <a:p>
            <a:pPr marL="133200" indent="0">
              <a:buNone/>
            </a:pPr>
            <a:endParaRPr lang="en-US" dirty="0"/>
          </a:p>
        </p:txBody>
      </p:sp>
      <p:pic>
        <p:nvPicPr>
          <p:cNvPr id="7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32184" r="68103" b="12183"/>
          <a:stretch>
            <a:fillRect/>
          </a:stretch>
        </p:blipFill>
        <p:spPr bwMode="auto">
          <a:xfrm>
            <a:off x="1969552" y="1751013"/>
            <a:ext cx="24003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1" t="19769" r="37500" b="14482"/>
          <a:stretch>
            <a:fillRect/>
          </a:stretch>
        </p:blipFill>
        <p:spPr bwMode="auto">
          <a:xfrm>
            <a:off x="4527550" y="1484313"/>
            <a:ext cx="23749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3" t="19769" r="287" b="14482"/>
          <a:stretch>
            <a:fillRect/>
          </a:stretch>
        </p:blipFill>
        <p:spPr bwMode="auto">
          <a:xfrm>
            <a:off x="7016750" y="1484313"/>
            <a:ext cx="2895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19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LibreSSL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LibreSSL</a:t>
            </a:r>
            <a:r>
              <a:rPr lang="en-US" dirty="0"/>
              <a:t> is a version of the TLS/crypto stack forked from </a:t>
            </a:r>
            <a:r>
              <a:rPr lang="en-US" dirty="0" err="1"/>
              <a:t>OpenSSL</a:t>
            </a:r>
            <a:r>
              <a:rPr lang="en-US" dirty="0"/>
              <a:t> in 2014, with goals of modernizing the codebase, improving security, and applying best practice development processes.</a:t>
            </a:r>
          </a:p>
          <a:p>
            <a:r>
              <a:rPr lang="en-US"/>
              <a:t>More secure?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4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mbed</a:t>
            </a:r>
            <a:r>
              <a:rPr lang="en-US" dirty="0"/>
              <a:t> TLS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Former </a:t>
            </a:r>
            <a:r>
              <a:rPr lang="en-US" dirty="0" err="1"/>
              <a:t>PolarSSL</a:t>
            </a:r>
            <a:endParaRPr lang="en-US" dirty="0"/>
          </a:p>
          <a:p>
            <a:r>
              <a:rPr lang="en-US" dirty="0"/>
              <a:t>Acquired by ARM and rebranded </a:t>
            </a:r>
            <a:r>
              <a:rPr lang="en-US" dirty="0" err="1"/>
              <a:t>mbed</a:t>
            </a:r>
            <a:r>
              <a:rPr lang="en-US" dirty="0"/>
              <a:t> TLS</a:t>
            </a:r>
          </a:p>
          <a:p>
            <a:r>
              <a:rPr lang="en-US" dirty="0"/>
              <a:t>Direct replacement for </a:t>
            </a:r>
            <a:r>
              <a:rPr lang="en-US" dirty="0" err="1"/>
              <a:t>OpenSSL</a:t>
            </a:r>
            <a:r>
              <a:rPr lang="en-US" dirty="0"/>
              <a:t> from a standard point of view</a:t>
            </a:r>
          </a:p>
          <a:p>
            <a:pPr lvl="1"/>
            <a:r>
              <a:rPr lang="en-US" dirty="0"/>
              <a:t>Different API</a:t>
            </a:r>
          </a:p>
          <a:p>
            <a:r>
              <a:rPr lang="en-US" dirty="0"/>
              <a:t>Better documentation and code structure</a:t>
            </a:r>
          </a:p>
          <a:p>
            <a:r>
              <a:rPr lang="en-US" dirty="0"/>
              <a:t>More intuitive API</a:t>
            </a:r>
          </a:p>
          <a:p>
            <a:r>
              <a:rPr lang="en-US" dirty="0"/>
              <a:t>More secure?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6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Libcurl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portable and easy-to-use client-side URL transfer library</a:t>
            </a:r>
          </a:p>
          <a:p>
            <a:pPr lvl="1"/>
            <a:r>
              <a:rPr lang="en-US" dirty="0"/>
              <a:t>Supports: DICT, FILE, FTP, FTPS, GOPHER, HTTP, HTTPS, IMAP, IMAPS, LDAP, LDAPS, POP3, POP3S, RTMP, RTSP, SCP, SFTP, SMTP, SMTPS, TELNET and TFTP. </a:t>
            </a:r>
          </a:p>
          <a:p>
            <a:pPr lvl="1"/>
            <a:r>
              <a:rPr lang="en-US" dirty="0" err="1"/>
              <a:t>libcurl</a:t>
            </a:r>
            <a:r>
              <a:rPr lang="en-US" dirty="0"/>
              <a:t> also supports HTTPS certificates, HTTP POST, HTTP PUT, FTP uploading, </a:t>
            </a:r>
            <a:r>
              <a:rPr lang="en-US" dirty="0" err="1"/>
              <a:t>kerberos</a:t>
            </a:r>
            <a:r>
              <a:rPr lang="en-US" dirty="0"/>
              <a:t>, HTTP form-based upload, proxies, cookies, </a:t>
            </a:r>
            <a:r>
              <a:rPr lang="en-US" dirty="0" err="1"/>
              <a:t>user+password</a:t>
            </a:r>
            <a:r>
              <a:rPr lang="en-US" dirty="0"/>
              <a:t> authentication, file transfer resume, http proxy tunneling and more!</a:t>
            </a:r>
          </a:p>
        </p:txBody>
      </p:sp>
    </p:spTree>
    <p:extLst>
      <p:ext uri="{BB962C8B-B14F-4D97-AF65-F5344CB8AC3E}">
        <p14:creationId xmlns:p14="http://schemas.microsoft.com/office/powerpoint/2010/main" val="594026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setup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r>
              <a:rPr lang="en-US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07469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main()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83"/>
          <a:stretch/>
        </p:blipFill>
        <p:spPr>
          <a:xfrm>
            <a:off x="4439816" y="2132856"/>
            <a:ext cx="455825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9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main()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59" y="1252740"/>
            <a:ext cx="4672078" cy="524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1" y="1124744"/>
            <a:ext cx="6231979" cy="52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48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code (cont.)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94" y="1628800"/>
            <a:ext cx="7225706" cy="41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92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tcp_connect</a:t>
            </a:r>
            <a:r>
              <a:rPr lang="en-US" dirty="0"/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278206"/>
            <a:ext cx="5551016" cy="51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90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accept()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2" y="1268761"/>
            <a:ext cx="4558254" cy="519533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568080" y="256490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S/MIME (Secure/Multipurpose Internet Mail Extensions)</a:t>
            </a:r>
          </a:p>
          <a:p>
            <a:pPr lvl="1"/>
            <a:r>
              <a:rPr lang="en-US" dirty="0"/>
              <a:t>a standard for public key encryption and signing of MIME data.</a:t>
            </a:r>
          </a:p>
          <a:p>
            <a:pPr lvl="1"/>
            <a:r>
              <a:rPr lang="en-US" dirty="0"/>
              <a:t>provides the following cryptographic security services:</a:t>
            </a:r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message integrity </a:t>
            </a:r>
          </a:p>
          <a:p>
            <a:pPr lvl="2"/>
            <a:r>
              <a:rPr lang="en-US" dirty="0"/>
              <a:t>non-repudiation of origin (using digital signatures)</a:t>
            </a:r>
          </a:p>
          <a:p>
            <a:pPr lvl="2"/>
            <a:r>
              <a:rPr lang="en-US" dirty="0"/>
              <a:t>privacy </a:t>
            </a:r>
          </a:p>
          <a:p>
            <a:pPr lvl="2"/>
            <a:r>
              <a:rPr lang="en-US" dirty="0"/>
              <a:t>data security (using encryption) </a:t>
            </a:r>
          </a:p>
          <a:p>
            <a:r>
              <a:rPr lang="en-US" dirty="0"/>
              <a:t>Kerberos (the hound of Hades ):</a:t>
            </a:r>
          </a:p>
          <a:p>
            <a:pPr lvl="1"/>
            <a:r>
              <a:rPr lang="en-US" dirty="0"/>
              <a:t>computer network authentication protocol</a:t>
            </a:r>
          </a:p>
          <a:p>
            <a:pPr lvl="1"/>
            <a:r>
              <a:rPr lang="en-US" dirty="0"/>
              <a:t>allows nodes communicating over a non-secure network to prove their identity to one another in a secure manner.</a:t>
            </a:r>
          </a:p>
          <a:p>
            <a:pPr lvl="1"/>
            <a:r>
              <a:rPr lang="en-US" dirty="0"/>
              <a:t>provides mutual authentication — both the user and the  server verify each other's identity. 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52F2CD-865C-4533-BDAB-4D885E73D581}"/>
              </a:ext>
            </a:extLst>
          </p:cNvPr>
          <p:cNvSpPr txBox="1">
            <a:spLocks/>
          </p:cNvSpPr>
          <p:nvPr/>
        </p:nvSpPr>
        <p:spPr>
          <a:xfrm>
            <a:off x="1698839" y="234666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Security facilities in the TCP/IP stack</a:t>
            </a:r>
          </a:p>
        </p:txBody>
      </p:sp>
    </p:spTree>
    <p:extLst>
      <p:ext uri="{BB962C8B-B14F-4D97-AF65-F5344CB8AC3E}">
        <p14:creationId xmlns:p14="http://schemas.microsoft.com/office/powerpoint/2010/main" val="409438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SSL_read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SSL *</a:t>
            </a:r>
            <a:r>
              <a:rPr lang="en-US" dirty="0" err="1"/>
              <a:t>ssl</a:t>
            </a:r>
            <a:r>
              <a:rPr lang="en-US" dirty="0"/>
              <a:t>, 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read(), </a:t>
            </a:r>
            <a:r>
              <a:rPr lang="en-US" dirty="0" err="1"/>
              <a:t>ssl</a:t>
            </a:r>
            <a:r>
              <a:rPr lang="en-US" dirty="0"/>
              <a:t> is the SSL “file descriptor"</a:t>
            </a:r>
          </a:p>
          <a:p>
            <a:pPr lvl="1"/>
            <a:r>
              <a:rPr lang="en-US" dirty="0"/>
              <a:t>Returns number of bytes read</a:t>
            </a:r>
          </a:p>
          <a:p>
            <a:r>
              <a:rPr lang="en-US" dirty="0" err="1"/>
              <a:t>SSL_write</a:t>
            </a:r>
            <a:r>
              <a:rPr lang="en-US" dirty="0"/>
              <a:t>(SSL *</a:t>
            </a:r>
            <a:r>
              <a:rPr lang="en-US" dirty="0" err="1"/>
              <a:t>ssl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write(), </a:t>
            </a:r>
            <a:r>
              <a:rPr lang="en-US" dirty="0" err="1"/>
              <a:t>ssl</a:t>
            </a:r>
            <a:r>
              <a:rPr lang="en-US" dirty="0"/>
              <a:t> is the SSL “file descriptor”</a:t>
            </a:r>
          </a:p>
          <a:p>
            <a:pPr lvl="1"/>
            <a:r>
              <a:rPr lang="en-US" dirty="0"/>
              <a:t>Returns number of bytes written</a:t>
            </a:r>
          </a:p>
          <a:p>
            <a:r>
              <a:rPr lang="en-US" dirty="0" err="1"/>
              <a:t>SSL_get_error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SSL *</a:t>
            </a:r>
            <a:r>
              <a:rPr lang="en-US" dirty="0" err="1"/>
              <a:t>ssl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ret) should be used to test the return values (passed in ret)</a:t>
            </a:r>
          </a:p>
          <a:p>
            <a:pPr lvl="1"/>
            <a:r>
              <a:rPr lang="en-US" dirty="0"/>
              <a:t>Returns SSL_ERROR_NONE if read/write was </a:t>
            </a:r>
            <a:r>
              <a:rPr lang="en-US" dirty="0" err="1"/>
              <a:t>succesfull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11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connection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SSL_shutdown</a:t>
            </a:r>
            <a:r>
              <a:rPr lang="en-US" dirty="0"/>
              <a:t>(SSL *</a:t>
            </a:r>
            <a:r>
              <a:rPr lang="en-US" dirty="0" err="1"/>
              <a:t>ssl</a:t>
            </a:r>
            <a:r>
              <a:rPr lang="en-US" dirty="0"/>
              <a:t>) is used to shut down an active SSL/TLS connection</a:t>
            </a:r>
          </a:p>
          <a:p>
            <a:r>
              <a:rPr lang="en-US" dirty="0" err="1"/>
              <a:t>SSL_free</a:t>
            </a:r>
            <a:r>
              <a:rPr lang="en-US" dirty="0"/>
              <a:t>() decrements the reference count of </a:t>
            </a:r>
            <a:r>
              <a:rPr lang="en-US" dirty="0" err="1"/>
              <a:t>ssl</a:t>
            </a:r>
            <a:endParaRPr lang="en-US" dirty="0"/>
          </a:p>
          <a:p>
            <a:pPr lvl="1"/>
            <a:r>
              <a:rPr lang="en-US" dirty="0"/>
              <a:t>If count reaches zero, the memory is freed</a:t>
            </a:r>
          </a:p>
          <a:p>
            <a:r>
              <a:rPr lang="en-US" dirty="0"/>
              <a:t>Don</a:t>
            </a:r>
            <a:r>
              <a:rPr lang="uk-UA" dirty="0"/>
              <a:t>’</a:t>
            </a:r>
            <a:r>
              <a:rPr lang="en-US" dirty="0"/>
              <a:t>t forget to close the socket as well!</a:t>
            </a:r>
          </a:p>
        </p:txBody>
      </p:sp>
    </p:spTree>
    <p:extLst>
      <p:ext uri="{BB962C8B-B14F-4D97-AF65-F5344CB8AC3E}">
        <p14:creationId xmlns:p14="http://schemas.microsoft.com/office/powerpoint/2010/main" val="20425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and TLS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SSL was originated by Netscape</a:t>
            </a:r>
          </a:p>
          <a:p>
            <a:r>
              <a:rPr lang="en-US" dirty="0"/>
              <a:t>TLS working group was formed within IETF</a:t>
            </a:r>
          </a:p>
          <a:p>
            <a:r>
              <a:rPr lang="en-US" dirty="0"/>
              <a:t>First version of TLS can be viewed as an SSLv3.1</a:t>
            </a:r>
          </a:p>
          <a:p>
            <a:pPr marL="133200" indent="0">
              <a:buNone/>
            </a:pPr>
            <a:endParaRPr lang="en-US" dirty="0"/>
          </a:p>
          <a:p>
            <a:r>
              <a:rPr lang="en-US" dirty="0"/>
              <a:t>SSL </a:t>
            </a:r>
          </a:p>
          <a:p>
            <a:pPr lvl="1"/>
            <a:r>
              <a:rPr lang="en-US" dirty="0"/>
              <a:t>SSL Architecture</a:t>
            </a:r>
          </a:p>
          <a:p>
            <a:pPr lvl="1"/>
            <a:r>
              <a:rPr lang="en-US" dirty="0"/>
              <a:t>SSL Record Protocol</a:t>
            </a:r>
          </a:p>
          <a:p>
            <a:pPr lvl="1"/>
            <a:r>
              <a:rPr lang="en-US" dirty="0"/>
              <a:t>Change Cipher Spec Protocol</a:t>
            </a:r>
          </a:p>
          <a:p>
            <a:pPr lvl="1"/>
            <a:r>
              <a:rPr lang="en-US" dirty="0"/>
              <a:t>Alert Protocol</a:t>
            </a:r>
          </a:p>
          <a:p>
            <a:pPr lvl="1"/>
            <a:r>
              <a:rPr lang="en-US" dirty="0"/>
              <a:t>Handshake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14400" y="1628800"/>
            <a:ext cx="5706208" cy="4727550"/>
          </a:xfrm>
        </p:spPr>
        <p:txBody>
          <a:bodyPr>
            <a:normAutofit/>
          </a:bodyPr>
          <a:lstStyle/>
          <a:p>
            <a:r>
              <a:rPr lang="en-US" dirty="0"/>
              <a:t>Not a single protocol</a:t>
            </a:r>
          </a:p>
          <a:p>
            <a:pPr lvl="1"/>
            <a:r>
              <a:rPr lang="en-US" dirty="0"/>
              <a:t>two layers of protocols</a:t>
            </a:r>
          </a:p>
          <a:p>
            <a:r>
              <a:rPr lang="en-US" dirty="0"/>
              <a:t>Provides basic security services to higher layer protocols </a:t>
            </a:r>
          </a:p>
          <a:p>
            <a:pPr lvl="1"/>
            <a:r>
              <a:rPr lang="en-US" dirty="0"/>
              <a:t>e.g. HTTP operates on top of SSL</a:t>
            </a:r>
          </a:p>
          <a:p>
            <a:r>
              <a:rPr lang="en-US" dirty="0"/>
              <a:t>Three higher layer protocols are part of SSL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71" y="2728913"/>
            <a:ext cx="453390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01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808"/>
            <a:ext cx="10515600" cy="861646"/>
          </a:xfrm>
        </p:spPr>
        <p:txBody>
          <a:bodyPr/>
          <a:lstStyle/>
          <a:p>
            <a:r>
              <a:rPr lang="en-US" dirty="0"/>
              <a:t>SSL session / SSL connection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69377" y="1195754"/>
            <a:ext cx="9653954" cy="52575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important concepts : SSL connection and SSL session</a:t>
            </a:r>
          </a:p>
          <a:p>
            <a:r>
              <a:rPr lang="en-US" dirty="0"/>
              <a:t>SSL connection</a:t>
            </a:r>
          </a:p>
          <a:p>
            <a:pPr lvl="1"/>
            <a:r>
              <a:rPr lang="en-US" dirty="0"/>
              <a:t>Transport that provides a suitable type of service</a:t>
            </a:r>
          </a:p>
          <a:p>
            <a:pPr lvl="1"/>
            <a:r>
              <a:rPr lang="en-US" dirty="0"/>
              <a:t>An SSL connection is peer-to-peer relationship (transient)</a:t>
            </a:r>
          </a:p>
          <a:p>
            <a:pPr lvl="1"/>
            <a:r>
              <a:rPr lang="en-US" dirty="0"/>
              <a:t>Every SSL connection is associated with one session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SSL session</a:t>
            </a:r>
          </a:p>
          <a:p>
            <a:pPr lvl="1"/>
            <a:r>
              <a:rPr lang="en-US" dirty="0"/>
              <a:t>Association between a client and a server</a:t>
            </a:r>
          </a:p>
          <a:p>
            <a:pPr lvl="1"/>
            <a:r>
              <a:rPr lang="en-US" dirty="0"/>
              <a:t>Created by the Handshake Protocol</a:t>
            </a:r>
          </a:p>
          <a:p>
            <a:pPr lvl="1"/>
            <a:r>
              <a:rPr lang="en-US" dirty="0"/>
              <a:t>Define a set of cryptographic security parameters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States : </a:t>
            </a:r>
          </a:p>
          <a:p>
            <a:pPr lvl="1"/>
            <a:r>
              <a:rPr lang="en-US" dirty="0"/>
              <a:t>Session Established : Current operating state for receive and send</a:t>
            </a:r>
          </a:p>
          <a:p>
            <a:pPr lvl="1"/>
            <a:r>
              <a:rPr lang="en-US" dirty="0"/>
              <a:t>Handshake Protocol: Pending State for receive and send</a:t>
            </a:r>
          </a:p>
          <a:p>
            <a:pPr lvl="1"/>
            <a:r>
              <a:rPr lang="en-US" dirty="0"/>
              <a:t>If handshake successful, pending state becomes current operating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9"/>
            <a:ext cx="10515600" cy="593237"/>
          </a:xfrm>
        </p:spPr>
        <p:txBody>
          <a:bodyPr>
            <a:normAutofit fontScale="90000"/>
          </a:bodyPr>
          <a:lstStyle/>
          <a:p>
            <a:r>
              <a:rPr lang="en-US" dirty="0"/>
              <a:t>SSL record protocol: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037492"/>
            <a:ext cx="10972800" cy="5199796"/>
          </a:xfrm>
        </p:spPr>
        <p:txBody>
          <a:bodyPr/>
          <a:lstStyle/>
          <a:p>
            <a:r>
              <a:rPr lang="en-US" dirty="0"/>
              <a:t>Two services for SSL Connections</a:t>
            </a:r>
          </a:p>
          <a:p>
            <a:pPr lvl="1"/>
            <a:r>
              <a:rPr lang="en-US" dirty="0"/>
              <a:t>Confidentiality</a:t>
            </a:r>
          </a:p>
          <a:p>
            <a:pPr lvl="2"/>
            <a:r>
              <a:rPr lang="en-US" dirty="0"/>
              <a:t>Defines a shared secret key that is used for conventional encryption</a:t>
            </a:r>
          </a:p>
          <a:p>
            <a:pPr lvl="1"/>
            <a:r>
              <a:rPr lang="en-US" dirty="0"/>
              <a:t>Message Integrity</a:t>
            </a:r>
          </a:p>
          <a:p>
            <a:pPr lvl="2"/>
            <a:r>
              <a:rPr lang="en-US" dirty="0"/>
              <a:t>Defines a shared secret key that is used to form a message authentication code (MAC)</a:t>
            </a:r>
          </a:p>
          <a:p>
            <a:r>
              <a:rPr lang="en-US" dirty="0"/>
              <a:t>Compression</a:t>
            </a:r>
          </a:p>
          <a:p>
            <a:pPr lvl="1"/>
            <a:r>
              <a:rPr lang="en-US" dirty="0"/>
              <a:t>Lossless compression to shrink the message size</a:t>
            </a:r>
          </a:p>
          <a:p>
            <a:pPr lvl="1"/>
            <a:r>
              <a:rPr lang="en-US" dirty="0"/>
              <a:t>Default compression algorithm defined as NULL in SSLv3 and current version of TLS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0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8112"/>
          </a:xfrm>
        </p:spPr>
        <p:txBody>
          <a:bodyPr/>
          <a:lstStyle/>
          <a:p>
            <a:r>
              <a:rPr lang="en-US" dirty="0"/>
              <a:t>SSL record protocol: Operation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042864" y="1211275"/>
            <a:ext cx="8229600" cy="1008112"/>
          </a:xfrm>
        </p:spPr>
        <p:txBody>
          <a:bodyPr>
            <a:normAutofit fontScale="92500"/>
          </a:bodyPr>
          <a:lstStyle/>
          <a:p>
            <a:r>
              <a:rPr lang="en-US" dirty="0"/>
              <a:t>No distinction is made among various applications using SSL; the content of data is opaque to SSL</a:t>
            </a:r>
          </a:p>
          <a:p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2"/>
          <a:stretch>
            <a:fillRect/>
          </a:stretch>
        </p:blipFill>
        <p:spPr bwMode="auto">
          <a:xfrm>
            <a:off x="2580592" y="2492896"/>
            <a:ext cx="67532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51984" y="4048026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Fragment</a:t>
            </a:r>
            <a:r>
              <a:rPr lang="en-US" dirty="0"/>
              <a:t>: 2</a:t>
            </a:r>
            <a:r>
              <a:rPr lang="en-US" baseline="30000" dirty="0"/>
              <a:t>14</a:t>
            </a:r>
            <a:r>
              <a:rPr lang="en-US" dirty="0"/>
              <a:t> bytes 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Compression</a:t>
            </a:r>
            <a:r>
              <a:rPr lang="en-US" dirty="0"/>
              <a:t>: Optional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Message Authentication Code</a:t>
            </a:r>
            <a:r>
              <a:rPr lang="en-US" dirty="0"/>
              <a:t>: shared secret key is used to compute MAC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Encryption</a:t>
            </a:r>
            <a:r>
              <a:rPr lang="en-US" dirty="0"/>
              <a:t>: Symmetric</a:t>
            </a:r>
          </a:p>
        </p:txBody>
      </p:sp>
    </p:spTree>
    <p:extLst>
      <p:ext uri="{BB962C8B-B14F-4D97-AF65-F5344CB8AC3E}">
        <p14:creationId xmlns:p14="http://schemas.microsoft.com/office/powerpoint/2010/main" val="213116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096963"/>
          </a:xfrm>
        </p:spPr>
        <p:txBody>
          <a:bodyPr/>
          <a:lstStyle/>
          <a:p>
            <a:r>
              <a:rPr lang="en-US" dirty="0"/>
              <a:t>SSL record protocol: Operation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47346" y="1222131"/>
            <a:ext cx="10752992" cy="5231205"/>
          </a:xfrm>
        </p:spPr>
        <p:txBody>
          <a:bodyPr>
            <a:normAutofit/>
          </a:bodyPr>
          <a:lstStyle/>
          <a:p>
            <a:r>
              <a:rPr lang="en-US" dirty="0"/>
              <a:t>First Step </a:t>
            </a:r>
            <a:r>
              <a:rPr lang="en-US" u="sng" dirty="0"/>
              <a:t>Fragmentation</a:t>
            </a:r>
            <a:r>
              <a:rPr lang="en-US" dirty="0"/>
              <a:t>: Each upper layer message is fragmented into block of  2</a:t>
            </a:r>
            <a:r>
              <a:rPr lang="en-US" baseline="30000" dirty="0"/>
              <a:t>14</a:t>
            </a:r>
            <a:r>
              <a:rPr lang="en-US" dirty="0"/>
              <a:t> bytes (16384 bytes) or less</a:t>
            </a:r>
          </a:p>
          <a:p>
            <a:r>
              <a:rPr lang="en-US" dirty="0"/>
              <a:t>Second Step </a:t>
            </a:r>
            <a:r>
              <a:rPr lang="en-US" u="sng" dirty="0"/>
              <a:t>Compression</a:t>
            </a:r>
            <a:r>
              <a:rPr lang="en-US" dirty="0"/>
              <a:t>: Optional step, must be lossless and may not increase the length by more than 1024 bytes</a:t>
            </a:r>
          </a:p>
          <a:p>
            <a:r>
              <a:rPr lang="en-US" dirty="0"/>
              <a:t>Third Step </a:t>
            </a:r>
            <a:r>
              <a:rPr lang="en-US" u="sng" dirty="0"/>
              <a:t>Message Authentication Code (MAC)</a:t>
            </a:r>
            <a:r>
              <a:rPr lang="en-US" dirty="0"/>
              <a:t>: shared secret key is used to compute MAC</a:t>
            </a:r>
          </a:p>
          <a:p>
            <a:r>
              <a:rPr lang="en-US" dirty="0"/>
              <a:t>Fourth Step </a:t>
            </a:r>
            <a:r>
              <a:rPr lang="en-US" u="sng" dirty="0"/>
              <a:t>Encryption</a:t>
            </a:r>
            <a:r>
              <a:rPr lang="en-US" dirty="0"/>
              <a:t>: compressed message (if applied) and MAC are encrypted using symmetric encryption</a:t>
            </a:r>
          </a:p>
          <a:p>
            <a:r>
              <a:rPr lang="en-US" dirty="0"/>
              <a:t>Final Step </a:t>
            </a:r>
            <a:r>
              <a:rPr lang="en-US" u="sng" dirty="0"/>
              <a:t>Header Preparation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01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H_DIL-Eng" id="{BE17B552-DECA-0A44-81EC-CCD3B0B751E5}" vid="{F41AD852-B3EC-C745-BCA6-9755FC86C4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1325</Words>
  <Application>Microsoft Office PowerPoint</Application>
  <PresentationFormat>Widescreen</PresentationFormat>
  <Paragraphs>195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Gill Sans MT</vt:lpstr>
      <vt:lpstr>Helvetica</vt:lpstr>
      <vt:lpstr>Wingdings</vt:lpstr>
      <vt:lpstr>Office Theme</vt:lpstr>
      <vt:lpstr>SSL/TLS and HTTPs</vt:lpstr>
      <vt:lpstr>Security facilities in the TCP/IP stack</vt:lpstr>
      <vt:lpstr>PowerPoint Presentation</vt:lpstr>
      <vt:lpstr>SSL and TLS</vt:lpstr>
      <vt:lpstr>SSL architecture</vt:lpstr>
      <vt:lpstr>SSL session / SSL connection</vt:lpstr>
      <vt:lpstr>SSL record protocol: Services</vt:lpstr>
      <vt:lpstr>SSL record protocol: Operation</vt:lpstr>
      <vt:lpstr>SSL record protocol: Operation</vt:lpstr>
      <vt:lpstr>SSL record format</vt:lpstr>
      <vt:lpstr>SSL change cipher spec protocol</vt:lpstr>
      <vt:lpstr>Alert protocol</vt:lpstr>
      <vt:lpstr>Handshake protocol</vt:lpstr>
      <vt:lpstr>Handshake protocol: Phases</vt:lpstr>
      <vt:lpstr>Handshake protocol in action</vt:lpstr>
      <vt:lpstr>Transport Layer Security (TLS)</vt:lpstr>
      <vt:lpstr>HTTPS</vt:lpstr>
      <vt:lpstr>APIs</vt:lpstr>
      <vt:lpstr>OpenSSL</vt:lpstr>
      <vt:lpstr>LibreSSL</vt:lpstr>
      <vt:lpstr>mbed TLS</vt:lpstr>
      <vt:lpstr>Libcurl</vt:lpstr>
      <vt:lpstr>Client-server setup</vt:lpstr>
      <vt:lpstr>Server main()</vt:lpstr>
      <vt:lpstr>Client main()</vt:lpstr>
      <vt:lpstr>Common code</vt:lpstr>
      <vt:lpstr>Common code (cont.)</vt:lpstr>
      <vt:lpstr>Client tcp_connect()</vt:lpstr>
      <vt:lpstr>Server accept()</vt:lpstr>
      <vt:lpstr>Read/write</vt:lpstr>
      <vt:lpstr>Terminate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</dc:title>
  <dc:creator>Dragos Ilie</dc:creator>
  <cp:lastModifiedBy>Patrik Arlos</cp:lastModifiedBy>
  <cp:revision>13</cp:revision>
  <dcterms:created xsi:type="dcterms:W3CDTF">2018-05-14T12:50:16Z</dcterms:created>
  <dcterms:modified xsi:type="dcterms:W3CDTF">2019-02-26T07:52:41Z</dcterms:modified>
</cp:coreProperties>
</file>