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3192"/>
  </p:normalViewPr>
  <p:slideViewPr>
    <p:cSldViewPr snapToGrid="0" snapToObjects="1">
      <p:cViewPr varScale="1">
        <p:scale>
          <a:sx n="75" d="100"/>
          <a:sy n="75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20D12E40-5806-4748-B186-C89429C5A9F5}"/>
    <pc:docChg chg="modSld">
      <pc:chgData name="Patrik Arlos" userId="a02e9f34-b7c1-458f-b069-bfd244fb69b9" providerId="ADAL" clId="{20D12E40-5806-4748-B186-C89429C5A9F5}" dt="2019-02-26T07:52:51.816" v="0" actId="6549"/>
      <pc:docMkLst>
        <pc:docMk/>
      </pc:docMkLst>
      <pc:sldChg chg="modSp">
        <pc:chgData name="Patrik Arlos" userId="a02e9f34-b7c1-458f-b069-bfd244fb69b9" providerId="ADAL" clId="{20D12E40-5806-4748-B186-C89429C5A9F5}" dt="2019-02-26T07:52:51.816" v="0" actId="6549"/>
        <pc:sldMkLst>
          <pc:docMk/>
          <pc:sldMk cId="76914611" sldId="256"/>
        </pc:sldMkLst>
        <pc:spChg chg="mod">
          <ac:chgData name="Patrik Arlos" userId="a02e9f34-b7c1-458f-b069-bfd244fb69b9" providerId="ADAL" clId="{20D12E40-5806-4748-B186-C89429C5A9F5}" dt="2019-02-26T07:52:51.816" v="0" actId="6549"/>
          <ac:spMkLst>
            <pc:docMk/>
            <pc:sldMk cId="76914611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Client-Server Design Alternatives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Performance tradeoffs for various design alternatives for clients and servers, respectively.</a:t>
            </a:r>
          </a:p>
          <a:p>
            <a:r>
              <a:rPr lang="en-US" dirty="0"/>
              <a:t>Chapter 30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6A0D-1A4E-4319-A0B3-7FC2F8B9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6FC8-B30B-4F08-B2A7-2111CB54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0. Iterative server</a:t>
            </a:r>
          </a:p>
          <a:p>
            <a:pPr marL="514350" indent="-514350">
              <a:buAutoNum type="arabicPeriod"/>
            </a:pPr>
            <a:r>
              <a:rPr lang="en-US" dirty="0"/>
              <a:t>Concurrent server, one fork per client request</a:t>
            </a:r>
          </a:p>
          <a:p>
            <a:pPr marL="514350" indent="-514350">
              <a:buAutoNum type="arabicPeriod"/>
            </a:pPr>
            <a:r>
              <a:rPr lang="en-US" dirty="0" err="1"/>
              <a:t>Prefork</a:t>
            </a:r>
            <a:r>
              <a:rPr lang="en-US" dirty="0"/>
              <a:t>, each child calls accept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Prefork</a:t>
            </a:r>
            <a:r>
              <a:rPr lang="en-US" dirty="0"/>
              <a:t>, file locking to protect accept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Prefork</a:t>
            </a:r>
            <a:r>
              <a:rPr lang="en-US" dirty="0"/>
              <a:t>, thread mutex to protect accept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Prefork</a:t>
            </a:r>
            <a:r>
              <a:rPr lang="en-US" dirty="0"/>
              <a:t>, with parent passing socket to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Concurrent server, one thread per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Prethreaded</a:t>
            </a:r>
            <a:r>
              <a:rPr lang="en-US" dirty="0"/>
              <a:t> with mutex to protect accept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Prethreaded</a:t>
            </a:r>
            <a:r>
              <a:rPr lang="en-US" dirty="0"/>
              <a:t> with main thread calling accept</a:t>
            </a:r>
          </a:p>
        </p:txBody>
      </p:sp>
    </p:spTree>
    <p:extLst>
      <p:ext uri="{BB962C8B-B14F-4D97-AF65-F5344CB8AC3E}">
        <p14:creationId xmlns:p14="http://schemas.microsoft.com/office/powerpoint/2010/main" val="348590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183-8D76-49B6-906F-E0FEC06F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B491-E5B9-4B3F-99BC-FA78E937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blocked pending user input. </a:t>
            </a:r>
          </a:p>
          <a:p>
            <a:r>
              <a:rPr lang="en-US" dirty="0"/>
              <a:t>Select based</a:t>
            </a:r>
          </a:p>
          <a:p>
            <a:r>
              <a:rPr lang="en-US" dirty="0"/>
              <a:t>Non-blocking IO</a:t>
            </a:r>
          </a:p>
          <a:p>
            <a:r>
              <a:rPr lang="en-US" dirty="0"/>
              <a:t>Fork, one for client-to-server, one for server-to-client</a:t>
            </a:r>
          </a:p>
          <a:p>
            <a:r>
              <a:rPr lang="en-US" dirty="0"/>
              <a:t>Thread, one for client-to-server, one for server-to-client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7A03-72C9-4ED5-A179-9CC0B12D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consumes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E73D-E0B5-4EB4-AD3D-70C76BAF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  <a:p>
            <a:pPr lvl="1"/>
            <a:r>
              <a:rPr lang="en-US" dirty="0"/>
              <a:t>Socket, et.al. </a:t>
            </a:r>
          </a:p>
          <a:p>
            <a:r>
              <a:rPr lang="en-US" dirty="0"/>
              <a:t>Context switches</a:t>
            </a:r>
          </a:p>
          <a:p>
            <a:pPr lvl="1"/>
            <a:r>
              <a:rPr lang="en-US" dirty="0"/>
              <a:t>User – Kernel – User</a:t>
            </a:r>
          </a:p>
          <a:p>
            <a:r>
              <a:rPr lang="en-US" dirty="0"/>
              <a:t>Lots of file descriptors / sockets</a:t>
            </a:r>
          </a:p>
          <a:p>
            <a:pPr lvl="1"/>
            <a:r>
              <a:rPr lang="en-US" dirty="0"/>
              <a:t>select/poll/</a:t>
            </a:r>
            <a:r>
              <a:rPr lang="en-US" dirty="0" err="1"/>
              <a:t>epoll</a:t>
            </a:r>
            <a:r>
              <a:rPr lang="en-US" dirty="0"/>
              <a:t>/etc..</a:t>
            </a:r>
          </a:p>
          <a:p>
            <a:r>
              <a:rPr lang="en-US" dirty="0"/>
              <a:t>TCP congestion control algorithm</a:t>
            </a:r>
          </a:p>
          <a:p>
            <a:pPr lvl="1"/>
            <a:r>
              <a:rPr lang="en-US" dirty="0"/>
              <a:t>(research)</a:t>
            </a:r>
          </a:p>
        </p:txBody>
      </p:sp>
    </p:spTree>
    <p:extLst>
      <p:ext uri="{BB962C8B-B14F-4D97-AF65-F5344CB8AC3E}">
        <p14:creationId xmlns:p14="http://schemas.microsoft.com/office/powerpoint/2010/main" val="279997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488-7B3F-44E9-AB7A-75CB9B3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Pre-forked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53659-BE4A-4ABE-89F0-FE25F7209460}"/>
              </a:ext>
            </a:extLst>
          </p:cNvPr>
          <p:cNvSpPr/>
          <p:nvPr/>
        </p:nvSpPr>
        <p:spPr>
          <a:xfrm>
            <a:off x="967154" y="1825626"/>
            <a:ext cx="1406769" cy="5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CC91A-B69F-402F-B0B6-B3537EF14949}"/>
              </a:ext>
            </a:extLst>
          </p:cNvPr>
          <p:cNvSpPr/>
          <p:nvPr/>
        </p:nvSpPr>
        <p:spPr>
          <a:xfrm>
            <a:off x="967154" y="2625602"/>
            <a:ext cx="1406769" cy="53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A20BFD-27E1-4ADE-96F1-A9047FBCCADE}"/>
              </a:ext>
            </a:extLst>
          </p:cNvPr>
          <p:cNvSpPr/>
          <p:nvPr/>
        </p:nvSpPr>
        <p:spPr>
          <a:xfrm>
            <a:off x="5055576" y="1825627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E67143-4193-4838-8CB3-AEA27E6BC032}"/>
              </a:ext>
            </a:extLst>
          </p:cNvPr>
          <p:cNvSpPr/>
          <p:nvPr/>
        </p:nvSpPr>
        <p:spPr>
          <a:xfrm>
            <a:off x="5055576" y="2613880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C9CF6D-3692-4C71-BD22-F8628F4D048B}"/>
              </a:ext>
            </a:extLst>
          </p:cNvPr>
          <p:cNvSpPr/>
          <p:nvPr/>
        </p:nvSpPr>
        <p:spPr>
          <a:xfrm>
            <a:off x="5055576" y="3402133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960ECD-CD1B-45C5-92B4-3AE5A47A3B3F}"/>
              </a:ext>
            </a:extLst>
          </p:cNvPr>
          <p:cNvSpPr/>
          <p:nvPr/>
        </p:nvSpPr>
        <p:spPr>
          <a:xfrm>
            <a:off x="5055576" y="4888281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2D0CA48-C9C7-409E-94D3-9F180C1479CF}"/>
              </a:ext>
            </a:extLst>
          </p:cNvPr>
          <p:cNvSpPr/>
          <p:nvPr/>
        </p:nvSpPr>
        <p:spPr>
          <a:xfrm>
            <a:off x="4703885" y="3596054"/>
            <a:ext cx="281353" cy="16441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09DAF-F420-4DFB-8DF9-31220610759E}"/>
              </a:ext>
            </a:extLst>
          </p:cNvPr>
          <p:cNvSpPr txBox="1"/>
          <p:nvPr/>
        </p:nvSpPr>
        <p:spPr>
          <a:xfrm>
            <a:off x="5701811" y="4237948"/>
            <a:ext cx="28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94D6-4F3B-4551-AFC1-64E0CA15C4A7}"/>
              </a:ext>
            </a:extLst>
          </p:cNvPr>
          <p:cNvSpPr txBox="1"/>
          <p:nvPr/>
        </p:nvSpPr>
        <p:spPr>
          <a:xfrm>
            <a:off x="3534508" y="4237948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of available children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DC3C18-FB28-4B66-94F6-0EF84D15626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373923" y="2095379"/>
            <a:ext cx="26816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77E3B-F765-4B12-95CC-4418830D0172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73923" y="2883633"/>
            <a:ext cx="2681653" cy="1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63DF97-2A23-4A4E-A441-BEC322AF2AD4}"/>
              </a:ext>
            </a:extLst>
          </p:cNvPr>
          <p:cNvSpPr/>
          <p:nvPr/>
        </p:nvSpPr>
        <p:spPr>
          <a:xfrm>
            <a:off x="8282354" y="3153385"/>
            <a:ext cx="2136531" cy="10845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0CA247-6D85-4F2C-A6CD-CBF145EBDC50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>
            <a:off x="6629400" y="2095380"/>
            <a:ext cx="2721220" cy="105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C87AA-65E0-4C32-9AF8-357637883FD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629400" y="2883633"/>
            <a:ext cx="1965842" cy="428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9D9FB-A2F2-46F2-BDD3-A9EA44132E31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>
            <a:off x="6629400" y="3671886"/>
            <a:ext cx="1652954" cy="23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85A76E-28FF-4A93-9E8B-6449598484FD}"/>
              </a:ext>
            </a:extLst>
          </p:cNvPr>
          <p:cNvCxnSpPr>
            <a:cxnSpLocks/>
            <a:stCxn id="10" idx="3"/>
            <a:endCxn id="19" idx="4"/>
          </p:cNvCxnSpPr>
          <p:nvPr/>
        </p:nvCxnSpPr>
        <p:spPr>
          <a:xfrm flipV="1">
            <a:off x="6629400" y="4237948"/>
            <a:ext cx="2721220" cy="920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9C8017-67D8-4898-BD1D-02283671BF90}"/>
              </a:ext>
            </a:extLst>
          </p:cNvPr>
          <p:cNvSpPr txBox="1"/>
          <p:nvPr/>
        </p:nvSpPr>
        <p:spPr>
          <a:xfrm rot="1334928">
            <a:off x="7315200" y="2095379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FF2BA-9D66-41E0-882B-571193F392D4}"/>
              </a:ext>
            </a:extLst>
          </p:cNvPr>
          <p:cNvSpPr txBox="1"/>
          <p:nvPr/>
        </p:nvSpPr>
        <p:spPr>
          <a:xfrm>
            <a:off x="9768254" y="1468315"/>
            <a:ext cx="242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Fork:</a:t>
            </a:r>
          </a:p>
          <a:p>
            <a:r>
              <a:rPr lang="en-US" dirty="0"/>
              <a:t>Identical </a:t>
            </a:r>
          </a:p>
          <a:p>
            <a:r>
              <a:rPr lang="en-US" dirty="0"/>
              <a:t>No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8137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488-7B3F-44E9-AB7A-75CB9B3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Pre-threaded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53659-BE4A-4ABE-89F0-FE25F7209460}"/>
              </a:ext>
            </a:extLst>
          </p:cNvPr>
          <p:cNvSpPr/>
          <p:nvPr/>
        </p:nvSpPr>
        <p:spPr>
          <a:xfrm>
            <a:off x="967154" y="1825626"/>
            <a:ext cx="1406769" cy="5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CC91A-B69F-402F-B0B6-B3537EF14949}"/>
              </a:ext>
            </a:extLst>
          </p:cNvPr>
          <p:cNvSpPr/>
          <p:nvPr/>
        </p:nvSpPr>
        <p:spPr>
          <a:xfrm>
            <a:off x="967154" y="2625602"/>
            <a:ext cx="1406769" cy="53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A20BFD-27E1-4ADE-96F1-A9047FBCCADE}"/>
              </a:ext>
            </a:extLst>
          </p:cNvPr>
          <p:cNvSpPr/>
          <p:nvPr/>
        </p:nvSpPr>
        <p:spPr>
          <a:xfrm>
            <a:off x="5055576" y="1825627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E67143-4193-4838-8CB3-AEA27E6BC032}"/>
              </a:ext>
            </a:extLst>
          </p:cNvPr>
          <p:cNvSpPr/>
          <p:nvPr/>
        </p:nvSpPr>
        <p:spPr>
          <a:xfrm>
            <a:off x="5055576" y="2613880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C9CF6D-3692-4C71-BD22-F8628F4D048B}"/>
              </a:ext>
            </a:extLst>
          </p:cNvPr>
          <p:cNvSpPr/>
          <p:nvPr/>
        </p:nvSpPr>
        <p:spPr>
          <a:xfrm>
            <a:off x="5055576" y="3402133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960ECD-CD1B-45C5-92B4-3AE5A47A3B3F}"/>
              </a:ext>
            </a:extLst>
          </p:cNvPr>
          <p:cNvSpPr/>
          <p:nvPr/>
        </p:nvSpPr>
        <p:spPr>
          <a:xfrm>
            <a:off x="5055576" y="4888281"/>
            <a:ext cx="1573824" cy="5395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2D0CA48-C9C7-409E-94D3-9F180C1479CF}"/>
              </a:ext>
            </a:extLst>
          </p:cNvPr>
          <p:cNvSpPr/>
          <p:nvPr/>
        </p:nvSpPr>
        <p:spPr>
          <a:xfrm>
            <a:off x="4703885" y="3596054"/>
            <a:ext cx="281353" cy="16441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09DAF-F420-4DFB-8DF9-31220610759E}"/>
              </a:ext>
            </a:extLst>
          </p:cNvPr>
          <p:cNvSpPr txBox="1"/>
          <p:nvPr/>
        </p:nvSpPr>
        <p:spPr>
          <a:xfrm>
            <a:off x="5701811" y="4237948"/>
            <a:ext cx="28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94D6-4F3B-4551-AFC1-64E0CA15C4A7}"/>
              </a:ext>
            </a:extLst>
          </p:cNvPr>
          <p:cNvSpPr txBox="1"/>
          <p:nvPr/>
        </p:nvSpPr>
        <p:spPr>
          <a:xfrm>
            <a:off x="3534508" y="4237948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of available children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DC3C18-FB28-4B66-94F6-0EF84D15626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373923" y="2095379"/>
            <a:ext cx="26816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77E3B-F765-4B12-95CC-4418830D0172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73923" y="2883633"/>
            <a:ext cx="2681653" cy="1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63DF97-2A23-4A4E-A441-BEC322AF2AD4}"/>
              </a:ext>
            </a:extLst>
          </p:cNvPr>
          <p:cNvSpPr/>
          <p:nvPr/>
        </p:nvSpPr>
        <p:spPr>
          <a:xfrm>
            <a:off x="8282354" y="3153385"/>
            <a:ext cx="2136531" cy="10845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0CA247-6D85-4F2C-A6CD-CBF145EBDC50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>
            <a:off x="6629400" y="2095380"/>
            <a:ext cx="2721220" cy="105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C87AA-65E0-4C32-9AF8-357637883FD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629400" y="2883633"/>
            <a:ext cx="1965842" cy="428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9D9FB-A2F2-46F2-BDD3-A9EA44132E31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>
            <a:off x="6629400" y="3671886"/>
            <a:ext cx="1652954" cy="23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85A76E-28FF-4A93-9E8B-6449598484FD}"/>
              </a:ext>
            </a:extLst>
          </p:cNvPr>
          <p:cNvCxnSpPr>
            <a:cxnSpLocks/>
            <a:stCxn id="10" idx="3"/>
            <a:endCxn id="19" idx="4"/>
          </p:cNvCxnSpPr>
          <p:nvPr/>
        </p:nvCxnSpPr>
        <p:spPr>
          <a:xfrm flipV="1">
            <a:off x="6629400" y="4237948"/>
            <a:ext cx="2721220" cy="920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9C8017-67D8-4898-BD1D-02283671BF90}"/>
              </a:ext>
            </a:extLst>
          </p:cNvPr>
          <p:cNvSpPr txBox="1"/>
          <p:nvPr/>
        </p:nvSpPr>
        <p:spPr>
          <a:xfrm rot="1334928">
            <a:off x="6819553" y="2095379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Thread_create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17694-1A45-4AE8-96B0-49A53C72BD0D}"/>
              </a:ext>
            </a:extLst>
          </p:cNvPr>
          <p:cNvSpPr txBox="1"/>
          <p:nvPr/>
        </p:nvSpPr>
        <p:spPr>
          <a:xfrm>
            <a:off x="9100038" y="1468315"/>
            <a:ext cx="3091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</a:t>
            </a:r>
          </a:p>
          <a:p>
            <a:r>
              <a:rPr lang="en-US" dirty="0"/>
              <a:t>Separate </a:t>
            </a:r>
          </a:p>
          <a:p>
            <a:r>
              <a:rPr lang="en-US" dirty="0"/>
              <a:t>Possibility for 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20519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B6F7-C690-4D88-81EA-DFF56F7A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2E4C-6F6E-4A49-B091-7D54B3F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DNS</a:t>
            </a:r>
          </a:p>
          <a:p>
            <a:r>
              <a:rPr lang="en-US" dirty="0"/>
              <a:t>Containers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4017</TotalTime>
  <Words>210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Helvetica</vt:lpstr>
      <vt:lpstr>Office Theme</vt:lpstr>
      <vt:lpstr> Client-Server Design Alternatives</vt:lpstr>
      <vt:lpstr>Server Strategies</vt:lpstr>
      <vt:lpstr>Client Strategies</vt:lpstr>
      <vt:lpstr>What consumes time?</vt:lpstr>
      <vt:lpstr>Pre-forked Server</vt:lpstr>
      <vt:lpstr>Pre-threaded Server</vt:lpstr>
      <vt:lpstr>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2019-02-26T07:52:56Z</dcterms:modified>
</cp:coreProperties>
</file>