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8" r:id="rId22"/>
    <p:sldId id="377" r:id="rId23"/>
    <p:sldId id="379" r:id="rId24"/>
    <p:sldId id="381" r:id="rId25"/>
    <p:sldId id="382" r:id="rId26"/>
    <p:sldId id="380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CF62-BCD5-4E8B-AC85-4890005AF190}" v="19" dt="2019-03-17T14:01:42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/>
    <p:restoredTop sz="93192"/>
  </p:normalViewPr>
  <p:slideViewPr>
    <p:cSldViewPr snapToGrid="0" snapToObjects="1">
      <p:cViewPr>
        <p:scale>
          <a:sx n="134" d="100"/>
          <a:sy n="134" d="100"/>
        </p:scale>
        <p:origin x="9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245ECF62-BCD5-4E8B-AC85-4890005AF190}"/>
    <pc:docChg chg="undo custSel modSld sldOrd modMainMaster">
      <pc:chgData name="Patrik Arlos" userId="a02e9f34-b7c1-458f-b069-bfd244fb69b9" providerId="ADAL" clId="{245ECF62-BCD5-4E8B-AC85-4890005AF190}" dt="2019-03-17T14:02:18.590" v="257" actId="20577"/>
      <pc:docMkLst>
        <pc:docMk/>
      </pc:docMkLst>
      <pc:sldChg chg="delSp modSp">
        <pc:chgData name="Patrik Arlos" userId="a02e9f34-b7c1-458f-b069-bfd244fb69b9" providerId="ADAL" clId="{245ECF62-BCD5-4E8B-AC85-4890005AF190}" dt="2019-02-26T07:54:37.387" v="35" actId="1076"/>
        <pc:sldMkLst>
          <pc:docMk/>
          <pc:sldMk cId="76914611" sldId="256"/>
        </pc:sldMkLst>
        <pc:spChg chg="mod">
          <ac:chgData name="Patrik Arlos" userId="a02e9f34-b7c1-458f-b069-bfd244fb69b9" providerId="ADAL" clId="{245ECF62-BCD5-4E8B-AC85-4890005AF190}" dt="2019-02-26T07:54:28.361" v="33" actId="20577"/>
          <ac:spMkLst>
            <pc:docMk/>
            <pc:sldMk cId="76914611" sldId="256"/>
            <ac:spMk id="2" creationId="{00000000-0000-0000-0000-000000000000}"/>
          </ac:spMkLst>
        </pc:spChg>
        <pc:spChg chg="mod">
          <ac:chgData name="Patrik Arlos" userId="a02e9f34-b7c1-458f-b069-bfd244fb69b9" providerId="ADAL" clId="{245ECF62-BCD5-4E8B-AC85-4890005AF190}" dt="2019-02-26T07:54:34.475" v="34" actId="1076"/>
          <ac:spMkLst>
            <pc:docMk/>
            <pc:sldMk cId="76914611" sldId="256"/>
            <ac:spMk id="3" creationId="{00000000-0000-0000-0000-000000000000}"/>
          </ac:spMkLst>
        </pc:spChg>
        <pc:spChg chg="del mod">
          <ac:chgData name="Patrik Arlos" userId="a02e9f34-b7c1-458f-b069-bfd244fb69b9" providerId="ADAL" clId="{245ECF62-BCD5-4E8B-AC85-4890005AF190}" dt="2019-02-26T07:54:06.942" v="15" actId="478"/>
          <ac:spMkLst>
            <pc:docMk/>
            <pc:sldMk cId="76914611" sldId="256"/>
            <ac:spMk id="4" creationId="{DC57884A-0C3D-468A-93DE-1AF9FEEDF688}"/>
          </ac:spMkLst>
        </pc:spChg>
        <pc:spChg chg="mod">
          <ac:chgData name="Patrik Arlos" userId="a02e9f34-b7c1-458f-b069-bfd244fb69b9" providerId="ADAL" clId="{245ECF62-BCD5-4E8B-AC85-4890005AF190}" dt="2019-02-26T07:54:37.387" v="35" actId="1076"/>
          <ac:spMkLst>
            <pc:docMk/>
            <pc:sldMk cId="76914611" sldId="256"/>
            <ac:spMk id="5" creationId="{CB261AA7-7C34-44D1-8F8F-02D807E2DEFE}"/>
          </ac:spMkLst>
        </pc:spChg>
      </pc:sldChg>
      <pc:sldChg chg="modSp">
        <pc:chgData name="Patrik Arlos" userId="a02e9f34-b7c1-458f-b069-bfd244fb69b9" providerId="ADAL" clId="{245ECF62-BCD5-4E8B-AC85-4890005AF190}" dt="2019-02-28T10:30:21.929" v="37" actId="14100"/>
        <pc:sldMkLst>
          <pc:docMk/>
          <pc:sldMk cId="1707420104" sldId="263"/>
        </pc:sldMkLst>
        <pc:spChg chg="mod">
          <ac:chgData name="Patrik Arlos" userId="a02e9f34-b7c1-458f-b069-bfd244fb69b9" providerId="ADAL" clId="{245ECF62-BCD5-4E8B-AC85-4890005AF190}" dt="2019-02-28T10:30:21.929" v="37" actId="14100"/>
          <ac:spMkLst>
            <pc:docMk/>
            <pc:sldMk cId="1707420104" sldId="263"/>
            <ac:spMk id="20" creationId="{77C35A05-A860-4DCE-89DA-59881BC8D795}"/>
          </ac:spMkLst>
        </pc:spChg>
      </pc:sldChg>
      <pc:sldChg chg="addSp delSp modSp">
        <pc:chgData name="Patrik Arlos" userId="a02e9f34-b7c1-458f-b069-bfd244fb69b9" providerId="ADAL" clId="{245ECF62-BCD5-4E8B-AC85-4890005AF190}" dt="2019-03-17T14:02:18.590" v="257" actId="20577"/>
        <pc:sldMkLst>
          <pc:docMk/>
          <pc:sldMk cId="4224817838" sldId="266"/>
        </pc:sldMkLst>
        <pc:spChg chg="add del mod">
          <ac:chgData name="Patrik Arlos" userId="a02e9f34-b7c1-458f-b069-bfd244fb69b9" providerId="ADAL" clId="{245ECF62-BCD5-4E8B-AC85-4890005AF190}" dt="2019-03-17T14:01:38.757" v="184" actId="478"/>
          <ac:spMkLst>
            <pc:docMk/>
            <pc:sldMk cId="4224817838" sldId="266"/>
            <ac:spMk id="4" creationId="{49060DE1-30B7-4DC3-B401-62484D898655}"/>
          </ac:spMkLst>
        </pc:spChg>
        <pc:spChg chg="mod">
          <ac:chgData name="Patrik Arlos" userId="a02e9f34-b7c1-458f-b069-bfd244fb69b9" providerId="ADAL" clId="{245ECF62-BCD5-4E8B-AC85-4890005AF190}" dt="2019-03-17T14:00:20.217" v="182" actId="1076"/>
          <ac:spMkLst>
            <pc:docMk/>
            <pc:sldMk cId="4224817838" sldId="266"/>
            <ac:spMk id="5" creationId="{998450A5-2061-403C-AF5A-702186FE4277}"/>
          </ac:spMkLst>
        </pc:spChg>
        <pc:spChg chg="add mod">
          <ac:chgData name="Patrik Arlos" userId="a02e9f34-b7c1-458f-b069-bfd244fb69b9" providerId="ADAL" clId="{245ECF62-BCD5-4E8B-AC85-4890005AF190}" dt="2019-03-17T14:02:18.590" v="257" actId="20577"/>
          <ac:spMkLst>
            <pc:docMk/>
            <pc:sldMk cId="4224817838" sldId="266"/>
            <ac:spMk id="7" creationId="{94E8380A-80E6-471C-A73F-AAF175DC2343}"/>
          </ac:spMkLst>
        </pc:spChg>
      </pc:sldChg>
      <pc:sldChg chg="modSp">
        <pc:chgData name="Patrik Arlos" userId="a02e9f34-b7c1-458f-b069-bfd244fb69b9" providerId="ADAL" clId="{245ECF62-BCD5-4E8B-AC85-4890005AF190}" dt="2019-02-28T10:50:40.698" v="76" actId="1076"/>
        <pc:sldMkLst>
          <pc:docMk/>
          <pc:sldMk cId="634309841" sldId="267"/>
        </pc:sldMkLst>
        <pc:spChg chg="mod">
          <ac:chgData name="Patrik Arlos" userId="a02e9f34-b7c1-458f-b069-bfd244fb69b9" providerId="ADAL" clId="{245ECF62-BCD5-4E8B-AC85-4890005AF190}" dt="2019-02-28T10:50:38.039" v="74" actId="20577"/>
          <ac:spMkLst>
            <pc:docMk/>
            <pc:sldMk cId="634309841" sldId="267"/>
            <ac:spMk id="2" creationId="{293D4AC5-329A-4690-82B7-68F44DBF67F0}"/>
          </ac:spMkLst>
        </pc:spChg>
        <pc:picChg chg="mod">
          <ac:chgData name="Patrik Arlos" userId="a02e9f34-b7c1-458f-b069-bfd244fb69b9" providerId="ADAL" clId="{245ECF62-BCD5-4E8B-AC85-4890005AF190}" dt="2019-02-28T10:50:40.698" v="76" actId="1076"/>
          <ac:picMkLst>
            <pc:docMk/>
            <pc:sldMk cId="634309841" sldId="267"/>
            <ac:picMk id="4" creationId="{195DEB0F-448B-41E0-8654-E22903CBE2DF}"/>
          </ac:picMkLst>
        </pc:picChg>
      </pc:sldChg>
      <pc:sldChg chg="addSp modSp">
        <pc:chgData name="Patrik Arlos" userId="a02e9f34-b7c1-458f-b069-bfd244fb69b9" providerId="ADAL" clId="{245ECF62-BCD5-4E8B-AC85-4890005AF190}" dt="2019-02-28T11:04:14.248" v="132" actId="1076"/>
        <pc:sldMkLst>
          <pc:docMk/>
          <pc:sldMk cId="1404779390" sldId="275"/>
        </pc:sldMkLst>
        <pc:spChg chg="mod">
          <ac:chgData name="Patrik Arlos" userId="a02e9f34-b7c1-458f-b069-bfd244fb69b9" providerId="ADAL" clId="{245ECF62-BCD5-4E8B-AC85-4890005AF190}" dt="2019-02-28T11:03:12.370" v="119" actId="20577"/>
          <ac:spMkLst>
            <pc:docMk/>
            <pc:sldMk cId="1404779390" sldId="275"/>
            <ac:spMk id="3" creationId="{759A5BAE-FBFB-4C4F-9858-BDCF03310308}"/>
          </ac:spMkLst>
        </pc:spChg>
        <pc:spChg chg="add mod">
          <ac:chgData name="Patrik Arlos" userId="a02e9f34-b7c1-458f-b069-bfd244fb69b9" providerId="ADAL" clId="{245ECF62-BCD5-4E8B-AC85-4890005AF190}" dt="2019-02-28T11:02:17.998" v="97" actId="1076"/>
          <ac:spMkLst>
            <pc:docMk/>
            <pc:sldMk cId="1404779390" sldId="275"/>
            <ac:spMk id="20" creationId="{D9C50054-3646-4C92-BDF0-BD70D39E6A50}"/>
          </ac:spMkLst>
        </pc:spChg>
        <pc:spChg chg="add mod">
          <ac:chgData name="Patrik Arlos" userId="a02e9f34-b7c1-458f-b069-bfd244fb69b9" providerId="ADAL" clId="{245ECF62-BCD5-4E8B-AC85-4890005AF190}" dt="2019-02-28T11:02:23.698" v="101" actId="20577"/>
          <ac:spMkLst>
            <pc:docMk/>
            <pc:sldMk cId="1404779390" sldId="275"/>
            <ac:spMk id="21" creationId="{0C467E07-A3D0-4872-B755-BD80E5D31602}"/>
          </ac:spMkLst>
        </pc:spChg>
        <pc:spChg chg="add mod">
          <ac:chgData name="Patrik Arlos" userId="a02e9f34-b7c1-458f-b069-bfd244fb69b9" providerId="ADAL" clId="{245ECF62-BCD5-4E8B-AC85-4890005AF190}" dt="2019-02-28T11:02:36.590" v="103" actId="1076"/>
          <ac:spMkLst>
            <pc:docMk/>
            <pc:sldMk cId="1404779390" sldId="275"/>
            <ac:spMk id="22" creationId="{8B5F04FF-5C71-4396-9634-4BEDC7EB2E03}"/>
          </ac:spMkLst>
        </pc:spChg>
        <pc:spChg chg="add mod">
          <ac:chgData name="Patrik Arlos" userId="a02e9f34-b7c1-458f-b069-bfd244fb69b9" providerId="ADAL" clId="{245ECF62-BCD5-4E8B-AC85-4890005AF190}" dt="2019-02-28T11:02:40.960" v="105" actId="1076"/>
          <ac:spMkLst>
            <pc:docMk/>
            <pc:sldMk cId="1404779390" sldId="275"/>
            <ac:spMk id="23" creationId="{B01AFBC5-FC5D-472C-B1C6-AF5BB87350BB}"/>
          </ac:spMkLst>
        </pc:spChg>
        <pc:spChg chg="add mod">
          <ac:chgData name="Patrik Arlos" userId="a02e9f34-b7c1-458f-b069-bfd244fb69b9" providerId="ADAL" clId="{245ECF62-BCD5-4E8B-AC85-4890005AF190}" dt="2019-02-28T11:03:39.931" v="124" actId="1076"/>
          <ac:spMkLst>
            <pc:docMk/>
            <pc:sldMk cId="1404779390" sldId="275"/>
            <ac:spMk id="28" creationId="{635492FC-D5A2-46E6-8F7F-0EA3759280C0}"/>
          </ac:spMkLst>
        </pc:spChg>
        <pc:spChg chg="add mod">
          <ac:chgData name="Patrik Arlos" userId="a02e9f34-b7c1-458f-b069-bfd244fb69b9" providerId="ADAL" clId="{245ECF62-BCD5-4E8B-AC85-4890005AF190}" dt="2019-02-28T11:02:53.841" v="107" actId="1076"/>
          <ac:spMkLst>
            <pc:docMk/>
            <pc:sldMk cId="1404779390" sldId="275"/>
            <ac:spMk id="29" creationId="{91FA5E59-CEFC-4501-9A27-9C9746EE9E08}"/>
          </ac:spMkLst>
        </pc:spChg>
        <pc:spChg chg="add mod">
          <ac:chgData name="Patrik Arlos" userId="a02e9f34-b7c1-458f-b069-bfd244fb69b9" providerId="ADAL" clId="{245ECF62-BCD5-4E8B-AC85-4890005AF190}" dt="2019-02-28T11:04:09.016" v="131" actId="1076"/>
          <ac:spMkLst>
            <pc:docMk/>
            <pc:sldMk cId="1404779390" sldId="275"/>
            <ac:spMk id="30" creationId="{B8C10672-3013-448D-A35B-12407021E9D4}"/>
          </ac:spMkLst>
        </pc:spChg>
        <pc:spChg chg="add mod">
          <ac:chgData name="Patrik Arlos" userId="a02e9f34-b7c1-458f-b069-bfd244fb69b9" providerId="ADAL" clId="{245ECF62-BCD5-4E8B-AC85-4890005AF190}" dt="2019-02-28T11:04:14.248" v="132" actId="1076"/>
          <ac:spMkLst>
            <pc:docMk/>
            <pc:sldMk cId="1404779390" sldId="275"/>
            <ac:spMk id="31" creationId="{4CAD6218-3268-4527-8B2B-7462E5A2A4C5}"/>
          </ac:spMkLst>
        </pc:spChg>
        <pc:cxnChg chg="add mod">
          <ac:chgData name="Patrik Arlos" userId="a02e9f34-b7c1-458f-b069-bfd244fb69b9" providerId="ADAL" clId="{245ECF62-BCD5-4E8B-AC85-4890005AF190}" dt="2019-02-28T11:02:02.993" v="93" actId="1076"/>
          <ac:cxnSpMkLst>
            <pc:docMk/>
            <pc:sldMk cId="1404779390" sldId="275"/>
            <ac:cxnSpMk id="7" creationId="{BF1AEE3D-4BEF-458C-B169-96E4B9B78E2A}"/>
          </ac:cxnSpMkLst>
        </pc:cxnChg>
        <pc:cxnChg chg="add mod">
          <ac:chgData name="Patrik Arlos" userId="a02e9f34-b7c1-458f-b069-bfd244fb69b9" providerId="ADAL" clId="{245ECF62-BCD5-4E8B-AC85-4890005AF190}" dt="2019-02-28T11:02:02.993" v="93" actId="1076"/>
          <ac:cxnSpMkLst>
            <pc:docMk/>
            <pc:sldMk cId="1404779390" sldId="275"/>
            <ac:cxnSpMk id="8" creationId="{206A9FF0-E9A2-46EE-BC05-1B886140E47B}"/>
          </ac:cxnSpMkLst>
        </pc:cxnChg>
        <pc:cxnChg chg="add mod">
          <ac:chgData name="Patrik Arlos" userId="a02e9f34-b7c1-458f-b069-bfd244fb69b9" providerId="ADAL" clId="{245ECF62-BCD5-4E8B-AC85-4890005AF190}" dt="2019-02-28T11:02:02.993" v="93" actId="1076"/>
          <ac:cxnSpMkLst>
            <pc:docMk/>
            <pc:sldMk cId="1404779390" sldId="275"/>
            <ac:cxnSpMk id="10" creationId="{29159E61-BE4C-445E-A3DC-12F9B0CAC942}"/>
          </ac:cxnSpMkLst>
        </pc:cxnChg>
        <pc:cxnChg chg="add mod">
          <ac:chgData name="Patrik Arlos" userId="a02e9f34-b7c1-458f-b069-bfd244fb69b9" providerId="ADAL" clId="{245ECF62-BCD5-4E8B-AC85-4890005AF190}" dt="2019-02-28T11:02:02.993" v="93" actId="1076"/>
          <ac:cxnSpMkLst>
            <pc:docMk/>
            <pc:sldMk cId="1404779390" sldId="275"/>
            <ac:cxnSpMk id="12" creationId="{340547E3-D4EE-43D4-85DD-2C34CD70F26D}"/>
          </ac:cxnSpMkLst>
        </pc:cxnChg>
        <pc:cxnChg chg="add mod">
          <ac:chgData name="Patrik Arlos" userId="a02e9f34-b7c1-458f-b069-bfd244fb69b9" providerId="ADAL" clId="{245ECF62-BCD5-4E8B-AC85-4890005AF190}" dt="2019-02-28T11:02:02.993" v="93" actId="1076"/>
          <ac:cxnSpMkLst>
            <pc:docMk/>
            <pc:sldMk cId="1404779390" sldId="275"/>
            <ac:cxnSpMk id="14" creationId="{695932C8-BE77-4DFB-98D6-3A8B134AD45D}"/>
          </ac:cxnSpMkLst>
        </pc:cxnChg>
        <pc:cxnChg chg="add mod">
          <ac:chgData name="Patrik Arlos" userId="a02e9f34-b7c1-458f-b069-bfd244fb69b9" providerId="ADAL" clId="{245ECF62-BCD5-4E8B-AC85-4890005AF190}" dt="2019-02-28T11:02:02.993" v="93" actId="1076"/>
          <ac:cxnSpMkLst>
            <pc:docMk/>
            <pc:sldMk cId="1404779390" sldId="275"/>
            <ac:cxnSpMk id="17" creationId="{00CBEE74-B455-4514-AA40-850D288916D2}"/>
          </ac:cxnSpMkLst>
        </pc:cxnChg>
        <pc:cxnChg chg="add mod">
          <ac:chgData name="Patrik Arlos" userId="a02e9f34-b7c1-458f-b069-bfd244fb69b9" providerId="ADAL" clId="{245ECF62-BCD5-4E8B-AC85-4890005AF190}" dt="2019-02-28T11:03:35.458" v="123" actId="14100"/>
          <ac:cxnSpMkLst>
            <pc:docMk/>
            <pc:sldMk cId="1404779390" sldId="275"/>
            <ac:cxnSpMk id="24" creationId="{EB0A2709-4BBF-40DE-A3FB-6DE133E5AE78}"/>
          </ac:cxnSpMkLst>
        </pc:cxnChg>
        <pc:cxnChg chg="add mod">
          <ac:chgData name="Patrik Arlos" userId="a02e9f34-b7c1-458f-b069-bfd244fb69b9" providerId="ADAL" clId="{245ECF62-BCD5-4E8B-AC85-4890005AF190}" dt="2019-02-28T11:03:28.257" v="121" actId="1076"/>
          <ac:cxnSpMkLst>
            <pc:docMk/>
            <pc:sldMk cId="1404779390" sldId="275"/>
            <ac:cxnSpMk id="25" creationId="{ED37EC25-C68A-46D4-A938-1516456397CF}"/>
          </ac:cxnSpMkLst>
        </pc:cxnChg>
        <pc:cxnChg chg="add mod">
          <ac:chgData name="Patrik Arlos" userId="a02e9f34-b7c1-458f-b069-bfd244fb69b9" providerId="ADAL" clId="{245ECF62-BCD5-4E8B-AC85-4890005AF190}" dt="2019-02-28T11:03:32.037" v="122" actId="1076"/>
          <ac:cxnSpMkLst>
            <pc:docMk/>
            <pc:sldMk cId="1404779390" sldId="275"/>
            <ac:cxnSpMk id="26" creationId="{7B17291C-020C-459A-83C5-59205A161314}"/>
          </ac:cxnSpMkLst>
        </pc:cxnChg>
        <pc:cxnChg chg="add mod">
          <ac:chgData name="Patrik Arlos" userId="a02e9f34-b7c1-458f-b069-bfd244fb69b9" providerId="ADAL" clId="{245ECF62-BCD5-4E8B-AC85-4890005AF190}" dt="2019-02-28T11:03:32.037" v="122" actId="1076"/>
          <ac:cxnSpMkLst>
            <pc:docMk/>
            <pc:sldMk cId="1404779390" sldId="275"/>
            <ac:cxnSpMk id="27" creationId="{A6F421A3-93C3-45C8-A773-00069FD35B72}"/>
          </ac:cxnSpMkLst>
        </pc:cxnChg>
      </pc:sldChg>
      <pc:sldChg chg="modSp">
        <pc:chgData name="Patrik Arlos" userId="a02e9f34-b7c1-458f-b069-bfd244fb69b9" providerId="ADAL" clId="{245ECF62-BCD5-4E8B-AC85-4890005AF190}" dt="2019-03-17T10:32:47.226" v="144" actId="1036"/>
        <pc:sldMkLst>
          <pc:docMk/>
          <pc:sldMk cId="1347169352" sldId="369"/>
        </pc:sldMkLst>
        <pc:spChg chg="mod">
          <ac:chgData name="Patrik Arlos" userId="a02e9f34-b7c1-458f-b069-bfd244fb69b9" providerId="ADAL" clId="{245ECF62-BCD5-4E8B-AC85-4890005AF190}" dt="2019-03-17T10:32:47.226" v="144" actId="1036"/>
          <ac:spMkLst>
            <pc:docMk/>
            <pc:sldMk cId="1347169352" sldId="369"/>
            <ac:spMk id="3" creationId="{45DB8D5B-5957-48CC-BBB7-314EB1A9556F}"/>
          </ac:spMkLst>
        </pc:spChg>
      </pc:sldChg>
      <pc:sldChg chg="addSp delSp modSp">
        <pc:chgData name="Patrik Arlos" userId="a02e9f34-b7c1-458f-b069-bfd244fb69b9" providerId="ADAL" clId="{245ECF62-BCD5-4E8B-AC85-4890005AF190}" dt="2019-03-17T13:53:45.992" v="173" actId="20577"/>
        <pc:sldMkLst>
          <pc:docMk/>
          <pc:sldMk cId="3783236564" sldId="375"/>
        </pc:sldMkLst>
        <pc:spChg chg="add del">
          <ac:chgData name="Patrik Arlos" userId="a02e9f34-b7c1-458f-b069-bfd244fb69b9" providerId="ADAL" clId="{245ECF62-BCD5-4E8B-AC85-4890005AF190}" dt="2019-03-17T13:53:17.321" v="148"/>
          <ac:spMkLst>
            <pc:docMk/>
            <pc:sldMk cId="3783236564" sldId="375"/>
            <ac:spMk id="3" creationId="{819D8703-2E88-4C76-AD9D-91E5DBC29798}"/>
          </ac:spMkLst>
        </pc:spChg>
        <pc:spChg chg="mod">
          <ac:chgData name="Patrik Arlos" userId="a02e9f34-b7c1-458f-b069-bfd244fb69b9" providerId="ADAL" clId="{245ECF62-BCD5-4E8B-AC85-4890005AF190}" dt="2019-03-17T13:53:13.991" v="146" actId="14100"/>
          <ac:spMkLst>
            <pc:docMk/>
            <pc:sldMk cId="3783236564" sldId="375"/>
            <ac:spMk id="5" creationId="{10E90342-6ECC-4D2C-A287-B1C368F70B01}"/>
          </ac:spMkLst>
        </pc:spChg>
        <pc:spChg chg="add mod">
          <ac:chgData name="Patrik Arlos" userId="a02e9f34-b7c1-458f-b069-bfd244fb69b9" providerId="ADAL" clId="{245ECF62-BCD5-4E8B-AC85-4890005AF190}" dt="2019-03-17T13:53:45.992" v="173" actId="20577"/>
          <ac:spMkLst>
            <pc:docMk/>
            <pc:sldMk cId="3783236564" sldId="375"/>
            <ac:spMk id="6" creationId="{B26B2159-CEC8-4CC7-BCFD-428370C6E37D}"/>
          </ac:spMkLst>
        </pc:spChg>
      </pc:sldChg>
      <pc:sldChg chg="addSp">
        <pc:chgData name="Patrik Arlos" userId="a02e9f34-b7c1-458f-b069-bfd244fb69b9" providerId="ADAL" clId="{245ECF62-BCD5-4E8B-AC85-4890005AF190}" dt="2019-03-17T13:54:04.881" v="174"/>
        <pc:sldMkLst>
          <pc:docMk/>
          <pc:sldMk cId="4037907809" sldId="376"/>
        </pc:sldMkLst>
        <pc:spChg chg="add">
          <ac:chgData name="Patrik Arlos" userId="a02e9f34-b7c1-458f-b069-bfd244fb69b9" providerId="ADAL" clId="{245ECF62-BCD5-4E8B-AC85-4890005AF190}" dt="2019-03-17T13:54:04.881" v="174"/>
          <ac:spMkLst>
            <pc:docMk/>
            <pc:sldMk cId="4037907809" sldId="376"/>
            <ac:spMk id="4" creationId="{7717C3B8-9D94-4AF2-A025-ACDC71E162E6}"/>
          </ac:spMkLst>
        </pc:spChg>
      </pc:sldChg>
      <pc:sldChg chg="modSp">
        <pc:chgData name="Patrik Arlos" userId="a02e9f34-b7c1-458f-b069-bfd244fb69b9" providerId="ADAL" clId="{245ECF62-BCD5-4E8B-AC85-4890005AF190}" dt="2019-02-28T10:33:29.357" v="44" actId="20577"/>
        <pc:sldMkLst>
          <pc:docMk/>
          <pc:sldMk cId="4078408891" sldId="377"/>
        </pc:sldMkLst>
        <pc:spChg chg="mod">
          <ac:chgData name="Patrik Arlos" userId="a02e9f34-b7c1-458f-b069-bfd244fb69b9" providerId="ADAL" clId="{245ECF62-BCD5-4E8B-AC85-4890005AF190}" dt="2019-02-28T10:33:29.357" v="44" actId="20577"/>
          <ac:spMkLst>
            <pc:docMk/>
            <pc:sldMk cId="4078408891" sldId="377"/>
            <ac:spMk id="4" creationId="{75BC5507-AEFF-44C6-BA58-DF0B08A741EE}"/>
          </ac:spMkLst>
        </pc:spChg>
      </pc:sldChg>
      <pc:sldChg chg="modSp ord">
        <pc:chgData name="Patrik Arlos" userId="a02e9f34-b7c1-458f-b069-bfd244fb69b9" providerId="ADAL" clId="{245ECF62-BCD5-4E8B-AC85-4890005AF190}" dt="2019-03-17T10:34:11.114" v="145" actId="20577"/>
        <pc:sldMkLst>
          <pc:docMk/>
          <pc:sldMk cId="1616304489" sldId="378"/>
        </pc:sldMkLst>
        <pc:spChg chg="mod">
          <ac:chgData name="Patrik Arlos" userId="a02e9f34-b7c1-458f-b069-bfd244fb69b9" providerId="ADAL" clId="{245ECF62-BCD5-4E8B-AC85-4890005AF190}" dt="2019-03-17T10:34:11.114" v="145" actId="20577"/>
          <ac:spMkLst>
            <pc:docMk/>
            <pc:sldMk cId="1616304489" sldId="378"/>
            <ac:spMk id="2" creationId="{0B06278C-4BF9-4EB6-A714-282D0F6E1F20}"/>
          </ac:spMkLst>
        </pc:spChg>
      </pc:sldChg>
      <pc:sldChg chg="modSp">
        <pc:chgData name="Patrik Arlos" userId="a02e9f34-b7c1-458f-b069-bfd244fb69b9" providerId="ADAL" clId="{245ECF62-BCD5-4E8B-AC85-4890005AF190}" dt="2019-03-17T13:56:45.096" v="180" actId="20577"/>
        <pc:sldMkLst>
          <pc:docMk/>
          <pc:sldMk cId="4010105605" sldId="389"/>
        </pc:sldMkLst>
        <pc:spChg chg="mod">
          <ac:chgData name="Patrik Arlos" userId="a02e9f34-b7c1-458f-b069-bfd244fb69b9" providerId="ADAL" clId="{245ECF62-BCD5-4E8B-AC85-4890005AF190}" dt="2019-03-17T13:56:45.096" v="180" actId="20577"/>
          <ac:spMkLst>
            <pc:docMk/>
            <pc:sldMk cId="4010105605" sldId="389"/>
            <ac:spMk id="3" creationId="{798C0B34-1CD4-4D6A-9610-6AD0CF18AE7D}"/>
          </ac:spMkLst>
        </pc:spChg>
      </pc:sldChg>
      <pc:sldMasterChg chg="modSldLayout">
        <pc:chgData name="Patrik Arlos" userId="a02e9f34-b7c1-458f-b069-bfd244fb69b9" providerId="ADAL" clId="{245ECF62-BCD5-4E8B-AC85-4890005AF190}" dt="2019-02-28T10:32:38.981" v="41" actId="14100"/>
        <pc:sldMasterMkLst>
          <pc:docMk/>
          <pc:sldMasterMk cId="1233805520" sldId="2147483648"/>
        </pc:sldMasterMkLst>
        <pc:sldLayoutChg chg="modSp">
          <pc:chgData name="Patrik Arlos" userId="a02e9f34-b7c1-458f-b069-bfd244fb69b9" providerId="ADAL" clId="{245ECF62-BCD5-4E8B-AC85-4890005AF190}" dt="2019-02-28T10:32:38.981" v="41" actId="14100"/>
          <pc:sldLayoutMkLst>
            <pc:docMk/>
            <pc:sldMasterMk cId="1233805520" sldId="2147483648"/>
            <pc:sldLayoutMk cId="213951777" sldId="2147483650"/>
          </pc:sldLayoutMkLst>
          <pc:spChg chg="mod">
            <ac:chgData name="Patrik Arlos" userId="a02e9f34-b7c1-458f-b069-bfd244fb69b9" providerId="ADAL" clId="{245ECF62-BCD5-4E8B-AC85-4890005AF190}" dt="2019-02-28T10:32:38.981" v="41" actId="14100"/>
            <ac:spMkLst>
              <pc:docMk/>
              <pc:sldMasterMk cId="1233805520" sldId="2147483648"/>
              <pc:sldLayoutMk cId="213951777" sldId="2147483650"/>
              <ac:spMk id="2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064996276075693E-2"/>
          <c:y val="0.13085272999325104"/>
          <c:w val="0.89503697849237518"/>
          <c:h val="0.718742819899037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0.61</c:v>
                </c:pt>
                <c:pt idx="1">
                  <c:v>2.9</c:v>
                </c:pt>
                <c:pt idx="2">
                  <c:v>35</c:v>
                </c:pt>
                <c:pt idx="3">
                  <c:v>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36-46A0-BFAB-7DAD7B33B4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select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0.73</c:v>
                </c:pt>
                <c:pt idx="1">
                  <c:v>3</c:v>
                </c:pt>
                <c:pt idx="2">
                  <c:v>35</c:v>
                </c:pt>
                <c:pt idx="3">
                  <c:v>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36-46A0-BFAB-7DAD7B33B4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epoll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0.41</c:v>
                </c:pt>
                <c:pt idx="1">
                  <c:v>0.42</c:v>
                </c:pt>
                <c:pt idx="2">
                  <c:v>0.53</c:v>
                </c:pt>
                <c:pt idx="3">
                  <c:v>0.66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36-46A0-BFAB-7DAD7B33B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9846752"/>
        <c:axId val="596656864"/>
      </c:lineChart>
      <c:catAx>
        <c:axId val="59984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Operations</a:t>
                </a:r>
              </a:p>
            </c:rich>
          </c:tx>
          <c:layout>
            <c:manualLayout>
              <c:xMode val="edge"/>
              <c:yMode val="edge"/>
              <c:x val="0.50109232180692009"/>
              <c:y val="0.820355708424369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656864"/>
        <c:crosses val="autoZero"/>
        <c:auto val="1"/>
        <c:lblAlgn val="ctr"/>
        <c:lblOffset val="100"/>
        <c:noMultiLvlLbl val="0"/>
      </c:catAx>
      <c:valAx>
        <c:axId val="5966568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Duration [</a:t>
                </a:r>
                <a:r>
                  <a:rPr lang="en-US" dirty="0" err="1"/>
                  <a:t>tu</a:t>
                </a:r>
                <a:r>
                  <a:rPr lang="en-US" dirty="0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84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990" y="1"/>
            <a:ext cx="8961911" cy="9777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714B-F639-F148-A2EB-005B62CBEEDE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isc.org/isc-projects/bind9.gi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801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I/O Models &amp; </a:t>
            </a:r>
            <a:br>
              <a:rPr lang="en-US" dirty="0"/>
            </a:br>
            <a:r>
              <a:rPr lang="en-US" dirty="0"/>
              <a:t>Domain Name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3933"/>
            <a:ext cx="9144000" cy="1490133"/>
          </a:xfrm>
        </p:spPr>
        <p:txBody>
          <a:bodyPr/>
          <a:lstStyle/>
          <a:p>
            <a:r>
              <a:rPr lang="en-US" dirty="0"/>
              <a:t>Blocking, Non-blocking, Signal-driven, Asynchronous I/O and Multiplexing</a:t>
            </a:r>
          </a:p>
          <a:p>
            <a:r>
              <a:rPr lang="en-US" dirty="0"/>
              <a:t>Chapter 6 and 16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261AA7-7C34-44D1-8F8F-02D807E2DEFE}"/>
              </a:ext>
            </a:extLst>
          </p:cNvPr>
          <p:cNvSpPr txBox="1">
            <a:spLocks/>
          </p:cNvSpPr>
          <p:nvPr/>
        </p:nvSpPr>
        <p:spPr>
          <a:xfrm>
            <a:off x="1524000" y="417406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Domain Name System, Resource records, Resolvers, Name and Address Conversions</a:t>
            </a:r>
          </a:p>
          <a:p>
            <a:r>
              <a:rPr lang="en-US" dirty="0"/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554-8CDE-427B-8C08-D2D9AEE4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0276"/>
          </a:xfrm>
        </p:spPr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45CFF-BE4B-4007-BE6E-5AA1DF913C3B}"/>
              </a:ext>
            </a:extLst>
          </p:cNvPr>
          <p:cNvSpPr txBox="1"/>
          <p:nvPr/>
        </p:nvSpPr>
        <p:spPr>
          <a:xfrm>
            <a:off x="8128812" y="2371130"/>
            <a:ext cx="294295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timeval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long </a:t>
            </a:r>
            <a:r>
              <a:rPr lang="en-US" sz="1600" dirty="0" err="1">
                <a:latin typeface="Lucida Console" panose="020B0609040504020204" pitchFamily="49" charset="0"/>
              </a:rPr>
              <a:t>tv_sec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long </a:t>
            </a:r>
            <a:r>
              <a:rPr lang="en-US" sz="1600" dirty="0" err="1">
                <a:latin typeface="Lucida Console" panose="020B0609040504020204" pitchFamily="49" charset="0"/>
              </a:rPr>
              <a:t>tv_usec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9D88E-EDEE-402B-A5E5-C0CA3529E59C}"/>
              </a:ext>
            </a:extLst>
          </p:cNvPr>
          <p:cNvSpPr txBox="1"/>
          <p:nvPr/>
        </p:nvSpPr>
        <p:spPr>
          <a:xfrm>
            <a:off x="207970" y="2371130"/>
            <a:ext cx="764557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select.h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time.h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socket(int maxfdp1,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readset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writeset,fd_set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exceptset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const struct </a:t>
            </a:r>
            <a:r>
              <a:rPr lang="en-US" sz="1600" dirty="0" err="1">
                <a:latin typeface="Lucida Console" panose="020B0609040504020204" pitchFamily="49" charset="0"/>
              </a:rPr>
              <a:t>timeval</a:t>
            </a:r>
            <a:r>
              <a:rPr lang="en-US" sz="1600" dirty="0">
                <a:latin typeface="Lucida Console" panose="020B0609040504020204" pitchFamily="49" charset="0"/>
              </a:rPr>
              <a:t> *timeout);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C5279-F193-47DF-BF64-1212F1D269CE}"/>
              </a:ext>
            </a:extLst>
          </p:cNvPr>
          <p:cNvSpPr/>
          <p:nvPr/>
        </p:nvSpPr>
        <p:spPr>
          <a:xfrm>
            <a:off x="8083138" y="3642997"/>
            <a:ext cx="3966358" cy="924103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Returns: positive count of ready descriptors, 0 on timeout, -1 on error.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E6948-13DA-4B13-948D-8261652A4DD2}"/>
              </a:ext>
            </a:extLst>
          </p:cNvPr>
          <p:cNvCxnSpPr/>
          <p:nvPr/>
        </p:nvCxnSpPr>
        <p:spPr>
          <a:xfrm flipV="1">
            <a:off x="1789216" y="3642997"/>
            <a:ext cx="700644" cy="130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E2C0FF-3232-46EF-B049-A10B059AC8F6}"/>
              </a:ext>
            </a:extLst>
          </p:cNvPr>
          <p:cNvSpPr txBox="1"/>
          <p:nvPr/>
        </p:nvSpPr>
        <p:spPr>
          <a:xfrm>
            <a:off x="597725" y="4975751"/>
            <a:ext cx="18921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Ready for reading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97AEB9-5420-4B92-926F-35FB069A5C6F}"/>
              </a:ext>
            </a:extLst>
          </p:cNvPr>
          <p:cNvCxnSpPr>
            <a:cxnSpLocks/>
          </p:cNvCxnSpPr>
          <p:nvPr/>
        </p:nvCxnSpPr>
        <p:spPr>
          <a:xfrm flipV="1">
            <a:off x="3778333" y="3604132"/>
            <a:ext cx="880753" cy="196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E5439F-337C-4BD2-A9F1-D2BBA45179D3}"/>
              </a:ext>
            </a:extLst>
          </p:cNvPr>
          <p:cNvSpPr txBox="1"/>
          <p:nvPr/>
        </p:nvSpPr>
        <p:spPr>
          <a:xfrm>
            <a:off x="2586842" y="5595247"/>
            <a:ext cx="18921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Ready for writing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C2324E-1338-4EB2-A17A-54053F486BE6}"/>
              </a:ext>
            </a:extLst>
          </p:cNvPr>
          <p:cNvCxnSpPr>
            <a:cxnSpLocks/>
          </p:cNvCxnSpPr>
          <p:nvPr/>
        </p:nvCxnSpPr>
        <p:spPr>
          <a:xfrm flipV="1">
            <a:off x="5698177" y="3689258"/>
            <a:ext cx="1043049" cy="24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9F7FB4-BBC2-4FBF-8A1A-9EACF2A80C20}"/>
              </a:ext>
            </a:extLst>
          </p:cNvPr>
          <p:cNvSpPr txBox="1"/>
          <p:nvPr/>
        </p:nvSpPr>
        <p:spPr>
          <a:xfrm>
            <a:off x="4288972" y="6168438"/>
            <a:ext cx="26778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Has an exception pending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CECE4D-AEFA-42E6-A732-CCEBDEEECB60}"/>
              </a:ext>
            </a:extLst>
          </p:cNvPr>
          <p:cNvSpPr txBox="1"/>
          <p:nvPr/>
        </p:nvSpPr>
        <p:spPr>
          <a:xfrm>
            <a:off x="7327075" y="5345083"/>
            <a:ext cx="463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Wait forever, timeout -&gt; NULL</a:t>
            </a:r>
          </a:p>
          <a:p>
            <a:pPr marL="342900" indent="-342900">
              <a:buAutoNum type="arabicPeriod"/>
            </a:pPr>
            <a:r>
              <a:rPr lang="en-US" dirty="0"/>
              <a:t>Wait until timeout </a:t>
            </a:r>
          </a:p>
          <a:p>
            <a:pPr marL="342900" indent="-342900">
              <a:buAutoNum type="arabicPeriod"/>
            </a:pPr>
            <a:r>
              <a:rPr lang="en-US" dirty="0"/>
              <a:t>Do not wait, timeout={</a:t>
            </a:r>
            <a:r>
              <a:rPr lang="en-US" dirty="0" err="1"/>
              <a:t>tv_sec</a:t>
            </a:r>
            <a:r>
              <a:rPr lang="en-US" dirty="0"/>
              <a:t>=0;tv_usec=0;}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A0BF7A-6372-4D29-BF4D-BFF00D9C7C3A}"/>
              </a:ext>
            </a:extLst>
          </p:cNvPr>
          <p:cNvCxnSpPr>
            <a:cxnSpLocks/>
          </p:cNvCxnSpPr>
          <p:nvPr/>
        </p:nvCxnSpPr>
        <p:spPr>
          <a:xfrm flipH="1">
            <a:off x="2656114" y="1583428"/>
            <a:ext cx="1029195" cy="15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53B2DF-C0D0-49D2-A0C7-0CA521BF71CE}"/>
              </a:ext>
            </a:extLst>
          </p:cNvPr>
          <p:cNvSpPr txBox="1"/>
          <p:nvPr/>
        </p:nvSpPr>
        <p:spPr>
          <a:xfrm>
            <a:off x="2683823" y="937097"/>
            <a:ext cx="20385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File descriptors to test + 1</a:t>
            </a:r>
          </a:p>
        </p:txBody>
      </p:sp>
    </p:spTree>
    <p:extLst>
      <p:ext uri="{BB962C8B-B14F-4D97-AF65-F5344CB8AC3E}">
        <p14:creationId xmlns:p14="http://schemas.microsoft.com/office/powerpoint/2010/main" val="290504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FD20-C7D2-45DA-AA78-AF46D589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6D8E-9264-4CE1-8620-4478B177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</p:spPr>
        <p:txBody>
          <a:bodyPr/>
          <a:lstStyle/>
          <a:p>
            <a:r>
              <a:rPr lang="en-US" dirty="0"/>
              <a:t>“Usually an array of integers, with each bit in each integer corresponding to a descriptor.”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10339-0E4E-48AF-BDF7-C9E097AF3C61}"/>
              </a:ext>
            </a:extLst>
          </p:cNvPr>
          <p:cNvSpPr txBox="1"/>
          <p:nvPr/>
        </p:nvSpPr>
        <p:spPr>
          <a:xfrm>
            <a:off x="2800749" y="3048896"/>
            <a:ext cx="5341765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void FD_ZERO(</a:t>
            </a:r>
            <a:r>
              <a:rPr lang="en-US" sz="1600" dirty="0" err="1">
                <a:latin typeface="Lucida Console" panose="020B0609040504020204" pitchFamily="49" charset="0"/>
              </a:rPr>
              <a:t>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fdset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void FD_SET(int </a:t>
            </a:r>
            <a:r>
              <a:rPr lang="en-US" sz="1600" dirty="0" err="1">
                <a:latin typeface="Lucida Console" panose="020B0609040504020204" pitchFamily="49" charset="0"/>
              </a:rPr>
              <a:t>fd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fdset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void FD_CLR(int </a:t>
            </a:r>
            <a:r>
              <a:rPr lang="en-US" sz="1600" dirty="0" err="1">
                <a:latin typeface="Lucida Console" panose="020B0609040504020204" pitchFamily="49" charset="0"/>
              </a:rPr>
              <a:t>fd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fdset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 FD_ISSET(int </a:t>
            </a:r>
            <a:r>
              <a:rPr lang="en-US" sz="1600" dirty="0" err="1">
                <a:latin typeface="Lucida Console" panose="020B0609040504020204" pitchFamily="49" charset="0"/>
              </a:rPr>
              <a:t>fd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fdset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 FD_SETSIZE(); /* 1024 Linux */</a:t>
            </a:r>
          </a:p>
        </p:txBody>
      </p:sp>
    </p:spTree>
    <p:extLst>
      <p:ext uri="{BB962C8B-B14F-4D97-AF65-F5344CB8AC3E}">
        <p14:creationId xmlns:p14="http://schemas.microsoft.com/office/powerpoint/2010/main" val="217023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BA97-43F5-42AF-986D-C948A9ED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B5EA11-86A1-4B0F-A214-1B90BCD58B97}"/>
              </a:ext>
            </a:extLst>
          </p:cNvPr>
          <p:cNvGrpSpPr/>
          <p:nvPr/>
        </p:nvGrpSpPr>
        <p:grpSpPr>
          <a:xfrm>
            <a:off x="5468585" y="3206769"/>
            <a:ext cx="1088570" cy="403762"/>
            <a:chOff x="5470566" y="3819896"/>
            <a:chExt cx="1088570" cy="403762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8A1899-DFA3-46A1-B9AD-0F4DC13A2DFB}"/>
                </a:ext>
              </a:extLst>
            </p:cNvPr>
            <p:cNvSpPr/>
            <p:nvPr/>
          </p:nvSpPr>
          <p:spPr>
            <a:xfrm>
              <a:off x="5470566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10B477-6CE1-4A73-A49E-7A16BCCD51E3}"/>
                </a:ext>
              </a:extLst>
            </p:cNvPr>
            <p:cNvSpPr/>
            <p:nvPr/>
          </p:nvSpPr>
          <p:spPr>
            <a:xfrm>
              <a:off x="5688280" y="3819897"/>
              <a:ext cx="217714" cy="4037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1E7EED-8CCA-4BF1-852C-A8E49B4EF745}"/>
                </a:ext>
              </a:extLst>
            </p:cNvPr>
            <p:cNvSpPr/>
            <p:nvPr/>
          </p:nvSpPr>
          <p:spPr>
            <a:xfrm>
              <a:off x="5905994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3E0190-E32A-4262-8FF2-E2BDE36737A6}"/>
                </a:ext>
              </a:extLst>
            </p:cNvPr>
            <p:cNvSpPr/>
            <p:nvPr/>
          </p:nvSpPr>
          <p:spPr>
            <a:xfrm>
              <a:off x="6123708" y="3819897"/>
              <a:ext cx="217714" cy="4037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7BD84F-0C72-4DEE-81FA-9C90B17287E6}"/>
                </a:ext>
              </a:extLst>
            </p:cNvPr>
            <p:cNvSpPr/>
            <p:nvPr/>
          </p:nvSpPr>
          <p:spPr>
            <a:xfrm>
              <a:off x="6341422" y="3819896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327573-768B-4D32-93B3-65F2BD9A2978}"/>
              </a:ext>
            </a:extLst>
          </p:cNvPr>
          <p:cNvGrpSpPr/>
          <p:nvPr/>
        </p:nvGrpSpPr>
        <p:grpSpPr>
          <a:xfrm>
            <a:off x="5468585" y="1690688"/>
            <a:ext cx="1088570" cy="403762"/>
            <a:chOff x="5470566" y="3819896"/>
            <a:chExt cx="1088570" cy="40376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F0B3A8-6E17-43BE-80D8-7FBA7804384A}"/>
                </a:ext>
              </a:extLst>
            </p:cNvPr>
            <p:cNvSpPr/>
            <p:nvPr/>
          </p:nvSpPr>
          <p:spPr>
            <a:xfrm>
              <a:off x="5470566" y="3819897"/>
              <a:ext cx="217714" cy="40376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3DE6A1-E771-477A-87ED-A26E2DE26493}"/>
                </a:ext>
              </a:extLst>
            </p:cNvPr>
            <p:cNvSpPr/>
            <p:nvPr/>
          </p:nvSpPr>
          <p:spPr>
            <a:xfrm>
              <a:off x="5688280" y="3819897"/>
              <a:ext cx="217714" cy="4037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60DBC-AAB1-4191-B773-DBE4994B1B51}"/>
                </a:ext>
              </a:extLst>
            </p:cNvPr>
            <p:cNvSpPr/>
            <p:nvPr/>
          </p:nvSpPr>
          <p:spPr>
            <a:xfrm>
              <a:off x="5905994" y="3819897"/>
              <a:ext cx="217714" cy="40376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8B4971-84DA-48C0-A14C-E6144933510E}"/>
                </a:ext>
              </a:extLst>
            </p:cNvPr>
            <p:cNvSpPr/>
            <p:nvPr/>
          </p:nvSpPr>
          <p:spPr>
            <a:xfrm>
              <a:off x="6123708" y="3819897"/>
              <a:ext cx="217714" cy="4037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A46D3E-6562-4C67-8A2A-ED8F4C61F83B}"/>
                </a:ext>
              </a:extLst>
            </p:cNvPr>
            <p:cNvSpPr/>
            <p:nvPr/>
          </p:nvSpPr>
          <p:spPr>
            <a:xfrm>
              <a:off x="6341422" y="3819896"/>
              <a:ext cx="217714" cy="4037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6D057A-7BD9-4BEF-A965-CFFC7651CB15}"/>
              </a:ext>
            </a:extLst>
          </p:cNvPr>
          <p:cNvSpPr txBox="1"/>
          <p:nvPr/>
        </p:nvSpPr>
        <p:spPr>
          <a:xfrm>
            <a:off x="3269672" y="1728891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the set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614FD2-A970-4D12-B424-F6459DEE1172}"/>
              </a:ext>
            </a:extLst>
          </p:cNvPr>
          <p:cNvGrpSpPr/>
          <p:nvPr/>
        </p:nvGrpSpPr>
        <p:grpSpPr>
          <a:xfrm>
            <a:off x="5468585" y="2448729"/>
            <a:ext cx="1088570" cy="403762"/>
            <a:chOff x="5470566" y="3819896"/>
            <a:chExt cx="1088570" cy="403762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FEA5F9-8CBB-47D4-9C8A-D412E306FDB3}"/>
                </a:ext>
              </a:extLst>
            </p:cNvPr>
            <p:cNvSpPr/>
            <p:nvPr/>
          </p:nvSpPr>
          <p:spPr>
            <a:xfrm>
              <a:off x="5470566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444155-0AA8-4454-BB46-1CA84A572048}"/>
                </a:ext>
              </a:extLst>
            </p:cNvPr>
            <p:cNvSpPr/>
            <p:nvPr/>
          </p:nvSpPr>
          <p:spPr>
            <a:xfrm>
              <a:off x="5688280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92EB7A-38C5-4C8A-918B-F234763339B2}"/>
                </a:ext>
              </a:extLst>
            </p:cNvPr>
            <p:cNvSpPr/>
            <p:nvPr/>
          </p:nvSpPr>
          <p:spPr>
            <a:xfrm>
              <a:off x="5905994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911FB5-656F-4EE9-8416-0B07913B18FE}"/>
                </a:ext>
              </a:extLst>
            </p:cNvPr>
            <p:cNvSpPr/>
            <p:nvPr/>
          </p:nvSpPr>
          <p:spPr>
            <a:xfrm>
              <a:off x="6123708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71206E-CCC0-4880-BBFA-8184EE5214C9}"/>
                </a:ext>
              </a:extLst>
            </p:cNvPr>
            <p:cNvSpPr/>
            <p:nvPr/>
          </p:nvSpPr>
          <p:spPr>
            <a:xfrm>
              <a:off x="6341422" y="3819896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496662-2046-454D-8360-E9354D3E1B13}"/>
              </a:ext>
            </a:extLst>
          </p:cNvPr>
          <p:cNvSpPr txBox="1"/>
          <p:nvPr/>
        </p:nvSpPr>
        <p:spPr>
          <a:xfrm>
            <a:off x="3269672" y="2486932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FD_ZERO()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1970EF-CB3C-4552-9139-5E1F272DA027}"/>
              </a:ext>
            </a:extLst>
          </p:cNvPr>
          <p:cNvSpPr txBox="1"/>
          <p:nvPr/>
        </p:nvSpPr>
        <p:spPr>
          <a:xfrm>
            <a:off x="3269672" y="3085483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FD_SET(a)</a:t>
            </a:r>
          </a:p>
          <a:p>
            <a:r>
              <a:rPr lang="en-US" dirty="0"/>
              <a:t>FD_SET(b)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57036-4AC7-4EAB-A997-01E3B2E6A748}"/>
              </a:ext>
            </a:extLst>
          </p:cNvPr>
          <p:cNvSpPr txBox="1"/>
          <p:nvPr/>
        </p:nvSpPr>
        <p:spPr>
          <a:xfrm>
            <a:off x="3305297" y="4029446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C480BA-10C2-441B-B98A-3E789BA3C8EC}"/>
              </a:ext>
            </a:extLst>
          </p:cNvPr>
          <p:cNvGrpSpPr/>
          <p:nvPr/>
        </p:nvGrpSpPr>
        <p:grpSpPr>
          <a:xfrm>
            <a:off x="5468585" y="3947427"/>
            <a:ext cx="1088570" cy="403762"/>
            <a:chOff x="5470566" y="3819896"/>
            <a:chExt cx="1088570" cy="403762"/>
          </a:xfrm>
          <a:solidFill>
            <a:schemeClr val="bg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D4B2E4-72AC-4D20-B7AF-4D643CC67119}"/>
                </a:ext>
              </a:extLst>
            </p:cNvPr>
            <p:cNvSpPr/>
            <p:nvPr/>
          </p:nvSpPr>
          <p:spPr>
            <a:xfrm>
              <a:off x="5470566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FC2502-6DF4-4434-923F-5A419DAA2E20}"/>
                </a:ext>
              </a:extLst>
            </p:cNvPr>
            <p:cNvSpPr/>
            <p:nvPr/>
          </p:nvSpPr>
          <p:spPr>
            <a:xfrm>
              <a:off x="5688280" y="3819897"/>
              <a:ext cx="217714" cy="40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FE85F3-AF3B-47E5-ABBF-37BD9B95FB8F}"/>
                </a:ext>
              </a:extLst>
            </p:cNvPr>
            <p:cNvSpPr/>
            <p:nvPr/>
          </p:nvSpPr>
          <p:spPr>
            <a:xfrm>
              <a:off x="5905994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407171-F7B7-4CA2-AEC8-D50CD4FDD4CD}"/>
                </a:ext>
              </a:extLst>
            </p:cNvPr>
            <p:cNvSpPr/>
            <p:nvPr/>
          </p:nvSpPr>
          <p:spPr>
            <a:xfrm>
              <a:off x="6123708" y="3819897"/>
              <a:ext cx="217714" cy="4037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5F91A9-7A59-48C4-8E7C-A6CDFE42CA32}"/>
                </a:ext>
              </a:extLst>
            </p:cNvPr>
            <p:cNvSpPr/>
            <p:nvPr/>
          </p:nvSpPr>
          <p:spPr>
            <a:xfrm>
              <a:off x="6341422" y="3819896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Arc 32">
            <a:extLst>
              <a:ext uri="{FF2B5EF4-FFF2-40B4-BE49-F238E27FC236}">
                <a16:creationId xmlns:a16="http://schemas.microsoft.com/office/drawing/2014/main" id="{3ED38F17-47A2-4DC7-A176-23B93083EA68}"/>
              </a:ext>
            </a:extLst>
          </p:cNvPr>
          <p:cNvSpPr/>
          <p:nvPr/>
        </p:nvSpPr>
        <p:spPr>
          <a:xfrm rot="21004278">
            <a:off x="3960636" y="3788296"/>
            <a:ext cx="1749633" cy="482298"/>
          </a:xfrm>
          <a:prstGeom prst="arc">
            <a:avLst>
              <a:gd name="adj1" fmla="val 10857363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4B81B-28F2-44C0-B94A-173507DA6114}"/>
              </a:ext>
            </a:extLst>
          </p:cNvPr>
          <p:cNvSpPr txBox="1"/>
          <p:nvPr/>
        </p:nvSpPr>
        <p:spPr>
          <a:xfrm>
            <a:off x="2976748" y="4688084"/>
            <a:ext cx="209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FD_ISSET(a) = false</a:t>
            </a:r>
          </a:p>
          <a:p>
            <a:r>
              <a:rPr lang="en-US" dirty="0"/>
              <a:t>FD_ISSET(b) = true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419A38-8FB2-4D15-AFAD-F4371A520129}"/>
              </a:ext>
            </a:extLst>
          </p:cNvPr>
          <p:cNvGrpSpPr/>
          <p:nvPr/>
        </p:nvGrpSpPr>
        <p:grpSpPr>
          <a:xfrm>
            <a:off x="5468585" y="4724180"/>
            <a:ext cx="1088570" cy="403762"/>
            <a:chOff x="5470566" y="3819896"/>
            <a:chExt cx="1088570" cy="403762"/>
          </a:xfrm>
          <a:solidFill>
            <a:schemeClr val="bg1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09468F-1D58-4E58-9C75-F985A5DBF7D5}"/>
                </a:ext>
              </a:extLst>
            </p:cNvPr>
            <p:cNvSpPr/>
            <p:nvPr/>
          </p:nvSpPr>
          <p:spPr>
            <a:xfrm>
              <a:off x="5470566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84F3DE-29DD-47D4-A472-E60FCA526C69}"/>
                </a:ext>
              </a:extLst>
            </p:cNvPr>
            <p:cNvSpPr/>
            <p:nvPr/>
          </p:nvSpPr>
          <p:spPr>
            <a:xfrm>
              <a:off x="5688280" y="3819897"/>
              <a:ext cx="217714" cy="4037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461966-12B3-4B31-836C-782FA4281134}"/>
                </a:ext>
              </a:extLst>
            </p:cNvPr>
            <p:cNvSpPr/>
            <p:nvPr/>
          </p:nvSpPr>
          <p:spPr>
            <a:xfrm>
              <a:off x="5905994" y="3819897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0EC169-FBD4-41D0-9D5C-807942BCECBF}"/>
                </a:ext>
              </a:extLst>
            </p:cNvPr>
            <p:cNvSpPr/>
            <p:nvPr/>
          </p:nvSpPr>
          <p:spPr>
            <a:xfrm>
              <a:off x="6123708" y="3819897"/>
              <a:ext cx="217714" cy="4037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15992B-82E8-4B22-821A-AE631024F389}"/>
                </a:ext>
              </a:extLst>
            </p:cNvPr>
            <p:cNvSpPr/>
            <p:nvPr/>
          </p:nvSpPr>
          <p:spPr>
            <a:xfrm>
              <a:off x="6341422" y="3819896"/>
              <a:ext cx="217714" cy="403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09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7C7F-9F9F-434A-A991-724D6B66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‘Ready’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8D5B-5957-48CC-BBB7-314EB1A9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Socket is ready for </a:t>
            </a:r>
            <a:r>
              <a:rPr lang="en-US" i="1" dirty="0"/>
              <a:t>reading </a:t>
            </a:r>
            <a:r>
              <a:rPr lang="en-US" dirty="0"/>
              <a:t>if:</a:t>
            </a:r>
          </a:p>
          <a:p>
            <a:pPr lvl="1"/>
            <a:r>
              <a:rPr lang="en-US" dirty="0"/>
              <a:t>No. bytes in Socket Buffer &gt;= low-water mark (SO_RCVLOWAT)</a:t>
            </a:r>
          </a:p>
          <a:p>
            <a:pPr lvl="2"/>
            <a:r>
              <a:rPr lang="en-US" dirty="0"/>
              <a:t>Default is 1 byte for UDP/TCP sockets. </a:t>
            </a:r>
          </a:p>
          <a:p>
            <a:pPr lvl="1"/>
            <a:r>
              <a:rPr lang="en-US" dirty="0"/>
              <a:t>The read half is closed. </a:t>
            </a:r>
          </a:p>
          <a:p>
            <a:pPr lvl="2"/>
            <a:r>
              <a:rPr lang="en-US" dirty="0"/>
              <a:t>Read would not block and return 0. </a:t>
            </a:r>
          </a:p>
          <a:p>
            <a:pPr lvl="1"/>
            <a:r>
              <a:rPr lang="en-US" dirty="0"/>
              <a:t>It’s a listening socket, No. completed conns. &gt;0. </a:t>
            </a:r>
          </a:p>
          <a:p>
            <a:pPr lvl="2"/>
            <a:r>
              <a:rPr lang="en-US" dirty="0"/>
              <a:t>Accept would not block. However, in the details there can be issues.</a:t>
            </a:r>
          </a:p>
          <a:p>
            <a:pPr lvl="1"/>
            <a:r>
              <a:rPr lang="en-US" dirty="0"/>
              <a:t>A Socket Error is pending. </a:t>
            </a:r>
          </a:p>
          <a:p>
            <a:pPr lvl="2"/>
            <a:r>
              <a:rPr lang="en-US" dirty="0"/>
              <a:t>Read would not block but return -1. </a:t>
            </a:r>
          </a:p>
        </p:txBody>
      </p:sp>
      <p:pic>
        <p:nvPicPr>
          <p:cNvPr id="3074" name="Picture 2" descr="Image result for bsd devil">
            <a:extLst>
              <a:ext uri="{FF2B5EF4-FFF2-40B4-BE49-F238E27FC236}">
                <a16:creationId xmlns:a16="http://schemas.microsoft.com/office/drawing/2014/main" id="{63BAC15F-7D6E-4004-919C-55526C0E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967" y="3922684"/>
            <a:ext cx="656779" cy="7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6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7C7F-9F9F-434A-A991-724D6B66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‘Ready’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8D5B-5957-48CC-BBB7-314EB1A9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Socket is ready for </a:t>
            </a:r>
            <a:r>
              <a:rPr lang="en-US" i="1" dirty="0"/>
              <a:t>writing </a:t>
            </a:r>
            <a:r>
              <a:rPr lang="en-US" dirty="0"/>
              <a:t>if:</a:t>
            </a:r>
          </a:p>
          <a:p>
            <a:pPr lvl="1"/>
            <a:r>
              <a:rPr lang="en-US" dirty="0"/>
              <a:t>No. bytes available space in Socket Send Buffer &gt;= low-water mark (SO_SNDLOWAT), and i) Socket is connected (TCP) or ii) Socket does not require a connection (UDP). </a:t>
            </a:r>
          </a:p>
          <a:p>
            <a:pPr lvl="2"/>
            <a:r>
              <a:rPr lang="en-US" dirty="0"/>
              <a:t>Default is 2048 byte for UDP/TCP sockets. </a:t>
            </a:r>
          </a:p>
          <a:p>
            <a:pPr lvl="1"/>
            <a:r>
              <a:rPr lang="en-US" dirty="0"/>
              <a:t>The write half is closed. </a:t>
            </a:r>
          </a:p>
          <a:p>
            <a:pPr lvl="2"/>
            <a:r>
              <a:rPr lang="en-US" dirty="0"/>
              <a:t>Write would generate SIGPIPE.</a:t>
            </a:r>
          </a:p>
          <a:p>
            <a:pPr lvl="1"/>
            <a:r>
              <a:rPr lang="en-US" dirty="0"/>
              <a:t>A socket using non-blocking connect has completed the connection, or the connect has failed. </a:t>
            </a:r>
          </a:p>
          <a:p>
            <a:pPr lvl="1"/>
            <a:r>
              <a:rPr lang="en-US" dirty="0"/>
              <a:t>A Socket Error is pending. </a:t>
            </a:r>
          </a:p>
          <a:p>
            <a:pPr lvl="2"/>
            <a:r>
              <a:rPr lang="en-US" dirty="0"/>
              <a:t>Write would not block but return -1. </a:t>
            </a:r>
          </a:p>
        </p:txBody>
      </p:sp>
    </p:spTree>
    <p:extLst>
      <p:ext uri="{BB962C8B-B14F-4D97-AF65-F5344CB8AC3E}">
        <p14:creationId xmlns:p14="http://schemas.microsoft.com/office/powerpoint/2010/main" val="346667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03E0-16D6-4D91-96F9-3C223265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F44F43-5C19-412A-9470-94A39F14C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504699"/>
              </p:ext>
            </p:extLst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177">
                  <a:extLst>
                    <a:ext uri="{9D8B030D-6E8A-4147-A177-3AD203B41FA5}">
                      <a16:colId xmlns:a16="http://schemas.microsoft.com/office/drawing/2014/main" val="538487956"/>
                    </a:ext>
                  </a:extLst>
                </a:gridCol>
                <a:gridCol w="1836717">
                  <a:extLst>
                    <a:ext uri="{9D8B030D-6E8A-4147-A177-3AD203B41FA5}">
                      <a16:colId xmlns:a16="http://schemas.microsoft.com/office/drawing/2014/main" val="2327641690"/>
                    </a:ext>
                  </a:extLst>
                </a:gridCol>
                <a:gridCol w="1761506">
                  <a:extLst>
                    <a:ext uri="{9D8B030D-6E8A-4147-A177-3AD203B41FA5}">
                      <a16:colId xmlns:a16="http://schemas.microsoft.com/office/drawing/2014/main" val="415161361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122470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2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to read</a:t>
                      </a:r>
                    </a:p>
                    <a:p>
                      <a:r>
                        <a:rPr lang="en-US" dirty="0"/>
                        <a:t>Read-half of connection closed</a:t>
                      </a:r>
                    </a:p>
                    <a:p>
                      <a:r>
                        <a:rPr lang="en-US" dirty="0"/>
                        <a:t>New connection ready for listening socket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  <a:p>
                      <a:pPr algn="ctr"/>
                      <a:r>
                        <a:rPr lang="en-US" dirty="0"/>
                        <a:t>X</a:t>
                      </a:r>
                    </a:p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5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available for writing</a:t>
                      </a:r>
                    </a:p>
                    <a:p>
                      <a:r>
                        <a:rPr lang="en-US" dirty="0"/>
                        <a:t>Write-half of the connection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Pending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6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TCP out-of-band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6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61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7806-DD03-4760-A7CA-15C100C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str_cli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9F501-7048-447A-BC37-FFD63D3E3B34}"/>
              </a:ext>
            </a:extLst>
          </p:cNvPr>
          <p:cNvSpPr/>
          <p:nvPr/>
        </p:nvSpPr>
        <p:spPr>
          <a:xfrm>
            <a:off x="1332016" y="1690688"/>
            <a:ext cx="952796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FD_ZERO(&amp;</a:t>
            </a:r>
            <a:r>
              <a:rPr lang="en-US" sz="1600" dirty="0" err="1">
                <a:latin typeface="Lucida Console" panose="020B0609040504020204" pitchFamily="49" charset="0"/>
              </a:rPr>
              <a:t>rset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 ; ; 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FD_SET(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, &amp;</a:t>
            </a:r>
            <a:r>
              <a:rPr lang="en-US" sz="1600" dirty="0" err="1">
                <a:latin typeface="Lucida Console" panose="020B0609040504020204" pitchFamily="49" charset="0"/>
              </a:rPr>
              <a:t>rset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maxfdp1 = max(</a:t>
            </a:r>
            <a:r>
              <a:rPr lang="en-US" sz="1600" dirty="0" err="1">
                <a:latin typeface="Lucida Console" panose="020B0609040504020204" pitchFamily="49" charset="0"/>
              </a:rPr>
              <a:t>fileno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fp</a:t>
            </a:r>
            <a:r>
              <a:rPr lang="en-US" sz="1600" dirty="0">
                <a:latin typeface="Lucida Console" panose="020B0609040504020204" pitchFamily="49" charset="0"/>
              </a:rPr>
              <a:t>), 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) + 1;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Select(maxfdp1, &amp;</a:t>
            </a:r>
            <a:r>
              <a:rPr lang="en-US" sz="1600" dirty="0" err="1">
                <a:latin typeface="Lucida Console" panose="020B0609040504020204" pitchFamily="49" charset="0"/>
              </a:rPr>
              <a:t>rset</a:t>
            </a:r>
            <a:r>
              <a:rPr lang="en-US" sz="1600" dirty="0">
                <a:latin typeface="Lucida Console" panose="020B0609040504020204" pitchFamily="49" charset="0"/>
              </a:rPr>
              <a:t>, NULL, NULL, NULL);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if (FD_ISSET(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, &amp;</a:t>
            </a:r>
            <a:r>
              <a:rPr lang="en-US" sz="1600" dirty="0" err="1">
                <a:latin typeface="Lucida Console" panose="020B0609040504020204" pitchFamily="49" charset="0"/>
              </a:rPr>
              <a:t>rset</a:t>
            </a:r>
            <a:r>
              <a:rPr lang="en-US" sz="1600" dirty="0">
                <a:latin typeface="Lucida Console" panose="020B0609040504020204" pitchFamily="49" charset="0"/>
              </a:rPr>
              <a:t>)) {	/* socket is readable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if (</a:t>
            </a:r>
            <a:r>
              <a:rPr lang="en-US" sz="1600" dirty="0" err="1">
                <a:latin typeface="Lucida Console" panose="020B0609040504020204" pitchFamily="49" charset="0"/>
              </a:rPr>
              <a:t>Readline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recvline</a:t>
            </a:r>
            <a:r>
              <a:rPr lang="en-US" sz="1600" dirty="0">
                <a:latin typeface="Lucida Console" panose="020B0609040504020204" pitchFamily="49" charset="0"/>
              </a:rPr>
              <a:t>, MAXLINE)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</a:t>
            </a:r>
            <a:r>
              <a:rPr lang="en-US" sz="1600" dirty="0" err="1">
                <a:latin typeface="Lucida Console" panose="020B0609040504020204" pitchFamily="49" charset="0"/>
              </a:rPr>
              <a:t>err_quit</a:t>
            </a:r>
            <a:r>
              <a:rPr lang="en-US" sz="1600" dirty="0">
                <a:latin typeface="Lucida Console" panose="020B0609040504020204" pitchFamily="49" charset="0"/>
              </a:rPr>
              <a:t>("</a:t>
            </a:r>
            <a:r>
              <a:rPr lang="en-US" sz="1600" dirty="0" err="1">
                <a:latin typeface="Lucida Console" panose="020B0609040504020204" pitchFamily="49" charset="0"/>
              </a:rPr>
              <a:t>str_cli</a:t>
            </a:r>
            <a:r>
              <a:rPr lang="en-US" sz="1600" dirty="0">
                <a:latin typeface="Lucida Console" panose="020B0609040504020204" pitchFamily="49" charset="0"/>
              </a:rPr>
              <a:t>: server terminated prematurely");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latin typeface="Lucida Console" panose="020B0609040504020204" pitchFamily="49" charset="0"/>
              </a:rPr>
              <a:t>Fputs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recvline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stdout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if (FD_ISSET(</a:t>
            </a:r>
            <a:r>
              <a:rPr lang="en-US" sz="1600" dirty="0" err="1">
                <a:latin typeface="Lucida Console" panose="020B0609040504020204" pitchFamily="49" charset="0"/>
              </a:rPr>
              <a:t>fileno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fp</a:t>
            </a:r>
            <a:r>
              <a:rPr lang="en-US" sz="1600" dirty="0">
                <a:latin typeface="Lucida Console" panose="020B0609040504020204" pitchFamily="49" charset="0"/>
              </a:rPr>
              <a:t>), &amp;</a:t>
            </a:r>
            <a:r>
              <a:rPr lang="en-US" sz="1600" dirty="0" err="1">
                <a:latin typeface="Lucida Console" panose="020B0609040504020204" pitchFamily="49" charset="0"/>
              </a:rPr>
              <a:t>rset</a:t>
            </a:r>
            <a:r>
              <a:rPr lang="en-US" sz="1600" dirty="0">
                <a:latin typeface="Lucida Console" panose="020B0609040504020204" pitchFamily="49" charset="0"/>
              </a:rPr>
              <a:t>)) {  /* input is readable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if (</a:t>
            </a:r>
            <a:r>
              <a:rPr lang="en-US" sz="1600" dirty="0" err="1">
                <a:latin typeface="Lucida Console" panose="020B0609040504020204" pitchFamily="49" charset="0"/>
              </a:rPr>
              <a:t>Fgets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sendline</a:t>
            </a:r>
            <a:r>
              <a:rPr lang="en-US" sz="1600" dirty="0">
                <a:latin typeface="Lucida Console" panose="020B0609040504020204" pitchFamily="49" charset="0"/>
              </a:rPr>
              <a:t>, MAXLINE, </a:t>
            </a:r>
            <a:r>
              <a:rPr lang="en-US" sz="1600" dirty="0" err="1">
                <a:latin typeface="Lucida Console" panose="020B0609040504020204" pitchFamily="49" charset="0"/>
              </a:rPr>
              <a:t>fp</a:t>
            </a:r>
            <a:r>
              <a:rPr lang="en-US" sz="1600" dirty="0">
                <a:latin typeface="Lucida Console" panose="020B0609040504020204" pitchFamily="49" charset="0"/>
              </a:rPr>
              <a:t>) ==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return;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latin typeface="Lucida Console" panose="020B0609040504020204" pitchFamily="49" charset="0"/>
              </a:rPr>
              <a:t>Writen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sendline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strlen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sendline</a:t>
            </a:r>
            <a:r>
              <a:rPr lang="en-US" sz="16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07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2AB9-0521-424C-A818-41582BBC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87"/>
            <a:ext cx="10515600" cy="1325563"/>
          </a:xfrm>
        </p:spPr>
        <p:txBody>
          <a:bodyPr/>
          <a:lstStyle/>
          <a:p>
            <a:r>
              <a:rPr lang="en-US" dirty="0"/>
              <a:t>Batch Input and Buffering</a:t>
            </a:r>
            <a:br>
              <a:rPr lang="en-US" dirty="0"/>
            </a:br>
            <a:r>
              <a:rPr lang="en-US" dirty="0"/>
              <a:t>Select &amp; </a:t>
            </a:r>
            <a:r>
              <a:rPr lang="en-US" dirty="0" err="1"/>
              <a:t>stdio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0E27-BB85-41BD-9238-F27AEA08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574" cy="4351338"/>
          </a:xfrm>
        </p:spPr>
        <p:txBody>
          <a:bodyPr/>
          <a:lstStyle/>
          <a:p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– Only IF, not how much –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tcp_sockets.JPG">
            <a:extLst>
              <a:ext uri="{FF2B5EF4-FFF2-40B4-BE49-F238E27FC236}">
                <a16:creationId xmlns:a16="http://schemas.microsoft.com/office/drawing/2014/main" id="{23CAF526-68DC-4CCA-A623-91E69794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83" y="1796752"/>
            <a:ext cx="5718143" cy="274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1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554-8CDE-427B-8C08-D2D9AEE4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0276"/>
          </a:xfrm>
        </p:spPr>
        <p:txBody>
          <a:bodyPr/>
          <a:lstStyle/>
          <a:p>
            <a:r>
              <a:rPr lang="en-US" dirty="0"/>
              <a:t>Shutdown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9D88E-EDEE-402B-A5E5-C0CA3529E59C}"/>
              </a:ext>
            </a:extLst>
          </p:cNvPr>
          <p:cNvSpPr txBox="1"/>
          <p:nvPr/>
        </p:nvSpPr>
        <p:spPr>
          <a:xfrm>
            <a:off x="3535953" y="1238062"/>
            <a:ext cx="5120093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socket.h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shutdown(int 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, int </a:t>
            </a:r>
            <a:r>
              <a:rPr lang="en-US" sz="1600" dirty="0" err="1">
                <a:latin typeface="Lucida Console" panose="020B0609040504020204" pitchFamily="49" charset="0"/>
              </a:rPr>
              <a:t>howto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E3F669-C819-44E2-B363-F2353DB4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07220"/>
              </p:ext>
            </p:extLst>
          </p:nvPr>
        </p:nvGraphicFramePr>
        <p:xfrm>
          <a:off x="1762165" y="3429000"/>
          <a:ext cx="86676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624">
                  <a:extLst>
                    <a:ext uri="{9D8B030D-6E8A-4147-A177-3AD203B41FA5}">
                      <a16:colId xmlns:a16="http://schemas.microsoft.com/office/drawing/2014/main" val="3380219489"/>
                    </a:ext>
                  </a:extLst>
                </a:gridCol>
                <a:gridCol w="5368044">
                  <a:extLst>
                    <a:ext uri="{9D8B030D-6E8A-4147-A177-3AD203B41FA5}">
                      <a16:colId xmlns:a16="http://schemas.microsoft.com/office/drawing/2014/main" val="366389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SHUT_RD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Read half of the connection is closed.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2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SHUT_WR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Write half of the connection is closed.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SHUT_RDWR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read and write half of the connection is closed. Equivalent of calling shutdown twice, first RD the WR.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7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79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AA16-6A07-4689-B3AC-2B4B014B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Server (revisited)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90342-6ECC-4D2C-A287-B1C368F70B01}"/>
              </a:ext>
            </a:extLst>
          </p:cNvPr>
          <p:cNvSpPr/>
          <p:nvPr/>
        </p:nvSpPr>
        <p:spPr>
          <a:xfrm>
            <a:off x="394635" y="1511646"/>
            <a:ext cx="116632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for ( ; ; 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rset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allset</a:t>
            </a:r>
            <a:r>
              <a:rPr lang="en-US" sz="1600" dirty="0">
                <a:latin typeface="Lucida Console" panose="020B0609040504020204" pitchFamily="49" charset="0"/>
              </a:rPr>
              <a:t>;		/* structure assignment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nready</a:t>
            </a:r>
            <a:r>
              <a:rPr lang="en-US" sz="1600" dirty="0">
                <a:latin typeface="Lucida Console" panose="020B0609040504020204" pitchFamily="49" charset="0"/>
              </a:rPr>
              <a:t> = Select(maxfd+1, &amp;</a:t>
            </a:r>
            <a:r>
              <a:rPr lang="en-US" sz="1600" dirty="0" err="1">
                <a:latin typeface="Lucida Console" panose="020B0609040504020204" pitchFamily="49" charset="0"/>
              </a:rPr>
              <a:t>rset</a:t>
            </a:r>
            <a:r>
              <a:rPr lang="en-US" sz="1600" dirty="0">
                <a:latin typeface="Lucida Console" panose="020B0609040504020204" pitchFamily="49" charset="0"/>
              </a:rPr>
              <a:t>, NULL, NULL, NULL);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if (FD_ISSET(</a:t>
            </a:r>
            <a:r>
              <a:rPr lang="en-US" sz="1600" dirty="0" err="1">
                <a:latin typeface="Lucida Console" panose="020B0609040504020204" pitchFamily="49" charset="0"/>
              </a:rPr>
              <a:t>listenfd</a:t>
            </a:r>
            <a:r>
              <a:rPr lang="en-US" sz="1600" dirty="0">
                <a:latin typeface="Lucida Console" panose="020B0609040504020204" pitchFamily="49" charset="0"/>
              </a:rPr>
              <a:t>, &amp;</a:t>
            </a:r>
            <a:r>
              <a:rPr lang="en-US" sz="1600" dirty="0" err="1">
                <a:latin typeface="Lucida Console" panose="020B0609040504020204" pitchFamily="49" charset="0"/>
              </a:rPr>
              <a:t>rset</a:t>
            </a:r>
            <a:r>
              <a:rPr lang="en-US" sz="1600" dirty="0">
                <a:latin typeface="Lucida Console" panose="020B0609040504020204" pitchFamily="49" charset="0"/>
              </a:rPr>
              <a:t>)) {	/* new client connection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latin typeface="Lucida Console" panose="020B0609040504020204" pitchFamily="49" charset="0"/>
              </a:rPr>
              <a:t>clilen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sizeof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cliaddr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latin typeface="Lucida Console" panose="020B0609040504020204" pitchFamily="49" charset="0"/>
              </a:rPr>
              <a:t>connfd</a:t>
            </a:r>
            <a:r>
              <a:rPr lang="en-US" sz="1600" dirty="0">
                <a:latin typeface="Lucida Console" panose="020B0609040504020204" pitchFamily="49" charset="0"/>
              </a:rPr>
              <a:t> = Accept(</a:t>
            </a:r>
            <a:r>
              <a:rPr lang="en-US" sz="1600" dirty="0" err="1">
                <a:latin typeface="Lucida Console" panose="020B0609040504020204" pitchFamily="49" charset="0"/>
              </a:rPr>
              <a:t>listenfd</a:t>
            </a:r>
            <a:r>
              <a:rPr lang="en-US" sz="1600" dirty="0">
                <a:latin typeface="Lucida Console" panose="020B0609040504020204" pitchFamily="49" charset="0"/>
              </a:rPr>
              <a:t>, (SA *) &amp;</a:t>
            </a:r>
            <a:r>
              <a:rPr lang="en-US" sz="1600" dirty="0" err="1">
                <a:latin typeface="Lucida Console" panose="020B0609040504020204" pitchFamily="49" charset="0"/>
              </a:rPr>
              <a:t>cliaddr</a:t>
            </a:r>
            <a:r>
              <a:rPr lang="en-US" sz="1600" dirty="0">
                <a:latin typeface="Lucida Console" panose="020B0609040504020204" pitchFamily="49" charset="0"/>
              </a:rPr>
              <a:t>, &amp;</a:t>
            </a:r>
            <a:r>
              <a:rPr lang="en-US" sz="1600" dirty="0" err="1">
                <a:latin typeface="Lucida Console" panose="020B0609040504020204" pitchFamily="49" charset="0"/>
              </a:rPr>
              <a:t>clilen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for (i = 0; i &lt; FD_SETSIZE; i++)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if (client[i] &lt;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	client[i] = </a:t>
            </a:r>
            <a:r>
              <a:rPr lang="en-US" sz="1600" dirty="0" err="1">
                <a:latin typeface="Lucida Console" panose="020B0609040504020204" pitchFamily="49" charset="0"/>
              </a:rPr>
              <a:t>connfd</a:t>
            </a:r>
            <a:r>
              <a:rPr lang="en-US" sz="1600" dirty="0">
                <a:latin typeface="Lucida Console" panose="020B0609040504020204" pitchFamily="49" charset="0"/>
              </a:rPr>
              <a:t>;	/* save descriptor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	break;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if (i == FD_SETSIZE)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</a:t>
            </a:r>
            <a:r>
              <a:rPr lang="en-US" sz="1600" dirty="0" err="1">
                <a:latin typeface="Lucida Console" panose="020B0609040504020204" pitchFamily="49" charset="0"/>
              </a:rPr>
              <a:t>err_quit</a:t>
            </a:r>
            <a:r>
              <a:rPr lang="en-US" sz="1600" dirty="0">
                <a:latin typeface="Lucida Console" panose="020B0609040504020204" pitchFamily="49" charset="0"/>
              </a:rPr>
              <a:t>("too many clients");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	FD_SET(</a:t>
            </a:r>
            <a:r>
              <a:rPr lang="en-US" sz="1600" dirty="0" err="1">
                <a:latin typeface="Lucida Console" panose="020B0609040504020204" pitchFamily="49" charset="0"/>
              </a:rPr>
              <a:t>connfd</a:t>
            </a:r>
            <a:r>
              <a:rPr lang="en-US" sz="1600" dirty="0">
                <a:latin typeface="Lucida Console" panose="020B0609040504020204" pitchFamily="49" charset="0"/>
              </a:rPr>
              <a:t>, &amp;</a:t>
            </a:r>
            <a:r>
              <a:rPr lang="en-US" sz="1600" dirty="0" err="1">
                <a:latin typeface="Lucida Console" panose="020B0609040504020204" pitchFamily="49" charset="0"/>
              </a:rPr>
              <a:t>allset</a:t>
            </a:r>
            <a:r>
              <a:rPr lang="en-US" sz="1600" dirty="0">
                <a:latin typeface="Lucida Console" panose="020B0609040504020204" pitchFamily="49" charset="0"/>
              </a:rPr>
              <a:t>);	/* add new descriptor to set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if (</a:t>
            </a:r>
            <a:r>
              <a:rPr lang="en-US" sz="1600" dirty="0" err="1">
                <a:latin typeface="Lucida Console" panose="020B0609040504020204" pitchFamily="49" charset="0"/>
              </a:rPr>
              <a:t>connfd</a:t>
            </a:r>
            <a:r>
              <a:rPr lang="en-US" sz="1600" dirty="0">
                <a:latin typeface="Lucida Console" panose="020B0609040504020204" pitchFamily="49" charset="0"/>
              </a:rPr>
              <a:t> &gt; </a:t>
            </a:r>
            <a:r>
              <a:rPr lang="en-US" sz="1600" dirty="0" err="1">
                <a:latin typeface="Lucida Console" panose="020B0609040504020204" pitchFamily="49" charset="0"/>
              </a:rPr>
              <a:t>maxfd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</a:t>
            </a:r>
            <a:r>
              <a:rPr lang="en-US" sz="1600" dirty="0" err="1">
                <a:latin typeface="Lucida Console" panose="020B0609040504020204" pitchFamily="49" charset="0"/>
              </a:rPr>
              <a:t>maxfd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connfd</a:t>
            </a:r>
            <a:r>
              <a:rPr lang="en-US" sz="1600" dirty="0">
                <a:latin typeface="Lucida Console" panose="020B0609040504020204" pitchFamily="49" charset="0"/>
              </a:rPr>
              <a:t>;			/* for select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if (i &gt; maxi)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maxi = i;				/* max index in client[] array */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6B2159-CEC8-4CC7-BCFD-428370C6E37D}"/>
              </a:ext>
            </a:extLst>
          </p:cNvPr>
          <p:cNvSpPr/>
          <p:nvPr/>
        </p:nvSpPr>
        <p:spPr>
          <a:xfrm>
            <a:off x="8290560" y="1406731"/>
            <a:ext cx="3388573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  <a:p>
            <a:pPr algn="ctr"/>
            <a:r>
              <a:rPr lang="en-US" sz="2400" dirty="0" err="1"/>
              <a:t>tcp_select_server.c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32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7DD1-4075-45FC-8727-9DADF137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345D-0B22-4841-996B-92FCE959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client or server handles multiple descriptors.</a:t>
            </a:r>
          </a:p>
          <a:p>
            <a:pPr lvl="1"/>
            <a:r>
              <a:rPr lang="en-US" dirty="0"/>
              <a:t>File, </a:t>
            </a:r>
          </a:p>
          <a:p>
            <a:pPr lvl="1"/>
            <a:r>
              <a:rPr lang="en-US" dirty="0"/>
              <a:t>Socket,</a:t>
            </a:r>
          </a:p>
          <a:p>
            <a:pPr lvl="1"/>
            <a:r>
              <a:rPr lang="en-US" dirty="0"/>
              <a:t>STDIN/STDOUT</a:t>
            </a:r>
          </a:p>
          <a:p>
            <a:r>
              <a:rPr lang="en-US" dirty="0"/>
              <a:t>Handle blocking </a:t>
            </a:r>
          </a:p>
        </p:txBody>
      </p:sp>
    </p:spTree>
    <p:extLst>
      <p:ext uri="{BB962C8B-B14F-4D97-AF65-F5344CB8AC3E}">
        <p14:creationId xmlns:p14="http://schemas.microsoft.com/office/powerpoint/2010/main" val="292269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AA16-6A07-4689-B3AC-2B4B014B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Echo Server (revisited)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90342-6ECC-4D2C-A287-B1C368F70B01}"/>
              </a:ext>
            </a:extLst>
          </p:cNvPr>
          <p:cNvSpPr/>
          <p:nvPr/>
        </p:nvSpPr>
        <p:spPr>
          <a:xfrm>
            <a:off x="163629" y="1184387"/>
            <a:ext cx="1202837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	if (--</a:t>
            </a:r>
            <a:r>
              <a:rPr lang="en-US" sz="1600" dirty="0" err="1">
                <a:latin typeface="Lucida Console" panose="020B0609040504020204" pitchFamily="49" charset="0"/>
              </a:rPr>
              <a:t>nready</a:t>
            </a:r>
            <a:r>
              <a:rPr lang="en-US" sz="1600" dirty="0">
                <a:latin typeface="Lucida Console" panose="020B0609040504020204" pitchFamily="49" charset="0"/>
              </a:rPr>
              <a:t> &lt;= 0)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continue;				/* no more readable descriptors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}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for (i = 0; i &lt;= maxi; i++) {	/* check all clients for data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if ( 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 = client[i]) &lt; 0)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continue;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if (FD_ISSET(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, &amp;</a:t>
            </a:r>
            <a:r>
              <a:rPr lang="en-US" sz="1600" dirty="0" err="1">
                <a:latin typeface="Lucida Console" panose="020B0609040504020204" pitchFamily="49" charset="0"/>
              </a:rPr>
              <a:t>rset</a:t>
            </a:r>
            <a:r>
              <a:rPr lang="en-US" sz="16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if ( (n = Read(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buf</a:t>
            </a:r>
            <a:r>
              <a:rPr lang="en-US" sz="1600" dirty="0">
                <a:latin typeface="Lucida Console" panose="020B0609040504020204" pitchFamily="49" charset="0"/>
              </a:rPr>
              <a:t>, MAXLINE))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		/*connection closed by client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	Close(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	FD_CLR(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, &amp;</a:t>
            </a:r>
            <a:r>
              <a:rPr lang="en-US" sz="1600" dirty="0" err="1">
                <a:latin typeface="Lucida Console" panose="020B0609040504020204" pitchFamily="49" charset="0"/>
              </a:rPr>
              <a:t>allset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	client[i] = -1;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}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	</a:t>
            </a:r>
            <a:r>
              <a:rPr lang="en-US" sz="1600" dirty="0" err="1">
                <a:latin typeface="Lucida Console" panose="020B0609040504020204" pitchFamily="49" charset="0"/>
              </a:rPr>
              <a:t>Writen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sockfd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buf</a:t>
            </a:r>
            <a:r>
              <a:rPr lang="en-US" sz="1600" dirty="0">
                <a:latin typeface="Lucida Console" panose="020B0609040504020204" pitchFamily="49" charset="0"/>
              </a:rPr>
              <a:t>, n);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		if (--</a:t>
            </a:r>
            <a:r>
              <a:rPr lang="en-US" sz="1600" dirty="0" err="1">
                <a:latin typeface="Lucida Console" panose="020B0609040504020204" pitchFamily="49" charset="0"/>
              </a:rPr>
              <a:t>nready</a:t>
            </a:r>
            <a:r>
              <a:rPr lang="en-US" sz="1600" dirty="0">
                <a:latin typeface="Lucida Console" panose="020B0609040504020204" pitchFamily="49" charset="0"/>
              </a:rPr>
              <a:t> &lt;= 0)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		break;				/* no more readable descriptors */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7C3B8-9D94-4AF2-A025-ACDC71E162E6}"/>
              </a:ext>
            </a:extLst>
          </p:cNvPr>
          <p:cNvSpPr/>
          <p:nvPr/>
        </p:nvSpPr>
        <p:spPr>
          <a:xfrm>
            <a:off x="8290560" y="1406731"/>
            <a:ext cx="3388573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  <a:p>
            <a:pPr algn="ctr"/>
            <a:r>
              <a:rPr lang="en-US" sz="2400" dirty="0" err="1"/>
              <a:t>tcp_select_server.c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790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278C-4BF9-4EB6-A714-282D0F6E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 Race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EA5D1-6403-40CC-A876-91C29FE88299}"/>
              </a:ext>
            </a:extLst>
          </p:cNvPr>
          <p:cNvSpPr/>
          <p:nvPr/>
        </p:nvSpPr>
        <p:spPr>
          <a:xfrm>
            <a:off x="3962400" y="2279106"/>
            <a:ext cx="42672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intr_flag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handle_intr</a:t>
            </a:r>
            <a:r>
              <a:rPr lang="en-US" dirty="0"/>
              <a:t>();       /* handle the signal */</a:t>
            </a:r>
          </a:p>
          <a:p>
            <a:endParaRPr lang="en-US" dirty="0"/>
          </a:p>
          <a:p>
            <a:r>
              <a:rPr lang="en-US" dirty="0"/>
              <a:t>/* signals occurring in here are lost */</a:t>
            </a:r>
          </a:p>
          <a:p>
            <a:endParaRPr lang="en-US" dirty="0"/>
          </a:p>
          <a:p>
            <a:r>
              <a:rPr lang="en-US" dirty="0"/>
              <a:t>if ( (</a:t>
            </a:r>
            <a:r>
              <a:rPr lang="en-US" dirty="0" err="1"/>
              <a:t>nready</a:t>
            </a:r>
            <a:r>
              <a:rPr lang="en-US" dirty="0"/>
              <a:t> = select( ... )) &lt; 0) {</a:t>
            </a:r>
          </a:p>
          <a:p>
            <a:r>
              <a:rPr lang="en-US" dirty="0"/>
              <a:t>    if (</a:t>
            </a:r>
            <a:r>
              <a:rPr lang="en-US" dirty="0" err="1"/>
              <a:t>errno</a:t>
            </a:r>
            <a:r>
              <a:rPr lang="en-US" dirty="0"/>
              <a:t> == EINTR) {</a:t>
            </a:r>
          </a:p>
          <a:p>
            <a:r>
              <a:rPr lang="en-US" dirty="0"/>
              <a:t>        if (</a:t>
            </a:r>
            <a:r>
              <a:rPr lang="en-US" dirty="0" err="1"/>
              <a:t>intr_flag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handle_intr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30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8AD-552B-4CFE-9580-E0126379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337B-B45A-43AE-9348-F481CA32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0919"/>
            <a:ext cx="10515600" cy="2046043"/>
          </a:xfrm>
        </p:spPr>
        <p:txBody>
          <a:bodyPr/>
          <a:lstStyle/>
          <a:p>
            <a:r>
              <a:rPr lang="en-US" dirty="0"/>
              <a:t>Identical to select, </a:t>
            </a:r>
          </a:p>
          <a:p>
            <a:pPr lvl="1"/>
            <a:r>
              <a:rPr lang="en-US" dirty="0"/>
              <a:t>different timeout capabilities</a:t>
            </a:r>
          </a:p>
          <a:p>
            <a:pPr lvl="1"/>
            <a:r>
              <a:rPr lang="en-US" dirty="0"/>
              <a:t>SIGMASK, to block ‘signals’ during test (avoid race).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C5507-AEFF-44C6-BA58-DF0B08A741EE}"/>
              </a:ext>
            </a:extLst>
          </p:cNvPr>
          <p:cNvSpPr txBox="1"/>
          <p:nvPr/>
        </p:nvSpPr>
        <p:spPr>
          <a:xfrm>
            <a:off x="838200" y="1654057"/>
            <a:ext cx="7668491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select.h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#include &lt;</a:t>
            </a:r>
            <a:r>
              <a:rPr lang="en-US" sz="1600" dirty="0" err="1">
                <a:latin typeface="Lucida Console" panose="020B0609040504020204" pitchFamily="49" charset="0"/>
              </a:rPr>
              <a:t>signal.h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#include &lt;</a:t>
            </a:r>
            <a:r>
              <a:rPr lang="en-US" sz="1600" dirty="0" err="1">
                <a:latin typeface="Lucida Console" panose="020B0609040504020204" pitchFamily="49" charset="0"/>
              </a:rPr>
              <a:t>time.h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pselect</a:t>
            </a:r>
            <a:r>
              <a:rPr lang="en-US" sz="1600" dirty="0">
                <a:latin typeface="Lucida Console" panose="020B0609040504020204" pitchFamily="49" charset="0"/>
              </a:rPr>
              <a:t>(int </a:t>
            </a:r>
            <a:r>
              <a:rPr lang="en-US" sz="1600" dirty="0" err="1">
                <a:latin typeface="Lucida Console" panose="020B0609040504020204" pitchFamily="49" charset="0"/>
              </a:rPr>
              <a:t>nfds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>
                <a:latin typeface="Lucida Console" panose="020B0609040504020204" pitchFamily="49" charset="0"/>
              </a:rPr>
              <a:t>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readfds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writefds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fd_set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exceptfds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const struct </a:t>
            </a:r>
            <a:r>
              <a:rPr lang="en-US" sz="1600" dirty="0" err="1">
                <a:latin typeface="Lucida Console" panose="020B0609040504020204" pitchFamily="49" charset="0"/>
              </a:rPr>
              <a:t>timespec</a:t>
            </a:r>
            <a:r>
              <a:rPr lang="en-US" sz="1600" dirty="0">
                <a:latin typeface="Lucida Console" panose="020B0609040504020204" pitchFamily="49" charset="0"/>
              </a:rPr>
              <a:t> *timeout,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const </a:t>
            </a:r>
            <a:r>
              <a:rPr lang="en-US" sz="1600" dirty="0" err="1">
                <a:latin typeface="Lucida Console" panose="020B0609040504020204" pitchFamily="49" charset="0"/>
              </a:rPr>
              <a:t>sigset_t</a:t>
            </a:r>
            <a:r>
              <a:rPr lang="en-US" sz="1600" dirty="0">
                <a:latin typeface="Lucida Console" panose="020B0609040504020204" pitchFamily="49" charset="0"/>
              </a:rPr>
              <a:t> *</a:t>
            </a:r>
            <a:r>
              <a:rPr lang="en-US" sz="1600" dirty="0" err="1">
                <a:latin typeface="Lucida Console" panose="020B0609040504020204" pitchFamily="49" charset="0"/>
              </a:rPr>
              <a:t>sigmask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7CA7-E460-46D0-8BB8-C52DE64A96B8}"/>
              </a:ext>
            </a:extLst>
          </p:cNvPr>
          <p:cNvSpPr txBox="1"/>
          <p:nvPr/>
        </p:nvSpPr>
        <p:spPr>
          <a:xfrm>
            <a:off x="9091338" y="1649864"/>
            <a:ext cx="294295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struct </a:t>
            </a:r>
            <a:r>
              <a:rPr lang="en-US" sz="1600" dirty="0" err="1">
                <a:latin typeface="Lucida Console" panose="020B0609040504020204" pitchFamily="49" charset="0"/>
              </a:rPr>
              <a:t>timeval</a:t>
            </a:r>
            <a:r>
              <a:rPr lang="en-US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long </a:t>
            </a:r>
            <a:r>
              <a:rPr lang="en-US" sz="1600" dirty="0" err="1">
                <a:latin typeface="Lucida Console" panose="020B0609040504020204" pitchFamily="49" charset="0"/>
              </a:rPr>
              <a:t>tv_sec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long </a:t>
            </a:r>
            <a:r>
              <a:rPr lang="en-US" sz="1600" dirty="0" err="1">
                <a:latin typeface="Lucida Console" panose="020B0609040504020204" pitchFamily="49" charset="0"/>
              </a:rPr>
              <a:t>tv_nsec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840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E9EB-A584-493D-8E2C-29504C43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pselect</a:t>
            </a:r>
            <a:r>
              <a:rPr lang="en-US" dirty="0"/>
              <a:t>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00EF2-E728-4135-8BFC-AD1DF578ACFD}"/>
              </a:ext>
            </a:extLst>
          </p:cNvPr>
          <p:cNvSpPr/>
          <p:nvPr/>
        </p:nvSpPr>
        <p:spPr>
          <a:xfrm>
            <a:off x="3047999" y="1798364"/>
            <a:ext cx="7647709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sigset_t</a:t>
            </a:r>
            <a:r>
              <a:rPr lang="en-US" dirty="0"/>
              <a:t> </a:t>
            </a:r>
            <a:r>
              <a:rPr lang="en-US" dirty="0" err="1"/>
              <a:t>newmask</a:t>
            </a:r>
            <a:r>
              <a:rPr lang="en-US" dirty="0"/>
              <a:t>, </a:t>
            </a:r>
            <a:r>
              <a:rPr lang="en-US" dirty="0" err="1"/>
              <a:t>oldmask</a:t>
            </a:r>
            <a:r>
              <a:rPr lang="en-US" dirty="0"/>
              <a:t>, </a:t>
            </a:r>
            <a:r>
              <a:rPr lang="en-US" dirty="0" err="1"/>
              <a:t>zeromask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sigemptyset</a:t>
            </a:r>
            <a:r>
              <a:rPr lang="en-US" dirty="0"/>
              <a:t>(&amp;</a:t>
            </a:r>
            <a:r>
              <a:rPr lang="en-US" dirty="0" err="1"/>
              <a:t>zeromask</a:t>
            </a:r>
            <a:r>
              <a:rPr lang="en-US" dirty="0"/>
              <a:t>);</a:t>
            </a:r>
          </a:p>
          <a:p>
            <a:r>
              <a:rPr lang="en-US" dirty="0" err="1"/>
              <a:t>sigemptyset</a:t>
            </a:r>
            <a:r>
              <a:rPr lang="en-US" dirty="0"/>
              <a:t>(&amp;</a:t>
            </a:r>
            <a:r>
              <a:rPr lang="en-US" dirty="0" err="1"/>
              <a:t>newmask</a:t>
            </a:r>
            <a:r>
              <a:rPr lang="en-US" dirty="0"/>
              <a:t>);</a:t>
            </a:r>
          </a:p>
          <a:p>
            <a:r>
              <a:rPr lang="en-US" dirty="0" err="1"/>
              <a:t>sigaddset</a:t>
            </a:r>
            <a:r>
              <a:rPr lang="en-US" dirty="0"/>
              <a:t>(&amp;</a:t>
            </a:r>
            <a:r>
              <a:rPr lang="en-US" dirty="0" err="1"/>
              <a:t>newmask</a:t>
            </a:r>
            <a:r>
              <a:rPr lang="en-US" dirty="0"/>
              <a:t>, SIGINT);</a:t>
            </a:r>
          </a:p>
          <a:p>
            <a:endParaRPr lang="en-US" dirty="0"/>
          </a:p>
          <a:p>
            <a:r>
              <a:rPr lang="en-US" dirty="0" err="1"/>
              <a:t>sigprocmask</a:t>
            </a:r>
            <a:r>
              <a:rPr lang="en-US" dirty="0"/>
              <a:t>(SIG_BLOCK, &amp;</a:t>
            </a:r>
            <a:r>
              <a:rPr lang="en-US" dirty="0" err="1"/>
              <a:t>newmask</a:t>
            </a:r>
            <a:r>
              <a:rPr lang="en-US" dirty="0"/>
              <a:t>, &amp;</a:t>
            </a:r>
            <a:r>
              <a:rPr lang="en-US" dirty="0" err="1"/>
              <a:t>oldmask</a:t>
            </a:r>
            <a:r>
              <a:rPr lang="en-US" dirty="0"/>
              <a:t>); /* block SIGINT */</a:t>
            </a:r>
          </a:p>
          <a:p>
            <a:r>
              <a:rPr lang="en-US" dirty="0"/>
              <a:t>if (</a:t>
            </a:r>
            <a:r>
              <a:rPr lang="en-US" dirty="0" err="1"/>
              <a:t>intr_flag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handle_intr</a:t>
            </a:r>
            <a:r>
              <a:rPr lang="en-US" dirty="0"/>
              <a:t>();     /* handle the signal */</a:t>
            </a:r>
          </a:p>
          <a:p>
            <a:r>
              <a:rPr lang="en-US" dirty="0"/>
              <a:t>if ( (</a:t>
            </a:r>
            <a:r>
              <a:rPr lang="en-US" dirty="0" err="1"/>
              <a:t>nready</a:t>
            </a:r>
            <a:r>
              <a:rPr lang="en-US" dirty="0"/>
              <a:t> = </a:t>
            </a:r>
            <a:r>
              <a:rPr lang="en-US" dirty="0" err="1"/>
              <a:t>pselect</a:t>
            </a:r>
            <a:r>
              <a:rPr lang="en-US" dirty="0"/>
              <a:t> ( ... , &amp;</a:t>
            </a:r>
            <a:r>
              <a:rPr lang="en-US" dirty="0" err="1"/>
              <a:t>zeromask</a:t>
            </a:r>
            <a:r>
              <a:rPr lang="en-US" dirty="0"/>
              <a:t>)) &lt; 0) {</a:t>
            </a:r>
          </a:p>
          <a:p>
            <a:r>
              <a:rPr lang="en-US" dirty="0"/>
              <a:t>    if (</a:t>
            </a:r>
            <a:r>
              <a:rPr lang="en-US" dirty="0" err="1"/>
              <a:t>errno</a:t>
            </a:r>
            <a:r>
              <a:rPr lang="en-US" dirty="0"/>
              <a:t> == EINTR)  {</a:t>
            </a:r>
          </a:p>
          <a:p>
            <a:r>
              <a:rPr lang="en-US" dirty="0"/>
              <a:t>        if (</a:t>
            </a:r>
            <a:r>
              <a:rPr lang="en-US" dirty="0" err="1"/>
              <a:t>intr_flag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handle_intr</a:t>
            </a:r>
            <a:r>
              <a:rPr lang="en-US" dirty="0"/>
              <a:t> 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27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68AD-552B-4CFE-9580-E0126379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2151"/>
          </a:xfrm>
        </p:spPr>
        <p:txBody>
          <a:bodyPr/>
          <a:lstStyle/>
          <a:p>
            <a:r>
              <a:rPr lang="en-US" dirty="0"/>
              <a:t>poll / </a:t>
            </a:r>
            <a:r>
              <a:rPr lang="en-US" dirty="0" err="1"/>
              <a:t>ppoll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337B-B45A-43AE-9348-F481CA32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3859123"/>
            <a:ext cx="10939914" cy="585460"/>
          </a:xfrm>
        </p:spPr>
        <p:txBody>
          <a:bodyPr/>
          <a:lstStyle/>
          <a:p>
            <a:r>
              <a:rPr lang="en-US" dirty="0"/>
              <a:t>poll and </a:t>
            </a:r>
            <a:r>
              <a:rPr lang="en-US" dirty="0" err="1"/>
              <a:t>ppoll</a:t>
            </a:r>
            <a:r>
              <a:rPr lang="en-US" dirty="0"/>
              <a:t> like select and </a:t>
            </a:r>
            <a:r>
              <a:rPr lang="en-US" dirty="0" err="1"/>
              <a:t>pselect</a:t>
            </a:r>
            <a:r>
              <a:rPr lang="en-US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C5507-AEFF-44C6-BA58-DF0B08A741EE}"/>
              </a:ext>
            </a:extLst>
          </p:cNvPr>
          <p:cNvSpPr txBox="1"/>
          <p:nvPr/>
        </p:nvSpPr>
        <p:spPr>
          <a:xfrm>
            <a:off x="413886" y="1290765"/>
            <a:ext cx="1025090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#include &lt;</a:t>
            </a:r>
            <a:r>
              <a:rPr lang="en-US" sz="2000" dirty="0" err="1">
                <a:latin typeface="Lucida Console" panose="020B0609040504020204" pitchFamily="49" charset="0"/>
              </a:rPr>
              <a:t>poll.h</a:t>
            </a:r>
            <a:r>
              <a:rPr lang="en-US" sz="2000" dirty="0">
                <a:latin typeface="Lucida Console" panose="020B0609040504020204" pitchFamily="49" charset="0"/>
              </a:rPr>
              <a:t>&gt;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int poll(struct </a:t>
            </a:r>
            <a:r>
              <a:rPr lang="en-US" sz="2000" dirty="0" err="1">
                <a:latin typeface="Lucida Console" panose="020B0609040504020204" pitchFamily="49" charset="0"/>
              </a:rPr>
              <a:t>pollfd</a:t>
            </a:r>
            <a:r>
              <a:rPr lang="en-US" sz="2000" dirty="0">
                <a:latin typeface="Lucida Console" panose="020B0609040504020204" pitchFamily="49" charset="0"/>
              </a:rPr>
              <a:t> *</a:t>
            </a:r>
            <a:r>
              <a:rPr lang="en-US" sz="2000" dirty="0" err="1">
                <a:latin typeface="Lucida Console" panose="020B0609040504020204" pitchFamily="49" charset="0"/>
              </a:rPr>
              <a:t>fdarray</a:t>
            </a:r>
            <a:r>
              <a:rPr lang="en-US" sz="2000" dirty="0">
                <a:latin typeface="Lucida Console" panose="020B0609040504020204" pitchFamily="49" charset="0"/>
              </a:rPr>
              <a:t>, unsigned long </a:t>
            </a:r>
            <a:r>
              <a:rPr lang="en-US" sz="2000" dirty="0" err="1">
                <a:latin typeface="Lucida Console" panose="020B0609040504020204" pitchFamily="49" charset="0"/>
              </a:rPr>
              <a:t>nfds</a:t>
            </a:r>
            <a:r>
              <a:rPr lang="en-US" sz="2000" dirty="0">
                <a:latin typeface="Lucida Console" panose="020B0609040504020204" pitchFamily="49" charset="0"/>
              </a:rPr>
              <a:t>, in timeout);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int </a:t>
            </a:r>
            <a:r>
              <a:rPr lang="en-US" sz="2000" dirty="0" err="1">
                <a:latin typeface="Lucida Console" panose="020B0609040504020204" pitchFamily="49" charset="0"/>
              </a:rPr>
              <a:t>ppoll</a:t>
            </a:r>
            <a:r>
              <a:rPr lang="en-US" sz="2000" dirty="0">
                <a:latin typeface="Lucida Console" panose="020B0609040504020204" pitchFamily="49" charset="0"/>
              </a:rPr>
              <a:t>(struct </a:t>
            </a:r>
            <a:r>
              <a:rPr lang="en-US" sz="2000" dirty="0" err="1">
                <a:latin typeface="Lucida Console" panose="020B0609040504020204" pitchFamily="49" charset="0"/>
              </a:rPr>
              <a:t>pollfd</a:t>
            </a:r>
            <a:r>
              <a:rPr lang="en-US" sz="2000" dirty="0">
                <a:latin typeface="Lucida Console" panose="020B0609040504020204" pitchFamily="49" charset="0"/>
              </a:rPr>
              <a:t> *</a:t>
            </a:r>
            <a:r>
              <a:rPr lang="en-US" sz="2000" dirty="0" err="1">
                <a:latin typeface="Lucida Console" panose="020B0609040504020204" pitchFamily="49" charset="0"/>
              </a:rPr>
              <a:t>fds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latin typeface="Lucida Console" panose="020B0609040504020204" pitchFamily="49" charset="0"/>
              </a:rPr>
              <a:t>nfds_t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nfds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	const struct </a:t>
            </a:r>
            <a:r>
              <a:rPr lang="en-US" sz="2000" dirty="0" err="1">
                <a:latin typeface="Lucida Console" panose="020B0609040504020204" pitchFamily="49" charset="0"/>
              </a:rPr>
              <a:t>timespec</a:t>
            </a:r>
            <a:r>
              <a:rPr lang="en-US" sz="2000" dirty="0">
                <a:latin typeface="Lucida Console" panose="020B0609040504020204" pitchFamily="49" charset="0"/>
              </a:rPr>
              <a:t> *</a:t>
            </a:r>
            <a:r>
              <a:rPr lang="en-US" sz="2000" dirty="0" err="1">
                <a:latin typeface="Lucida Console" panose="020B0609040504020204" pitchFamily="49" charset="0"/>
              </a:rPr>
              <a:t>timeout_ts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	const </a:t>
            </a:r>
            <a:r>
              <a:rPr lang="en-US" sz="2000" dirty="0" err="1">
                <a:latin typeface="Lucida Console" panose="020B0609040504020204" pitchFamily="49" charset="0"/>
              </a:rPr>
              <a:t>sigset_t</a:t>
            </a:r>
            <a:r>
              <a:rPr lang="en-US" sz="2000" dirty="0">
                <a:latin typeface="Lucida Console" panose="020B0609040504020204" pitchFamily="49" charset="0"/>
              </a:rPr>
              <a:t> *</a:t>
            </a:r>
            <a:r>
              <a:rPr lang="en-US" sz="2000" dirty="0" err="1">
                <a:latin typeface="Lucida Console" panose="020B0609040504020204" pitchFamily="49" charset="0"/>
              </a:rPr>
              <a:t>sigmask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7CA7-E460-46D0-8BB8-C52DE64A96B8}"/>
              </a:ext>
            </a:extLst>
          </p:cNvPr>
          <p:cNvSpPr txBox="1"/>
          <p:nvPr/>
        </p:nvSpPr>
        <p:spPr>
          <a:xfrm>
            <a:off x="413886" y="4671063"/>
            <a:ext cx="892181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struct </a:t>
            </a:r>
            <a:r>
              <a:rPr lang="en-US" sz="2000" dirty="0" err="1">
                <a:latin typeface="Lucida Console" panose="020B0609040504020204" pitchFamily="49" charset="0"/>
              </a:rPr>
              <a:t>pollfd</a:t>
            </a:r>
            <a:r>
              <a:rPr lang="en-US" sz="20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int </a:t>
            </a:r>
            <a:r>
              <a:rPr lang="en-US" sz="2000" dirty="0" err="1">
                <a:latin typeface="Lucida Console" panose="020B0609040504020204" pitchFamily="49" charset="0"/>
              </a:rPr>
              <a:t>fd</a:t>
            </a:r>
            <a:r>
              <a:rPr lang="en-US" sz="2000" dirty="0">
                <a:latin typeface="Lucida Console" panose="020B0609040504020204" pitchFamily="49" charset="0"/>
              </a:rPr>
              <a:t>;			/* Descriptor to test */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short events;		/* events of interest on </a:t>
            </a:r>
            <a:r>
              <a:rPr lang="en-US" sz="2000" dirty="0" err="1">
                <a:latin typeface="Lucida Console" panose="020B0609040504020204" pitchFamily="49" charset="0"/>
              </a:rPr>
              <a:t>fd</a:t>
            </a:r>
            <a:r>
              <a:rPr lang="en-US" sz="2000" dirty="0">
                <a:latin typeface="Lucida Console" panose="020B0609040504020204" pitchFamily="49" charset="0"/>
              </a:rPr>
              <a:t> */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short </a:t>
            </a:r>
            <a:r>
              <a:rPr lang="en-US" sz="2000" dirty="0" err="1">
                <a:latin typeface="Lucida Console" panose="020B0609040504020204" pitchFamily="49" charset="0"/>
              </a:rPr>
              <a:t>revents</a:t>
            </a:r>
            <a:r>
              <a:rPr lang="en-US" sz="2000" dirty="0">
                <a:latin typeface="Lucida Console" panose="020B0609040504020204" pitchFamily="49" charset="0"/>
              </a:rPr>
              <a:t>; 	/* events that occurred on </a:t>
            </a:r>
            <a:r>
              <a:rPr lang="en-US" sz="2000" dirty="0" err="1">
                <a:latin typeface="Lucida Console" panose="020B0609040504020204" pitchFamily="49" charset="0"/>
              </a:rPr>
              <a:t>fd</a:t>
            </a:r>
            <a:r>
              <a:rPr lang="en-US" sz="2000" dirty="0">
                <a:latin typeface="Lucida Console" panose="020B0609040504020204" pitchFamily="49" charset="0"/>
              </a:rPr>
              <a:t> */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9180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POLLIN POLLPRI">
            <a:extLst>
              <a:ext uri="{FF2B5EF4-FFF2-40B4-BE49-F238E27FC236}">
                <a16:creationId xmlns:a16="http://schemas.microsoft.com/office/drawing/2014/main" id="{B6D52D34-DA85-4ECD-9FF7-2E7A2C5C8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70" y="1527058"/>
            <a:ext cx="9269860" cy="44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48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E6FA-0FF7-40C7-913A-A57628CE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82" y="1"/>
            <a:ext cx="6176513" cy="1130060"/>
          </a:xfrm>
        </p:spPr>
        <p:txBody>
          <a:bodyPr/>
          <a:lstStyle/>
          <a:p>
            <a:r>
              <a:rPr lang="en-US" dirty="0" err="1"/>
              <a:t>epoll</a:t>
            </a:r>
            <a:r>
              <a:rPr lang="en-US" dirty="0"/>
              <a:t> (Linux Specific)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56F7-7784-46AB-8ABF-8F99FB80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1043796"/>
            <a:ext cx="10515600" cy="5133167"/>
          </a:xfrm>
        </p:spPr>
        <p:txBody>
          <a:bodyPr/>
          <a:lstStyle/>
          <a:p>
            <a:r>
              <a:rPr lang="en-US" dirty="0" err="1"/>
              <a:t>Epoll</a:t>
            </a:r>
            <a:r>
              <a:rPr lang="en-US" dirty="0"/>
              <a:t> is a kernel data struct, not a system call cf. Poll, Select.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E24283-DCE3-4A90-908B-2C4203B8F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62097"/>
              </p:ext>
            </p:extLst>
          </p:nvPr>
        </p:nvGraphicFramePr>
        <p:xfrm>
          <a:off x="1088457" y="1664898"/>
          <a:ext cx="8581754" cy="451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B4E8656-4CCE-4FDB-A40D-D629E1620A45}"/>
              </a:ext>
            </a:extLst>
          </p:cNvPr>
          <p:cNvSpPr/>
          <p:nvPr/>
        </p:nvSpPr>
        <p:spPr>
          <a:xfrm>
            <a:off x="1662520" y="6332657"/>
            <a:ext cx="8238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https://jvns.ca/blog/2017/06/03/async-io-on-linux--select--poll--and-epoll/</a:t>
            </a:r>
          </a:p>
        </p:txBody>
      </p:sp>
    </p:spTree>
    <p:extLst>
      <p:ext uri="{BB962C8B-B14F-4D97-AF65-F5344CB8AC3E}">
        <p14:creationId xmlns:p14="http://schemas.microsoft.com/office/powerpoint/2010/main" val="346890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 Name System, Resource records, Resolvers, Name and Address Conversions</a:t>
            </a:r>
          </a:p>
          <a:p>
            <a:r>
              <a:rPr lang="en-US" dirty="0"/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348736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937D-FE7B-4D04-949B-03E6D48C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5E10-DCF8-4468-B3A0-63C63F8C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Translates / maps between strings and IP addresses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Forward lookup: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www.example.com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192.0.2.44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Reverse lookup:</a:t>
            </a:r>
          </a:p>
          <a:p>
            <a:pPr marL="0" indent="0">
              <a:buNone/>
            </a:pPr>
            <a:r>
              <a:rPr lang="en-US" dirty="0"/>
              <a:t>192.0.2.44 </a:t>
            </a:r>
            <a:r>
              <a:rPr lang="en-US" dirty="0">
                <a:sym typeface="Wingdings" panose="05000000000000000000" pitchFamily="2" charset="2"/>
              </a:rPr>
              <a:t> www.example.com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13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658BD-2D74-432C-94AF-CC29E39E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34" y="516952"/>
            <a:ext cx="7617132" cy="58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3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AD84-3A95-4475-A83B-EBC7BDF0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22CA-6A19-4997-B82D-AB057309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Blocking I/O</a:t>
            </a:r>
          </a:p>
          <a:p>
            <a:r>
              <a:rPr lang="en-US" dirty="0"/>
              <a:t>Nonblocking I/O</a:t>
            </a:r>
          </a:p>
          <a:p>
            <a:r>
              <a:rPr lang="en-US" dirty="0"/>
              <a:t>I/O multiplexing (select and poll)</a:t>
            </a:r>
          </a:p>
          <a:p>
            <a:r>
              <a:rPr lang="en-US" dirty="0"/>
              <a:t>Signal driven (SIGIO)</a:t>
            </a:r>
          </a:p>
          <a:p>
            <a:r>
              <a:rPr lang="en-US" dirty="0"/>
              <a:t>Asynchronous I/O (POSIX </a:t>
            </a:r>
            <a:r>
              <a:rPr lang="en-US" dirty="0" err="1"/>
              <a:t>aio</a:t>
            </a:r>
            <a:r>
              <a:rPr lang="en-US" dirty="0"/>
              <a:t>_ functions)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34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735A-6163-4FA6-A9B4-9E384300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A747-7858-4505-8EE0-9E7359B6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name</a:t>
            </a:r>
          </a:p>
          <a:p>
            <a:pPr lvl="1"/>
            <a:r>
              <a:rPr lang="en-US" dirty="0" err="1"/>
              <a:t>Vdicli</a:t>
            </a:r>
            <a:endParaRPr lang="en-US" dirty="0"/>
          </a:p>
          <a:p>
            <a:endParaRPr lang="en-US" dirty="0"/>
          </a:p>
          <a:p>
            <a:r>
              <a:rPr lang="en-US" dirty="0"/>
              <a:t>Fully Qualified Domain Name (FQDN)</a:t>
            </a:r>
          </a:p>
          <a:p>
            <a:pPr lvl="1"/>
            <a:r>
              <a:rPr lang="en-US" dirty="0"/>
              <a:t>vdicli.lontas.nplab.bth.se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66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49C5-37C5-4727-84B1-223FD46B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36AE-08FF-4550-9A97-BD0C416A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		Maps hostname to IPv4 </a:t>
            </a:r>
          </a:p>
          <a:p>
            <a:endParaRPr lang="en-US" dirty="0"/>
          </a:p>
          <a:p>
            <a:r>
              <a:rPr lang="en-US" dirty="0"/>
              <a:t>AAAA	Maps hostname to IPv6</a:t>
            </a:r>
          </a:p>
          <a:p>
            <a:endParaRPr lang="en-US" dirty="0"/>
          </a:p>
          <a:p>
            <a:r>
              <a:rPr lang="en-US" dirty="0"/>
              <a:t>PTR	Pointer to a hostname (reverse lookup)</a:t>
            </a:r>
          </a:p>
          <a:p>
            <a:endParaRPr lang="en-US" dirty="0"/>
          </a:p>
          <a:p>
            <a:r>
              <a:rPr lang="en-US" dirty="0"/>
              <a:t>MX		Specifies a host as a mail exchange</a:t>
            </a:r>
          </a:p>
          <a:p>
            <a:endParaRPr lang="en-US" dirty="0"/>
          </a:p>
          <a:p>
            <a:r>
              <a:rPr lang="en-US" dirty="0"/>
              <a:t>CNAME	Canonical name, maps a hostname to another.</a:t>
            </a:r>
          </a:p>
        </p:txBody>
      </p:sp>
    </p:spTree>
    <p:extLst>
      <p:ext uri="{BB962C8B-B14F-4D97-AF65-F5344CB8AC3E}">
        <p14:creationId xmlns:p14="http://schemas.microsoft.com/office/powerpoint/2010/main" val="2708719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3005-96BB-4C0E-86AA-9D00AAFC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Records -- PRT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EF94-D09D-4C69-853F-A19AE7D2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reverse lookup</a:t>
            </a:r>
          </a:p>
          <a:p>
            <a:r>
              <a:rPr lang="en-US" dirty="0"/>
              <a:t>IPv4</a:t>
            </a:r>
          </a:p>
          <a:p>
            <a:pPr lvl="1"/>
            <a:r>
              <a:rPr lang="en-US" dirty="0"/>
              <a:t>192.0.2.44 </a:t>
            </a:r>
            <a:r>
              <a:rPr lang="en-US" dirty="0">
                <a:sym typeface="Wingdings" panose="05000000000000000000" pitchFamily="2" charset="2"/>
              </a:rPr>
              <a:t> 44.2.0.192.in-addr.arpa</a:t>
            </a:r>
          </a:p>
          <a:p>
            <a:r>
              <a:rPr lang="en-US" dirty="0"/>
              <a:t>IPv6</a:t>
            </a:r>
          </a:p>
          <a:p>
            <a:pPr lvl="1"/>
            <a:r>
              <a:rPr lang="en-US" dirty="0"/>
              <a:t>2001:db8::567:89ab </a:t>
            </a:r>
            <a:r>
              <a:rPr lang="en-US" dirty="0">
                <a:sym typeface="Wingdings" panose="05000000000000000000" pitchFamily="2" charset="2"/>
              </a:rPr>
              <a:t> b.a.9.8.7.6.5.0.0.0.0.0.0.0.0.0.0.0.0.0.0.0.0.0.8.b.d.0.1.0.0.2.ip6.arpa.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26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76E8-ECFB-4B09-AE8A-F4AE73E9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0B34-1CD4-4D6A-9610-6AD0CF18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                   	TYPE   	VALUE</a:t>
            </a:r>
          </a:p>
          <a:p>
            <a:pPr marL="0" indent="0">
              <a:buNone/>
            </a:pPr>
            <a:r>
              <a:rPr lang="en-US" dirty="0"/>
              <a:t>--------------------------------------------------</a:t>
            </a:r>
          </a:p>
          <a:p>
            <a:pPr marL="0" indent="0">
              <a:buNone/>
            </a:pPr>
            <a:r>
              <a:rPr lang="en-US" dirty="0"/>
              <a:t>bar.example.com.        CNAME  	foo.example.com.</a:t>
            </a:r>
          </a:p>
          <a:p>
            <a:pPr marL="0" indent="0">
              <a:buNone/>
            </a:pPr>
            <a:r>
              <a:rPr lang="en-US" dirty="0"/>
              <a:t>foo.example.com.        A      		192.0.2.23</a:t>
            </a:r>
          </a:p>
          <a:p>
            <a:pPr marL="0" indent="0">
              <a:buNone/>
            </a:pPr>
            <a:r>
              <a:rPr lang="en-US" dirty="0"/>
              <a:t>www.example.com.	CNAME  	foo.example.com</a:t>
            </a:r>
          </a:p>
        </p:txBody>
      </p:sp>
    </p:spTree>
    <p:extLst>
      <p:ext uri="{BB962C8B-B14F-4D97-AF65-F5344CB8AC3E}">
        <p14:creationId xmlns:p14="http://schemas.microsoft.com/office/powerpoint/2010/main" val="4010105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6DCA-F8F3-4DE8-8C83-6727F757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Resolvers and Name Servers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F5D39-B35C-4A4C-AEF1-3C68651273C7}"/>
              </a:ext>
            </a:extLst>
          </p:cNvPr>
          <p:cNvSpPr/>
          <p:nvPr/>
        </p:nvSpPr>
        <p:spPr>
          <a:xfrm>
            <a:off x="1204546" y="1690688"/>
            <a:ext cx="2373923" cy="2846143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451651-737D-4528-9AD2-2F1E9CD2B901}"/>
              </a:ext>
            </a:extLst>
          </p:cNvPr>
          <p:cNvSpPr/>
          <p:nvPr/>
        </p:nvSpPr>
        <p:spPr>
          <a:xfrm>
            <a:off x="1569426" y="1963248"/>
            <a:ext cx="1644161" cy="9118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8D93B-9FF9-4809-9B9D-BD5CFF0508F0}"/>
              </a:ext>
            </a:extLst>
          </p:cNvPr>
          <p:cNvSpPr/>
          <p:nvPr/>
        </p:nvSpPr>
        <p:spPr>
          <a:xfrm>
            <a:off x="1855176" y="3556488"/>
            <a:ext cx="1081454" cy="5495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Resolver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47B7A6-7944-436A-851F-923E88D03D67}"/>
              </a:ext>
            </a:extLst>
          </p:cNvPr>
          <p:cNvSpPr/>
          <p:nvPr/>
        </p:nvSpPr>
        <p:spPr>
          <a:xfrm>
            <a:off x="1406769" y="4809391"/>
            <a:ext cx="1978268" cy="8704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Resolver config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6477C3-1580-4B5F-B146-B04ED0A4FDD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95903" y="4106007"/>
            <a:ext cx="0" cy="703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B4580F-104D-4714-BE45-E927B040A6DE}"/>
              </a:ext>
            </a:extLst>
          </p:cNvPr>
          <p:cNvCxnSpPr/>
          <p:nvPr/>
        </p:nvCxnSpPr>
        <p:spPr>
          <a:xfrm flipV="1">
            <a:off x="2812072" y="2853104"/>
            <a:ext cx="0" cy="703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6A3DC-51FB-411E-A236-D9C877C028C8}"/>
              </a:ext>
            </a:extLst>
          </p:cNvPr>
          <p:cNvCxnSpPr>
            <a:cxnSpLocks/>
          </p:cNvCxnSpPr>
          <p:nvPr/>
        </p:nvCxnSpPr>
        <p:spPr>
          <a:xfrm>
            <a:off x="2099895" y="2875085"/>
            <a:ext cx="0" cy="67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2CA2FD-F3B0-4F7E-B305-21AE747EE528}"/>
              </a:ext>
            </a:extLst>
          </p:cNvPr>
          <p:cNvSpPr/>
          <p:nvPr/>
        </p:nvSpPr>
        <p:spPr>
          <a:xfrm>
            <a:off x="5618284" y="3441454"/>
            <a:ext cx="1362807" cy="77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name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1E7EBE-0ED6-4FFD-8B4C-1BAF7679E959}"/>
              </a:ext>
            </a:extLst>
          </p:cNvPr>
          <p:cNvCxnSpPr>
            <a:cxnSpLocks/>
          </p:cNvCxnSpPr>
          <p:nvPr/>
        </p:nvCxnSpPr>
        <p:spPr>
          <a:xfrm>
            <a:off x="2964472" y="3708888"/>
            <a:ext cx="2653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81088A-ADAB-4729-92B7-6A0803C21FF7}"/>
              </a:ext>
            </a:extLst>
          </p:cNvPr>
          <p:cNvCxnSpPr>
            <a:cxnSpLocks/>
          </p:cNvCxnSpPr>
          <p:nvPr/>
        </p:nvCxnSpPr>
        <p:spPr>
          <a:xfrm flipH="1" flipV="1">
            <a:off x="2936630" y="3976323"/>
            <a:ext cx="268165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CEAFE36-84AE-4457-A67A-B255C4C16FFA}"/>
              </a:ext>
            </a:extLst>
          </p:cNvPr>
          <p:cNvSpPr/>
          <p:nvPr/>
        </p:nvSpPr>
        <p:spPr>
          <a:xfrm>
            <a:off x="9662745" y="3406285"/>
            <a:ext cx="1362807" cy="77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name servers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61A0AC-7D42-48C0-BB31-1219219228C2}"/>
              </a:ext>
            </a:extLst>
          </p:cNvPr>
          <p:cNvCxnSpPr>
            <a:cxnSpLocks/>
          </p:cNvCxnSpPr>
          <p:nvPr/>
        </p:nvCxnSpPr>
        <p:spPr>
          <a:xfrm>
            <a:off x="7008933" y="3673719"/>
            <a:ext cx="2653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61FD39-3491-4E84-875D-D31E02D6FD56}"/>
              </a:ext>
            </a:extLst>
          </p:cNvPr>
          <p:cNvCxnSpPr>
            <a:cxnSpLocks/>
          </p:cNvCxnSpPr>
          <p:nvPr/>
        </p:nvCxnSpPr>
        <p:spPr>
          <a:xfrm flipH="1" flipV="1">
            <a:off x="6981091" y="3941154"/>
            <a:ext cx="268165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142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6DCA-F8F3-4DE8-8C83-6727F757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F5D39-B35C-4A4C-AEF1-3C68651273C7}"/>
              </a:ext>
            </a:extLst>
          </p:cNvPr>
          <p:cNvSpPr/>
          <p:nvPr/>
        </p:nvSpPr>
        <p:spPr>
          <a:xfrm>
            <a:off x="1204546" y="1690688"/>
            <a:ext cx="2373923" cy="2846143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451651-737D-4528-9AD2-2F1E9CD2B901}"/>
              </a:ext>
            </a:extLst>
          </p:cNvPr>
          <p:cNvSpPr/>
          <p:nvPr/>
        </p:nvSpPr>
        <p:spPr>
          <a:xfrm>
            <a:off x="1569426" y="1963248"/>
            <a:ext cx="1644161" cy="9118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8D93B-9FF9-4809-9B9D-BD5CFF0508F0}"/>
              </a:ext>
            </a:extLst>
          </p:cNvPr>
          <p:cNvSpPr/>
          <p:nvPr/>
        </p:nvSpPr>
        <p:spPr>
          <a:xfrm>
            <a:off x="1855176" y="3556488"/>
            <a:ext cx="1081454" cy="5495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Resolver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47B7A6-7944-436A-851F-923E88D03D67}"/>
              </a:ext>
            </a:extLst>
          </p:cNvPr>
          <p:cNvSpPr/>
          <p:nvPr/>
        </p:nvSpPr>
        <p:spPr>
          <a:xfrm>
            <a:off x="1406769" y="4809391"/>
            <a:ext cx="1978268" cy="8704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Resolver config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6477C3-1580-4B5F-B146-B04ED0A4FDD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95903" y="4106007"/>
            <a:ext cx="0" cy="703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B4580F-104D-4714-BE45-E927B040A6DE}"/>
              </a:ext>
            </a:extLst>
          </p:cNvPr>
          <p:cNvCxnSpPr/>
          <p:nvPr/>
        </p:nvCxnSpPr>
        <p:spPr>
          <a:xfrm flipV="1">
            <a:off x="2812072" y="2853104"/>
            <a:ext cx="0" cy="703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6A3DC-51FB-411E-A236-D9C877C028C8}"/>
              </a:ext>
            </a:extLst>
          </p:cNvPr>
          <p:cNvCxnSpPr>
            <a:cxnSpLocks/>
          </p:cNvCxnSpPr>
          <p:nvPr/>
        </p:nvCxnSpPr>
        <p:spPr>
          <a:xfrm>
            <a:off x="2099895" y="2875085"/>
            <a:ext cx="0" cy="679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2CA2FD-F3B0-4F7E-B305-21AE747EE528}"/>
              </a:ext>
            </a:extLst>
          </p:cNvPr>
          <p:cNvSpPr/>
          <p:nvPr/>
        </p:nvSpPr>
        <p:spPr>
          <a:xfrm>
            <a:off x="5618284" y="3441454"/>
            <a:ext cx="1362807" cy="77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name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1E7EBE-0ED6-4FFD-8B4C-1BAF7679E959}"/>
              </a:ext>
            </a:extLst>
          </p:cNvPr>
          <p:cNvCxnSpPr>
            <a:cxnSpLocks/>
          </p:cNvCxnSpPr>
          <p:nvPr/>
        </p:nvCxnSpPr>
        <p:spPr>
          <a:xfrm>
            <a:off x="2964472" y="3708888"/>
            <a:ext cx="2653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81088A-ADAB-4729-92B7-6A0803C21FF7}"/>
              </a:ext>
            </a:extLst>
          </p:cNvPr>
          <p:cNvCxnSpPr>
            <a:cxnSpLocks/>
          </p:cNvCxnSpPr>
          <p:nvPr/>
        </p:nvCxnSpPr>
        <p:spPr>
          <a:xfrm flipH="1" flipV="1">
            <a:off x="2936630" y="3976323"/>
            <a:ext cx="268165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CEAFE36-84AE-4457-A67A-B255C4C16FFA}"/>
              </a:ext>
            </a:extLst>
          </p:cNvPr>
          <p:cNvSpPr/>
          <p:nvPr/>
        </p:nvSpPr>
        <p:spPr>
          <a:xfrm>
            <a:off x="9662745" y="3406285"/>
            <a:ext cx="1362807" cy="77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name servers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61A0AC-7D42-48C0-BB31-1219219228C2}"/>
              </a:ext>
            </a:extLst>
          </p:cNvPr>
          <p:cNvCxnSpPr>
            <a:cxnSpLocks/>
          </p:cNvCxnSpPr>
          <p:nvPr/>
        </p:nvCxnSpPr>
        <p:spPr>
          <a:xfrm>
            <a:off x="7008933" y="3673719"/>
            <a:ext cx="2653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61FD39-3491-4E84-875D-D31E02D6FD56}"/>
              </a:ext>
            </a:extLst>
          </p:cNvPr>
          <p:cNvCxnSpPr>
            <a:cxnSpLocks/>
          </p:cNvCxnSpPr>
          <p:nvPr/>
        </p:nvCxnSpPr>
        <p:spPr>
          <a:xfrm flipH="1" flipV="1">
            <a:off x="6981091" y="3941154"/>
            <a:ext cx="268165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3A4D0CDA-4774-4281-81D6-D0E84BA1D38C}"/>
              </a:ext>
            </a:extLst>
          </p:cNvPr>
          <p:cNvSpPr/>
          <p:nvPr/>
        </p:nvSpPr>
        <p:spPr>
          <a:xfrm flipH="1">
            <a:off x="2984987" y="3113759"/>
            <a:ext cx="615461" cy="536331"/>
          </a:xfrm>
          <a:prstGeom prst="lightningBol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2352ECD0-8341-4AFA-8E0F-8E36F5025578}"/>
              </a:ext>
            </a:extLst>
          </p:cNvPr>
          <p:cNvSpPr/>
          <p:nvPr/>
        </p:nvSpPr>
        <p:spPr>
          <a:xfrm flipH="1">
            <a:off x="6228618" y="3011182"/>
            <a:ext cx="615461" cy="536331"/>
          </a:xfrm>
          <a:prstGeom prst="lightningBol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CB7F7CFF-17F8-459F-9404-1F284DB17D5E}"/>
              </a:ext>
            </a:extLst>
          </p:cNvPr>
          <p:cNvSpPr/>
          <p:nvPr/>
        </p:nvSpPr>
        <p:spPr>
          <a:xfrm flipH="1">
            <a:off x="10344148" y="3011182"/>
            <a:ext cx="615461" cy="536331"/>
          </a:xfrm>
          <a:prstGeom prst="lightningBol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9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8163-45BC-4828-B095-6BDB45FA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78EE-1C49-440D-A476-692635FE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Name server</a:t>
            </a:r>
          </a:p>
          <a:p>
            <a:r>
              <a:rPr lang="en-US" dirty="0"/>
              <a:t>Initial release early 1980s</a:t>
            </a:r>
          </a:p>
          <a:p>
            <a:r>
              <a:rPr lang="en-US" dirty="0">
                <a:hlinkClick r:id="rId2"/>
              </a:rPr>
              <a:t>https://gitlab.isc.org/isc-projects/bind9.git</a:t>
            </a:r>
            <a:endParaRPr lang="en-US" dirty="0"/>
          </a:p>
          <a:p>
            <a:r>
              <a:rPr lang="en-US" dirty="0"/>
              <a:t>Fully compliant IETF DNS standards and draft standards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05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8535-748F-46DE-8C0A-CBFD2ED6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ACC-1020-4F94-BC82-2C2DBCBC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4654"/>
            <a:ext cx="10515600" cy="2352308"/>
          </a:xfrm>
        </p:spPr>
        <p:txBody>
          <a:bodyPr/>
          <a:lstStyle/>
          <a:p>
            <a:r>
              <a:rPr lang="en-US" dirty="0"/>
              <a:t>Requests A record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450A5-2061-403C-AF5A-702186FE4277}"/>
              </a:ext>
            </a:extLst>
          </p:cNvPr>
          <p:cNvSpPr txBox="1"/>
          <p:nvPr/>
        </p:nvSpPr>
        <p:spPr>
          <a:xfrm>
            <a:off x="520192" y="1825625"/>
            <a:ext cx="719089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netdb.h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hostent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gethostbyname</a:t>
            </a:r>
            <a:r>
              <a:rPr lang="sv-SE" sz="1600" dirty="0">
                <a:latin typeface="Lucida Console" panose="020B0609040504020204" pitchFamily="49" charset="0"/>
              </a:rPr>
              <a:t> (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hostname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// DEPRECATED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692F7-4FB6-4EAC-BEA8-F0B6EC9FBC18}"/>
              </a:ext>
            </a:extLst>
          </p:cNvPr>
          <p:cNvSpPr txBox="1"/>
          <p:nvPr/>
        </p:nvSpPr>
        <p:spPr>
          <a:xfrm>
            <a:off x="7801708" y="1825625"/>
            <a:ext cx="355795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hostent</a:t>
            </a:r>
            <a:r>
              <a:rPr lang="sv-SE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*</a:t>
            </a:r>
            <a:r>
              <a:rPr lang="sv-SE" sz="1600" dirty="0" err="1">
                <a:latin typeface="Lucida Console" panose="020B0609040504020204" pitchFamily="49" charset="0"/>
              </a:rPr>
              <a:t>h_name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**</a:t>
            </a:r>
            <a:r>
              <a:rPr lang="sv-SE" sz="1600" dirty="0" err="1">
                <a:latin typeface="Lucida Console" panose="020B0609040504020204" pitchFamily="49" charset="0"/>
              </a:rPr>
              <a:t>h_aliases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 </a:t>
            </a:r>
            <a:r>
              <a:rPr lang="sv-SE" sz="1600" dirty="0" err="1">
                <a:latin typeface="Lucida Console" panose="020B0609040504020204" pitchFamily="49" charset="0"/>
              </a:rPr>
              <a:t>h_addrtype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 </a:t>
            </a:r>
            <a:r>
              <a:rPr lang="sv-SE" sz="1600" dirty="0" err="1">
                <a:latin typeface="Lucida Console" panose="020B0609040504020204" pitchFamily="49" charset="0"/>
              </a:rPr>
              <a:t>h_length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**</a:t>
            </a:r>
            <a:r>
              <a:rPr lang="sv-SE" sz="1600" dirty="0" err="1">
                <a:latin typeface="Lucida Console" panose="020B0609040504020204" pitchFamily="49" charset="0"/>
              </a:rPr>
              <a:t>h_addr_list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E8380A-80E6-471C-A73F-AAF175DC2343}"/>
              </a:ext>
            </a:extLst>
          </p:cNvPr>
          <p:cNvSpPr/>
          <p:nvPr/>
        </p:nvSpPr>
        <p:spPr>
          <a:xfrm>
            <a:off x="7932928" y="5246624"/>
            <a:ext cx="3950208" cy="93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Included as 90% of </a:t>
            </a:r>
            <a:r>
              <a:rPr lang="en-US"/>
              <a:t>the solutions use it..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17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AC5-329A-4690-82B7-68F44DBF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hostent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A40C-9F3C-475F-B46D-E72C5C5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EB0F-448B-41E0-8654-E22903CB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99" y="977735"/>
            <a:ext cx="6939002" cy="57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09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08E0B8-8597-4BA2-A75B-C8A429B9D17D}"/>
              </a:ext>
            </a:extLst>
          </p:cNvPr>
          <p:cNvSpPr/>
          <p:nvPr/>
        </p:nvSpPr>
        <p:spPr>
          <a:xfrm>
            <a:off x="1166446" y="920205"/>
            <a:ext cx="85585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int main(int </a:t>
            </a:r>
            <a:r>
              <a:rPr lang="en-US" sz="1200" dirty="0" err="1"/>
              <a:t>argc</a:t>
            </a:r>
            <a:r>
              <a:rPr lang="en-US" sz="1200" dirty="0"/>
              <a:t>, char **</a:t>
            </a:r>
            <a:r>
              <a:rPr lang="en-US" sz="1200" dirty="0" err="1"/>
              <a:t>argv</a:t>
            </a:r>
            <a:r>
              <a:rPr lang="en-US" sz="1200" dirty="0"/>
              <a:t>) {</a:t>
            </a:r>
          </a:p>
          <a:p>
            <a:r>
              <a:rPr lang="en-US" sz="1200" dirty="0"/>
              <a:t>	char			*</a:t>
            </a:r>
            <a:r>
              <a:rPr lang="en-US" sz="1200" dirty="0" err="1"/>
              <a:t>ptr</a:t>
            </a:r>
            <a:r>
              <a:rPr lang="en-US" sz="1200" dirty="0"/>
              <a:t>, **</a:t>
            </a:r>
            <a:r>
              <a:rPr lang="en-US" sz="1200" dirty="0" err="1"/>
              <a:t>pptr</a:t>
            </a:r>
            <a:r>
              <a:rPr lang="en-US" sz="1200" dirty="0"/>
              <a:t>;</a:t>
            </a:r>
          </a:p>
          <a:p>
            <a:r>
              <a:rPr lang="en-US" sz="1200" dirty="0"/>
              <a:t>	char			str[INET_ADDRSTRLEN];</a:t>
            </a:r>
          </a:p>
          <a:p>
            <a:r>
              <a:rPr lang="en-US" sz="1200" dirty="0"/>
              <a:t>	struct </a:t>
            </a:r>
            <a:r>
              <a:rPr lang="en-US" sz="1200" dirty="0" err="1"/>
              <a:t>hostent</a:t>
            </a:r>
            <a:r>
              <a:rPr lang="en-US" sz="1200" dirty="0"/>
              <a:t>	*</a:t>
            </a:r>
            <a:r>
              <a:rPr lang="en-US" sz="1200" dirty="0" err="1"/>
              <a:t>hptr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	while (--</a:t>
            </a:r>
            <a:r>
              <a:rPr lang="en-US" sz="1200" dirty="0" err="1"/>
              <a:t>argc</a:t>
            </a:r>
            <a:r>
              <a:rPr lang="en-US" sz="1200" dirty="0"/>
              <a:t> &gt; 0)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ptr</a:t>
            </a:r>
            <a:r>
              <a:rPr lang="en-US" sz="1200" dirty="0"/>
              <a:t> = *++</a:t>
            </a:r>
            <a:r>
              <a:rPr lang="en-US" sz="1200" dirty="0" err="1"/>
              <a:t>argv</a:t>
            </a:r>
            <a:r>
              <a:rPr lang="en-US" sz="1200" dirty="0"/>
              <a:t>;</a:t>
            </a:r>
          </a:p>
          <a:p>
            <a:r>
              <a:rPr lang="en-US" sz="1200" dirty="0"/>
              <a:t>		if ( (</a:t>
            </a:r>
            <a:r>
              <a:rPr lang="en-US" sz="1200" dirty="0" err="1"/>
              <a:t>hptr</a:t>
            </a:r>
            <a:r>
              <a:rPr lang="en-US" sz="1200" dirty="0"/>
              <a:t> = </a:t>
            </a:r>
            <a:r>
              <a:rPr lang="en-US" sz="1200" dirty="0" err="1"/>
              <a:t>gethostbyname</a:t>
            </a:r>
            <a:r>
              <a:rPr lang="en-US" sz="1200" dirty="0"/>
              <a:t>(</a:t>
            </a:r>
            <a:r>
              <a:rPr lang="en-US" sz="1200" dirty="0" err="1"/>
              <a:t>ptr</a:t>
            </a:r>
            <a:r>
              <a:rPr lang="en-US" sz="1200" dirty="0"/>
              <a:t>)) == NULL) {</a:t>
            </a:r>
          </a:p>
          <a:p>
            <a:r>
              <a:rPr lang="en-US" sz="1200" dirty="0"/>
              <a:t>		  </a:t>
            </a:r>
            <a:r>
              <a:rPr lang="en-US" sz="1200" dirty="0" err="1"/>
              <a:t>fprintf</a:t>
            </a:r>
            <a:r>
              <a:rPr lang="en-US" sz="1200" dirty="0"/>
              <a:t>(stderr,"</a:t>
            </a:r>
            <a:r>
              <a:rPr lang="en-US" sz="1200" dirty="0" err="1"/>
              <a:t>gethostbyname</a:t>
            </a:r>
            <a:r>
              <a:rPr lang="en-US" sz="1200" dirty="0"/>
              <a:t> error for host: %s: %d",</a:t>
            </a:r>
            <a:r>
              <a:rPr lang="en-US" sz="1200" dirty="0" err="1"/>
              <a:t>ptr</a:t>
            </a:r>
            <a:r>
              <a:rPr lang="en-US" sz="1200" dirty="0"/>
              <a:t>, </a:t>
            </a:r>
            <a:r>
              <a:rPr lang="en-US" sz="1200" dirty="0" err="1"/>
              <a:t>h_errno</a:t>
            </a:r>
            <a:r>
              <a:rPr lang="en-US" sz="1200" dirty="0"/>
              <a:t>);</a:t>
            </a:r>
          </a:p>
          <a:p>
            <a:r>
              <a:rPr lang="en-US" sz="1200" dirty="0"/>
              <a:t>			continue;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printf</a:t>
            </a:r>
            <a:r>
              <a:rPr lang="en-US" sz="1200" dirty="0"/>
              <a:t>("official hostname: %s\n", </a:t>
            </a:r>
            <a:r>
              <a:rPr lang="en-US" sz="1200" dirty="0" err="1"/>
              <a:t>hptr</a:t>
            </a:r>
            <a:r>
              <a:rPr lang="en-US" sz="1200" dirty="0"/>
              <a:t>-&gt;</a:t>
            </a:r>
            <a:r>
              <a:rPr lang="en-US" sz="1200" dirty="0" err="1"/>
              <a:t>h_name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	for (</a:t>
            </a:r>
            <a:r>
              <a:rPr lang="en-US" sz="1200" dirty="0" err="1"/>
              <a:t>pptr</a:t>
            </a:r>
            <a:r>
              <a:rPr lang="en-US" sz="1200" dirty="0"/>
              <a:t> = </a:t>
            </a:r>
            <a:r>
              <a:rPr lang="en-US" sz="1200" dirty="0" err="1"/>
              <a:t>hptr</a:t>
            </a:r>
            <a:r>
              <a:rPr lang="en-US" sz="1200" dirty="0"/>
              <a:t>-&gt;</a:t>
            </a:r>
            <a:r>
              <a:rPr lang="en-US" sz="1200" dirty="0" err="1"/>
              <a:t>h_aliases</a:t>
            </a:r>
            <a:r>
              <a:rPr lang="en-US" sz="1200" dirty="0"/>
              <a:t>; *</a:t>
            </a:r>
            <a:r>
              <a:rPr lang="en-US" sz="1200" dirty="0" err="1"/>
              <a:t>pptr</a:t>
            </a:r>
            <a:r>
              <a:rPr lang="en-US" sz="1200" dirty="0"/>
              <a:t> != NULL; </a:t>
            </a:r>
            <a:r>
              <a:rPr lang="en-US" sz="1200" dirty="0" err="1"/>
              <a:t>pptr</a:t>
            </a:r>
            <a:r>
              <a:rPr lang="en-US" sz="1200" dirty="0"/>
              <a:t>++)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talias</a:t>
            </a:r>
            <a:r>
              <a:rPr lang="en-US" sz="1200" dirty="0"/>
              <a:t>: %s\n", *</a:t>
            </a:r>
            <a:r>
              <a:rPr lang="en-US" sz="1200" dirty="0" err="1"/>
              <a:t>pptr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	switch (</a:t>
            </a:r>
            <a:r>
              <a:rPr lang="en-US" sz="1200" dirty="0" err="1"/>
              <a:t>hptr</a:t>
            </a:r>
            <a:r>
              <a:rPr lang="en-US" sz="1200" dirty="0"/>
              <a:t>-&gt;</a:t>
            </a:r>
            <a:r>
              <a:rPr lang="en-US" sz="1200" dirty="0" err="1"/>
              <a:t>h_addrtype</a:t>
            </a:r>
            <a:r>
              <a:rPr lang="en-US" sz="1200" dirty="0"/>
              <a:t>) {</a:t>
            </a:r>
          </a:p>
          <a:p>
            <a:r>
              <a:rPr lang="en-US" sz="1200" dirty="0"/>
              <a:t>		case AF_INET: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pptr</a:t>
            </a:r>
            <a:r>
              <a:rPr lang="en-US" sz="1200" dirty="0"/>
              <a:t> = </a:t>
            </a:r>
            <a:r>
              <a:rPr lang="en-US" sz="1200" dirty="0" err="1"/>
              <a:t>hptr</a:t>
            </a:r>
            <a:r>
              <a:rPr lang="en-US" sz="1200" dirty="0"/>
              <a:t>-&gt;</a:t>
            </a:r>
            <a:r>
              <a:rPr lang="en-US" sz="1200" dirty="0" err="1"/>
              <a:t>h_addr_list</a:t>
            </a:r>
            <a:r>
              <a:rPr lang="en-US" sz="1200" dirty="0"/>
              <a:t>;</a:t>
            </a:r>
          </a:p>
          <a:p>
            <a:r>
              <a:rPr lang="en-US" sz="1200" dirty="0"/>
              <a:t>			for ( ; *</a:t>
            </a:r>
            <a:r>
              <a:rPr lang="en-US" sz="1200" dirty="0" err="1"/>
              <a:t>pptr</a:t>
            </a:r>
            <a:r>
              <a:rPr lang="en-US" sz="1200" dirty="0"/>
              <a:t> != NULL; </a:t>
            </a:r>
            <a:r>
              <a:rPr lang="en-US" sz="1200" dirty="0" err="1"/>
              <a:t>pptr</a:t>
            </a:r>
            <a:r>
              <a:rPr lang="en-US" sz="1200" dirty="0"/>
              <a:t>++)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taddress</a:t>
            </a:r>
            <a:r>
              <a:rPr lang="en-US" sz="1200" dirty="0"/>
              <a:t>: %s\n",</a:t>
            </a:r>
          </a:p>
          <a:p>
            <a:r>
              <a:rPr lang="en-US" sz="1200" dirty="0"/>
              <a:t>					</a:t>
            </a:r>
            <a:r>
              <a:rPr lang="en-US" sz="1200" dirty="0" err="1"/>
              <a:t>inet_ntop</a:t>
            </a:r>
            <a:r>
              <a:rPr lang="en-US" sz="1200" dirty="0"/>
              <a:t>(</a:t>
            </a:r>
            <a:r>
              <a:rPr lang="en-US" sz="1200" dirty="0" err="1"/>
              <a:t>hptr</a:t>
            </a:r>
            <a:r>
              <a:rPr lang="en-US" sz="1200" dirty="0"/>
              <a:t>-&gt;</a:t>
            </a:r>
            <a:r>
              <a:rPr lang="en-US" sz="1200" dirty="0" err="1"/>
              <a:t>h_addrtype</a:t>
            </a:r>
            <a:r>
              <a:rPr lang="en-US" sz="1200" dirty="0"/>
              <a:t>, *</a:t>
            </a:r>
            <a:r>
              <a:rPr lang="en-US" sz="1200" dirty="0" err="1"/>
              <a:t>pptr</a:t>
            </a:r>
            <a:r>
              <a:rPr lang="en-US" sz="1200" dirty="0"/>
              <a:t>, str, </a:t>
            </a:r>
            <a:r>
              <a:rPr lang="en-US" sz="1200" dirty="0" err="1"/>
              <a:t>sizeof</a:t>
            </a:r>
            <a:r>
              <a:rPr lang="en-US" sz="1200" dirty="0"/>
              <a:t>(str)));</a:t>
            </a:r>
          </a:p>
          <a:p>
            <a:r>
              <a:rPr lang="en-US" sz="1200" dirty="0"/>
              <a:t>			break;</a:t>
            </a:r>
          </a:p>
          <a:p>
            <a:endParaRPr lang="en-US" sz="1200" dirty="0"/>
          </a:p>
          <a:p>
            <a:r>
              <a:rPr lang="en-US" sz="1200" dirty="0"/>
              <a:t>		default: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perror</a:t>
            </a:r>
            <a:r>
              <a:rPr lang="en-US" sz="1200" dirty="0"/>
              <a:t>("unknown address type");</a:t>
            </a:r>
          </a:p>
          <a:p>
            <a:r>
              <a:rPr lang="en-US" sz="1200" dirty="0"/>
              <a:t>			break;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exit(0);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73CAC-3BDB-4963-A66C-195E702DEEEF}"/>
              </a:ext>
            </a:extLst>
          </p:cNvPr>
          <p:cNvSpPr txBox="1"/>
          <p:nvPr/>
        </p:nvSpPr>
        <p:spPr>
          <a:xfrm>
            <a:off x="8449408" y="1291868"/>
            <a:ext cx="355795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hostent</a:t>
            </a:r>
            <a:r>
              <a:rPr lang="sv-SE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*</a:t>
            </a:r>
            <a:r>
              <a:rPr lang="sv-SE" sz="1600" dirty="0" err="1">
                <a:latin typeface="Lucida Console" panose="020B0609040504020204" pitchFamily="49" charset="0"/>
              </a:rPr>
              <a:t>h_name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**</a:t>
            </a:r>
            <a:r>
              <a:rPr lang="sv-SE" sz="1600" dirty="0" err="1">
                <a:latin typeface="Lucida Console" panose="020B0609040504020204" pitchFamily="49" charset="0"/>
              </a:rPr>
              <a:t>h_aliases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 </a:t>
            </a:r>
            <a:r>
              <a:rPr lang="sv-SE" sz="1600" dirty="0" err="1">
                <a:latin typeface="Lucida Console" panose="020B0609040504020204" pitchFamily="49" charset="0"/>
              </a:rPr>
              <a:t>h_addrtype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 </a:t>
            </a:r>
            <a:r>
              <a:rPr lang="sv-SE" sz="1600" dirty="0" err="1">
                <a:latin typeface="Lucida Console" panose="020B0609040504020204" pitchFamily="49" charset="0"/>
              </a:rPr>
              <a:t>h_length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**</a:t>
            </a:r>
            <a:r>
              <a:rPr lang="sv-SE" sz="1600" dirty="0" err="1">
                <a:latin typeface="Lucida Console" panose="020B0609040504020204" pitchFamily="49" charset="0"/>
              </a:rPr>
              <a:t>h_addr_list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A3507-9062-4152-91AF-4871B32238F8}"/>
              </a:ext>
            </a:extLst>
          </p:cNvPr>
          <p:cNvSpPr/>
          <p:nvPr/>
        </p:nvSpPr>
        <p:spPr>
          <a:xfrm>
            <a:off x="5832979" y="6206609"/>
            <a:ext cx="5962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https://github.com/patrikarlos/networkprogramming </a:t>
            </a:r>
            <a:r>
              <a:rPr lang="en-US" dirty="0" err="1"/>
              <a:t>hostent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4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D325-D0E1-41AC-87AA-5AE63C46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"/>
            <a:ext cx="10210800" cy="998703"/>
          </a:xfrm>
        </p:spPr>
        <p:txBody>
          <a:bodyPr/>
          <a:lstStyle/>
          <a:p>
            <a:r>
              <a:rPr lang="en-US" dirty="0"/>
              <a:t>Blocking I/O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16E933-191F-40D9-8848-DD9626725248}"/>
              </a:ext>
            </a:extLst>
          </p:cNvPr>
          <p:cNvSpPr/>
          <p:nvPr/>
        </p:nvSpPr>
        <p:spPr>
          <a:xfrm>
            <a:off x="3027484" y="1789801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recvfrom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C6A912-B7F6-4EF8-9D0A-C59B0135D581}"/>
              </a:ext>
            </a:extLst>
          </p:cNvPr>
          <p:cNvSpPr/>
          <p:nvPr/>
        </p:nvSpPr>
        <p:spPr>
          <a:xfrm>
            <a:off x="7189177" y="1789801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datagram ready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9C4B10-1C8D-4163-B8D9-89A15B1C80E2}"/>
              </a:ext>
            </a:extLst>
          </p:cNvPr>
          <p:cNvSpPr/>
          <p:nvPr/>
        </p:nvSpPr>
        <p:spPr>
          <a:xfrm>
            <a:off x="7183314" y="3594139"/>
            <a:ext cx="1940169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Datagram ready</a:t>
            </a:r>
          </a:p>
          <a:p>
            <a:pPr algn="ctr"/>
            <a:r>
              <a:rPr lang="en-US" dirty="0"/>
              <a:t>Copy datagram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9D129-1340-415B-B02A-01E686A50183}"/>
              </a:ext>
            </a:extLst>
          </p:cNvPr>
          <p:cNvSpPr/>
          <p:nvPr/>
        </p:nvSpPr>
        <p:spPr>
          <a:xfrm>
            <a:off x="7189177" y="5671038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complete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25F618-4594-489D-A33F-58BF8137F821}"/>
              </a:ext>
            </a:extLst>
          </p:cNvPr>
          <p:cNvSpPr/>
          <p:nvPr/>
        </p:nvSpPr>
        <p:spPr>
          <a:xfrm>
            <a:off x="3033346" y="5671037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47C68-00F4-41E2-9AFD-054777F8E53F}"/>
              </a:ext>
            </a:extLst>
          </p:cNvPr>
          <p:cNvSpPr txBox="1"/>
          <p:nvPr/>
        </p:nvSpPr>
        <p:spPr>
          <a:xfrm>
            <a:off x="3124200" y="989701"/>
            <a:ext cx="15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E205-E639-471E-87E4-A60C7492D3A8}"/>
              </a:ext>
            </a:extLst>
          </p:cNvPr>
          <p:cNvSpPr txBox="1"/>
          <p:nvPr/>
        </p:nvSpPr>
        <p:spPr>
          <a:xfrm>
            <a:off x="7183315" y="901933"/>
            <a:ext cx="19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BAF7F-D829-4701-9110-AE9EFAA123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89230" y="2062363"/>
            <a:ext cx="249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CFAEB9-D6EB-48EA-B7AE-5B1571CBDB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153399" y="2334924"/>
            <a:ext cx="5862" cy="125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8B69C8-E5E7-4737-9D89-3D429B7D63E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153399" y="4139262"/>
            <a:ext cx="5862" cy="15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3A1FA8-095B-41EA-BBDC-C7D53AF2B6D4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4695092" y="5943599"/>
            <a:ext cx="2494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098EE9E-629B-4085-A326-4E439A54AA0A}"/>
              </a:ext>
            </a:extLst>
          </p:cNvPr>
          <p:cNvSpPr/>
          <p:nvPr/>
        </p:nvSpPr>
        <p:spPr>
          <a:xfrm>
            <a:off x="9284677" y="1789803"/>
            <a:ext cx="219704" cy="2135182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7C35A05-A860-4DCE-89DA-59881BC8D795}"/>
              </a:ext>
            </a:extLst>
          </p:cNvPr>
          <p:cNvSpPr/>
          <p:nvPr/>
        </p:nvSpPr>
        <p:spPr>
          <a:xfrm>
            <a:off x="9284677" y="3924985"/>
            <a:ext cx="219704" cy="2109470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D8B2EAA-2F79-4C33-B851-4DF80BA05D39}"/>
              </a:ext>
            </a:extLst>
          </p:cNvPr>
          <p:cNvSpPr/>
          <p:nvPr/>
        </p:nvSpPr>
        <p:spPr>
          <a:xfrm>
            <a:off x="2687620" y="1899138"/>
            <a:ext cx="257804" cy="4135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528883-E8AB-426F-A95A-729BA19CBF48}"/>
              </a:ext>
            </a:extLst>
          </p:cNvPr>
          <p:cNvSpPr txBox="1"/>
          <p:nvPr/>
        </p:nvSpPr>
        <p:spPr>
          <a:xfrm>
            <a:off x="5339861" y="1789802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F4B48B-6424-4858-B9CC-0A22D792092C}"/>
              </a:ext>
            </a:extLst>
          </p:cNvPr>
          <p:cNvSpPr txBox="1"/>
          <p:nvPr/>
        </p:nvSpPr>
        <p:spPr>
          <a:xfrm>
            <a:off x="9636163" y="2672728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E60B0-4777-4283-B93C-BA6B50E40975}"/>
              </a:ext>
            </a:extLst>
          </p:cNvPr>
          <p:cNvSpPr txBox="1"/>
          <p:nvPr/>
        </p:nvSpPr>
        <p:spPr>
          <a:xfrm>
            <a:off x="9653850" y="4656554"/>
            <a:ext cx="168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data from </a:t>
            </a:r>
          </a:p>
          <a:p>
            <a:r>
              <a:rPr lang="en-US" dirty="0"/>
              <a:t>Kernel to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22F9E-B16A-4C1C-9F58-B07E59DB5467}"/>
              </a:ext>
            </a:extLst>
          </p:cNvPr>
          <p:cNvSpPr txBox="1"/>
          <p:nvPr/>
        </p:nvSpPr>
        <p:spPr>
          <a:xfrm>
            <a:off x="5248484" y="5525882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567AF-43CC-4058-B335-A71E323D5B1A}"/>
              </a:ext>
            </a:extLst>
          </p:cNvPr>
          <p:cNvSpPr txBox="1"/>
          <p:nvPr/>
        </p:nvSpPr>
        <p:spPr>
          <a:xfrm>
            <a:off x="898294" y="3924984"/>
            <a:ext cx="181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blocks in </a:t>
            </a:r>
          </a:p>
          <a:p>
            <a:pPr algn="ctr"/>
            <a:r>
              <a:rPr lang="en-US" dirty="0"/>
              <a:t>call to </a:t>
            </a:r>
            <a:r>
              <a:rPr lang="en-US" dirty="0" err="1"/>
              <a:t>recvfrom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9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8535-748F-46DE-8C0A-CBFD2ED6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ACC-1020-4F94-BC82-2C2DBCBC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4654"/>
            <a:ext cx="10515600" cy="2352308"/>
          </a:xfrm>
        </p:spPr>
        <p:txBody>
          <a:bodyPr/>
          <a:lstStyle/>
          <a:p>
            <a:r>
              <a:rPr lang="en-US" dirty="0"/>
              <a:t>Requests PTR record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450A5-2061-403C-AF5A-702186FE4277}"/>
              </a:ext>
            </a:extLst>
          </p:cNvPr>
          <p:cNvSpPr txBox="1"/>
          <p:nvPr/>
        </p:nvSpPr>
        <p:spPr>
          <a:xfrm>
            <a:off x="838200" y="1825625"/>
            <a:ext cx="100965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netdb.h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hostent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gethostbyaddr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addr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 len,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family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35738-32F0-477C-BD9C-0FBCC54692CF}"/>
              </a:ext>
            </a:extLst>
          </p:cNvPr>
          <p:cNvSpPr txBox="1"/>
          <p:nvPr/>
        </p:nvSpPr>
        <p:spPr>
          <a:xfrm>
            <a:off x="7010400" y="407670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 to an </a:t>
            </a:r>
            <a:r>
              <a:rPr lang="en-US" dirty="0" err="1"/>
              <a:t>in_addr</a:t>
            </a:r>
            <a:r>
              <a:rPr lang="en-US" dirty="0"/>
              <a:t> structure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FE703A-A77F-4E55-9EA1-DA81869D41B1}"/>
              </a:ext>
            </a:extLst>
          </p:cNvPr>
          <p:cNvCxnSpPr/>
          <p:nvPr/>
        </p:nvCxnSpPr>
        <p:spPr>
          <a:xfrm flipH="1" flipV="1">
            <a:off x="6286500" y="2686050"/>
            <a:ext cx="723900" cy="139065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68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7D6E-3D2D-4212-9E11-0FDD0555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463B-ECD4-4BFE-9E09-A45E6AC1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001"/>
            <a:ext cx="6334125" cy="2892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sptr</a:t>
            </a:r>
            <a:r>
              <a:rPr lang="en-US" dirty="0"/>
              <a:t>=</a:t>
            </a:r>
            <a:r>
              <a:rPr lang="en-US" dirty="0" err="1"/>
              <a:t>getservbyname</a:t>
            </a:r>
            <a:r>
              <a:rPr lang="en-US" dirty="0"/>
              <a:t>(“ftp”,”</a:t>
            </a:r>
            <a:r>
              <a:rPr lang="en-US" dirty="0" err="1"/>
              <a:t>tcp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 err="1"/>
              <a:t>sptr</a:t>
            </a:r>
            <a:r>
              <a:rPr lang="en-US" dirty="0"/>
              <a:t>=</a:t>
            </a:r>
            <a:r>
              <a:rPr lang="en-US" dirty="0" err="1"/>
              <a:t>getservbyname</a:t>
            </a:r>
            <a:r>
              <a:rPr lang="en-US" dirty="0"/>
              <a:t>(“ftp”,”</a:t>
            </a:r>
            <a:r>
              <a:rPr lang="en-US" dirty="0" err="1"/>
              <a:t>udp</a:t>
            </a:r>
            <a:r>
              <a:rPr lang="en-US" dirty="0"/>
              <a:t>”); //fails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B925-0087-4512-8665-25EA66CD3DDE}"/>
              </a:ext>
            </a:extLst>
          </p:cNvPr>
          <p:cNvSpPr txBox="1"/>
          <p:nvPr/>
        </p:nvSpPr>
        <p:spPr>
          <a:xfrm>
            <a:off x="838200" y="1825625"/>
            <a:ext cx="100965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netdb.h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servent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getservbyname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addr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protoname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servent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getservbyport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port,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protoname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D1C8-D4AC-4433-BF7D-2A7EC5B75B1A}"/>
              </a:ext>
            </a:extLst>
          </p:cNvPr>
          <p:cNvSpPr txBox="1"/>
          <p:nvPr/>
        </p:nvSpPr>
        <p:spPr>
          <a:xfrm>
            <a:off x="7376746" y="3429000"/>
            <a:ext cx="355795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servent</a:t>
            </a:r>
            <a:r>
              <a:rPr lang="sv-SE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*</a:t>
            </a:r>
            <a:r>
              <a:rPr lang="sv-SE" sz="1600" dirty="0" err="1">
                <a:latin typeface="Lucida Console" panose="020B0609040504020204" pitchFamily="49" charset="0"/>
              </a:rPr>
              <a:t>s_name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**</a:t>
            </a:r>
            <a:r>
              <a:rPr lang="sv-SE" sz="1600" dirty="0" err="1">
                <a:latin typeface="Lucida Console" panose="020B0609040504020204" pitchFamily="49" charset="0"/>
              </a:rPr>
              <a:t>s_aliases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 </a:t>
            </a:r>
            <a:r>
              <a:rPr lang="sv-SE" sz="1600" dirty="0" err="1">
                <a:latin typeface="Lucida Console" panose="020B0609040504020204" pitchFamily="49" charset="0"/>
              </a:rPr>
              <a:t>s_port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*</a:t>
            </a:r>
            <a:r>
              <a:rPr lang="sv-SE" sz="1600" dirty="0" err="1">
                <a:latin typeface="Lucida Console" panose="020B0609040504020204" pitchFamily="49" charset="0"/>
              </a:rPr>
              <a:t>s_proto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6424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C85A-987B-4B3B-997A-446D796D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getaddrinfo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29EE-9283-4EA5-BEF0-CFFA61C4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257550" cy="2554546"/>
          </a:xfrm>
        </p:spPr>
        <p:txBody>
          <a:bodyPr/>
          <a:lstStyle/>
          <a:p>
            <a:r>
              <a:rPr lang="en-US" dirty="0"/>
              <a:t>IPv4 &amp; IPv6</a:t>
            </a:r>
          </a:p>
          <a:p>
            <a:r>
              <a:rPr lang="en-US" dirty="0"/>
              <a:t>Name-to-address</a:t>
            </a:r>
          </a:p>
          <a:p>
            <a:r>
              <a:rPr lang="en-US" dirty="0"/>
              <a:t>Service-to-port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DEA01-5442-483E-ACFD-5B5C98AB3645}"/>
              </a:ext>
            </a:extLst>
          </p:cNvPr>
          <p:cNvSpPr txBox="1"/>
          <p:nvPr/>
        </p:nvSpPr>
        <p:spPr>
          <a:xfrm>
            <a:off x="838199" y="1825625"/>
            <a:ext cx="10601325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netdb.h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getaddrinfo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hostname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*service, 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	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addrinfo</a:t>
            </a:r>
            <a:r>
              <a:rPr lang="sv-SE" sz="1600" dirty="0">
                <a:latin typeface="Lucida Console" panose="020B0609040504020204" pitchFamily="49" charset="0"/>
              </a:rPr>
              <a:t> *hints,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addrinfo</a:t>
            </a:r>
            <a:r>
              <a:rPr lang="sv-SE" sz="1600" dirty="0">
                <a:latin typeface="Lucida Console" panose="020B0609040504020204" pitchFamily="49" charset="0"/>
              </a:rPr>
              <a:t> **</a:t>
            </a:r>
            <a:r>
              <a:rPr lang="sv-SE" sz="1600" dirty="0" err="1">
                <a:latin typeface="Lucida Console" panose="020B0609040504020204" pitchFamily="49" charset="0"/>
              </a:rPr>
              <a:t>result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C0B04-F131-4841-8260-1F1C74618572}"/>
              </a:ext>
            </a:extLst>
          </p:cNvPr>
          <p:cNvSpPr txBox="1"/>
          <p:nvPr/>
        </p:nvSpPr>
        <p:spPr>
          <a:xfrm>
            <a:off x="4105277" y="3429001"/>
            <a:ext cx="5133973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addrinfo</a:t>
            </a:r>
            <a:r>
              <a:rPr lang="sv-SE" sz="1600" dirty="0">
                <a:latin typeface="Lucida Console" panose="020B0609040504020204" pitchFamily="49" charset="0"/>
              </a:rPr>
              <a:t> {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		 </a:t>
            </a:r>
            <a:r>
              <a:rPr lang="sv-SE" sz="1600" dirty="0" err="1">
                <a:latin typeface="Lucida Console" panose="020B0609040504020204" pitchFamily="49" charset="0"/>
              </a:rPr>
              <a:t>ai_flags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		 </a:t>
            </a:r>
            <a:r>
              <a:rPr lang="sv-SE" sz="1600" dirty="0" err="1">
                <a:latin typeface="Lucida Console" panose="020B0609040504020204" pitchFamily="49" charset="0"/>
              </a:rPr>
              <a:t>ai_family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		 </a:t>
            </a:r>
            <a:r>
              <a:rPr lang="sv-SE" sz="1600" dirty="0" err="1">
                <a:latin typeface="Lucida Console" panose="020B0609040504020204" pitchFamily="49" charset="0"/>
              </a:rPr>
              <a:t>ai_socktype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		 </a:t>
            </a:r>
            <a:r>
              <a:rPr lang="sv-SE" sz="1600" dirty="0" err="1">
                <a:latin typeface="Lucida Console" panose="020B0609040504020204" pitchFamily="49" charset="0"/>
              </a:rPr>
              <a:t>ai_protocol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 	 </a:t>
            </a:r>
            <a:r>
              <a:rPr lang="sv-SE" sz="1600" dirty="0" err="1">
                <a:latin typeface="Lucida Console" panose="020B0609040504020204" pitchFamily="49" charset="0"/>
              </a:rPr>
              <a:t>ai_addrlen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char 		 *</a:t>
            </a:r>
            <a:r>
              <a:rPr lang="sv-SE" sz="1600" dirty="0" err="1">
                <a:latin typeface="Lucida Console" panose="020B0609040504020204" pitchFamily="49" charset="0"/>
              </a:rPr>
              <a:t>ai_canonname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sockaddr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ai_addr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addrinfo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ai_next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0129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C5FF-F44C-4F0F-8788-81D9DA37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4" y="3176"/>
            <a:ext cx="4188617" cy="74051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5A76B-1747-4572-877F-455314E7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99" y="190500"/>
            <a:ext cx="5060157" cy="647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96BE30-5F04-4E17-A0CC-9C353B76CC74}"/>
              </a:ext>
            </a:extLst>
          </p:cNvPr>
          <p:cNvSpPr txBox="1"/>
          <p:nvPr/>
        </p:nvSpPr>
        <p:spPr>
          <a:xfrm>
            <a:off x="209549" y="1173844"/>
            <a:ext cx="7515226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Lucida Console" panose="020B0609040504020204" pitchFamily="49" charset="0"/>
              </a:rPr>
              <a:t>bzero</a:t>
            </a:r>
            <a:r>
              <a:rPr lang="sv-SE" sz="1200" dirty="0">
                <a:latin typeface="Lucida Console" panose="020B0609040504020204" pitchFamily="49" charset="0"/>
              </a:rPr>
              <a:t>(&amp;hints, </a:t>
            </a:r>
            <a:r>
              <a:rPr lang="sv-SE" sz="1200" dirty="0" err="1">
                <a:latin typeface="Lucida Console" panose="020B0609040504020204" pitchFamily="49" charset="0"/>
              </a:rPr>
              <a:t>sizeof</a:t>
            </a:r>
            <a:r>
              <a:rPr lang="sv-SE" sz="1200" dirty="0">
                <a:latin typeface="Lucida Console" panose="020B0609040504020204" pitchFamily="49" charset="0"/>
              </a:rPr>
              <a:t>(hints));</a:t>
            </a:r>
          </a:p>
          <a:p>
            <a:r>
              <a:rPr lang="sv-SE" sz="1200" dirty="0" err="1">
                <a:latin typeface="Lucida Console" panose="020B0609040504020204" pitchFamily="49" charset="0"/>
              </a:rPr>
              <a:t>hints.ai_flags</a:t>
            </a:r>
            <a:r>
              <a:rPr lang="sv-SE" sz="1200" dirty="0">
                <a:latin typeface="Lucida Console" panose="020B0609040504020204" pitchFamily="49" charset="0"/>
              </a:rPr>
              <a:t> = AI_CANONNAME;</a:t>
            </a:r>
          </a:p>
          <a:p>
            <a:r>
              <a:rPr lang="sv-SE" sz="1200" dirty="0" err="1">
                <a:latin typeface="Lucida Console" panose="020B0609040504020204" pitchFamily="49" charset="0"/>
              </a:rPr>
              <a:t>hints.ai_family</a:t>
            </a:r>
            <a:r>
              <a:rPr lang="sv-SE" sz="1200" dirty="0">
                <a:latin typeface="Lucida Console" panose="020B0609040504020204" pitchFamily="49" charset="0"/>
              </a:rPr>
              <a:t> = AF_INET;</a:t>
            </a:r>
          </a:p>
          <a:p>
            <a:endParaRPr lang="sv-SE" sz="1200" dirty="0">
              <a:latin typeface="Lucida Console" panose="020B0609040504020204" pitchFamily="49" charset="0"/>
            </a:endParaRPr>
          </a:p>
          <a:p>
            <a:r>
              <a:rPr lang="sv-SE" sz="1200" dirty="0" err="1">
                <a:latin typeface="Lucida Console" panose="020B0609040504020204" pitchFamily="49" charset="0"/>
              </a:rPr>
              <a:t>while</a:t>
            </a:r>
            <a:r>
              <a:rPr lang="sv-SE" sz="1200" dirty="0">
                <a:latin typeface="Lucida Console" panose="020B0609040504020204" pitchFamily="49" charset="0"/>
              </a:rPr>
              <a:t> (--</a:t>
            </a:r>
            <a:r>
              <a:rPr lang="sv-SE" sz="1200" dirty="0" err="1">
                <a:latin typeface="Lucida Console" panose="020B0609040504020204" pitchFamily="49" charset="0"/>
              </a:rPr>
              <a:t>argc</a:t>
            </a:r>
            <a:r>
              <a:rPr lang="sv-SE" sz="1200" dirty="0">
                <a:latin typeface="Lucida Console" panose="020B0609040504020204" pitchFamily="49" charset="0"/>
              </a:rPr>
              <a:t> &gt; 0) {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latin typeface="Lucida Console" panose="020B0609040504020204" pitchFamily="49" charset="0"/>
              </a:rPr>
              <a:t>ptr</a:t>
            </a:r>
            <a:r>
              <a:rPr lang="sv-SE" sz="1200" dirty="0">
                <a:latin typeface="Lucida Console" panose="020B0609040504020204" pitchFamily="49" charset="0"/>
              </a:rPr>
              <a:t> = *++</a:t>
            </a:r>
            <a:r>
              <a:rPr lang="sv-SE" sz="1200" dirty="0" err="1">
                <a:latin typeface="Lucida Console" panose="020B0609040504020204" pitchFamily="49" charset="0"/>
              </a:rPr>
              <a:t>argv</a:t>
            </a:r>
            <a:r>
              <a:rPr lang="sv-SE" sz="1200" dirty="0">
                <a:latin typeface="Lucida Console" panose="020B0609040504020204" pitchFamily="49" charset="0"/>
              </a:rPr>
              <a:t>;</a:t>
            </a:r>
          </a:p>
          <a:p>
            <a:endParaRPr lang="sv-SE" sz="1200" dirty="0">
              <a:latin typeface="Lucida Console" panose="020B0609040504020204" pitchFamily="49" charset="0"/>
            </a:endParaRPr>
          </a:p>
          <a:p>
            <a:r>
              <a:rPr lang="sv-SE" sz="1200" dirty="0"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latin typeface="Lucida Console" panose="020B0609040504020204" pitchFamily="49" charset="0"/>
              </a:rPr>
              <a:t>if</a:t>
            </a:r>
            <a:r>
              <a:rPr lang="sv-SE" sz="1200" dirty="0">
                <a:latin typeface="Lucida Console" panose="020B0609040504020204" pitchFamily="49" charset="0"/>
              </a:rPr>
              <a:t> ( (n  = </a:t>
            </a:r>
            <a:r>
              <a:rPr lang="sv-SE" sz="1200" dirty="0" err="1">
                <a:latin typeface="Lucida Console" panose="020B0609040504020204" pitchFamily="49" charset="0"/>
              </a:rPr>
              <a:t>getaddrinfo</a:t>
            </a:r>
            <a:r>
              <a:rPr lang="sv-SE" sz="1200" dirty="0">
                <a:latin typeface="Lucida Console" panose="020B0609040504020204" pitchFamily="49" charset="0"/>
              </a:rPr>
              <a:t>(</a:t>
            </a:r>
            <a:r>
              <a:rPr lang="sv-SE" sz="1200" dirty="0" err="1">
                <a:latin typeface="Lucida Console" panose="020B0609040504020204" pitchFamily="49" charset="0"/>
              </a:rPr>
              <a:t>ptr</a:t>
            </a:r>
            <a:r>
              <a:rPr lang="sv-SE" sz="1200" dirty="0">
                <a:latin typeface="Lucida Console" panose="020B0609040504020204" pitchFamily="49" charset="0"/>
              </a:rPr>
              <a:t>, "</a:t>
            </a:r>
            <a:r>
              <a:rPr lang="sv-SE" sz="1200" dirty="0" err="1">
                <a:latin typeface="Lucida Console" panose="020B0609040504020204" pitchFamily="49" charset="0"/>
              </a:rPr>
              <a:t>domain</a:t>
            </a:r>
            <a:r>
              <a:rPr lang="sv-SE" sz="1200" dirty="0">
                <a:latin typeface="Lucida Console" panose="020B0609040504020204" pitchFamily="49" charset="0"/>
              </a:rPr>
              <a:t>", &amp;hints, &amp;res) ) != 0) {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  </a:t>
            </a:r>
            <a:r>
              <a:rPr lang="sv-SE" sz="1200" dirty="0" err="1">
                <a:latin typeface="Lucida Console" panose="020B0609040504020204" pitchFamily="49" charset="0"/>
              </a:rPr>
              <a:t>fprintf</a:t>
            </a:r>
            <a:r>
              <a:rPr lang="sv-SE" sz="1200" dirty="0">
                <a:latin typeface="Lucida Console" panose="020B0609040504020204" pitchFamily="49" charset="0"/>
              </a:rPr>
              <a:t>(</a:t>
            </a:r>
            <a:r>
              <a:rPr lang="sv-SE" sz="1200" dirty="0" err="1">
                <a:latin typeface="Lucida Console" panose="020B0609040504020204" pitchFamily="49" charset="0"/>
              </a:rPr>
              <a:t>stderr</a:t>
            </a:r>
            <a:r>
              <a:rPr lang="sv-SE" sz="1200" dirty="0">
                <a:latin typeface="Lucida Console" panose="020B0609040504020204" pitchFamily="49" charset="0"/>
              </a:rPr>
              <a:t>,"</a:t>
            </a:r>
            <a:r>
              <a:rPr lang="sv-SE" sz="1200" dirty="0" err="1">
                <a:latin typeface="Lucida Console" panose="020B0609040504020204" pitchFamily="49" charset="0"/>
              </a:rPr>
              <a:t>getaddrinfo</a:t>
            </a:r>
            <a:r>
              <a:rPr lang="sv-SE" sz="1200" dirty="0"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latin typeface="Lucida Console" panose="020B0609040504020204" pitchFamily="49" charset="0"/>
              </a:rPr>
              <a:t>error</a:t>
            </a:r>
            <a:r>
              <a:rPr lang="sv-SE" sz="1200" dirty="0">
                <a:latin typeface="Lucida Console" panose="020B0609040504020204" pitchFamily="49" charset="0"/>
              </a:rPr>
              <a:t> for </a:t>
            </a:r>
            <a:r>
              <a:rPr lang="sv-SE" sz="1200" dirty="0" err="1">
                <a:latin typeface="Lucida Console" panose="020B0609040504020204" pitchFamily="49" charset="0"/>
              </a:rPr>
              <a:t>host</a:t>
            </a:r>
            <a:r>
              <a:rPr lang="sv-SE" sz="1200" dirty="0">
                <a:latin typeface="Lucida Console" panose="020B0609040504020204" pitchFamily="49" charset="0"/>
              </a:rPr>
              <a:t>: %s: %s",</a:t>
            </a:r>
            <a:r>
              <a:rPr lang="sv-SE" sz="1200" dirty="0" err="1">
                <a:latin typeface="Lucida Console" panose="020B0609040504020204" pitchFamily="49" charset="0"/>
              </a:rPr>
              <a:t>ptr</a:t>
            </a:r>
            <a:r>
              <a:rPr lang="sv-SE" sz="1200" dirty="0">
                <a:latin typeface="Lucida Console" panose="020B0609040504020204" pitchFamily="49" charset="0"/>
              </a:rPr>
              <a:t>, </a:t>
            </a:r>
            <a:r>
              <a:rPr lang="sv-SE" sz="1200" dirty="0" err="1">
                <a:latin typeface="Lucida Console" panose="020B0609040504020204" pitchFamily="49" charset="0"/>
              </a:rPr>
              <a:t>gai_strerror</a:t>
            </a:r>
            <a:r>
              <a:rPr lang="sv-SE" sz="1200" dirty="0">
                <a:latin typeface="Lucida Console" panose="020B0609040504020204" pitchFamily="49" charset="0"/>
              </a:rPr>
              <a:t>(n));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  </a:t>
            </a:r>
            <a:r>
              <a:rPr lang="sv-SE" sz="1200" dirty="0" err="1">
                <a:latin typeface="Lucida Console" panose="020B0609040504020204" pitchFamily="49" charset="0"/>
              </a:rPr>
              <a:t>continue</a:t>
            </a:r>
            <a:r>
              <a:rPr lang="sv-SE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 }</a:t>
            </a:r>
          </a:p>
          <a:p>
            <a:endParaRPr lang="sv-SE" sz="1200" dirty="0">
              <a:latin typeface="Lucida Console" panose="020B0609040504020204" pitchFamily="49" charset="0"/>
            </a:endParaRPr>
          </a:p>
          <a:p>
            <a:r>
              <a:rPr lang="sv-SE" sz="1200" dirty="0">
                <a:latin typeface="Lucida Console" panose="020B0609040504020204" pitchFamily="49" charset="0"/>
              </a:rPr>
              <a:t> bob = res;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 do {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   </a:t>
            </a:r>
            <a:r>
              <a:rPr lang="sv-SE" sz="1200" dirty="0" err="1">
                <a:latin typeface="Lucida Console" panose="020B0609040504020204" pitchFamily="49" charset="0"/>
              </a:rPr>
              <a:t>inet_ntop</a:t>
            </a:r>
            <a:r>
              <a:rPr lang="sv-SE" sz="1200" dirty="0">
                <a:latin typeface="Lucida Console" panose="020B0609040504020204" pitchFamily="49" charset="0"/>
              </a:rPr>
              <a:t>(bob-&gt;</a:t>
            </a:r>
            <a:r>
              <a:rPr lang="sv-SE" sz="1200" dirty="0" err="1">
                <a:latin typeface="Lucida Console" panose="020B0609040504020204" pitchFamily="49" charset="0"/>
              </a:rPr>
              <a:t>ai_family</a:t>
            </a:r>
            <a:r>
              <a:rPr lang="sv-SE" sz="1200" dirty="0">
                <a:latin typeface="Lucida Console" panose="020B0609040504020204" pitchFamily="49" charset="0"/>
              </a:rPr>
              <a:t>, 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	&amp;((</a:t>
            </a:r>
            <a:r>
              <a:rPr lang="sv-SE" sz="1200" dirty="0" err="1">
                <a:latin typeface="Lucida Console" panose="020B0609040504020204" pitchFamily="49" charset="0"/>
              </a:rPr>
              <a:t>struct</a:t>
            </a:r>
            <a:r>
              <a:rPr lang="sv-SE" sz="1200" dirty="0"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latin typeface="Lucida Console" panose="020B0609040504020204" pitchFamily="49" charset="0"/>
              </a:rPr>
              <a:t>sockaddr_in</a:t>
            </a:r>
            <a:r>
              <a:rPr lang="sv-SE" sz="1200" dirty="0">
                <a:latin typeface="Lucida Console" panose="020B0609040504020204" pitchFamily="49" charset="0"/>
              </a:rPr>
              <a:t> *)bob-&gt;</a:t>
            </a:r>
            <a:r>
              <a:rPr lang="sv-SE" sz="1200" dirty="0" err="1">
                <a:latin typeface="Lucida Console" panose="020B0609040504020204" pitchFamily="49" charset="0"/>
              </a:rPr>
              <a:t>ai_addr</a:t>
            </a:r>
            <a:r>
              <a:rPr lang="sv-SE" sz="1200" dirty="0">
                <a:latin typeface="Lucida Console" panose="020B0609040504020204" pitchFamily="49" charset="0"/>
              </a:rPr>
              <a:t>)-&gt;</a:t>
            </a:r>
            <a:r>
              <a:rPr lang="sv-SE" sz="1200" dirty="0" err="1">
                <a:latin typeface="Lucida Console" panose="020B0609040504020204" pitchFamily="49" charset="0"/>
              </a:rPr>
              <a:t>sin_addr</a:t>
            </a:r>
            <a:r>
              <a:rPr lang="sv-SE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	addrstring,100);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   </a:t>
            </a:r>
            <a:r>
              <a:rPr lang="sv-SE" sz="1200" dirty="0" err="1">
                <a:latin typeface="Lucida Console" panose="020B0609040504020204" pitchFamily="49" charset="0"/>
              </a:rPr>
              <a:t>printf</a:t>
            </a:r>
            <a:r>
              <a:rPr lang="sv-SE" sz="1200" dirty="0">
                <a:latin typeface="Lucida Console" panose="020B0609040504020204" pitchFamily="49" charset="0"/>
              </a:rPr>
              <a:t>(" </a:t>
            </a:r>
            <a:r>
              <a:rPr lang="sv-SE" sz="1200" dirty="0" err="1">
                <a:latin typeface="Lucida Console" panose="020B0609040504020204" pitchFamily="49" charset="0"/>
              </a:rPr>
              <a:t>hostname</a:t>
            </a:r>
            <a:r>
              <a:rPr lang="sv-SE" sz="1200" dirty="0">
                <a:latin typeface="Lucida Console" panose="020B0609040504020204" pitchFamily="49" charset="0"/>
              </a:rPr>
              <a:t>: %s %s %d %p\n", bob-&gt;</a:t>
            </a:r>
            <a:r>
              <a:rPr lang="sv-SE" sz="1200" dirty="0" err="1">
                <a:latin typeface="Lucida Console" panose="020B0609040504020204" pitchFamily="49" charset="0"/>
              </a:rPr>
              <a:t>ai_canonname</a:t>
            </a:r>
            <a:r>
              <a:rPr lang="sv-SE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	</a:t>
            </a:r>
            <a:r>
              <a:rPr lang="sv-SE" sz="1200" dirty="0" err="1">
                <a:latin typeface="Lucida Console" panose="020B0609040504020204" pitchFamily="49" charset="0"/>
              </a:rPr>
              <a:t>addrstring,bob</a:t>
            </a:r>
            <a:r>
              <a:rPr lang="sv-SE" sz="1200" dirty="0">
                <a:latin typeface="Lucida Console" panose="020B0609040504020204" pitchFamily="49" charset="0"/>
              </a:rPr>
              <a:t>-&gt;</a:t>
            </a:r>
            <a:r>
              <a:rPr lang="sv-SE" sz="1200" dirty="0" err="1">
                <a:latin typeface="Lucida Console" panose="020B0609040504020204" pitchFamily="49" charset="0"/>
              </a:rPr>
              <a:t>ai_protocol</a:t>
            </a:r>
            <a:r>
              <a:rPr lang="sv-SE" sz="1200" dirty="0">
                <a:latin typeface="Lucida Console" panose="020B0609040504020204" pitchFamily="49" charset="0"/>
              </a:rPr>
              <a:t>, bob-&gt;</a:t>
            </a:r>
            <a:r>
              <a:rPr lang="sv-SE" sz="1200" dirty="0" err="1">
                <a:latin typeface="Lucida Console" panose="020B0609040504020204" pitchFamily="49" charset="0"/>
              </a:rPr>
              <a:t>ai_next</a:t>
            </a:r>
            <a:r>
              <a:rPr lang="sv-SE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   bob = bob-&gt;</a:t>
            </a:r>
            <a:r>
              <a:rPr lang="sv-SE" sz="1200" dirty="0" err="1">
                <a:latin typeface="Lucida Console" panose="020B0609040504020204" pitchFamily="49" charset="0"/>
              </a:rPr>
              <a:t>ai_next</a:t>
            </a:r>
            <a:r>
              <a:rPr lang="sv-SE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 } </a:t>
            </a:r>
            <a:r>
              <a:rPr lang="sv-SE" sz="1200" dirty="0" err="1">
                <a:latin typeface="Lucida Console" panose="020B0609040504020204" pitchFamily="49" charset="0"/>
              </a:rPr>
              <a:t>while</a:t>
            </a:r>
            <a:r>
              <a:rPr lang="sv-SE" sz="1200" dirty="0">
                <a:latin typeface="Lucida Console" panose="020B0609040504020204" pitchFamily="49" charset="0"/>
              </a:rPr>
              <a:t> (bob != NULL );</a:t>
            </a:r>
          </a:p>
          <a:p>
            <a:r>
              <a:rPr lang="sv-SE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417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25FA-A637-4087-84E7-9340D23E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917A-9CD6-493C-97A3-2F72F7B5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EE9E5-3A56-4BD5-93EF-07ABCF285535}"/>
              </a:ext>
            </a:extLst>
          </p:cNvPr>
          <p:cNvSpPr txBox="1"/>
          <p:nvPr/>
        </p:nvSpPr>
        <p:spPr>
          <a:xfrm>
            <a:off x="838201" y="1825625"/>
            <a:ext cx="105156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netdb.h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char *</a:t>
            </a:r>
            <a:r>
              <a:rPr lang="sv-SE" sz="1600" dirty="0" err="1">
                <a:latin typeface="Lucida Console" panose="020B0609040504020204" pitchFamily="49" charset="0"/>
              </a:rPr>
              <a:t>gai_strerror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error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77CB8-7287-47D2-ADD0-D2EA1C371285}"/>
              </a:ext>
            </a:extLst>
          </p:cNvPr>
          <p:cNvSpPr txBox="1"/>
          <p:nvPr/>
        </p:nvSpPr>
        <p:spPr>
          <a:xfrm>
            <a:off x="838201" y="3125341"/>
            <a:ext cx="105156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if</a:t>
            </a:r>
            <a:r>
              <a:rPr lang="sv-SE" sz="1600" dirty="0">
                <a:latin typeface="Lucida Console" panose="020B0609040504020204" pitchFamily="49" charset="0"/>
              </a:rPr>
              <a:t> ( (n  = </a:t>
            </a:r>
            <a:r>
              <a:rPr lang="sv-SE" sz="1600" dirty="0" err="1">
                <a:latin typeface="Lucida Console" panose="020B0609040504020204" pitchFamily="49" charset="0"/>
              </a:rPr>
              <a:t>getaddrinfo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ptr</a:t>
            </a:r>
            <a:r>
              <a:rPr lang="sv-SE" sz="1600" dirty="0">
                <a:latin typeface="Lucida Console" panose="020B0609040504020204" pitchFamily="49" charset="0"/>
              </a:rPr>
              <a:t>, "</a:t>
            </a:r>
            <a:r>
              <a:rPr lang="sv-SE" sz="1600" dirty="0" err="1">
                <a:latin typeface="Lucida Console" panose="020B0609040504020204" pitchFamily="49" charset="0"/>
              </a:rPr>
              <a:t>domain</a:t>
            </a:r>
            <a:r>
              <a:rPr lang="sv-SE" sz="1600" dirty="0">
                <a:latin typeface="Lucida Console" panose="020B0609040504020204" pitchFamily="49" charset="0"/>
              </a:rPr>
              <a:t>", &amp;hints, &amp;res) ) != 0) {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</a:t>
            </a:r>
            <a:r>
              <a:rPr lang="sv-SE" sz="1600" dirty="0" err="1">
                <a:latin typeface="Lucida Console" panose="020B0609040504020204" pitchFamily="49" charset="0"/>
              </a:rPr>
              <a:t>fprintf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stderr</a:t>
            </a:r>
            <a:r>
              <a:rPr lang="sv-SE" sz="1600" dirty="0">
                <a:latin typeface="Lucida Console" panose="020B0609040504020204" pitchFamily="49" charset="0"/>
              </a:rPr>
              <a:t>,"</a:t>
            </a:r>
            <a:r>
              <a:rPr lang="sv-SE" sz="1600" dirty="0" err="1">
                <a:latin typeface="Lucida Console" panose="020B0609040504020204" pitchFamily="49" charset="0"/>
              </a:rPr>
              <a:t>getaddrinfo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error</a:t>
            </a:r>
            <a:r>
              <a:rPr lang="sv-SE" sz="1600" dirty="0">
                <a:latin typeface="Lucida Console" panose="020B0609040504020204" pitchFamily="49" charset="0"/>
              </a:rPr>
              <a:t> for </a:t>
            </a:r>
            <a:r>
              <a:rPr lang="sv-SE" sz="1600" dirty="0" err="1">
                <a:latin typeface="Lucida Console" panose="020B0609040504020204" pitchFamily="49" charset="0"/>
              </a:rPr>
              <a:t>host</a:t>
            </a:r>
            <a:r>
              <a:rPr lang="sv-SE" sz="1600" dirty="0">
                <a:latin typeface="Lucida Console" panose="020B0609040504020204" pitchFamily="49" charset="0"/>
              </a:rPr>
              <a:t>: %s: %s",</a:t>
            </a:r>
            <a:r>
              <a:rPr lang="sv-SE" sz="1600" dirty="0" err="1">
                <a:latin typeface="Lucida Console" panose="020B0609040504020204" pitchFamily="49" charset="0"/>
              </a:rPr>
              <a:t>ptr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gai_strerror</a:t>
            </a:r>
            <a:r>
              <a:rPr lang="sv-SE" sz="1600" dirty="0">
                <a:latin typeface="Lucida Console" panose="020B0609040504020204" pitchFamily="49" charset="0"/>
              </a:rPr>
              <a:t>(n));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</a:t>
            </a:r>
            <a:r>
              <a:rPr lang="sv-SE" sz="1600" dirty="0" err="1">
                <a:latin typeface="Lucida Console" panose="020B0609040504020204" pitchFamily="49" charset="0"/>
              </a:rPr>
              <a:t>continue</a:t>
            </a:r>
            <a:r>
              <a:rPr lang="sv-SE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}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E4240-8F02-478F-87B1-702A290DED07}"/>
              </a:ext>
            </a:extLst>
          </p:cNvPr>
          <p:cNvSpPr txBox="1"/>
          <p:nvPr/>
        </p:nvSpPr>
        <p:spPr>
          <a:xfrm>
            <a:off x="838201" y="4787900"/>
            <a:ext cx="105156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netdb.h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freeaddrinfo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addrinfo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ai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741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C85A-987B-4B3B-997A-446D796D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getnameinfo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29EE-9283-4EA5-BEF0-CFFA61C4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257550" cy="2554546"/>
          </a:xfrm>
        </p:spPr>
        <p:txBody>
          <a:bodyPr/>
          <a:lstStyle/>
          <a:p>
            <a:r>
              <a:rPr lang="en-US" dirty="0"/>
              <a:t>IPv4 &amp; IPv6</a:t>
            </a:r>
          </a:p>
          <a:p>
            <a:r>
              <a:rPr lang="en-US" dirty="0"/>
              <a:t>Address-to-name</a:t>
            </a:r>
          </a:p>
          <a:p>
            <a:r>
              <a:rPr lang="en-US" dirty="0"/>
              <a:t>Port-to-Service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DEA01-5442-483E-ACFD-5B5C98AB3645}"/>
              </a:ext>
            </a:extLst>
          </p:cNvPr>
          <p:cNvSpPr txBox="1"/>
          <p:nvPr/>
        </p:nvSpPr>
        <p:spPr>
          <a:xfrm>
            <a:off x="838199" y="1825625"/>
            <a:ext cx="1060132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</a:t>
            </a:r>
            <a:r>
              <a:rPr lang="sv-SE" sz="1600" dirty="0" err="1">
                <a:latin typeface="Lucida Console" panose="020B0609040504020204" pitchFamily="49" charset="0"/>
              </a:rPr>
              <a:t>netdb.h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getnameinfo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sockaddr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sockaddr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addrlen</a:t>
            </a:r>
            <a:r>
              <a:rPr lang="sv-SE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	char *</a:t>
            </a:r>
            <a:r>
              <a:rPr lang="sv-SE" sz="1600" dirty="0" err="1">
                <a:latin typeface="Lucida Console" panose="020B0609040504020204" pitchFamily="49" charset="0"/>
              </a:rPr>
              <a:t>host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hostlen</a:t>
            </a:r>
            <a:r>
              <a:rPr lang="sv-SE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		char *</a:t>
            </a:r>
            <a:r>
              <a:rPr lang="sv-SE" sz="1600" dirty="0" err="1">
                <a:latin typeface="Lucida Console" panose="020B0609040504020204" pitchFamily="49" charset="0"/>
              </a:rPr>
              <a:t>serv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servlen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flags);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2A2A0F-ABE6-40F4-A5DC-0AB35074EA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00650" y="3643841"/>
          <a:ext cx="64960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668">
                  <a:extLst>
                    <a:ext uri="{9D8B030D-6E8A-4147-A177-3AD203B41FA5}">
                      <a16:colId xmlns:a16="http://schemas.microsoft.com/office/drawing/2014/main" val="725497256"/>
                    </a:ext>
                  </a:extLst>
                </a:gridCol>
                <a:gridCol w="4213382">
                  <a:extLst>
                    <a:ext uri="{9D8B030D-6E8A-4147-A177-3AD203B41FA5}">
                      <a16:colId xmlns:a16="http://schemas.microsoft.com/office/drawing/2014/main" val="1175300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9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NI_DGRAM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Datagram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8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NI_NAMEREQD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an error if name cannot be resolved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4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NI_NOFQDN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only hostname of FQDN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9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NI_NUMERICHOST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numeric string for hostname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NI_NUMERICSCOPE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numeric string for scope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1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NI_NUMERICSERV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numeric string for service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915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848E-55C7-4AC3-95DE-E26B5725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Re-entrant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5BAE-FBFB-4C4F-9858-BDCF0331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0113"/>
          </a:xfrm>
        </p:spPr>
        <p:txBody>
          <a:bodyPr/>
          <a:lstStyle/>
          <a:p>
            <a:r>
              <a:rPr lang="en-US" dirty="0"/>
              <a:t>Thread issues</a:t>
            </a:r>
          </a:p>
          <a:p>
            <a:pPr lvl="1"/>
            <a:r>
              <a:rPr lang="en-US" dirty="0" err="1"/>
              <a:t>theA</a:t>
            </a:r>
            <a:r>
              <a:rPr lang="en-US" dirty="0"/>
              <a:t>; </a:t>
            </a:r>
            <a:r>
              <a:rPr lang="en-US" dirty="0" err="1"/>
              <a:t>gethostbyname</a:t>
            </a:r>
            <a:r>
              <a:rPr lang="en-US" dirty="0"/>
              <a:t>() =&gt; A.</a:t>
            </a:r>
          </a:p>
          <a:p>
            <a:pPr lvl="1"/>
            <a:r>
              <a:rPr lang="en-US" dirty="0" err="1"/>
              <a:t>theB</a:t>
            </a:r>
            <a:r>
              <a:rPr lang="en-US" dirty="0"/>
              <a:t>; </a:t>
            </a:r>
            <a:r>
              <a:rPr lang="en-US" dirty="0" err="1"/>
              <a:t>gethostbyname</a:t>
            </a:r>
            <a:r>
              <a:rPr lang="en-US" dirty="0"/>
              <a:t>() =&gt; B.</a:t>
            </a:r>
          </a:p>
          <a:p>
            <a:endParaRPr lang="en-US" b="1" dirty="0"/>
          </a:p>
          <a:p>
            <a:r>
              <a:rPr lang="en-US" dirty="0"/>
              <a:t>*_r functions</a:t>
            </a:r>
          </a:p>
          <a:p>
            <a:pPr lvl="1"/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4FE6E0C-D870-43F1-B544-7D337F54881C}"/>
              </a:ext>
            </a:extLst>
          </p:cNvPr>
          <p:cNvSpPr/>
          <p:nvPr/>
        </p:nvSpPr>
        <p:spPr>
          <a:xfrm>
            <a:off x="5724525" y="2295525"/>
            <a:ext cx="276225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8321F-CCF6-4D11-A335-51B2AEA10A95}"/>
              </a:ext>
            </a:extLst>
          </p:cNvPr>
          <p:cNvSpPr txBox="1"/>
          <p:nvPr/>
        </p:nvSpPr>
        <p:spPr>
          <a:xfrm>
            <a:off x="6438900" y="2247900"/>
            <a:ext cx="481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Dep. On calling sequence, A can get “</a:t>
            </a:r>
            <a:r>
              <a:rPr lang="en-US" dirty="0" err="1"/>
              <a:t>theB</a:t>
            </a:r>
            <a:r>
              <a:rPr lang="en-US" dirty="0"/>
              <a:t>” or B get the “</a:t>
            </a:r>
            <a:r>
              <a:rPr lang="en-US" dirty="0" err="1"/>
              <a:t>theA</a:t>
            </a:r>
            <a:r>
              <a:rPr lang="en-US" dirty="0"/>
              <a:t>”.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AEE3D-4BEF-458C-B169-96E4B9B78E2A}"/>
              </a:ext>
            </a:extLst>
          </p:cNvPr>
          <p:cNvCxnSpPr/>
          <p:nvPr/>
        </p:nvCxnSpPr>
        <p:spPr>
          <a:xfrm>
            <a:off x="3087584" y="5522026"/>
            <a:ext cx="554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6A9FF0-E9A2-46EE-BC05-1B886140E47B}"/>
              </a:ext>
            </a:extLst>
          </p:cNvPr>
          <p:cNvCxnSpPr/>
          <p:nvPr/>
        </p:nvCxnSpPr>
        <p:spPr>
          <a:xfrm>
            <a:off x="3087584" y="6248400"/>
            <a:ext cx="554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159E61-BE4C-445E-A3DC-12F9B0CAC942}"/>
              </a:ext>
            </a:extLst>
          </p:cNvPr>
          <p:cNvCxnSpPr>
            <a:cxnSpLocks/>
          </p:cNvCxnSpPr>
          <p:nvPr/>
        </p:nvCxnSpPr>
        <p:spPr>
          <a:xfrm flipV="1">
            <a:off x="3665516" y="4643252"/>
            <a:ext cx="296884" cy="87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547E3-D4EE-43D4-85DD-2C34CD70F26D}"/>
              </a:ext>
            </a:extLst>
          </p:cNvPr>
          <p:cNvCxnSpPr>
            <a:cxnSpLocks/>
          </p:cNvCxnSpPr>
          <p:nvPr/>
        </p:nvCxnSpPr>
        <p:spPr>
          <a:xfrm flipV="1">
            <a:off x="3726872" y="4643252"/>
            <a:ext cx="405741" cy="160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5932C8-BE77-4DFB-98D6-3A8B134AD45D}"/>
              </a:ext>
            </a:extLst>
          </p:cNvPr>
          <p:cNvCxnSpPr>
            <a:cxnSpLocks/>
          </p:cNvCxnSpPr>
          <p:nvPr/>
        </p:nvCxnSpPr>
        <p:spPr>
          <a:xfrm>
            <a:off x="4193970" y="4643252"/>
            <a:ext cx="180108" cy="87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CBEE74-B455-4514-AA40-850D288916D2}"/>
              </a:ext>
            </a:extLst>
          </p:cNvPr>
          <p:cNvCxnSpPr>
            <a:cxnSpLocks/>
          </p:cNvCxnSpPr>
          <p:nvPr/>
        </p:nvCxnSpPr>
        <p:spPr>
          <a:xfrm>
            <a:off x="4284024" y="4643252"/>
            <a:ext cx="450272" cy="160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C50054-3646-4C92-BDF0-BD70D39E6A50}"/>
              </a:ext>
            </a:extLst>
          </p:cNvPr>
          <p:cNvSpPr txBox="1"/>
          <p:nvPr/>
        </p:nvSpPr>
        <p:spPr>
          <a:xfrm>
            <a:off x="3762423" y="42739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67E07-A3D0-4872-B755-BD80E5D31602}"/>
              </a:ext>
            </a:extLst>
          </p:cNvPr>
          <p:cNvSpPr txBox="1"/>
          <p:nvPr/>
        </p:nvSpPr>
        <p:spPr>
          <a:xfrm>
            <a:off x="4009306" y="42857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F04FF-5C71-4396-9634-4BEDC7EB2E03}"/>
              </a:ext>
            </a:extLst>
          </p:cNvPr>
          <p:cNvSpPr txBox="1"/>
          <p:nvPr/>
        </p:nvSpPr>
        <p:spPr>
          <a:xfrm>
            <a:off x="4230632" y="54458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1AFBC5-FC5D-472C-B1C6-AF5BB87350BB}"/>
              </a:ext>
            </a:extLst>
          </p:cNvPr>
          <p:cNvSpPr txBox="1"/>
          <p:nvPr/>
        </p:nvSpPr>
        <p:spPr>
          <a:xfrm>
            <a:off x="4585260" y="62042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0A2709-4BBF-40DE-A3FB-6DE133E5AE78}"/>
              </a:ext>
            </a:extLst>
          </p:cNvPr>
          <p:cNvCxnSpPr>
            <a:cxnSpLocks/>
          </p:cNvCxnSpPr>
          <p:nvPr/>
        </p:nvCxnSpPr>
        <p:spPr>
          <a:xfrm flipV="1">
            <a:off x="5774128" y="4655125"/>
            <a:ext cx="636769" cy="8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37EC25-C68A-46D4-A938-1516456397CF}"/>
              </a:ext>
            </a:extLst>
          </p:cNvPr>
          <p:cNvCxnSpPr>
            <a:cxnSpLocks/>
          </p:cNvCxnSpPr>
          <p:nvPr/>
        </p:nvCxnSpPr>
        <p:spPr>
          <a:xfrm flipV="1">
            <a:off x="5816682" y="4638013"/>
            <a:ext cx="405741" cy="160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17291C-020C-459A-83C5-59205A161314}"/>
              </a:ext>
            </a:extLst>
          </p:cNvPr>
          <p:cNvCxnSpPr>
            <a:cxnSpLocks/>
          </p:cNvCxnSpPr>
          <p:nvPr/>
        </p:nvCxnSpPr>
        <p:spPr>
          <a:xfrm>
            <a:off x="6527718" y="4643251"/>
            <a:ext cx="180108" cy="87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421A3-93C3-45C8-A773-00069FD35B72}"/>
              </a:ext>
            </a:extLst>
          </p:cNvPr>
          <p:cNvCxnSpPr>
            <a:cxnSpLocks/>
          </p:cNvCxnSpPr>
          <p:nvPr/>
        </p:nvCxnSpPr>
        <p:spPr>
          <a:xfrm>
            <a:off x="6617772" y="4643251"/>
            <a:ext cx="450272" cy="160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5492FC-D5A2-46E6-8F7F-0EA3759280C0}"/>
              </a:ext>
            </a:extLst>
          </p:cNvPr>
          <p:cNvSpPr txBox="1"/>
          <p:nvPr/>
        </p:nvSpPr>
        <p:spPr>
          <a:xfrm>
            <a:off x="6310450" y="42857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A5E59-CEFC-4501-9A27-9C9746EE9E08}"/>
              </a:ext>
            </a:extLst>
          </p:cNvPr>
          <p:cNvSpPr txBox="1"/>
          <p:nvPr/>
        </p:nvSpPr>
        <p:spPr>
          <a:xfrm>
            <a:off x="6117918" y="4280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C10672-3013-448D-A35B-12407021E9D4}"/>
              </a:ext>
            </a:extLst>
          </p:cNvPr>
          <p:cNvSpPr txBox="1"/>
          <p:nvPr/>
        </p:nvSpPr>
        <p:spPr>
          <a:xfrm>
            <a:off x="6557334" y="54458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AD6218-3268-4527-8B2B-7462E5A2A4C5}"/>
              </a:ext>
            </a:extLst>
          </p:cNvPr>
          <p:cNvSpPr txBox="1"/>
          <p:nvPr/>
        </p:nvSpPr>
        <p:spPr>
          <a:xfrm>
            <a:off x="6969624" y="61399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477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D325-D0E1-41AC-87AA-5AE63C46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"/>
            <a:ext cx="10210800" cy="998703"/>
          </a:xfrm>
        </p:spPr>
        <p:txBody>
          <a:bodyPr/>
          <a:lstStyle/>
          <a:p>
            <a:r>
              <a:rPr lang="en-US" dirty="0"/>
              <a:t>Nonblocking I/O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9C4B10-1C8D-4163-B8D9-89A15B1C80E2}"/>
              </a:ext>
            </a:extLst>
          </p:cNvPr>
          <p:cNvSpPr/>
          <p:nvPr/>
        </p:nvSpPr>
        <p:spPr>
          <a:xfrm>
            <a:off x="7195039" y="4607379"/>
            <a:ext cx="1940169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Datagram ready</a:t>
            </a:r>
          </a:p>
          <a:p>
            <a:pPr algn="ctr"/>
            <a:r>
              <a:rPr lang="en-US" dirty="0"/>
              <a:t>Copy datagram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9D129-1340-415B-B02A-01E686A50183}"/>
              </a:ext>
            </a:extLst>
          </p:cNvPr>
          <p:cNvSpPr/>
          <p:nvPr/>
        </p:nvSpPr>
        <p:spPr>
          <a:xfrm>
            <a:off x="7189177" y="5671038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complete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25F618-4594-489D-A33F-58BF8137F821}"/>
              </a:ext>
            </a:extLst>
          </p:cNvPr>
          <p:cNvSpPr/>
          <p:nvPr/>
        </p:nvSpPr>
        <p:spPr>
          <a:xfrm>
            <a:off x="3033346" y="5671037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47C68-00F4-41E2-9AFD-054777F8E53F}"/>
              </a:ext>
            </a:extLst>
          </p:cNvPr>
          <p:cNvSpPr txBox="1"/>
          <p:nvPr/>
        </p:nvSpPr>
        <p:spPr>
          <a:xfrm>
            <a:off x="3124200" y="989701"/>
            <a:ext cx="15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E205-E639-471E-87E4-A60C7492D3A8}"/>
              </a:ext>
            </a:extLst>
          </p:cNvPr>
          <p:cNvSpPr txBox="1"/>
          <p:nvPr/>
        </p:nvSpPr>
        <p:spPr>
          <a:xfrm>
            <a:off x="7183315" y="901933"/>
            <a:ext cx="19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8B69C8-E5E7-4737-9D89-3D429B7D63E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159261" y="5152502"/>
            <a:ext cx="5863" cy="5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3A1FA8-095B-41EA-BBDC-C7D53AF2B6D4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4695092" y="5943599"/>
            <a:ext cx="2494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098EE9E-629B-4085-A326-4E439A54AA0A}"/>
              </a:ext>
            </a:extLst>
          </p:cNvPr>
          <p:cNvSpPr/>
          <p:nvPr/>
        </p:nvSpPr>
        <p:spPr>
          <a:xfrm>
            <a:off x="9284677" y="1789802"/>
            <a:ext cx="219704" cy="3072343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7C35A05-A860-4DCE-89DA-59881BC8D795}"/>
              </a:ext>
            </a:extLst>
          </p:cNvPr>
          <p:cNvSpPr/>
          <p:nvPr/>
        </p:nvSpPr>
        <p:spPr>
          <a:xfrm>
            <a:off x="9284677" y="4862145"/>
            <a:ext cx="219704" cy="1172309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D8B2EAA-2F79-4C33-B851-4DF80BA05D39}"/>
              </a:ext>
            </a:extLst>
          </p:cNvPr>
          <p:cNvSpPr/>
          <p:nvPr/>
        </p:nvSpPr>
        <p:spPr>
          <a:xfrm>
            <a:off x="2687620" y="1899138"/>
            <a:ext cx="257804" cy="4135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F4B48B-6424-4858-B9CC-0A22D792092C}"/>
              </a:ext>
            </a:extLst>
          </p:cNvPr>
          <p:cNvSpPr txBox="1"/>
          <p:nvPr/>
        </p:nvSpPr>
        <p:spPr>
          <a:xfrm>
            <a:off x="9636163" y="2672728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E60B0-4777-4283-B93C-BA6B50E40975}"/>
              </a:ext>
            </a:extLst>
          </p:cNvPr>
          <p:cNvSpPr txBox="1"/>
          <p:nvPr/>
        </p:nvSpPr>
        <p:spPr>
          <a:xfrm>
            <a:off x="9653850" y="4656554"/>
            <a:ext cx="168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data from </a:t>
            </a:r>
          </a:p>
          <a:p>
            <a:r>
              <a:rPr lang="en-US" dirty="0"/>
              <a:t>Kernel to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22F9E-B16A-4C1C-9F58-B07E59DB5467}"/>
              </a:ext>
            </a:extLst>
          </p:cNvPr>
          <p:cNvSpPr txBox="1"/>
          <p:nvPr/>
        </p:nvSpPr>
        <p:spPr>
          <a:xfrm>
            <a:off x="5248484" y="5525882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567AF-43CC-4058-B335-A71E323D5B1A}"/>
              </a:ext>
            </a:extLst>
          </p:cNvPr>
          <p:cNvSpPr txBox="1"/>
          <p:nvPr/>
        </p:nvSpPr>
        <p:spPr>
          <a:xfrm>
            <a:off x="-85707" y="3532684"/>
            <a:ext cx="305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repeatedly </a:t>
            </a:r>
          </a:p>
          <a:p>
            <a:pPr algn="ctr"/>
            <a:r>
              <a:rPr lang="en-US" dirty="0"/>
              <a:t>calls </a:t>
            </a:r>
            <a:r>
              <a:rPr lang="en-US" dirty="0" err="1"/>
              <a:t>recvfrom</a:t>
            </a:r>
            <a:r>
              <a:rPr lang="en-US" dirty="0"/>
              <a:t>, waiting</a:t>
            </a:r>
          </a:p>
          <a:p>
            <a:pPr algn="ctr"/>
            <a:r>
              <a:rPr lang="en-US" dirty="0"/>
              <a:t>for an OK  return (polling)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57999D-93EE-4680-881A-05BEE8D9205A}"/>
              </a:ext>
            </a:extLst>
          </p:cNvPr>
          <p:cNvGrpSpPr/>
          <p:nvPr/>
        </p:nvGrpSpPr>
        <p:grpSpPr>
          <a:xfrm>
            <a:off x="3045068" y="1640334"/>
            <a:ext cx="6101861" cy="677006"/>
            <a:chOff x="3027484" y="1657918"/>
            <a:chExt cx="6101861" cy="6770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316E933-191F-40D9-8848-DD9626725248}"/>
                </a:ext>
              </a:extLst>
            </p:cNvPr>
            <p:cNvSpPr/>
            <p:nvPr/>
          </p:nvSpPr>
          <p:spPr>
            <a:xfrm>
              <a:off x="3027484" y="1789801"/>
              <a:ext cx="1661746" cy="5451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recvfrom</a:t>
              </a:r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AC6A912-B7F6-4EF8-9D0A-C59B0135D581}"/>
                </a:ext>
              </a:extLst>
            </p:cNvPr>
            <p:cNvSpPr/>
            <p:nvPr/>
          </p:nvSpPr>
          <p:spPr>
            <a:xfrm>
              <a:off x="7189177" y="1789801"/>
              <a:ext cx="1940168" cy="5451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datagram ready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0BAF7F-D829-4701-9110-AE9EFAA12382}"/>
                </a:ext>
              </a:extLst>
            </p:cNvPr>
            <p:cNvCxnSpPr>
              <a:cxnSpLocks/>
            </p:cNvCxnSpPr>
            <p:nvPr/>
          </p:nvCxnSpPr>
          <p:spPr>
            <a:xfrm>
              <a:off x="4689230" y="1930479"/>
              <a:ext cx="2499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528883-E8AB-426F-A95A-729BA19CBF48}"/>
                </a:ext>
              </a:extLst>
            </p:cNvPr>
            <p:cNvSpPr txBox="1"/>
            <p:nvPr/>
          </p:nvSpPr>
          <p:spPr>
            <a:xfrm>
              <a:off x="5339861" y="1657918"/>
              <a:ext cx="1216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call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236464-631E-4BC9-B7DD-FDCE4D2ECA7A}"/>
                </a:ext>
              </a:extLst>
            </p:cNvPr>
            <p:cNvCxnSpPr/>
            <p:nvPr/>
          </p:nvCxnSpPr>
          <p:spPr>
            <a:xfrm flipH="1">
              <a:off x="4689230" y="2250831"/>
              <a:ext cx="2494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516DE3-EC4E-422A-B19D-7BB189F16467}"/>
                </a:ext>
              </a:extLst>
            </p:cNvPr>
            <p:cNvSpPr txBox="1"/>
            <p:nvPr/>
          </p:nvSpPr>
          <p:spPr>
            <a:xfrm>
              <a:off x="5331056" y="1960660"/>
              <a:ext cx="1653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EWOULDBLOCK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991B31-49A6-4FA6-B0D5-479561B9EB47}"/>
              </a:ext>
            </a:extLst>
          </p:cNvPr>
          <p:cNvSpPr txBox="1"/>
          <p:nvPr/>
        </p:nvSpPr>
        <p:spPr>
          <a:xfrm>
            <a:off x="5361846" y="2258887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681197-EBAE-4D12-A0A5-CEB70B83837A}"/>
              </a:ext>
            </a:extLst>
          </p:cNvPr>
          <p:cNvGrpSpPr/>
          <p:nvPr/>
        </p:nvGrpSpPr>
        <p:grpSpPr>
          <a:xfrm>
            <a:off x="3049469" y="2382988"/>
            <a:ext cx="6101861" cy="545123"/>
            <a:chOff x="3049469" y="2506076"/>
            <a:chExt cx="6101861" cy="54512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E7AF839-BA4B-4261-973E-D10FA7970423}"/>
                </a:ext>
              </a:extLst>
            </p:cNvPr>
            <p:cNvSpPr/>
            <p:nvPr/>
          </p:nvSpPr>
          <p:spPr>
            <a:xfrm>
              <a:off x="3049469" y="2506076"/>
              <a:ext cx="1661746" cy="5451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recvfrom</a:t>
              </a:r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207EE3-DF0D-4E06-8699-4BA8CE9FAE7D}"/>
                </a:ext>
              </a:extLst>
            </p:cNvPr>
            <p:cNvSpPr/>
            <p:nvPr/>
          </p:nvSpPr>
          <p:spPr>
            <a:xfrm>
              <a:off x="7211162" y="2506076"/>
              <a:ext cx="1940168" cy="5451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datagram ready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0EFB5C-585B-4ED8-B910-EA685EF2C780}"/>
                </a:ext>
              </a:extLst>
            </p:cNvPr>
            <p:cNvCxnSpPr>
              <a:cxnSpLocks/>
            </p:cNvCxnSpPr>
            <p:nvPr/>
          </p:nvCxnSpPr>
          <p:spPr>
            <a:xfrm>
              <a:off x="4711215" y="2646754"/>
              <a:ext cx="2499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0FE8B7-2C30-450B-91A5-CC3756BDC956}"/>
                </a:ext>
              </a:extLst>
            </p:cNvPr>
            <p:cNvCxnSpPr/>
            <p:nvPr/>
          </p:nvCxnSpPr>
          <p:spPr>
            <a:xfrm flipH="1">
              <a:off x="4711215" y="2967106"/>
              <a:ext cx="24940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757EB-B9BA-4EA7-ADA3-2EADE4C920DD}"/>
                </a:ext>
              </a:extLst>
            </p:cNvPr>
            <p:cNvSpPr txBox="1"/>
            <p:nvPr/>
          </p:nvSpPr>
          <p:spPr>
            <a:xfrm>
              <a:off x="5353041" y="2676935"/>
              <a:ext cx="1653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EWOULDBLOCK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3956BCA-D37C-4C41-BCEB-4615195B0644}"/>
              </a:ext>
            </a:extLst>
          </p:cNvPr>
          <p:cNvSpPr/>
          <p:nvPr/>
        </p:nvSpPr>
        <p:spPr>
          <a:xfrm>
            <a:off x="3040670" y="2996473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recvfrom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FBEC813-3AFC-46CF-8F50-BB93516E0553}"/>
              </a:ext>
            </a:extLst>
          </p:cNvPr>
          <p:cNvSpPr/>
          <p:nvPr/>
        </p:nvSpPr>
        <p:spPr>
          <a:xfrm>
            <a:off x="7202363" y="2996473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datagram ready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DEF1D3-95E5-4A32-A34A-13A1C71A62B0}"/>
              </a:ext>
            </a:extLst>
          </p:cNvPr>
          <p:cNvCxnSpPr>
            <a:cxnSpLocks/>
          </p:cNvCxnSpPr>
          <p:nvPr/>
        </p:nvCxnSpPr>
        <p:spPr>
          <a:xfrm>
            <a:off x="4702416" y="3137151"/>
            <a:ext cx="249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24B1DA-D071-477B-985E-D70BD6C2F469}"/>
              </a:ext>
            </a:extLst>
          </p:cNvPr>
          <p:cNvSpPr txBox="1"/>
          <p:nvPr/>
        </p:nvSpPr>
        <p:spPr>
          <a:xfrm>
            <a:off x="5353047" y="2864590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92A0C-F625-4BF4-83CA-826D5BF214CB}"/>
              </a:ext>
            </a:extLst>
          </p:cNvPr>
          <p:cNvCxnSpPr/>
          <p:nvPr/>
        </p:nvCxnSpPr>
        <p:spPr>
          <a:xfrm flipH="1">
            <a:off x="4702416" y="3457503"/>
            <a:ext cx="249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F1922C4-65C2-48EA-ABD6-B14B6C09F682}"/>
              </a:ext>
            </a:extLst>
          </p:cNvPr>
          <p:cNvSpPr txBox="1"/>
          <p:nvPr/>
        </p:nvSpPr>
        <p:spPr>
          <a:xfrm>
            <a:off x="5344242" y="3167332"/>
            <a:ext cx="16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EWOULDBLOCK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9D798DC-6F93-4169-9EF6-70600B54784F}"/>
              </a:ext>
            </a:extLst>
          </p:cNvPr>
          <p:cNvSpPr/>
          <p:nvPr/>
        </p:nvSpPr>
        <p:spPr>
          <a:xfrm>
            <a:off x="3049469" y="3632854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recvfrom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24B025-BB7A-4300-A4BF-80C34C29602C}"/>
              </a:ext>
            </a:extLst>
          </p:cNvPr>
          <p:cNvSpPr/>
          <p:nvPr/>
        </p:nvSpPr>
        <p:spPr>
          <a:xfrm>
            <a:off x="7211162" y="3632854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datagram ready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748916-2DAC-4E32-84E4-F5A6BBA4781F}"/>
              </a:ext>
            </a:extLst>
          </p:cNvPr>
          <p:cNvCxnSpPr>
            <a:cxnSpLocks/>
          </p:cNvCxnSpPr>
          <p:nvPr/>
        </p:nvCxnSpPr>
        <p:spPr>
          <a:xfrm>
            <a:off x="4711215" y="3773532"/>
            <a:ext cx="249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632B00-BFCA-480B-A033-17E65D1B6021}"/>
              </a:ext>
            </a:extLst>
          </p:cNvPr>
          <p:cNvSpPr txBox="1"/>
          <p:nvPr/>
        </p:nvSpPr>
        <p:spPr>
          <a:xfrm>
            <a:off x="5361846" y="3500971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80E34E-5809-4B6B-9E04-11286C809601}"/>
              </a:ext>
            </a:extLst>
          </p:cNvPr>
          <p:cNvCxnSpPr/>
          <p:nvPr/>
        </p:nvCxnSpPr>
        <p:spPr>
          <a:xfrm flipH="1">
            <a:off x="4711215" y="4093884"/>
            <a:ext cx="249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6CC6369-C97E-4C0F-B1FA-867887F1D830}"/>
              </a:ext>
            </a:extLst>
          </p:cNvPr>
          <p:cNvSpPr txBox="1"/>
          <p:nvPr/>
        </p:nvSpPr>
        <p:spPr>
          <a:xfrm>
            <a:off x="5353041" y="3803713"/>
            <a:ext cx="16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EWOULDBLOCK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7F1A2D4-346A-4F72-9F6B-6C03AB23708E}"/>
              </a:ext>
            </a:extLst>
          </p:cNvPr>
          <p:cNvSpPr/>
          <p:nvPr/>
        </p:nvSpPr>
        <p:spPr>
          <a:xfrm>
            <a:off x="3033346" y="4564630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recvfrom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57FC72-46E9-46B3-8694-CB65F7B50785}"/>
              </a:ext>
            </a:extLst>
          </p:cNvPr>
          <p:cNvCxnSpPr>
            <a:cxnSpLocks/>
          </p:cNvCxnSpPr>
          <p:nvPr/>
        </p:nvCxnSpPr>
        <p:spPr>
          <a:xfrm>
            <a:off x="4695092" y="4705308"/>
            <a:ext cx="249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8671D1-3915-4496-9D5C-6DB664D84F8A}"/>
              </a:ext>
            </a:extLst>
          </p:cNvPr>
          <p:cNvSpPr txBox="1"/>
          <p:nvPr/>
        </p:nvSpPr>
        <p:spPr>
          <a:xfrm>
            <a:off x="5345723" y="4432747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157640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D325-D0E1-41AC-87AA-5AE63C46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"/>
            <a:ext cx="10210800" cy="998703"/>
          </a:xfrm>
        </p:spPr>
        <p:txBody>
          <a:bodyPr/>
          <a:lstStyle/>
          <a:p>
            <a:r>
              <a:rPr lang="en-US" dirty="0"/>
              <a:t>I/O Multiplexing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9C4B10-1C8D-4163-B8D9-89A15B1C80E2}"/>
              </a:ext>
            </a:extLst>
          </p:cNvPr>
          <p:cNvSpPr/>
          <p:nvPr/>
        </p:nvSpPr>
        <p:spPr>
          <a:xfrm>
            <a:off x="7195039" y="4607379"/>
            <a:ext cx="1940169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Datagram ready</a:t>
            </a:r>
          </a:p>
          <a:p>
            <a:pPr algn="ctr"/>
            <a:r>
              <a:rPr lang="en-US" dirty="0"/>
              <a:t>Copy datagram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9D129-1340-415B-B02A-01E686A50183}"/>
              </a:ext>
            </a:extLst>
          </p:cNvPr>
          <p:cNvSpPr/>
          <p:nvPr/>
        </p:nvSpPr>
        <p:spPr>
          <a:xfrm>
            <a:off x="7189177" y="5671038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complete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25F618-4594-489D-A33F-58BF8137F821}"/>
              </a:ext>
            </a:extLst>
          </p:cNvPr>
          <p:cNvSpPr/>
          <p:nvPr/>
        </p:nvSpPr>
        <p:spPr>
          <a:xfrm>
            <a:off x="3033346" y="5671037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47C68-00F4-41E2-9AFD-054777F8E53F}"/>
              </a:ext>
            </a:extLst>
          </p:cNvPr>
          <p:cNvSpPr txBox="1"/>
          <p:nvPr/>
        </p:nvSpPr>
        <p:spPr>
          <a:xfrm>
            <a:off x="3124200" y="989701"/>
            <a:ext cx="15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E205-E639-471E-87E4-A60C7492D3A8}"/>
              </a:ext>
            </a:extLst>
          </p:cNvPr>
          <p:cNvSpPr txBox="1"/>
          <p:nvPr/>
        </p:nvSpPr>
        <p:spPr>
          <a:xfrm>
            <a:off x="7183315" y="901933"/>
            <a:ext cx="19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8B69C8-E5E7-4737-9D89-3D429B7D63E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159261" y="5152502"/>
            <a:ext cx="5863" cy="5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3A1FA8-095B-41EA-BBDC-C7D53AF2B6D4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4695092" y="5943599"/>
            <a:ext cx="2494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098EE9E-629B-4085-A326-4E439A54AA0A}"/>
              </a:ext>
            </a:extLst>
          </p:cNvPr>
          <p:cNvSpPr/>
          <p:nvPr/>
        </p:nvSpPr>
        <p:spPr>
          <a:xfrm>
            <a:off x="9284677" y="1789802"/>
            <a:ext cx="219704" cy="3072343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7C35A05-A860-4DCE-89DA-59881BC8D795}"/>
              </a:ext>
            </a:extLst>
          </p:cNvPr>
          <p:cNvSpPr/>
          <p:nvPr/>
        </p:nvSpPr>
        <p:spPr>
          <a:xfrm>
            <a:off x="9284677" y="4862145"/>
            <a:ext cx="219704" cy="1172309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D8B2EAA-2F79-4C33-B851-4DF80BA05D39}"/>
              </a:ext>
            </a:extLst>
          </p:cNvPr>
          <p:cNvSpPr/>
          <p:nvPr/>
        </p:nvSpPr>
        <p:spPr>
          <a:xfrm>
            <a:off x="2687620" y="1899139"/>
            <a:ext cx="257804" cy="2862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F4B48B-6424-4858-B9CC-0A22D792092C}"/>
              </a:ext>
            </a:extLst>
          </p:cNvPr>
          <p:cNvSpPr txBox="1"/>
          <p:nvPr/>
        </p:nvSpPr>
        <p:spPr>
          <a:xfrm>
            <a:off x="9636163" y="2672728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E60B0-4777-4283-B93C-BA6B50E40975}"/>
              </a:ext>
            </a:extLst>
          </p:cNvPr>
          <p:cNvSpPr txBox="1"/>
          <p:nvPr/>
        </p:nvSpPr>
        <p:spPr>
          <a:xfrm>
            <a:off x="9653850" y="4656554"/>
            <a:ext cx="168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data from </a:t>
            </a:r>
          </a:p>
          <a:p>
            <a:r>
              <a:rPr lang="en-US" dirty="0"/>
              <a:t>Kernel to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22F9E-B16A-4C1C-9F58-B07E59DB5467}"/>
              </a:ext>
            </a:extLst>
          </p:cNvPr>
          <p:cNvSpPr txBox="1"/>
          <p:nvPr/>
        </p:nvSpPr>
        <p:spPr>
          <a:xfrm>
            <a:off x="5248484" y="5525882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567AF-43CC-4058-B335-A71E323D5B1A}"/>
              </a:ext>
            </a:extLst>
          </p:cNvPr>
          <p:cNvSpPr txBox="1"/>
          <p:nvPr/>
        </p:nvSpPr>
        <p:spPr>
          <a:xfrm>
            <a:off x="461817" y="2511051"/>
            <a:ext cx="2126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blocks in call</a:t>
            </a:r>
          </a:p>
          <a:p>
            <a:pPr algn="ctr"/>
            <a:r>
              <a:rPr lang="en-US" dirty="0"/>
              <a:t>to select, waiting</a:t>
            </a:r>
          </a:p>
          <a:p>
            <a:pPr algn="ctr"/>
            <a:r>
              <a:rPr lang="en-US" dirty="0"/>
              <a:t>for possibly many </a:t>
            </a:r>
          </a:p>
          <a:p>
            <a:pPr algn="ctr"/>
            <a:r>
              <a:rPr lang="en-US" dirty="0"/>
              <a:t>sockets to become</a:t>
            </a:r>
          </a:p>
          <a:p>
            <a:pPr algn="ctr"/>
            <a:r>
              <a:rPr lang="en-US" dirty="0"/>
              <a:t>readable.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16E933-191F-40D9-8848-DD9626725248}"/>
              </a:ext>
            </a:extLst>
          </p:cNvPr>
          <p:cNvSpPr/>
          <p:nvPr/>
        </p:nvSpPr>
        <p:spPr>
          <a:xfrm>
            <a:off x="3045068" y="1772217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C6A912-B7F6-4EF8-9D0A-C59B0135D581}"/>
              </a:ext>
            </a:extLst>
          </p:cNvPr>
          <p:cNvSpPr/>
          <p:nvPr/>
        </p:nvSpPr>
        <p:spPr>
          <a:xfrm>
            <a:off x="7206761" y="1772217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datagram ready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BAF7F-D829-4701-9110-AE9EFAA12382}"/>
              </a:ext>
            </a:extLst>
          </p:cNvPr>
          <p:cNvCxnSpPr>
            <a:cxnSpLocks/>
          </p:cNvCxnSpPr>
          <p:nvPr/>
        </p:nvCxnSpPr>
        <p:spPr>
          <a:xfrm>
            <a:off x="4706814" y="1912895"/>
            <a:ext cx="249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528883-E8AB-426F-A95A-729BA19CBF48}"/>
              </a:ext>
            </a:extLst>
          </p:cNvPr>
          <p:cNvSpPr txBox="1"/>
          <p:nvPr/>
        </p:nvSpPr>
        <p:spPr>
          <a:xfrm>
            <a:off x="5357445" y="1640334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24B025-BB7A-4300-A4BF-80C34C29602C}"/>
              </a:ext>
            </a:extLst>
          </p:cNvPr>
          <p:cNvSpPr/>
          <p:nvPr/>
        </p:nvSpPr>
        <p:spPr>
          <a:xfrm>
            <a:off x="7211162" y="3632854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Datagram ready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80E34E-5809-4B6B-9E04-11286C809601}"/>
              </a:ext>
            </a:extLst>
          </p:cNvPr>
          <p:cNvCxnSpPr/>
          <p:nvPr/>
        </p:nvCxnSpPr>
        <p:spPr>
          <a:xfrm flipH="1">
            <a:off x="4711215" y="4093884"/>
            <a:ext cx="249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6CC6369-C97E-4C0F-B1FA-867887F1D830}"/>
              </a:ext>
            </a:extLst>
          </p:cNvPr>
          <p:cNvSpPr txBox="1"/>
          <p:nvPr/>
        </p:nvSpPr>
        <p:spPr>
          <a:xfrm>
            <a:off x="5353041" y="3803713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readable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7F1A2D4-346A-4F72-9F6B-6C03AB23708E}"/>
              </a:ext>
            </a:extLst>
          </p:cNvPr>
          <p:cNvSpPr/>
          <p:nvPr/>
        </p:nvSpPr>
        <p:spPr>
          <a:xfrm>
            <a:off x="3033346" y="4564630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recvfrom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57FC72-46E9-46B3-8694-CB65F7B50785}"/>
              </a:ext>
            </a:extLst>
          </p:cNvPr>
          <p:cNvCxnSpPr>
            <a:cxnSpLocks/>
          </p:cNvCxnSpPr>
          <p:nvPr/>
        </p:nvCxnSpPr>
        <p:spPr>
          <a:xfrm>
            <a:off x="4695092" y="4705308"/>
            <a:ext cx="249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8671D1-3915-4496-9D5C-6DB664D84F8A}"/>
              </a:ext>
            </a:extLst>
          </p:cNvPr>
          <p:cNvSpPr txBox="1"/>
          <p:nvPr/>
        </p:nvSpPr>
        <p:spPr>
          <a:xfrm>
            <a:off x="5345723" y="4432747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3B6F551-31E9-4540-B5B0-6895395AFAE4}"/>
              </a:ext>
            </a:extLst>
          </p:cNvPr>
          <p:cNvSpPr/>
          <p:nvPr/>
        </p:nvSpPr>
        <p:spPr>
          <a:xfrm>
            <a:off x="2687620" y="4802079"/>
            <a:ext cx="257804" cy="1334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9FEFD0-D5A4-4A84-80ED-A3DD19F35773}"/>
              </a:ext>
            </a:extLst>
          </p:cNvPr>
          <p:cNvSpPr txBox="1"/>
          <p:nvPr/>
        </p:nvSpPr>
        <p:spPr>
          <a:xfrm>
            <a:off x="561461" y="5007745"/>
            <a:ext cx="212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blocks while</a:t>
            </a:r>
          </a:p>
          <a:p>
            <a:pPr algn="ctr"/>
            <a:r>
              <a:rPr lang="en-US" dirty="0"/>
              <a:t>data copied into </a:t>
            </a:r>
          </a:p>
          <a:p>
            <a:pPr algn="ctr"/>
            <a:r>
              <a:rPr lang="en-US" dirty="0"/>
              <a:t>application buffer</a:t>
            </a:r>
          </a:p>
        </p:txBody>
      </p:sp>
    </p:spTree>
    <p:extLst>
      <p:ext uri="{BB962C8B-B14F-4D97-AF65-F5344CB8AC3E}">
        <p14:creationId xmlns:p14="http://schemas.microsoft.com/office/powerpoint/2010/main" val="22585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D325-D0E1-41AC-87AA-5AE63C46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"/>
            <a:ext cx="10210800" cy="998703"/>
          </a:xfrm>
        </p:spPr>
        <p:txBody>
          <a:bodyPr>
            <a:normAutofit/>
          </a:bodyPr>
          <a:lstStyle/>
          <a:p>
            <a:r>
              <a:rPr lang="en-US" dirty="0"/>
              <a:t>Signal Driven I/O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9C4B10-1C8D-4163-B8D9-89A15B1C80E2}"/>
              </a:ext>
            </a:extLst>
          </p:cNvPr>
          <p:cNvSpPr/>
          <p:nvPr/>
        </p:nvSpPr>
        <p:spPr>
          <a:xfrm>
            <a:off x="7195039" y="4607379"/>
            <a:ext cx="1940169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Datagram ready</a:t>
            </a:r>
          </a:p>
          <a:p>
            <a:pPr algn="ctr"/>
            <a:r>
              <a:rPr lang="en-US" dirty="0"/>
              <a:t>Copy datagram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9D129-1340-415B-B02A-01E686A50183}"/>
              </a:ext>
            </a:extLst>
          </p:cNvPr>
          <p:cNvSpPr/>
          <p:nvPr/>
        </p:nvSpPr>
        <p:spPr>
          <a:xfrm>
            <a:off x="7189177" y="5671038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complete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25F618-4594-489D-A33F-58BF8137F821}"/>
              </a:ext>
            </a:extLst>
          </p:cNvPr>
          <p:cNvSpPr/>
          <p:nvPr/>
        </p:nvSpPr>
        <p:spPr>
          <a:xfrm>
            <a:off x="3033346" y="5671037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47C68-00F4-41E2-9AFD-054777F8E53F}"/>
              </a:ext>
            </a:extLst>
          </p:cNvPr>
          <p:cNvSpPr txBox="1"/>
          <p:nvPr/>
        </p:nvSpPr>
        <p:spPr>
          <a:xfrm>
            <a:off x="3124200" y="989701"/>
            <a:ext cx="15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E205-E639-471E-87E4-A60C7492D3A8}"/>
              </a:ext>
            </a:extLst>
          </p:cNvPr>
          <p:cNvSpPr txBox="1"/>
          <p:nvPr/>
        </p:nvSpPr>
        <p:spPr>
          <a:xfrm>
            <a:off x="7183315" y="901933"/>
            <a:ext cx="19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8B69C8-E5E7-4737-9D89-3D429B7D63E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159261" y="5152502"/>
            <a:ext cx="5863" cy="5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3A1FA8-095B-41EA-BBDC-C7D53AF2B6D4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4695092" y="5943599"/>
            <a:ext cx="2494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098EE9E-629B-4085-A326-4E439A54AA0A}"/>
              </a:ext>
            </a:extLst>
          </p:cNvPr>
          <p:cNvSpPr/>
          <p:nvPr/>
        </p:nvSpPr>
        <p:spPr>
          <a:xfrm>
            <a:off x="9284677" y="1789802"/>
            <a:ext cx="219704" cy="2111457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7C35A05-A860-4DCE-89DA-59881BC8D795}"/>
              </a:ext>
            </a:extLst>
          </p:cNvPr>
          <p:cNvSpPr/>
          <p:nvPr/>
        </p:nvSpPr>
        <p:spPr>
          <a:xfrm>
            <a:off x="9284677" y="4862145"/>
            <a:ext cx="219704" cy="1172309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D8B2EAA-2F79-4C33-B851-4DF80BA05D39}"/>
              </a:ext>
            </a:extLst>
          </p:cNvPr>
          <p:cNvSpPr/>
          <p:nvPr/>
        </p:nvSpPr>
        <p:spPr>
          <a:xfrm>
            <a:off x="2687620" y="1899139"/>
            <a:ext cx="257804" cy="2194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F4B48B-6424-4858-B9CC-0A22D792092C}"/>
              </a:ext>
            </a:extLst>
          </p:cNvPr>
          <p:cNvSpPr txBox="1"/>
          <p:nvPr/>
        </p:nvSpPr>
        <p:spPr>
          <a:xfrm>
            <a:off x="9636163" y="2672728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E60B0-4777-4283-B93C-BA6B50E40975}"/>
              </a:ext>
            </a:extLst>
          </p:cNvPr>
          <p:cNvSpPr txBox="1"/>
          <p:nvPr/>
        </p:nvSpPr>
        <p:spPr>
          <a:xfrm>
            <a:off x="9653850" y="4656554"/>
            <a:ext cx="168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data from </a:t>
            </a:r>
          </a:p>
          <a:p>
            <a:r>
              <a:rPr lang="en-US" dirty="0"/>
              <a:t>Kernel to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22F9E-B16A-4C1C-9F58-B07E59DB5467}"/>
              </a:ext>
            </a:extLst>
          </p:cNvPr>
          <p:cNvSpPr txBox="1"/>
          <p:nvPr/>
        </p:nvSpPr>
        <p:spPr>
          <a:xfrm>
            <a:off x="5248484" y="5525882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567AF-43CC-4058-B335-A71E323D5B1A}"/>
              </a:ext>
            </a:extLst>
          </p:cNvPr>
          <p:cNvSpPr txBox="1"/>
          <p:nvPr/>
        </p:nvSpPr>
        <p:spPr>
          <a:xfrm>
            <a:off x="822593" y="2673194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continues </a:t>
            </a:r>
          </a:p>
          <a:p>
            <a:pPr algn="ctr"/>
            <a:r>
              <a:rPr lang="en-US" dirty="0"/>
              <a:t>to execute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16E933-191F-40D9-8848-DD9626725248}"/>
              </a:ext>
            </a:extLst>
          </p:cNvPr>
          <p:cNvSpPr/>
          <p:nvPr/>
        </p:nvSpPr>
        <p:spPr>
          <a:xfrm>
            <a:off x="3045068" y="1772217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BAF7F-D829-4701-9110-AE9EFAA12382}"/>
              </a:ext>
            </a:extLst>
          </p:cNvPr>
          <p:cNvCxnSpPr>
            <a:cxnSpLocks/>
          </p:cNvCxnSpPr>
          <p:nvPr/>
        </p:nvCxnSpPr>
        <p:spPr>
          <a:xfrm>
            <a:off x="4706814" y="1912895"/>
            <a:ext cx="249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528883-E8AB-426F-A95A-729BA19CBF48}"/>
              </a:ext>
            </a:extLst>
          </p:cNvPr>
          <p:cNvSpPr txBox="1"/>
          <p:nvPr/>
        </p:nvSpPr>
        <p:spPr>
          <a:xfrm>
            <a:off x="4955176" y="1581800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24B025-BB7A-4300-A4BF-80C34C29602C}"/>
              </a:ext>
            </a:extLst>
          </p:cNvPr>
          <p:cNvSpPr/>
          <p:nvPr/>
        </p:nvSpPr>
        <p:spPr>
          <a:xfrm>
            <a:off x="7211162" y="3632854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Datagram ready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80E34E-5809-4B6B-9E04-11286C809601}"/>
              </a:ext>
            </a:extLst>
          </p:cNvPr>
          <p:cNvCxnSpPr/>
          <p:nvPr/>
        </p:nvCxnSpPr>
        <p:spPr>
          <a:xfrm flipH="1">
            <a:off x="4711215" y="4093884"/>
            <a:ext cx="249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6CC6369-C97E-4C0F-B1FA-867887F1D830}"/>
              </a:ext>
            </a:extLst>
          </p:cNvPr>
          <p:cNvSpPr txBox="1"/>
          <p:nvPr/>
        </p:nvSpPr>
        <p:spPr>
          <a:xfrm>
            <a:off x="5353041" y="3803713"/>
            <a:ext cx="14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 SIGIO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7F1A2D4-346A-4F72-9F6B-6C03AB23708E}"/>
              </a:ext>
            </a:extLst>
          </p:cNvPr>
          <p:cNvSpPr/>
          <p:nvPr/>
        </p:nvSpPr>
        <p:spPr>
          <a:xfrm>
            <a:off x="3033346" y="4564630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recvfrom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57FC72-46E9-46B3-8694-CB65F7B50785}"/>
              </a:ext>
            </a:extLst>
          </p:cNvPr>
          <p:cNvCxnSpPr>
            <a:cxnSpLocks/>
          </p:cNvCxnSpPr>
          <p:nvPr/>
        </p:nvCxnSpPr>
        <p:spPr>
          <a:xfrm>
            <a:off x="4695092" y="4705308"/>
            <a:ext cx="249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8671D1-3915-4496-9D5C-6DB664D84F8A}"/>
              </a:ext>
            </a:extLst>
          </p:cNvPr>
          <p:cNvSpPr txBox="1"/>
          <p:nvPr/>
        </p:nvSpPr>
        <p:spPr>
          <a:xfrm>
            <a:off x="5345723" y="4432747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call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DEF5C-A064-4882-8826-F33213045F12}"/>
              </a:ext>
            </a:extLst>
          </p:cNvPr>
          <p:cNvCxnSpPr>
            <a:cxnSpLocks/>
          </p:cNvCxnSpPr>
          <p:nvPr/>
        </p:nvCxnSpPr>
        <p:spPr>
          <a:xfrm flipH="1" flipV="1">
            <a:off x="4689231" y="2146704"/>
            <a:ext cx="2494084" cy="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79387D-5B78-4C7A-AFD5-83692C80E764}"/>
              </a:ext>
            </a:extLst>
          </p:cNvPr>
          <p:cNvSpPr txBox="1"/>
          <p:nvPr/>
        </p:nvSpPr>
        <p:spPr>
          <a:xfrm>
            <a:off x="5547897" y="2072177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2C71213-BB3A-4A75-81DA-AE671FA89C59}"/>
              </a:ext>
            </a:extLst>
          </p:cNvPr>
          <p:cNvSpPr/>
          <p:nvPr/>
        </p:nvSpPr>
        <p:spPr>
          <a:xfrm>
            <a:off x="3033346" y="3817285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handler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1BF21D-8F11-41B6-A702-F30D634FE298}"/>
              </a:ext>
            </a:extLst>
          </p:cNvPr>
          <p:cNvSpPr/>
          <p:nvPr/>
        </p:nvSpPr>
        <p:spPr>
          <a:xfrm>
            <a:off x="2649525" y="4607379"/>
            <a:ext cx="257804" cy="1646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0A02A-84CF-4062-A5F7-B3D5F9DA3C66}"/>
              </a:ext>
            </a:extLst>
          </p:cNvPr>
          <p:cNvSpPr txBox="1"/>
          <p:nvPr/>
        </p:nvSpPr>
        <p:spPr>
          <a:xfrm>
            <a:off x="695374" y="4891341"/>
            <a:ext cx="2094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blocks while</a:t>
            </a:r>
          </a:p>
          <a:p>
            <a:pPr algn="ctr"/>
            <a:r>
              <a:rPr lang="en-US" dirty="0"/>
              <a:t>data is copied </a:t>
            </a:r>
          </a:p>
          <a:p>
            <a:pPr algn="ctr"/>
            <a:r>
              <a:rPr lang="en-US" dirty="0"/>
              <a:t>into application</a:t>
            </a:r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0D2136-5626-4DA4-9723-EF9CEB8E4DA7}"/>
              </a:ext>
            </a:extLst>
          </p:cNvPr>
          <p:cNvSpPr/>
          <p:nvPr/>
        </p:nvSpPr>
        <p:spPr>
          <a:xfrm>
            <a:off x="7206761" y="1772217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datagram ready</a:t>
            </a:r>
          </a:p>
        </p:txBody>
      </p:sp>
    </p:spTree>
    <p:extLst>
      <p:ext uri="{BB962C8B-B14F-4D97-AF65-F5344CB8AC3E}">
        <p14:creationId xmlns:p14="http://schemas.microsoft.com/office/powerpoint/2010/main" val="170742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D325-D0E1-41AC-87AA-5AE63C46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"/>
            <a:ext cx="10210800" cy="998703"/>
          </a:xfrm>
        </p:spPr>
        <p:txBody>
          <a:bodyPr/>
          <a:lstStyle/>
          <a:p>
            <a:r>
              <a:rPr lang="en-US" dirty="0"/>
              <a:t>Asynchronous I/O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9C4B10-1C8D-4163-B8D9-89A15B1C80E2}"/>
              </a:ext>
            </a:extLst>
          </p:cNvPr>
          <p:cNvSpPr/>
          <p:nvPr/>
        </p:nvSpPr>
        <p:spPr>
          <a:xfrm>
            <a:off x="7183314" y="4352402"/>
            <a:ext cx="1940169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Datagram ready</a:t>
            </a:r>
          </a:p>
          <a:p>
            <a:pPr algn="ctr"/>
            <a:r>
              <a:rPr lang="en-US" dirty="0"/>
              <a:t>Copy datagram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9D129-1340-415B-B02A-01E686A50183}"/>
              </a:ext>
            </a:extLst>
          </p:cNvPr>
          <p:cNvSpPr/>
          <p:nvPr/>
        </p:nvSpPr>
        <p:spPr>
          <a:xfrm>
            <a:off x="7189177" y="5671038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complete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25F618-4594-489D-A33F-58BF8137F821}"/>
              </a:ext>
            </a:extLst>
          </p:cNvPr>
          <p:cNvSpPr/>
          <p:nvPr/>
        </p:nvSpPr>
        <p:spPr>
          <a:xfrm>
            <a:off x="3010341" y="5411770"/>
            <a:ext cx="1661746" cy="108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handler</a:t>
            </a:r>
          </a:p>
          <a:p>
            <a:pPr algn="ctr"/>
            <a:r>
              <a:rPr lang="en-US" dirty="0"/>
              <a:t>Process datagram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47C68-00F4-41E2-9AFD-054777F8E53F}"/>
              </a:ext>
            </a:extLst>
          </p:cNvPr>
          <p:cNvSpPr txBox="1"/>
          <p:nvPr/>
        </p:nvSpPr>
        <p:spPr>
          <a:xfrm>
            <a:off x="3124200" y="989701"/>
            <a:ext cx="15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E205-E639-471E-87E4-A60C7492D3A8}"/>
              </a:ext>
            </a:extLst>
          </p:cNvPr>
          <p:cNvSpPr txBox="1"/>
          <p:nvPr/>
        </p:nvSpPr>
        <p:spPr>
          <a:xfrm>
            <a:off x="7183315" y="901933"/>
            <a:ext cx="19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8B69C8-E5E7-4737-9D89-3D429B7D63E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153399" y="4897525"/>
            <a:ext cx="5862" cy="77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3A1FA8-095B-41EA-BBDC-C7D53AF2B6D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672087" y="5943600"/>
            <a:ext cx="2517090" cy="1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098EE9E-629B-4085-A326-4E439A54AA0A}"/>
              </a:ext>
            </a:extLst>
          </p:cNvPr>
          <p:cNvSpPr/>
          <p:nvPr/>
        </p:nvSpPr>
        <p:spPr>
          <a:xfrm>
            <a:off x="9284677" y="1789802"/>
            <a:ext cx="219704" cy="2809907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7C35A05-A860-4DCE-89DA-59881BC8D795}"/>
              </a:ext>
            </a:extLst>
          </p:cNvPr>
          <p:cNvSpPr/>
          <p:nvPr/>
        </p:nvSpPr>
        <p:spPr>
          <a:xfrm>
            <a:off x="9284677" y="4627419"/>
            <a:ext cx="219704" cy="1407036"/>
          </a:xfrm>
          <a:prstGeom prst="rightBrace">
            <a:avLst>
              <a:gd name="adj1" fmla="val 720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D8B2EAA-2F79-4C33-B851-4DF80BA05D39}"/>
              </a:ext>
            </a:extLst>
          </p:cNvPr>
          <p:cNvSpPr/>
          <p:nvPr/>
        </p:nvSpPr>
        <p:spPr>
          <a:xfrm>
            <a:off x="2687620" y="1899138"/>
            <a:ext cx="257804" cy="41353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F4B48B-6424-4858-B9CC-0A22D792092C}"/>
              </a:ext>
            </a:extLst>
          </p:cNvPr>
          <p:cNvSpPr txBox="1"/>
          <p:nvPr/>
        </p:nvSpPr>
        <p:spPr>
          <a:xfrm>
            <a:off x="9636163" y="2672728"/>
            <a:ext cx="141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E60B0-4777-4283-B93C-BA6B50E40975}"/>
              </a:ext>
            </a:extLst>
          </p:cNvPr>
          <p:cNvSpPr txBox="1"/>
          <p:nvPr/>
        </p:nvSpPr>
        <p:spPr>
          <a:xfrm>
            <a:off x="9653850" y="4656554"/>
            <a:ext cx="168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data from </a:t>
            </a:r>
          </a:p>
          <a:p>
            <a:r>
              <a:rPr lang="en-US" dirty="0"/>
              <a:t>Kernel to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522F9E-B16A-4C1C-9F58-B07E59DB5467}"/>
              </a:ext>
            </a:extLst>
          </p:cNvPr>
          <p:cNvSpPr txBox="1"/>
          <p:nvPr/>
        </p:nvSpPr>
        <p:spPr>
          <a:xfrm>
            <a:off x="5285746" y="5630005"/>
            <a:ext cx="1435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 signal</a:t>
            </a:r>
          </a:p>
          <a:p>
            <a:r>
              <a:rPr lang="en-US" dirty="0"/>
              <a:t>Specified in </a:t>
            </a:r>
          </a:p>
          <a:p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567AF-43CC-4058-B335-A71E323D5B1A}"/>
              </a:ext>
            </a:extLst>
          </p:cNvPr>
          <p:cNvSpPr txBox="1"/>
          <p:nvPr/>
        </p:nvSpPr>
        <p:spPr>
          <a:xfrm>
            <a:off x="822593" y="2673194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continues </a:t>
            </a:r>
          </a:p>
          <a:p>
            <a:pPr algn="ctr"/>
            <a:r>
              <a:rPr lang="en-US" dirty="0"/>
              <a:t>to execute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16E933-191F-40D9-8848-DD9626725248}"/>
              </a:ext>
            </a:extLst>
          </p:cNvPr>
          <p:cNvSpPr/>
          <p:nvPr/>
        </p:nvSpPr>
        <p:spPr>
          <a:xfrm>
            <a:off x="3045068" y="1772217"/>
            <a:ext cx="1661746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BAF7F-D829-4701-9110-AE9EFAA12382}"/>
              </a:ext>
            </a:extLst>
          </p:cNvPr>
          <p:cNvCxnSpPr>
            <a:cxnSpLocks/>
          </p:cNvCxnSpPr>
          <p:nvPr/>
        </p:nvCxnSpPr>
        <p:spPr>
          <a:xfrm>
            <a:off x="4706814" y="1912895"/>
            <a:ext cx="249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528883-E8AB-426F-A95A-729BA19CBF48}"/>
              </a:ext>
            </a:extLst>
          </p:cNvPr>
          <p:cNvSpPr txBox="1"/>
          <p:nvPr/>
        </p:nvSpPr>
        <p:spPr>
          <a:xfrm>
            <a:off x="4955176" y="1581800"/>
            <a:ext cx="209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Sigaction</a:t>
            </a:r>
            <a:r>
              <a:rPr lang="en-US" dirty="0"/>
              <a:t> system call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DEF5C-A064-4882-8826-F33213045F12}"/>
              </a:ext>
            </a:extLst>
          </p:cNvPr>
          <p:cNvCxnSpPr>
            <a:cxnSpLocks/>
          </p:cNvCxnSpPr>
          <p:nvPr/>
        </p:nvCxnSpPr>
        <p:spPr>
          <a:xfrm flipH="1" flipV="1">
            <a:off x="4689231" y="2146704"/>
            <a:ext cx="2494084" cy="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79387D-5B78-4C7A-AFD5-83692C80E764}"/>
              </a:ext>
            </a:extLst>
          </p:cNvPr>
          <p:cNvSpPr txBox="1"/>
          <p:nvPr/>
        </p:nvSpPr>
        <p:spPr>
          <a:xfrm>
            <a:off x="5547897" y="2072177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0F84A0-59FE-46B5-A72E-430DC2A9CF4A}"/>
              </a:ext>
            </a:extLst>
          </p:cNvPr>
          <p:cNvSpPr/>
          <p:nvPr/>
        </p:nvSpPr>
        <p:spPr>
          <a:xfrm>
            <a:off x="7206761" y="1772217"/>
            <a:ext cx="1940168" cy="5451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datagram ready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BA31CC-A9A4-4676-9271-ECAB40DC981B}"/>
              </a:ext>
            </a:extLst>
          </p:cNvPr>
          <p:cNvCxnSpPr>
            <a:stCxn id="37" idx="2"/>
            <a:endCxn id="6" idx="0"/>
          </p:cNvCxnSpPr>
          <p:nvPr/>
        </p:nvCxnSpPr>
        <p:spPr>
          <a:xfrm flipH="1">
            <a:off x="8153399" y="2317340"/>
            <a:ext cx="23446" cy="203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7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5725-6B0E-4884-A2A8-05A02DD6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335" y="365125"/>
            <a:ext cx="8522370" cy="1325563"/>
          </a:xfrm>
        </p:spPr>
        <p:txBody>
          <a:bodyPr/>
          <a:lstStyle/>
          <a:p>
            <a:r>
              <a:rPr lang="en-US" dirty="0"/>
              <a:t>Comparison of the five I/O Models</a:t>
            </a:r>
          </a:p>
        </p:txBody>
      </p:sp>
      <p:pic>
        <p:nvPicPr>
          <p:cNvPr id="1026" name="Picture 2" descr="Image result for comparison of five i/o models">
            <a:extLst>
              <a:ext uri="{FF2B5EF4-FFF2-40B4-BE49-F238E27FC236}">
                <a16:creationId xmlns:a16="http://schemas.microsoft.com/office/drawing/2014/main" id="{7A2697D2-5906-4022-BEE8-0B3A767418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9" y="1367434"/>
            <a:ext cx="8391819" cy="522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9F1853-FDF1-4950-8466-10D06B73F390}"/>
              </a:ext>
            </a:extLst>
          </p:cNvPr>
          <p:cNvSpPr txBox="1"/>
          <p:nvPr/>
        </p:nvSpPr>
        <p:spPr>
          <a:xfrm>
            <a:off x="8886703" y="1571502"/>
            <a:ext cx="312497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synchronous</a:t>
            </a:r>
            <a:r>
              <a:rPr lang="en-US" dirty="0"/>
              <a:t> I/O operation causes the requesting process to be blocked until the I/O operation completes.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7055C-7D80-4DC4-9DEF-C45BA2268322}"/>
              </a:ext>
            </a:extLst>
          </p:cNvPr>
          <p:cNvSpPr txBox="1"/>
          <p:nvPr/>
        </p:nvSpPr>
        <p:spPr>
          <a:xfrm>
            <a:off x="8886702" y="3141024"/>
            <a:ext cx="312497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asynchronous</a:t>
            </a:r>
            <a:r>
              <a:rPr lang="en-US" dirty="0"/>
              <a:t> I/O operation does not cause the requesting process to be blocked.</a:t>
            </a:r>
          </a:p>
        </p:txBody>
      </p:sp>
    </p:spTree>
    <p:extLst>
      <p:ext uri="{BB962C8B-B14F-4D97-AF65-F5344CB8AC3E}">
        <p14:creationId xmlns:p14="http://schemas.microsoft.com/office/powerpoint/2010/main" val="176614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_DIL-Eng" id="{BE17B552-DECA-0A44-81EC-CCD3B0B751E5}" vid="{F41AD852-B3EC-C745-BCA6-9755FC86C4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2007</Words>
  <Application>Microsoft Office PowerPoint</Application>
  <PresentationFormat>Widescreen</PresentationFormat>
  <Paragraphs>592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Gill Sans MT</vt:lpstr>
      <vt:lpstr>Helvetica</vt:lpstr>
      <vt:lpstr>Lucida Console</vt:lpstr>
      <vt:lpstr>Office Theme</vt:lpstr>
      <vt:lpstr>I/O Models &amp;  Domain Name System</vt:lpstr>
      <vt:lpstr>I/O Multiplexing</vt:lpstr>
      <vt:lpstr>I/O Models</vt:lpstr>
      <vt:lpstr>Blocking I/O</vt:lpstr>
      <vt:lpstr>Nonblocking I/O</vt:lpstr>
      <vt:lpstr>I/O Multiplexing Model</vt:lpstr>
      <vt:lpstr>Signal Driven I/O Model</vt:lpstr>
      <vt:lpstr>Asynchronous I/O Model</vt:lpstr>
      <vt:lpstr>Comparison of the five I/O Models</vt:lpstr>
      <vt:lpstr>Select</vt:lpstr>
      <vt:lpstr>Descriptor Sets</vt:lpstr>
      <vt:lpstr>Select </vt:lpstr>
      <vt:lpstr>What does ‘Ready’ mean?</vt:lpstr>
      <vt:lpstr>What does ‘Ready’ mean?</vt:lpstr>
      <vt:lpstr>Summary</vt:lpstr>
      <vt:lpstr>Example: str_cli </vt:lpstr>
      <vt:lpstr>Batch Input and Buffering Select &amp; stdio</vt:lpstr>
      <vt:lpstr>Shutdown</vt:lpstr>
      <vt:lpstr>TCP Echo Server (revisited)</vt:lpstr>
      <vt:lpstr>TCP Echo Server (revisited)</vt:lpstr>
      <vt:lpstr>The Select Race</vt:lpstr>
      <vt:lpstr>pselect</vt:lpstr>
      <vt:lpstr>pselect approach</vt:lpstr>
      <vt:lpstr>poll / ppoll</vt:lpstr>
      <vt:lpstr>PowerPoint Presentation</vt:lpstr>
      <vt:lpstr>epoll (Linux Specific)</vt:lpstr>
      <vt:lpstr>Domain Name System</vt:lpstr>
      <vt:lpstr>DNS</vt:lpstr>
      <vt:lpstr>PowerPoint Presentation</vt:lpstr>
      <vt:lpstr>Name types</vt:lpstr>
      <vt:lpstr>Resource Records</vt:lpstr>
      <vt:lpstr>Pointer Records -- PRT</vt:lpstr>
      <vt:lpstr>CNAME</vt:lpstr>
      <vt:lpstr>Resolvers and Name Servers</vt:lpstr>
      <vt:lpstr>Caching</vt:lpstr>
      <vt:lpstr>BIND</vt:lpstr>
      <vt:lpstr>Forward lookup</vt:lpstr>
      <vt:lpstr>struct hostent </vt:lpstr>
      <vt:lpstr>PowerPoint Presentation</vt:lpstr>
      <vt:lpstr>Reverse lookup</vt:lpstr>
      <vt:lpstr>Service Resolution</vt:lpstr>
      <vt:lpstr>getaddrinfo</vt:lpstr>
      <vt:lpstr>example</vt:lpstr>
      <vt:lpstr>PowerPoint Presentation</vt:lpstr>
      <vt:lpstr>getnameinfo</vt:lpstr>
      <vt:lpstr>Re-entrant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</dc:title>
  <dc:creator>Dragos Ilie</dc:creator>
  <cp:lastModifiedBy>Patrik Arlos</cp:lastModifiedBy>
  <cp:revision>13</cp:revision>
  <dcterms:created xsi:type="dcterms:W3CDTF">2018-05-14T12:50:16Z</dcterms:created>
  <dcterms:modified xsi:type="dcterms:W3CDTF">2019-03-17T14:02:18Z</dcterms:modified>
</cp:coreProperties>
</file>