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38"/>
    <p:restoredTop sz="93192"/>
  </p:normalViewPr>
  <p:slideViewPr>
    <p:cSldViewPr snapToGrid="0" snapToObjects="1">
      <p:cViewPr varScale="1">
        <p:scale>
          <a:sx n="75" d="100"/>
          <a:sy n="75" d="100"/>
        </p:scale>
        <p:origin x="8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k Arlos" userId="a02e9f34-b7c1-458f-b069-bfd244fb69b9" providerId="ADAL" clId="{DB21D10C-4456-41A3-B27B-595199AE3EDD}"/>
    <pc:docChg chg="custSel modSld">
      <pc:chgData name="Patrik Arlos" userId="a02e9f34-b7c1-458f-b069-bfd244fb69b9" providerId="ADAL" clId="{DB21D10C-4456-41A3-B27B-595199AE3EDD}" dt="2019-02-26T07:38:28.653" v="127" actId="6549"/>
      <pc:docMkLst>
        <pc:docMk/>
      </pc:docMkLst>
      <pc:sldChg chg="modSp">
        <pc:chgData name="Patrik Arlos" userId="a02e9f34-b7c1-458f-b069-bfd244fb69b9" providerId="ADAL" clId="{DB21D10C-4456-41A3-B27B-595199AE3EDD}" dt="2019-02-26T07:38:28.653" v="127" actId="6549"/>
        <pc:sldMkLst>
          <pc:docMk/>
          <pc:sldMk cId="76914611" sldId="256"/>
        </pc:sldMkLst>
        <pc:spChg chg="mod">
          <ac:chgData name="Patrik Arlos" userId="a02e9f34-b7c1-458f-b069-bfd244fb69b9" providerId="ADAL" clId="{DB21D10C-4456-41A3-B27B-595199AE3EDD}" dt="2019-02-26T07:38:28.653" v="127" actId="6549"/>
          <ac:spMkLst>
            <pc:docMk/>
            <pc:sldMk cId="76914611" sldId="256"/>
            <ac:spMk id="2" creationId="{00000000-0000-0000-0000-000000000000}"/>
          </ac:spMkLst>
        </pc:spChg>
      </pc:sldChg>
      <pc:sldChg chg="modSp">
        <pc:chgData name="Patrik Arlos" userId="a02e9f34-b7c1-458f-b069-bfd244fb69b9" providerId="ADAL" clId="{DB21D10C-4456-41A3-B27B-595199AE3EDD}" dt="2019-02-12T08:43:46.803" v="3" actId="14100"/>
        <pc:sldMkLst>
          <pc:docMk/>
          <pc:sldMk cId="2302067441" sldId="261"/>
        </pc:sldMkLst>
        <pc:spChg chg="mod">
          <ac:chgData name="Patrik Arlos" userId="a02e9f34-b7c1-458f-b069-bfd244fb69b9" providerId="ADAL" clId="{DB21D10C-4456-41A3-B27B-595199AE3EDD}" dt="2019-02-12T08:43:46.803" v="3" actId="14100"/>
          <ac:spMkLst>
            <pc:docMk/>
            <pc:sldMk cId="2302067441" sldId="261"/>
            <ac:spMk id="2" creationId="{7B54CCE0-0515-4263-9B7C-EAA6422F8348}"/>
          </ac:spMkLst>
        </pc:spChg>
      </pc:sldChg>
      <pc:sldChg chg="modSp">
        <pc:chgData name="Patrik Arlos" userId="a02e9f34-b7c1-458f-b069-bfd244fb69b9" providerId="ADAL" clId="{DB21D10C-4456-41A3-B27B-595199AE3EDD}" dt="2019-02-12T08:45:52.786" v="81" actId="113"/>
        <pc:sldMkLst>
          <pc:docMk/>
          <pc:sldMk cId="464516829" sldId="262"/>
        </pc:sldMkLst>
        <pc:spChg chg="mod">
          <ac:chgData name="Patrik Arlos" userId="a02e9f34-b7c1-458f-b069-bfd244fb69b9" providerId="ADAL" clId="{DB21D10C-4456-41A3-B27B-595199AE3EDD}" dt="2019-02-12T08:45:21.407" v="71" actId="14100"/>
          <ac:spMkLst>
            <pc:docMk/>
            <pc:sldMk cId="464516829" sldId="262"/>
            <ac:spMk id="2" creationId="{A7EE76B4-D05F-42A7-B879-30CD0A20B69D}"/>
          </ac:spMkLst>
        </pc:spChg>
        <pc:spChg chg="mod">
          <ac:chgData name="Patrik Arlos" userId="a02e9f34-b7c1-458f-b069-bfd244fb69b9" providerId="ADAL" clId="{DB21D10C-4456-41A3-B27B-595199AE3EDD}" dt="2019-02-12T08:45:52.786" v="81" actId="113"/>
          <ac:spMkLst>
            <pc:docMk/>
            <pc:sldMk cId="464516829" sldId="262"/>
            <ac:spMk id="3" creationId="{BC53C7C9-8371-43F9-8659-AA1D61557033}"/>
          </ac:spMkLst>
        </pc:spChg>
      </pc:sldChg>
      <pc:sldChg chg="modSp">
        <pc:chgData name="Patrik Arlos" userId="a02e9f34-b7c1-458f-b069-bfd244fb69b9" providerId="ADAL" clId="{DB21D10C-4456-41A3-B27B-595199AE3EDD}" dt="2019-02-12T08:58:54.267" v="123" actId="20577"/>
        <pc:sldMkLst>
          <pc:docMk/>
          <pc:sldMk cId="2647472152" sldId="270"/>
        </pc:sldMkLst>
        <pc:spChg chg="mod">
          <ac:chgData name="Patrik Arlos" userId="a02e9f34-b7c1-458f-b069-bfd244fb69b9" providerId="ADAL" clId="{DB21D10C-4456-41A3-B27B-595199AE3EDD}" dt="2019-02-12T08:58:54.267" v="123" actId="20577"/>
          <ac:spMkLst>
            <pc:docMk/>
            <pc:sldMk cId="2647472152" sldId="270"/>
            <ac:spMk id="3" creationId="{F6AE2803-7779-4B96-BF38-483FD49DB056}"/>
          </ac:spMkLst>
        </pc:spChg>
      </pc:sldChg>
      <pc:sldChg chg="modSp">
        <pc:chgData name="Patrik Arlos" userId="a02e9f34-b7c1-458f-b069-bfd244fb69b9" providerId="ADAL" clId="{DB21D10C-4456-41A3-B27B-595199AE3EDD}" dt="2019-02-12T08:59:23.604" v="125" actId="167"/>
        <pc:sldMkLst>
          <pc:docMk/>
          <pc:sldMk cId="472698697" sldId="275"/>
        </pc:sldMkLst>
        <pc:picChg chg="mod ord">
          <ac:chgData name="Patrik Arlos" userId="a02e9f34-b7c1-458f-b069-bfd244fb69b9" providerId="ADAL" clId="{DB21D10C-4456-41A3-B27B-595199AE3EDD}" dt="2019-02-12T08:59:23.604" v="125" actId="167"/>
          <ac:picMkLst>
            <pc:docMk/>
            <pc:sldMk cId="472698697" sldId="275"/>
            <ac:picMk id="9" creationId="{CF8346E3-54B4-4A38-8AC3-6B66A1907819}"/>
          </ac:picMkLst>
        </pc:picChg>
      </pc:sldChg>
    </pc:docChg>
  </pc:docChgLst>
  <pc:docChgLst>
    <pc:chgData name="Patrik Arlos" userId="a02e9f34-b7c1-458f-b069-bfd244fb69b9" providerId="ADAL" clId="{030FAFFC-9277-4CCA-AA2C-1D1F6823E4E6}"/>
    <pc:docChg chg="modSld">
      <pc:chgData name="Patrik Arlos" userId="a02e9f34-b7c1-458f-b069-bfd244fb69b9" providerId="ADAL" clId="{030FAFFC-9277-4CCA-AA2C-1D1F6823E4E6}" dt="2019-01-15T13:25:48.610" v="1" actId="20577"/>
      <pc:docMkLst>
        <pc:docMk/>
      </pc:docMkLst>
      <pc:sldChg chg="modSp">
        <pc:chgData name="Patrik Arlos" userId="a02e9f34-b7c1-458f-b069-bfd244fb69b9" providerId="ADAL" clId="{030FAFFC-9277-4CCA-AA2C-1D1F6823E4E6}" dt="2019-01-15T13:25:48.610" v="1" actId="20577"/>
        <pc:sldMkLst>
          <pc:docMk/>
          <pc:sldMk cId="76914611" sldId="256"/>
        </pc:sldMkLst>
        <pc:spChg chg="mod">
          <ac:chgData name="Patrik Arlos" userId="a02e9f34-b7c1-458f-b069-bfd244fb69b9" providerId="ADAL" clId="{030FAFFC-9277-4CCA-AA2C-1D1F6823E4E6}" dt="2019-01-15T13:25:48.610" v="1" actId="20577"/>
          <ac:spMkLst>
            <pc:docMk/>
            <pc:sldMk cId="76914611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D714B-F639-F148-A2EB-005B62CBEEDE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Bildobjekt 6"/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1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240024"/>
            <a:ext cx="3200400" cy="3617976"/>
          </a:xfrm>
          <a:prstGeom prst="rect">
            <a:avLst/>
          </a:prstGeom>
        </p:spPr>
      </p:pic>
      <p:pic>
        <p:nvPicPr>
          <p:cNvPr id="11" name="Bildobjekt 5" descr="bth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9" y="130173"/>
            <a:ext cx="863599" cy="863599"/>
          </a:xfrm>
          <a:prstGeom prst="rect">
            <a:avLst/>
          </a:prstGeom>
        </p:spPr>
      </p:pic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952" y="130173"/>
            <a:ext cx="1805709" cy="8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Adv. I/O, Multicast,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I/O functions, Multicast addresses, Sessions, Multicast on a LAN, Multicast on a WAN, IGMP, Socket options </a:t>
            </a:r>
          </a:p>
          <a:p>
            <a:r>
              <a:rPr lang="en-US" dirty="0"/>
              <a:t>Chapter 14 and 21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F2F0-B6E8-4E50-9311-5E1DC76E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recvmsg</a:t>
            </a:r>
            <a:r>
              <a:rPr lang="en-US" dirty="0"/>
              <a:t> and </a:t>
            </a:r>
            <a:r>
              <a:rPr lang="en-US" dirty="0" err="1"/>
              <a:t>sendmsg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0C89D-F6EF-4C5B-A051-258D2C6E3A63}"/>
              </a:ext>
            </a:extLst>
          </p:cNvPr>
          <p:cNvSpPr txBox="1"/>
          <p:nvPr/>
        </p:nvSpPr>
        <p:spPr>
          <a:xfrm>
            <a:off x="606670" y="1545627"/>
            <a:ext cx="11087100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1600" dirty="0">
                <a:latin typeface="Lucida Console" panose="020B0609040504020204" pitchFamily="49" charset="0"/>
              </a:rPr>
              <a:t>#</a:t>
            </a:r>
            <a:r>
              <a:rPr lang="sv-SE" sz="1600" dirty="0" err="1">
                <a:latin typeface="Lucida Console" panose="020B0609040504020204" pitchFamily="49" charset="0"/>
              </a:rPr>
              <a:t>include</a:t>
            </a:r>
            <a:r>
              <a:rPr lang="sv-SE" sz="1600" dirty="0">
                <a:latin typeface="Lucida Console" panose="020B0609040504020204" pitchFamily="49" charset="0"/>
              </a:rPr>
              <a:t> &lt;sys/</a:t>
            </a:r>
            <a:r>
              <a:rPr lang="sv-SE" sz="1600" dirty="0" err="1">
                <a:latin typeface="Lucida Console" panose="020B0609040504020204" pitchFamily="49" charset="0"/>
              </a:rPr>
              <a:t>socket.h</a:t>
            </a:r>
            <a:r>
              <a:rPr lang="sv-SE" sz="1600" dirty="0">
                <a:latin typeface="Lucida Console" panose="020B0609040504020204" pitchFamily="49" charset="0"/>
              </a:rPr>
              <a:t>&gt;</a:t>
            </a:r>
          </a:p>
          <a:p>
            <a:endParaRPr lang="sv-SE" sz="1600" dirty="0">
              <a:latin typeface="Lucida Console" panose="020B0609040504020204" pitchFamily="49" charset="0"/>
            </a:endParaRPr>
          </a:p>
          <a:p>
            <a:r>
              <a:rPr lang="sv-SE" sz="1600" dirty="0" err="1">
                <a:latin typeface="Lucida Console" panose="020B0609040504020204" pitchFamily="49" charset="0"/>
              </a:rPr>
              <a:t>ssize_t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recvmsg</a:t>
            </a:r>
            <a:r>
              <a:rPr lang="sv-SE" sz="1600" dirty="0">
                <a:latin typeface="Lucida Console" panose="020B0609040504020204" pitchFamily="49" charset="0"/>
              </a:rPr>
              <a:t>(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sockfd</a:t>
            </a:r>
            <a:r>
              <a:rPr lang="sv-SE" sz="1600" dirty="0">
                <a:latin typeface="Lucida Console" panose="020B0609040504020204" pitchFamily="49" charset="0"/>
              </a:rPr>
              <a:t>, </a:t>
            </a:r>
            <a:r>
              <a:rPr lang="sv-SE" sz="1600" dirty="0" err="1">
                <a:latin typeface="Lucida Console" panose="020B0609040504020204" pitchFamily="49" charset="0"/>
              </a:rPr>
              <a:t>struct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msghdr</a:t>
            </a:r>
            <a:r>
              <a:rPr lang="sv-SE" sz="1600" dirty="0">
                <a:latin typeface="Lucida Console" panose="020B0609040504020204" pitchFamily="49" charset="0"/>
              </a:rPr>
              <a:t> *</a:t>
            </a:r>
            <a:r>
              <a:rPr lang="sv-SE" sz="1600" dirty="0" err="1">
                <a:latin typeface="Lucida Console" panose="020B0609040504020204" pitchFamily="49" charset="0"/>
              </a:rPr>
              <a:t>msg</a:t>
            </a:r>
            <a:r>
              <a:rPr lang="sv-SE" sz="1600" dirty="0">
                <a:latin typeface="Lucida Console" panose="020B0609040504020204" pitchFamily="49" charset="0"/>
              </a:rPr>
              <a:t>, 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flags);</a:t>
            </a:r>
          </a:p>
          <a:p>
            <a:endParaRPr lang="sv-SE" sz="1600" dirty="0">
              <a:latin typeface="Lucida Console" panose="020B0609040504020204" pitchFamily="49" charset="0"/>
            </a:endParaRPr>
          </a:p>
          <a:p>
            <a:r>
              <a:rPr lang="sv-SE" sz="1600" dirty="0" err="1">
                <a:latin typeface="Lucida Console" panose="020B0609040504020204" pitchFamily="49" charset="0"/>
              </a:rPr>
              <a:t>ssize_t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sendmsg</a:t>
            </a:r>
            <a:r>
              <a:rPr lang="sv-SE" sz="1600" dirty="0">
                <a:latin typeface="Lucida Console" panose="020B0609040504020204" pitchFamily="49" charset="0"/>
              </a:rPr>
              <a:t>(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sockfd</a:t>
            </a:r>
            <a:r>
              <a:rPr lang="sv-SE" sz="1600" dirty="0">
                <a:latin typeface="Lucida Console" panose="020B0609040504020204" pitchFamily="49" charset="0"/>
              </a:rPr>
              <a:t>, </a:t>
            </a:r>
            <a:r>
              <a:rPr lang="sv-SE" sz="1600" dirty="0" err="1">
                <a:latin typeface="Lucida Console" panose="020B0609040504020204" pitchFamily="49" charset="0"/>
              </a:rPr>
              <a:t>struct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msghdr</a:t>
            </a:r>
            <a:r>
              <a:rPr lang="sv-SE" sz="1600" dirty="0">
                <a:latin typeface="Lucida Console" panose="020B0609040504020204" pitchFamily="49" charset="0"/>
              </a:rPr>
              <a:t> *</a:t>
            </a:r>
            <a:r>
              <a:rPr lang="sv-SE" sz="1600" dirty="0" err="1">
                <a:latin typeface="Lucida Console" panose="020B0609040504020204" pitchFamily="49" charset="0"/>
              </a:rPr>
              <a:t>msg</a:t>
            </a:r>
            <a:r>
              <a:rPr lang="sv-SE" sz="1600" dirty="0">
                <a:latin typeface="Lucida Console" panose="020B0609040504020204" pitchFamily="49" charset="0"/>
              </a:rPr>
              <a:t>, 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flags);</a:t>
            </a:r>
          </a:p>
          <a:p>
            <a:endParaRPr lang="sv-SE" sz="1600" dirty="0">
              <a:latin typeface="Lucida Console" panose="020B06090405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6AEE9-01D6-47F6-B4D1-95E7DB6E5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9008" y="3267687"/>
            <a:ext cx="6104792" cy="2909276"/>
          </a:xfrm>
        </p:spPr>
        <p:txBody>
          <a:bodyPr/>
          <a:lstStyle/>
          <a:p>
            <a:r>
              <a:rPr lang="en-US" dirty="0"/>
              <a:t>Most General of all I/O 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8F2034-B365-4230-A6DE-A5AB6716412D}"/>
              </a:ext>
            </a:extLst>
          </p:cNvPr>
          <p:cNvSpPr txBox="1"/>
          <p:nvPr/>
        </p:nvSpPr>
        <p:spPr>
          <a:xfrm>
            <a:off x="606669" y="3267687"/>
            <a:ext cx="4343400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1600" dirty="0" err="1">
                <a:latin typeface="Lucida Console" panose="020B0609040504020204" pitchFamily="49" charset="0"/>
              </a:rPr>
              <a:t>struct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msghdr</a:t>
            </a:r>
            <a:r>
              <a:rPr lang="sv-SE" sz="1600" dirty="0">
                <a:latin typeface="Lucida Console" panose="020B0609040504020204" pitchFamily="49" charset="0"/>
              </a:rPr>
              <a:t> {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void</a:t>
            </a:r>
            <a:r>
              <a:rPr lang="sv-SE" sz="1600" dirty="0">
                <a:latin typeface="Lucida Console" panose="020B0609040504020204" pitchFamily="49" charset="0"/>
              </a:rPr>
              <a:t> 		*</a:t>
            </a:r>
            <a:r>
              <a:rPr lang="sv-SE" sz="1600" dirty="0" err="1">
                <a:latin typeface="Lucida Console" panose="020B0609040504020204" pitchFamily="49" charset="0"/>
              </a:rPr>
              <a:t>msg_name</a:t>
            </a:r>
            <a:r>
              <a:rPr lang="sv-SE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socklen_t</a:t>
            </a:r>
            <a:r>
              <a:rPr lang="sv-SE" sz="1600" dirty="0">
                <a:latin typeface="Lucida Console" panose="020B0609040504020204" pitchFamily="49" charset="0"/>
              </a:rPr>
              <a:t> 	</a:t>
            </a:r>
            <a:r>
              <a:rPr lang="sv-SE" sz="1600" dirty="0" err="1">
                <a:latin typeface="Lucida Console" panose="020B0609040504020204" pitchFamily="49" charset="0"/>
              </a:rPr>
              <a:t>msg_namelen</a:t>
            </a:r>
            <a:r>
              <a:rPr lang="sv-SE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struct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iovec</a:t>
            </a:r>
            <a:r>
              <a:rPr lang="sv-SE" sz="1600" dirty="0">
                <a:latin typeface="Lucida Console" panose="020B0609040504020204" pitchFamily="49" charset="0"/>
              </a:rPr>
              <a:t> 	*</a:t>
            </a:r>
            <a:r>
              <a:rPr lang="sv-SE" sz="1600" dirty="0" err="1">
                <a:latin typeface="Lucida Console" panose="020B0609040504020204" pitchFamily="49" charset="0"/>
              </a:rPr>
              <a:t>msg_iov</a:t>
            </a:r>
            <a:r>
              <a:rPr lang="sv-SE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		</a:t>
            </a:r>
            <a:r>
              <a:rPr lang="sv-SE" sz="1600" dirty="0" err="1">
                <a:latin typeface="Lucida Console" panose="020B0609040504020204" pitchFamily="49" charset="0"/>
              </a:rPr>
              <a:t>msg_iovlen</a:t>
            </a:r>
            <a:r>
              <a:rPr lang="sv-SE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void</a:t>
            </a:r>
            <a:r>
              <a:rPr lang="sv-SE" sz="1600" dirty="0">
                <a:latin typeface="Lucida Console" panose="020B0609040504020204" pitchFamily="49" charset="0"/>
              </a:rPr>
              <a:t>		*</a:t>
            </a:r>
            <a:r>
              <a:rPr lang="sv-SE" sz="1600" dirty="0" err="1">
                <a:latin typeface="Lucida Console" panose="020B0609040504020204" pitchFamily="49" charset="0"/>
              </a:rPr>
              <a:t>msg_control</a:t>
            </a:r>
            <a:r>
              <a:rPr lang="sv-SE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socklen_t</a:t>
            </a:r>
            <a:r>
              <a:rPr lang="sv-SE" sz="1600" dirty="0">
                <a:latin typeface="Lucida Console" panose="020B0609040504020204" pitchFamily="49" charset="0"/>
              </a:rPr>
              <a:t>	</a:t>
            </a:r>
            <a:r>
              <a:rPr lang="sv-SE" sz="1600" dirty="0" err="1">
                <a:latin typeface="Lucida Console" panose="020B0609040504020204" pitchFamily="49" charset="0"/>
              </a:rPr>
              <a:t>msg_controllen</a:t>
            </a:r>
            <a:r>
              <a:rPr lang="sv-SE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		flags;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};</a:t>
            </a:r>
            <a:endParaRPr lang="sv-SE" sz="1600" dirty="0">
              <a:latin typeface="Lucida Console" panose="020B0609040504020204" pitchFamily="49" charset="0"/>
            </a:endParaRPr>
          </a:p>
          <a:p>
            <a:endParaRPr lang="sv-SE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434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85F3-69D5-484E-B281-2F8CA2F4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msghdr</a:t>
            </a:r>
            <a:r>
              <a:rPr lang="en-US" dirty="0"/>
              <a:t>{}</a:t>
            </a:r>
          </a:p>
        </p:txBody>
      </p:sp>
      <p:pic>
        <p:nvPicPr>
          <p:cNvPr id="1026" name="Picture 2" descr="http://www.ico.aha.ru/h/The_Design_and_Implementation_of_the_FreeBSD_Operating_System/Images/0201702452/graphics/11fig01_alt.gif">
            <a:extLst>
              <a:ext uri="{FF2B5EF4-FFF2-40B4-BE49-F238E27FC236}">
                <a16:creationId xmlns:a16="http://schemas.microsoft.com/office/drawing/2014/main" id="{F1997E42-4CCA-45FD-9D9D-8EE344FE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938" y="1900669"/>
            <a:ext cx="7056276" cy="411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50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4F3F-1A15-4FB2-B0A5-62512125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65"/>
            <a:ext cx="10515600" cy="64031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msg_flags</a:t>
            </a:r>
            <a:endParaRPr lang="en-US" dirty="0"/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4869ED7D-3782-4A3A-9769-EC6D08F104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2075073"/>
              </p:ext>
            </p:extLst>
          </p:nvPr>
        </p:nvGraphicFramePr>
        <p:xfrm>
          <a:off x="298366" y="1045028"/>
          <a:ext cx="11595267" cy="554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286">
                  <a:extLst>
                    <a:ext uri="{9D8B030D-6E8A-4147-A177-3AD203B41FA5}">
                      <a16:colId xmlns:a16="http://schemas.microsoft.com/office/drawing/2014/main" val="353874745"/>
                    </a:ext>
                  </a:extLst>
                </a:gridCol>
                <a:gridCol w="4024069">
                  <a:extLst>
                    <a:ext uri="{9D8B030D-6E8A-4147-A177-3AD203B41FA5}">
                      <a16:colId xmlns:a16="http://schemas.microsoft.com/office/drawing/2014/main" val="889470688"/>
                    </a:ext>
                  </a:extLst>
                </a:gridCol>
                <a:gridCol w="1647646">
                  <a:extLst>
                    <a:ext uri="{9D8B030D-6E8A-4147-A177-3AD203B41FA5}">
                      <a16:colId xmlns:a16="http://schemas.microsoft.com/office/drawing/2014/main" val="3917891520"/>
                    </a:ext>
                  </a:extLst>
                </a:gridCol>
                <a:gridCol w="1736710">
                  <a:extLst>
                    <a:ext uri="{9D8B030D-6E8A-4147-A177-3AD203B41FA5}">
                      <a16:colId xmlns:a16="http://schemas.microsoft.com/office/drawing/2014/main" val="1338253177"/>
                    </a:ext>
                  </a:extLst>
                </a:gridCol>
                <a:gridCol w="1975556">
                  <a:extLst>
                    <a:ext uri="{9D8B030D-6E8A-4147-A177-3AD203B41FA5}">
                      <a16:colId xmlns:a16="http://schemas.microsoft.com/office/drawing/2014/main" val="107172184"/>
                    </a:ext>
                  </a:extLst>
                </a:gridCol>
              </a:tblGrid>
              <a:tr h="352862">
                <a:tc>
                  <a:txBody>
                    <a:bodyPr/>
                    <a:lstStyle/>
                    <a:p>
                      <a:r>
                        <a:rPr lang="en-US" dirty="0"/>
                        <a:t>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Examined by</a:t>
                      </a:r>
                    </a:p>
                    <a:p>
                      <a:r>
                        <a:rPr lang="en-US" dirty="0"/>
                        <a:t>send flags</a:t>
                      </a:r>
                      <a:br>
                        <a:rPr lang="en-US" dirty="0"/>
                      </a:br>
                      <a:r>
                        <a:rPr lang="en-US" dirty="0" err="1"/>
                        <a:t>sendto</a:t>
                      </a:r>
                      <a:r>
                        <a:rPr lang="en-US" dirty="0"/>
                        <a:t> flags</a:t>
                      </a:r>
                    </a:p>
                    <a:p>
                      <a:r>
                        <a:rPr lang="en-US" dirty="0" err="1"/>
                        <a:t>sendmsg</a:t>
                      </a:r>
                      <a:r>
                        <a:rPr lang="en-US" dirty="0"/>
                        <a:t> 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Examined by</a:t>
                      </a:r>
                    </a:p>
                    <a:p>
                      <a:r>
                        <a:rPr lang="en-US" dirty="0" err="1"/>
                        <a:t>recv</a:t>
                      </a:r>
                      <a:r>
                        <a:rPr lang="en-US" dirty="0"/>
                        <a:t> flags</a:t>
                      </a:r>
                      <a:br>
                        <a:rPr lang="en-US" dirty="0"/>
                      </a:br>
                      <a:r>
                        <a:rPr lang="en-US" dirty="0" err="1"/>
                        <a:t>recvfrom</a:t>
                      </a:r>
                      <a:r>
                        <a:rPr lang="en-US" dirty="0"/>
                        <a:t> flags</a:t>
                      </a:r>
                    </a:p>
                    <a:p>
                      <a:r>
                        <a:rPr lang="en-US" dirty="0" err="1"/>
                        <a:t>recvmsg</a:t>
                      </a:r>
                      <a:r>
                        <a:rPr lang="en-US" dirty="0"/>
                        <a:t> flags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Returned by: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dirty="0" err="1"/>
                        <a:t>recvmsg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msg_flags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MSG_DONTROUTE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Bypass routing table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707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MSG_DONTWAIT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this operation is in nonblocking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31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MSG_PEEK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Peek at incoming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MSG_WAITALL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Wait for all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85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MSG_EOR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End-of-record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64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MSG_OOB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used for TCP </a:t>
                      </a:r>
                      <a:r>
                        <a:rPr lang="en-US" dirty="0" err="1"/>
                        <a:t>oob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687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MSG_BCAST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Datagram was a link-layer broadcast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0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MSG_MCAST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Datagram was a link-layer multicast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82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MSG_TRUNC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Datagram was truncated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340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MSG_CTRUNC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Ancillary data was truncated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2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MSG_NOTIFICATION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by SCTP, indicate event, not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387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719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7331-76D5-4E20-9F46-6897DA7F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recvmsg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>UDP 170 bytes, from 192.168.38.100:2000</a:t>
            </a:r>
          </a:p>
        </p:txBody>
      </p:sp>
      <p:pic>
        <p:nvPicPr>
          <p:cNvPr id="2050" name="Picture 2" descr="graphics/14fig09.gif">
            <a:extLst>
              <a:ext uri="{FF2B5EF4-FFF2-40B4-BE49-F238E27FC236}">
                <a16:creationId xmlns:a16="http://schemas.microsoft.com/office/drawing/2014/main" id="{F548DAA9-B8F0-456C-B4FE-A8DC6C98D4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706" y="2400413"/>
            <a:ext cx="6642029" cy="349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raphics/14fig08.gif">
            <a:extLst>
              <a:ext uri="{FF2B5EF4-FFF2-40B4-BE49-F238E27FC236}">
                <a16:creationId xmlns:a16="http://schemas.microsoft.com/office/drawing/2014/main" id="{E697E01B-6E68-45A5-9625-0F3CB3659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24" y="1772021"/>
            <a:ext cx="47625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BB35E9-3783-4206-86D0-7E5B26A0438B}"/>
              </a:ext>
            </a:extLst>
          </p:cNvPr>
          <p:cNvSpPr txBox="1"/>
          <p:nvPr/>
        </p:nvSpPr>
        <p:spPr>
          <a:xfrm>
            <a:off x="993569" y="4425538"/>
            <a:ext cx="26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7D26E-4487-4F71-8236-0E9F6F1348F8}"/>
              </a:ext>
            </a:extLst>
          </p:cNvPr>
          <p:cNvSpPr txBox="1"/>
          <p:nvPr/>
        </p:nvSpPr>
        <p:spPr>
          <a:xfrm>
            <a:off x="6984670" y="6042561"/>
            <a:ext cx="26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call</a:t>
            </a:r>
          </a:p>
        </p:txBody>
      </p:sp>
    </p:spTree>
    <p:extLst>
      <p:ext uri="{BB962C8B-B14F-4D97-AF65-F5344CB8AC3E}">
        <p14:creationId xmlns:p14="http://schemas.microsoft.com/office/powerpoint/2010/main" val="3017049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AF031-A845-42CC-9BB0-021CF538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95A913-B3EA-4F41-B588-8DF8223BBE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990553"/>
              </p:ext>
            </p:extLst>
          </p:nvPr>
        </p:nvGraphicFramePr>
        <p:xfrm>
          <a:off x="229590" y="1825625"/>
          <a:ext cx="1112420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1942">
                  <a:extLst>
                    <a:ext uri="{9D8B030D-6E8A-4147-A177-3AD203B41FA5}">
                      <a16:colId xmlns:a16="http://schemas.microsoft.com/office/drawing/2014/main" val="2934433990"/>
                    </a:ext>
                  </a:extLst>
                </a:gridCol>
                <a:gridCol w="1361704">
                  <a:extLst>
                    <a:ext uri="{9D8B030D-6E8A-4147-A177-3AD203B41FA5}">
                      <a16:colId xmlns:a16="http://schemas.microsoft.com/office/drawing/2014/main" val="2522708511"/>
                    </a:ext>
                  </a:extLst>
                </a:gridCol>
                <a:gridCol w="1266702">
                  <a:extLst>
                    <a:ext uri="{9D8B030D-6E8A-4147-A177-3AD203B41FA5}">
                      <a16:colId xmlns:a16="http://schemas.microsoft.com/office/drawing/2014/main" val="429834728"/>
                    </a:ext>
                  </a:extLst>
                </a:gridCol>
                <a:gridCol w="1207324">
                  <a:extLst>
                    <a:ext uri="{9D8B030D-6E8A-4147-A177-3AD203B41FA5}">
                      <a16:colId xmlns:a16="http://schemas.microsoft.com/office/drawing/2014/main" val="3798863053"/>
                    </a:ext>
                  </a:extLst>
                </a:gridCol>
                <a:gridCol w="1270660">
                  <a:extLst>
                    <a:ext uri="{9D8B030D-6E8A-4147-A177-3AD203B41FA5}">
                      <a16:colId xmlns:a16="http://schemas.microsoft.com/office/drawing/2014/main" val="3570249276"/>
                    </a:ext>
                  </a:extLst>
                </a:gridCol>
                <a:gridCol w="1017320">
                  <a:extLst>
                    <a:ext uri="{9D8B030D-6E8A-4147-A177-3AD203B41FA5}">
                      <a16:colId xmlns:a16="http://schemas.microsoft.com/office/drawing/2014/main" val="1530836802"/>
                    </a:ext>
                  </a:extLst>
                </a:gridCol>
                <a:gridCol w="1128030">
                  <a:extLst>
                    <a:ext uri="{9D8B030D-6E8A-4147-A177-3AD203B41FA5}">
                      <a16:colId xmlns:a16="http://schemas.microsoft.com/office/drawing/2014/main" val="3060027597"/>
                    </a:ext>
                  </a:extLst>
                </a:gridCol>
                <a:gridCol w="1390526">
                  <a:extLst>
                    <a:ext uri="{9D8B030D-6E8A-4147-A177-3AD203B41FA5}">
                      <a16:colId xmlns:a16="http://schemas.microsoft.com/office/drawing/2014/main" val="232336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descriptor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socket descriptor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</a:t>
                      </a:r>
                    </a:p>
                    <a:p>
                      <a:r>
                        <a:rPr lang="en-US" dirty="0"/>
                        <a:t>read/write</a:t>
                      </a:r>
                    </a:p>
                    <a:p>
                      <a:r>
                        <a:rPr lang="en-US" dirty="0"/>
                        <a:t>buffer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Scatter/</a:t>
                      </a:r>
                      <a:br>
                        <a:rPr lang="en-US" dirty="0"/>
                      </a:br>
                      <a:r>
                        <a:rPr lang="en-US" dirty="0"/>
                        <a:t>gather</a:t>
                      </a:r>
                      <a:br>
                        <a:rPr lang="en-US" dirty="0"/>
                      </a:br>
                      <a:r>
                        <a:rPr lang="en-US" dirty="0"/>
                        <a:t>read/write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  <a:br>
                        <a:rPr lang="en-US" dirty="0"/>
                      </a:br>
                      <a:r>
                        <a:rPr lang="en-US" dirty="0"/>
                        <a:t>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  <a:br>
                        <a:rPr lang="en-US" dirty="0"/>
                      </a:br>
                      <a:r>
                        <a:rPr lang="en-US" dirty="0"/>
                        <a:t>peer</a:t>
                      </a:r>
                      <a:br>
                        <a:rPr lang="en-US" dirty="0"/>
                      </a:br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  <a:br>
                        <a:rPr lang="en-US" dirty="0"/>
                      </a:br>
                      <a:r>
                        <a:rPr lang="en-US" dirty="0"/>
                        <a:t>control</a:t>
                      </a:r>
                      <a:br>
                        <a:rPr lang="en-US" dirty="0"/>
                      </a:br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18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read,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86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readv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writev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76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recv</a:t>
                      </a:r>
                      <a:r>
                        <a:rPr lang="en-US" dirty="0"/>
                        <a:t>, send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05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recvfrom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sendto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813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recvmsg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sendmsg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683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159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275F8-5BB1-4E9D-938A-D6868294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Ancillary Data  // Control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E2803-7779-4B96-BF38-483FD49DB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14.6, p 395</a:t>
            </a:r>
          </a:p>
        </p:txBody>
      </p:sp>
    </p:spTree>
    <p:extLst>
      <p:ext uri="{BB962C8B-B14F-4D97-AF65-F5344CB8AC3E}">
        <p14:creationId xmlns:p14="http://schemas.microsoft.com/office/powerpoint/2010/main" val="2647472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D466-9029-4022-9784-32BA9541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data is queued?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75528-ED16-48A6-8953-1DE4FD2B1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Non-blocking I/O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MSG_PEEK flag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FIONREAD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88E7FD-625C-44D0-BDB0-39347DD5BE92}"/>
              </a:ext>
            </a:extLst>
          </p:cNvPr>
          <p:cNvSpPr/>
          <p:nvPr/>
        </p:nvSpPr>
        <p:spPr>
          <a:xfrm>
            <a:off x="7251866" y="2442359"/>
            <a:ext cx="2256311" cy="380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90D1AC-3349-41E8-8D35-FA82FB168C09}"/>
              </a:ext>
            </a:extLst>
          </p:cNvPr>
          <p:cNvCxnSpPr/>
          <p:nvPr/>
        </p:nvCxnSpPr>
        <p:spPr>
          <a:xfrm>
            <a:off x="8201891" y="1793174"/>
            <a:ext cx="0" cy="64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DBF275D-D356-4FAC-84D1-53E9EB8C8871}"/>
              </a:ext>
            </a:extLst>
          </p:cNvPr>
          <p:cNvSpPr/>
          <p:nvPr/>
        </p:nvSpPr>
        <p:spPr>
          <a:xfrm>
            <a:off x="7251866" y="3964380"/>
            <a:ext cx="2256311" cy="380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5D60A1-08F7-4B9B-A762-B8684C5E82DD}"/>
              </a:ext>
            </a:extLst>
          </p:cNvPr>
          <p:cNvCxnSpPr/>
          <p:nvPr/>
        </p:nvCxnSpPr>
        <p:spPr>
          <a:xfrm>
            <a:off x="8748156" y="3315195"/>
            <a:ext cx="0" cy="64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486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963B-EE6A-4125-98EA-3564E6D1E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and Standard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27180-AAD7-4858-A285-F71107382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ANSI C, Standard I/O library</a:t>
            </a:r>
          </a:p>
          <a:p>
            <a:pPr lvl="1"/>
            <a:r>
              <a:rPr lang="en-US" dirty="0"/>
              <a:t>Buffered</a:t>
            </a:r>
          </a:p>
          <a:p>
            <a:pPr lvl="1"/>
            <a:r>
              <a:rPr lang="en-US" dirty="0"/>
              <a:t>Directional</a:t>
            </a:r>
          </a:p>
          <a:p>
            <a:pPr lvl="2"/>
            <a:r>
              <a:rPr lang="en-US" dirty="0"/>
              <a:t>r, w or </a:t>
            </a:r>
            <a:r>
              <a:rPr lang="en-US" dirty="0" err="1"/>
              <a:t>rw</a:t>
            </a:r>
            <a:endParaRPr lang="en-US" dirty="0"/>
          </a:p>
          <a:p>
            <a:pPr lvl="1"/>
            <a:r>
              <a:rPr lang="en-US" dirty="0"/>
              <a:t>seek </a:t>
            </a:r>
            <a:r>
              <a:rPr lang="en-US" dirty="0">
                <a:sym typeface="Wingdings" panose="05000000000000000000" pitchFamily="2" charset="2"/>
              </a:rPr>
              <a:t> wont work on sockets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Buffering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Fully buffered, I/O when buffer full or </a:t>
            </a:r>
            <a:r>
              <a:rPr lang="en-US" dirty="0" err="1">
                <a:sym typeface="Wingdings" panose="05000000000000000000" pitchFamily="2" charset="2"/>
              </a:rPr>
              <a:t>fflushed</a:t>
            </a:r>
            <a:r>
              <a:rPr lang="en-US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Line buffered, I/O when newline is encountered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Unbuffered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247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D1DB-E4D0-4AD9-AF95-9FCEFAD7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Polling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0E36E-7F55-400E-B00E-B52BDF8FA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/dev/poll</a:t>
            </a:r>
          </a:p>
          <a:p>
            <a:r>
              <a:rPr lang="en-US" dirty="0" err="1"/>
              <a:t>kqueue</a:t>
            </a:r>
            <a:r>
              <a:rPr lang="en-US" dirty="0"/>
              <a:t> </a:t>
            </a:r>
          </a:p>
          <a:p>
            <a:r>
              <a:rPr lang="en-US" dirty="0" err="1"/>
              <a:t>epoll</a:t>
            </a:r>
            <a:endParaRPr lang="en-US" dirty="0"/>
          </a:p>
          <a:p>
            <a:r>
              <a:rPr lang="en-US" dirty="0" err="1"/>
              <a:t>Libev</a:t>
            </a:r>
            <a:r>
              <a:rPr lang="en-US" dirty="0"/>
              <a:t> or </a:t>
            </a:r>
            <a:r>
              <a:rPr lang="en-US" dirty="0" err="1"/>
              <a:t>libevent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5F9E78-63ED-4C54-9FF1-4D2515A36A49}"/>
              </a:ext>
            </a:extLst>
          </p:cNvPr>
          <p:cNvSpPr/>
          <p:nvPr/>
        </p:nvSpPr>
        <p:spPr>
          <a:xfrm>
            <a:off x="4079991" y="4665415"/>
            <a:ext cx="3319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http://www.kegel.com/c10k.html</a:t>
            </a:r>
          </a:p>
        </p:txBody>
      </p:sp>
    </p:spTree>
    <p:extLst>
      <p:ext uri="{BB962C8B-B14F-4D97-AF65-F5344CB8AC3E}">
        <p14:creationId xmlns:p14="http://schemas.microsoft.com/office/powerpoint/2010/main" val="3306199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E8EA86-2A09-4FA3-83F9-0030D445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Multicast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FAFCD-6F16-4EB5-A343-1FD527245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3DBD-F3AE-4F72-981F-40E97E54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I/O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02327-578D-41A9-9042-995C9085D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I/O Timeout</a:t>
            </a:r>
          </a:p>
          <a:p>
            <a:r>
              <a:rPr lang="en-US" dirty="0"/>
              <a:t>Variants of Read &amp; Write</a:t>
            </a:r>
          </a:p>
          <a:p>
            <a:r>
              <a:rPr lang="en-US" dirty="0"/>
              <a:t>Socket receiver buffer content size</a:t>
            </a:r>
          </a:p>
        </p:txBody>
      </p:sp>
    </p:spTree>
    <p:extLst>
      <p:ext uri="{BB962C8B-B14F-4D97-AF65-F5344CB8AC3E}">
        <p14:creationId xmlns:p14="http://schemas.microsoft.com/office/powerpoint/2010/main" val="3876200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mage result for ipv4 ipv6 multicast">
            <a:extLst>
              <a:ext uri="{FF2B5EF4-FFF2-40B4-BE49-F238E27FC236}">
                <a16:creationId xmlns:a16="http://schemas.microsoft.com/office/drawing/2014/main" id="{CF8346E3-54B4-4A38-8AC3-6B66A1907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346" y="1378324"/>
            <a:ext cx="8245251" cy="514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F49C42E-4D23-4441-B744-E109709C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Multicast Addresses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49E84B6-6F45-4E63-B702-52F86B864E9C}"/>
              </a:ext>
            </a:extLst>
          </p:cNvPr>
          <p:cNvSpPr txBox="1">
            <a:spLocks/>
          </p:cNvSpPr>
          <p:nvPr/>
        </p:nvSpPr>
        <p:spPr>
          <a:xfrm>
            <a:off x="838200" y="167959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IPv4</a:t>
            </a:r>
          </a:p>
          <a:p>
            <a:pPr lvl="1"/>
            <a:r>
              <a:rPr lang="en-US" dirty="0"/>
              <a:t>Class D; 224.0.0.0 – 239.255.255.255</a:t>
            </a:r>
          </a:p>
          <a:p>
            <a:r>
              <a:rPr lang="en-US" dirty="0"/>
              <a:t>IPv6</a:t>
            </a:r>
          </a:p>
          <a:p>
            <a:pPr lvl="1"/>
            <a:r>
              <a:rPr lang="en-US" dirty="0"/>
              <a:t>ff:[*]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698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85A1B-38C5-4943-B4BA-6B3B450C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A7EB5-2CA3-4618-A66D-DAE220801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6143" cy="4351338"/>
          </a:xfrm>
        </p:spPr>
        <p:txBody>
          <a:bodyPr/>
          <a:lstStyle/>
          <a:p>
            <a:r>
              <a:rPr lang="en-US" dirty="0"/>
              <a:t>224.0.0.1 all-hosts</a:t>
            </a:r>
          </a:p>
          <a:p>
            <a:r>
              <a:rPr lang="en-US" dirty="0"/>
              <a:t>224.0.0.2 all-routers</a:t>
            </a:r>
          </a:p>
          <a:p>
            <a:r>
              <a:rPr lang="en-US" dirty="0"/>
              <a:t>ff01::1, ff02::1 all-nodes</a:t>
            </a:r>
          </a:p>
          <a:p>
            <a:r>
              <a:rPr lang="en-US" dirty="0"/>
              <a:t>ff01::2, ff02::2, ff05::2 all-routers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1120B8-7163-4F19-B540-2D08DBE0266C}"/>
              </a:ext>
            </a:extLst>
          </p:cNvPr>
          <p:cNvSpPr/>
          <p:nvPr/>
        </p:nvSpPr>
        <p:spPr>
          <a:xfrm>
            <a:off x="908278" y="5653454"/>
            <a:ext cx="5026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https://en.wikipedia.org/wiki/Multicast_address</a:t>
            </a:r>
          </a:p>
        </p:txBody>
      </p:sp>
    </p:spTree>
    <p:extLst>
      <p:ext uri="{BB962C8B-B14F-4D97-AF65-F5344CB8AC3E}">
        <p14:creationId xmlns:p14="http://schemas.microsoft.com/office/powerpoint/2010/main" val="1121555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EB2B-8F77-4393-B0E6-2B05987F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14B1D-E1F9-41C2-9F3C-2151AF93F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B55667-0997-464A-927D-17779CA1B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488853"/>
              </p:ext>
            </p:extLst>
          </p:nvPr>
        </p:nvGraphicFramePr>
        <p:xfrm>
          <a:off x="1793172" y="2580902"/>
          <a:ext cx="7976264" cy="2928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066">
                  <a:extLst>
                    <a:ext uri="{9D8B030D-6E8A-4147-A177-3AD203B41FA5}">
                      <a16:colId xmlns:a16="http://schemas.microsoft.com/office/drawing/2014/main" val="1219965989"/>
                    </a:ext>
                  </a:extLst>
                </a:gridCol>
                <a:gridCol w="1192481">
                  <a:extLst>
                    <a:ext uri="{9D8B030D-6E8A-4147-A177-3AD203B41FA5}">
                      <a16:colId xmlns:a16="http://schemas.microsoft.com/office/drawing/2014/main" val="1870185081"/>
                    </a:ext>
                  </a:extLst>
                </a:gridCol>
                <a:gridCol w="1333995">
                  <a:extLst>
                    <a:ext uri="{9D8B030D-6E8A-4147-A177-3AD203B41FA5}">
                      <a16:colId xmlns:a16="http://schemas.microsoft.com/office/drawing/2014/main" val="4105906249"/>
                    </a:ext>
                  </a:extLst>
                </a:gridCol>
                <a:gridCol w="3455722">
                  <a:extLst>
                    <a:ext uri="{9D8B030D-6E8A-4147-A177-3AD203B41FA5}">
                      <a16:colId xmlns:a16="http://schemas.microsoft.com/office/drawing/2014/main" val="3960253421"/>
                    </a:ext>
                  </a:extLst>
                </a:gridCol>
              </a:tblGrid>
              <a:tr h="3660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IPv6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IPv4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637564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Adm.Scope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872255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r>
                        <a:rPr lang="en-US" dirty="0"/>
                        <a:t>Interface-local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401965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r>
                        <a:rPr lang="en-US" dirty="0"/>
                        <a:t>Link-local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224.0.0.0      –  224.0.0.255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18304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r>
                        <a:rPr lang="en-US" dirty="0"/>
                        <a:t>Admin-local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332952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r>
                        <a:rPr lang="en-US" dirty="0"/>
                        <a:t>Site-local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239.255.0.0  –  239.255.255.255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372189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r>
                        <a:rPr lang="en-US" dirty="0"/>
                        <a:t>Organization-local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239.192.0.0  –  239.195.255.255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818433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r>
                        <a:rPr lang="en-US" dirty="0"/>
                        <a:t>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224.0.1.0       – 238.255.255.255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15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002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8BB7-C8DC-4E86-8FF2-F9E4C945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Multicast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5E0A9-F7BE-425A-B2E1-D9351AB67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IP.src:Tp.srcport</a:t>
            </a:r>
            <a:r>
              <a:rPr lang="en-US" dirty="0"/>
              <a:t> + protocol + </a:t>
            </a:r>
            <a:r>
              <a:rPr lang="en-US" dirty="0" err="1"/>
              <a:t>IP.dst:Tp.dstport</a:t>
            </a:r>
            <a:r>
              <a:rPr lang="en-US" dirty="0"/>
              <a:t> == Session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Multicast group + transport-protocol + port == Session</a:t>
            </a:r>
          </a:p>
          <a:p>
            <a:endParaRPr lang="en-US" dirty="0"/>
          </a:p>
          <a:p>
            <a:r>
              <a:rPr lang="en-US" dirty="0"/>
              <a:t>Multiple Sessions / Groups</a:t>
            </a:r>
          </a:p>
        </p:txBody>
      </p:sp>
    </p:spTree>
    <p:extLst>
      <p:ext uri="{BB962C8B-B14F-4D97-AF65-F5344CB8AC3E}">
        <p14:creationId xmlns:p14="http://schemas.microsoft.com/office/powerpoint/2010/main" val="2857175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36D4-BE8D-4B55-91D0-9FAA0ED7B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Multicast on LAN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0330A0-2CC1-4E39-AD65-945DA7C6F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Image result for multicast on lan">
            <a:extLst>
              <a:ext uri="{FF2B5EF4-FFF2-40B4-BE49-F238E27FC236}">
                <a16:creationId xmlns:a16="http://schemas.microsoft.com/office/drawing/2014/main" id="{69391603-ED03-40A2-989C-43F65369A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463" y="1761760"/>
            <a:ext cx="6113074" cy="443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3499F9-61B2-4EFD-8CA2-C9005587BD34}"/>
              </a:ext>
            </a:extLst>
          </p:cNvPr>
          <p:cNvSpPr txBox="1"/>
          <p:nvPr/>
        </p:nvSpPr>
        <p:spPr>
          <a:xfrm>
            <a:off x="9847385" y="1907931"/>
            <a:ext cx="1195753" cy="3139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Add Ethernet </a:t>
            </a:r>
          </a:p>
          <a:p>
            <a:r>
              <a:rPr lang="en-US" dirty="0"/>
              <a:t>Multicast </a:t>
            </a:r>
          </a:p>
          <a:p>
            <a:endParaRPr lang="en-US" dirty="0"/>
          </a:p>
          <a:p>
            <a:r>
              <a:rPr lang="en-US" dirty="0"/>
              <a:t>Stuff. </a:t>
            </a:r>
          </a:p>
          <a:p>
            <a:r>
              <a:rPr lang="en-US" dirty="0"/>
              <a:t>Switch book</a:t>
            </a:r>
          </a:p>
          <a:p>
            <a:endParaRPr lang="en-US" dirty="0"/>
          </a:p>
          <a:p>
            <a:r>
              <a:rPr lang="en-US" dirty="0"/>
              <a:t>GMRP GARP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6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DA7E-4212-4A92-A4AB-BDDE9FBB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Multicast on WAN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3457E2-D9D0-437C-A040-E4F30808F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 from one (or multiple) networks, to one or multiple other networks. </a:t>
            </a:r>
          </a:p>
          <a:p>
            <a:r>
              <a:rPr lang="en-US" dirty="0"/>
              <a:t>Where are the sources or destinations?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Internet Group Management Protocol (IGMP)</a:t>
            </a:r>
          </a:p>
        </p:txBody>
      </p:sp>
    </p:spTree>
    <p:extLst>
      <p:ext uri="{BB962C8B-B14F-4D97-AF65-F5344CB8AC3E}">
        <p14:creationId xmlns:p14="http://schemas.microsoft.com/office/powerpoint/2010/main" val="1890443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DA7E-4212-4A92-A4AB-BDDE9FBB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Multicast on WAN</a:t>
            </a:r>
          </a:p>
        </p:txBody>
      </p:sp>
      <p:pic>
        <p:nvPicPr>
          <p:cNvPr id="6146" name="Picture 2" descr="Image result for multicast on wan interface">
            <a:extLst>
              <a:ext uri="{FF2B5EF4-FFF2-40B4-BE49-F238E27FC236}">
                <a16:creationId xmlns:a16="http://schemas.microsoft.com/office/drawing/2014/main" id="{36F2221F-6D56-4636-A3BA-653691EE37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028" y="1803703"/>
            <a:ext cx="8335412" cy="386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060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DA7E-4212-4A92-A4AB-BDDE9FBB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Multicast on WAN</a:t>
            </a:r>
          </a:p>
        </p:txBody>
      </p:sp>
      <p:pic>
        <p:nvPicPr>
          <p:cNvPr id="6146" name="Picture 2" descr="Image result for multicast on wan interface">
            <a:extLst>
              <a:ext uri="{FF2B5EF4-FFF2-40B4-BE49-F238E27FC236}">
                <a16:creationId xmlns:a16="http://schemas.microsoft.com/office/drawing/2014/main" id="{36F2221F-6D56-4636-A3BA-653691EE37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028" y="1803703"/>
            <a:ext cx="8335412" cy="386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65B64F9-CA64-4195-893F-43483E911A2F}"/>
              </a:ext>
            </a:extLst>
          </p:cNvPr>
          <p:cNvSpPr/>
          <p:nvPr/>
        </p:nvSpPr>
        <p:spPr>
          <a:xfrm>
            <a:off x="4317024" y="1690688"/>
            <a:ext cx="712176" cy="692027"/>
          </a:xfrm>
          <a:prstGeom prst="round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E7C55E-B200-4AD6-AD6F-117960A49BE7}"/>
              </a:ext>
            </a:extLst>
          </p:cNvPr>
          <p:cNvSpPr/>
          <p:nvPr/>
        </p:nvSpPr>
        <p:spPr>
          <a:xfrm>
            <a:off x="2526324" y="4979307"/>
            <a:ext cx="712176" cy="692027"/>
          </a:xfrm>
          <a:prstGeom prst="round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D4BCCE-E2F8-4FDB-8CA1-C572799993D0}"/>
              </a:ext>
            </a:extLst>
          </p:cNvPr>
          <p:cNvSpPr/>
          <p:nvPr/>
        </p:nvSpPr>
        <p:spPr>
          <a:xfrm>
            <a:off x="3468796" y="4979307"/>
            <a:ext cx="712176" cy="692027"/>
          </a:xfrm>
          <a:prstGeom prst="round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6DBBEF-16E5-48DF-BD98-78CFA3A2F706}"/>
              </a:ext>
            </a:extLst>
          </p:cNvPr>
          <p:cNvSpPr/>
          <p:nvPr/>
        </p:nvSpPr>
        <p:spPr>
          <a:xfrm>
            <a:off x="7880840" y="4979307"/>
            <a:ext cx="712176" cy="692027"/>
          </a:xfrm>
          <a:prstGeom prst="round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D79A38-3345-499A-B3EF-C0D76702B8D3}"/>
              </a:ext>
            </a:extLst>
          </p:cNvPr>
          <p:cNvSpPr/>
          <p:nvPr/>
        </p:nvSpPr>
        <p:spPr>
          <a:xfrm>
            <a:off x="9678324" y="4979306"/>
            <a:ext cx="712176" cy="692027"/>
          </a:xfrm>
          <a:prstGeom prst="round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47F2D5-3F03-4CC1-9578-BF3B24F3DB2C}"/>
              </a:ext>
            </a:extLst>
          </p:cNvPr>
          <p:cNvCxnSpPr/>
          <p:nvPr/>
        </p:nvCxnSpPr>
        <p:spPr>
          <a:xfrm>
            <a:off x="4673112" y="3429000"/>
            <a:ext cx="0" cy="6242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E87741-79AB-42C0-9ABC-9B2F0B9D1F62}"/>
              </a:ext>
            </a:extLst>
          </p:cNvPr>
          <p:cNvCxnSpPr>
            <a:cxnSpLocks/>
          </p:cNvCxnSpPr>
          <p:nvPr/>
        </p:nvCxnSpPr>
        <p:spPr>
          <a:xfrm flipH="1">
            <a:off x="5380892" y="4407877"/>
            <a:ext cx="8264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025E8B-43AA-4735-819C-11E8F0657059}"/>
              </a:ext>
            </a:extLst>
          </p:cNvPr>
          <p:cNvCxnSpPr>
            <a:cxnSpLocks/>
          </p:cNvCxnSpPr>
          <p:nvPr/>
        </p:nvCxnSpPr>
        <p:spPr>
          <a:xfrm flipH="1">
            <a:off x="6825761" y="4407877"/>
            <a:ext cx="8264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335961-A952-47EB-A076-DC3CE4ED8B40}"/>
              </a:ext>
            </a:extLst>
          </p:cNvPr>
          <p:cNvCxnSpPr/>
          <p:nvPr/>
        </p:nvCxnSpPr>
        <p:spPr>
          <a:xfrm>
            <a:off x="8236928" y="3425391"/>
            <a:ext cx="0" cy="6242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082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DA7E-4212-4A92-A4AB-BDDE9FBB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Multicast on WAN</a:t>
            </a:r>
          </a:p>
        </p:txBody>
      </p:sp>
      <p:pic>
        <p:nvPicPr>
          <p:cNvPr id="6146" name="Picture 2" descr="Image result for multicast on wan interface">
            <a:extLst>
              <a:ext uri="{FF2B5EF4-FFF2-40B4-BE49-F238E27FC236}">
                <a16:creationId xmlns:a16="http://schemas.microsoft.com/office/drawing/2014/main" id="{36F2221F-6D56-4636-A3BA-653691EE37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028" y="1803703"/>
            <a:ext cx="8335412" cy="386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65B64F9-CA64-4195-893F-43483E911A2F}"/>
              </a:ext>
            </a:extLst>
          </p:cNvPr>
          <p:cNvSpPr/>
          <p:nvPr/>
        </p:nvSpPr>
        <p:spPr>
          <a:xfrm>
            <a:off x="4317024" y="1690688"/>
            <a:ext cx="712176" cy="692027"/>
          </a:xfrm>
          <a:prstGeom prst="round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E7C55E-B200-4AD6-AD6F-117960A49BE7}"/>
              </a:ext>
            </a:extLst>
          </p:cNvPr>
          <p:cNvSpPr/>
          <p:nvPr/>
        </p:nvSpPr>
        <p:spPr>
          <a:xfrm>
            <a:off x="2526324" y="4979307"/>
            <a:ext cx="712176" cy="692027"/>
          </a:xfrm>
          <a:prstGeom prst="round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D4BCCE-E2F8-4FDB-8CA1-C572799993D0}"/>
              </a:ext>
            </a:extLst>
          </p:cNvPr>
          <p:cNvSpPr/>
          <p:nvPr/>
        </p:nvSpPr>
        <p:spPr>
          <a:xfrm>
            <a:off x="3468796" y="4979307"/>
            <a:ext cx="712176" cy="692027"/>
          </a:xfrm>
          <a:prstGeom prst="round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6DBBEF-16E5-48DF-BD98-78CFA3A2F706}"/>
              </a:ext>
            </a:extLst>
          </p:cNvPr>
          <p:cNvSpPr/>
          <p:nvPr/>
        </p:nvSpPr>
        <p:spPr>
          <a:xfrm>
            <a:off x="7880840" y="4979307"/>
            <a:ext cx="712176" cy="692027"/>
          </a:xfrm>
          <a:prstGeom prst="round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D79A38-3345-499A-B3EF-C0D76702B8D3}"/>
              </a:ext>
            </a:extLst>
          </p:cNvPr>
          <p:cNvSpPr/>
          <p:nvPr/>
        </p:nvSpPr>
        <p:spPr>
          <a:xfrm>
            <a:off x="9678324" y="4979306"/>
            <a:ext cx="712176" cy="692027"/>
          </a:xfrm>
          <a:prstGeom prst="round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1A5407E-9EB5-413C-9168-2FF4AC0B6D3A}"/>
              </a:ext>
            </a:extLst>
          </p:cNvPr>
          <p:cNvSpPr/>
          <p:nvPr/>
        </p:nvSpPr>
        <p:spPr>
          <a:xfrm>
            <a:off x="2593731" y="1690688"/>
            <a:ext cx="644769" cy="75357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E7C1A1-D143-4429-946F-6E91AB5A5CD8}"/>
              </a:ext>
            </a:extLst>
          </p:cNvPr>
          <p:cNvCxnSpPr/>
          <p:nvPr/>
        </p:nvCxnSpPr>
        <p:spPr>
          <a:xfrm>
            <a:off x="2526324" y="2382715"/>
            <a:ext cx="0" cy="386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EE2A4-AD0A-4D8B-B891-01B622956CF3}"/>
              </a:ext>
            </a:extLst>
          </p:cNvPr>
          <p:cNvCxnSpPr/>
          <p:nvPr/>
        </p:nvCxnSpPr>
        <p:spPr>
          <a:xfrm>
            <a:off x="2296028" y="2769577"/>
            <a:ext cx="2996941" cy="0"/>
          </a:xfrm>
          <a:prstGeom prst="straightConnector1">
            <a:avLst/>
          </a:prstGeom>
          <a:ln>
            <a:solidFill>
              <a:schemeClr val="tx1"/>
            </a:solidFill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F2A97D-33BD-4F31-A323-8C5BAF694C1C}"/>
              </a:ext>
            </a:extLst>
          </p:cNvPr>
          <p:cNvCxnSpPr/>
          <p:nvPr/>
        </p:nvCxnSpPr>
        <p:spPr>
          <a:xfrm>
            <a:off x="4744916" y="2769577"/>
            <a:ext cx="0" cy="386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54B7B3-4B34-4E8F-AFEE-05071CBFD999}"/>
              </a:ext>
            </a:extLst>
          </p:cNvPr>
          <p:cNvCxnSpPr/>
          <p:nvPr/>
        </p:nvCxnSpPr>
        <p:spPr>
          <a:xfrm>
            <a:off x="4744917" y="3555023"/>
            <a:ext cx="0" cy="386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6932E6-79A1-466C-909F-D88A68C6FFC4}"/>
              </a:ext>
            </a:extLst>
          </p:cNvPr>
          <p:cNvCxnSpPr/>
          <p:nvPr/>
        </p:nvCxnSpPr>
        <p:spPr>
          <a:xfrm>
            <a:off x="4744918" y="4407877"/>
            <a:ext cx="0" cy="386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0E6A7F-57B1-4F97-9207-F6B189D449D0}"/>
              </a:ext>
            </a:extLst>
          </p:cNvPr>
          <p:cNvCxnSpPr>
            <a:cxnSpLocks/>
          </p:cNvCxnSpPr>
          <p:nvPr/>
        </p:nvCxnSpPr>
        <p:spPr>
          <a:xfrm>
            <a:off x="5275385" y="4302370"/>
            <a:ext cx="24266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08D694-9D21-46C9-B78A-5240EDA6BF71}"/>
              </a:ext>
            </a:extLst>
          </p:cNvPr>
          <p:cNvCxnSpPr/>
          <p:nvPr/>
        </p:nvCxnSpPr>
        <p:spPr>
          <a:xfrm>
            <a:off x="7719647" y="4407877"/>
            <a:ext cx="0" cy="386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0101B4-B4CC-454C-B5C5-D55015EF4256}"/>
              </a:ext>
            </a:extLst>
          </p:cNvPr>
          <p:cNvCxnSpPr/>
          <p:nvPr/>
        </p:nvCxnSpPr>
        <p:spPr>
          <a:xfrm>
            <a:off x="2296028" y="4698023"/>
            <a:ext cx="2996941" cy="0"/>
          </a:xfrm>
          <a:prstGeom prst="straightConnector1">
            <a:avLst/>
          </a:prstGeom>
          <a:ln>
            <a:solidFill>
              <a:schemeClr val="tx1"/>
            </a:solidFill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6A4D19-34A7-41C5-AE18-D9571A1D878F}"/>
              </a:ext>
            </a:extLst>
          </p:cNvPr>
          <p:cNvCxnSpPr/>
          <p:nvPr/>
        </p:nvCxnSpPr>
        <p:spPr>
          <a:xfrm>
            <a:off x="7634499" y="4698023"/>
            <a:ext cx="2996941" cy="0"/>
          </a:xfrm>
          <a:prstGeom prst="straightConnector1">
            <a:avLst/>
          </a:prstGeom>
          <a:ln>
            <a:solidFill>
              <a:schemeClr val="tx1"/>
            </a:solidFill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646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A89B-BD29-46DA-AA25-3561D379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4930"/>
          </a:xfrm>
        </p:spPr>
        <p:txBody>
          <a:bodyPr/>
          <a:lstStyle/>
          <a:p>
            <a:r>
              <a:rPr lang="en-US" dirty="0"/>
              <a:t>Multicast Socket Options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548EBE-8045-4487-8257-5E3EE95223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148353"/>
              </p:ext>
            </p:extLst>
          </p:nvPr>
        </p:nvGraphicFramePr>
        <p:xfrm>
          <a:off x="838200" y="911225"/>
          <a:ext cx="10515605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225">
                  <a:extLst>
                    <a:ext uri="{9D8B030D-6E8A-4147-A177-3AD203B41FA5}">
                      <a16:colId xmlns:a16="http://schemas.microsoft.com/office/drawing/2014/main" val="902292862"/>
                    </a:ext>
                  </a:extLst>
                </a:gridCol>
                <a:gridCol w="2813540">
                  <a:extLst>
                    <a:ext uri="{9D8B030D-6E8A-4147-A177-3AD203B41FA5}">
                      <a16:colId xmlns:a16="http://schemas.microsoft.com/office/drawing/2014/main" val="271739890"/>
                    </a:ext>
                  </a:extLst>
                </a:gridCol>
                <a:gridCol w="4451840">
                  <a:extLst>
                    <a:ext uri="{9D8B030D-6E8A-4147-A177-3AD203B41FA5}">
                      <a16:colId xmlns:a16="http://schemas.microsoft.com/office/drawing/2014/main" val="581825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41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IP_ADD_MEMBERSHIP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struct </a:t>
                      </a:r>
                      <a:r>
                        <a:rPr lang="en-US" dirty="0" err="1"/>
                        <a:t>ip_mreq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Join </a:t>
                      </a:r>
                      <a:r>
                        <a:rPr lang="en-US" dirty="0" err="1"/>
                        <a:t>mcast</a:t>
                      </a:r>
                      <a:r>
                        <a:rPr lang="en-US" dirty="0"/>
                        <a:t>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5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IP_DROP_MEMBERSHIP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struct </a:t>
                      </a:r>
                      <a:r>
                        <a:rPr lang="en-US" dirty="0" err="1"/>
                        <a:t>ip_mreq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Leave </a:t>
                      </a:r>
                      <a:r>
                        <a:rPr lang="en-US" dirty="0" err="1"/>
                        <a:t>mcast</a:t>
                      </a:r>
                      <a:r>
                        <a:rPr lang="en-US" dirty="0"/>
                        <a:t>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52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IP_BLOCK_SOURCE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struct </a:t>
                      </a:r>
                      <a:r>
                        <a:rPr lang="en-US" dirty="0" err="1"/>
                        <a:t>ip_mreq_source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source from a joined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5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IP_UNBLOCK_SOURCE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struct </a:t>
                      </a:r>
                      <a:r>
                        <a:rPr lang="en-US" dirty="0" err="1"/>
                        <a:t>ip_mreq_source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Unblock source from a joined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464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IP_ADD_SOURCE_MEMBER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struct </a:t>
                      </a:r>
                      <a:r>
                        <a:rPr lang="en-US" dirty="0" err="1"/>
                        <a:t>ip_mreq_source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Join source-specific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20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IP_DROP_SOURCE_MEMBER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struct </a:t>
                      </a:r>
                      <a:r>
                        <a:rPr lang="en-US" dirty="0" err="1"/>
                        <a:t>ip_mreq_source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Leave source-specific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668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IPV6_JOIN_GROUP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struct ipv6_mreq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Join </a:t>
                      </a:r>
                      <a:r>
                        <a:rPr lang="en-US" dirty="0" err="1"/>
                        <a:t>mcast</a:t>
                      </a:r>
                      <a:r>
                        <a:rPr lang="en-US" dirty="0"/>
                        <a:t>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066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IPV6_LEAVE_GROUP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struct ipv6_mreq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Leave </a:t>
                      </a:r>
                      <a:r>
                        <a:rPr lang="en-US" dirty="0" err="1"/>
                        <a:t>mcast</a:t>
                      </a:r>
                      <a:r>
                        <a:rPr lang="en-US" dirty="0"/>
                        <a:t>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92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MCAST_JOIN_GROUP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struct </a:t>
                      </a:r>
                      <a:r>
                        <a:rPr lang="en-US" dirty="0" err="1"/>
                        <a:t>group_req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Join </a:t>
                      </a:r>
                      <a:r>
                        <a:rPr lang="en-US" dirty="0" err="1"/>
                        <a:t>mcast</a:t>
                      </a:r>
                      <a:r>
                        <a:rPr lang="en-US" dirty="0"/>
                        <a:t>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60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MCAST_LEAVE_GROUP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struct </a:t>
                      </a:r>
                      <a:r>
                        <a:rPr lang="en-US" dirty="0" err="1"/>
                        <a:t>group_req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Leave </a:t>
                      </a:r>
                      <a:r>
                        <a:rPr lang="en-US" dirty="0" err="1"/>
                        <a:t>mcast</a:t>
                      </a:r>
                      <a:r>
                        <a:rPr lang="en-US" dirty="0"/>
                        <a:t>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12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MCAST_BLOCK_SOURCE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struct </a:t>
                      </a:r>
                      <a:r>
                        <a:rPr lang="en-US" dirty="0" err="1"/>
                        <a:t>group_source_req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source from a joined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63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MCAST_UNBLOCK_SOURCE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struct </a:t>
                      </a:r>
                      <a:r>
                        <a:rPr lang="en-US" dirty="0" err="1"/>
                        <a:t>group_source_req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Unblock source from a joined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32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MCAST_JOIN_SOURCE_GROUP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struct </a:t>
                      </a:r>
                      <a:r>
                        <a:rPr lang="en-US" dirty="0" err="1"/>
                        <a:t>group_source_req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Join source-specific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331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MCAST_LEAVE_SOURCE_GROUP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struct </a:t>
                      </a:r>
                      <a:r>
                        <a:rPr lang="en-US" dirty="0" err="1"/>
                        <a:t>group_source_req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Leave source-specific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001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88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0FD6-E64F-4990-B7C8-922E57122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Timeout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0354B-7C44-4B4B-AA68-7118BF496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Alarm (SIGALRM)  + Signal handler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SO_RCVTIMEO, SO_SNDTIMEO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9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9105-7AE6-44FA-95EE-EF4FF699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a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3AF50-76C5-4D06-9CB9-FF6607F58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58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struct </a:t>
            </a:r>
            <a:r>
              <a:rPr lang="en-US" dirty="0" err="1">
                <a:latin typeface="Lucida Console" panose="020B0609040504020204" pitchFamily="49" charset="0"/>
              </a:rPr>
              <a:t>group_req</a:t>
            </a:r>
            <a:r>
              <a:rPr lang="en-US" dirty="0">
                <a:latin typeface="Lucida Console" panose="020B0609040504020204" pitchFamily="49" charset="0"/>
              </a:rPr>
              <a:t> request;</a:t>
            </a:r>
          </a:p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request.gr_interface</a:t>
            </a:r>
            <a:r>
              <a:rPr lang="en-US" dirty="0">
                <a:latin typeface="Lucida Console" panose="020B0609040504020204" pitchFamily="49" charset="0"/>
              </a:rPr>
              <a:t>=</a:t>
            </a:r>
            <a:r>
              <a:rPr lang="en-US" dirty="0" err="1">
                <a:latin typeface="Lucida Console" panose="020B0609040504020204" pitchFamily="49" charset="0"/>
              </a:rPr>
              <a:t>ifindex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request.gr_group</a:t>
            </a:r>
            <a:r>
              <a:rPr lang="en-US" dirty="0">
                <a:latin typeface="Lucida Console" panose="020B0609040504020204" pitchFamily="49" charset="0"/>
              </a:rPr>
              <a:t>=</a:t>
            </a:r>
            <a:r>
              <a:rPr lang="en-US" dirty="0" err="1">
                <a:latin typeface="Lucida Console" panose="020B0609040504020204" pitchFamily="49" charset="0"/>
              </a:rPr>
              <a:t>socketAddress_with_type_address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setsockopt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sockfd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sa</a:t>
            </a:r>
            <a:r>
              <a:rPr lang="en-US" dirty="0">
                <a:latin typeface="Lucida Console" panose="020B0609040504020204" pitchFamily="49" charset="0"/>
              </a:rPr>
              <a:t>-&gt;family, MCAST_JOIN_GROUP, &amp;request, </a:t>
            </a:r>
            <a:r>
              <a:rPr lang="en-US" dirty="0" err="1">
                <a:latin typeface="Lucida Console" panose="020B0609040504020204" pitchFamily="49" charset="0"/>
              </a:rPr>
              <a:t>sizeof</a:t>
            </a:r>
            <a:r>
              <a:rPr lang="en-US" dirty="0">
                <a:latin typeface="Lucida Console" panose="020B0609040504020204" pitchFamily="49" charset="0"/>
              </a:rPr>
              <a:t>(request);</a:t>
            </a:r>
          </a:p>
        </p:txBody>
      </p:sp>
    </p:spTree>
    <p:extLst>
      <p:ext uri="{BB962C8B-B14F-4D97-AF65-F5344CB8AC3E}">
        <p14:creationId xmlns:p14="http://schemas.microsoft.com/office/powerpoint/2010/main" val="3128414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717CC-5487-44A0-B945-B21F4102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</a:t>
            </a:r>
            <a:r>
              <a:rPr lang="en-US"/>
              <a:t>of Internet Multicast </a:t>
            </a:r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20CFD-6AC9-4F66-BCCC-81E5DB9FA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AFAIK; not widely deployed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89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CD05-1017-4370-B7F7-6F156C32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1646"/>
          </a:xfrm>
        </p:spPr>
        <p:txBody>
          <a:bodyPr>
            <a:normAutofit/>
          </a:bodyPr>
          <a:lstStyle/>
          <a:p>
            <a:r>
              <a:rPr lang="en-US" dirty="0"/>
              <a:t>Alarm + </a:t>
            </a:r>
            <a:r>
              <a:rPr lang="en-US" dirty="0" err="1"/>
              <a:t>sig.handler</a:t>
            </a:r>
            <a:r>
              <a:rPr lang="en-US" dirty="0"/>
              <a:t>: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1234-A879-47B3-A53B-8DBBC7F21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531"/>
            <a:ext cx="10515600" cy="5600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#include	"</a:t>
            </a:r>
            <a:r>
              <a:rPr lang="en-US" sz="1400" dirty="0" err="1">
                <a:latin typeface="Lucida Console" panose="020B0609040504020204" pitchFamily="49" charset="0"/>
              </a:rPr>
              <a:t>unp.h</a:t>
            </a:r>
            <a:r>
              <a:rPr lang="en-US" sz="1400" dirty="0">
                <a:latin typeface="Lucida Console" panose="020B0609040504020204" pitchFamily="49" charset="0"/>
              </a:rPr>
              <a:t>“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static void	</a:t>
            </a:r>
            <a:r>
              <a:rPr lang="en-US" sz="1400" dirty="0" err="1">
                <a:latin typeface="Lucida Console" panose="020B0609040504020204" pitchFamily="49" charset="0"/>
              </a:rPr>
              <a:t>connect_alarm</a:t>
            </a:r>
            <a:r>
              <a:rPr lang="en-US" sz="1400" dirty="0">
                <a:latin typeface="Lucida Console" panose="020B0609040504020204" pitchFamily="49" charset="0"/>
              </a:rPr>
              <a:t>(int);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int </a:t>
            </a:r>
            <a:r>
              <a:rPr lang="en-US" sz="1400" dirty="0" err="1">
                <a:latin typeface="Lucida Console" panose="020B0609040504020204" pitchFamily="49" charset="0"/>
              </a:rPr>
              <a:t>connect_timeo</a:t>
            </a:r>
            <a:r>
              <a:rPr lang="en-US" sz="1400" dirty="0">
                <a:latin typeface="Lucida Console" panose="020B0609040504020204" pitchFamily="49" charset="0"/>
              </a:rPr>
              <a:t>(int </a:t>
            </a:r>
            <a:r>
              <a:rPr lang="en-US" sz="1400" dirty="0" err="1">
                <a:latin typeface="Lucida Console" panose="020B0609040504020204" pitchFamily="49" charset="0"/>
              </a:rPr>
              <a:t>sockfd</a:t>
            </a:r>
            <a:r>
              <a:rPr lang="en-US" sz="1400" dirty="0">
                <a:latin typeface="Lucida Console" panose="020B0609040504020204" pitchFamily="49" charset="0"/>
              </a:rPr>
              <a:t>, const SA *</a:t>
            </a:r>
            <a:r>
              <a:rPr lang="en-US" sz="1400" dirty="0" err="1">
                <a:latin typeface="Lucida Console" panose="020B0609040504020204" pitchFamily="49" charset="0"/>
              </a:rPr>
              <a:t>saptr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socklen_t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salen</a:t>
            </a:r>
            <a:r>
              <a:rPr lang="en-US" sz="1400" dirty="0">
                <a:latin typeface="Lucida Console" panose="020B0609040504020204" pitchFamily="49" charset="0"/>
              </a:rPr>
              <a:t>, int </a:t>
            </a:r>
            <a:r>
              <a:rPr lang="en-US" sz="1400" dirty="0" err="1">
                <a:latin typeface="Lucida Console" panose="020B0609040504020204" pitchFamily="49" charset="0"/>
              </a:rPr>
              <a:t>nsec</a:t>
            </a:r>
            <a:r>
              <a:rPr lang="en-US" sz="1400" dirty="0">
                <a:latin typeface="Lucida Console" panose="020B0609040504020204" pitchFamily="49" charset="0"/>
              </a:rPr>
              <a:t>) {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	</a:t>
            </a:r>
            <a:r>
              <a:rPr lang="en-US" sz="1400" dirty="0" err="1">
                <a:latin typeface="Lucida Console" panose="020B0609040504020204" pitchFamily="49" charset="0"/>
              </a:rPr>
              <a:t>Sigfunc</a:t>
            </a:r>
            <a:r>
              <a:rPr lang="en-US" sz="1400" dirty="0">
                <a:latin typeface="Lucida Console" panose="020B0609040504020204" pitchFamily="49" charset="0"/>
              </a:rPr>
              <a:t>	*</a:t>
            </a:r>
            <a:r>
              <a:rPr lang="en-US" sz="1400" dirty="0" err="1">
                <a:latin typeface="Lucida Console" panose="020B0609040504020204" pitchFamily="49" charset="0"/>
              </a:rPr>
              <a:t>sigfunc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	int		n;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	</a:t>
            </a:r>
            <a:r>
              <a:rPr lang="en-US" sz="1400" dirty="0" err="1">
                <a:latin typeface="Lucida Console" panose="020B0609040504020204" pitchFamily="49" charset="0"/>
              </a:rPr>
              <a:t>sigfunc</a:t>
            </a:r>
            <a:r>
              <a:rPr lang="en-US" sz="1400" dirty="0">
                <a:latin typeface="Lucida Console" panose="020B0609040504020204" pitchFamily="49" charset="0"/>
              </a:rPr>
              <a:t> = Signal(SIGALRM, </a:t>
            </a:r>
            <a:r>
              <a:rPr lang="en-US" sz="1400" dirty="0" err="1">
                <a:latin typeface="Lucida Console" panose="020B0609040504020204" pitchFamily="49" charset="0"/>
              </a:rPr>
              <a:t>connect_alarm</a:t>
            </a:r>
            <a:r>
              <a:rPr lang="en-US" sz="1400" dirty="0">
                <a:latin typeface="Lucida Console" panose="020B0609040504020204" pitchFamily="49" charset="0"/>
              </a:rPr>
              <a:t>);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	if (alarm(</a:t>
            </a:r>
            <a:r>
              <a:rPr lang="en-US" sz="1400" dirty="0" err="1">
                <a:latin typeface="Lucida Console" panose="020B0609040504020204" pitchFamily="49" charset="0"/>
              </a:rPr>
              <a:t>nsec</a:t>
            </a:r>
            <a:r>
              <a:rPr lang="en-US" sz="1400" dirty="0">
                <a:latin typeface="Lucida Console" panose="020B0609040504020204" pitchFamily="49" charset="0"/>
              </a:rPr>
              <a:t>) != 0)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		</a:t>
            </a:r>
            <a:r>
              <a:rPr lang="en-US" sz="1400" dirty="0" err="1">
                <a:latin typeface="Lucida Console" panose="020B0609040504020204" pitchFamily="49" charset="0"/>
              </a:rPr>
              <a:t>err_msg</a:t>
            </a:r>
            <a:r>
              <a:rPr lang="en-US" sz="1400" dirty="0">
                <a:latin typeface="Lucida Console" panose="020B0609040504020204" pitchFamily="49" charset="0"/>
              </a:rPr>
              <a:t>("</a:t>
            </a:r>
            <a:r>
              <a:rPr lang="en-US" sz="1400" dirty="0" err="1">
                <a:latin typeface="Lucida Console" panose="020B0609040504020204" pitchFamily="49" charset="0"/>
              </a:rPr>
              <a:t>connect_timeo</a:t>
            </a:r>
            <a:r>
              <a:rPr lang="en-US" sz="1400" dirty="0">
                <a:latin typeface="Lucida Console" panose="020B0609040504020204" pitchFamily="49" charset="0"/>
              </a:rPr>
              <a:t>: alarm was already set");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	if ( (n = connect(</a:t>
            </a:r>
            <a:r>
              <a:rPr lang="en-US" sz="1400" dirty="0" err="1">
                <a:latin typeface="Lucida Console" panose="020B0609040504020204" pitchFamily="49" charset="0"/>
              </a:rPr>
              <a:t>sockfd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saptr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salen</a:t>
            </a:r>
            <a:r>
              <a:rPr lang="en-US" sz="1400" dirty="0">
                <a:latin typeface="Lucida Console" panose="020B0609040504020204" pitchFamily="49" charset="0"/>
              </a:rPr>
              <a:t>)) &lt; 0) {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		close(</a:t>
            </a:r>
            <a:r>
              <a:rPr lang="en-US" sz="1400" dirty="0" err="1">
                <a:latin typeface="Lucida Console" panose="020B0609040504020204" pitchFamily="49" charset="0"/>
              </a:rPr>
              <a:t>sockfd</a:t>
            </a:r>
            <a:r>
              <a:rPr lang="en-US" sz="1400" dirty="0">
                <a:latin typeface="Lucida Console" panose="020B0609040504020204" pitchFamily="49" charset="0"/>
              </a:rPr>
              <a:t>);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		if (</a:t>
            </a:r>
            <a:r>
              <a:rPr lang="en-US" sz="1400" dirty="0" err="1">
                <a:latin typeface="Lucida Console" panose="020B0609040504020204" pitchFamily="49" charset="0"/>
              </a:rPr>
              <a:t>errno</a:t>
            </a:r>
            <a:r>
              <a:rPr lang="en-US" sz="1400" dirty="0">
                <a:latin typeface="Lucida Console" panose="020B0609040504020204" pitchFamily="49" charset="0"/>
              </a:rPr>
              <a:t> == EINTR)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			</a:t>
            </a:r>
            <a:r>
              <a:rPr lang="en-US" sz="1400" dirty="0" err="1">
                <a:latin typeface="Lucida Console" panose="020B0609040504020204" pitchFamily="49" charset="0"/>
              </a:rPr>
              <a:t>errno</a:t>
            </a:r>
            <a:r>
              <a:rPr lang="en-US" sz="1400" dirty="0">
                <a:latin typeface="Lucida Console" panose="020B0609040504020204" pitchFamily="49" charset="0"/>
              </a:rPr>
              <a:t> = ETIMEDOUT;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	alarm(0);					/* turn off the alarm */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	Signal(SIGALRM, </a:t>
            </a:r>
            <a:r>
              <a:rPr lang="en-US" sz="1400" dirty="0" err="1">
                <a:latin typeface="Lucida Console" panose="020B0609040504020204" pitchFamily="49" charset="0"/>
              </a:rPr>
              <a:t>sigfunc</a:t>
            </a:r>
            <a:r>
              <a:rPr lang="en-US" sz="1400" dirty="0">
                <a:latin typeface="Lucida Console" panose="020B0609040504020204" pitchFamily="49" charset="0"/>
              </a:rPr>
              <a:t>);	/* restore previous signal handler */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	return(n);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static void </a:t>
            </a:r>
            <a:r>
              <a:rPr lang="en-US" sz="1400" dirty="0" err="1">
                <a:latin typeface="Lucida Console" panose="020B0609040504020204" pitchFamily="49" charset="0"/>
              </a:rPr>
              <a:t>connect_alarm</a:t>
            </a:r>
            <a:r>
              <a:rPr lang="en-US" sz="1400" dirty="0">
                <a:latin typeface="Lucida Console" panose="020B0609040504020204" pitchFamily="49" charset="0"/>
              </a:rPr>
              <a:t>(int </a:t>
            </a:r>
            <a:r>
              <a:rPr lang="en-US" sz="1400" dirty="0" err="1">
                <a:latin typeface="Lucida Console" panose="020B0609040504020204" pitchFamily="49" charset="0"/>
              </a:rPr>
              <a:t>signo</a:t>
            </a:r>
            <a:r>
              <a:rPr lang="en-US" sz="1400" dirty="0">
                <a:latin typeface="Lucida Console" panose="020B0609040504020204" pitchFamily="49" charset="0"/>
              </a:rPr>
              <a:t>) {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	return;		/* just interrupt the connect() */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void </a:t>
            </a:r>
            <a:r>
              <a:rPr lang="en-US" sz="1400" dirty="0" err="1">
                <a:latin typeface="Lucida Console" panose="020B0609040504020204" pitchFamily="49" charset="0"/>
              </a:rPr>
              <a:t>Connect_timeo</a:t>
            </a:r>
            <a:r>
              <a:rPr lang="en-US" sz="1400" dirty="0">
                <a:latin typeface="Lucida Console" panose="020B0609040504020204" pitchFamily="49" charset="0"/>
              </a:rPr>
              <a:t>(int </a:t>
            </a:r>
            <a:r>
              <a:rPr lang="en-US" sz="1400" dirty="0" err="1">
                <a:latin typeface="Lucida Console" panose="020B0609040504020204" pitchFamily="49" charset="0"/>
              </a:rPr>
              <a:t>fd</a:t>
            </a:r>
            <a:r>
              <a:rPr lang="en-US" sz="1400" dirty="0">
                <a:latin typeface="Lucida Console" panose="020B0609040504020204" pitchFamily="49" charset="0"/>
              </a:rPr>
              <a:t>, const SA *</a:t>
            </a:r>
            <a:r>
              <a:rPr lang="en-US" sz="1400" dirty="0" err="1">
                <a:latin typeface="Lucida Console" panose="020B0609040504020204" pitchFamily="49" charset="0"/>
              </a:rPr>
              <a:t>sa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socklen_t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salen</a:t>
            </a:r>
            <a:r>
              <a:rPr lang="en-US" sz="1400" dirty="0">
                <a:latin typeface="Lucida Console" panose="020B0609040504020204" pitchFamily="49" charset="0"/>
              </a:rPr>
              <a:t>, int sec){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	if (</a:t>
            </a:r>
            <a:r>
              <a:rPr lang="en-US" sz="1400" dirty="0" err="1">
                <a:latin typeface="Lucida Console" panose="020B0609040504020204" pitchFamily="49" charset="0"/>
              </a:rPr>
              <a:t>connect_timeo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fd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sa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salen</a:t>
            </a:r>
            <a:r>
              <a:rPr lang="en-US" sz="1400" dirty="0">
                <a:latin typeface="Lucida Console" panose="020B0609040504020204" pitchFamily="49" charset="0"/>
              </a:rPr>
              <a:t>, sec) &lt; 0)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		</a:t>
            </a:r>
            <a:r>
              <a:rPr lang="en-US" sz="1400" dirty="0" err="1">
                <a:latin typeface="Lucida Console" panose="020B0609040504020204" pitchFamily="49" charset="0"/>
              </a:rPr>
              <a:t>err_sys</a:t>
            </a:r>
            <a:r>
              <a:rPr lang="en-US" sz="1400" dirty="0">
                <a:latin typeface="Lucida Console" panose="020B0609040504020204" pitchFamily="49" charset="0"/>
              </a:rPr>
              <a:t>("</a:t>
            </a:r>
            <a:r>
              <a:rPr lang="en-US" sz="1400" dirty="0" err="1">
                <a:latin typeface="Lucida Console" panose="020B0609040504020204" pitchFamily="49" charset="0"/>
              </a:rPr>
              <a:t>connect_timeo</a:t>
            </a:r>
            <a:r>
              <a:rPr lang="en-US" sz="1400" dirty="0">
                <a:latin typeface="Lucida Console" panose="020B0609040504020204" pitchFamily="49" charset="0"/>
              </a:rPr>
              <a:t> error");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1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CD05-1017-4370-B7F7-6F156C32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1646"/>
          </a:xfrm>
        </p:spPr>
        <p:txBody>
          <a:bodyPr>
            <a:normAutofit/>
          </a:bodyPr>
          <a:lstStyle/>
          <a:p>
            <a:r>
              <a:rPr lang="en-US" dirty="0"/>
              <a:t>Alarm + </a:t>
            </a:r>
            <a:r>
              <a:rPr lang="en-US" dirty="0" err="1"/>
              <a:t>sig.handler</a:t>
            </a:r>
            <a:r>
              <a:rPr lang="en-US" dirty="0"/>
              <a:t>: </a:t>
            </a:r>
            <a:r>
              <a:rPr lang="en-US" dirty="0" err="1"/>
              <a:t>Recv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1234-A879-47B3-A53B-8DBBC7F21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531"/>
            <a:ext cx="10515600" cy="5600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Signal(SIGALRM, </a:t>
            </a:r>
            <a:r>
              <a:rPr lang="en-US" sz="1400" dirty="0" err="1">
                <a:latin typeface="Lucida Console" panose="020B0609040504020204" pitchFamily="49" charset="0"/>
              </a:rPr>
              <a:t>sig_alrm</a:t>
            </a:r>
            <a:r>
              <a:rPr lang="en-US" sz="1400" dirty="0">
                <a:latin typeface="Lucida Console" panose="020B0609040504020204" pitchFamily="49" charset="0"/>
              </a:rPr>
              <a:t>);</a:t>
            </a:r>
            <a:br>
              <a:rPr lang="en-US" sz="1400" dirty="0">
                <a:latin typeface="Lucida Console" panose="020B0609040504020204" pitchFamily="49" charset="0"/>
              </a:rPr>
            </a:b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while (</a:t>
            </a:r>
            <a:r>
              <a:rPr lang="en-US" sz="1400" dirty="0" err="1">
                <a:latin typeface="Lucida Console" panose="020B0609040504020204" pitchFamily="49" charset="0"/>
              </a:rPr>
              <a:t>Fgets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sendline</a:t>
            </a:r>
            <a:r>
              <a:rPr lang="en-US" sz="1400" dirty="0">
                <a:latin typeface="Lucida Console" panose="020B0609040504020204" pitchFamily="49" charset="0"/>
              </a:rPr>
              <a:t>, MAXLINE, </a:t>
            </a:r>
            <a:r>
              <a:rPr lang="en-US" sz="1400" dirty="0" err="1">
                <a:latin typeface="Lucida Console" panose="020B0609040504020204" pitchFamily="49" charset="0"/>
              </a:rPr>
              <a:t>fp</a:t>
            </a:r>
            <a:r>
              <a:rPr lang="en-US" sz="1400" dirty="0">
                <a:latin typeface="Lucida Console" panose="020B0609040504020204" pitchFamily="49" charset="0"/>
              </a:rPr>
              <a:t>) != NULL) {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	</a:t>
            </a:r>
            <a:r>
              <a:rPr lang="en-US" sz="1400" dirty="0" err="1">
                <a:latin typeface="Lucida Console" panose="020B0609040504020204" pitchFamily="49" charset="0"/>
              </a:rPr>
              <a:t>Sendto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sockfd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sendline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strlen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sendline</a:t>
            </a:r>
            <a:r>
              <a:rPr lang="en-US" sz="1400" dirty="0">
                <a:latin typeface="Lucida Console" panose="020B0609040504020204" pitchFamily="49" charset="0"/>
              </a:rPr>
              <a:t>), 0, </a:t>
            </a:r>
            <a:r>
              <a:rPr lang="en-US" sz="1400" dirty="0" err="1">
                <a:latin typeface="Lucida Console" panose="020B0609040504020204" pitchFamily="49" charset="0"/>
              </a:rPr>
              <a:t>pservaddr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servlen</a:t>
            </a:r>
            <a:r>
              <a:rPr lang="en-US" sz="1400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	alarm(5);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	if ( (n = </a:t>
            </a:r>
            <a:r>
              <a:rPr lang="en-US" sz="1400" dirty="0" err="1">
                <a:latin typeface="Lucida Console" panose="020B0609040504020204" pitchFamily="49" charset="0"/>
              </a:rPr>
              <a:t>recvfrom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sockfd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recvline</a:t>
            </a:r>
            <a:r>
              <a:rPr lang="en-US" sz="1400" dirty="0">
                <a:latin typeface="Lucida Console" panose="020B0609040504020204" pitchFamily="49" charset="0"/>
              </a:rPr>
              <a:t>, MAXLINE, 0, NULL, NULL)) &lt; 0) {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		if (</a:t>
            </a:r>
            <a:r>
              <a:rPr lang="en-US" sz="1400" dirty="0" err="1">
                <a:latin typeface="Lucida Console" panose="020B0609040504020204" pitchFamily="49" charset="0"/>
              </a:rPr>
              <a:t>errno</a:t>
            </a:r>
            <a:r>
              <a:rPr lang="en-US" sz="1400" dirty="0">
                <a:latin typeface="Lucida Console" panose="020B0609040504020204" pitchFamily="49" charset="0"/>
              </a:rPr>
              <a:t> == EINTR)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			</a:t>
            </a:r>
            <a:r>
              <a:rPr lang="en-US" sz="1400" dirty="0" err="1">
                <a:latin typeface="Lucida Console" panose="020B0609040504020204" pitchFamily="49" charset="0"/>
              </a:rPr>
              <a:t>fprintf</a:t>
            </a:r>
            <a:r>
              <a:rPr lang="en-US" sz="1400" dirty="0">
                <a:latin typeface="Lucida Console" panose="020B0609040504020204" pitchFamily="49" charset="0"/>
              </a:rPr>
              <a:t>(stderr, "socket timeout\n");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		else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			</a:t>
            </a:r>
            <a:r>
              <a:rPr lang="en-US" sz="1400" dirty="0" err="1">
                <a:latin typeface="Lucida Console" panose="020B0609040504020204" pitchFamily="49" charset="0"/>
              </a:rPr>
              <a:t>err_sys</a:t>
            </a:r>
            <a:r>
              <a:rPr lang="en-US" sz="1400" dirty="0">
                <a:latin typeface="Lucida Console" panose="020B0609040504020204" pitchFamily="49" charset="0"/>
              </a:rPr>
              <a:t>("</a:t>
            </a:r>
            <a:r>
              <a:rPr lang="en-US" sz="1400" dirty="0" err="1">
                <a:latin typeface="Lucida Console" panose="020B0609040504020204" pitchFamily="49" charset="0"/>
              </a:rPr>
              <a:t>recvfrom</a:t>
            </a:r>
            <a:r>
              <a:rPr lang="en-US" sz="1400" dirty="0">
                <a:latin typeface="Lucida Console" panose="020B0609040504020204" pitchFamily="49" charset="0"/>
              </a:rPr>
              <a:t> error");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	} else {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		alarm(0);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		</a:t>
            </a:r>
            <a:r>
              <a:rPr lang="en-US" sz="1400" dirty="0" err="1">
                <a:latin typeface="Lucida Console" panose="020B0609040504020204" pitchFamily="49" charset="0"/>
              </a:rPr>
              <a:t>recvline</a:t>
            </a:r>
            <a:r>
              <a:rPr lang="en-US" sz="1400" dirty="0">
                <a:latin typeface="Lucida Console" panose="020B0609040504020204" pitchFamily="49" charset="0"/>
              </a:rPr>
              <a:t>[n] = 0;	/* null terminate */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		</a:t>
            </a:r>
            <a:r>
              <a:rPr lang="en-US" sz="1400" dirty="0" err="1">
                <a:latin typeface="Lucida Console" panose="020B0609040504020204" pitchFamily="49" charset="0"/>
              </a:rPr>
              <a:t>Fputs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recvline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stdout</a:t>
            </a:r>
            <a:r>
              <a:rPr lang="en-US" sz="1400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}</a:t>
            </a:r>
            <a:endParaRPr lang="en-US" sz="1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40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CCE0-0515-4263-9B7C-EAA6422F8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512" y="1"/>
            <a:ext cx="8780929" cy="880781"/>
          </a:xfrm>
        </p:spPr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AE9FA-B988-4843-8932-F35E2EBBB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9901" y="1711325"/>
            <a:ext cx="5020408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readable_timeo</a:t>
            </a:r>
            <a:r>
              <a:rPr lang="en-US" dirty="0"/>
              <a:t>(int </a:t>
            </a:r>
            <a:r>
              <a:rPr lang="en-US" dirty="0" err="1"/>
              <a:t>fd</a:t>
            </a:r>
            <a:r>
              <a:rPr lang="en-US" dirty="0"/>
              <a:t>, int sec){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fd_set</a:t>
            </a:r>
            <a:r>
              <a:rPr lang="en-US" dirty="0"/>
              <a:t>		</a:t>
            </a:r>
            <a:r>
              <a:rPr lang="en-US" dirty="0" err="1"/>
              <a:t>rset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struct </a:t>
            </a:r>
            <a:r>
              <a:rPr lang="en-US" dirty="0" err="1"/>
              <a:t>timeval</a:t>
            </a:r>
            <a:r>
              <a:rPr lang="en-US" dirty="0"/>
              <a:t>	tv;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FD_ZERO(&amp;</a:t>
            </a:r>
            <a:r>
              <a:rPr lang="en-US" dirty="0" err="1"/>
              <a:t>rset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FD_SET(</a:t>
            </a:r>
            <a:r>
              <a:rPr lang="en-US" dirty="0" err="1"/>
              <a:t>fd</a:t>
            </a:r>
            <a:r>
              <a:rPr lang="en-US" dirty="0"/>
              <a:t>, &amp;</a:t>
            </a:r>
            <a:r>
              <a:rPr lang="en-US" dirty="0" err="1"/>
              <a:t>rset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tv.tv_sec</a:t>
            </a:r>
            <a:r>
              <a:rPr lang="en-US" dirty="0"/>
              <a:t> = sec;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tv.tv_usec</a:t>
            </a:r>
            <a:r>
              <a:rPr lang="en-US" dirty="0"/>
              <a:t> = 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return(select(fd+1, &amp;</a:t>
            </a:r>
            <a:r>
              <a:rPr lang="en-US" dirty="0" err="1"/>
              <a:t>rset</a:t>
            </a:r>
            <a:r>
              <a:rPr lang="en-US" dirty="0"/>
              <a:t>, NULL, NULL, &amp;tv));</a:t>
            </a:r>
          </a:p>
          <a:p>
            <a:pPr marL="0" indent="0">
              <a:buNone/>
            </a:pPr>
            <a:r>
              <a:rPr lang="en-US" dirty="0"/>
              <a:t>		/* 4&gt; 0 if descriptor is readable */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4EC474-085D-4218-8E9D-EAD1E6F385F8}"/>
              </a:ext>
            </a:extLst>
          </p:cNvPr>
          <p:cNvSpPr/>
          <p:nvPr/>
        </p:nvSpPr>
        <p:spPr>
          <a:xfrm>
            <a:off x="99645" y="1711325"/>
            <a:ext cx="6494585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readable_timeo</a:t>
            </a:r>
            <a:r>
              <a:rPr lang="en-US" dirty="0"/>
              <a:t>(</a:t>
            </a:r>
            <a:r>
              <a:rPr lang="en-US" dirty="0" err="1"/>
              <a:t>sockfd</a:t>
            </a:r>
            <a:r>
              <a:rPr lang="en-US" dirty="0"/>
              <a:t>, 5) == 0) {			</a:t>
            </a:r>
            <a:r>
              <a:rPr lang="en-US" dirty="0" err="1"/>
              <a:t>fprintf</a:t>
            </a:r>
            <a:r>
              <a:rPr lang="en-US" dirty="0"/>
              <a:t>(stderr, "socket timeout\n");		</a:t>
            </a:r>
          </a:p>
          <a:p>
            <a:r>
              <a:rPr lang="en-US" dirty="0"/>
              <a:t>} else {</a:t>
            </a:r>
          </a:p>
          <a:p>
            <a:r>
              <a:rPr lang="en-US" dirty="0"/>
              <a:t>	n = </a:t>
            </a:r>
            <a:r>
              <a:rPr lang="en-US" dirty="0" err="1"/>
              <a:t>Recvfrom</a:t>
            </a:r>
            <a:r>
              <a:rPr lang="en-US" dirty="0"/>
              <a:t>(</a:t>
            </a:r>
            <a:r>
              <a:rPr lang="en-US" dirty="0" err="1"/>
              <a:t>sockfd</a:t>
            </a:r>
            <a:r>
              <a:rPr lang="en-US" dirty="0"/>
              <a:t>, </a:t>
            </a:r>
            <a:r>
              <a:rPr lang="en-US" dirty="0" err="1"/>
              <a:t>recvline</a:t>
            </a:r>
            <a:r>
              <a:rPr lang="en-US" dirty="0"/>
              <a:t>, MAXLINE, 0, NULL, NULL);	</a:t>
            </a:r>
            <a:r>
              <a:rPr lang="en-US" dirty="0" err="1"/>
              <a:t>recvline</a:t>
            </a:r>
            <a:r>
              <a:rPr lang="en-US" dirty="0"/>
              <a:t>[n] = 0;	/* null terminate */			</a:t>
            </a:r>
            <a:r>
              <a:rPr lang="en-US" dirty="0" err="1"/>
              <a:t>Fputs</a:t>
            </a:r>
            <a:r>
              <a:rPr lang="en-US" dirty="0"/>
              <a:t>(</a:t>
            </a:r>
            <a:r>
              <a:rPr lang="en-US" dirty="0" err="1"/>
              <a:t>recvline</a:t>
            </a:r>
            <a:r>
              <a:rPr lang="en-US" dirty="0"/>
              <a:t>, </a:t>
            </a:r>
            <a:r>
              <a:rPr lang="en-US" dirty="0" err="1"/>
              <a:t>stdout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206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76B4-D05F-42A7-B879-30CD0A20B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129" y="1"/>
            <a:ext cx="8787654" cy="759758"/>
          </a:xfrm>
        </p:spPr>
        <p:txBody>
          <a:bodyPr/>
          <a:lstStyle/>
          <a:p>
            <a:r>
              <a:rPr lang="en-US" dirty="0"/>
              <a:t>Socket Option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C7C9-8371-43F9-8659-AA1D61557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5764"/>
            <a:ext cx="11170024" cy="54998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struct </a:t>
            </a:r>
            <a:r>
              <a:rPr lang="en-US" sz="2000" dirty="0" err="1">
                <a:latin typeface="Lucida Console" panose="020B0609040504020204" pitchFamily="49" charset="0"/>
              </a:rPr>
              <a:t>timeval</a:t>
            </a:r>
            <a:r>
              <a:rPr lang="en-US" sz="2000" dirty="0">
                <a:latin typeface="Lucida Console" panose="020B0609040504020204" pitchFamily="49" charset="0"/>
              </a:rPr>
              <a:t>	tv;</a:t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 err="1">
                <a:latin typeface="Lucida Console" panose="020B0609040504020204" pitchFamily="49" charset="0"/>
              </a:rPr>
              <a:t>tv.tv_sec</a:t>
            </a:r>
            <a:r>
              <a:rPr lang="en-US" sz="2000" dirty="0">
                <a:latin typeface="Lucida Console" panose="020B0609040504020204" pitchFamily="49" charset="0"/>
              </a:rPr>
              <a:t> = 5;</a:t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 err="1">
                <a:latin typeface="Lucida Console" panose="020B0609040504020204" pitchFamily="49" charset="0"/>
              </a:rPr>
              <a:t>tv.tv_usec</a:t>
            </a:r>
            <a:r>
              <a:rPr lang="en-US" sz="2000" dirty="0">
                <a:latin typeface="Lucida Console" panose="020B0609040504020204" pitchFamily="49" charset="0"/>
              </a:rPr>
              <a:t> = 0;</a:t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 err="1">
                <a:latin typeface="Lucida Console" panose="020B0609040504020204" pitchFamily="49" charset="0"/>
              </a:rPr>
              <a:t>Setsockopt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sockfd</a:t>
            </a:r>
            <a:r>
              <a:rPr lang="en-US" sz="2000" dirty="0">
                <a:latin typeface="Lucida Console" panose="020B0609040504020204" pitchFamily="49" charset="0"/>
              </a:rPr>
              <a:t>, SOL_SOCKET, SO_RCVTIMEO, &amp;tv, </a:t>
            </a:r>
            <a:r>
              <a:rPr lang="en-US" sz="2000" dirty="0" err="1">
                <a:latin typeface="Lucida Console" panose="020B0609040504020204" pitchFamily="49" charset="0"/>
              </a:rPr>
              <a:t>sizeof</a:t>
            </a:r>
            <a:r>
              <a:rPr lang="en-US" sz="2000" dirty="0">
                <a:latin typeface="Lucida Console" panose="020B0609040504020204" pitchFamily="49" charset="0"/>
              </a:rPr>
              <a:t>(tv));</a:t>
            </a:r>
            <a:br>
              <a:rPr lang="en-US" sz="2000" dirty="0">
                <a:latin typeface="Lucida Console" panose="020B0609040504020204" pitchFamily="49" charset="0"/>
              </a:rPr>
            </a:b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while (</a:t>
            </a:r>
            <a:r>
              <a:rPr lang="en-US" sz="2000" dirty="0" err="1">
                <a:latin typeface="Lucida Console" panose="020B0609040504020204" pitchFamily="49" charset="0"/>
              </a:rPr>
              <a:t>Fgets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sendline</a:t>
            </a:r>
            <a:r>
              <a:rPr lang="en-US" sz="2000" dirty="0">
                <a:latin typeface="Lucida Console" panose="020B0609040504020204" pitchFamily="49" charset="0"/>
              </a:rPr>
              <a:t>, MAXLINE, </a:t>
            </a:r>
            <a:r>
              <a:rPr lang="en-US" sz="2000" dirty="0" err="1">
                <a:latin typeface="Lucida Console" panose="020B0609040504020204" pitchFamily="49" charset="0"/>
              </a:rPr>
              <a:t>fp</a:t>
            </a:r>
            <a:r>
              <a:rPr lang="en-US" sz="2000" dirty="0">
                <a:latin typeface="Lucida Console" panose="020B0609040504020204" pitchFamily="49" charset="0"/>
              </a:rPr>
              <a:t>) != NULL) {</a:t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latin typeface="Lucida Console" panose="020B0609040504020204" pitchFamily="49" charset="0"/>
              </a:rPr>
              <a:t>Sendto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sockfd</a:t>
            </a:r>
            <a:r>
              <a:rPr lang="en-US" sz="2000" dirty="0">
                <a:latin typeface="Lucida Console" panose="020B0609040504020204" pitchFamily="49" charset="0"/>
              </a:rPr>
              <a:t>, </a:t>
            </a:r>
            <a:r>
              <a:rPr lang="en-US" sz="2000" dirty="0" err="1">
                <a:latin typeface="Lucida Console" panose="020B0609040504020204" pitchFamily="49" charset="0"/>
              </a:rPr>
              <a:t>sendline</a:t>
            </a:r>
            <a:r>
              <a:rPr lang="en-US" sz="2000" dirty="0">
                <a:latin typeface="Lucida Console" panose="020B0609040504020204" pitchFamily="49" charset="0"/>
              </a:rPr>
              <a:t>, </a:t>
            </a:r>
            <a:r>
              <a:rPr lang="en-US" sz="2000" dirty="0" err="1">
                <a:latin typeface="Lucida Console" panose="020B0609040504020204" pitchFamily="49" charset="0"/>
              </a:rPr>
              <a:t>strlen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sendline</a:t>
            </a:r>
            <a:r>
              <a:rPr lang="en-US" sz="2000" dirty="0">
                <a:latin typeface="Lucida Console" panose="020B0609040504020204" pitchFamily="49" charset="0"/>
              </a:rPr>
              <a:t>), 0, </a:t>
            </a:r>
            <a:r>
              <a:rPr lang="en-US" sz="2000" dirty="0" err="1">
                <a:latin typeface="Lucida Console" panose="020B0609040504020204" pitchFamily="49" charset="0"/>
              </a:rPr>
              <a:t>pservaddr</a:t>
            </a:r>
            <a:r>
              <a:rPr lang="en-US" sz="2000" dirty="0">
                <a:latin typeface="Lucida Console" panose="020B0609040504020204" pitchFamily="49" charset="0"/>
              </a:rPr>
              <a:t>, </a:t>
            </a:r>
            <a:r>
              <a:rPr lang="en-US" sz="2000" dirty="0" err="1">
                <a:latin typeface="Lucida Console" panose="020B0609040504020204" pitchFamily="49" charset="0"/>
              </a:rPr>
              <a:t>servlen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>
                <a:latin typeface="Lucida Console" panose="020B0609040504020204" pitchFamily="49" charset="0"/>
              </a:rPr>
              <a:t>	n = </a:t>
            </a:r>
            <a:r>
              <a:rPr lang="en-US" sz="2000" dirty="0" err="1">
                <a:latin typeface="Lucida Console" panose="020B0609040504020204" pitchFamily="49" charset="0"/>
              </a:rPr>
              <a:t>recvfrom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sockfd</a:t>
            </a:r>
            <a:r>
              <a:rPr lang="en-US" sz="2000" dirty="0">
                <a:latin typeface="Lucida Console" panose="020B0609040504020204" pitchFamily="49" charset="0"/>
              </a:rPr>
              <a:t>, </a:t>
            </a:r>
            <a:r>
              <a:rPr lang="en-US" sz="2000" dirty="0" err="1">
                <a:latin typeface="Lucida Console" panose="020B0609040504020204" pitchFamily="49" charset="0"/>
              </a:rPr>
              <a:t>recvline</a:t>
            </a:r>
            <a:r>
              <a:rPr lang="en-US" sz="2000" dirty="0">
                <a:latin typeface="Lucida Console" panose="020B0609040504020204" pitchFamily="49" charset="0"/>
              </a:rPr>
              <a:t>, MAXLINE, 0, NULL, NULL);</a:t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>
                <a:latin typeface="Lucida Console" panose="020B0609040504020204" pitchFamily="49" charset="0"/>
              </a:rPr>
              <a:t>	if (n &lt; 0) {</a:t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>
                <a:latin typeface="Lucida Console" panose="020B0609040504020204" pitchFamily="49" charset="0"/>
              </a:rPr>
              <a:t>		if (</a:t>
            </a:r>
            <a:r>
              <a:rPr lang="en-US" sz="2000" dirty="0" err="1">
                <a:latin typeface="Lucida Console" panose="020B0609040504020204" pitchFamily="49" charset="0"/>
              </a:rPr>
              <a:t>errno</a:t>
            </a:r>
            <a:r>
              <a:rPr lang="en-US" sz="2000" dirty="0">
                <a:latin typeface="Lucida Console" panose="020B0609040504020204" pitchFamily="49" charset="0"/>
              </a:rPr>
              <a:t> == EWOULDBLOCK) {</a:t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>
                <a:latin typeface="Lucida Console" panose="020B0609040504020204" pitchFamily="49" charset="0"/>
              </a:rPr>
              <a:t>			</a:t>
            </a:r>
            <a:r>
              <a:rPr lang="en-US" sz="2000" dirty="0" err="1">
                <a:latin typeface="Lucida Console" panose="020B0609040504020204" pitchFamily="49" charset="0"/>
              </a:rPr>
              <a:t>fprintf</a:t>
            </a:r>
            <a:r>
              <a:rPr lang="en-US" sz="2000" dirty="0">
                <a:latin typeface="Lucida Console" panose="020B0609040504020204" pitchFamily="49" charset="0"/>
              </a:rPr>
              <a:t>(stderr, "socket timeout\n");</a:t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>
                <a:latin typeface="Lucida Console" panose="020B0609040504020204" pitchFamily="49" charset="0"/>
              </a:rPr>
              <a:t>			continue;</a:t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>
                <a:latin typeface="Lucida Console" panose="020B0609040504020204" pitchFamily="49" charset="0"/>
              </a:rPr>
              <a:t>		} else</a:t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>
                <a:latin typeface="Lucida Console" panose="020B0609040504020204" pitchFamily="49" charset="0"/>
              </a:rPr>
              <a:t>			</a:t>
            </a:r>
            <a:r>
              <a:rPr lang="en-US" sz="2000" dirty="0" err="1">
                <a:latin typeface="Lucida Console" panose="020B0609040504020204" pitchFamily="49" charset="0"/>
              </a:rPr>
              <a:t>err_sys</a:t>
            </a:r>
            <a:r>
              <a:rPr lang="en-US" sz="2000" dirty="0">
                <a:latin typeface="Lucida Console" panose="020B0609040504020204" pitchFamily="49" charset="0"/>
              </a:rPr>
              <a:t>("</a:t>
            </a:r>
            <a:r>
              <a:rPr lang="en-US" sz="2000" dirty="0" err="1">
                <a:latin typeface="Lucida Console" panose="020B0609040504020204" pitchFamily="49" charset="0"/>
              </a:rPr>
              <a:t>recvfrom</a:t>
            </a:r>
            <a:r>
              <a:rPr lang="en-US" sz="2000" dirty="0">
                <a:latin typeface="Lucida Console" panose="020B0609040504020204" pitchFamily="49" charset="0"/>
              </a:rPr>
              <a:t> error");</a:t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>
                <a:latin typeface="Lucida Console" panose="020B0609040504020204" pitchFamily="49" charset="0"/>
              </a:rPr>
              <a:t>		}</a:t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>
                <a:latin typeface="Lucida Console" panose="020B0609040504020204" pitchFamily="49" charset="0"/>
              </a:rPr>
              <a:t>		</a:t>
            </a:r>
            <a:r>
              <a:rPr lang="en-US" sz="2000" dirty="0" err="1">
                <a:latin typeface="Lucida Console" panose="020B0609040504020204" pitchFamily="49" charset="0"/>
              </a:rPr>
              <a:t>recvline</a:t>
            </a:r>
            <a:r>
              <a:rPr lang="en-US" sz="2000" dirty="0">
                <a:latin typeface="Lucida Console" panose="020B0609040504020204" pitchFamily="49" charset="0"/>
              </a:rPr>
              <a:t>[n] = 0;	/* null terminate */</a:t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>
                <a:latin typeface="Lucida Console" panose="020B0609040504020204" pitchFamily="49" charset="0"/>
              </a:rPr>
              <a:t>		</a:t>
            </a:r>
            <a:r>
              <a:rPr lang="en-US" sz="2000" dirty="0" err="1">
                <a:latin typeface="Lucida Console" panose="020B0609040504020204" pitchFamily="49" charset="0"/>
              </a:rPr>
              <a:t>Fputs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recvline</a:t>
            </a:r>
            <a:r>
              <a:rPr lang="en-US" sz="2000" dirty="0">
                <a:latin typeface="Lucida Console" panose="020B0609040504020204" pitchFamily="49" charset="0"/>
              </a:rPr>
              <a:t>, </a:t>
            </a:r>
            <a:r>
              <a:rPr lang="en-US" sz="2000" dirty="0" err="1">
                <a:latin typeface="Lucida Console" panose="020B0609040504020204" pitchFamily="49" charset="0"/>
              </a:rPr>
              <a:t>stdout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>
                <a:latin typeface="Lucida Console" panose="020B0609040504020204" pitchFamily="49" charset="0"/>
              </a:rPr>
              <a:t>	}</a:t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4516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F2F0-B6E8-4E50-9311-5E1DC76E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recv</a:t>
            </a:r>
            <a:r>
              <a:rPr lang="en-US" dirty="0"/>
              <a:t> and send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DF9554C-2740-4221-A62A-588C1B53D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556028"/>
              </p:ext>
            </p:extLst>
          </p:nvPr>
        </p:nvGraphicFramePr>
        <p:xfrm>
          <a:off x="838200" y="4051300"/>
          <a:ext cx="91762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4060">
                  <a:extLst>
                    <a:ext uri="{9D8B030D-6E8A-4147-A177-3AD203B41FA5}">
                      <a16:colId xmlns:a16="http://schemas.microsoft.com/office/drawing/2014/main" val="353874745"/>
                    </a:ext>
                  </a:extLst>
                </a:gridCol>
                <a:gridCol w="4877532">
                  <a:extLst>
                    <a:ext uri="{9D8B030D-6E8A-4147-A177-3AD203B41FA5}">
                      <a16:colId xmlns:a16="http://schemas.microsoft.com/office/drawing/2014/main" val="889470688"/>
                    </a:ext>
                  </a:extLst>
                </a:gridCol>
                <a:gridCol w="1072662">
                  <a:extLst>
                    <a:ext uri="{9D8B030D-6E8A-4147-A177-3AD203B41FA5}">
                      <a16:colId xmlns:a16="http://schemas.microsoft.com/office/drawing/2014/main" val="3917891520"/>
                    </a:ext>
                  </a:extLst>
                </a:gridCol>
                <a:gridCol w="931984">
                  <a:extLst>
                    <a:ext uri="{9D8B030D-6E8A-4147-A177-3AD203B41FA5}">
                      <a16:colId xmlns:a16="http://schemas.microsoft.com/office/drawing/2014/main" val="1338253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Recv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MSG_DONTROUTE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Bypass routing table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707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MSG_DONTWAIT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this operation is in nonblocking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31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MSG_OOB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Send or receive out-of-band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292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MSG_PEEK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Peek at incoming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MSG_WAITALL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Wait for all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8557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560C89D-F6EF-4C5B-A051-258D2C6E3A63}"/>
              </a:ext>
            </a:extLst>
          </p:cNvPr>
          <p:cNvSpPr txBox="1"/>
          <p:nvPr/>
        </p:nvSpPr>
        <p:spPr>
          <a:xfrm>
            <a:off x="606670" y="1545627"/>
            <a:ext cx="11087100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1600" dirty="0">
                <a:latin typeface="Lucida Console" panose="020B0609040504020204" pitchFamily="49" charset="0"/>
              </a:rPr>
              <a:t>#</a:t>
            </a:r>
            <a:r>
              <a:rPr lang="sv-SE" sz="1600" dirty="0" err="1">
                <a:latin typeface="Lucida Console" panose="020B0609040504020204" pitchFamily="49" charset="0"/>
              </a:rPr>
              <a:t>include</a:t>
            </a:r>
            <a:r>
              <a:rPr lang="sv-SE" sz="1600" dirty="0">
                <a:latin typeface="Lucida Console" panose="020B0609040504020204" pitchFamily="49" charset="0"/>
              </a:rPr>
              <a:t> &lt;sys/</a:t>
            </a:r>
            <a:r>
              <a:rPr lang="sv-SE" sz="1600" dirty="0" err="1">
                <a:latin typeface="Lucida Console" panose="020B0609040504020204" pitchFamily="49" charset="0"/>
              </a:rPr>
              <a:t>socket.h</a:t>
            </a:r>
            <a:r>
              <a:rPr lang="sv-SE" sz="1600" dirty="0">
                <a:latin typeface="Lucida Console" panose="020B0609040504020204" pitchFamily="49" charset="0"/>
              </a:rPr>
              <a:t>&gt;</a:t>
            </a:r>
          </a:p>
          <a:p>
            <a:endParaRPr lang="sv-SE" sz="1600" dirty="0">
              <a:latin typeface="Lucida Console" panose="020B0609040504020204" pitchFamily="49" charset="0"/>
            </a:endParaRPr>
          </a:p>
          <a:p>
            <a:r>
              <a:rPr lang="sv-SE" sz="1600" dirty="0" err="1">
                <a:latin typeface="Lucida Console" panose="020B0609040504020204" pitchFamily="49" charset="0"/>
              </a:rPr>
              <a:t>ssize_t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recv</a:t>
            </a:r>
            <a:r>
              <a:rPr lang="sv-SE" sz="1600" dirty="0">
                <a:latin typeface="Lucida Console" panose="020B0609040504020204" pitchFamily="49" charset="0"/>
              </a:rPr>
              <a:t>(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sockfd</a:t>
            </a:r>
            <a:r>
              <a:rPr lang="sv-SE" sz="1600" dirty="0">
                <a:latin typeface="Lucida Console" panose="020B0609040504020204" pitchFamily="49" charset="0"/>
              </a:rPr>
              <a:t>, </a:t>
            </a:r>
            <a:r>
              <a:rPr lang="sv-SE" sz="1600" dirty="0" err="1">
                <a:latin typeface="Lucida Console" panose="020B0609040504020204" pitchFamily="49" charset="0"/>
              </a:rPr>
              <a:t>void</a:t>
            </a:r>
            <a:r>
              <a:rPr lang="sv-SE" sz="1600" dirty="0">
                <a:latin typeface="Lucida Console" panose="020B0609040504020204" pitchFamily="49" charset="0"/>
              </a:rPr>
              <a:t> *buff, </a:t>
            </a:r>
            <a:r>
              <a:rPr lang="sv-SE" sz="1600" dirty="0" err="1">
                <a:latin typeface="Lucida Console" panose="020B0609040504020204" pitchFamily="49" charset="0"/>
              </a:rPr>
              <a:t>size_t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nbytes</a:t>
            </a:r>
            <a:r>
              <a:rPr lang="sv-SE" sz="1600" dirty="0">
                <a:latin typeface="Lucida Console" panose="020B0609040504020204" pitchFamily="49" charset="0"/>
              </a:rPr>
              <a:t>, 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flags);</a:t>
            </a:r>
          </a:p>
          <a:p>
            <a:endParaRPr lang="sv-SE" sz="1600" dirty="0">
              <a:latin typeface="Lucida Console" panose="020B0609040504020204" pitchFamily="49" charset="0"/>
            </a:endParaRPr>
          </a:p>
          <a:p>
            <a:r>
              <a:rPr lang="sv-SE" sz="1600" dirty="0" err="1">
                <a:latin typeface="Lucida Console" panose="020B0609040504020204" pitchFamily="49" charset="0"/>
              </a:rPr>
              <a:t>ssize_t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send</a:t>
            </a:r>
            <a:r>
              <a:rPr lang="sv-SE" sz="1600" dirty="0">
                <a:latin typeface="Lucida Console" panose="020B0609040504020204" pitchFamily="49" charset="0"/>
              </a:rPr>
              <a:t>(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sockfd</a:t>
            </a:r>
            <a:r>
              <a:rPr lang="sv-SE" sz="1600" dirty="0">
                <a:latin typeface="Lucida Console" panose="020B0609040504020204" pitchFamily="49" charset="0"/>
              </a:rPr>
              <a:t>, </a:t>
            </a:r>
            <a:r>
              <a:rPr lang="sv-SE" sz="1600" dirty="0" err="1">
                <a:latin typeface="Lucida Console" panose="020B0609040504020204" pitchFamily="49" charset="0"/>
              </a:rPr>
              <a:t>const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void</a:t>
            </a:r>
            <a:r>
              <a:rPr lang="sv-SE" sz="1600" dirty="0">
                <a:latin typeface="Lucida Console" panose="020B0609040504020204" pitchFamily="49" charset="0"/>
              </a:rPr>
              <a:t> *buff, </a:t>
            </a:r>
            <a:r>
              <a:rPr lang="sv-SE" sz="1600" dirty="0" err="1">
                <a:latin typeface="Lucida Console" panose="020B0609040504020204" pitchFamily="49" charset="0"/>
              </a:rPr>
              <a:t>size_t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nbytes</a:t>
            </a:r>
            <a:r>
              <a:rPr lang="sv-SE" sz="1600" dirty="0">
                <a:latin typeface="Lucida Console" panose="020B0609040504020204" pitchFamily="49" charset="0"/>
              </a:rPr>
              <a:t>, 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flags);</a:t>
            </a:r>
          </a:p>
          <a:p>
            <a:endParaRPr lang="sv-SE" sz="1600" dirty="0">
              <a:latin typeface="Lucida Console" panose="020B0609040504020204" pitchFamily="49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171B2AE-F434-4656-A87F-2F8FDE170BDC}"/>
              </a:ext>
            </a:extLst>
          </p:cNvPr>
          <p:cNvSpPr/>
          <p:nvPr/>
        </p:nvSpPr>
        <p:spPr>
          <a:xfrm rot="16200000">
            <a:off x="4757593" y="379021"/>
            <a:ext cx="320418" cy="5304755"/>
          </a:xfrm>
          <a:prstGeom prst="leftBrace">
            <a:avLst>
              <a:gd name="adj1" fmla="val 45621"/>
              <a:gd name="adj2" fmla="val 50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1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F2F0-B6E8-4E50-9311-5E1DC76E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readv</a:t>
            </a:r>
            <a:r>
              <a:rPr lang="en-US" dirty="0"/>
              <a:t> and </a:t>
            </a:r>
            <a:r>
              <a:rPr lang="en-US" dirty="0" err="1"/>
              <a:t>writev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0C89D-F6EF-4C5B-A051-258D2C6E3A63}"/>
              </a:ext>
            </a:extLst>
          </p:cNvPr>
          <p:cNvSpPr txBox="1"/>
          <p:nvPr/>
        </p:nvSpPr>
        <p:spPr>
          <a:xfrm>
            <a:off x="606670" y="1545627"/>
            <a:ext cx="11087100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1600" dirty="0">
                <a:latin typeface="Lucida Console" panose="020B0609040504020204" pitchFamily="49" charset="0"/>
              </a:rPr>
              <a:t>#</a:t>
            </a:r>
            <a:r>
              <a:rPr lang="sv-SE" sz="1600" dirty="0" err="1">
                <a:latin typeface="Lucida Console" panose="020B0609040504020204" pitchFamily="49" charset="0"/>
              </a:rPr>
              <a:t>include</a:t>
            </a:r>
            <a:r>
              <a:rPr lang="sv-SE" sz="1600" dirty="0">
                <a:latin typeface="Lucida Console" panose="020B0609040504020204" pitchFamily="49" charset="0"/>
              </a:rPr>
              <a:t> &lt;sys/</a:t>
            </a:r>
            <a:r>
              <a:rPr lang="sv-SE" sz="1600" dirty="0" err="1">
                <a:latin typeface="Lucida Console" panose="020B0609040504020204" pitchFamily="49" charset="0"/>
              </a:rPr>
              <a:t>socket.h</a:t>
            </a:r>
            <a:r>
              <a:rPr lang="sv-SE" sz="1600" dirty="0">
                <a:latin typeface="Lucida Console" panose="020B0609040504020204" pitchFamily="49" charset="0"/>
              </a:rPr>
              <a:t>&gt;</a:t>
            </a:r>
          </a:p>
          <a:p>
            <a:endParaRPr lang="sv-SE" sz="1600" dirty="0">
              <a:latin typeface="Lucida Console" panose="020B0609040504020204" pitchFamily="49" charset="0"/>
            </a:endParaRPr>
          </a:p>
          <a:p>
            <a:r>
              <a:rPr lang="sv-SE" sz="1600" dirty="0" err="1">
                <a:latin typeface="Lucida Console" panose="020B0609040504020204" pitchFamily="49" charset="0"/>
              </a:rPr>
              <a:t>ssize_t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readv</a:t>
            </a:r>
            <a:r>
              <a:rPr lang="sv-SE" sz="1600" dirty="0">
                <a:latin typeface="Lucida Console" panose="020B0609040504020204" pitchFamily="49" charset="0"/>
              </a:rPr>
              <a:t>(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filedes</a:t>
            </a:r>
            <a:r>
              <a:rPr lang="sv-SE" sz="1600" dirty="0">
                <a:latin typeface="Lucida Console" panose="020B0609040504020204" pitchFamily="49" charset="0"/>
              </a:rPr>
              <a:t>, </a:t>
            </a:r>
            <a:r>
              <a:rPr lang="sv-SE" sz="1600" dirty="0" err="1">
                <a:latin typeface="Lucida Console" panose="020B0609040504020204" pitchFamily="49" charset="0"/>
              </a:rPr>
              <a:t>const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struct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iovec</a:t>
            </a:r>
            <a:r>
              <a:rPr lang="sv-SE" sz="1600" dirty="0">
                <a:latin typeface="Lucida Console" panose="020B0609040504020204" pitchFamily="49" charset="0"/>
              </a:rPr>
              <a:t> *</a:t>
            </a:r>
            <a:r>
              <a:rPr lang="sv-SE" sz="1600" dirty="0" err="1">
                <a:latin typeface="Lucida Console" panose="020B0609040504020204" pitchFamily="49" charset="0"/>
              </a:rPr>
              <a:t>iov</a:t>
            </a:r>
            <a:r>
              <a:rPr lang="sv-SE" sz="1600" dirty="0">
                <a:latin typeface="Lucida Console" panose="020B0609040504020204" pitchFamily="49" charset="0"/>
              </a:rPr>
              <a:t>, 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iovcnt</a:t>
            </a:r>
            <a:r>
              <a:rPr lang="sv-SE" sz="1600" dirty="0">
                <a:latin typeface="Lucida Console" panose="020B0609040504020204" pitchFamily="49" charset="0"/>
              </a:rPr>
              <a:t>);</a:t>
            </a:r>
          </a:p>
          <a:p>
            <a:endParaRPr lang="sv-SE" sz="1600" dirty="0">
              <a:latin typeface="Lucida Console" panose="020B0609040504020204" pitchFamily="49" charset="0"/>
            </a:endParaRPr>
          </a:p>
          <a:p>
            <a:r>
              <a:rPr lang="sv-SE" sz="1600" dirty="0" err="1">
                <a:latin typeface="Lucida Console" panose="020B0609040504020204" pitchFamily="49" charset="0"/>
              </a:rPr>
              <a:t>ssize_t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writev</a:t>
            </a:r>
            <a:r>
              <a:rPr lang="sv-SE" sz="1600" dirty="0">
                <a:latin typeface="Lucida Console" panose="020B0609040504020204" pitchFamily="49" charset="0"/>
              </a:rPr>
              <a:t>(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filedes</a:t>
            </a:r>
            <a:r>
              <a:rPr lang="sv-SE" sz="1600" dirty="0">
                <a:latin typeface="Lucida Console" panose="020B0609040504020204" pitchFamily="49" charset="0"/>
              </a:rPr>
              <a:t>, </a:t>
            </a:r>
            <a:r>
              <a:rPr lang="sv-SE" sz="1600" dirty="0" err="1">
                <a:latin typeface="Lucida Console" panose="020B0609040504020204" pitchFamily="49" charset="0"/>
              </a:rPr>
              <a:t>const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struct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iovec</a:t>
            </a:r>
            <a:r>
              <a:rPr lang="sv-SE" sz="1600" dirty="0">
                <a:latin typeface="Lucida Console" panose="020B0609040504020204" pitchFamily="49" charset="0"/>
              </a:rPr>
              <a:t> *</a:t>
            </a:r>
            <a:r>
              <a:rPr lang="sv-SE" sz="1600" dirty="0" err="1">
                <a:latin typeface="Lucida Console" panose="020B0609040504020204" pitchFamily="49" charset="0"/>
              </a:rPr>
              <a:t>iov</a:t>
            </a:r>
            <a:r>
              <a:rPr lang="sv-SE" sz="1600" dirty="0">
                <a:latin typeface="Lucida Console" panose="020B0609040504020204" pitchFamily="49" charset="0"/>
              </a:rPr>
              <a:t>, 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iovcnt</a:t>
            </a:r>
            <a:r>
              <a:rPr lang="sv-SE" sz="1600" dirty="0">
                <a:latin typeface="Lucida Console" panose="020B0609040504020204" pitchFamily="49" charset="0"/>
              </a:rPr>
              <a:t>);</a:t>
            </a:r>
          </a:p>
          <a:p>
            <a:endParaRPr lang="sv-SE" sz="1600" dirty="0">
              <a:latin typeface="Lucida Console" panose="020B06090405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6AEE9-01D6-47F6-B4D1-95E7DB6E5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992" y="3267687"/>
            <a:ext cx="7458808" cy="2909276"/>
          </a:xfrm>
        </p:spPr>
        <p:txBody>
          <a:bodyPr/>
          <a:lstStyle/>
          <a:p>
            <a:r>
              <a:rPr lang="en-US" dirty="0"/>
              <a:t>Read/Write from multiple buffers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8F2034-B365-4230-A6DE-A5AB6716412D}"/>
              </a:ext>
            </a:extLst>
          </p:cNvPr>
          <p:cNvSpPr txBox="1"/>
          <p:nvPr/>
        </p:nvSpPr>
        <p:spPr>
          <a:xfrm>
            <a:off x="606670" y="3267687"/>
            <a:ext cx="2699238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1600" dirty="0" err="1">
                <a:latin typeface="Lucida Console" panose="020B0609040504020204" pitchFamily="49" charset="0"/>
              </a:rPr>
              <a:t>struct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iovec</a:t>
            </a:r>
            <a:r>
              <a:rPr lang="sv-SE" sz="1600" dirty="0">
                <a:latin typeface="Lucida Console" panose="020B0609040504020204" pitchFamily="49" charset="0"/>
              </a:rPr>
              <a:t> {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void</a:t>
            </a:r>
            <a:r>
              <a:rPr lang="sv-SE" sz="1600" dirty="0">
                <a:latin typeface="Lucida Console" panose="020B0609040504020204" pitchFamily="49" charset="0"/>
              </a:rPr>
              <a:t> *</a:t>
            </a:r>
            <a:r>
              <a:rPr lang="sv-SE" sz="1600" dirty="0" err="1">
                <a:latin typeface="Lucida Console" panose="020B0609040504020204" pitchFamily="49" charset="0"/>
              </a:rPr>
              <a:t>iov_base</a:t>
            </a:r>
            <a:r>
              <a:rPr lang="sv-SE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size_t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iov_len</a:t>
            </a:r>
            <a:r>
              <a:rPr lang="sv-SE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};</a:t>
            </a:r>
            <a:endParaRPr lang="sv-SE" sz="1600" dirty="0">
              <a:latin typeface="Lucida Console" panose="020B0609040504020204" pitchFamily="49" charset="0"/>
            </a:endParaRPr>
          </a:p>
          <a:p>
            <a:endParaRPr lang="sv-SE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4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H_DIL-Eng" id="{BE17B552-DECA-0A44-81EC-CCD3B0B751E5}" vid="{F41AD852-B3EC-C745-BCA6-9755FC86C4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816</TotalTime>
  <Words>1077</Words>
  <Application>Microsoft Office PowerPoint</Application>
  <PresentationFormat>Widescreen</PresentationFormat>
  <Paragraphs>330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Gill Sans MT</vt:lpstr>
      <vt:lpstr>Helvetica</vt:lpstr>
      <vt:lpstr>Lucida Console</vt:lpstr>
      <vt:lpstr>Office Theme</vt:lpstr>
      <vt:lpstr>Adv. I/O, Multicast, etc…</vt:lpstr>
      <vt:lpstr>Advanced I/O </vt:lpstr>
      <vt:lpstr>Socket Timeout</vt:lpstr>
      <vt:lpstr>Alarm + sig.handler: Connect</vt:lpstr>
      <vt:lpstr>Alarm + sig.handler: Recv</vt:lpstr>
      <vt:lpstr>select</vt:lpstr>
      <vt:lpstr>Socket Option </vt:lpstr>
      <vt:lpstr>recv and send</vt:lpstr>
      <vt:lpstr>readv and writev</vt:lpstr>
      <vt:lpstr>recvmsg and sendmsg</vt:lpstr>
      <vt:lpstr>msghdr{}</vt:lpstr>
      <vt:lpstr>msg_flags</vt:lpstr>
      <vt:lpstr>recvmsg;  UDP 170 bytes, from 192.168.38.100:2000</vt:lpstr>
      <vt:lpstr>Summary</vt:lpstr>
      <vt:lpstr>Ancillary Data  // Control Data</vt:lpstr>
      <vt:lpstr>How much data is queued?</vt:lpstr>
      <vt:lpstr>Sockets and Standard I/O</vt:lpstr>
      <vt:lpstr>Advanced Polling</vt:lpstr>
      <vt:lpstr>Multicast</vt:lpstr>
      <vt:lpstr>Multicast Addresses</vt:lpstr>
      <vt:lpstr>Specials</vt:lpstr>
      <vt:lpstr>PowerPoint Presentation</vt:lpstr>
      <vt:lpstr>Multicast Session</vt:lpstr>
      <vt:lpstr>Multicast on LAN</vt:lpstr>
      <vt:lpstr>Multicast on WAN</vt:lpstr>
      <vt:lpstr>Multicast on WAN</vt:lpstr>
      <vt:lpstr>Multicast on WAN</vt:lpstr>
      <vt:lpstr>Multicast on WAN</vt:lpstr>
      <vt:lpstr>Multicast Socket Options</vt:lpstr>
      <vt:lpstr>Join a Group</vt:lpstr>
      <vt:lpstr>Status of Internet Multicast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</dc:title>
  <dc:creator>Dragos Ilie</dc:creator>
  <cp:lastModifiedBy>Patrik Arlos</cp:lastModifiedBy>
  <cp:revision>13</cp:revision>
  <dcterms:created xsi:type="dcterms:W3CDTF">2018-05-14T12:50:16Z</dcterms:created>
  <dcterms:modified xsi:type="dcterms:W3CDTF">2019-02-26T07:38:34Z</dcterms:modified>
</cp:coreProperties>
</file>