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64" r:id="rId25"/>
    <p:sldId id="295" r:id="rId26"/>
    <p:sldId id="296" r:id="rId27"/>
    <p:sldId id="297" r:id="rId28"/>
    <p:sldId id="299" r:id="rId29"/>
    <p:sldId id="298" r:id="rId30"/>
    <p:sldId id="300" r:id="rId31"/>
    <p:sldId id="301" r:id="rId32"/>
    <p:sldId id="302" r:id="rId33"/>
    <p:sldId id="303" r:id="rId34"/>
    <p:sldId id="304"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77021-8A88-49C7-932E-BC517DA7EAEA}" v="1" dt="2019-02-12T09:04:38.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38"/>
    <p:restoredTop sz="93192"/>
  </p:normalViewPr>
  <p:slideViewPr>
    <p:cSldViewPr snapToGrid="0" snapToObjects="1">
      <p:cViewPr varScale="1">
        <p:scale>
          <a:sx n="75" d="100"/>
          <a:sy n="75" d="100"/>
        </p:scale>
        <p:origin x="8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k Arlos" userId="a02e9f34-b7c1-458f-b069-bfd244fb69b9" providerId="ADAL" clId="{45277021-8A88-49C7-932E-BC517DA7EAEA}"/>
    <pc:docChg chg="addSld modSld">
      <pc:chgData name="Patrik Arlos" userId="a02e9f34-b7c1-458f-b069-bfd244fb69b9" providerId="ADAL" clId="{45277021-8A88-49C7-932E-BC517DA7EAEA}" dt="2019-02-26T07:38:16.260" v="2" actId="6549"/>
      <pc:docMkLst>
        <pc:docMk/>
      </pc:docMkLst>
      <pc:sldChg chg="modSp">
        <pc:chgData name="Patrik Arlos" userId="a02e9f34-b7c1-458f-b069-bfd244fb69b9" providerId="ADAL" clId="{45277021-8A88-49C7-932E-BC517DA7EAEA}" dt="2019-02-26T07:38:16.260" v="2" actId="6549"/>
        <pc:sldMkLst>
          <pc:docMk/>
          <pc:sldMk cId="76914611" sldId="256"/>
        </pc:sldMkLst>
        <pc:spChg chg="mod">
          <ac:chgData name="Patrik Arlos" userId="a02e9f34-b7c1-458f-b069-bfd244fb69b9" providerId="ADAL" clId="{45277021-8A88-49C7-932E-BC517DA7EAEA}" dt="2019-02-26T07:38:16.260" v="2" actId="6549"/>
          <ac:spMkLst>
            <pc:docMk/>
            <pc:sldMk cId="76914611" sldId="256"/>
            <ac:spMk id="2" creationId="{00000000-0000-0000-0000-000000000000}"/>
          </ac:spMkLst>
        </pc:spChg>
      </pc:sldChg>
      <pc:sldChg chg="add">
        <pc:chgData name="Patrik Arlos" userId="a02e9f34-b7c1-458f-b069-bfd244fb69b9" providerId="ADAL" clId="{45277021-8A88-49C7-932E-BC517DA7EAEA}" dt="2019-02-12T09:04:38.571" v="0"/>
        <pc:sldMkLst>
          <pc:docMk/>
          <pc:sldMk cId="3753012757" sldId="264"/>
        </pc:sldMkLst>
      </pc:sldChg>
      <pc:sldChg chg="add">
        <pc:chgData name="Patrik Arlos" userId="a02e9f34-b7c1-458f-b069-bfd244fb69b9" providerId="ADAL" clId="{45277021-8A88-49C7-932E-BC517DA7EAEA}" dt="2019-02-12T09:04:38.571" v="0"/>
        <pc:sldMkLst>
          <pc:docMk/>
          <pc:sldMk cId="110778283" sldId="295"/>
        </pc:sldMkLst>
      </pc:sldChg>
      <pc:sldChg chg="add">
        <pc:chgData name="Patrik Arlos" userId="a02e9f34-b7c1-458f-b069-bfd244fb69b9" providerId="ADAL" clId="{45277021-8A88-49C7-932E-BC517DA7EAEA}" dt="2019-02-12T09:04:38.571" v="0"/>
        <pc:sldMkLst>
          <pc:docMk/>
          <pc:sldMk cId="3409372092" sldId="296"/>
        </pc:sldMkLst>
      </pc:sldChg>
      <pc:sldChg chg="add">
        <pc:chgData name="Patrik Arlos" userId="a02e9f34-b7c1-458f-b069-bfd244fb69b9" providerId="ADAL" clId="{45277021-8A88-49C7-932E-BC517DA7EAEA}" dt="2019-02-12T09:04:38.571" v="0"/>
        <pc:sldMkLst>
          <pc:docMk/>
          <pc:sldMk cId="2692408941" sldId="297"/>
        </pc:sldMkLst>
      </pc:sldChg>
      <pc:sldChg chg="add">
        <pc:chgData name="Patrik Arlos" userId="a02e9f34-b7c1-458f-b069-bfd244fb69b9" providerId="ADAL" clId="{45277021-8A88-49C7-932E-BC517DA7EAEA}" dt="2019-02-12T09:04:38.571" v="0"/>
        <pc:sldMkLst>
          <pc:docMk/>
          <pc:sldMk cId="1799611568" sldId="298"/>
        </pc:sldMkLst>
      </pc:sldChg>
      <pc:sldChg chg="add">
        <pc:chgData name="Patrik Arlos" userId="a02e9f34-b7c1-458f-b069-bfd244fb69b9" providerId="ADAL" clId="{45277021-8A88-49C7-932E-BC517DA7EAEA}" dt="2019-02-12T09:04:38.571" v="0"/>
        <pc:sldMkLst>
          <pc:docMk/>
          <pc:sldMk cId="630916665" sldId="299"/>
        </pc:sldMkLst>
      </pc:sldChg>
      <pc:sldChg chg="add">
        <pc:chgData name="Patrik Arlos" userId="a02e9f34-b7c1-458f-b069-bfd244fb69b9" providerId="ADAL" clId="{45277021-8A88-49C7-932E-BC517DA7EAEA}" dt="2019-02-12T09:04:38.571" v="0"/>
        <pc:sldMkLst>
          <pc:docMk/>
          <pc:sldMk cId="2418629809" sldId="300"/>
        </pc:sldMkLst>
      </pc:sldChg>
      <pc:sldChg chg="add">
        <pc:chgData name="Patrik Arlos" userId="a02e9f34-b7c1-458f-b069-bfd244fb69b9" providerId="ADAL" clId="{45277021-8A88-49C7-932E-BC517DA7EAEA}" dt="2019-02-12T09:04:38.571" v="0"/>
        <pc:sldMkLst>
          <pc:docMk/>
          <pc:sldMk cId="1688086788" sldId="301"/>
        </pc:sldMkLst>
      </pc:sldChg>
      <pc:sldChg chg="add">
        <pc:chgData name="Patrik Arlos" userId="a02e9f34-b7c1-458f-b069-bfd244fb69b9" providerId="ADAL" clId="{45277021-8A88-49C7-932E-BC517DA7EAEA}" dt="2019-02-12T09:04:38.571" v="0"/>
        <pc:sldMkLst>
          <pc:docMk/>
          <pc:sldMk cId="284923819" sldId="302"/>
        </pc:sldMkLst>
      </pc:sldChg>
      <pc:sldChg chg="add">
        <pc:chgData name="Patrik Arlos" userId="a02e9f34-b7c1-458f-b069-bfd244fb69b9" providerId="ADAL" clId="{45277021-8A88-49C7-932E-BC517DA7EAEA}" dt="2019-02-12T09:04:38.571" v="0"/>
        <pc:sldMkLst>
          <pc:docMk/>
          <pc:sldMk cId="3793869801" sldId="303"/>
        </pc:sldMkLst>
      </pc:sldChg>
      <pc:sldChg chg="add">
        <pc:chgData name="Patrik Arlos" userId="a02e9f34-b7c1-458f-b069-bfd244fb69b9" providerId="ADAL" clId="{45277021-8A88-49C7-932E-BC517DA7EAEA}" dt="2019-02-12T09:04:38.571" v="0"/>
        <pc:sldMkLst>
          <pc:docMk/>
          <pc:sldMk cId="1766373528" sldId="304"/>
        </pc:sldMkLst>
      </pc:sldChg>
      <pc:sldChg chg="add">
        <pc:chgData name="Patrik Arlos" userId="a02e9f34-b7c1-458f-b069-bfd244fb69b9" providerId="ADAL" clId="{45277021-8A88-49C7-932E-BC517DA7EAEA}" dt="2019-02-12T09:04:38.571" v="0"/>
        <pc:sldMkLst>
          <pc:docMk/>
          <pc:sldMk cId="875007533" sldId="305"/>
        </pc:sldMkLst>
      </pc:sldChg>
    </pc:docChg>
  </pc:docChgLst>
  <pc:docChgLst>
    <pc:chgData name="Patrik Arlos" userId="a02e9f34-b7c1-458f-b069-bfd244fb69b9" providerId="ADAL" clId="{D42496C0-F4F6-48BC-80A5-595B51289F9E}"/>
    <pc:docChg chg="custSel delSld modSld">
      <pc:chgData name="Patrik Arlos" userId="a02e9f34-b7c1-458f-b069-bfd244fb69b9" providerId="ADAL" clId="{D42496C0-F4F6-48BC-80A5-595B51289F9E}" dt="2019-01-15T13:44:29.522" v="13" actId="20577"/>
      <pc:docMkLst>
        <pc:docMk/>
      </pc:docMkLst>
      <pc:sldChg chg="modSp">
        <pc:chgData name="Patrik Arlos" userId="a02e9f34-b7c1-458f-b069-bfd244fb69b9" providerId="ADAL" clId="{D42496C0-F4F6-48BC-80A5-595B51289F9E}" dt="2019-01-15T13:44:29.522" v="13" actId="20577"/>
        <pc:sldMkLst>
          <pc:docMk/>
          <pc:sldMk cId="76914611" sldId="256"/>
        </pc:sldMkLst>
        <pc:spChg chg="mod">
          <ac:chgData name="Patrik Arlos" userId="a02e9f34-b7c1-458f-b069-bfd244fb69b9" providerId="ADAL" clId="{D42496C0-F4F6-48BC-80A5-595B51289F9E}" dt="2019-01-15T13:44:29.522" v="13" actId="20577"/>
          <ac:spMkLst>
            <pc:docMk/>
            <pc:sldMk cId="76914611" sldId="256"/>
            <ac:spMk id="2" creationId="{00000000-0000-0000-0000-000000000000}"/>
          </ac:spMkLst>
        </pc:spChg>
      </pc:sldChg>
      <pc:sldChg chg="del">
        <pc:chgData name="Patrik Arlos" userId="a02e9f34-b7c1-458f-b069-bfd244fb69b9" providerId="ADAL" clId="{D42496C0-F4F6-48BC-80A5-595B51289F9E}" dt="2019-01-15T13:42:30.991" v="0" actId="2696"/>
        <pc:sldMkLst>
          <pc:docMk/>
          <pc:sldMk cId="3753012757" sldId="264"/>
        </pc:sldMkLst>
      </pc:sldChg>
      <pc:sldChg chg="del">
        <pc:chgData name="Patrik Arlos" userId="a02e9f34-b7c1-458f-b069-bfd244fb69b9" providerId="ADAL" clId="{D42496C0-F4F6-48BC-80A5-595B51289F9E}" dt="2019-01-15T13:42:31.004" v="1" actId="2696"/>
        <pc:sldMkLst>
          <pc:docMk/>
          <pc:sldMk cId="110778283" sldId="295"/>
        </pc:sldMkLst>
      </pc:sldChg>
      <pc:sldChg chg="del">
        <pc:chgData name="Patrik Arlos" userId="a02e9f34-b7c1-458f-b069-bfd244fb69b9" providerId="ADAL" clId="{D42496C0-F4F6-48BC-80A5-595B51289F9E}" dt="2019-01-15T13:42:31.020" v="2" actId="2696"/>
        <pc:sldMkLst>
          <pc:docMk/>
          <pc:sldMk cId="3409372092" sldId="296"/>
        </pc:sldMkLst>
      </pc:sldChg>
      <pc:sldChg chg="del">
        <pc:chgData name="Patrik Arlos" userId="a02e9f34-b7c1-458f-b069-bfd244fb69b9" providerId="ADAL" clId="{D42496C0-F4F6-48BC-80A5-595B51289F9E}" dt="2019-01-15T13:42:31.042" v="3" actId="2696"/>
        <pc:sldMkLst>
          <pc:docMk/>
          <pc:sldMk cId="2692408941" sldId="297"/>
        </pc:sldMkLst>
      </pc:sldChg>
      <pc:sldChg chg="del">
        <pc:chgData name="Patrik Arlos" userId="a02e9f34-b7c1-458f-b069-bfd244fb69b9" providerId="ADAL" clId="{D42496C0-F4F6-48BC-80A5-595B51289F9E}" dt="2019-01-15T13:42:31.113" v="5" actId="2696"/>
        <pc:sldMkLst>
          <pc:docMk/>
          <pc:sldMk cId="1799611568" sldId="298"/>
        </pc:sldMkLst>
      </pc:sldChg>
      <pc:sldChg chg="del">
        <pc:chgData name="Patrik Arlos" userId="a02e9f34-b7c1-458f-b069-bfd244fb69b9" providerId="ADAL" clId="{D42496C0-F4F6-48BC-80A5-595B51289F9E}" dt="2019-01-15T13:42:31.060" v="4" actId="2696"/>
        <pc:sldMkLst>
          <pc:docMk/>
          <pc:sldMk cId="630916665" sldId="299"/>
        </pc:sldMkLst>
      </pc:sldChg>
      <pc:sldChg chg="del">
        <pc:chgData name="Patrik Arlos" userId="a02e9f34-b7c1-458f-b069-bfd244fb69b9" providerId="ADAL" clId="{D42496C0-F4F6-48BC-80A5-595B51289F9E}" dt="2019-01-15T13:42:31.135" v="6" actId="2696"/>
        <pc:sldMkLst>
          <pc:docMk/>
          <pc:sldMk cId="2418629809" sldId="300"/>
        </pc:sldMkLst>
      </pc:sldChg>
      <pc:sldChg chg="del">
        <pc:chgData name="Patrik Arlos" userId="a02e9f34-b7c1-458f-b069-bfd244fb69b9" providerId="ADAL" clId="{D42496C0-F4F6-48BC-80A5-595B51289F9E}" dt="2019-01-15T13:42:31.152" v="7" actId="2696"/>
        <pc:sldMkLst>
          <pc:docMk/>
          <pc:sldMk cId="1688086788" sldId="301"/>
        </pc:sldMkLst>
      </pc:sldChg>
      <pc:sldChg chg="del">
        <pc:chgData name="Patrik Arlos" userId="a02e9f34-b7c1-458f-b069-bfd244fb69b9" providerId="ADAL" clId="{D42496C0-F4F6-48BC-80A5-595B51289F9E}" dt="2019-01-15T13:42:31.166" v="8" actId="2696"/>
        <pc:sldMkLst>
          <pc:docMk/>
          <pc:sldMk cId="284923819" sldId="302"/>
        </pc:sldMkLst>
      </pc:sldChg>
      <pc:sldChg chg="del">
        <pc:chgData name="Patrik Arlos" userId="a02e9f34-b7c1-458f-b069-bfd244fb69b9" providerId="ADAL" clId="{D42496C0-F4F6-48BC-80A5-595B51289F9E}" dt="2019-01-15T13:42:31.180" v="9" actId="2696"/>
        <pc:sldMkLst>
          <pc:docMk/>
          <pc:sldMk cId="3793869801" sldId="303"/>
        </pc:sldMkLst>
      </pc:sldChg>
      <pc:sldChg chg="del">
        <pc:chgData name="Patrik Arlos" userId="a02e9f34-b7c1-458f-b069-bfd244fb69b9" providerId="ADAL" clId="{D42496C0-F4F6-48BC-80A5-595B51289F9E}" dt="2019-01-15T13:42:31.186" v="10" actId="2696"/>
        <pc:sldMkLst>
          <pc:docMk/>
          <pc:sldMk cId="1766373528" sldId="304"/>
        </pc:sldMkLst>
      </pc:sldChg>
      <pc:sldChg chg="del">
        <pc:chgData name="Patrik Arlos" userId="a02e9f34-b7c1-458f-b069-bfd244fb69b9" providerId="ADAL" clId="{D42496C0-F4F6-48BC-80A5-595B51289F9E}" dt="2019-01-15T13:42:31.196" v="11" actId="2696"/>
        <pc:sldMkLst>
          <pc:docMk/>
          <pc:sldMk cId="875007533" sldId="305"/>
        </pc:sldMkLst>
      </pc:sldChg>
      <pc:sldMasterChg chg="delSldLayout">
        <pc:chgData name="Patrik Arlos" userId="a02e9f34-b7c1-458f-b069-bfd244fb69b9" providerId="ADAL" clId="{D42496C0-F4F6-48BC-80A5-595B51289F9E}" dt="2019-01-15T13:42:31.197" v="12" actId="2696"/>
        <pc:sldMasterMkLst>
          <pc:docMk/>
          <pc:sldMasterMk cId="1233805520" sldId="2147483648"/>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Helvetica" charset="0"/>
                <a:ea typeface="Helvetica" charset="0"/>
                <a:cs typeface="Helvetica"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7D714B-F639-F148-A2EB-005B62CBEEDE}"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7D714B-F639-F148-A2EB-005B62CBEEDE}"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7D714B-F639-F148-A2EB-005B62CBEEDE}"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r>
              <a:rPr lang="x-none" noProof="0"/>
              <a:t>DV2559 – Network Programming</a:t>
            </a:r>
            <a:endParaRPr lang="en-US" noProof="0"/>
          </a:p>
        </p:txBody>
      </p:sp>
      <p:sp>
        <p:nvSpPr>
          <p:cNvPr id="4" name="Footer Placeholder 3"/>
          <p:cNvSpPr>
            <a:spLocks noGrp="1"/>
          </p:cNvSpPr>
          <p:nvPr>
            <p:ph type="ftr" sz="quarter" idx="11"/>
          </p:nvPr>
        </p:nvSpPr>
        <p:spPr/>
        <p:txBody>
          <a:bodyPr/>
          <a:lstStyle/>
          <a:p>
            <a:r>
              <a:rPr lang="en-US" noProof="0"/>
              <a:t>Lecture 7: HTTP</a:t>
            </a:r>
          </a:p>
        </p:txBody>
      </p:sp>
      <p:sp>
        <p:nvSpPr>
          <p:cNvPr id="5" name="Slide Number Placeholder 4"/>
          <p:cNvSpPr>
            <a:spLocks noGrp="1"/>
          </p:cNvSpPr>
          <p:nvPr>
            <p:ph type="sldNum" sz="quarter" idx="12"/>
          </p:nvPr>
        </p:nvSpPr>
        <p:spPr/>
        <p:txBody>
          <a:bodyPr/>
          <a:lstStyle/>
          <a:p>
            <a:fld id="{D8A472A3-A2FD-4835-B526-D6664AC49C67}" type="slidenum">
              <a:rPr lang="en-US" noProof="0" smtClean="0"/>
              <a:pPr/>
              <a:t>‹#›</a:t>
            </a:fld>
            <a:endParaRPr lang="en-US" noProof="0" dirty="0"/>
          </a:p>
        </p:txBody>
      </p:sp>
      <p:sp>
        <p:nvSpPr>
          <p:cNvPr id="7" name="Text Placeholder 6"/>
          <p:cNvSpPr>
            <a:spLocks noGrp="1"/>
          </p:cNvSpPr>
          <p:nvPr>
            <p:ph type="body" sz="quarter" idx="13"/>
          </p:nvPr>
        </p:nvSpPr>
        <p:spPr>
          <a:xfrm>
            <a:off x="609600" y="1628801"/>
            <a:ext cx="10972800" cy="4608488"/>
          </a:xfr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Tree>
    <p:extLst>
      <p:ext uri="{BB962C8B-B14F-4D97-AF65-F5344CB8AC3E}">
        <p14:creationId xmlns:p14="http://schemas.microsoft.com/office/powerpoint/2010/main" val="175199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7D714B-F639-F148-A2EB-005B62CBEEDE}"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7D714B-F639-F148-A2EB-005B62CBEEDE}"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7D714B-F639-F148-A2EB-005B62CBEEDE}"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D714B-F639-F148-A2EB-005B62CBEEDE}"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7D714B-F639-F148-A2EB-005B62CBEEDE}"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D714B-F639-F148-A2EB-005B62CBEEDE}"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714B-F639-F148-A2EB-005B62CBEEDE}"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7D714B-F639-F148-A2EB-005B62CBEEDE}"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3CD00-5331-A240-8E64-CEBE2002C46C}"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D714B-F639-F148-A2EB-005B62CBEEDE}" type="datetimeFigureOut">
              <a:rPr lang="en-US" smtClean="0"/>
              <a:t>2/26/2019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3CD00-5331-A240-8E64-CEBE2002C46C}" type="slidenum">
              <a:rPr lang="en-US" smtClean="0"/>
              <a:t>‹#›</a:t>
            </a:fld>
            <a:endParaRPr lang="en-US"/>
          </a:p>
        </p:txBody>
      </p:sp>
      <p:pic>
        <p:nvPicPr>
          <p:cNvPr id="10" name="Bildobjekt 6"/>
          <p:cNvPicPr>
            <a:picLocks noChangeAspect="1"/>
          </p:cNvPicPr>
          <p:nvPr userDrawn="1"/>
        </p:nvPicPr>
        <p:blipFill>
          <a:blip r:embed="rId14">
            <a:extLst>
              <a:ext uri="{BEBA8EAE-BF5A-486C-A8C5-ECC9F3942E4B}">
                <a14:imgProps xmlns:a14="http://schemas.microsoft.com/office/drawing/2010/main">
                  <a14:imgLayer r:embed="rId15">
                    <a14:imgEffect>
                      <a14:saturation sat="136000"/>
                    </a14:imgEffect>
                  </a14:imgLayer>
                </a14:imgProps>
              </a:ext>
              <a:ext uri="{28A0092B-C50C-407E-A947-70E740481C1C}">
                <a14:useLocalDpi xmlns:a14="http://schemas.microsoft.com/office/drawing/2010/main" val="0"/>
              </a:ext>
            </a:extLst>
          </a:blip>
          <a:stretch>
            <a:fillRect/>
          </a:stretch>
        </p:blipFill>
        <p:spPr>
          <a:xfrm>
            <a:off x="8991600" y="3240024"/>
            <a:ext cx="3200400" cy="3617976"/>
          </a:xfrm>
          <a:prstGeom prst="rect">
            <a:avLst/>
          </a:prstGeom>
        </p:spPr>
      </p:pic>
      <p:pic>
        <p:nvPicPr>
          <p:cNvPr id="11" name="Bildobjekt 5" descr="bth.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87339" y="130173"/>
            <a:ext cx="863599" cy="863599"/>
          </a:xfrm>
          <a:prstGeom prst="rect">
            <a:avLst/>
          </a:prstGeom>
        </p:spPr>
      </p:pic>
      <p:pic>
        <p:nvPicPr>
          <p:cNvPr id="12" name="Bildobjekt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098952" y="130173"/>
            <a:ext cx="1805709" cy="863599"/>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4400" kern="1200">
          <a:solidFill>
            <a:schemeClr val="tx1"/>
          </a:solidFill>
          <a:latin typeface="Gill Sans MT" charset="0"/>
          <a:ea typeface="Gill Sans MT" charset="0"/>
          <a:cs typeface="Gill Sans MT"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ols.ietf.org/html/rfc7231" TargetMode="External"/><Relationship Id="rId2" Type="http://schemas.openxmlformats.org/officeDocument/2006/relationships/hyperlink" Target="https://en.wikipedia.org/wiki/Request_for_Comments_(identifier)" TargetMode="External"/><Relationship Id="rId1" Type="http://schemas.openxmlformats.org/officeDocument/2006/relationships/slideLayout" Target="../slideLayouts/slideLayout2.xml"/><Relationship Id="rId4" Type="http://schemas.openxmlformats.org/officeDocument/2006/relationships/hyperlink" Target="https://tools.ietf.org/html/rfc578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oost.org/doc/libs/1_66_0/libs/beast/doc/html/index.html" TargetMode="External"/><Relationship Id="rId2" Type="http://schemas.openxmlformats.org/officeDocument/2006/relationships/hyperlink" Target="https://curl.haxx.se/libcurl/" TargetMode="External"/><Relationship Id="rId1" Type="http://schemas.openxmlformats.org/officeDocument/2006/relationships/slideLayout" Target="../slideLayouts/slideLayout12.xml"/><Relationship Id="rId6" Type="http://schemas.openxmlformats.org/officeDocument/2006/relationships/hyperlink" Target="http://www.demailly.com/~dl/wwwtools.html#http-tiny" TargetMode="External"/><Relationship Id="rId5" Type="http://schemas.openxmlformats.org/officeDocument/2006/relationships/hyperlink" Target="https://www.gnu.org/software/commoncpp/" TargetMode="External"/><Relationship Id="rId4" Type="http://schemas.openxmlformats.org/officeDocument/2006/relationships/hyperlink" Target="https://whoshuu.github.io/cp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HTTP</a:t>
            </a:r>
          </a:p>
        </p:txBody>
      </p:sp>
      <p:sp>
        <p:nvSpPr>
          <p:cNvPr id="3" name="Subtitle 2"/>
          <p:cNvSpPr>
            <a:spLocks noGrp="1"/>
          </p:cNvSpPr>
          <p:nvPr>
            <p:ph type="subTitle" idx="1"/>
          </p:nvPr>
        </p:nvSpPr>
        <p:spPr/>
        <p:txBody>
          <a:bodyPr/>
          <a:lstStyle/>
          <a:p>
            <a:r>
              <a:rPr lang="en-US" dirty="0"/>
              <a:t>Header format, protocol details, RESTful API, functions libraries for HTTP communication</a:t>
            </a:r>
          </a:p>
          <a:p>
            <a:r>
              <a:rPr lang="en-US"/>
              <a:t>Online Material</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CDA3-0390-487A-8A77-0EF0BAE6CF84}"/>
              </a:ext>
            </a:extLst>
          </p:cNvPr>
          <p:cNvSpPr>
            <a:spLocks noGrp="1"/>
          </p:cNvSpPr>
          <p:nvPr>
            <p:ph type="title"/>
          </p:nvPr>
        </p:nvSpPr>
        <p:spPr/>
        <p:txBody>
          <a:bodyPr/>
          <a:lstStyle/>
          <a:p>
            <a:r>
              <a:rPr lang="en-US" dirty="0"/>
              <a:t>HTTP in TCP/IP</a:t>
            </a:r>
          </a:p>
        </p:txBody>
      </p:sp>
      <p:pic>
        <p:nvPicPr>
          <p:cNvPr id="7170" name="Picture 2" descr="http://www.ntu.edu.sg/home/ehchua/programming/webprogramming/images/HTTP_OverTCPIP.png">
            <a:extLst>
              <a:ext uri="{FF2B5EF4-FFF2-40B4-BE49-F238E27FC236}">
                <a16:creationId xmlns:a16="http://schemas.microsoft.com/office/drawing/2014/main" id="{BBFBA13C-597F-4DFC-B75D-EBBACC97D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64" y="1991900"/>
            <a:ext cx="9319793" cy="361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9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EA0F-40CE-487E-8746-8A68D98076F1}"/>
              </a:ext>
            </a:extLst>
          </p:cNvPr>
          <p:cNvSpPr>
            <a:spLocks noGrp="1"/>
          </p:cNvSpPr>
          <p:nvPr>
            <p:ph type="title"/>
          </p:nvPr>
        </p:nvSpPr>
        <p:spPr>
          <a:xfrm>
            <a:off x="838200" y="365125"/>
            <a:ext cx="9196449" cy="1325563"/>
          </a:xfrm>
        </p:spPr>
        <p:txBody>
          <a:bodyPr/>
          <a:lstStyle/>
          <a:p>
            <a:r>
              <a:rPr lang="en-US" dirty="0"/>
              <a:t>HTTP Request and Response Messages</a:t>
            </a:r>
          </a:p>
        </p:txBody>
      </p:sp>
      <p:pic>
        <p:nvPicPr>
          <p:cNvPr id="8196" name="Picture 4" descr="http://www.ntu.edu.sg/home/ehchua/programming/webprogramming/images/HTTP_RequestMessage.png">
            <a:extLst>
              <a:ext uri="{FF2B5EF4-FFF2-40B4-BE49-F238E27FC236}">
                <a16:creationId xmlns:a16="http://schemas.microsoft.com/office/drawing/2014/main" id="{91414C53-9126-4A68-9A53-C2994B6DD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76" y="2146587"/>
            <a:ext cx="8122666" cy="333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83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FD58-6621-4233-AFCA-66E1F3476C1D}"/>
              </a:ext>
            </a:extLst>
          </p:cNvPr>
          <p:cNvSpPr>
            <a:spLocks noGrp="1"/>
          </p:cNvSpPr>
          <p:nvPr>
            <p:ph type="title"/>
          </p:nvPr>
        </p:nvSpPr>
        <p:spPr/>
        <p:txBody>
          <a:bodyPr/>
          <a:lstStyle/>
          <a:p>
            <a:r>
              <a:rPr lang="en-US" dirty="0"/>
              <a:t>Request Line</a:t>
            </a:r>
          </a:p>
        </p:txBody>
      </p:sp>
      <p:sp>
        <p:nvSpPr>
          <p:cNvPr id="3" name="Content Placeholder 2">
            <a:extLst>
              <a:ext uri="{FF2B5EF4-FFF2-40B4-BE49-F238E27FC236}">
                <a16:creationId xmlns:a16="http://schemas.microsoft.com/office/drawing/2014/main" id="{F0BF7C3B-C925-4799-BE82-59810BC0E013}"/>
              </a:ext>
            </a:extLst>
          </p:cNvPr>
          <p:cNvSpPr>
            <a:spLocks noGrp="1"/>
          </p:cNvSpPr>
          <p:nvPr>
            <p:ph idx="1"/>
          </p:nvPr>
        </p:nvSpPr>
        <p:spPr>
          <a:xfrm>
            <a:off x="838200" y="3044041"/>
            <a:ext cx="10515600" cy="3132921"/>
          </a:xfrm>
        </p:spPr>
        <p:txBody>
          <a:bodyPr>
            <a:normAutofit/>
          </a:bodyPr>
          <a:lstStyle/>
          <a:p>
            <a:r>
              <a:rPr lang="en-US" sz="2000" i="1" dirty="0"/>
              <a:t>request-method-name</a:t>
            </a:r>
            <a:r>
              <a:rPr lang="en-US" sz="2000" dirty="0"/>
              <a:t>: HTTP protocol defines a set of request methods, e.g., GET, POST, HEAD, and OPTIONS. The client can use one of these methods to send a request to the server.</a:t>
            </a:r>
          </a:p>
          <a:p>
            <a:r>
              <a:rPr lang="en-US" sz="2000" i="1" dirty="0"/>
              <a:t>request-URI</a:t>
            </a:r>
            <a:r>
              <a:rPr lang="en-US" sz="2000" dirty="0"/>
              <a:t>: specifies the resource requested.</a:t>
            </a:r>
          </a:p>
          <a:p>
            <a:r>
              <a:rPr lang="en-US" sz="2000" i="1" dirty="0"/>
              <a:t>HTTP-version</a:t>
            </a:r>
            <a:r>
              <a:rPr lang="en-US" sz="2000" dirty="0"/>
              <a:t>: Three versions are currently in use: HTTP/1.0, HTTP/1.1 and HTTP/2.0.  [HTTP/3.0 in the works]</a:t>
            </a:r>
          </a:p>
        </p:txBody>
      </p:sp>
      <p:sp>
        <p:nvSpPr>
          <p:cNvPr id="4" name="Rectangle 1">
            <a:extLst>
              <a:ext uri="{FF2B5EF4-FFF2-40B4-BE49-F238E27FC236}">
                <a16:creationId xmlns:a16="http://schemas.microsoft.com/office/drawing/2014/main" id="{680EE316-F4F6-4005-950B-5EA7DEF95AA6}"/>
              </a:ext>
            </a:extLst>
          </p:cNvPr>
          <p:cNvSpPr>
            <a:spLocks noChangeArrowheads="1"/>
          </p:cNvSpPr>
          <p:nvPr/>
        </p:nvSpPr>
        <p:spPr bwMode="auto">
          <a:xfrm>
            <a:off x="2078181" y="1905293"/>
            <a:ext cx="8886701" cy="430887"/>
          </a:xfrm>
          <a:prstGeom prst="rect">
            <a:avLst/>
          </a:prstGeom>
          <a:solidFill>
            <a:srgbClr val="C7E2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0000"/>
                </a:solidFill>
                <a:effectLst/>
                <a:latin typeface="Consolas" panose="020B0609020204030204" pitchFamily="49" charset="0"/>
              </a:rPr>
              <a:t>request-method-name</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1" u="none" strike="noStrike" cap="none" normalizeH="0" baseline="0" dirty="0">
                <a:ln>
                  <a:noFill/>
                </a:ln>
                <a:solidFill>
                  <a:srgbClr val="000000"/>
                </a:solidFill>
                <a:effectLst/>
                <a:latin typeface="Consolas" panose="020B0609020204030204" pitchFamily="49" charset="0"/>
              </a:rPr>
              <a:t>request-URI</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1" u="none" strike="noStrike" cap="none" normalizeH="0" baseline="0" dirty="0">
                <a:ln>
                  <a:noFill/>
                </a:ln>
                <a:solidFill>
                  <a:srgbClr val="000000"/>
                </a:solidFill>
                <a:effectLst/>
                <a:latin typeface="Consolas" panose="020B0609020204030204" pitchFamily="49" charset="0"/>
              </a:rPr>
              <a:t>HTTP-version</a:t>
            </a:r>
            <a:r>
              <a:rPr kumimoji="0" lang="en-US" altLang="en-US" sz="1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B533D29-50C1-46D1-9602-BFE8208BBA34}"/>
              </a:ext>
            </a:extLst>
          </p:cNvPr>
          <p:cNvSpPr>
            <a:spLocks noChangeArrowheads="1"/>
          </p:cNvSpPr>
          <p:nvPr/>
        </p:nvSpPr>
        <p:spPr bwMode="auto">
          <a:xfrm>
            <a:off x="5276600" y="5204479"/>
            <a:ext cx="3871357" cy="958585"/>
          </a:xfrm>
          <a:prstGeom prst="rect">
            <a:avLst/>
          </a:prstGeom>
          <a:solidFill>
            <a:srgbClr val="ECF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GET /test.html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HEAD /query.html HTTP/1.0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POST /index.html HTTP/1.1</a:t>
            </a:r>
            <a:r>
              <a:rPr kumimoji="0" lang="en-US" altLang="en-US" sz="11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532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E59B-38D7-4763-A465-F5C7DEFEE92C}"/>
              </a:ext>
            </a:extLst>
          </p:cNvPr>
          <p:cNvSpPr>
            <a:spLocks noGrp="1"/>
          </p:cNvSpPr>
          <p:nvPr>
            <p:ph type="title"/>
          </p:nvPr>
        </p:nvSpPr>
        <p:spPr/>
        <p:txBody>
          <a:bodyPr/>
          <a:lstStyle/>
          <a:p>
            <a:r>
              <a:rPr lang="en-US" dirty="0"/>
              <a:t>Request Headers</a:t>
            </a:r>
          </a:p>
        </p:txBody>
      </p:sp>
      <p:sp>
        <p:nvSpPr>
          <p:cNvPr id="3" name="Content Placeholder 2">
            <a:extLst>
              <a:ext uri="{FF2B5EF4-FFF2-40B4-BE49-F238E27FC236}">
                <a16:creationId xmlns:a16="http://schemas.microsoft.com/office/drawing/2014/main" id="{769A275C-0CA2-467C-A69C-3859DADEB2CA}"/>
              </a:ext>
            </a:extLst>
          </p:cNvPr>
          <p:cNvSpPr>
            <a:spLocks noGrp="1"/>
          </p:cNvSpPr>
          <p:nvPr>
            <p:ph idx="1"/>
          </p:nvPr>
        </p:nvSpPr>
        <p:spPr>
          <a:xfrm>
            <a:off x="838200" y="2588821"/>
            <a:ext cx="10515600" cy="3588142"/>
          </a:xfrm>
        </p:spPr>
        <p:txBody>
          <a:bodyPr/>
          <a:lstStyle/>
          <a:p>
            <a:r>
              <a:rPr lang="en-US" dirty="0" err="1"/>
              <a:t>name:value</a:t>
            </a:r>
            <a:r>
              <a:rPr lang="en-US" dirty="0"/>
              <a:t> pairs. </a:t>
            </a:r>
          </a:p>
          <a:p>
            <a:r>
              <a:rPr lang="en-US" dirty="0"/>
              <a:t>Multiple values, separated by commas, can be specified.</a:t>
            </a:r>
          </a:p>
        </p:txBody>
      </p:sp>
      <p:sp>
        <p:nvSpPr>
          <p:cNvPr id="4" name="Rectangle 1">
            <a:extLst>
              <a:ext uri="{FF2B5EF4-FFF2-40B4-BE49-F238E27FC236}">
                <a16:creationId xmlns:a16="http://schemas.microsoft.com/office/drawing/2014/main" id="{7FB16B33-30AA-4036-8371-FC401DB9C009}"/>
              </a:ext>
            </a:extLst>
          </p:cNvPr>
          <p:cNvSpPr>
            <a:spLocks noChangeArrowheads="1"/>
          </p:cNvSpPr>
          <p:nvPr/>
        </p:nvSpPr>
        <p:spPr bwMode="auto">
          <a:xfrm>
            <a:off x="1816926" y="1602490"/>
            <a:ext cx="9844644" cy="307777"/>
          </a:xfrm>
          <a:prstGeom prst="rect">
            <a:avLst/>
          </a:prstGeom>
          <a:solidFill>
            <a:srgbClr val="C7E2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a:ln>
                  <a:noFill/>
                </a:ln>
                <a:solidFill>
                  <a:srgbClr val="000000"/>
                </a:solidFill>
                <a:effectLst/>
                <a:latin typeface="Consolas" panose="020B0609020204030204" pitchFamily="49" charset="0"/>
              </a:rPr>
              <a:t>request-header-name</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0" i="1" u="none" strike="noStrike" cap="none" normalizeH="0" baseline="0">
                <a:ln>
                  <a:noFill/>
                </a:ln>
                <a:solidFill>
                  <a:srgbClr val="000000"/>
                </a:solidFill>
                <a:effectLst/>
                <a:latin typeface="Consolas" panose="020B0609020204030204" pitchFamily="49" charset="0"/>
              </a:rPr>
              <a:t>request-header-value1</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2000" b="0" i="1" u="none" strike="noStrike" cap="none" normalizeH="0" baseline="0">
                <a:ln>
                  <a:noFill/>
                </a:ln>
                <a:solidFill>
                  <a:srgbClr val="000000"/>
                </a:solidFill>
                <a:effectLst/>
                <a:latin typeface="Consolas" panose="020B0609020204030204" pitchFamily="49" charset="0"/>
              </a:rPr>
              <a:t>request-header-value2</a:t>
            </a:r>
            <a:r>
              <a:rPr kumimoji="0" lang="en-US" altLang="en-US" sz="2000" b="0" i="0" u="none" strike="noStrike" cap="none" normalizeH="0" baseline="0">
                <a:ln>
                  <a:noFill/>
                </a:ln>
                <a:solidFill>
                  <a:srgbClr val="000000"/>
                </a:solidFill>
                <a:effectLst/>
                <a:latin typeface="Consolas" panose="020B0609020204030204" pitchFamily="49" charset="0"/>
              </a:rPr>
              <a:t>, ...</a:t>
            </a:r>
            <a:r>
              <a:rPr kumimoji="0" lang="en-US" altLang="en-US" sz="1100" b="0" i="0" u="none" strike="noStrike" cap="none" normalizeH="0" baseline="0">
                <a:ln>
                  <a:noFill/>
                </a:ln>
                <a:solidFill>
                  <a:schemeClr val="tx1"/>
                </a:solidFill>
                <a:effectLst/>
              </a:rPr>
              <a:t> </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A0454D7-981C-446A-BADF-7D8020C951F2}"/>
              </a:ext>
            </a:extLst>
          </p:cNvPr>
          <p:cNvSpPr>
            <a:spLocks noChangeArrowheads="1"/>
          </p:cNvSpPr>
          <p:nvPr/>
        </p:nvSpPr>
        <p:spPr bwMode="auto">
          <a:xfrm>
            <a:off x="1816926" y="4538362"/>
            <a:ext cx="7344959" cy="866252"/>
          </a:xfrm>
          <a:prstGeom prst="rect">
            <a:avLst/>
          </a:prstGeom>
          <a:solidFill>
            <a:srgbClr val="ECF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Host: www.xyz.com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Connection: Keep-Alive Accept: image/gif, image/jpeg,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Accept-Language: us-</a:t>
            </a:r>
            <a:r>
              <a:rPr kumimoji="0" lang="en-US" altLang="en-US" b="0" i="0" u="none" strike="noStrike" cap="none" normalizeH="0" baseline="0" dirty="0" err="1">
                <a:ln>
                  <a:noFill/>
                </a:ln>
                <a:solidFill>
                  <a:srgbClr val="000000"/>
                </a:solidFill>
                <a:effectLst/>
                <a:latin typeface="Consolas" panose="020B0609020204030204" pitchFamily="49" charset="0"/>
              </a:rPr>
              <a:t>en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fr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cn</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93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C833-EFC8-4B26-8BB2-ED2E98419544}"/>
              </a:ext>
            </a:extLst>
          </p:cNvPr>
          <p:cNvSpPr>
            <a:spLocks noGrp="1"/>
          </p:cNvSpPr>
          <p:nvPr>
            <p:ph type="title"/>
          </p:nvPr>
        </p:nvSpPr>
        <p:spPr/>
        <p:txBody>
          <a:bodyPr/>
          <a:lstStyle/>
          <a:p>
            <a:r>
              <a:rPr lang="en-US" dirty="0"/>
              <a:t>Example</a:t>
            </a:r>
          </a:p>
        </p:txBody>
      </p:sp>
      <p:sp>
        <p:nvSpPr>
          <p:cNvPr id="4" name="Rectangle 3">
            <a:extLst>
              <a:ext uri="{FF2B5EF4-FFF2-40B4-BE49-F238E27FC236}">
                <a16:creationId xmlns:a16="http://schemas.microsoft.com/office/drawing/2014/main" id="{19333E5D-7AF8-4354-AA63-EA87DC8551A1}"/>
              </a:ext>
            </a:extLst>
          </p:cNvPr>
          <p:cNvSpPr/>
          <p:nvPr/>
        </p:nvSpPr>
        <p:spPr>
          <a:xfrm>
            <a:off x="1642748" y="1922859"/>
            <a:ext cx="10363200" cy="3046988"/>
          </a:xfrm>
          <a:prstGeom prst="rect">
            <a:avLst/>
          </a:prstGeom>
        </p:spPr>
        <p:txBody>
          <a:bodyPr wrap="square">
            <a:spAutoFit/>
          </a:bodyPr>
          <a:lstStyle/>
          <a:p>
            <a:r>
              <a:rPr lang="en-US" sz="1600" b="1" dirty="0">
                <a:solidFill>
                  <a:schemeClr val="accent1"/>
                </a:solidFill>
                <a:latin typeface="Consolas" panose="020B0609020204030204" pitchFamily="49" charset="0"/>
              </a:rPr>
              <a:t>GET /marc/ HTTP/1.1</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Host: 194.47.151.125</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Connection: keep-alive</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Upgrade-Insecure-Requests: 1</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User-Agent: Mozilla/5.0 (Windows NT 10.0; Win64; x64) </a:t>
            </a:r>
            <a:r>
              <a:rPr lang="en-US" sz="1600" b="1" dirty="0" err="1">
                <a:solidFill>
                  <a:schemeClr val="accent1"/>
                </a:solidFill>
                <a:latin typeface="Consolas" panose="020B0609020204030204" pitchFamily="49" charset="0"/>
              </a:rPr>
              <a:t>AppleWebKit</a:t>
            </a:r>
            <a:r>
              <a:rPr lang="en-US" sz="1600" b="1" dirty="0">
                <a:solidFill>
                  <a:schemeClr val="accent1"/>
                </a:solidFill>
                <a:latin typeface="Consolas" panose="020B0609020204030204" pitchFamily="49" charset="0"/>
              </a:rPr>
              <a:t>/537.36 (KHTML, like Gecko) Chrome/70.0.3538.110 Safari/537.36</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Accept: text/</a:t>
            </a:r>
            <a:r>
              <a:rPr lang="en-US" sz="1600" b="1" dirty="0" err="1">
                <a:solidFill>
                  <a:schemeClr val="accent1"/>
                </a:solidFill>
                <a:latin typeface="Consolas" panose="020B0609020204030204" pitchFamily="49" charset="0"/>
              </a:rPr>
              <a:t>html,application</a:t>
            </a:r>
            <a:r>
              <a:rPr lang="en-US" sz="1600" b="1"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xhtml+xml,application</a:t>
            </a:r>
            <a:r>
              <a:rPr lang="en-US" sz="1600" b="1"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xml;q</a:t>
            </a:r>
            <a:r>
              <a:rPr lang="en-US" sz="1600" b="1" dirty="0">
                <a:solidFill>
                  <a:schemeClr val="accent1"/>
                </a:solidFill>
                <a:latin typeface="Consolas" panose="020B0609020204030204" pitchFamily="49" charset="0"/>
              </a:rPr>
              <a:t>=0.9,image/</a:t>
            </a:r>
            <a:r>
              <a:rPr lang="en-US" sz="1600" b="1" dirty="0" err="1">
                <a:solidFill>
                  <a:schemeClr val="accent1"/>
                </a:solidFill>
                <a:latin typeface="Consolas" panose="020B0609020204030204" pitchFamily="49" charset="0"/>
              </a:rPr>
              <a:t>webp,image</a:t>
            </a:r>
            <a:r>
              <a:rPr lang="en-US" sz="1600" b="1"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apng</a:t>
            </a:r>
            <a:r>
              <a:rPr lang="en-US" sz="1600" b="1" dirty="0">
                <a:solidFill>
                  <a:schemeClr val="accent1"/>
                </a:solidFill>
                <a:latin typeface="Consolas" panose="020B0609020204030204" pitchFamily="49" charset="0"/>
              </a:rPr>
              <a:t>,*/*;q=0.8</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Accept-Encoding: </a:t>
            </a:r>
            <a:r>
              <a:rPr lang="en-US" sz="1600" b="1" dirty="0" err="1">
                <a:solidFill>
                  <a:schemeClr val="accent1"/>
                </a:solidFill>
                <a:latin typeface="Consolas" panose="020B0609020204030204" pitchFamily="49" charset="0"/>
              </a:rPr>
              <a:t>gzip</a:t>
            </a:r>
            <a:r>
              <a:rPr lang="en-US" sz="1600" b="1" dirty="0">
                <a:solidFill>
                  <a:schemeClr val="accent1"/>
                </a:solidFill>
                <a:latin typeface="Consolas" panose="020B0609020204030204" pitchFamily="49" charset="0"/>
              </a:rPr>
              <a:t>, deflate</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Accept-Language: </a:t>
            </a:r>
            <a:r>
              <a:rPr lang="en-US" sz="1600" b="1" dirty="0" err="1">
                <a:solidFill>
                  <a:schemeClr val="accent1"/>
                </a:solidFill>
                <a:latin typeface="Consolas" panose="020B0609020204030204" pitchFamily="49" charset="0"/>
              </a:rPr>
              <a:t>sv-SE,sv;q</a:t>
            </a:r>
            <a:r>
              <a:rPr lang="en-US" sz="1600" b="1" dirty="0">
                <a:solidFill>
                  <a:schemeClr val="accent1"/>
                </a:solidFill>
                <a:latin typeface="Consolas" panose="020B0609020204030204" pitchFamily="49" charset="0"/>
              </a:rPr>
              <a:t>=0.9,en-US;q=0.8,en;q=0.7,de;q=0.6,ru;q=0.5</a:t>
            </a:r>
            <a:r>
              <a:rPr lang="en-US" sz="1600" b="1" dirty="0">
                <a:highlight>
                  <a:srgbClr val="FFFF00"/>
                </a:highlight>
                <a:latin typeface="Consolas" panose="020B0609020204030204" pitchFamily="49" charset="0"/>
              </a:rPr>
              <a:t>[CRLF]</a:t>
            </a:r>
            <a:br>
              <a:rPr lang="en-US" sz="1600" b="1" dirty="0">
                <a:solidFill>
                  <a:schemeClr val="accent1"/>
                </a:solidFill>
                <a:latin typeface="Consolas" panose="020B0609020204030204" pitchFamily="49" charset="0"/>
              </a:rPr>
            </a:br>
            <a:r>
              <a:rPr lang="en-US" sz="1600" b="1" dirty="0">
                <a:solidFill>
                  <a:schemeClr val="accent1"/>
                </a:solidFill>
                <a:latin typeface="Consolas" panose="020B0609020204030204" pitchFamily="49" charset="0"/>
              </a:rPr>
              <a:t>Cookie: PHPSESSID=u2vkjd7lxyxyxyxyxyxyxyxyx30</a:t>
            </a:r>
            <a:r>
              <a:rPr lang="en-US" sz="1600" b="1" dirty="0">
                <a:highlight>
                  <a:srgbClr val="FFFF00"/>
                </a:highlight>
                <a:latin typeface="Consolas" panose="020B0609020204030204" pitchFamily="49" charset="0"/>
              </a:rPr>
              <a:t>[CRLF]</a:t>
            </a:r>
          </a:p>
          <a:p>
            <a:r>
              <a:rPr lang="en-US" sz="1600" b="1" dirty="0">
                <a:highlight>
                  <a:srgbClr val="FFFF00"/>
                </a:highlight>
                <a:latin typeface="Consolas" panose="020B0609020204030204" pitchFamily="49" charset="0"/>
              </a:rPr>
              <a:t>[CRLF]</a:t>
            </a:r>
            <a:endParaRPr lang="en-US" sz="1600" dirty="0"/>
          </a:p>
        </p:txBody>
      </p:sp>
      <p:sp>
        <p:nvSpPr>
          <p:cNvPr id="5" name="TextBox 4">
            <a:extLst>
              <a:ext uri="{FF2B5EF4-FFF2-40B4-BE49-F238E27FC236}">
                <a16:creationId xmlns:a16="http://schemas.microsoft.com/office/drawing/2014/main" id="{7AB35176-F10E-4DCF-8B7C-BF7712D54CC4}"/>
              </a:ext>
            </a:extLst>
          </p:cNvPr>
          <p:cNvSpPr txBox="1"/>
          <p:nvPr/>
        </p:nvSpPr>
        <p:spPr>
          <a:xfrm>
            <a:off x="4845126" y="1864426"/>
            <a:ext cx="1682338" cy="369332"/>
          </a:xfrm>
          <a:prstGeom prst="rect">
            <a:avLst/>
          </a:prstGeom>
          <a:noFill/>
        </p:spPr>
        <p:txBody>
          <a:bodyPr wrap="square" rtlCol="0">
            <a:spAutoFit/>
          </a:bodyPr>
          <a:lstStyle/>
          <a:p>
            <a:r>
              <a:rPr lang="en-US" dirty="0"/>
              <a:t>Request line</a:t>
            </a:r>
          </a:p>
        </p:txBody>
      </p:sp>
      <p:sp>
        <p:nvSpPr>
          <p:cNvPr id="7" name="Left Brace 6">
            <a:extLst>
              <a:ext uri="{FF2B5EF4-FFF2-40B4-BE49-F238E27FC236}">
                <a16:creationId xmlns:a16="http://schemas.microsoft.com/office/drawing/2014/main" id="{75DE6F39-4D28-4E55-B367-53C3150C62B0}"/>
              </a:ext>
            </a:extLst>
          </p:cNvPr>
          <p:cNvSpPr/>
          <p:nvPr/>
        </p:nvSpPr>
        <p:spPr>
          <a:xfrm>
            <a:off x="1444825" y="2276104"/>
            <a:ext cx="197923" cy="23592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F043709-1FCC-499D-AC11-0D60360DEAAA}"/>
              </a:ext>
            </a:extLst>
          </p:cNvPr>
          <p:cNvSpPr txBox="1"/>
          <p:nvPr/>
        </p:nvSpPr>
        <p:spPr>
          <a:xfrm>
            <a:off x="362191" y="3123187"/>
            <a:ext cx="1031181" cy="646331"/>
          </a:xfrm>
          <a:prstGeom prst="rect">
            <a:avLst/>
          </a:prstGeom>
          <a:noFill/>
        </p:spPr>
        <p:txBody>
          <a:bodyPr wrap="square" rtlCol="0">
            <a:spAutoFit/>
          </a:bodyPr>
          <a:lstStyle/>
          <a:p>
            <a:r>
              <a:rPr lang="en-US" dirty="0"/>
              <a:t>Request</a:t>
            </a:r>
          </a:p>
          <a:p>
            <a:r>
              <a:rPr lang="en-US" dirty="0"/>
              <a:t>header</a:t>
            </a:r>
          </a:p>
        </p:txBody>
      </p:sp>
      <p:sp>
        <p:nvSpPr>
          <p:cNvPr id="9" name="TextBox 8">
            <a:extLst>
              <a:ext uri="{FF2B5EF4-FFF2-40B4-BE49-F238E27FC236}">
                <a16:creationId xmlns:a16="http://schemas.microsoft.com/office/drawing/2014/main" id="{392EC51A-C301-4B7F-B5F0-E6D7DA406F48}"/>
              </a:ext>
            </a:extLst>
          </p:cNvPr>
          <p:cNvSpPr txBox="1"/>
          <p:nvPr/>
        </p:nvSpPr>
        <p:spPr>
          <a:xfrm>
            <a:off x="2535374" y="4691560"/>
            <a:ext cx="5484427" cy="369332"/>
          </a:xfrm>
          <a:prstGeom prst="rect">
            <a:avLst/>
          </a:prstGeom>
          <a:noFill/>
        </p:spPr>
        <p:txBody>
          <a:bodyPr wrap="square" rtlCol="0">
            <a:spAutoFit/>
          </a:bodyPr>
          <a:lstStyle/>
          <a:p>
            <a:r>
              <a:rPr lang="en-US" dirty="0"/>
              <a:t>Blank line, separates request from body (if present) </a:t>
            </a:r>
          </a:p>
        </p:txBody>
      </p:sp>
      <p:sp>
        <p:nvSpPr>
          <p:cNvPr id="10" name="TextBox 9">
            <a:extLst>
              <a:ext uri="{FF2B5EF4-FFF2-40B4-BE49-F238E27FC236}">
                <a16:creationId xmlns:a16="http://schemas.microsoft.com/office/drawing/2014/main" id="{1073D092-EDE2-4CCA-A475-98ADA0C09BE9}"/>
              </a:ext>
            </a:extLst>
          </p:cNvPr>
          <p:cNvSpPr txBox="1"/>
          <p:nvPr/>
        </p:nvSpPr>
        <p:spPr>
          <a:xfrm>
            <a:off x="607621" y="2653582"/>
            <a:ext cx="1389413" cy="646331"/>
          </a:xfrm>
          <a:prstGeom prst="rect">
            <a:avLst/>
          </a:prstGeom>
          <a:noFill/>
        </p:spPr>
        <p:txBody>
          <a:bodyPr wrap="square" rtlCol="0">
            <a:spAutoFit/>
          </a:bodyPr>
          <a:lstStyle/>
          <a:p>
            <a:r>
              <a:rPr lang="en-US" dirty="0"/>
              <a:t>Response Headers</a:t>
            </a:r>
          </a:p>
        </p:txBody>
      </p:sp>
    </p:spTree>
    <p:extLst>
      <p:ext uri="{BB962C8B-B14F-4D97-AF65-F5344CB8AC3E}">
        <p14:creationId xmlns:p14="http://schemas.microsoft.com/office/powerpoint/2010/main" val="39610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468E-8AA2-4A4B-B250-310FD44C981A}"/>
              </a:ext>
            </a:extLst>
          </p:cNvPr>
          <p:cNvSpPr>
            <a:spLocks noGrp="1"/>
          </p:cNvSpPr>
          <p:nvPr>
            <p:ph type="title"/>
          </p:nvPr>
        </p:nvSpPr>
        <p:spPr/>
        <p:txBody>
          <a:bodyPr/>
          <a:lstStyle/>
          <a:p>
            <a:r>
              <a:rPr lang="en-US" dirty="0"/>
              <a:t>HTTP Response</a:t>
            </a:r>
          </a:p>
        </p:txBody>
      </p:sp>
      <p:pic>
        <p:nvPicPr>
          <p:cNvPr id="11266" name="Picture 2" descr="http://www.ntu.edu.sg/home/ehchua/programming/webprogramming/images/HTTP_ResponseMessage.png">
            <a:extLst>
              <a:ext uri="{FF2B5EF4-FFF2-40B4-BE49-F238E27FC236}">
                <a16:creationId xmlns:a16="http://schemas.microsoft.com/office/drawing/2014/main" id="{52A8ED32-1170-47E2-ADCD-98D2AF397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69" y="1825625"/>
            <a:ext cx="8682118" cy="333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05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3760-FEDE-4D9D-9B3D-BB93E81D2086}"/>
              </a:ext>
            </a:extLst>
          </p:cNvPr>
          <p:cNvSpPr>
            <a:spLocks noGrp="1"/>
          </p:cNvSpPr>
          <p:nvPr>
            <p:ph type="title"/>
          </p:nvPr>
        </p:nvSpPr>
        <p:spPr/>
        <p:txBody>
          <a:bodyPr/>
          <a:lstStyle/>
          <a:p>
            <a:r>
              <a:rPr lang="en-US" dirty="0"/>
              <a:t>Status Line</a:t>
            </a:r>
          </a:p>
        </p:txBody>
      </p:sp>
      <p:sp>
        <p:nvSpPr>
          <p:cNvPr id="3" name="Content Placeholder 2">
            <a:extLst>
              <a:ext uri="{FF2B5EF4-FFF2-40B4-BE49-F238E27FC236}">
                <a16:creationId xmlns:a16="http://schemas.microsoft.com/office/drawing/2014/main" id="{16FA1C72-9A00-4FDA-81C5-44BCA3C4FED8}"/>
              </a:ext>
            </a:extLst>
          </p:cNvPr>
          <p:cNvSpPr>
            <a:spLocks noGrp="1"/>
          </p:cNvSpPr>
          <p:nvPr>
            <p:ph idx="1"/>
          </p:nvPr>
        </p:nvSpPr>
        <p:spPr>
          <a:xfrm>
            <a:off x="838200" y="2656113"/>
            <a:ext cx="10515600" cy="3520849"/>
          </a:xfrm>
        </p:spPr>
        <p:txBody>
          <a:bodyPr>
            <a:normAutofit/>
          </a:bodyPr>
          <a:lstStyle/>
          <a:p>
            <a:r>
              <a:rPr lang="en-US" sz="2400" i="1" dirty="0"/>
              <a:t>HTTP-version</a:t>
            </a:r>
            <a:r>
              <a:rPr lang="en-US" sz="2400" dirty="0"/>
              <a:t>: The HTTP version used in this session. Either HTTP/1.0 and HTTP/1.1.</a:t>
            </a:r>
          </a:p>
          <a:p>
            <a:r>
              <a:rPr lang="en-US" sz="2400" i="1" dirty="0"/>
              <a:t>status-code</a:t>
            </a:r>
            <a:r>
              <a:rPr lang="en-US" sz="2400" dirty="0"/>
              <a:t>: a 3-digit number generated by the server to reflect the outcome of the request.</a:t>
            </a:r>
          </a:p>
          <a:p>
            <a:r>
              <a:rPr lang="en-US" sz="2400" i="1" dirty="0"/>
              <a:t>reason-phrase</a:t>
            </a:r>
            <a:r>
              <a:rPr lang="en-US" sz="2400" dirty="0"/>
              <a:t>: gives a short explanation to the status code.</a:t>
            </a:r>
          </a:p>
          <a:p>
            <a:r>
              <a:rPr lang="en-US" sz="2400" dirty="0"/>
              <a:t>Common status code and reason phrase are "200 OK", "404 Not Found", "403 Forbidden", "500 Internal Server Error".</a:t>
            </a:r>
          </a:p>
        </p:txBody>
      </p:sp>
      <p:sp>
        <p:nvSpPr>
          <p:cNvPr id="4" name="Rectangle 1">
            <a:extLst>
              <a:ext uri="{FF2B5EF4-FFF2-40B4-BE49-F238E27FC236}">
                <a16:creationId xmlns:a16="http://schemas.microsoft.com/office/drawing/2014/main" id="{8A601C0A-62FE-4C05-94AF-00D82A98E732}"/>
              </a:ext>
            </a:extLst>
          </p:cNvPr>
          <p:cNvSpPr>
            <a:spLocks noChangeArrowheads="1"/>
          </p:cNvSpPr>
          <p:nvPr/>
        </p:nvSpPr>
        <p:spPr bwMode="auto">
          <a:xfrm>
            <a:off x="3562597" y="1756377"/>
            <a:ext cx="5066805" cy="276999"/>
          </a:xfrm>
          <a:prstGeom prst="rect">
            <a:avLst/>
          </a:prstGeom>
          <a:solidFill>
            <a:srgbClr val="C7E2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Consolas" panose="020B0609020204030204" pitchFamily="49" charset="0"/>
              </a:rPr>
              <a:t>HTTP-version</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000000"/>
                </a:solidFill>
                <a:effectLst/>
                <a:latin typeface="Consolas" panose="020B0609020204030204" pitchFamily="49" charset="0"/>
              </a:rPr>
              <a:t>status-code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000000"/>
                </a:solidFill>
                <a:effectLst/>
                <a:latin typeface="Consolas" panose="020B0609020204030204" pitchFamily="49" charset="0"/>
              </a:rPr>
              <a:t>reason-phrase</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870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BE20-6B2D-4090-A8A8-1016174B5A94}"/>
              </a:ext>
            </a:extLst>
          </p:cNvPr>
          <p:cNvSpPr>
            <a:spLocks noGrp="1"/>
          </p:cNvSpPr>
          <p:nvPr>
            <p:ph type="title"/>
          </p:nvPr>
        </p:nvSpPr>
        <p:spPr/>
        <p:txBody>
          <a:bodyPr/>
          <a:lstStyle/>
          <a:p>
            <a:r>
              <a:rPr lang="en-US" dirty="0"/>
              <a:t>HTTP Response Codes</a:t>
            </a:r>
          </a:p>
        </p:txBody>
      </p:sp>
      <p:sp>
        <p:nvSpPr>
          <p:cNvPr id="3" name="Content Placeholder 2">
            <a:extLst>
              <a:ext uri="{FF2B5EF4-FFF2-40B4-BE49-F238E27FC236}">
                <a16:creationId xmlns:a16="http://schemas.microsoft.com/office/drawing/2014/main" id="{BF3488B1-1E63-49CF-AAFC-92BE8E4DB6AF}"/>
              </a:ext>
            </a:extLst>
          </p:cNvPr>
          <p:cNvSpPr>
            <a:spLocks noGrp="1"/>
          </p:cNvSpPr>
          <p:nvPr>
            <p:ph idx="1"/>
          </p:nvPr>
        </p:nvSpPr>
        <p:spPr>
          <a:xfrm>
            <a:off x="838200" y="1492332"/>
            <a:ext cx="10515600" cy="4684631"/>
          </a:xfrm>
        </p:spPr>
        <p:txBody>
          <a:bodyPr>
            <a:normAutofit lnSpcReduction="10000"/>
          </a:bodyPr>
          <a:lstStyle/>
          <a:p>
            <a:pPr marL="0" indent="0">
              <a:buNone/>
            </a:pPr>
            <a:r>
              <a:rPr lang="en-US" dirty="0"/>
              <a:t>1xx Informational response</a:t>
            </a:r>
          </a:p>
          <a:p>
            <a:pPr marL="0" indent="0">
              <a:buNone/>
            </a:pPr>
            <a:r>
              <a:rPr lang="en-US" dirty="0"/>
              <a:t>2xx Success</a:t>
            </a:r>
          </a:p>
          <a:p>
            <a:pPr marL="0" indent="0">
              <a:buNone/>
            </a:pPr>
            <a:r>
              <a:rPr lang="en-US" dirty="0"/>
              <a:t>	200 OK</a:t>
            </a:r>
          </a:p>
          <a:p>
            <a:pPr marL="0" indent="0">
              <a:buNone/>
            </a:pPr>
            <a:r>
              <a:rPr lang="en-US" dirty="0"/>
              <a:t>3xx Redirection</a:t>
            </a:r>
          </a:p>
          <a:p>
            <a:pPr marL="0" indent="0">
              <a:buNone/>
            </a:pPr>
            <a:r>
              <a:rPr lang="en-US" dirty="0"/>
              <a:t>	301 Moved Permanently</a:t>
            </a:r>
          </a:p>
          <a:p>
            <a:pPr marL="0" indent="0">
              <a:buNone/>
            </a:pPr>
            <a:r>
              <a:rPr lang="en-US" dirty="0"/>
              <a:t>4xx Client Error</a:t>
            </a:r>
          </a:p>
          <a:p>
            <a:pPr marL="0" indent="0">
              <a:buNone/>
            </a:pPr>
            <a:r>
              <a:rPr lang="en-US" dirty="0"/>
              <a:t>	400 Bad Request</a:t>
            </a:r>
          </a:p>
          <a:p>
            <a:pPr marL="0" indent="0">
              <a:buNone/>
            </a:pPr>
            <a:r>
              <a:rPr lang="en-US" dirty="0"/>
              <a:t>	404 Not Found</a:t>
            </a:r>
          </a:p>
          <a:p>
            <a:pPr marL="0" indent="0">
              <a:buNone/>
            </a:pPr>
            <a:r>
              <a:rPr lang="en-US" dirty="0"/>
              <a:t>5xx Server Error</a:t>
            </a:r>
          </a:p>
          <a:p>
            <a:pPr marL="0" indent="0">
              <a:buNone/>
            </a:pPr>
            <a:r>
              <a:rPr lang="en-US" dirty="0"/>
              <a:t>	500 Internal Server Error</a:t>
            </a:r>
          </a:p>
        </p:txBody>
      </p:sp>
      <p:sp>
        <p:nvSpPr>
          <p:cNvPr id="4" name="Rectangle 3">
            <a:extLst>
              <a:ext uri="{FF2B5EF4-FFF2-40B4-BE49-F238E27FC236}">
                <a16:creationId xmlns:a16="http://schemas.microsoft.com/office/drawing/2014/main" id="{6D850C8D-C5C1-42AD-9C13-F8A15F62D8C8}"/>
              </a:ext>
            </a:extLst>
          </p:cNvPr>
          <p:cNvSpPr/>
          <p:nvPr/>
        </p:nvSpPr>
        <p:spPr>
          <a:xfrm>
            <a:off x="3306486" y="6205249"/>
            <a:ext cx="5579028" cy="369332"/>
          </a:xfrm>
          <a:prstGeom prst="rect">
            <a:avLst/>
          </a:prstGeom>
        </p:spPr>
        <p:txBody>
          <a:bodyPr wrap="none">
            <a:spAutoFit/>
          </a:bodyPr>
          <a:lstStyle/>
          <a:p>
            <a:r>
              <a:rPr lang="en-US" dirty="0"/>
              <a:t>https://en.wikipedia.org/wiki/List_of_HTTP_status_codes</a:t>
            </a:r>
          </a:p>
        </p:txBody>
      </p:sp>
    </p:spTree>
    <p:extLst>
      <p:ext uri="{BB962C8B-B14F-4D97-AF65-F5344CB8AC3E}">
        <p14:creationId xmlns:p14="http://schemas.microsoft.com/office/powerpoint/2010/main" val="192517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4330-A0E4-4A91-A0E4-3241DB71F23E}"/>
              </a:ext>
            </a:extLst>
          </p:cNvPr>
          <p:cNvSpPr>
            <a:spLocks noGrp="1"/>
          </p:cNvSpPr>
          <p:nvPr>
            <p:ph type="title"/>
          </p:nvPr>
        </p:nvSpPr>
        <p:spPr/>
        <p:txBody>
          <a:bodyPr/>
          <a:lstStyle/>
          <a:p>
            <a:r>
              <a:rPr lang="en-US" dirty="0"/>
              <a:t>Response Headers</a:t>
            </a:r>
          </a:p>
        </p:txBody>
      </p:sp>
      <p:sp>
        <p:nvSpPr>
          <p:cNvPr id="3" name="Content Placeholder 2">
            <a:extLst>
              <a:ext uri="{FF2B5EF4-FFF2-40B4-BE49-F238E27FC236}">
                <a16:creationId xmlns:a16="http://schemas.microsoft.com/office/drawing/2014/main" id="{CEC4BD23-50AE-4701-B8E4-6044AD7FDF8C}"/>
              </a:ext>
            </a:extLst>
          </p:cNvPr>
          <p:cNvSpPr>
            <a:spLocks noGrp="1"/>
          </p:cNvSpPr>
          <p:nvPr>
            <p:ph idx="1"/>
          </p:nvPr>
        </p:nvSpPr>
        <p:spPr>
          <a:xfrm>
            <a:off x="838200" y="2379023"/>
            <a:ext cx="10515600" cy="1325563"/>
          </a:xfrm>
        </p:spPr>
        <p:txBody>
          <a:bodyPr/>
          <a:lstStyle/>
          <a:p>
            <a:r>
              <a:rPr lang="en-US" dirty="0" err="1"/>
              <a:t>name:value</a:t>
            </a:r>
            <a:r>
              <a:rPr lang="en-US" dirty="0"/>
              <a:t> pairs. </a:t>
            </a:r>
          </a:p>
          <a:p>
            <a:r>
              <a:rPr lang="en-US" dirty="0"/>
              <a:t>Multiple values, separated by commas, can be specified.</a:t>
            </a:r>
          </a:p>
        </p:txBody>
      </p:sp>
      <p:sp>
        <p:nvSpPr>
          <p:cNvPr id="4" name="Rectangle 1">
            <a:extLst>
              <a:ext uri="{FF2B5EF4-FFF2-40B4-BE49-F238E27FC236}">
                <a16:creationId xmlns:a16="http://schemas.microsoft.com/office/drawing/2014/main" id="{D32F9836-E651-4F2D-A06D-41B2529D5B18}"/>
              </a:ext>
            </a:extLst>
          </p:cNvPr>
          <p:cNvSpPr>
            <a:spLocks noChangeArrowheads="1"/>
          </p:cNvSpPr>
          <p:nvPr/>
        </p:nvSpPr>
        <p:spPr bwMode="auto">
          <a:xfrm>
            <a:off x="1415143" y="1749125"/>
            <a:ext cx="9361714" cy="276999"/>
          </a:xfrm>
          <a:prstGeom prst="rect">
            <a:avLst/>
          </a:prstGeom>
          <a:solidFill>
            <a:srgbClr val="C7E2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000000"/>
                </a:solidFill>
                <a:effectLst/>
                <a:latin typeface="Consolas" panose="020B0609020204030204" pitchFamily="49" charset="0"/>
              </a:rPr>
              <a:t>response-header-name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000000"/>
                </a:solidFill>
                <a:effectLst/>
                <a:latin typeface="Consolas" panose="020B0609020204030204" pitchFamily="49" charset="0"/>
              </a:rPr>
              <a:t>response-header-value1</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000000"/>
                </a:solidFill>
                <a:effectLst/>
                <a:latin typeface="Consolas" panose="020B0609020204030204" pitchFamily="49" charset="0"/>
              </a:rPr>
              <a:t>response-header-value2</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A095319-EBF6-4EF9-B40D-0AAAB6132C1A}"/>
              </a:ext>
            </a:extLst>
          </p:cNvPr>
          <p:cNvSpPr>
            <a:spLocks noChangeArrowheads="1"/>
          </p:cNvSpPr>
          <p:nvPr/>
        </p:nvSpPr>
        <p:spPr bwMode="auto">
          <a:xfrm>
            <a:off x="6586846" y="4264869"/>
            <a:ext cx="4403450" cy="1266361"/>
          </a:xfrm>
          <a:prstGeom prst="rect">
            <a:avLst/>
          </a:prstGeom>
          <a:solidFill>
            <a:srgbClr val="ECF2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Content-Type: text/html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Content-Length: 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Connection: Keep-Alive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Keep-Alive: timeout=15, max=100</a:t>
            </a:r>
            <a:r>
              <a:rPr kumimoji="0" lang="en-US" altLang="en-US" sz="11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180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CAF6-B1C7-402A-92C2-7F8D668B1AC0}"/>
              </a:ext>
            </a:extLst>
          </p:cNvPr>
          <p:cNvSpPr>
            <a:spLocks noGrp="1"/>
          </p:cNvSpPr>
          <p:nvPr>
            <p:ph type="title"/>
          </p:nvPr>
        </p:nvSpPr>
        <p:spPr>
          <a:xfrm>
            <a:off x="838200" y="1"/>
            <a:ext cx="10515600" cy="681036"/>
          </a:xfrm>
        </p:spPr>
        <p:txBody>
          <a:bodyPr>
            <a:normAutofit fontScale="90000"/>
          </a:bodyPr>
          <a:lstStyle/>
          <a:p>
            <a:r>
              <a:rPr lang="en-US" dirty="0"/>
              <a:t>Response Example</a:t>
            </a:r>
          </a:p>
        </p:txBody>
      </p:sp>
      <p:sp>
        <p:nvSpPr>
          <p:cNvPr id="4" name="Rectangle 3">
            <a:extLst>
              <a:ext uri="{FF2B5EF4-FFF2-40B4-BE49-F238E27FC236}">
                <a16:creationId xmlns:a16="http://schemas.microsoft.com/office/drawing/2014/main" id="{8D492CF1-B666-4B7E-A1C5-21AD6C0B037A}"/>
              </a:ext>
            </a:extLst>
          </p:cNvPr>
          <p:cNvSpPr/>
          <p:nvPr/>
        </p:nvSpPr>
        <p:spPr>
          <a:xfrm>
            <a:off x="2327564" y="1436109"/>
            <a:ext cx="8906494" cy="4801314"/>
          </a:xfrm>
          <a:prstGeom prst="rect">
            <a:avLst/>
          </a:prstGeom>
        </p:spPr>
        <p:txBody>
          <a:bodyPr wrap="square">
            <a:spAutoFit/>
          </a:bodyPr>
          <a:lstStyle/>
          <a:p>
            <a:r>
              <a:rPr lang="en-US" dirty="0">
                <a:solidFill>
                  <a:schemeClr val="accent3">
                    <a:lumMod val="75000"/>
                  </a:schemeClr>
                </a:solidFill>
              </a:rPr>
              <a:t>HTTP/1.1 200 OK</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Date: Thu, 06 Dec 2018 08:37:06 GMT</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Server: Apache/2.4.7 (Ubuntu)</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X-Powered-By: PHP/5.5.9-1ubuntu4.6</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Expires: Thu, 06 Dec 2018 08:42:06 GMT</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Cache-Control: max-age=300,public, must-revalidate</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Content-Length: 159</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Keep-Alive: timeout=5, max=95</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Connection: Keep-Alive</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Content-Type: image/</a:t>
            </a:r>
            <a:r>
              <a:rPr lang="en-US" dirty="0" err="1">
                <a:solidFill>
                  <a:schemeClr val="accent3">
                    <a:lumMod val="75000"/>
                  </a:schemeClr>
                </a:solidFill>
              </a:rPr>
              <a:t>png</a:t>
            </a:r>
            <a:r>
              <a:rPr lang="en-US" b="1" dirty="0">
                <a:highlight>
                  <a:srgbClr val="FFFF00"/>
                </a:highlight>
              </a:rPr>
              <a:t>[CRLF]</a:t>
            </a:r>
            <a:endParaRPr lang="en-US" dirty="0">
              <a:solidFill>
                <a:schemeClr val="accent3">
                  <a:lumMod val="75000"/>
                </a:schemeClr>
              </a:solidFill>
            </a:endParaRPr>
          </a:p>
          <a:p>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.PNG</a:t>
            </a:r>
            <a:r>
              <a:rPr lang="en-US" b="1" dirty="0">
                <a:highlight>
                  <a:srgbClr val="FFFF00"/>
                </a:highlight>
              </a:rPr>
              <a:t> CRLF]</a:t>
            </a:r>
            <a:endParaRPr lang="en-US" dirty="0">
              <a:solidFill>
                <a:schemeClr val="accent3">
                  <a:lumMod val="75000"/>
                </a:schemeClr>
              </a:solidFill>
            </a:endParaRPr>
          </a:p>
          <a:p>
            <a:r>
              <a:rPr lang="en-US" dirty="0">
                <a:solidFill>
                  <a:schemeClr val="accent3">
                    <a:lumMod val="75000"/>
                  </a:schemeClr>
                </a:solidFill>
              </a:rPr>
              <a:t>.</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IHDR...</a:t>
            </a:r>
            <a:r>
              <a:rPr lang="en-US" b="1" dirty="0">
                <a:highlight>
                  <a:srgbClr val="FFFF00"/>
                </a:highlight>
              </a:rPr>
              <a:t>[CRLF]</a:t>
            </a:r>
            <a:endParaRPr lang="en-US" dirty="0">
              <a:solidFill>
                <a:schemeClr val="accent3">
                  <a:lumMod val="75000"/>
                </a:schemeClr>
              </a:solidFill>
            </a:endParaRPr>
          </a:p>
          <a:p>
            <a:r>
              <a:rPr lang="en-US" dirty="0">
                <a:solidFill>
                  <a:schemeClr val="accent3">
                    <a:lumMod val="75000"/>
                  </a:schemeClr>
                </a:solidFill>
              </a:rPr>
              <a:t>...........7....	</a:t>
            </a:r>
            <a:r>
              <a:rPr lang="en-US" dirty="0" err="1">
                <a:solidFill>
                  <a:schemeClr val="accent3">
                    <a:lumMod val="75000"/>
                  </a:schemeClr>
                </a:solidFill>
              </a:rPr>
              <a:t>pHYs.</a:t>
            </a:r>
            <a:r>
              <a:rPr lang="en-US" dirty="0">
                <a:solidFill>
                  <a:schemeClr val="accent3">
                    <a:lumMod val="75000"/>
                  </a:schemeClr>
                </a:solidFill>
              </a:rPr>
              <a:t>...............QIDAT(.</a:t>
            </a:r>
            <a:r>
              <a:rPr lang="en-US" dirty="0" err="1">
                <a:solidFill>
                  <a:schemeClr val="accent3">
                    <a:lumMod val="75000"/>
                  </a:schemeClr>
                </a:solidFill>
              </a:rPr>
              <a:t>c`..`d</a:t>
            </a:r>
            <a:r>
              <a:rPr lang="en-US" dirty="0">
                <a:solidFill>
                  <a:schemeClr val="accent3">
                    <a:lumMod val="75000"/>
                  </a:schemeClr>
                </a:solidFill>
              </a:rPr>
              <a:t>```................HH..96.h...+Q.X.	.r...C.....y....$9.f3\..O.P......i{.5ZbJa....IEND.B`.</a:t>
            </a:r>
            <a:r>
              <a:rPr lang="en-US" b="1" dirty="0">
                <a:highlight>
                  <a:srgbClr val="FFFF00"/>
                </a:highlight>
              </a:rPr>
              <a:t>[CRLF]</a:t>
            </a:r>
            <a:endParaRPr lang="en-US" dirty="0">
              <a:solidFill>
                <a:schemeClr val="accent3">
                  <a:lumMod val="75000"/>
                </a:schemeClr>
              </a:solidFill>
            </a:endParaRPr>
          </a:p>
        </p:txBody>
      </p:sp>
      <p:sp>
        <p:nvSpPr>
          <p:cNvPr id="5" name="TextBox 4">
            <a:extLst>
              <a:ext uri="{FF2B5EF4-FFF2-40B4-BE49-F238E27FC236}">
                <a16:creationId xmlns:a16="http://schemas.microsoft.com/office/drawing/2014/main" id="{9B32D723-D6B3-4B7A-BBE8-72F12BF3C650}"/>
              </a:ext>
            </a:extLst>
          </p:cNvPr>
          <p:cNvSpPr txBox="1"/>
          <p:nvPr/>
        </p:nvSpPr>
        <p:spPr>
          <a:xfrm>
            <a:off x="399803" y="1439676"/>
            <a:ext cx="1389413" cy="369332"/>
          </a:xfrm>
          <a:prstGeom prst="rect">
            <a:avLst/>
          </a:prstGeom>
          <a:noFill/>
        </p:spPr>
        <p:txBody>
          <a:bodyPr wrap="square" rtlCol="0">
            <a:spAutoFit/>
          </a:bodyPr>
          <a:lstStyle/>
          <a:p>
            <a:r>
              <a:rPr lang="en-US" dirty="0"/>
              <a:t>Status Line</a:t>
            </a:r>
          </a:p>
        </p:txBody>
      </p:sp>
      <p:sp>
        <p:nvSpPr>
          <p:cNvPr id="6" name="Left Brace 5">
            <a:extLst>
              <a:ext uri="{FF2B5EF4-FFF2-40B4-BE49-F238E27FC236}">
                <a16:creationId xmlns:a16="http://schemas.microsoft.com/office/drawing/2014/main" id="{A8D78B97-85A5-477A-8468-46CDD16F0F88}"/>
              </a:ext>
            </a:extLst>
          </p:cNvPr>
          <p:cNvSpPr/>
          <p:nvPr/>
        </p:nvSpPr>
        <p:spPr>
          <a:xfrm>
            <a:off x="2082140" y="1809008"/>
            <a:ext cx="245424" cy="2335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B17F7852-BE4D-475A-8528-C0F78564DB9C}"/>
              </a:ext>
            </a:extLst>
          </p:cNvPr>
          <p:cNvSpPr/>
          <p:nvPr/>
        </p:nvSpPr>
        <p:spPr>
          <a:xfrm>
            <a:off x="2035628" y="4449288"/>
            <a:ext cx="245424" cy="17881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9F6F19D-1362-4EBB-918E-5AA6D8712B63}"/>
              </a:ext>
            </a:extLst>
          </p:cNvPr>
          <p:cNvSpPr txBox="1"/>
          <p:nvPr/>
        </p:nvSpPr>
        <p:spPr>
          <a:xfrm>
            <a:off x="607621" y="2653582"/>
            <a:ext cx="1389413" cy="646331"/>
          </a:xfrm>
          <a:prstGeom prst="rect">
            <a:avLst/>
          </a:prstGeom>
          <a:noFill/>
        </p:spPr>
        <p:txBody>
          <a:bodyPr wrap="square" rtlCol="0">
            <a:spAutoFit/>
          </a:bodyPr>
          <a:lstStyle/>
          <a:p>
            <a:r>
              <a:rPr lang="en-US" dirty="0"/>
              <a:t>Response Headers</a:t>
            </a:r>
          </a:p>
        </p:txBody>
      </p:sp>
      <p:sp>
        <p:nvSpPr>
          <p:cNvPr id="9" name="TextBox 8">
            <a:extLst>
              <a:ext uri="{FF2B5EF4-FFF2-40B4-BE49-F238E27FC236}">
                <a16:creationId xmlns:a16="http://schemas.microsoft.com/office/drawing/2014/main" id="{1127C9DE-C55E-4635-90A5-564704AC44C9}"/>
              </a:ext>
            </a:extLst>
          </p:cNvPr>
          <p:cNvSpPr txBox="1"/>
          <p:nvPr/>
        </p:nvSpPr>
        <p:spPr>
          <a:xfrm>
            <a:off x="610096" y="5020189"/>
            <a:ext cx="1389413" cy="646331"/>
          </a:xfrm>
          <a:prstGeom prst="rect">
            <a:avLst/>
          </a:prstGeom>
          <a:noFill/>
        </p:spPr>
        <p:txBody>
          <a:bodyPr wrap="square" rtlCol="0">
            <a:spAutoFit/>
          </a:bodyPr>
          <a:lstStyle/>
          <a:p>
            <a:r>
              <a:rPr lang="en-US" dirty="0"/>
              <a:t>Response</a:t>
            </a:r>
          </a:p>
          <a:p>
            <a:r>
              <a:rPr lang="en-US" dirty="0"/>
              <a:t>Body</a:t>
            </a:r>
          </a:p>
        </p:txBody>
      </p:sp>
      <p:sp>
        <p:nvSpPr>
          <p:cNvPr id="11" name="TextBox 10">
            <a:extLst>
              <a:ext uri="{FF2B5EF4-FFF2-40B4-BE49-F238E27FC236}">
                <a16:creationId xmlns:a16="http://schemas.microsoft.com/office/drawing/2014/main" id="{72807633-849D-4EFE-AAC7-BB087E6F9610}"/>
              </a:ext>
            </a:extLst>
          </p:cNvPr>
          <p:cNvSpPr txBox="1"/>
          <p:nvPr/>
        </p:nvSpPr>
        <p:spPr>
          <a:xfrm>
            <a:off x="5995055" y="4144488"/>
            <a:ext cx="5484427" cy="369332"/>
          </a:xfrm>
          <a:prstGeom prst="rect">
            <a:avLst/>
          </a:prstGeom>
          <a:noFill/>
        </p:spPr>
        <p:txBody>
          <a:bodyPr wrap="square" rtlCol="0">
            <a:spAutoFit/>
          </a:bodyPr>
          <a:lstStyle/>
          <a:p>
            <a:r>
              <a:rPr lang="en-US" dirty="0"/>
              <a:t>Blank line, separates request from body (if present) </a:t>
            </a:r>
          </a:p>
        </p:txBody>
      </p:sp>
      <p:cxnSp>
        <p:nvCxnSpPr>
          <p:cNvPr id="13" name="Straight Arrow Connector 12">
            <a:extLst>
              <a:ext uri="{FF2B5EF4-FFF2-40B4-BE49-F238E27FC236}">
                <a16:creationId xmlns:a16="http://schemas.microsoft.com/office/drawing/2014/main" id="{C63A2C6E-650B-4D02-A4F9-1325997F38B6}"/>
              </a:ext>
            </a:extLst>
          </p:cNvPr>
          <p:cNvCxnSpPr/>
          <p:nvPr/>
        </p:nvCxnSpPr>
        <p:spPr>
          <a:xfrm flipH="1">
            <a:off x="3333008" y="4370119"/>
            <a:ext cx="2592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20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A28A-94E5-4D26-A49F-DEAD9133966C}"/>
              </a:ext>
            </a:extLst>
          </p:cNvPr>
          <p:cNvSpPr>
            <a:spLocks noGrp="1"/>
          </p:cNvSpPr>
          <p:nvPr>
            <p:ph type="title"/>
          </p:nvPr>
        </p:nvSpPr>
        <p:spPr>
          <a:xfrm>
            <a:off x="838200" y="365125"/>
            <a:ext cx="9172699" cy="1325563"/>
          </a:xfrm>
        </p:spPr>
        <p:txBody>
          <a:bodyPr/>
          <a:lstStyle/>
          <a:p>
            <a:r>
              <a:rPr lang="en-US" dirty="0" err="1"/>
              <a:t>HyperText</a:t>
            </a:r>
            <a:r>
              <a:rPr lang="en-US" dirty="0"/>
              <a:t> Transfer Protocol - HTTP</a:t>
            </a:r>
          </a:p>
        </p:txBody>
      </p:sp>
      <p:sp>
        <p:nvSpPr>
          <p:cNvPr id="3" name="Content Placeholder 2">
            <a:extLst>
              <a:ext uri="{FF2B5EF4-FFF2-40B4-BE49-F238E27FC236}">
                <a16:creationId xmlns:a16="http://schemas.microsoft.com/office/drawing/2014/main" id="{321A0C84-52B0-4E16-9702-041EB60DEA7E}"/>
              </a:ext>
            </a:extLst>
          </p:cNvPr>
          <p:cNvSpPr>
            <a:spLocks noGrp="1"/>
          </p:cNvSpPr>
          <p:nvPr>
            <p:ph idx="1"/>
          </p:nvPr>
        </p:nvSpPr>
        <p:spPr>
          <a:xfrm>
            <a:off x="838200" y="1825625"/>
            <a:ext cx="10515600" cy="1111539"/>
          </a:xfrm>
        </p:spPr>
        <p:txBody>
          <a:bodyPr/>
          <a:lstStyle/>
          <a:p>
            <a:r>
              <a:rPr lang="en-US" dirty="0"/>
              <a:t>HTTP is an </a:t>
            </a:r>
            <a:r>
              <a:rPr lang="en-US" i="1" dirty="0"/>
              <a:t>asymmetric request-response client-server</a:t>
            </a:r>
            <a:r>
              <a:rPr lang="en-US" dirty="0"/>
              <a:t> protocol as illustrated. </a:t>
            </a:r>
          </a:p>
          <a:p>
            <a:endParaRPr lang="en-US" dirty="0"/>
          </a:p>
        </p:txBody>
      </p:sp>
      <p:pic>
        <p:nvPicPr>
          <p:cNvPr id="1026" name="Picture 2" descr="http://www.ntu.edu.sg/home/ehchua/programming/webprogramming/images/HTTP.png">
            <a:extLst>
              <a:ext uri="{FF2B5EF4-FFF2-40B4-BE49-F238E27FC236}">
                <a16:creationId xmlns:a16="http://schemas.microsoft.com/office/drawing/2014/main" id="{0D64461E-32F7-4B37-97FE-FCC70A80B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974" y="2639105"/>
            <a:ext cx="6638925"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61689E2-95DB-411B-8149-AE5E94732E8A}"/>
              </a:ext>
            </a:extLst>
          </p:cNvPr>
          <p:cNvSpPr txBox="1">
            <a:spLocks/>
          </p:cNvSpPr>
          <p:nvPr/>
        </p:nvSpPr>
        <p:spPr>
          <a:xfrm>
            <a:off x="990600" y="4702628"/>
            <a:ext cx="10515600" cy="1151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Stateless</a:t>
            </a:r>
          </a:p>
          <a:p>
            <a:r>
              <a:rPr lang="en-US" dirty="0"/>
              <a:t>Permits negotiation of data type and representation</a:t>
            </a:r>
          </a:p>
          <a:p>
            <a:endParaRPr lang="en-US" dirty="0"/>
          </a:p>
        </p:txBody>
      </p:sp>
      <p:sp>
        <p:nvSpPr>
          <p:cNvPr id="6" name="Rectangle 5">
            <a:extLst>
              <a:ext uri="{FF2B5EF4-FFF2-40B4-BE49-F238E27FC236}">
                <a16:creationId xmlns:a16="http://schemas.microsoft.com/office/drawing/2014/main" id="{B8E13F16-91E4-4260-A5A8-D91C54A1D891}"/>
              </a:ext>
            </a:extLst>
          </p:cNvPr>
          <p:cNvSpPr/>
          <p:nvPr/>
        </p:nvSpPr>
        <p:spPr>
          <a:xfrm>
            <a:off x="838200" y="6308209"/>
            <a:ext cx="10254761" cy="369332"/>
          </a:xfrm>
          <a:prstGeom prst="rect">
            <a:avLst/>
          </a:prstGeom>
        </p:spPr>
        <p:txBody>
          <a:bodyPr wrap="square">
            <a:spAutoFit/>
          </a:bodyPr>
          <a:lstStyle/>
          <a:p>
            <a:r>
              <a:rPr lang="en-US" dirty="0"/>
              <a:t>http://www.ntu.edu.sg/home/ehchua/programming/webprogramming/http_basics.html</a:t>
            </a:r>
          </a:p>
        </p:txBody>
      </p:sp>
    </p:spTree>
    <p:extLst>
      <p:ext uri="{BB962C8B-B14F-4D97-AF65-F5344CB8AC3E}">
        <p14:creationId xmlns:p14="http://schemas.microsoft.com/office/powerpoint/2010/main" val="225836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8019-7F5B-4BAC-B3AD-88DB011CF3C1}"/>
              </a:ext>
            </a:extLst>
          </p:cNvPr>
          <p:cNvSpPr>
            <a:spLocks noGrp="1"/>
          </p:cNvSpPr>
          <p:nvPr>
            <p:ph type="title"/>
          </p:nvPr>
        </p:nvSpPr>
        <p:spPr/>
        <p:txBody>
          <a:bodyPr/>
          <a:lstStyle/>
          <a:p>
            <a:r>
              <a:rPr lang="en-US" dirty="0"/>
              <a:t>HTTP Methods</a:t>
            </a:r>
          </a:p>
        </p:txBody>
      </p:sp>
      <p:sp>
        <p:nvSpPr>
          <p:cNvPr id="4" name="Rectangle: Rounded Corners 3">
            <a:extLst>
              <a:ext uri="{FF2B5EF4-FFF2-40B4-BE49-F238E27FC236}">
                <a16:creationId xmlns:a16="http://schemas.microsoft.com/office/drawing/2014/main" id="{DF41EA97-577E-43BF-BA1A-847FAF8826F2}"/>
              </a:ext>
            </a:extLst>
          </p:cNvPr>
          <p:cNvSpPr/>
          <p:nvPr/>
        </p:nvSpPr>
        <p:spPr>
          <a:xfrm>
            <a:off x="261833" y="1611086"/>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a:t>
            </a:r>
          </a:p>
        </p:txBody>
      </p:sp>
      <p:sp>
        <p:nvSpPr>
          <p:cNvPr id="5" name="Rectangle: Rounded Corners 4">
            <a:extLst>
              <a:ext uri="{FF2B5EF4-FFF2-40B4-BE49-F238E27FC236}">
                <a16:creationId xmlns:a16="http://schemas.microsoft.com/office/drawing/2014/main" id="{C8AD48F1-D22E-46E5-8063-ED98B8ADFD05}"/>
              </a:ext>
            </a:extLst>
          </p:cNvPr>
          <p:cNvSpPr/>
          <p:nvPr/>
        </p:nvSpPr>
        <p:spPr>
          <a:xfrm>
            <a:off x="261833" y="2107437"/>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6" name="Rectangle: Rounded Corners 5">
            <a:extLst>
              <a:ext uri="{FF2B5EF4-FFF2-40B4-BE49-F238E27FC236}">
                <a16:creationId xmlns:a16="http://schemas.microsoft.com/office/drawing/2014/main" id="{7A2ABAC4-BAC1-4DE3-B2DE-D55DD11A8A7B}"/>
              </a:ext>
            </a:extLst>
          </p:cNvPr>
          <p:cNvSpPr/>
          <p:nvPr/>
        </p:nvSpPr>
        <p:spPr>
          <a:xfrm>
            <a:off x="261833" y="2603788"/>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p:txBody>
      </p:sp>
      <p:sp>
        <p:nvSpPr>
          <p:cNvPr id="7" name="Rectangle: Rounded Corners 6">
            <a:extLst>
              <a:ext uri="{FF2B5EF4-FFF2-40B4-BE49-F238E27FC236}">
                <a16:creationId xmlns:a16="http://schemas.microsoft.com/office/drawing/2014/main" id="{4532DCA4-18D5-4473-A5A8-4599338865C4}"/>
              </a:ext>
            </a:extLst>
          </p:cNvPr>
          <p:cNvSpPr/>
          <p:nvPr/>
        </p:nvSpPr>
        <p:spPr>
          <a:xfrm>
            <a:off x="261833" y="3100139"/>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PUT</a:t>
            </a:r>
          </a:p>
        </p:txBody>
      </p:sp>
      <p:sp>
        <p:nvSpPr>
          <p:cNvPr id="8" name="Rectangle: Rounded Corners 7">
            <a:extLst>
              <a:ext uri="{FF2B5EF4-FFF2-40B4-BE49-F238E27FC236}">
                <a16:creationId xmlns:a16="http://schemas.microsoft.com/office/drawing/2014/main" id="{14CB0591-EAE8-4FAA-8D36-0FF7D29FE127}"/>
              </a:ext>
            </a:extLst>
          </p:cNvPr>
          <p:cNvSpPr/>
          <p:nvPr/>
        </p:nvSpPr>
        <p:spPr>
          <a:xfrm>
            <a:off x="261833" y="3596490"/>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a:t>
            </a:r>
          </a:p>
        </p:txBody>
      </p:sp>
      <p:sp>
        <p:nvSpPr>
          <p:cNvPr id="9" name="Rectangle: Rounded Corners 8">
            <a:extLst>
              <a:ext uri="{FF2B5EF4-FFF2-40B4-BE49-F238E27FC236}">
                <a16:creationId xmlns:a16="http://schemas.microsoft.com/office/drawing/2014/main" id="{AAA87EF6-6507-473B-A6BB-9539B5003F61}"/>
              </a:ext>
            </a:extLst>
          </p:cNvPr>
          <p:cNvSpPr/>
          <p:nvPr/>
        </p:nvSpPr>
        <p:spPr>
          <a:xfrm>
            <a:off x="261833" y="4126040"/>
            <a:ext cx="1186957" cy="590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a:t>
            </a:r>
          </a:p>
        </p:txBody>
      </p:sp>
      <p:sp>
        <p:nvSpPr>
          <p:cNvPr id="10" name="Rectangle: Rounded Corners 9">
            <a:extLst>
              <a:ext uri="{FF2B5EF4-FFF2-40B4-BE49-F238E27FC236}">
                <a16:creationId xmlns:a16="http://schemas.microsoft.com/office/drawing/2014/main" id="{22BE6532-2F26-4106-925C-B73552929C2F}"/>
              </a:ext>
            </a:extLst>
          </p:cNvPr>
          <p:cNvSpPr/>
          <p:nvPr/>
        </p:nvSpPr>
        <p:spPr>
          <a:xfrm>
            <a:off x="261833" y="4970382"/>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TRACE</a:t>
            </a:r>
          </a:p>
        </p:txBody>
      </p:sp>
      <p:sp>
        <p:nvSpPr>
          <p:cNvPr id="11" name="Rectangle: Rounded Corners 10">
            <a:extLst>
              <a:ext uri="{FF2B5EF4-FFF2-40B4-BE49-F238E27FC236}">
                <a16:creationId xmlns:a16="http://schemas.microsoft.com/office/drawing/2014/main" id="{1F9760F3-EB0D-408F-B47B-265098768AED}"/>
              </a:ext>
            </a:extLst>
          </p:cNvPr>
          <p:cNvSpPr/>
          <p:nvPr/>
        </p:nvSpPr>
        <p:spPr>
          <a:xfrm>
            <a:off x="261833" y="5462710"/>
            <a:ext cx="1186957" cy="423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OPTIONS</a:t>
            </a:r>
          </a:p>
        </p:txBody>
      </p:sp>
      <p:sp>
        <p:nvSpPr>
          <p:cNvPr id="12" name="Rectangle 11">
            <a:extLst>
              <a:ext uri="{FF2B5EF4-FFF2-40B4-BE49-F238E27FC236}">
                <a16:creationId xmlns:a16="http://schemas.microsoft.com/office/drawing/2014/main" id="{5D0D8209-DF83-4C06-847D-8B8C9E670C75}"/>
              </a:ext>
            </a:extLst>
          </p:cNvPr>
          <p:cNvSpPr/>
          <p:nvPr/>
        </p:nvSpPr>
        <p:spPr>
          <a:xfrm>
            <a:off x="1569636" y="1638196"/>
            <a:ext cx="7977184" cy="369332"/>
          </a:xfrm>
          <a:prstGeom prst="rect">
            <a:avLst/>
          </a:prstGeom>
        </p:spPr>
        <p:txBody>
          <a:bodyPr wrap="square">
            <a:spAutoFit/>
          </a:bodyPr>
          <a:lstStyle/>
          <a:p>
            <a:r>
              <a:rPr lang="en-US" dirty="0"/>
              <a:t>Request to get a web resource from the server.</a:t>
            </a:r>
          </a:p>
        </p:txBody>
      </p:sp>
      <p:sp>
        <p:nvSpPr>
          <p:cNvPr id="13" name="Rectangle 12">
            <a:extLst>
              <a:ext uri="{FF2B5EF4-FFF2-40B4-BE49-F238E27FC236}">
                <a16:creationId xmlns:a16="http://schemas.microsoft.com/office/drawing/2014/main" id="{87805A13-9E87-442F-B850-F14362322890}"/>
              </a:ext>
            </a:extLst>
          </p:cNvPr>
          <p:cNvSpPr/>
          <p:nvPr/>
        </p:nvSpPr>
        <p:spPr>
          <a:xfrm>
            <a:off x="1569636" y="2134547"/>
            <a:ext cx="10647858" cy="369332"/>
          </a:xfrm>
          <a:prstGeom prst="rect">
            <a:avLst/>
          </a:prstGeom>
        </p:spPr>
        <p:txBody>
          <a:bodyPr wrap="square">
            <a:spAutoFit/>
          </a:bodyPr>
          <a:lstStyle/>
          <a:p>
            <a:r>
              <a:rPr lang="en-US" dirty="0"/>
              <a:t>Request to get the header that a GET request would have obtained.</a:t>
            </a:r>
          </a:p>
        </p:txBody>
      </p:sp>
      <p:sp>
        <p:nvSpPr>
          <p:cNvPr id="14" name="Rectangle 13">
            <a:extLst>
              <a:ext uri="{FF2B5EF4-FFF2-40B4-BE49-F238E27FC236}">
                <a16:creationId xmlns:a16="http://schemas.microsoft.com/office/drawing/2014/main" id="{A4691254-DA1C-4D30-98BA-9B3ABBED23A3}"/>
              </a:ext>
            </a:extLst>
          </p:cNvPr>
          <p:cNvSpPr/>
          <p:nvPr/>
        </p:nvSpPr>
        <p:spPr>
          <a:xfrm>
            <a:off x="1569636" y="2557098"/>
            <a:ext cx="3875869" cy="369332"/>
          </a:xfrm>
          <a:prstGeom prst="rect">
            <a:avLst/>
          </a:prstGeom>
        </p:spPr>
        <p:txBody>
          <a:bodyPr wrap="none">
            <a:spAutoFit/>
          </a:bodyPr>
          <a:lstStyle/>
          <a:p>
            <a:r>
              <a:rPr lang="en-US" dirty="0"/>
              <a:t>Used to post data up to the web server.</a:t>
            </a:r>
          </a:p>
        </p:txBody>
      </p:sp>
      <p:sp>
        <p:nvSpPr>
          <p:cNvPr id="15" name="Rectangle 14">
            <a:extLst>
              <a:ext uri="{FF2B5EF4-FFF2-40B4-BE49-F238E27FC236}">
                <a16:creationId xmlns:a16="http://schemas.microsoft.com/office/drawing/2014/main" id="{F362A5E2-3F19-4222-B257-B971A7705051}"/>
              </a:ext>
            </a:extLst>
          </p:cNvPr>
          <p:cNvSpPr/>
          <p:nvPr/>
        </p:nvSpPr>
        <p:spPr>
          <a:xfrm>
            <a:off x="1569636" y="3142213"/>
            <a:ext cx="3187989" cy="369332"/>
          </a:xfrm>
          <a:prstGeom prst="rect">
            <a:avLst/>
          </a:prstGeom>
        </p:spPr>
        <p:txBody>
          <a:bodyPr wrap="none">
            <a:spAutoFit/>
          </a:bodyPr>
          <a:lstStyle/>
          <a:p>
            <a:r>
              <a:rPr lang="en-US" dirty="0"/>
              <a:t>Ask the server to store the data.</a:t>
            </a:r>
          </a:p>
        </p:txBody>
      </p:sp>
      <p:sp>
        <p:nvSpPr>
          <p:cNvPr id="16" name="Rectangle 15">
            <a:extLst>
              <a:ext uri="{FF2B5EF4-FFF2-40B4-BE49-F238E27FC236}">
                <a16:creationId xmlns:a16="http://schemas.microsoft.com/office/drawing/2014/main" id="{62B2EA58-5E53-41DD-88F5-27003FFCC9B9}"/>
              </a:ext>
            </a:extLst>
          </p:cNvPr>
          <p:cNvSpPr/>
          <p:nvPr/>
        </p:nvSpPr>
        <p:spPr>
          <a:xfrm>
            <a:off x="1569636" y="3626599"/>
            <a:ext cx="3305905" cy="369332"/>
          </a:xfrm>
          <a:prstGeom prst="rect">
            <a:avLst/>
          </a:prstGeom>
        </p:spPr>
        <p:txBody>
          <a:bodyPr wrap="none">
            <a:spAutoFit/>
          </a:bodyPr>
          <a:lstStyle/>
          <a:p>
            <a:r>
              <a:rPr lang="en-US" dirty="0"/>
              <a:t>Ask the server to delete the data.</a:t>
            </a:r>
          </a:p>
        </p:txBody>
      </p:sp>
      <p:sp>
        <p:nvSpPr>
          <p:cNvPr id="17" name="Rectangle 16">
            <a:extLst>
              <a:ext uri="{FF2B5EF4-FFF2-40B4-BE49-F238E27FC236}">
                <a16:creationId xmlns:a16="http://schemas.microsoft.com/office/drawing/2014/main" id="{800F3C75-64D4-4AD5-A872-25E578590F40}"/>
              </a:ext>
            </a:extLst>
          </p:cNvPr>
          <p:cNvSpPr/>
          <p:nvPr/>
        </p:nvSpPr>
        <p:spPr>
          <a:xfrm>
            <a:off x="1569635" y="4126040"/>
            <a:ext cx="10470635" cy="646331"/>
          </a:xfrm>
          <a:prstGeom prst="rect">
            <a:avLst/>
          </a:prstGeom>
        </p:spPr>
        <p:txBody>
          <a:bodyPr wrap="square">
            <a:spAutoFit/>
          </a:bodyPr>
          <a:lstStyle/>
          <a:p>
            <a:r>
              <a:rPr lang="en-US" dirty="0"/>
              <a:t>Tell a proxy to make a connection to another host and simply reply the content, without attempting to parse or cache it.</a:t>
            </a:r>
          </a:p>
        </p:txBody>
      </p:sp>
      <p:sp>
        <p:nvSpPr>
          <p:cNvPr id="18" name="Rectangle 17">
            <a:extLst>
              <a:ext uri="{FF2B5EF4-FFF2-40B4-BE49-F238E27FC236}">
                <a16:creationId xmlns:a16="http://schemas.microsoft.com/office/drawing/2014/main" id="{FC62F7D4-A47E-4371-BA47-F9A0F127B19B}"/>
              </a:ext>
            </a:extLst>
          </p:cNvPr>
          <p:cNvSpPr/>
          <p:nvPr/>
        </p:nvSpPr>
        <p:spPr>
          <a:xfrm>
            <a:off x="1569635" y="4993103"/>
            <a:ext cx="6559746" cy="369332"/>
          </a:xfrm>
          <a:prstGeom prst="rect">
            <a:avLst/>
          </a:prstGeom>
        </p:spPr>
        <p:txBody>
          <a:bodyPr wrap="square">
            <a:spAutoFit/>
          </a:bodyPr>
          <a:lstStyle/>
          <a:p>
            <a:r>
              <a:rPr lang="en-US" dirty="0"/>
              <a:t>Ask the server to return a diagnostic trace of the actions it takes.</a:t>
            </a:r>
          </a:p>
        </p:txBody>
      </p:sp>
      <p:sp>
        <p:nvSpPr>
          <p:cNvPr id="19" name="Rectangle 18">
            <a:extLst>
              <a:ext uri="{FF2B5EF4-FFF2-40B4-BE49-F238E27FC236}">
                <a16:creationId xmlns:a16="http://schemas.microsoft.com/office/drawing/2014/main" id="{7D44C600-91C4-4C1C-8366-BE95F8019804}"/>
              </a:ext>
            </a:extLst>
          </p:cNvPr>
          <p:cNvSpPr/>
          <p:nvPr/>
        </p:nvSpPr>
        <p:spPr>
          <a:xfrm>
            <a:off x="1569636" y="5489820"/>
            <a:ext cx="6115841" cy="369332"/>
          </a:xfrm>
          <a:prstGeom prst="rect">
            <a:avLst/>
          </a:prstGeom>
        </p:spPr>
        <p:txBody>
          <a:bodyPr wrap="none">
            <a:spAutoFit/>
          </a:bodyPr>
          <a:lstStyle/>
          <a:p>
            <a:r>
              <a:rPr lang="en-US" dirty="0"/>
              <a:t>Ask the server to return the list of request methods it supports.</a:t>
            </a:r>
          </a:p>
        </p:txBody>
      </p:sp>
    </p:spTree>
    <p:extLst>
      <p:ext uri="{BB962C8B-B14F-4D97-AF65-F5344CB8AC3E}">
        <p14:creationId xmlns:p14="http://schemas.microsoft.com/office/powerpoint/2010/main" val="248672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A31F-D2D9-4E61-A587-0406D5A55C3A}"/>
              </a:ext>
            </a:extLst>
          </p:cNvPr>
          <p:cNvSpPr>
            <a:spLocks noGrp="1"/>
          </p:cNvSpPr>
          <p:nvPr>
            <p:ph type="title"/>
          </p:nvPr>
        </p:nvSpPr>
        <p:spPr>
          <a:xfrm>
            <a:off x="838200" y="365125"/>
            <a:ext cx="10515600" cy="1325563"/>
          </a:xfrm>
        </p:spPr>
        <p:txBody>
          <a:bodyPr>
            <a:normAutofit/>
          </a:bodyPr>
          <a:lstStyle/>
          <a:p>
            <a:r>
              <a:rPr lang="en-US" dirty="0"/>
              <a:t>Summary Methods</a:t>
            </a:r>
          </a:p>
        </p:txBody>
      </p:sp>
      <p:graphicFrame>
        <p:nvGraphicFramePr>
          <p:cNvPr id="5" name="Content Placeholder 4">
            <a:extLst>
              <a:ext uri="{FF2B5EF4-FFF2-40B4-BE49-F238E27FC236}">
                <a16:creationId xmlns:a16="http://schemas.microsoft.com/office/drawing/2014/main" id="{F38F695F-AA66-4BD9-A8BE-087D74EE41B6}"/>
              </a:ext>
            </a:extLst>
          </p:cNvPr>
          <p:cNvGraphicFramePr>
            <a:graphicFrameLocks noGrp="1"/>
          </p:cNvGraphicFramePr>
          <p:nvPr>
            <p:ph idx="1"/>
            <p:extLst>
              <p:ext uri="{D42A27DB-BD31-4B8C-83A1-F6EECF244321}">
                <p14:modId xmlns:p14="http://schemas.microsoft.com/office/powerpoint/2010/main" val="164378652"/>
              </p:ext>
            </p:extLst>
          </p:nvPr>
        </p:nvGraphicFramePr>
        <p:xfrm>
          <a:off x="855838" y="1825625"/>
          <a:ext cx="10480326" cy="4351345"/>
        </p:xfrm>
        <a:graphic>
          <a:graphicData uri="http://schemas.openxmlformats.org/drawingml/2006/table">
            <a:tbl>
              <a:tblPr/>
              <a:tblGrid>
                <a:gridCol w="1520985">
                  <a:extLst>
                    <a:ext uri="{9D8B030D-6E8A-4147-A177-3AD203B41FA5}">
                      <a16:colId xmlns:a16="http://schemas.microsoft.com/office/drawing/2014/main" val="2552913823"/>
                    </a:ext>
                  </a:extLst>
                </a:gridCol>
                <a:gridCol w="1520985">
                  <a:extLst>
                    <a:ext uri="{9D8B030D-6E8A-4147-A177-3AD203B41FA5}">
                      <a16:colId xmlns:a16="http://schemas.microsoft.com/office/drawing/2014/main" val="2982217930"/>
                    </a:ext>
                  </a:extLst>
                </a:gridCol>
                <a:gridCol w="1520985">
                  <a:extLst>
                    <a:ext uri="{9D8B030D-6E8A-4147-A177-3AD203B41FA5}">
                      <a16:colId xmlns:a16="http://schemas.microsoft.com/office/drawing/2014/main" val="3890254293"/>
                    </a:ext>
                  </a:extLst>
                </a:gridCol>
                <a:gridCol w="1520985">
                  <a:extLst>
                    <a:ext uri="{9D8B030D-6E8A-4147-A177-3AD203B41FA5}">
                      <a16:colId xmlns:a16="http://schemas.microsoft.com/office/drawing/2014/main" val="3573811431"/>
                    </a:ext>
                  </a:extLst>
                </a:gridCol>
                <a:gridCol w="1354416">
                  <a:extLst>
                    <a:ext uri="{9D8B030D-6E8A-4147-A177-3AD203B41FA5}">
                      <a16:colId xmlns:a16="http://schemas.microsoft.com/office/drawing/2014/main" val="1624766694"/>
                    </a:ext>
                  </a:extLst>
                </a:gridCol>
                <a:gridCol w="1520985">
                  <a:extLst>
                    <a:ext uri="{9D8B030D-6E8A-4147-A177-3AD203B41FA5}">
                      <a16:colId xmlns:a16="http://schemas.microsoft.com/office/drawing/2014/main" val="2485745851"/>
                    </a:ext>
                  </a:extLst>
                </a:gridCol>
                <a:gridCol w="1520985">
                  <a:extLst>
                    <a:ext uri="{9D8B030D-6E8A-4147-A177-3AD203B41FA5}">
                      <a16:colId xmlns:a16="http://schemas.microsoft.com/office/drawing/2014/main" val="705480559"/>
                    </a:ext>
                  </a:extLst>
                </a:gridCol>
              </a:tblGrid>
              <a:tr h="685105">
                <a:tc>
                  <a:txBody>
                    <a:bodyPr/>
                    <a:lstStyle/>
                    <a:p>
                      <a:pPr algn="ctr" fontAlgn="ctr">
                        <a:spcBef>
                          <a:spcPts val="0"/>
                        </a:spcBef>
                        <a:spcAft>
                          <a:spcPts val="0"/>
                        </a:spcAft>
                      </a:pPr>
                      <a:r>
                        <a:rPr lang="en-US" sz="1800" b="0" i="0" u="none" strike="noStrike">
                          <a:effectLst/>
                          <a:latin typeface="Arial" panose="020B0604020202020204" pitchFamily="34" charset="0"/>
                        </a:rPr>
                        <a:t>HTTP method</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RFC</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Request has Body</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Response has Body</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Safe</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Idempotent</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Cacheable</a:t>
                      </a:r>
                    </a:p>
                  </a:txBody>
                  <a:tcPr marL="92582" marR="135015"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800354772"/>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GET</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solidFill>
                            <a:srgbClr val="000000"/>
                          </a:solidFill>
                          <a:effectLst/>
                          <a:latin typeface="Arial" panose="020B0604020202020204" pitchFamily="34" charset="0"/>
                        </a:rPr>
                        <a:t>Optional</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DDFFDD"/>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343677829"/>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HEAD</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483706186"/>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POST</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extLst>
                  <a:ext uri="{0D108BD9-81ED-4DB2-BD59-A6C34878D82A}">
                    <a16:rowId xmlns:a16="http://schemas.microsoft.com/office/drawing/2014/main" val="2687599033"/>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PUT</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1573259973"/>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DELETE</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3498002742"/>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CONNECT</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1505012555"/>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OPTIONS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solidFill>
                            <a:srgbClr val="000000"/>
                          </a:solidFill>
                          <a:effectLst/>
                          <a:latin typeface="Arial" panose="020B0604020202020204" pitchFamily="34" charset="0"/>
                        </a:rPr>
                        <a:t>Optional</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DDFFDD"/>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4092365584"/>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TRACE</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3"/>
                        </a:rPr>
                        <a:t>7231</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1489942282"/>
                  </a:ext>
                </a:extLst>
              </a:tr>
              <a:tr h="407360">
                <a:tc>
                  <a:txBody>
                    <a:bodyPr/>
                    <a:lstStyle/>
                    <a:p>
                      <a:pPr algn="l" fontAlgn="ctr">
                        <a:spcBef>
                          <a:spcPts val="0"/>
                        </a:spcBef>
                        <a:spcAft>
                          <a:spcPts val="0"/>
                        </a:spcAft>
                      </a:pPr>
                      <a:r>
                        <a:rPr lang="en-US" sz="1800" b="0" i="0" u="none" strike="noStrike">
                          <a:effectLst/>
                          <a:latin typeface="Arial" panose="020B0604020202020204" pitchFamily="34" charset="0"/>
                        </a:rPr>
                        <a:t>PATCH</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fontAlgn="ctr">
                        <a:spcBef>
                          <a:spcPts val="0"/>
                        </a:spcBef>
                        <a:spcAft>
                          <a:spcPts val="0"/>
                        </a:spcAft>
                      </a:pPr>
                      <a:r>
                        <a:rPr lang="en-US" sz="1800" b="0" i="0" u="none" strike="noStrike">
                          <a:solidFill>
                            <a:srgbClr val="0B0080"/>
                          </a:solidFill>
                          <a:effectLst/>
                          <a:latin typeface="Arial" panose="020B0604020202020204" pitchFamily="34" charset="0"/>
                          <a:hlinkClick r:id="rId2"/>
                        </a:rPr>
                        <a:t>RFC</a:t>
                      </a:r>
                      <a:r>
                        <a:rPr lang="en-US" sz="1800" b="0" i="0" u="none" strike="noStrike">
                          <a:effectLst/>
                          <a:latin typeface="Arial" panose="020B0604020202020204" pitchFamily="34" charset="0"/>
                        </a:rPr>
                        <a:t> </a:t>
                      </a:r>
                      <a:r>
                        <a:rPr lang="en-US" sz="1800" b="0" i="0" u="none" strike="noStrike">
                          <a:solidFill>
                            <a:srgbClr val="663366"/>
                          </a:solidFill>
                          <a:effectLst/>
                          <a:latin typeface="Arial" panose="020B0604020202020204" pitchFamily="34" charset="0"/>
                          <a:hlinkClick r:id="rId4"/>
                        </a:rPr>
                        <a:t>5789</a:t>
                      </a:r>
                      <a:endParaRPr lang="en-US" sz="1800" b="0" i="0" u="none" strike="noStrike">
                        <a:effectLst/>
                        <a:latin typeface="Arial" panose="020B0604020202020204" pitchFamily="34" charset="0"/>
                      </a:endParaRP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Yes</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99FF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tc>
                  <a:txBody>
                    <a:bodyPr/>
                    <a:lstStyle/>
                    <a:p>
                      <a:pPr algn="ctr" fontAlgn="ctr">
                        <a:spcBef>
                          <a:spcPts val="0"/>
                        </a:spcBef>
                        <a:spcAft>
                          <a:spcPts val="0"/>
                        </a:spcAft>
                      </a:pPr>
                      <a:r>
                        <a:rPr lang="en-US" sz="1800" b="0" i="0" u="none" strike="noStrike" dirty="0">
                          <a:effectLst/>
                          <a:latin typeface="Arial" panose="020B0604020202020204" pitchFamily="34" charset="0"/>
                        </a:rPr>
                        <a:t>No</a:t>
                      </a:r>
                    </a:p>
                  </a:txBody>
                  <a:tcPr marL="92582" marR="92582" marT="46291" marB="462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F9999"/>
                    </a:solidFill>
                  </a:tcPr>
                </a:tc>
                <a:extLst>
                  <a:ext uri="{0D108BD9-81ED-4DB2-BD59-A6C34878D82A}">
                    <a16:rowId xmlns:a16="http://schemas.microsoft.com/office/drawing/2014/main" val="3101838881"/>
                  </a:ext>
                </a:extLst>
              </a:tr>
            </a:tbl>
          </a:graphicData>
        </a:graphic>
      </p:graphicFrame>
    </p:spTree>
    <p:extLst>
      <p:ext uri="{BB962C8B-B14F-4D97-AF65-F5344CB8AC3E}">
        <p14:creationId xmlns:p14="http://schemas.microsoft.com/office/powerpoint/2010/main" val="132963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D5AB-A3C6-49CB-B7B9-61B20F2F8B43}"/>
              </a:ext>
            </a:extLst>
          </p:cNvPr>
          <p:cNvSpPr>
            <a:spLocks noGrp="1"/>
          </p:cNvSpPr>
          <p:nvPr>
            <p:ph type="title"/>
          </p:nvPr>
        </p:nvSpPr>
        <p:spPr>
          <a:xfrm>
            <a:off x="1694180" y="-5080"/>
            <a:ext cx="8803640" cy="995679"/>
          </a:xfrm>
        </p:spPr>
        <p:txBody>
          <a:bodyPr/>
          <a:lstStyle/>
          <a:p>
            <a:r>
              <a:rPr lang="en-US" dirty="0"/>
              <a:t>A note on POST and PUT</a:t>
            </a:r>
          </a:p>
        </p:txBody>
      </p:sp>
      <p:sp>
        <p:nvSpPr>
          <p:cNvPr id="3" name="Content Placeholder 2">
            <a:extLst>
              <a:ext uri="{FF2B5EF4-FFF2-40B4-BE49-F238E27FC236}">
                <a16:creationId xmlns:a16="http://schemas.microsoft.com/office/drawing/2014/main" id="{BB038CE6-47F3-4BF2-8801-016DBBBBBB40}"/>
              </a:ext>
            </a:extLst>
          </p:cNvPr>
          <p:cNvSpPr>
            <a:spLocks noGrp="1"/>
          </p:cNvSpPr>
          <p:nvPr>
            <p:ph idx="1"/>
          </p:nvPr>
        </p:nvSpPr>
        <p:spPr>
          <a:xfrm>
            <a:off x="838200" y="1209040"/>
            <a:ext cx="10515600" cy="4967923"/>
          </a:xfrm>
        </p:spPr>
        <p:txBody>
          <a:bodyPr>
            <a:normAutofit/>
          </a:bodyPr>
          <a:lstStyle/>
          <a:p>
            <a:pPr marL="0" indent="0" fontAlgn="base">
              <a:buNone/>
            </a:pPr>
            <a:r>
              <a:rPr lang="en-US" b="1" dirty="0"/>
              <a:t>HTTP PUT</a:t>
            </a:r>
            <a:endParaRPr lang="en-US" dirty="0"/>
          </a:p>
          <a:p>
            <a:pPr marL="457200" lvl="1" indent="0" fontAlgn="base">
              <a:buNone/>
            </a:pPr>
            <a:r>
              <a:rPr lang="en-US" dirty="0"/>
              <a:t>PUT puts a file or resource at a specific URI, and exactly at that URI. If there's already a file or resource at that URI, PUT replaces that file or resource. If there is no file or resource there, PUT creates one. PUT is </a:t>
            </a:r>
            <a:r>
              <a:rPr lang="en-US" u="sng" dirty="0"/>
              <a:t>idempotent</a:t>
            </a:r>
            <a:r>
              <a:rPr lang="en-US" dirty="0"/>
              <a:t>, but paradoxically PUT responses are not cacheable.</a:t>
            </a:r>
          </a:p>
          <a:p>
            <a:pPr marL="0" indent="0" fontAlgn="base">
              <a:buNone/>
            </a:pPr>
            <a:endParaRPr lang="en-US" b="1" dirty="0"/>
          </a:p>
          <a:p>
            <a:pPr marL="0" indent="0" fontAlgn="base">
              <a:buNone/>
            </a:pPr>
            <a:r>
              <a:rPr lang="en-US" b="1" dirty="0"/>
              <a:t>HTTP POST</a:t>
            </a:r>
            <a:endParaRPr lang="en-US" dirty="0"/>
          </a:p>
          <a:p>
            <a:pPr marL="457200" lvl="1" indent="0" fontAlgn="base">
              <a:buNone/>
            </a:pPr>
            <a:r>
              <a:rPr lang="en-US" dirty="0"/>
              <a:t>POST sends data to a specific URI and expects the resource at that URI to handle the request. The web server at this point can determine what to do with the data in the context of the specified resource. The POST method is not </a:t>
            </a:r>
            <a:r>
              <a:rPr lang="en-US" u="sng" dirty="0"/>
              <a:t>idempotent;</a:t>
            </a:r>
            <a:r>
              <a:rPr lang="en-US" dirty="0"/>
              <a:t> however POST responses </a:t>
            </a:r>
            <a:r>
              <a:rPr lang="en-US" i="1" dirty="0"/>
              <a:t>are</a:t>
            </a:r>
            <a:r>
              <a:rPr lang="en-US" dirty="0"/>
              <a:t> cacheable so long as the server sets the appropriate Cache-Control and Expires headers.</a:t>
            </a:r>
          </a:p>
        </p:txBody>
      </p:sp>
      <p:sp>
        <p:nvSpPr>
          <p:cNvPr id="4" name="Rectangle: Single Corner Snipped 3">
            <a:extLst>
              <a:ext uri="{FF2B5EF4-FFF2-40B4-BE49-F238E27FC236}">
                <a16:creationId xmlns:a16="http://schemas.microsoft.com/office/drawing/2014/main" id="{813CA03B-227E-4DB3-8911-A1D6410B4D03}"/>
              </a:ext>
            </a:extLst>
          </p:cNvPr>
          <p:cNvSpPr/>
          <p:nvPr/>
        </p:nvSpPr>
        <p:spPr>
          <a:xfrm>
            <a:off x="3271520" y="3119120"/>
            <a:ext cx="949960" cy="3759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Folded Corner 6">
            <a:extLst>
              <a:ext uri="{FF2B5EF4-FFF2-40B4-BE49-F238E27FC236}">
                <a16:creationId xmlns:a16="http://schemas.microsoft.com/office/drawing/2014/main" id="{A0232BCA-C966-4B30-AB2B-922AD6965227}"/>
              </a:ext>
            </a:extLst>
          </p:cNvPr>
          <p:cNvSpPr/>
          <p:nvPr/>
        </p:nvSpPr>
        <p:spPr>
          <a:xfrm>
            <a:off x="6471920" y="3078480"/>
            <a:ext cx="1391920" cy="1000760"/>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2694DEE-E2B2-4941-9783-62EF077C7D27}"/>
              </a:ext>
            </a:extLst>
          </p:cNvPr>
          <p:cNvCxnSpPr>
            <a:cxnSpLocks/>
            <a:stCxn id="4" idx="0"/>
          </p:cNvCxnSpPr>
          <p:nvPr/>
        </p:nvCxnSpPr>
        <p:spPr>
          <a:xfrm>
            <a:off x="4221480" y="3307080"/>
            <a:ext cx="2941320" cy="187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1D622EA1-7F46-43A6-8471-17E8CC0A6427}"/>
              </a:ext>
            </a:extLst>
          </p:cNvPr>
          <p:cNvSpPr/>
          <p:nvPr/>
        </p:nvSpPr>
        <p:spPr>
          <a:xfrm>
            <a:off x="3561080" y="5989320"/>
            <a:ext cx="949960" cy="37592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Folded Corner 10">
            <a:extLst>
              <a:ext uri="{FF2B5EF4-FFF2-40B4-BE49-F238E27FC236}">
                <a16:creationId xmlns:a16="http://schemas.microsoft.com/office/drawing/2014/main" id="{7A73BD6C-98F1-48C8-BA01-A75BC6D83932}"/>
              </a:ext>
            </a:extLst>
          </p:cNvPr>
          <p:cNvSpPr/>
          <p:nvPr/>
        </p:nvSpPr>
        <p:spPr>
          <a:xfrm>
            <a:off x="6913880" y="5819140"/>
            <a:ext cx="1391920" cy="1000760"/>
          </a:xfrm>
          <a:prstGeom prst="foldedCorner">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8A900D7-473D-4A76-988C-E491FF807F89}"/>
              </a:ext>
            </a:extLst>
          </p:cNvPr>
          <p:cNvSpPr/>
          <p:nvPr/>
        </p:nvSpPr>
        <p:spPr>
          <a:xfrm>
            <a:off x="7117080" y="6169343"/>
            <a:ext cx="914400" cy="391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FF4B2E6-41A9-4DCB-BA33-4D3460F0D4FC}"/>
              </a:ext>
            </a:extLst>
          </p:cNvPr>
          <p:cNvCxnSpPr>
            <a:cxnSpLocks/>
            <a:stCxn id="10" idx="0"/>
          </p:cNvCxnSpPr>
          <p:nvPr/>
        </p:nvCxnSpPr>
        <p:spPr>
          <a:xfrm>
            <a:off x="4511040" y="6177280"/>
            <a:ext cx="2941320" cy="18796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69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5136-9142-46F6-8D3D-6A9EA7E2E871}"/>
              </a:ext>
            </a:extLst>
          </p:cNvPr>
          <p:cNvSpPr>
            <a:spLocks noGrp="1"/>
          </p:cNvSpPr>
          <p:nvPr>
            <p:ph type="title"/>
          </p:nvPr>
        </p:nvSpPr>
        <p:spPr>
          <a:xfrm>
            <a:off x="5234260" y="785611"/>
            <a:ext cx="5992540" cy="1314853"/>
          </a:xfrm>
        </p:spPr>
        <p:txBody>
          <a:bodyPr anchor="b">
            <a:normAutofit/>
          </a:bodyPr>
          <a:lstStyle/>
          <a:p>
            <a:r>
              <a:rPr lang="en-US" sz="4000"/>
              <a:t>A note on Idempotence</a:t>
            </a:r>
          </a:p>
        </p:txBody>
      </p:sp>
      <p:sp>
        <p:nvSpPr>
          <p:cNvPr id="73" name="Rectangle 72">
            <a:extLst>
              <a:ext uri="{FF2B5EF4-FFF2-40B4-BE49-F238E27FC236}">
                <a16:creationId xmlns:a16="http://schemas.microsoft.com/office/drawing/2014/main" id="{85EE8969-963B-4684-B457-EC3E23FEE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654296" cy="6861717"/>
          </a:xfrm>
          <a:prstGeom prst="rect">
            <a:avLst/>
          </a:prstGeom>
          <a:solidFill>
            <a:srgbClr val="52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solidFill>
              <a:effectLst/>
              <a:uLnTx/>
              <a:uFillTx/>
              <a:latin typeface="Calibri" panose="020F0502020204030204"/>
              <a:ea typeface="+mn-ea"/>
              <a:cs typeface="+mn-cs"/>
            </a:endParaRPr>
          </a:p>
        </p:txBody>
      </p:sp>
      <p:sp>
        <p:nvSpPr>
          <p:cNvPr id="75" name="Rounded Rectangle 13">
            <a:extLst>
              <a:ext uri="{FF2B5EF4-FFF2-40B4-BE49-F238E27FC236}">
                <a16:creationId xmlns:a16="http://schemas.microsoft.com/office/drawing/2014/main" id="{FF6CD192-AEC2-4532-8B04-F02223764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655" y="986164"/>
            <a:ext cx="3373935" cy="4358546"/>
          </a:xfrm>
          <a:prstGeom prst="roundRect">
            <a:avLst>
              <a:gd name="adj" fmla="val 2462"/>
            </a:avLst>
          </a:prstGeom>
          <a:solidFill>
            <a:schemeClr val="bg1"/>
          </a:solid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364" name="Picture 4" descr="https://upload.wikimedia.org/wikipedia/commons/thumb/6/6b/Colecci%C3%B3n_de_hombres_cruzando.JPG/220px-Colecci%C3%B3n_de_hombres_cruzando.JPG">
            <a:extLst>
              <a:ext uri="{FF2B5EF4-FFF2-40B4-BE49-F238E27FC236}">
                <a16:creationId xmlns:a16="http://schemas.microsoft.com/office/drawing/2014/main" id="{D729AFE3-4555-4915-A20A-C46DE57A4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70" y="2281749"/>
            <a:ext cx="2679741" cy="1814913"/>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ED22D97A-9000-40A1-A671-A23DB8BF9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4983" y="2422200"/>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DC4FA3-50FD-4AEE-8284-7DDC0B635F01}"/>
              </a:ext>
            </a:extLst>
          </p:cNvPr>
          <p:cNvSpPr>
            <a:spLocks noGrp="1"/>
          </p:cNvSpPr>
          <p:nvPr>
            <p:ph idx="1"/>
          </p:nvPr>
        </p:nvSpPr>
        <p:spPr>
          <a:xfrm>
            <a:off x="5054958" y="2743937"/>
            <a:ext cx="6147073" cy="3108424"/>
          </a:xfrm>
        </p:spPr>
        <p:txBody>
          <a:bodyPr>
            <a:normAutofit/>
          </a:bodyPr>
          <a:lstStyle/>
          <a:p>
            <a:pPr marL="0" indent="0">
              <a:buNone/>
            </a:pPr>
            <a:r>
              <a:rPr lang="en-US" sz="2400" b="1"/>
              <a:t>“</a:t>
            </a:r>
            <a:r>
              <a:rPr lang="en-US" sz="2400" b="1" i="1"/>
              <a:t>The property of certain operations in mathematics and computer science whereby they can be applied multiple times without changing the result beyond the initial application</a:t>
            </a:r>
            <a:r>
              <a:rPr lang="en-US" sz="2400" b="1"/>
              <a:t>”</a:t>
            </a:r>
          </a:p>
          <a:p>
            <a:pPr marL="0" indent="0">
              <a:buNone/>
            </a:pPr>
            <a:r>
              <a:rPr lang="en-US" sz="2400"/>
              <a:t>https://en.wikipedia.org/wiki/Idempotence</a:t>
            </a:r>
          </a:p>
          <a:p>
            <a:pPr marL="0" indent="0">
              <a:buNone/>
            </a:pPr>
            <a:endParaRPr lang="en-US" sz="2400"/>
          </a:p>
        </p:txBody>
      </p:sp>
    </p:spTree>
    <p:extLst>
      <p:ext uri="{BB962C8B-B14F-4D97-AF65-F5344CB8AC3E}">
        <p14:creationId xmlns:p14="http://schemas.microsoft.com/office/powerpoint/2010/main" val="3506137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HTTP-based services</a:t>
            </a:r>
          </a:p>
        </p:txBody>
      </p:sp>
      <p:sp>
        <p:nvSpPr>
          <p:cNvPr id="6" name="Text Placeholder 5"/>
          <p:cNvSpPr>
            <a:spLocks noGrp="1"/>
          </p:cNvSpPr>
          <p:nvPr>
            <p:ph type="body" sz="quarter" idx="13"/>
          </p:nvPr>
        </p:nvSpPr>
        <p:spPr/>
        <p:txBody>
          <a:bodyPr/>
          <a:lstStyle/>
          <a:p>
            <a:pPr lvl="0">
              <a:defRPr sz="1800">
                <a:uFillTx/>
              </a:defRPr>
            </a:pPr>
            <a:r>
              <a:rPr lang="en-US" sz="2400" dirty="0">
                <a:uFill>
                  <a:solidFill/>
                </a:uFill>
              </a:rPr>
              <a:t>All service invocations use HTTP</a:t>
            </a:r>
          </a:p>
          <a:p>
            <a:pPr lvl="1">
              <a:defRPr sz="1800">
                <a:uFillTx/>
              </a:defRPr>
            </a:pPr>
            <a:r>
              <a:rPr lang="en-US" sz="2200" dirty="0">
                <a:uFill>
                  <a:solidFill/>
                </a:uFill>
              </a:rPr>
              <a:t>HTTP is always the outer envelope of an invocation request and response</a:t>
            </a:r>
          </a:p>
          <a:p>
            <a:pPr lvl="0">
              <a:defRPr sz="1800">
                <a:uFillTx/>
              </a:defRPr>
            </a:pPr>
            <a:r>
              <a:rPr lang="en-US" sz="2400" dirty="0">
                <a:uFill>
                  <a:solidFill/>
                </a:uFill>
              </a:rPr>
              <a:t>All service invocations use URIs as the service endpoint</a:t>
            </a:r>
          </a:p>
          <a:p>
            <a:pPr lvl="1">
              <a:defRPr sz="1800">
                <a:uFillTx/>
              </a:defRPr>
            </a:pPr>
            <a:r>
              <a:rPr lang="en-US" sz="2200" dirty="0">
                <a:uFill>
                  <a:solidFill/>
                </a:uFill>
              </a:rPr>
              <a:t>The URI is the location of the service</a:t>
            </a:r>
          </a:p>
          <a:p>
            <a:pPr lvl="0">
              <a:defRPr sz="1800">
                <a:uFillTx/>
              </a:defRPr>
            </a:pPr>
            <a:r>
              <a:rPr lang="en-US" sz="2400" dirty="0">
                <a:uFill>
                  <a:solidFill/>
                </a:uFill>
              </a:rPr>
              <a:t>All service invocations are a form of RPC</a:t>
            </a:r>
          </a:p>
          <a:p>
            <a:pPr lvl="1">
              <a:defRPr sz="1800">
                <a:uFillTx/>
              </a:defRPr>
            </a:pPr>
            <a:r>
              <a:rPr lang="en-US" sz="2200" dirty="0">
                <a:uFill>
                  <a:solidFill/>
                </a:uFill>
              </a:rPr>
              <a:t>Regardless of technology</a:t>
            </a:r>
          </a:p>
          <a:p>
            <a:pPr lvl="1">
              <a:defRPr sz="1800">
                <a:uFillTx/>
              </a:defRPr>
            </a:pPr>
            <a:r>
              <a:rPr lang="en-US" sz="2200" dirty="0">
                <a:uFill>
                  <a:solidFill/>
                </a:uFill>
              </a:rPr>
              <a:t>Some services hide behind other abstractions (REST)</a:t>
            </a:r>
          </a:p>
        </p:txBody>
      </p:sp>
    </p:spTree>
    <p:extLst>
      <p:ext uri="{BB962C8B-B14F-4D97-AF65-F5344CB8AC3E}">
        <p14:creationId xmlns:p14="http://schemas.microsoft.com/office/powerpoint/2010/main" val="3753012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13D3-54B4-403A-B080-EFCD0577FE00}"/>
              </a:ext>
            </a:extLst>
          </p:cNvPr>
          <p:cNvSpPr>
            <a:spLocks noGrp="1"/>
          </p:cNvSpPr>
          <p:nvPr>
            <p:ph type="title"/>
          </p:nvPr>
        </p:nvSpPr>
        <p:spPr/>
        <p:txBody>
          <a:bodyPr/>
          <a:lstStyle/>
          <a:p>
            <a:r>
              <a:rPr lang="en-US" dirty="0"/>
              <a:t>REST Architectural Constraints</a:t>
            </a:r>
          </a:p>
        </p:txBody>
      </p:sp>
      <p:sp>
        <p:nvSpPr>
          <p:cNvPr id="3" name="Text Placeholder 2">
            <a:extLst>
              <a:ext uri="{FF2B5EF4-FFF2-40B4-BE49-F238E27FC236}">
                <a16:creationId xmlns:a16="http://schemas.microsoft.com/office/drawing/2014/main" id="{9926B713-0751-4866-829A-72A00BAFE5E2}"/>
              </a:ext>
            </a:extLst>
          </p:cNvPr>
          <p:cNvSpPr>
            <a:spLocks noGrp="1"/>
          </p:cNvSpPr>
          <p:nvPr>
            <p:ph type="body" sz="quarter" idx="13"/>
          </p:nvPr>
        </p:nvSpPr>
        <p:spPr>
          <a:xfrm>
            <a:off x="2230120" y="1864360"/>
            <a:ext cx="7000240" cy="492760"/>
          </a:xfrm>
        </p:spPr>
        <p:txBody>
          <a:bodyPr>
            <a:normAutofit/>
          </a:bodyPr>
          <a:lstStyle/>
          <a:p>
            <a:pPr marL="0" indent="0">
              <a:buNone/>
            </a:pPr>
            <a:r>
              <a:rPr lang="en-US" sz="2400" dirty="0"/>
              <a:t>Separation of concerns. </a:t>
            </a:r>
          </a:p>
        </p:txBody>
      </p:sp>
      <p:sp>
        <p:nvSpPr>
          <p:cNvPr id="4" name="Rectangle: Rounded Corners 3">
            <a:extLst>
              <a:ext uri="{FF2B5EF4-FFF2-40B4-BE49-F238E27FC236}">
                <a16:creationId xmlns:a16="http://schemas.microsoft.com/office/drawing/2014/main" id="{0921D5A4-2E08-4472-96DB-D650E9A7C1CC}"/>
              </a:ext>
            </a:extLst>
          </p:cNvPr>
          <p:cNvSpPr/>
          <p:nvPr/>
        </p:nvSpPr>
        <p:spPr>
          <a:xfrm>
            <a:off x="299720" y="1854200"/>
            <a:ext cx="1717040" cy="49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Client-Server</a:t>
            </a:r>
            <a:endParaRPr lang="en-US" dirty="0"/>
          </a:p>
        </p:txBody>
      </p:sp>
      <p:sp>
        <p:nvSpPr>
          <p:cNvPr id="5" name="Text Placeholder 2">
            <a:extLst>
              <a:ext uri="{FF2B5EF4-FFF2-40B4-BE49-F238E27FC236}">
                <a16:creationId xmlns:a16="http://schemas.microsoft.com/office/drawing/2014/main" id="{D43DB24E-638E-4EBB-BFD6-E1098C1945E2}"/>
              </a:ext>
            </a:extLst>
          </p:cNvPr>
          <p:cNvSpPr txBox="1">
            <a:spLocks/>
          </p:cNvSpPr>
          <p:nvPr/>
        </p:nvSpPr>
        <p:spPr>
          <a:xfrm>
            <a:off x="3515360" y="2531428"/>
            <a:ext cx="9799320" cy="492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No client context being stored on the server between requests.</a:t>
            </a:r>
          </a:p>
        </p:txBody>
      </p:sp>
      <p:sp>
        <p:nvSpPr>
          <p:cNvPr id="6" name="Rectangle: Rounded Corners 5">
            <a:extLst>
              <a:ext uri="{FF2B5EF4-FFF2-40B4-BE49-F238E27FC236}">
                <a16:creationId xmlns:a16="http://schemas.microsoft.com/office/drawing/2014/main" id="{012FEE59-488D-43C3-80DE-F07DD428796B}"/>
              </a:ext>
            </a:extLst>
          </p:cNvPr>
          <p:cNvSpPr/>
          <p:nvPr/>
        </p:nvSpPr>
        <p:spPr>
          <a:xfrm>
            <a:off x="1549400" y="2526348"/>
            <a:ext cx="1752600" cy="49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Stateless</a:t>
            </a:r>
          </a:p>
        </p:txBody>
      </p:sp>
      <p:sp>
        <p:nvSpPr>
          <p:cNvPr id="9" name="Text Placeholder 2">
            <a:extLst>
              <a:ext uri="{FF2B5EF4-FFF2-40B4-BE49-F238E27FC236}">
                <a16:creationId xmlns:a16="http://schemas.microsoft.com/office/drawing/2014/main" id="{8223EE7F-D685-4D4A-BED3-EC6547380B44}"/>
              </a:ext>
            </a:extLst>
          </p:cNvPr>
          <p:cNvSpPr txBox="1">
            <a:spLocks/>
          </p:cNvSpPr>
          <p:nvPr/>
        </p:nvSpPr>
        <p:spPr>
          <a:xfrm>
            <a:off x="2230120" y="3199130"/>
            <a:ext cx="9367520" cy="49276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Responses must therefore, implicitly or explicitly, define themselves as cacheable or not to prevent clients from getting stale or inappropriate data in response to further requests.</a:t>
            </a:r>
            <a:endParaRPr lang="en-US" sz="2400" dirty="0"/>
          </a:p>
        </p:txBody>
      </p:sp>
      <p:sp>
        <p:nvSpPr>
          <p:cNvPr id="10" name="Rectangle: Rounded Corners 9">
            <a:extLst>
              <a:ext uri="{FF2B5EF4-FFF2-40B4-BE49-F238E27FC236}">
                <a16:creationId xmlns:a16="http://schemas.microsoft.com/office/drawing/2014/main" id="{93E4704B-DC76-4D56-8654-C050A8F87AAE}"/>
              </a:ext>
            </a:extLst>
          </p:cNvPr>
          <p:cNvSpPr/>
          <p:nvPr/>
        </p:nvSpPr>
        <p:spPr>
          <a:xfrm>
            <a:off x="299720" y="3188970"/>
            <a:ext cx="1717040" cy="49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Cacheability</a:t>
            </a:r>
            <a:endParaRPr lang="en-US" dirty="0"/>
          </a:p>
        </p:txBody>
      </p:sp>
      <p:sp>
        <p:nvSpPr>
          <p:cNvPr id="11" name="Text Placeholder 2">
            <a:extLst>
              <a:ext uri="{FF2B5EF4-FFF2-40B4-BE49-F238E27FC236}">
                <a16:creationId xmlns:a16="http://schemas.microsoft.com/office/drawing/2014/main" id="{B7944BF8-FAEC-41BB-9CF5-C2DADE19E7F5}"/>
              </a:ext>
            </a:extLst>
          </p:cNvPr>
          <p:cNvSpPr txBox="1">
            <a:spLocks/>
          </p:cNvSpPr>
          <p:nvPr/>
        </p:nvSpPr>
        <p:spPr>
          <a:xfrm>
            <a:off x="3479800" y="3771900"/>
            <a:ext cx="9799320" cy="721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Intermediary servers improves scalability by load balancing </a:t>
            </a:r>
            <a:br>
              <a:rPr lang="en-US" sz="2400" dirty="0"/>
            </a:br>
            <a:r>
              <a:rPr lang="en-US" sz="2400" dirty="0"/>
              <a:t>and providing shared caches. </a:t>
            </a:r>
          </a:p>
        </p:txBody>
      </p:sp>
      <p:sp>
        <p:nvSpPr>
          <p:cNvPr id="12" name="Rectangle: Rounded Corners 11">
            <a:extLst>
              <a:ext uri="{FF2B5EF4-FFF2-40B4-BE49-F238E27FC236}">
                <a16:creationId xmlns:a16="http://schemas.microsoft.com/office/drawing/2014/main" id="{ACA27936-E069-4EBA-9A80-6A61CEE0E460}"/>
              </a:ext>
            </a:extLst>
          </p:cNvPr>
          <p:cNvSpPr/>
          <p:nvPr/>
        </p:nvSpPr>
        <p:spPr>
          <a:xfrm>
            <a:off x="1549400" y="3838892"/>
            <a:ext cx="1717040" cy="49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Layered System</a:t>
            </a:r>
          </a:p>
        </p:txBody>
      </p:sp>
      <p:sp>
        <p:nvSpPr>
          <p:cNvPr id="13" name="Text Placeholder 2">
            <a:extLst>
              <a:ext uri="{FF2B5EF4-FFF2-40B4-BE49-F238E27FC236}">
                <a16:creationId xmlns:a16="http://schemas.microsoft.com/office/drawing/2014/main" id="{BC8529F9-B161-4BC6-B77D-19B925797EFC}"/>
              </a:ext>
            </a:extLst>
          </p:cNvPr>
          <p:cNvSpPr txBox="1">
            <a:spLocks/>
          </p:cNvSpPr>
          <p:nvPr/>
        </p:nvSpPr>
        <p:spPr>
          <a:xfrm>
            <a:off x="2230120" y="4728526"/>
            <a:ext cx="9367520" cy="4927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Simplifies Architecture, enables each part to evolve independently.</a:t>
            </a:r>
            <a:endParaRPr lang="en-US" sz="2400" dirty="0"/>
          </a:p>
        </p:txBody>
      </p:sp>
      <p:sp>
        <p:nvSpPr>
          <p:cNvPr id="14" name="Rectangle: Rounded Corners 13">
            <a:extLst>
              <a:ext uri="{FF2B5EF4-FFF2-40B4-BE49-F238E27FC236}">
                <a16:creationId xmlns:a16="http://schemas.microsoft.com/office/drawing/2014/main" id="{024365A8-75B9-4FE0-9A7F-22E6FF4438CD}"/>
              </a:ext>
            </a:extLst>
          </p:cNvPr>
          <p:cNvSpPr/>
          <p:nvPr/>
        </p:nvSpPr>
        <p:spPr>
          <a:xfrm>
            <a:off x="299720" y="4653914"/>
            <a:ext cx="1930400" cy="492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Uniform interface</a:t>
            </a:r>
          </a:p>
        </p:txBody>
      </p:sp>
      <p:sp>
        <p:nvSpPr>
          <p:cNvPr id="15" name="Text Placeholder 2">
            <a:extLst>
              <a:ext uri="{FF2B5EF4-FFF2-40B4-BE49-F238E27FC236}">
                <a16:creationId xmlns:a16="http://schemas.microsoft.com/office/drawing/2014/main" id="{7F336E4D-7896-49DB-8C4D-B19C82B120F2}"/>
              </a:ext>
            </a:extLst>
          </p:cNvPr>
          <p:cNvSpPr txBox="1">
            <a:spLocks/>
          </p:cNvSpPr>
          <p:nvPr/>
        </p:nvSpPr>
        <p:spPr>
          <a:xfrm>
            <a:off x="3576320" y="5303518"/>
            <a:ext cx="8249920" cy="1407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Servers can extend or customize the functionality of a </a:t>
            </a:r>
            <a:br>
              <a:rPr lang="en-US" sz="2400" dirty="0"/>
            </a:br>
            <a:r>
              <a:rPr lang="en-US" sz="2400" dirty="0"/>
              <a:t>client by transferring code, i.e. JavaScript. </a:t>
            </a:r>
          </a:p>
        </p:txBody>
      </p:sp>
      <p:sp>
        <p:nvSpPr>
          <p:cNvPr id="16" name="Rectangle: Rounded Corners 15">
            <a:extLst>
              <a:ext uri="{FF2B5EF4-FFF2-40B4-BE49-F238E27FC236}">
                <a16:creationId xmlns:a16="http://schemas.microsoft.com/office/drawing/2014/main" id="{30FD9CFD-7226-4775-9D0B-BB67DD2DE25B}"/>
              </a:ext>
            </a:extLst>
          </p:cNvPr>
          <p:cNvSpPr/>
          <p:nvPr/>
        </p:nvSpPr>
        <p:spPr>
          <a:xfrm>
            <a:off x="701040" y="5370510"/>
            <a:ext cx="2661920" cy="7483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Code on Demand</a:t>
            </a:r>
          </a:p>
        </p:txBody>
      </p:sp>
      <p:sp>
        <p:nvSpPr>
          <p:cNvPr id="17" name="Rectangle 16">
            <a:extLst>
              <a:ext uri="{FF2B5EF4-FFF2-40B4-BE49-F238E27FC236}">
                <a16:creationId xmlns:a16="http://schemas.microsoft.com/office/drawing/2014/main" id="{A2D53FFA-E0FC-4C04-B44E-B8AA2B378229}"/>
              </a:ext>
            </a:extLst>
          </p:cNvPr>
          <p:cNvSpPr/>
          <p:nvPr/>
        </p:nvSpPr>
        <p:spPr>
          <a:xfrm rot="20524366">
            <a:off x="2244711" y="5648659"/>
            <a:ext cx="1306484" cy="369332"/>
          </a:xfrm>
          <a:prstGeom prst="rect">
            <a:avLst/>
          </a:prstGeom>
        </p:spPr>
        <p:txBody>
          <a:bodyPr wrap="square">
            <a:spAutoFit/>
          </a:bodyPr>
          <a:lstStyle/>
          <a:p>
            <a:r>
              <a:rPr lang="en-US" dirty="0"/>
              <a:t>(Optional) </a:t>
            </a:r>
          </a:p>
        </p:txBody>
      </p:sp>
      <p:sp>
        <p:nvSpPr>
          <p:cNvPr id="18" name="Rectangle 17">
            <a:extLst>
              <a:ext uri="{FF2B5EF4-FFF2-40B4-BE49-F238E27FC236}">
                <a16:creationId xmlns:a16="http://schemas.microsoft.com/office/drawing/2014/main" id="{F0815101-DB46-4E36-808B-C7EB6DA2D697}"/>
              </a:ext>
            </a:extLst>
          </p:cNvPr>
          <p:cNvSpPr/>
          <p:nvPr/>
        </p:nvSpPr>
        <p:spPr>
          <a:xfrm>
            <a:off x="2946299" y="6406972"/>
            <a:ext cx="6035242" cy="369332"/>
          </a:xfrm>
          <a:prstGeom prst="rect">
            <a:avLst/>
          </a:prstGeom>
        </p:spPr>
        <p:txBody>
          <a:bodyPr wrap="none">
            <a:spAutoFit/>
          </a:bodyPr>
          <a:lstStyle/>
          <a:p>
            <a:r>
              <a:rPr lang="en-US" dirty="0"/>
              <a:t>https://en.wikipedia.org/wiki/Representational_state_transfer</a:t>
            </a:r>
          </a:p>
        </p:txBody>
      </p:sp>
    </p:spTree>
    <p:extLst>
      <p:ext uri="{BB962C8B-B14F-4D97-AF65-F5344CB8AC3E}">
        <p14:creationId xmlns:p14="http://schemas.microsoft.com/office/powerpoint/2010/main" val="11077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E0F5-5539-4078-9063-7652A1AF4AEA}"/>
              </a:ext>
            </a:extLst>
          </p:cNvPr>
          <p:cNvSpPr>
            <a:spLocks noGrp="1"/>
          </p:cNvSpPr>
          <p:nvPr>
            <p:ph type="title"/>
          </p:nvPr>
        </p:nvSpPr>
        <p:spPr/>
        <p:txBody>
          <a:bodyPr/>
          <a:lstStyle/>
          <a:p>
            <a:r>
              <a:rPr lang="en-US" dirty="0"/>
              <a:t>Use HTTP Verbs to their meaning</a:t>
            </a:r>
          </a:p>
        </p:txBody>
      </p:sp>
      <p:sp>
        <p:nvSpPr>
          <p:cNvPr id="3" name="Text Placeholder 2">
            <a:extLst>
              <a:ext uri="{FF2B5EF4-FFF2-40B4-BE49-F238E27FC236}">
                <a16:creationId xmlns:a16="http://schemas.microsoft.com/office/drawing/2014/main" id="{802EEA73-EF76-4399-8A02-1F1B2CD7B06E}"/>
              </a:ext>
            </a:extLst>
          </p:cNvPr>
          <p:cNvSpPr>
            <a:spLocks noGrp="1"/>
          </p:cNvSpPr>
          <p:nvPr>
            <p:ph type="body" sz="quarter" idx="13"/>
          </p:nvPr>
        </p:nvSpPr>
        <p:spPr/>
        <p:txBody>
          <a:bodyPr/>
          <a:lstStyle/>
          <a:p>
            <a:pPr marL="328676" indent="-261477" defTabSz="408828">
              <a:spcBef>
                <a:spcPts val="700"/>
              </a:spcBef>
              <a:defRPr sz="1800">
                <a:uFillTx/>
              </a:defRPr>
            </a:pPr>
            <a:r>
              <a:rPr lang="en-US" sz="2402" dirty="0">
                <a:uFill>
                  <a:solidFill/>
                </a:uFill>
              </a:rPr>
              <a:t>Use GET for retrieving a resource</a:t>
            </a:r>
          </a:p>
          <a:p>
            <a:pPr marL="328676" indent="-261477" defTabSz="408828">
              <a:spcBef>
                <a:spcPts val="700"/>
              </a:spcBef>
              <a:defRPr sz="1800">
                <a:uFillTx/>
              </a:defRPr>
            </a:pPr>
            <a:r>
              <a:rPr lang="en-US" sz="2402" dirty="0">
                <a:uFill>
                  <a:solidFill/>
                </a:uFill>
              </a:rPr>
              <a:t>Use POST to create a resource</a:t>
            </a:r>
          </a:p>
          <a:p>
            <a:pPr marL="328676" indent="-261477" defTabSz="408828">
              <a:spcBef>
                <a:spcPts val="700"/>
              </a:spcBef>
              <a:defRPr sz="1800">
                <a:uFillTx/>
              </a:defRPr>
            </a:pPr>
            <a:r>
              <a:rPr lang="en-US" sz="2402" dirty="0">
                <a:uFill>
                  <a:solidFill/>
                </a:uFill>
              </a:rPr>
              <a:t>Use PUT to update a resource</a:t>
            </a:r>
          </a:p>
          <a:p>
            <a:pPr marL="328676" indent="-261477" defTabSz="408828">
              <a:spcBef>
                <a:spcPts val="700"/>
              </a:spcBef>
              <a:defRPr sz="1800">
                <a:uFillTx/>
              </a:defRPr>
            </a:pPr>
            <a:r>
              <a:rPr lang="en-US" sz="2402" dirty="0">
                <a:uFill>
                  <a:solidFill/>
                </a:uFill>
              </a:rPr>
              <a:t>Use DELETE to delete a resource</a:t>
            </a:r>
          </a:p>
          <a:p>
            <a:pPr marL="0" indent="0">
              <a:buNone/>
            </a:pPr>
            <a:endParaRPr lang="en-US" dirty="0"/>
          </a:p>
          <a:p>
            <a:r>
              <a:rPr lang="en-US" b="1" dirty="0"/>
              <a:t>Note</a:t>
            </a:r>
          </a:p>
          <a:p>
            <a:pPr marL="457200" lvl="1" indent="0">
              <a:buNone/>
            </a:pPr>
            <a:r>
              <a:rPr lang="en-US" dirty="0"/>
              <a:t>GET requests must not change any underlying resource data. Measurements and tracking which update data may still occur, but the resource data identified by the URI should not change.</a:t>
            </a:r>
          </a:p>
        </p:txBody>
      </p:sp>
    </p:spTree>
    <p:extLst>
      <p:ext uri="{BB962C8B-B14F-4D97-AF65-F5344CB8AC3E}">
        <p14:creationId xmlns:p14="http://schemas.microsoft.com/office/powerpoint/2010/main" val="3409372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3930-9C89-4B53-97FD-2D63D5C60858}"/>
              </a:ext>
            </a:extLst>
          </p:cNvPr>
          <p:cNvSpPr>
            <a:spLocks noGrp="1"/>
          </p:cNvSpPr>
          <p:nvPr>
            <p:ph type="title"/>
          </p:nvPr>
        </p:nvSpPr>
        <p:spPr>
          <a:xfrm>
            <a:off x="838200" y="1"/>
            <a:ext cx="10515600" cy="975359"/>
          </a:xfrm>
        </p:spPr>
        <p:txBody>
          <a:bodyPr/>
          <a:lstStyle/>
          <a:p>
            <a:r>
              <a:rPr lang="en-US" dirty="0"/>
              <a:t>Use Sensible Resource Names(1)</a:t>
            </a:r>
          </a:p>
        </p:txBody>
      </p:sp>
      <p:sp>
        <p:nvSpPr>
          <p:cNvPr id="3" name="Text Placeholder 2">
            <a:extLst>
              <a:ext uri="{FF2B5EF4-FFF2-40B4-BE49-F238E27FC236}">
                <a16:creationId xmlns:a16="http://schemas.microsoft.com/office/drawing/2014/main" id="{D84F7541-0D58-48E5-A5DE-224743B7753D}"/>
              </a:ext>
            </a:extLst>
          </p:cNvPr>
          <p:cNvSpPr>
            <a:spLocks noGrp="1"/>
          </p:cNvSpPr>
          <p:nvPr>
            <p:ph type="body" sz="quarter" idx="13"/>
          </p:nvPr>
        </p:nvSpPr>
        <p:spPr>
          <a:xfrm>
            <a:off x="609600" y="1473201"/>
            <a:ext cx="10972800" cy="4505959"/>
          </a:xfrm>
        </p:spPr>
        <p:txBody>
          <a:bodyPr>
            <a:normAutofit/>
          </a:bodyPr>
          <a:lstStyle/>
          <a:p>
            <a:r>
              <a:rPr lang="en-US" dirty="0"/>
              <a:t>Use identifiers in your URLs instead of in the query-string. Using URL query-string parameters is fantastic for filtering, but not for resource names.</a:t>
            </a:r>
          </a:p>
          <a:p>
            <a:pPr lvl="1"/>
            <a:r>
              <a:rPr lang="en-US" b="1" dirty="0"/>
              <a:t>Good:</a:t>
            </a:r>
            <a:r>
              <a:rPr lang="en-US" dirty="0"/>
              <a:t> /users/12345</a:t>
            </a:r>
          </a:p>
          <a:p>
            <a:pPr lvl="1"/>
            <a:r>
              <a:rPr lang="en-US" b="1" dirty="0"/>
              <a:t>Poor:</a:t>
            </a:r>
            <a:r>
              <a:rPr lang="en-US" dirty="0"/>
              <a:t> /</a:t>
            </a:r>
            <a:r>
              <a:rPr lang="en-US" dirty="0" err="1"/>
              <a:t>api?type</a:t>
            </a:r>
            <a:r>
              <a:rPr lang="en-US" dirty="0"/>
              <a:t>=</a:t>
            </a:r>
            <a:r>
              <a:rPr lang="en-US" dirty="0" err="1"/>
              <a:t>user&amp;id</a:t>
            </a:r>
            <a:r>
              <a:rPr lang="en-US" dirty="0"/>
              <a:t>=23</a:t>
            </a:r>
          </a:p>
          <a:p>
            <a:r>
              <a:rPr lang="en-US" dirty="0"/>
              <a:t>Leverage the hierarchical nature of the URL to imply structure.</a:t>
            </a:r>
          </a:p>
          <a:p>
            <a:r>
              <a:rPr lang="en-US" dirty="0"/>
              <a:t>Design for your clients, not for your data.</a:t>
            </a:r>
          </a:p>
          <a:p>
            <a:r>
              <a:rPr lang="en-US" dirty="0"/>
              <a:t>Resource names should be nouns. Avoid verbs as resource names, to improve clarity. Use the HTTP methods to specify the verb portion of the request.</a:t>
            </a:r>
          </a:p>
        </p:txBody>
      </p:sp>
    </p:spTree>
    <p:extLst>
      <p:ext uri="{BB962C8B-B14F-4D97-AF65-F5344CB8AC3E}">
        <p14:creationId xmlns:p14="http://schemas.microsoft.com/office/powerpoint/2010/main" val="269240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3930-9C89-4B53-97FD-2D63D5C60858}"/>
              </a:ext>
            </a:extLst>
          </p:cNvPr>
          <p:cNvSpPr>
            <a:spLocks noGrp="1"/>
          </p:cNvSpPr>
          <p:nvPr>
            <p:ph type="title"/>
          </p:nvPr>
        </p:nvSpPr>
        <p:spPr>
          <a:xfrm>
            <a:off x="838200" y="1"/>
            <a:ext cx="10515600" cy="975359"/>
          </a:xfrm>
        </p:spPr>
        <p:txBody>
          <a:bodyPr/>
          <a:lstStyle/>
          <a:p>
            <a:r>
              <a:rPr lang="en-US" dirty="0"/>
              <a:t>Use Sensible Resource Names(2)</a:t>
            </a:r>
          </a:p>
        </p:txBody>
      </p:sp>
      <p:sp>
        <p:nvSpPr>
          <p:cNvPr id="3" name="Text Placeholder 2">
            <a:extLst>
              <a:ext uri="{FF2B5EF4-FFF2-40B4-BE49-F238E27FC236}">
                <a16:creationId xmlns:a16="http://schemas.microsoft.com/office/drawing/2014/main" id="{D84F7541-0D58-48E5-A5DE-224743B7753D}"/>
              </a:ext>
            </a:extLst>
          </p:cNvPr>
          <p:cNvSpPr>
            <a:spLocks noGrp="1"/>
          </p:cNvSpPr>
          <p:nvPr>
            <p:ph type="body" sz="quarter" idx="13"/>
          </p:nvPr>
        </p:nvSpPr>
        <p:spPr>
          <a:xfrm>
            <a:off x="609600" y="1346201"/>
            <a:ext cx="10972800" cy="5323840"/>
          </a:xfrm>
        </p:spPr>
        <p:txBody>
          <a:bodyPr>
            <a:normAutofit/>
          </a:bodyPr>
          <a:lstStyle/>
          <a:p>
            <a:r>
              <a:rPr lang="en-US" dirty="0"/>
              <a:t>Use plurals in URL segments to keep your API URIs consistent across all HTTP methods, using the collection metaphor.</a:t>
            </a:r>
          </a:p>
          <a:p>
            <a:pPr lvl="1"/>
            <a:r>
              <a:rPr lang="en-US" b="1" dirty="0"/>
              <a:t>Recommended:</a:t>
            </a:r>
            <a:r>
              <a:rPr lang="en-US" dirty="0"/>
              <a:t> /customers/33245/orders/8769/</a:t>
            </a:r>
            <a:r>
              <a:rPr lang="en-US" dirty="0" err="1"/>
              <a:t>lineitems</a:t>
            </a:r>
            <a:r>
              <a:rPr lang="en-US" dirty="0"/>
              <a:t>/1</a:t>
            </a:r>
          </a:p>
          <a:p>
            <a:pPr lvl="1"/>
            <a:r>
              <a:rPr lang="en-US" b="1" dirty="0"/>
              <a:t>Not:</a:t>
            </a:r>
            <a:r>
              <a:rPr lang="en-US" dirty="0"/>
              <a:t> /customer/33245/order/8769/</a:t>
            </a:r>
            <a:r>
              <a:rPr lang="en-US" dirty="0" err="1"/>
              <a:t>lineitem</a:t>
            </a:r>
            <a:r>
              <a:rPr lang="en-US" dirty="0"/>
              <a:t>/1</a:t>
            </a:r>
          </a:p>
          <a:p>
            <a:r>
              <a:rPr lang="en-US" dirty="0"/>
              <a:t>Avoid using collection verbiage in URLs. For example '</a:t>
            </a:r>
            <a:r>
              <a:rPr lang="en-US" dirty="0" err="1"/>
              <a:t>customer_list</a:t>
            </a:r>
            <a:r>
              <a:rPr lang="en-US" dirty="0"/>
              <a:t>' as a resource. Use pluralization to indicate the collection metaphor (e.g. customers vs. </a:t>
            </a:r>
            <a:r>
              <a:rPr lang="en-US" dirty="0" err="1"/>
              <a:t>customer_list</a:t>
            </a:r>
            <a:r>
              <a:rPr lang="en-US" dirty="0"/>
              <a:t>).</a:t>
            </a:r>
          </a:p>
          <a:p>
            <a:r>
              <a:rPr lang="en-US" dirty="0"/>
              <a:t>Use lower-case in URL segments, separating words with underscores ('_') or hyphens ('-'). Some servers ignore case so it's best to be clear.</a:t>
            </a:r>
          </a:p>
          <a:p>
            <a:r>
              <a:rPr lang="en-US" dirty="0"/>
              <a:t>Keep URLs as short as possible, with as few segments as makes sense.</a:t>
            </a:r>
          </a:p>
        </p:txBody>
      </p:sp>
    </p:spTree>
    <p:extLst>
      <p:ext uri="{BB962C8B-B14F-4D97-AF65-F5344CB8AC3E}">
        <p14:creationId xmlns:p14="http://schemas.microsoft.com/office/powerpoint/2010/main" val="630916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652A-B0A1-4EAA-AFDC-1F2542445D25}"/>
              </a:ext>
            </a:extLst>
          </p:cNvPr>
          <p:cNvSpPr>
            <a:spLocks noGrp="1"/>
          </p:cNvSpPr>
          <p:nvPr>
            <p:ph type="title"/>
          </p:nvPr>
        </p:nvSpPr>
        <p:spPr>
          <a:xfrm>
            <a:off x="838200" y="365125"/>
            <a:ext cx="9265920" cy="1325563"/>
          </a:xfrm>
        </p:spPr>
        <p:txBody>
          <a:bodyPr/>
          <a:lstStyle/>
          <a:p>
            <a:r>
              <a:rPr lang="en-US"/>
              <a:t>Hints</a:t>
            </a:r>
            <a:endParaRPr lang="en-US" dirty="0"/>
          </a:p>
        </p:txBody>
      </p:sp>
      <p:sp>
        <p:nvSpPr>
          <p:cNvPr id="3" name="Text Placeholder 2">
            <a:extLst>
              <a:ext uri="{FF2B5EF4-FFF2-40B4-BE49-F238E27FC236}">
                <a16:creationId xmlns:a16="http://schemas.microsoft.com/office/drawing/2014/main" id="{E9DD44DB-9114-44BF-AFCA-EB71E4C1BE94}"/>
              </a:ext>
            </a:extLst>
          </p:cNvPr>
          <p:cNvSpPr>
            <a:spLocks noGrp="1"/>
          </p:cNvSpPr>
          <p:nvPr>
            <p:ph type="body" sz="quarter" idx="13"/>
          </p:nvPr>
        </p:nvSpPr>
        <p:spPr/>
        <p:txBody>
          <a:bodyPr/>
          <a:lstStyle/>
          <a:p>
            <a:r>
              <a:rPr lang="en-US" dirty="0"/>
              <a:t>Use HTTP Response Codes for Status</a:t>
            </a:r>
          </a:p>
          <a:p>
            <a:r>
              <a:rPr lang="en-US" dirty="0"/>
              <a:t>Offer both JSON, XML and others, and in that order. </a:t>
            </a:r>
          </a:p>
          <a:p>
            <a:pPr lvl="1"/>
            <a:r>
              <a:rPr lang="en-US" dirty="0"/>
              <a:t>Favor JSON support unless you're in a highly-standardized and regulated industry that requires XML. Let consumers switch between formats using the HTTP Accept header.</a:t>
            </a:r>
          </a:p>
          <a:p>
            <a:r>
              <a:rPr lang="en-US" dirty="0"/>
              <a:t>Fine-Grained Resources</a:t>
            </a:r>
          </a:p>
          <a:p>
            <a:pPr lvl="1"/>
            <a:r>
              <a:rPr lang="en-US" dirty="0"/>
              <a:t>When starting out, it's best to create APIs that mimic the underlying application domain or database architecture of your system.</a:t>
            </a:r>
          </a:p>
          <a:p>
            <a:r>
              <a:rPr lang="en-US" dirty="0"/>
              <a:t>Consider Connectedness</a:t>
            </a:r>
          </a:p>
          <a:p>
            <a:pPr lvl="1"/>
            <a:r>
              <a:rPr lang="en-US" dirty="0"/>
              <a:t>APIs become more self-descriptive and discoverable when links are returned in the response.</a:t>
            </a:r>
          </a:p>
        </p:txBody>
      </p:sp>
    </p:spTree>
    <p:extLst>
      <p:ext uri="{BB962C8B-B14F-4D97-AF65-F5344CB8AC3E}">
        <p14:creationId xmlns:p14="http://schemas.microsoft.com/office/powerpoint/2010/main" val="179961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F7BC66-CDC0-405B-8551-9A51C929CEE4}"/>
              </a:ext>
            </a:extLst>
          </p:cNvPr>
          <p:cNvSpPr txBox="1">
            <a:spLocks/>
          </p:cNvSpPr>
          <p:nvPr/>
        </p:nvSpPr>
        <p:spPr>
          <a:xfrm>
            <a:off x="838200" y="365125"/>
            <a:ext cx="91726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Gill Sans MT" charset="0"/>
                <a:ea typeface="Gill Sans MT" charset="0"/>
                <a:cs typeface="Gill Sans MT" charset="0"/>
              </a:defRPr>
            </a:lvl1pPr>
          </a:lstStyle>
          <a:p>
            <a:r>
              <a:rPr lang="en-US"/>
              <a:t>HyperText Transfer Protocol - HTTP</a:t>
            </a:r>
            <a:endParaRPr lang="en-US" dirty="0"/>
          </a:p>
        </p:txBody>
      </p:sp>
      <p:pic>
        <p:nvPicPr>
          <p:cNvPr id="2050" name="Picture 2" descr="http://www.ntu.edu.sg/home/ehchua/programming/webprogramming/images/HTTP_Steps.png">
            <a:extLst>
              <a:ext uri="{FF2B5EF4-FFF2-40B4-BE49-F238E27FC236}">
                <a16:creationId xmlns:a16="http://schemas.microsoft.com/office/drawing/2014/main" id="{3888008C-34ED-4133-836B-BBE55DF78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39" y="1807029"/>
            <a:ext cx="9612560" cy="35249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1491F07-9227-435F-8740-7080DCFB8E3A}"/>
              </a:ext>
            </a:extLst>
          </p:cNvPr>
          <p:cNvSpPr/>
          <p:nvPr/>
        </p:nvSpPr>
        <p:spPr>
          <a:xfrm>
            <a:off x="838200" y="6308209"/>
            <a:ext cx="10254761" cy="369332"/>
          </a:xfrm>
          <a:prstGeom prst="rect">
            <a:avLst/>
          </a:prstGeom>
        </p:spPr>
        <p:txBody>
          <a:bodyPr wrap="square">
            <a:spAutoFit/>
          </a:bodyPr>
          <a:lstStyle/>
          <a:p>
            <a:r>
              <a:rPr lang="en-US" dirty="0"/>
              <a:t>http://www.ntu.edu.sg/home/ehchua/programming/webprogramming/http_basics.html</a:t>
            </a:r>
          </a:p>
        </p:txBody>
      </p:sp>
    </p:spTree>
    <p:extLst>
      <p:ext uri="{BB962C8B-B14F-4D97-AF65-F5344CB8AC3E}">
        <p14:creationId xmlns:p14="http://schemas.microsoft.com/office/powerpoint/2010/main" val="3056932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9024-6ACB-4C22-B1F1-DD97C2C30BD2}"/>
              </a:ext>
            </a:extLst>
          </p:cNvPr>
          <p:cNvSpPr>
            <a:spLocks noGrp="1"/>
          </p:cNvSpPr>
          <p:nvPr>
            <p:ph type="title"/>
          </p:nvPr>
        </p:nvSpPr>
        <p:spPr/>
        <p:txBody>
          <a:bodyPr/>
          <a:lstStyle/>
          <a:p>
            <a:r>
              <a:rPr lang="en-US" dirty="0"/>
              <a:t>Frameworks</a:t>
            </a:r>
          </a:p>
        </p:txBody>
      </p:sp>
      <p:sp>
        <p:nvSpPr>
          <p:cNvPr id="3" name="Text Placeholder 2">
            <a:extLst>
              <a:ext uri="{FF2B5EF4-FFF2-40B4-BE49-F238E27FC236}">
                <a16:creationId xmlns:a16="http://schemas.microsoft.com/office/drawing/2014/main" id="{CE9EBB28-0FD1-4E80-BB54-E56B8E6C235B}"/>
              </a:ext>
            </a:extLst>
          </p:cNvPr>
          <p:cNvSpPr>
            <a:spLocks noGrp="1"/>
          </p:cNvSpPr>
          <p:nvPr>
            <p:ph type="body" sz="quarter" idx="13"/>
          </p:nvPr>
        </p:nvSpPr>
        <p:spPr/>
        <p:txBody>
          <a:bodyPr numCol="3">
            <a:normAutofit/>
          </a:bodyPr>
          <a:lstStyle/>
          <a:p>
            <a:pPr fontAlgn="base"/>
            <a:r>
              <a:rPr lang="en-US" dirty="0"/>
              <a:t>Java</a:t>
            </a:r>
          </a:p>
          <a:p>
            <a:pPr lvl="1" fontAlgn="base"/>
            <a:r>
              <a:rPr lang="en-US" dirty="0"/>
              <a:t>Spring</a:t>
            </a:r>
          </a:p>
          <a:p>
            <a:pPr fontAlgn="base"/>
            <a:r>
              <a:rPr lang="en-US" dirty="0"/>
              <a:t>JavaScript</a:t>
            </a:r>
          </a:p>
          <a:p>
            <a:pPr lvl="1" fontAlgn="base"/>
            <a:r>
              <a:rPr lang="en-US" dirty="0"/>
              <a:t>Express (Node.js)</a:t>
            </a:r>
          </a:p>
          <a:p>
            <a:pPr lvl="1" fontAlgn="base"/>
            <a:r>
              <a:rPr lang="en-US" dirty="0"/>
              <a:t>Loopback (Node.js)</a:t>
            </a:r>
          </a:p>
          <a:p>
            <a:pPr lvl="1" fontAlgn="base"/>
            <a:r>
              <a:rPr lang="en-US" dirty="0" err="1"/>
              <a:t>Restify</a:t>
            </a:r>
            <a:r>
              <a:rPr lang="en-US" dirty="0"/>
              <a:t> (Node.js)</a:t>
            </a:r>
          </a:p>
          <a:p>
            <a:pPr fontAlgn="base"/>
            <a:r>
              <a:rPr lang="en-US" dirty="0"/>
              <a:t>Python</a:t>
            </a:r>
          </a:p>
          <a:p>
            <a:pPr lvl="1" fontAlgn="base"/>
            <a:r>
              <a:rPr lang="en-US" dirty="0"/>
              <a:t>Django</a:t>
            </a:r>
          </a:p>
          <a:p>
            <a:pPr lvl="1" fontAlgn="base"/>
            <a:r>
              <a:rPr lang="en-US" dirty="0"/>
              <a:t>Flask</a:t>
            </a:r>
          </a:p>
          <a:p>
            <a:pPr lvl="1" fontAlgn="base"/>
            <a:r>
              <a:rPr lang="en-US" dirty="0"/>
              <a:t>…</a:t>
            </a:r>
          </a:p>
          <a:p>
            <a:pPr fontAlgn="base"/>
            <a:r>
              <a:rPr lang="en-US" dirty="0"/>
              <a:t>Ruby</a:t>
            </a:r>
          </a:p>
          <a:p>
            <a:pPr lvl="1" fontAlgn="base"/>
            <a:r>
              <a:rPr lang="en-US" dirty="0"/>
              <a:t>Rails</a:t>
            </a:r>
          </a:p>
          <a:p>
            <a:pPr lvl="1" fontAlgn="base"/>
            <a:r>
              <a:rPr lang="en-US" dirty="0"/>
              <a:t>…</a:t>
            </a:r>
          </a:p>
          <a:p>
            <a:pPr fontAlgn="base"/>
            <a:r>
              <a:rPr lang="en-US" dirty="0"/>
              <a:t>C++</a:t>
            </a:r>
          </a:p>
          <a:p>
            <a:pPr lvl="1" fontAlgn="base"/>
            <a:r>
              <a:rPr lang="en-US" dirty="0" err="1"/>
              <a:t>Pistache</a:t>
            </a:r>
            <a:endParaRPr lang="en-US" dirty="0"/>
          </a:p>
          <a:p>
            <a:pPr lvl="1" fontAlgn="base"/>
            <a:r>
              <a:rPr lang="en-US" dirty="0" err="1"/>
              <a:t>Restbed</a:t>
            </a:r>
            <a:endParaRPr lang="en-US" dirty="0"/>
          </a:p>
          <a:p>
            <a:pPr fontAlgn="base"/>
            <a:r>
              <a:rPr lang="en-US" dirty="0"/>
              <a:t>Php</a:t>
            </a:r>
          </a:p>
          <a:p>
            <a:pPr lvl="1" fontAlgn="base"/>
            <a:r>
              <a:rPr lang="en-US" dirty="0"/>
              <a:t>Laravel</a:t>
            </a:r>
          </a:p>
          <a:p>
            <a:pPr lvl="1" fontAlgn="base"/>
            <a:r>
              <a:rPr lang="en-US" dirty="0"/>
              <a:t>Lumen</a:t>
            </a:r>
          </a:p>
          <a:p>
            <a:pPr lvl="1" fontAlgn="base"/>
            <a:r>
              <a:rPr lang="en-US" dirty="0"/>
              <a:t>….</a:t>
            </a:r>
          </a:p>
          <a:p>
            <a:pPr fontAlgn="base"/>
            <a:r>
              <a:rPr lang="en-US" dirty="0"/>
              <a:t>Go</a:t>
            </a:r>
          </a:p>
          <a:p>
            <a:pPr lvl="1" fontAlgn="base"/>
            <a:r>
              <a:rPr lang="en-US" dirty="0"/>
              <a:t>Revel</a:t>
            </a:r>
          </a:p>
          <a:p>
            <a:pPr lvl="1" fontAlgn="base"/>
            <a:r>
              <a:rPr lang="en-US" dirty="0"/>
              <a:t>Gin</a:t>
            </a:r>
          </a:p>
          <a:p>
            <a:pPr fontAlgn="base"/>
            <a:r>
              <a:rPr lang="en-US" dirty="0"/>
              <a:t>Rust</a:t>
            </a:r>
          </a:p>
          <a:p>
            <a:pPr lvl="1" fontAlgn="base"/>
            <a:r>
              <a:rPr lang="en-US" dirty="0"/>
              <a:t>Rocket</a:t>
            </a:r>
          </a:p>
          <a:p>
            <a:pPr lvl="1" fontAlgn="base"/>
            <a:r>
              <a:rPr lang="en-US" dirty="0"/>
              <a:t>Iron</a:t>
            </a:r>
          </a:p>
          <a:p>
            <a:pPr fontAlgn="base"/>
            <a:r>
              <a:rPr lang="en-US" dirty="0"/>
              <a:t>Erlang</a:t>
            </a:r>
          </a:p>
          <a:p>
            <a:pPr lvl="1" fontAlgn="base"/>
            <a:r>
              <a:rPr lang="en-US" dirty="0"/>
              <a:t>…</a:t>
            </a:r>
          </a:p>
          <a:p>
            <a:pPr lvl="1" fontAlgn="base"/>
            <a:endParaRPr lang="en-US" dirty="0"/>
          </a:p>
        </p:txBody>
      </p:sp>
      <p:pic>
        <p:nvPicPr>
          <p:cNvPr id="17410" name="Picture 2" descr="Image result for pick your poison">
            <a:extLst>
              <a:ext uri="{FF2B5EF4-FFF2-40B4-BE49-F238E27FC236}">
                <a16:creationId xmlns:a16="http://schemas.microsoft.com/office/drawing/2014/main" id="{AC964867-019D-4C97-89AF-08C8DA12E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0" y="1334161"/>
            <a:ext cx="1620203" cy="162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629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25C6-CE59-4197-AD04-A475AE722EF8}"/>
              </a:ext>
            </a:extLst>
          </p:cNvPr>
          <p:cNvSpPr>
            <a:spLocks noGrp="1"/>
          </p:cNvSpPr>
          <p:nvPr>
            <p:ph type="title"/>
          </p:nvPr>
        </p:nvSpPr>
        <p:spPr>
          <a:xfrm>
            <a:off x="1239520" y="365125"/>
            <a:ext cx="10114280" cy="1325563"/>
          </a:xfrm>
        </p:spPr>
        <p:txBody>
          <a:bodyPr/>
          <a:lstStyle/>
          <a:p>
            <a:r>
              <a:rPr lang="en-US" dirty="0"/>
              <a:t>HTTP Libraries – Client Side</a:t>
            </a:r>
          </a:p>
        </p:txBody>
      </p:sp>
      <p:sp>
        <p:nvSpPr>
          <p:cNvPr id="3" name="Text Placeholder 2">
            <a:extLst>
              <a:ext uri="{FF2B5EF4-FFF2-40B4-BE49-F238E27FC236}">
                <a16:creationId xmlns:a16="http://schemas.microsoft.com/office/drawing/2014/main" id="{E7BD7298-0316-4E53-9DE0-735D26181989}"/>
              </a:ext>
            </a:extLst>
          </p:cNvPr>
          <p:cNvSpPr>
            <a:spLocks noGrp="1"/>
          </p:cNvSpPr>
          <p:nvPr>
            <p:ph type="body" sz="quarter" idx="13"/>
          </p:nvPr>
        </p:nvSpPr>
        <p:spPr/>
        <p:txBody>
          <a:bodyPr>
            <a:normAutofit fontScale="92500" lnSpcReduction="10000"/>
          </a:bodyPr>
          <a:lstStyle/>
          <a:p>
            <a:r>
              <a:rPr lang="en-US" dirty="0">
                <a:hlinkClick r:id="rId2"/>
              </a:rPr>
              <a:t>Curl</a:t>
            </a:r>
            <a:endParaRPr lang="en-US" dirty="0"/>
          </a:p>
          <a:p>
            <a:pPr lvl="1"/>
            <a:r>
              <a:rPr lang="en-US" dirty="0"/>
              <a:t>Highly portable, Free, Thread-safe, IPv6 compatible, …. </a:t>
            </a:r>
          </a:p>
          <a:p>
            <a:r>
              <a:rPr lang="en-US" dirty="0">
                <a:hlinkClick r:id="rId3"/>
              </a:rPr>
              <a:t>Beast</a:t>
            </a:r>
            <a:r>
              <a:rPr lang="en-US" dirty="0"/>
              <a:t> (Boost)</a:t>
            </a:r>
          </a:p>
          <a:p>
            <a:pPr lvl="1"/>
            <a:r>
              <a:rPr lang="en-US" dirty="0"/>
              <a:t>Beast is a C++ header-only library serving as a foundation for writing interoperable networking libraries by providing low-level HTTP/1, WebSocket, and networking protocol vocabulary types and algorithms using the consistent asynchronous model of </a:t>
            </a:r>
            <a:r>
              <a:rPr lang="en-US" dirty="0" err="1"/>
              <a:t>Boost.Asio</a:t>
            </a:r>
            <a:r>
              <a:rPr lang="en-US" dirty="0"/>
              <a:t>.</a:t>
            </a:r>
          </a:p>
          <a:p>
            <a:r>
              <a:rPr lang="en-US" dirty="0">
                <a:hlinkClick r:id="rId4"/>
              </a:rPr>
              <a:t>CPR</a:t>
            </a:r>
            <a:r>
              <a:rPr lang="en-US" dirty="0"/>
              <a:t> (Curl for People)</a:t>
            </a:r>
          </a:p>
          <a:p>
            <a:pPr lvl="1"/>
            <a:r>
              <a:rPr lang="en-US" dirty="0"/>
              <a:t>C++ Requests: Curl for People, a spiritual port of Python Requests. (based on </a:t>
            </a:r>
            <a:r>
              <a:rPr lang="en-US" dirty="0" err="1"/>
              <a:t>libcurl</a:t>
            </a:r>
            <a:r>
              <a:rPr lang="en-US" dirty="0"/>
              <a:t>)</a:t>
            </a:r>
          </a:p>
          <a:p>
            <a:r>
              <a:rPr lang="en-US" dirty="0">
                <a:hlinkClick r:id="rId5"/>
              </a:rPr>
              <a:t>GNU Common C++</a:t>
            </a:r>
            <a:r>
              <a:rPr lang="en-US" dirty="0"/>
              <a:t> Library</a:t>
            </a:r>
          </a:p>
          <a:p>
            <a:pPr lvl="1"/>
            <a:r>
              <a:rPr lang="en-US" dirty="0"/>
              <a:t>Has a </a:t>
            </a:r>
            <a:r>
              <a:rPr lang="en-US" dirty="0" err="1"/>
              <a:t>URLStream</a:t>
            </a:r>
            <a:r>
              <a:rPr lang="en-US" dirty="0"/>
              <a:t> class. This C++ class allow you to download a file using HTTP. </a:t>
            </a:r>
          </a:p>
          <a:p>
            <a:r>
              <a:rPr lang="en-US" dirty="0">
                <a:hlinkClick r:id="rId6"/>
              </a:rPr>
              <a:t>http-tiny</a:t>
            </a:r>
            <a:endParaRPr lang="en-US" dirty="0"/>
          </a:p>
        </p:txBody>
      </p:sp>
    </p:spTree>
    <p:extLst>
      <p:ext uri="{BB962C8B-B14F-4D97-AF65-F5344CB8AC3E}">
        <p14:creationId xmlns:p14="http://schemas.microsoft.com/office/powerpoint/2010/main" val="1688086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C654-FA31-4B21-AB53-0057299A643C}"/>
              </a:ext>
            </a:extLst>
          </p:cNvPr>
          <p:cNvSpPr>
            <a:spLocks noGrp="1"/>
          </p:cNvSpPr>
          <p:nvPr>
            <p:ph type="title"/>
          </p:nvPr>
        </p:nvSpPr>
        <p:spPr>
          <a:xfrm>
            <a:off x="838200" y="365125"/>
            <a:ext cx="9243848" cy="1325563"/>
          </a:xfrm>
        </p:spPr>
        <p:txBody>
          <a:bodyPr/>
          <a:lstStyle/>
          <a:p>
            <a:r>
              <a:rPr lang="en-US" dirty="0" err="1"/>
              <a:t>Libcurl</a:t>
            </a:r>
            <a:r>
              <a:rPr lang="en-US" dirty="0"/>
              <a:t> – Multiprotocol Transfer Library</a:t>
            </a:r>
          </a:p>
        </p:txBody>
      </p:sp>
      <p:sp>
        <p:nvSpPr>
          <p:cNvPr id="3" name="Text Placeholder 2">
            <a:extLst>
              <a:ext uri="{FF2B5EF4-FFF2-40B4-BE49-F238E27FC236}">
                <a16:creationId xmlns:a16="http://schemas.microsoft.com/office/drawing/2014/main" id="{3BD1F6AF-B67E-4B2C-AD3E-DFB7864E400B}"/>
              </a:ext>
            </a:extLst>
          </p:cNvPr>
          <p:cNvSpPr>
            <a:spLocks noGrp="1"/>
          </p:cNvSpPr>
          <p:nvPr>
            <p:ph type="body" sz="quarter" idx="13"/>
          </p:nvPr>
        </p:nvSpPr>
        <p:spPr/>
        <p:txBody>
          <a:bodyPr>
            <a:normAutofit fontScale="92500" lnSpcReduction="10000"/>
          </a:bodyPr>
          <a:lstStyle/>
          <a:p>
            <a:r>
              <a:rPr lang="en-US" dirty="0" err="1"/>
              <a:t>libcurl</a:t>
            </a:r>
            <a:r>
              <a:rPr lang="en-US" dirty="0"/>
              <a:t> is a free and easy-to-use client-side URL transfer library.</a:t>
            </a:r>
          </a:p>
          <a:p>
            <a:r>
              <a:rPr lang="en-US" dirty="0"/>
              <a:t>Supports DICT, FILE, FTP, FTPS, Gopher, HTTP, HTTPS, IMAP, IMAPS, LDAP, LDAPS, POP3, POP3S, RTMP, RTSP, SCP, SFTP, SMTP, SMTPS, Telnet and TFTP. </a:t>
            </a:r>
          </a:p>
          <a:p>
            <a:r>
              <a:rPr lang="en-US" dirty="0" err="1"/>
              <a:t>libcurl</a:t>
            </a:r>
            <a:r>
              <a:rPr lang="en-US" dirty="0"/>
              <a:t> supports SSL certificates, </a:t>
            </a:r>
          </a:p>
          <a:p>
            <a:r>
              <a:rPr lang="en-US" dirty="0"/>
              <a:t>HTTP POST, HTTP PUT, FTP uploading, HTTP form-based upload, proxies, cookies, </a:t>
            </a:r>
            <a:r>
              <a:rPr lang="en-US" dirty="0" err="1"/>
              <a:t>user+password</a:t>
            </a:r>
            <a:r>
              <a:rPr lang="en-US" dirty="0"/>
              <a:t> authentication (Basic, Digest, NTLM, Negotiate, Kerberos), file transfer resume, http proxy tunneling and more!</a:t>
            </a:r>
          </a:p>
          <a:p>
            <a:r>
              <a:rPr lang="en-US" dirty="0" err="1"/>
              <a:t>libcurl</a:t>
            </a:r>
            <a:r>
              <a:rPr lang="en-US" dirty="0"/>
              <a:t> is free, thread-safe, IPv6 compatible, feature rich, well supported, fast, thoroughly documented and is already used by many known, big and successful companies.</a:t>
            </a:r>
          </a:p>
        </p:txBody>
      </p:sp>
      <p:sp>
        <p:nvSpPr>
          <p:cNvPr id="4" name="Rectangle 3">
            <a:extLst>
              <a:ext uri="{FF2B5EF4-FFF2-40B4-BE49-F238E27FC236}">
                <a16:creationId xmlns:a16="http://schemas.microsoft.com/office/drawing/2014/main" id="{F436CAD7-64B2-4899-BCE7-968D1BEF18FD}"/>
              </a:ext>
            </a:extLst>
          </p:cNvPr>
          <p:cNvSpPr/>
          <p:nvPr/>
        </p:nvSpPr>
        <p:spPr>
          <a:xfrm>
            <a:off x="838200" y="6123543"/>
            <a:ext cx="2765501" cy="369332"/>
          </a:xfrm>
          <a:prstGeom prst="rect">
            <a:avLst/>
          </a:prstGeom>
        </p:spPr>
        <p:txBody>
          <a:bodyPr wrap="none">
            <a:spAutoFit/>
          </a:bodyPr>
          <a:lstStyle/>
          <a:p>
            <a:r>
              <a:rPr lang="en-US" dirty="0"/>
              <a:t>https://curl.haxx.se/libcurl/</a:t>
            </a:r>
          </a:p>
        </p:txBody>
      </p:sp>
      <p:sp>
        <p:nvSpPr>
          <p:cNvPr id="5" name="Rectangle 4">
            <a:extLst>
              <a:ext uri="{FF2B5EF4-FFF2-40B4-BE49-F238E27FC236}">
                <a16:creationId xmlns:a16="http://schemas.microsoft.com/office/drawing/2014/main" id="{0ECC9D9B-93C1-4463-9B6D-CF2F4AE92FF0}"/>
              </a:ext>
            </a:extLst>
          </p:cNvPr>
          <p:cNvSpPr/>
          <p:nvPr/>
        </p:nvSpPr>
        <p:spPr>
          <a:xfrm>
            <a:off x="4177971" y="6123543"/>
            <a:ext cx="2844112" cy="369332"/>
          </a:xfrm>
          <a:prstGeom prst="rect">
            <a:avLst/>
          </a:prstGeom>
        </p:spPr>
        <p:txBody>
          <a:bodyPr wrap="none">
            <a:spAutoFit/>
          </a:bodyPr>
          <a:lstStyle/>
          <a:p>
            <a:r>
              <a:rPr lang="en-US" dirty="0"/>
              <a:t>https://github.com/curl/curl</a:t>
            </a:r>
          </a:p>
        </p:txBody>
      </p:sp>
    </p:spTree>
    <p:extLst>
      <p:ext uri="{BB962C8B-B14F-4D97-AF65-F5344CB8AC3E}">
        <p14:creationId xmlns:p14="http://schemas.microsoft.com/office/powerpoint/2010/main" val="28492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9834-1542-47B6-AF55-572857AC8F55}"/>
              </a:ext>
            </a:extLst>
          </p:cNvPr>
          <p:cNvSpPr>
            <a:spLocks noGrp="1"/>
          </p:cNvSpPr>
          <p:nvPr>
            <p:ph type="title"/>
          </p:nvPr>
        </p:nvSpPr>
        <p:spPr>
          <a:xfrm>
            <a:off x="1161906" y="1"/>
            <a:ext cx="8765865" cy="1065653"/>
          </a:xfrm>
        </p:spPr>
        <p:txBody>
          <a:bodyPr/>
          <a:lstStyle/>
          <a:p>
            <a:r>
              <a:rPr lang="en-US" dirty="0"/>
              <a:t>Example; easy (1)</a:t>
            </a:r>
          </a:p>
        </p:txBody>
      </p:sp>
      <p:sp>
        <p:nvSpPr>
          <p:cNvPr id="6" name="Rectangle 5">
            <a:extLst>
              <a:ext uri="{FF2B5EF4-FFF2-40B4-BE49-F238E27FC236}">
                <a16:creationId xmlns:a16="http://schemas.microsoft.com/office/drawing/2014/main" id="{73A829AF-414C-4C43-9DB9-AABD2E221AE9}"/>
              </a:ext>
            </a:extLst>
          </p:cNvPr>
          <p:cNvSpPr/>
          <p:nvPr/>
        </p:nvSpPr>
        <p:spPr>
          <a:xfrm>
            <a:off x="1753174" y="1065654"/>
            <a:ext cx="7700210" cy="5262979"/>
          </a:xfrm>
          <a:prstGeom prst="rect">
            <a:avLst/>
          </a:prstGeom>
        </p:spPr>
        <p:txBody>
          <a:bodyPr wrap="square">
            <a:spAutoFit/>
          </a:bodyPr>
          <a:lstStyle/>
          <a:p>
            <a:r>
              <a:rPr lang="en-US" sz="1600" dirty="0"/>
              <a:t>curl = </a:t>
            </a:r>
            <a:r>
              <a:rPr lang="en-US" sz="1600" dirty="0" err="1"/>
              <a:t>curl_easy_init</a:t>
            </a:r>
            <a:r>
              <a:rPr lang="en-US" sz="1600" dirty="0"/>
              <a:t>();</a:t>
            </a:r>
          </a:p>
          <a:p>
            <a:r>
              <a:rPr lang="en-US" sz="1600" dirty="0"/>
              <a:t>if(curl) {</a:t>
            </a:r>
          </a:p>
          <a:p>
            <a:r>
              <a:rPr lang="en-US" sz="1600" dirty="0"/>
              <a:t>	</a:t>
            </a:r>
            <a:r>
              <a:rPr lang="en-US" sz="1600" dirty="0" err="1"/>
              <a:t>curl_easy_setopt</a:t>
            </a:r>
            <a:r>
              <a:rPr lang="en-US" sz="1600" dirty="0"/>
              <a:t>(curl, CURLOPT_URL, </a:t>
            </a:r>
            <a:r>
              <a:rPr lang="en-US" sz="1600" dirty="0" err="1"/>
              <a:t>argv</a:t>
            </a:r>
            <a:r>
              <a:rPr lang="en-US" sz="1600" dirty="0"/>
              <a:t>[last-1]);</a:t>
            </a:r>
          </a:p>
          <a:p>
            <a:r>
              <a:rPr lang="en-US" sz="1600" dirty="0"/>
              <a:t>	</a:t>
            </a:r>
            <a:r>
              <a:rPr lang="en-US" sz="1600" dirty="0" err="1"/>
              <a:t>curl_easy_setopt</a:t>
            </a:r>
            <a:r>
              <a:rPr lang="en-US" sz="1600" dirty="0"/>
              <a:t>(curl, CURLOPT_WRITEFUNCTION, </a:t>
            </a:r>
            <a:r>
              <a:rPr lang="en-US" sz="1600" dirty="0" err="1"/>
              <a:t>do_datastuff</a:t>
            </a:r>
            <a:r>
              <a:rPr lang="en-US" sz="1600" dirty="0"/>
              <a:t>);</a:t>
            </a:r>
          </a:p>
          <a:p>
            <a:r>
              <a:rPr lang="en-US" sz="1600" dirty="0"/>
              <a:t>	</a:t>
            </a:r>
            <a:r>
              <a:rPr lang="en-US" sz="1600" dirty="0" err="1"/>
              <a:t>curl_easy_setopt</a:t>
            </a:r>
            <a:r>
              <a:rPr lang="en-US" sz="1600" dirty="0"/>
              <a:t>(curl, CURLOPT_HEADERFUNCTION, </a:t>
            </a:r>
            <a:r>
              <a:rPr lang="en-US" sz="1600" dirty="0" err="1"/>
              <a:t>do_headerstuff</a:t>
            </a:r>
            <a:r>
              <a:rPr lang="en-US" sz="1600" dirty="0"/>
              <a:t>);    </a:t>
            </a:r>
          </a:p>
          <a:p>
            <a:r>
              <a:rPr lang="en-US" sz="1600" dirty="0"/>
              <a:t>	res = </a:t>
            </a:r>
            <a:r>
              <a:rPr lang="en-US" sz="1600" dirty="0" err="1"/>
              <a:t>curl_easy_perform</a:t>
            </a:r>
            <a:r>
              <a:rPr lang="en-US" sz="1600" dirty="0"/>
              <a:t>(curl);</a:t>
            </a:r>
          </a:p>
          <a:p>
            <a:endParaRPr lang="en-US" sz="1600" dirty="0"/>
          </a:p>
          <a:p>
            <a:r>
              <a:rPr lang="en-US" sz="1600" dirty="0"/>
              <a:t>	if(CURLE_OK == res) {</a:t>
            </a:r>
          </a:p>
          <a:p>
            <a:r>
              <a:rPr lang="en-US" sz="1600" dirty="0"/>
              <a:t>	  char *</a:t>
            </a:r>
            <a:r>
              <a:rPr lang="en-US" sz="1600" dirty="0" err="1"/>
              <a:t>ct</a:t>
            </a:r>
            <a:r>
              <a:rPr lang="en-US" sz="1600" dirty="0"/>
              <a:t>;</a:t>
            </a:r>
          </a:p>
          <a:p>
            <a:r>
              <a:rPr lang="en-US" sz="1600" dirty="0"/>
              <a:t>	  /* ask for the content-type */</a:t>
            </a:r>
          </a:p>
          <a:p>
            <a:r>
              <a:rPr lang="en-US" sz="1600" dirty="0"/>
              <a:t>	  res = </a:t>
            </a:r>
            <a:r>
              <a:rPr lang="en-US" sz="1600" dirty="0" err="1"/>
              <a:t>curl_easy_getinfo</a:t>
            </a:r>
            <a:r>
              <a:rPr lang="en-US" sz="1600" dirty="0"/>
              <a:t>(curl, CURLINFO_CONTENT_TYPE, &amp;</a:t>
            </a:r>
            <a:r>
              <a:rPr lang="en-US" sz="1600" dirty="0" err="1"/>
              <a:t>ct</a:t>
            </a:r>
            <a:r>
              <a:rPr lang="en-US" sz="1600" dirty="0"/>
              <a:t>);</a:t>
            </a:r>
          </a:p>
          <a:p>
            <a:r>
              <a:rPr lang="en-US" sz="1600" dirty="0"/>
              <a:t>  </a:t>
            </a:r>
          </a:p>
          <a:p>
            <a:r>
              <a:rPr lang="en-US" sz="1600" dirty="0"/>
              <a:t> 	 </a:t>
            </a:r>
            <a:r>
              <a:rPr lang="en-US" sz="1600" dirty="0" err="1"/>
              <a:t>printf</a:t>
            </a:r>
            <a:r>
              <a:rPr lang="en-US" sz="1600" dirty="0"/>
              <a:t>("</a:t>
            </a:r>
            <a:r>
              <a:rPr lang="en-US" sz="1600" dirty="0" err="1"/>
              <a:t>Doit</a:t>
            </a:r>
            <a:r>
              <a:rPr lang="en-US" sz="1600" dirty="0"/>
              <a:t>.\n");</a:t>
            </a:r>
          </a:p>
          <a:p>
            <a:r>
              <a:rPr lang="en-US" sz="1600" dirty="0"/>
              <a:t> 	 if((CURLE_OK == res) &amp;&amp; </a:t>
            </a:r>
            <a:r>
              <a:rPr lang="en-US" sz="1600" dirty="0" err="1"/>
              <a:t>ct</a:t>
            </a:r>
            <a:r>
              <a:rPr lang="en-US" sz="1600" dirty="0"/>
              <a:t>){</a:t>
            </a:r>
          </a:p>
          <a:p>
            <a:r>
              <a:rPr lang="en-US" sz="1600" dirty="0"/>
              <a:t>		</a:t>
            </a:r>
            <a:r>
              <a:rPr lang="en-US" sz="1600" dirty="0" err="1"/>
              <a:t>printf</a:t>
            </a:r>
            <a:r>
              <a:rPr lang="en-US" sz="1600" dirty="0"/>
              <a:t>("We received Content-Type: %s\n", </a:t>
            </a:r>
            <a:r>
              <a:rPr lang="en-US" sz="1600" dirty="0" err="1"/>
              <a:t>ct</a:t>
            </a:r>
            <a:r>
              <a:rPr lang="en-US" sz="1600" dirty="0"/>
              <a:t>);</a:t>
            </a:r>
          </a:p>
          <a:p>
            <a:r>
              <a:rPr lang="en-US" sz="1600" dirty="0"/>
              <a:t>  	} else {</a:t>
            </a:r>
          </a:p>
          <a:p>
            <a:r>
              <a:rPr lang="en-US" sz="1600" dirty="0"/>
              <a:t>		</a:t>
            </a:r>
            <a:r>
              <a:rPr lang="en-US" sz="1600" dirty="0" err="1"/>
              <a:t>printf</a:t>
            </a:r>
            <a:r>
              <a:rPr lang="en-US" sz="1600" dirty="0"/>
              <a:t>("Issues with curl.\n");</a:t>
            </a:r>
          </a:p>
          <a:p>
            <a:r>
              <a:rPr lang="en-US" sz="1600" dirty="0"/>
              <a:t>  	}</a:t>
            </a:r>
          </a:p>
          <a:p>
            <a:r>
              <a:rPr lang="en-US" sz="1600" dirty="0"/>
              <a:t>} else {</a:t>
            </a:r>
          </a:p>
          <a:p>
            <a:r>
              <a:rPr lang="en-US" sz="1600" dirty="0"/>
              <a:t> 	</a:t>
            </a:r>
            <a:r>
              <a:rPr lang="en-US" sz="1600" dirty="0" err="1"/>
              <a:t>printf</a:t>
            </a:r>
            <a:r>
              <a:rPr lang="en-US" sz="1600" dirty="0"/>
              <a:t>("</a:t>
            </a:r>
            <a:r>
              <a:rPr lang="en-US" sz="1600" dirty="0" err="1"/>
              <a:t>cURL_OK</a:t>
            </a:r>
            <a:r>
              <a:rPr lang="en-US" sz="1600" dirty="0"/>
              <a:t> != res, its %s.\n",</a:t>
            </a:r>
            <a:r>
              <a:rPr lang="en-US" sz="1600" dirty="0" err="1"/>
              <a:t>curl_easy_strerror</a:t>
            </a:r>
            <a:r>
              <a:rPr lang="en-US" sz="1600" dirty="0"/>
              <a:t>(res));</a:t>
            </a:r>
          </a:p>
          <a:p>
            <a:r>
              <a:rPr lang="en-US" sz="1600" dirty="0"/>
              <a:t>}</a:t>
            </a:r>
          </a:p>
        </p:txBody>
      </p:sp>
    </p:spTree>
    <p:extLst>
      <p:ext uri="{BB962C8B-B14F-4D97-AF65-F5344CB8AC3E}">
        <p14:creationId xmlns:p14="http://schemas.microsoft.com/office/powerpoint/2010/main" val="3793869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9834-1542-47B6-AF55-572857AC8F55}"/>
              </a:ext>
            </a:extLst>
          </p:cNvPr>
          <p:cNvSpPr>
            <a:spLocks noGrp="1"/>
          </p:cNvSpPr>
          <p:nvPr>
            <p:ph type="title"/>
          </p:nvPr>
        </p:nvSpPr>
        <p:spPr>
          <a:xfrm>
            <a:off x="1161906" y="1"/>
            <a:ext cx="8765865" cy="1065653"/>
          </a:xfrm>
        </p:spPr>
        <p:txBody>
          <a:bodyPr/>
          <a:lstStyle/>
          <a:p>
            <a:r>
              <a:rPr lang="en-US" dirty="0"/>
              <a:t>Example; easy (2)</a:t>
            </a:r>
          </a:p>
        </p:txBody>
      </p:sp>
      <p:sp>
        <p:nvSpPr>
          <p:cNvPr id="3" name="Rectangle 2">
            <a:extLst>
              <a:ext uri="{FF2B5EF4-FFF2-40B4-BE49-F238E27FC236}">
                <a16:creationId xmlns:a16="http://schemas.microsoft.com/office/drawing/2014/main" id="{54990CD9-46D1-4784-9FE6-BFF8763A803F}"/>
              </a:ext>
            </a:extLst>
          </p:cNvPr>
          <p:cNvSpPr/>
          <p:nvPr/>
        </p:nvSpPr>
        <p:spPr>
          <a:xfrm>
            <a:off x="1700462" y="1065654"/>
            <a:ext cx="8632946" cy="3970318"/>
          </a:xfrm>
          <a:prstGeom prst="rect">
            <a:avLst/>
          </a:prstGeom>
        </p:spPr>
        <p:txBody>
          <a:bodyPr wrap="square">
            <a:spAutoFit/>
          </a:bodyPr>
          <a:lstStyle/>
          <a:p>
            <a:r>
              <a:rPr lang="en-US" dirty="0" err="1"/>
              <a:t>size_t</a:t>
            </a:r>
            <a:r>
              <a:rPr lang="en-US" dirty="0"/>
              <a:t> </a:t>
            </a:r>
            <a:r>
              <a:rPr lang="en-US" dirty="0" err="1"/>
              <a:t>do_datastuff</a:t>
            </a:r>
            <a:r>
              <a:rPr lang="en-US" dirty="0"/>
              <a:t>(void *buffer, </a:t>
            </a:r>
            <a:r>
              <a:rPr lang="en-US" dirty="0" err="1"/>
              <a:t>size_t</a:t>
            </a:r>
            <a:r>
              <a:rPr lang="en-US" dirty="0"/>
              <a:t> size, </a:t>
            </a:r>
            <a:r>
              <a:rPr lang="en-US" dirty="0" err="1"/>
              <a:t>size_t</a:t>
            </a:r>
            <a:r>
              <a:rPr lang="en-US" dirty="0"/>
              <a:t> </a:t>
            </a:r>
            <a:r>
              <a:rPr lang="en-US" dirty="0" err="1"/>
              <a:t>nmemb</a:t>
            </a:r>
            <a:r>
              <a:rPr lang="en-US" dirty="0"/>
              <a:t>, void *</a:t>
            </a:r>
            <a:r>
              <a:rPr lang="en-US" dirty="0" err="1"/>
              <a:t>userp</a:t>
            </a:r>
            <a:r>
              <a:rPr lang="en-US" dirty="0"/>
              <a:t>){</a:t>
            </a:r>
          </a:p>
          <a:p>
            <a:r>
              <a:rPr lang="en-US" dirty="0"/>
              <a:t>  if(</a:t>
            </a:r>
            <a:r>
              <a:rPr lang="en-US" dirty="0" err="1"/>
              <a:t>visualize_data</a:t>
            </a:r>
            <a:r>
              <a:rPr lang="en-US" dirty="0"/>
              <a:t>){</a:t>
            </a:r>
          </a:p>
          <a:p>
            <a:r>
              <a:rPr lang="en-US" dirty="0"/>
              <a:t>    </a:t>
            </a:r>
            <a:r>
              <a:rPr lang="en-US" dirty="0" err="1"/>
              <a:t>printf</a:t>
            </a:r>
            <a:r>
              <a:rPr lang="en-US" dirty="0"/>
              <a:t>("Data =&gt; %s" , buffer);</a:t>
            </a:r>
          </a:p>
          <a:p>
            <a:r>
              <a:rPr lang="en-US" dirty="0"/>
              <a:t>  }</a:t>
            </a:r>
          </a:p>
          <a:p>
            <a:r>
              <a:rPr lang="en-US" dirty="0"/>
              <a:t>  return size*</a:t>
            </a:r>
            <a:r>
              <a:rPr lang="en-US" dirty="0" err="1"/>
              <a:t>nmemb</a:t>
            </a:r>
            <a:r>
              <a:rPr lang="en-US" dirty="0"/>
              <a:t>;</a:t>
            </a:r>
          </a:p>
          <a:p>
            <a:r>
              <a:rPr lang="en-US" dirty="0"/>
              <a:t>}</a:t>
            </a:r>
          </a:p>
          <a:p>
            <a:endParaRPr lang="en-US" dirty="0"/>
          </a:p>
          <a:p>
            <a:r>
              <a:rPr lang="en-US" dirty="0" err="1"/>
              <a:t>size_t</a:t>
            </a:r>
            <a:r>
              <a:rPr lang="en-US" dirty="0"/>
              <a:t> </a:t>
            </a:r>
            <a:r>
              <a:rPr lang="en-US" dirty="0" err="1"/>
              <a:t>do_headerstuff</a:t>
            </a:r>
            <a:r>
              <a:rPr lang="en-US" dirty="0"/>
              <a:t>(void *buffer, </a:t>
            </a:r>
            <a:r>
              <a:rPr lang="en-US" dirty="0" err="1"/>
              <a:t>size_t</a:t>
            </a:r>
            <a:r>
              <a:rPr lang="en-US" dirty="0"/>
              <a:t> size, </a:t>
            </a:r>
            <a:r>
              <a:rPr lang="en-US" dirty="0" err="1"/>
              <a:t>size_t</a:t>
            </a:r>
            <a:r>
              <a:rPr lang="en-US" dirty="0"/>
              <a:t> </a:t>
            </a:r>
            <a:r>
              <a:rPr lang="en-US" dirty="0" err="1"/>
              <a:t>nitems</a:t>
            </a:r>
            <a:r>
              <a:rPr lang="en-US" dirty="0"/>
              <a:t>, void *</a:t>
            </a:r>
            <a:r>
              <a:rPr lang="en-US" dirty="0" err="1"/>
              <a:t>userp</a:t>
            </a:r>
            <a:r>
              <a:rPr lang="en-US" dirty="0"/>
              <a:t>){</a:t>
            </a:r>
          </a:p>
          <a:p>
            <a:r>
              <a:rPr lang="en-US" dirty="0"/>
              <a:t>  if(</a:t>
            </a:r>
            <a:r>
              <a:rPr lang="en-US" dirty="0" err="1"/>
              <a:t>visualize_header</a:t>
            </a:r>
            <a:r>
              <a:rPr lang="en-US" dirty="0"/>
              <a:t>){</a:t>
            </a:r>
          </a:p>
          <a:p>
            <a:r>
              <a:rPr lang="en-US" dirty="0"/>
              <a:t>    </a:t>
            </a:r>
            <a:r>
              <a:rPr lang="en-US" dirty="0" err="1"/>
              <a:t>printf</a:t>
            </a:r>
            <a:r>
              <a:rPr lang="en-US" dirty="0"/>
              <a:t>("Header =&gt; %s" , buffer);</a:t>
            </a:r>
          </a:p>
          <a:p>
            <a:r>
              <a:rPr lang="en-US" dirty="0"/>
              <a:t>  }</a:t>
            </a:r>
          </a:p>
          <a:p>
            <a:r>
              <a:rPr lang="en-US" dirty="0"/>
              <a:t>  return size*</a:t>
            </a:r>
            <a:r>
              <a:rPr lang="en-US" dirty="0" err="1"/>
              <a:t>nitems</a:t>
            </a:r>
            <a:r>
              <a:rPr lang="en-US" dirty="0"/>
              <a:t>;</a:t>
            </a:r>
          </a:p>
          <a:p>
            <a:r>
              <a:rPr lang="en-US" dirty="0"/>
              <a:t>}</a:t>
            </a:r>
          </a:p>
          <a:p>
            <a:endParaRPr lang="en-US" dirty="0"/>
          </a:p>
        </p:txBody>
      </p:sp>
      <p:sp>
        <p:nvSpPr>
          <p:cNvPr id="4" name="Rectangle 3">
            <a:extLst>
              <a:ext uri="{FF2B5EF4-FFF2-40B4-BE49-F238E27FC236}">
                <a16:creationId xmlns:a16="http://schemas.microsoft.com/office/drawing/2014/main" id="{B216E99A-5C2B-4BDD-88FC-C2582AFF5E01}"/>
              </a:ext>
            </a:extLst>
          </p:cNvPr>
          <p:cNvSpPr/>
          <p:nvPr/>
        </p:nvSpPr>
        <p:spPr>
          <a:xfrm>
            <a:off x="1700462" y="5916959"/>
            <a:ext cx="6182846" cy="369332"/>
          </a:xfrm>
          <a:prstGeom prst="rect">
            <a:avLst/>
          </a:prstGeom>
        </p:spPr>
        <p:txBody>
          <a:bodyPr wrap="none">
            <a:spAutoFit/>
          </a:bodyPr>
          <a:lstStyle/>
          <a:p>
            <a:r>
              <a:rPr lang="en-US" dirty="0"/>
              <a:t>https://github.com/patrikarlos/networkprogramming   </a:t>
            </a:r>
            <a:r>
              <a:rPr lang="en-US" dirty="0" err="1"/>
              <a:t>wget</a:t>
            </a:r>
            <a:r>
              <a:rPr lang="en-US" dirty="0"/>
              <a:t>-curl</a:t>
            </a:r>
          </a:p>
        </p:txBody>
      </p:sp>
    </p:spTree>
    <p:extLst>
      <p:ext uri="{BB962C8B-B14F-4D97-AF65-F5344CB8AC3E}">
        <p14:creationId xmlns:p14="http://schemas.microsoft.com/office/powerpoint/2010/main" val="1766373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2873-BC6F-4152-A5E7-85C194889099}"/>
              </a:ext>
            </a:extLst>
          </p:cNvPr>
          <p:cNvSpPr>
            <a:spLocks noGrp="1"/>
          </p:cNvSpPr>
          <p:nvPr>
            <p:ph type="title"/>
          </p:nvPr>
        </p:nvSpPr>
        <p:spPr/>
        <p:txBody>
          <a:bodyPr/>
          <a:lstStyle/>
          <a:p>
            <a:r>
              <a:rPr lang="en-US" dirty="0"/>
              <a:t>REST Example</a:t>
            </a:r>
          </a:p>
        </p:txBody>
      </p:sp>
      <p:sp>
        <p:nvSpPr>
          <p:cNvPr id="3" name="Text Placeholder 2">
            <a:extLst>
              <a:ext uri="{FF2B5EF4-FFF2-40B4-BE49-F238E27FC236}">
                <a16:creationId xmlns:a16="http://schemas.microsoft.com/office/drawing/2014/main" id="{E1B22BBF-99BC-4EE1-85F4-EC50A616A5FD}"/>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7500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EC47-DCE9-44A3-826C-57D06B12357D}"/>
              </a:ext>
            </a:extLst>
          </p:cNvPr>
          <p:cNvSpPr>
            <a:spLocks noGrp="1"/>
          </p:cNvSpPr>
          <p:nvPr>
            <p:ph type="title"/>
          </p:nvPr>
        </p:nvSpPr>
        <p:spPr/>
        <p:txBody>
          <a:bodyPr/>
          <a:lstStyle/>
          <a:p>
            <a:r>
              <a:rPr lang="en-US" dirty="0"/>
              <a:t>Uniform Resource Locator - URL</a:t>
            </a:r>
          </a:p>
        </p:txBody>
      </p:sp>
      <p:sp>
        <p:nvSpPr>
          <p:cNvPr id="3" name="Content Placeholder 2">
            <a:extLst>
              <a:ext uri="{FF2B5EF4-FFF2-40B4-BE49-F238E27FC236}">
                <a16:creationId xmlns:a16="http://schemas.microsoft.com/office/drawing/2014/main" id="{47089487-3C5C-451B-9762-D85B020BEFD7}"/>
              </a:ext>
            </a:extLst>
          </p:cNvPr>
          <p:cNvSpPr>
            <a:spLocks noGrp="1"/>
          </p:cNvSpPr>
          <p:nvPr>
            <p:ph idx="1"/>
          </p:nvPr>
        </p:nvSpPr>
        <p:spPr>
          <a:xfrm>
            <a:off x="838200" y="3257797"/>
            <a:ext cx="10515600" cy="2919166"/>
          </a:xfrm>
        </p:spPr>
        <p:txBody>
          <a:bodyPr>
            <a:normAutofit/>
          </a:bodyPr>
          <a:lstStyle/>
          <a:p>
            <a:pPr marL="514350" indent="-514350">
              <a:buFont typeface="+mj-lt"/>
              <a:buAutoNum type="arabicPeriod"/>
            </a:pPr>
            <a:r>
              <a:rPr lang="en-US" sz="2000" dirty="0"/>
              <a:t>Protocol: The application-level protocol used by the client and server, e.g., HTTP, FTP, and telnet.</a:t>
            </a:r>
          </a:p>
          <a:p>
            <a:pPr marL="514350" indent="-514350">
              <a:buFont typeface="+mj-lt"/>
              <a:buAutoNum type="arabicPeriod"/>
            </a:pPr>
            <a:r>
              <a:rPr lang="en-US" sz="2000" dirty="0"/>
              <a:t>Hostname: The DNS domain name (e.g., www.nowhere123.com) or IP address (e.g., 192.128.1.2) of the server.</a:t>
            </a:r>
          </a:p>
          <a:p>
            <a:pPr marL="514350" indent="-514350">
              <a:buFont typeface="+mj-lt"/>
              <a:buAutoNum type="arabicPeriod"/>
            </a:pPr>
            <a:r>
              <a:rPr lang="en-US" sz="2000" dirty="0"/>
              <a:t>Port: The TCP port number that the server is listening for incoming requests from the clients.</a:t>
            </a:r>
          </a:p>
          <a:p>
            <a:pPr marL="514350" indent="-514350">
              <a:buFont typeface="+mj-lt"/>
              <a:buAutoNum type="arabicPeriod"/>
            </a:pPr>
            <a:r>
              <a:rPr lang="en-US" sz="2000" dirty="0"/>
              <a:t>Path-and-file-name: The name and location of the requested resource, under the server document base directory.</a:t>
            </a:r>
          </a:p>
        </p:txBody>
      </p:sp>
      <p:sp>
        <p:nvSpPr>
          <p:cNvPr id="6" name="Rectangle 2">
            <a:extLst>
              <a:ext uri="{FF2B5EF4-FFF2-40B4-BE49-F238E27FC236}">
                <a16:creationId xmlns:a16="http://schemas.microsoft.com/office/drawing/2014/main" id="{91ED0222-02A9-410D-8C70-3A9B519C5E96}"/>
              </a:ext>
            </a:extLst>
          </p:cNvPr>
          <p:cNvSpPr>
            <a:spLocks noChangeArrowheads="1"/>
          </p:cNvSpPr>
          <p:nvPr/>
        </p:nvSpPr>
        <p:spPr bwMode="auto">
          <a:xfrm>
            <a:off x="2208808" y="2258799"/>
            <a:ext cx="8550236" cy="430887"/>
          </a:xfrm>
          <a:prstGeom prst="rect">
            <a:avLst/>
          </a:prstGeom>
          <a:solidFill>
            <a:srgbClr val="C7E2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none" strike="noStrike" cap="none" normalizeH="0" baseline="0" dirty="0">
                <a:ln>
                  <a:noFill/>
                </a:ln>
                <a:solidFill>
                  <a:srgbClr val="000000"/>
                </a:solidFill>
                <a:effectLst/>
                <a:latin typeface="Consolas" panose="020B0609020204030204" pitchFamily="49" charset="0"/>
              </a:rPr>
              <a:t>protocol</a:t>
            </a:r>
            <a:r>
              <a:rPr kumimoji="0" lang="en-US" altLang="en-US" sz="2800" b="1" i="0" u="none" strike="noStrike" cap="none" normalizeH="0" baseline="0" dirty="0">
                <a:ln>
                  <a:noFill/>
                </a:ln>
                <a:solidFill>
                  <a:srgbClr val="000000"/>
                </a:solidFill>
                <a:effectLst/>
                <a:latin typeface="Consolas" panose="020B0609020204030204" pitchFamily="49" charset="0"/>
              </a:rPr>
              <a:t>://</a:t>
            </a:r>
            <a:r>
              <a:rPr kumimoji="0" lang="en-US" altLang="en-US" sz="2800" b="1" i="1" u="none" strike="noStrike" cap="none" normalizeH="0" baseline="0" dirty="0">
                <a:ln>
                  <a:noFill/>
                </a:ln>
                <a:solidFill>
                  <a:srgbClr val="000000"/>
                </a:solidFill>
                <a:effectLst/>
                <a:latin typeface="Consolas" panose="020B0609020204030204" pitchFamily="49" charset="0"/>
              </a:rPr>
              <a:t>hostname</a:t>
            </a:r>
            <a:r>
              <a:rPr kumimoji="0" lang="en-US" altLang="en-US" sz="2800" b="1" i="0" u="none" strike="noStrike" cap="none" normalizeH="0" baseline="0" dirty="0">
                <a:ln>
                  <a:noFill/>
                </a:ln>
                <a:solidFill>
                  <a:srgbClr val="000000"/>
                </a:solidFill>
                <a:effectLst/>
                <a:latin typeface="Consolas" panose="020B0609020204030204" pitchFamily="49" charset="0"/>
              </a:rPr>
              <a:t>:</a:t>
            </a:r>
            <a:r>
              <a:rPr kumimoji="0" lang="en-US" altLang="en-US" sz="2800" b="1" i="1" u="none" strike="noStrike" cap="none" normalizeH="0" baseline="0" dirty="0">
                <a:ln>
                  <a:noFill/>
                </a:ln>
                <a:solidFill>
                  <a:srgbClr val="000000"/>
                </a:solidFill>
                <a:effectLst/>
                <a:latin typeface="Consolas" panose="020B0609020204030204" pitchFamily="49" charset="0"/>
              </a:rPr>
              <a:t>port</a:t>
            </a:r>
            <a:r>
              <a:rPr kumimoji="0" lang="en-US" altLang="en-US" sz="2800" b="1" i="0" u="none" strike="noStrike" cap="none" normalizeH="0" baseline="0" dirty="0">
                <a:ln>
                  <a:noFill/>
                </a:ln>
                <a:solidFill>
                  <a:srgbClr val="000000"/>
                </a:solidFill>
                <a:effectLst/>
                <a:latin typeface="Consolas" panose="020B0609020204030204" pitchFamily="49" charset="0"/>
              </a:rPr>
              <a:t>/</a:t>
            </a:r>
            <a:r>
              <a:rPr kumimoji="0" lang="en-US" altLang="en-US" sz="2800" b="1" i="1" u="none" strike="noStrike" cap="none" normalizeH="0" baseline="0" dirty="0">
                <a:ln>
                  <a:noFill/>
                </a:ln>
                <a:solidFill>
                  <a:srgbClr val="000000"/>
                </a:solidFill>
                <a:effectLst/>
                <a:latin typeface="Consolas" panose="020B0609020204030204" pitchFamily="49" charset="0"/>
              </a:rPr>
              <a:t>path-and-file-name</a:t>
            </a:r>
            <a:endParaRPr kumimoji="0" lang="en-US" altLang="en-US" sz="6000" b="1"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E8A629C-1264-4561-A52B-8501417D7CC1}"/>
              </a:ext>
            </a:extLst>
          </p:cNvPr>
          <p:cNvSpPr/>
          <p:nvPr/>
        </p:nvSpPr>
        <p:spPr>
          <a:xfrm>
            <a:off x="275493" y="6136460"/>
            <a:ext cx="10254761" cy="369332"/>
          </a:xfrm>
          <a:prstGeom prst="rect">
            <a:avLst/>
          </a:prstGeom>
        </p:spPr>
        <p:txBody>
          <a:bodyPr wrap="square">
            <a:spAutoFit/>
          </a:bodyPr>
          <a:lstStyle/>
          <a:p>
            <a:r>
              <a:rPr lang="en-US" dirty="0"/>
              <a:t>http://www.ntu.edu.sg/home/ehchua/programming/webprogramming/http_basics.html</a:t>
            </a:r>
          </a:p>
        </p:txBody>
      </p:sp>
    </p:spTree>
    <p:extLst>
      <p:ext uri="{BB962C8B-B14F-4D97-AF65-F5344CB8AC3E}">
        <p14:creationId xmlns:p14="http://schemas.microsoft.com/office/powerpoint/2010/main" val="298882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02E8-2932-41E2-9D6E-C6BDE4B6A281}"/>
              </a:ext>
            </a:extLst>
          </p:cNvPr>
          <p:cNvSpPr>
            <a:spLocks noGrp="1"/>
          </p:cNvSpPr>
          <p:nvPr>
            <p:ph type="title"/>
          </p:nvPr>
        </p:nvSpPr>
        <p:spPr/>
        <p:txBody>
          <a:bodyPr/>
          <a:lstStyle/>
          <a:p>
            <a:r>
              <a:rPr lang="en-US" dirty="0"/>
              <a:t>URI, URL, URN</a:t>
            </a:r>
          </a:p>
        </p:txBody>
      </p:sp>
      <p:sp>
        <p:nvSpPr>
          <p:cNvPr id="3" name="Content Placeholder 2">
            <a:extLst>
              <a:ext uri="{FF2B5EF4-FFF2-40B4-BE49-F238E27FC236}">
                <a16:creationId xmlns:a16="http://schemas.microsoft.com/office/drawing/2014/main" id="{00298AEB-C0DE-4A91-A120-77682243C487}"/>
              </a:ext>
            </a:extLst>
          </p:cNvPr>
          <p:cNvSpPr>
            <a:spLocks noGrp="1"/>
          </p:cNvSpPr>
          <p:nvPr>
            <p:ph idx="1"/>
          </p:nvPr>
        </p:nvSpPr>
        <p:spPr/>
        <p:txBody>
          <a:bodyPr>
            <a:normAutofit fontScale="92500"/>
          </a:bodyPr>
          <a:lstStyle/>
          <a:p>
            <a:r>
              <a:rPr lang="en-US" dirty="0"/>
              <a:t>Uniform Resource Identifier</a:t>
            </a:r>
          </a:p>
          <a:p>
            <a:pPr lvl="1"/>
            <a:r>
              <a:rPr lang="en-US" dirty="0"/>
              <a:t>URIs are a standard for identifying documents using a short string of numbers, letters, and symbols [RFC 3986]. URLs, URNs, and URCs are all </a:t>
            </a:r>
            <a:r>
              <a:rPr lang="en-US" i="1" dirty="0"/>
              <a:t>types</a:t>
            </a:r>
            <a:r>
              <a:rPr lang="en-US" dirty="0"/>
              <a:t> of URI.</a:t>
            </a:r>
          </a:p>
          <a:p>
            <a:r>
              <a:rPr lang="en-US" dirty="0"/>
              <a:t>Uniform Resource Locator</a:t>
            </a:r>
          </a:p>
          <a:p>
            <a:pPr lvl="1"/>
            <a:r>
              <a:rPr lang="en-US" dirty="0"/>
              <a:t>Contains information about how to fetch a resource from its location.</a:t>
            </a:r>
          </a:p>
          <a:p>
            <a:r>
              <a:rPr lang="en-US" dirty="0"/>
              <a:t>Uniform Resource Name</a:t>
            </a:r>
          </a:p>
          <a:p>
            <a:pPr lvl="1"/>
            <a:r>
              <a:rPr lang="en-US" dirty="0"/>
              <a:t>Identifies a resource by a unique and persistent name but doesn't necessarily tell you how to locate it on the internet. It usually starts with the prefix urn: </a:t>
            </a:r>
          </a:p>
          <a:p>
            <a:r>
              <a:rPr lang="en-US" dirty="0"/>
              <a:t>Uniform Resource Citation</a:t>
            </a:r>
          </a:p>
          <a:p>
            <a:pPr lvl="1"/>
            <a:r>
              <a:rPr lang="en-US" dirty="0"/>
              <a:t>Meta data about a document rather than to the document itself.</a:t>
            </a:r>
          </a:p>
          <a:p>
            <a:endParaRPr lang="en-US" dirty="0"/>
          </a:p>
        </p:txBody>
      </p:sp>
      <p:sp>
        <p:nvSpPr>
          <p:cNvPr id="6" name="Rectangle 5">
            <a:extLst>
              <a:ext uri="{FF2B5EF4-FFF2-40B4-BE49-F238E27FC236}">
                <a16:creationId xmlns:a16="http://schemas.microsoft.com/office/drawing/2014/main" id="{DDDE75F3-484A-45CE-9BF5-3163D658CAC7}"/>
              </a:ext>
            </a:extLst>
          </p:cNvPr>
          <p:cNvSpPr/>
          <p:nvPr/>
        </p:nvSpPr>
        <p:spPr>
          <a:xfrm>
            <a:off x="838200" y="6106333"/>
            <a:ext cx="10134600" cy="369332"/>
          </a:xfrm>
          <a:prstGeom prst="rect">
            <a:avLst/>
          </a:prstGeom>
        </p:spPr>
        <p:txBody>
          <a:bodyPr wrap="square">
            <a:spAutoFit/>
          </a:bodyPr>
          <a:lstStyle/>
          <a:p>
            <a:r>
              <a:rPr lang="en-US" dirty="0"/>
              <a:t>https://stackoverflow.com/questions/176264/what-is-the-difference-between-a-uri-a-url-and-a-urn</a:t>
            </a:r>
          </a:p>
        </p:txBody>
      </p:sp>
    </p:spTree>
    <p:extLst>
      <p:ext uri="{BB962C8B-B14F-4D97-AF65-F5344CB8AC3E}">
        <p14:creationId xmlns:p14="http://schemas.microsoft.com/office/powerpoint/2010/main" val="57755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F761-4EC8-4D19-BC18-C4F94DF6CF99}"/>
              </a:ext>
            </a:extLst>
          </p:cNvPr>
          <p:cNvSpPr>
            <a:spLocks noGrp="1"/>
          </p:cNvSpPr>
          <p:nvPr>
            <p:ph type="title"/>
          </p:nvPr>
        </p:nvSpPr>
        <p:spPr>
          <a:xfrm>
            <a:off x="838200" y="365125"/>
            <a:ext cx="9485416" cy="1325563"/>
          </a:xfrm>
        </p:spPr>
        <p:txBody>
          <a:bodyPr/>
          <a:lstStyle/>
          <a:p>
            <a:r>
              <a:rPr lang="en-US" dirty="0" err="1"/>
              <a:t>HyperText</a:t>
            </a:r>
            <a:r>
              <a:rPr lang="en-US" dirty="0"/>
              <a:t> Markup Language - HTML</a:t>
            </a:r>
          </a:p>
        </p:txBody>
      </p:sp>
      <p:sp>
        <p:nvSpPr>
          <p:cNvPr id="3" name="Content Placeholder 2">
            <a:extLst>
              <a:ext uri="{FF2B5EF4-FFF2-40B4-BE49-F238E27FC236}">
                <a16:creationId xmlns:a16="http://schemas.microsoft.com/office/drawing/2014/main" id="{74FBA9EB-4E42-4CF2-9234-014504F1A9C9}"/>
              </a:ext>
            </a:extLst>
          </p:cNvPr>
          <p:cNvSpPr>
            <a:spLocks noGrp="1"/>
          </p:cNvSpPr>
          <p:nvPr>
            <p:ph idx="1"/>
          </p:nvPr>
        </p:nvSpPr>
        <p:spPr/>
        <p:txBody>
          <a:bodyPr/>
          <a:lstStyle/>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page</a:t>
            </a:r>
          </a:p>
        </p:txBody>
      </p:sp>
      <p:sp>
        <p:nvSpPr>
          <p:cNvPr id="4" name="Rectangle 3">
            <a:extLst>
              <a:ext uri="{FF2B5EF4-FFF2-40B4-BE49-F238E27FC236}">
                <a16:creationId xmlns:a16="http://schemas.microsoft.com/office/drawing/2014/main" id="{B5F5B49A-4D23-43E3-84FE-EB2183051B05}"/>
              </a:ext>
            </a:extLst>
          </p:cNvPr>
          <p:cNvSpPr/>
          <p:nvPr/>
        </p:nvSpPr>
        <p:spPr>
          <a:xfrm>
            <a:off x="838200" y="6232957"/>
            <a:ext cx="4867936" cy="369332"/>
          </a:xfrm>
          <a:prstGeom prst="rect">
            <a:avLst/>
          </a:prstGeom>
        </p:spPr>
        <p:txBody>
          <a:bodyPr wrap="none">
            <a:spAutoFit/>
          </a:bodyPr>
          <a:lstStyle/>
          <a:p>
            <a:r>
              <a:rPr lang="en-US" dirty="0"/>
              <a:t>https://www.w3schools.com/html/html_intro.asp</a:t>
            </a:r>
          </a:p>
        </p:txBody>
      </p:sp>
    </p:spTree>
    <p:extLst>
      <p:ext uri="{BB962C8B-B14F-4D97-AF65-F5344CB8AC3E}">
        <p14:creationId xmlns:p14="http://schemas.microsoft.com/office/powerpoint/2010/main" val="205314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458E-AE13-4784-90D0-A408A06A5DAF}"/>
              </a:ext>
            </a:extLst>
          </p:cNvPr>
          <p:cNvSpPr>
            <a:spLocks noGrp="1"/>
          </p:cNvSpPr>
          <p:nvPr>
            <p:ph type="title"/>
          </p:nvPr>
        </p:nvSpPr>
        <p:spPr/>
        <p:txBody>
          <a:bodyPr/>
          <a:lstStyle/>
          <a:p>
            <a:r>
              <a:rPr lang="en-US" dirty="0"/>
              <a:t>HTTP Request</a:t>
            </a:r>
          </a:p>
        </p:txBody>
      </p:sp>
      <p:sp>
        <p:nvSpPr>
          <p:cNvPr id="3" name="Content Placeholder 2">
            <a:extLst>
              <a:ext uri="{FF2B5EF4-FFF2-40B4-BE49-F238E27FC236}">
                <a16:creationId xmlns:a16="http://schemas.microsoft.com/office/drawing/2014/main" id="{71CC9900-AFF1-4E7E-836D-E10DC9D237A7}"/>
              </a:ext>
            </a:extLst>
          </p:cNvPr>
          <p:cNvSpPr>
            <a:spLocks noGrp="1"/>
          </p:cNvSpPr>
          <p:nvPr>
            <p:ph idx="1"/>
          </p:nvPr>
        </p:nvSpPr>
        <p:spPr>
          <a:xfrm>
            <a:off x="1510909" y="1573776"/>
            <a:ext cx="10515600" cy="740334"/>
          </a:xfrm>
        </p:spPr>
        <p:txBody>
          <a:bodyPr/>
          <a:lstStyle/>
          <a:p>
            <a:r>
              <a:rPr lang="en-US" dirty="0" err="1"/>
              <a:t>url</a:t>
            </a:r>
            <a:r>
              <a:rPr lang="en-US" dirty="0"/>
              <a:t> =&gt; http://www.nowhere123.com/doc/index.html</a:t>
            </a:r>
          </a:p>
        </p:txBody>
      </p:sp>
      <p:sp>
        <p:nvSpPr>
          <p:cNvPr id="4" name="Rectangle 1">
            <a:extLst>
              <a:ext uri="{FF2B5EF4-FFF2-40B4-BE49-F238E27FC236}">
                <a16:creationId xmlns:a16="http://schemas.microsoft.com/office/drawing/2014/main" id="{2D018CC0-CEF3-442F-B45F-A7498410336C}"/>
              </a:ext>
            </a:extLst>
          </p:cNvPr>
          <p:cNvSpPr>
            <a:spLocks noChangeArrowheads="1"/>
          </p:cNvSpPr>
          <p:nvPr/>
        </p:nvSpPr>
        <p:spPr bwMode="auto">
          <a:xfrm>
            <a:off x="1651557" y="3805968"/>
            <a:ext cx="9180256" cy="1846659"/>
          </a:xfrm>
          <a:prstGeom prst="rect">
            <a:avLst/>
          </a:prstGeom>
          <a:solidFill>
            <a:srgbClr val="C4E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GET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/docs/index.html</a:t>
            </a:r>
            <a:r>
              <a:rPr kumimoji="0" lang="en-US" altLang="en-US" sz="2000" b="0" i="0" u="none" strike="noStrike" cap="none" normalizeH="0" baseline="0" dirty="0">
                <a:ln>
                  <a:noFill/>
                </a:ln>
                <a:solidFill>
                  <a:srgbClr val="000000"/>
                </a:solidFill>
                <a:effectLst/>
                <a:latin typeface="Consolas" panose="020B0609020204030204" pitchFamily="49" charset="0"/>
              </a:rPr>
              <a:t>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Host: </a:t>
            </a:r>
            <a:r>
              <a:rPr kumimoji="0" lang="en-US" altLang="en-US" sz="2000" b="1" i="0" u="none" strike="noStrike" cap="none" normalizeH="0" baseline="0" dirty="0">
                <a:ln>
                  <a:noFill/>
                </a:ln>
                <a:solidFill>
                  <a:srgbClr val="000000"/>
                </a:solidFill>
                <a:effectLst/>
                <a:latin typeface="Consolas" panose="020B0609020204030204" pitchFamily="49" charset="0"/>
              </a:rPr>
              <a:t>www.nowhere123.com</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Accept: image/gif, image/jpeg,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Accept-Language: </a:t>
            </a:r>
            <a:r>
              <a:rPr kumimoji="0" lang="en-US" altLang="en-US" sz="2000" b="0" i="0" u="none" strike="noStrike" cap="none" normalizeH="0" baseline="0" dirty="0" err="1">
                <a:ln>
                  <a:noFill/>
                </a:ln>
                <a:solidFill>
                  <a:srgbClr val="000000"/>
                </a:solidFill>
                <a:effectLst/>
                <a:latin typeface="Consolas" panose="020B0609020204030204" pitchFamily="49" charset="0"/>
              </a:rPr>
              <a:t>en</a:t>
            </a:r>
            <a:r>
              <a:rPr kumimoji="0" lang="en-US" altLang="en-US" sz="2000" b="0" i="0" u="none" strike="noStrike" cap="none" normalizeH="0" baseline="0" dirty="0">
                <a:ln>
                  <a:noFill/>
                </a:ln>
                <a:solidFill>
                  <a:srgbClr val="000000"/>
                </a:solidFill>
                <a:effectLst/>
                <a:latin typeface="Consolas" panose="020B0609020204030204" pitchFamily="49" charset="0"/>
              </a:rPr>
              <a:t>-us Accept-Encoding: </a:t>
            </a:r>
            <a:r>
              <a:rPr kumimoji="0" lang="en-US" altLang="en-US" sz="2000" b="0" i="0" u="none" strike="noStrike" cap="none" normalizeH="0" baseline="0" dirty="0" err="1">
                <a:ln>
                  <a:noFill/>
                </a:ln>
                <a:solidFill>
                  <a:srgbClr val="000000"/>
                </a:solidFill>
                <a:effectLst/>
                <a:latin typeface="Consolas" panose="020B0609020204030204" pitchFamily="49" charset="0"/>
              </a:rPr>
              <a:t>gzip</a:t>
            </a:r>
            <a:r>
              <a:rPr kumimoji="0" lang="en-US" altLang="en-US" sz="2000" b="0" i="0" u="none" strike="noStrike" cap="none" normalizeH="0" baseline="0" dirty="0">
                <a:ln>
                  <a:noFill/>
                </a:ln>
                <a:solidFill>
                  <a:srgbClr val="000000"/>
                </a:solidFill>
                <a:effectLst/>
                <a:latin typeface="Consolas" panose="020B0609020204030204" pitchFamily="49" charset="0"/>
              </a:rPr>
              <a:t>, deflate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User-Agent: Mozilla/4.0 (compatible; MSIE 6.0; Windows NT 5.1)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(blank line)</a:t>
            </a:r>
            <a:r>
              <a:rPr kumimoji="0" lang="en-US" altLang="en-US" sz="11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Rounded Corners 4">
            <a:extLst>
              <a:ext uri="{FF2B5EF4-FFF2-40B4-BE49-F238E27FC236}">
                <a16:creationId xmlns:a16="http://schemas.microsoft.com/office/drawing/2014/main" id="{DE684740-BC88-4674-A5DE-112E814E4530}"/>
              </a:ext>
            </a:extLst>
          </p:cNvPr>
          <p:cNvSpPr/>
          <p:nvPr/>
        </p:nvSpPr>
        <p:spPr>
          <a:xfrm>
            <a:off x="725075" y="2445630"/>
            <a:ext cx="1683785" cy="740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Arrow: Right 5">
            <a:extLst>
              <a:ext uri="{FF2B5EF4-FFF2-40B4-BE49-F238E27FC236}">
                <a16:creationId xmlns:a16="http://schemas.microsoft.com/office/drawing/2014/main" id="{D81B9CF6-CB30-478A-870C-BA5A96957273}"/>
              </a:ext>
            </a:extLst>
          </p:cNvPr>
          <p:cNvSpPr/>
          <p:nvPr/>
        </p:nvSpPr>
        <p:spPr>
          <a:xfrm>
            <a:off x="2515271" y="2722138"/>
            <a:ext cx="7291030" cy="187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662D665-D1E0-41A0-8D4F-B68DD1AA210D}"/>
              </a:ext>
            </a:extLst>
          </p:cNvPr>
          <p:cNvSpPr/>
          <p:nvPr/>
        </p:nvSpPr>
        <p:spPr>
          <a:xfrm>
            <a:off x="9912713" y="2445630"/>
            <a:ext cx="1683785" cy="74033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Tree>
    <p:extLst>
      <p:ext uri="{BB962C8B-B14F-4D97-AF65-F5344CB8AC3E}">
        <p14:creationId xmlns:p14="http://schemas.microsoft.com/office/powerpoint/2010/main" val="188893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458E-AE13-4784-90D0-A408A06A5DAF}"/>
              </a:ext>
            </a:extLst>
          </p:cNvPr>
          <p:cNvSpPr>
            <a:spLocks noGrp="1"/>
          </p:cNvSpPr>
          <p:nvPr>
            <p:ph type="title"/>
          </p:nvPr>
        </p:nvSpPr>
        <p:spPr/>
        <p:txBody>
          <a:bodyPr/>
          <a:lstStyle/>
          <a:p>
            <a:r>
              <a:rPr lang="en-US" dirty="0"/>
              <a:t>HTTP Response</a:t>
            </a:r>
          </a:p>
        </p:txBody>
      </p:sp>
      <p:sp>
        <p:nvSpPr>
          <p:cNvPr id="3" name="Content Placeholder 2">
            <a:extLst>
              <a:ext uri="{FF2B5EF4-FFF2-40B4-BE49-F238E27FC236}">
                <a16:creationId xmlns:a16="http://schemas.microsoft.com/office/drawing/2014/main" id="{71CC9900-AFF1-4E7E-836D-E10DC9D237A7}"/>
              </a:ext>
            </a:extLst>
          </p:cNvPr>
          <p:cNvSpPr>
            <a:spLocks noGrp="1"/>
          </p:cNvSpPr>
          <p:nvPr>
            <p:ph idx="1"/>
          </p:nvPr>
        </p:nvSpPr>
        <p:spPr>
          <a:xfrm>
            <a:off x="1510909" y="1573776"/>
            <a:ext cx="10515600" cy="740334"/>
          </a:xfrm>
        </p:spPr>
        <p:txBody>
          <a:bodyPr/>
          <a:lstStyle/>
          <a:p>
            <a:r>
              <a:rPr lang="en-US" dirty="0" err="1"/>
              <a:t>url</a:t>
            </a:r>
            <a:r>
              <a:rPr lang="en-US" dirty="0"/>
              <a:t> =&gt; http://www.nowhere123.com/doc/index.html</a:t>
            </a:r>
          </a:p>
        </p:txBody>
      </p:sp>
      <p:sp>
        <p:nvSpPr>
          <p:cNvPr id="5" name="Rectangle: Rounded Corners 4">
            <a:extLst>
              <a:ext uri="{FF2B5EF4-FFF2-40B4-BE49-F238E27FC236}">
                <a16:creationId xmlns:a16="http://schemas.microsoft.com/office/drawing/2014/main" id="{DE684740-BC88-4674-A5DE-112E814E4530}"/>
              </a:ext>
            </a:extLst>
          </p:cNvPr>
          <p:cNvSpPr/>
          <p:nvPr/>
        </p:nvSpPr>
        <p:spPr>
          <a:xfrm>
            <a:off x="725075" y="2445630"/>
            <a:ext cx="1683785" cy="740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6" name="Arrow: Right 5">
            <a:extLst>
              <a:ext uri="{FF2B5EF4-FFF2-40B4-BE49-F238E27FC236}">
                <a16:creationId xmlns:a16="http://schemas.microsoft.com/office/drawing/2014/main" id="{D81B9CF6-CB30-478A-870C-BA5A96957273}"/>
              </a:ext>
            </a:extLst>
          </p:cNvPr>
          <p:cNvSpPr/>
          <p:nvPr/>
        </p:nvSpPr>
        <p:spPr>
          <a:xfrm rot="10800000">
            <a:off x="2515271" y="2722138"/>
            <a:ext cx="7291030" cy="187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662D665-D1E0-41A0-8D4F-B68DD1AA210D}"/>
              </a:ext>
            </a:extLst>
          </p:cNvPr>
          <p:cNvSpPr/>
          <p:nvPr/>
        </p:nvSpPr>
        <p:spPr>
          <a:xfrm>
            <a:off x="9912713" y="2445630"/>
            <a:ext cx="1683785" cy="74033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Server</a:t>
            </a:r>
          </a:p>
        </p:txBody>
      </p:sp>
      <p:sp>
        <p:nvSpPr>
          <p:cNvPr id="8" name="Rectangle 1">
            <a:extLst>
              <a:ext uri="{FF2B5EF4-FFF2-40B4-BE49-F238E27FC236}">
                <a16:creationId xmlns:a16="http://schemas.microsoft.com/office/drawing/2014/main" id="{1DBB81B2-9359-463B-8283-B7C1450FB759}"/>
              </a:ext>
            </a:extLst>
          </p:cNvPr>
          <p:cNvSpPr>
            <a:spLocks noChangeArrowheads="1"/>
          </p:cNvSpPr>
          <p:nvPr/>
        </p:nvSpPr>
        <p:spPr bwMode="auto">
          <a:xfrm>
            <a:off x="2569917" y="2952168"/>
            <a:ext cx="6264535" cy="3693319"/>
          </a:xfrm>
          <a:prstGeom prst="rect">
            <a:avLst/>
          </a:prstGeom>
          <a:solidFill>
            <a:srgbClr val="E2F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HTTP/1.1 200 OK</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Date: Sun, 18 Oct 2009 08:56:53 GMT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Server: Apache/2.2.14 (Win32)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Last-Modified: Sat, 20 Nov 2004 07:16:26 GMT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ETag</a:t>
            </a:r>
            <a:r>
              <a:rPr kumimoji="0" lang="en-US" altLang="en-US" sz="2000" b="0" i="0" u="none" strike="noStrike" cap="none" normalizeH="0" baseline="0" dirty="0">
                <a:ln>
                  <a:noFill/>
                </a:ln>
                <a:solidFill>
                  <a:srgbClr val="000000"/>
                </a:solidFill>
                <a:effectLst/>
                <a:latin typeface="Consolas" panose="020B0609020204030204" pitchFamily="49" charset="0"/>
              </a:rPr>
              <a:t>: "10000000565a5-2c-3e94b66c2e680"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Accept-Ranges: bytes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Content-Length: 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Connection: close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00"/>
                </a:solidFill>
                <a:effectLst/>
                <a:latin typeface="Consolas" panose="020B0609020204030204" pitchFamily="49" charset="0"/>
              </a:rPr>
              <a:t>Content-Type: text/html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X-Pad: avoid browser bug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&lt;html&gt;&lt;body&gt;&lt;h1&gt;It works!&lt;/h1&gt;&lt;/body&gt;&lt;/html&gt;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BD2832BA-0C63-4C8A-8725-534166D59B6B}"/>
              </a:ext>
            </a:extLst>
          </p:cNvPr>
          <p:cNvCxnSpPr>
            <a:cxnSpLocks/>
          </p:cNvCxnSpPr>
          <p:nvPr/>
        </p:nvCxnSpPr>
        <p:spPr>
          <a:xfrm flipH="1" flipV="1">
            <a:off x="4849092" y="3098878"/>
            <a:ext cx="5027220" cy="330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EC1CF3-5F41-48E5-9D31-08CCF75F2A1C}"/>
              </a:ext>
            </a:extLst>
          </p:cNvPr>
          <p:cNvSpPr txBox="1"/>
          <p:nvPr/>
        </p:nvSpPr>
        <p:spPr>
          <a:xfrm>
            <a:off x="9806301" y="3263939"/>
            <a:ext cx="1982404" cy="369332"/>
          </a:xfrm>
          <a:prstGeom prst="rect">
            <a:avLst/>
          </a:prstGeom>
          <a:noFill/>
        </p:spPr>
        <p:txBody>
          <a:bodyPr wrap="square" rtlCol="0">
            <a:spAutoFit/>
          </a:bodyPr>
          <a:lstStyle/>
          <a:p>
            <a:r>
              <a:rPr lang="en-US" dirty="0"/>
              <a:t>Note: New-lines</a:t>
            </a:r>
          </a:p>
        </p:txBody>
      </p:sp>
    </p:spTree>
    <p:extLst>
      <p:ext uri="{BB962C8B-B14F-4D97-AF65-F5344CB8AC3E}">
        <p14:creationId xmlns:p14="http://schemas.microsoft.com/office/powerpoint/2010/main" val="16149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C8AD-E2A0-4668-8400-8E067A3C4177}"/>
              </a:ext>
            </a:extLst>
          </p:cNvPr>
          <p:cNvSpPr>
            <a:spLocks noGrp="1"/>
          </p:cNvSpPr>
          <p:nvPr>
            <p:ph type="title"/>
          </p:nvPr>
        </p:nvSpPr>
        <p:spPr>
          <a:xfrm>
            <a:off x="1219199" y="84551"/>
            <a:ext cx="10091057" cy="561150"/>
          </a:xfrm>
        </p:spPr>
        <p:txBody>
          <a:bodyPr>
            <a:normAutofit fontScale="90000"/>
          </a:bodyPr>
          <a:lstStyle/>
          <a:p>
            <a:r>
              <a:rPr lang="en-US" dirty="0"/>
              <a:t>Example: Wireshark, browser</a:t>
            </a:r>
          </a:p>
        </p:txBody>
      </p:sp>
      <p:sp>
        <p:nvSpPr>
          <p:cNvPr id="3" name="Content Placeholder 2">
            <a:extLst>
              <a:ext uri="{FF2B5EF4-FFF2-40B4-BE49-F238E27FC236}">
                <a16:creationId xmlns:a16="http://schemas.microsoft.com/office/drawing/2014/main" id="{9ED5872C-A46A-40B4-8FB3-D29AA0D049B3}"/>
              </a:ext>
            </a:extLst>
          </p:cNvPr>
          <p:cNvSpPr>
            <a:spLocks noGrp="1"/>
          </p:cNvSpPr>
          <p:nvPr>
            <p:ph idx="1"/>
          </p:nvPr>
        </p:nvSpPr>
        <p:spPr>
          <a:xfrm>
            <a:off x="2470068" y="870857"/>
            <a:ext cx="8883732" cy="5306106"/>
          </a:xfrm>
        </p:spPr>
        <p:txBody>
          <a:bodyPr>
            <a:noAutofit/>
          </a:bodyPr>
          <a:lstStyle/>
          <a:p>
            <a:pPr marL="0" indent="0">
              <a:buNone/>
            </a:pPr>
            <a:r>
              <a:rPr lang="en-US" sz="800" b="1" dirty="0">
                <a:solidFill>
                  <a:schemeClr val="accent1"/>
                </a:solidFill>
                <a:latin typeface="Consolas" panose="020B0609020204030204" pitchFamily="49" charset="0"/>
              </a:rPr>
              <a:t>GET /marc/ HTTP/1.1</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Host: 194.47.151.125</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Connection: keep-alive</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Upgrade-Insecure-Requests: 1</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User-Agent: Mozilla/5.0 (Windows NT 10.0; Win64; x64) </a:t>
            </a:r>
            <a:r>
              <a:rPr lang="en-US" sz="800" b="1" dirty="0" err="1">
                <a:solidFill>
                  <a:schemeClr val="accent1"/>
                </a:solidFill>
                <a:latin typeface="Consolas" panose="020B0609020204030204" pitchFamily="49" charset="0"/>
              </a:rPr>
              <a:t>AppleWebKit</a:t>
            </a:r>
            <a:r>
              <a:rPr lang="en-US" sz="800" b="1" dirty="0">
                <a:solidFill>
                  <a:schemeClr val="accent1"/>
                </a:solidFill>
                <a:latin typeface="Consolas" panose="020B0609020204030204" pitchFamily="49" charset="0"/>
              </a:rPr>
              <a:t>/537.36 (KHTML, like Gecko) Chrome/70.0.3538.110 Safari/537.36</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Accept: text/</a:t>
            </a:r>
            <a:r>
              <a:rPr lang="en-US" sz="800" b="1" dirty="0" err="1">
                <a:solidFill>
                  <a:schemeClr val="accent1"/>
                </a:solidFill>
                <a:latin typeface="Consolas" panose="020B0609020204030204" pitchFamily="49" charset="0"/>
              </a:rPr>
              <a:t>html,application</a:t>
            </a:r>
            <a:r>
              <a:rPr lang="en-US" sz="800" b="1" dirty="0">
                <a:solidFill>
                  <a:schemeClr val="accent1"/>
                </a:solidFill>
                <a:latin typeface="Consolas" panose="020B0609020204030204" pitchFamily="49" charset="0"/>
              </a:rPr>
              <a:t>/</a:t>
            </a:r>
            <a:r>
              <a:rPr lang="en-US" sz="800" b="1" dirty="0" err="1">
                <a:solidFill>
                  <a:schemeClr val="accent1"/>
                </a:solidFill>
                <a:latin typeface="Consolas" panose="020B0609020204030204" pitchFamily="49" charset="0"/>
              </a:rPr>
              <a:t>xhtml+xml,application</a:t>
            </a:r>
            <a:r>
              <a:rPr lang="en-US" sz="800" b="1" dirty="0">
                <a:solidFill>
                  <a:schemeClr val="accent1"/>
                </a:solidFill>
                <a:latin typeface="Consolas" panose="020B0609020204030204" pitchFamily="49" charset="0"/>
              </a:rPr>
              <a:t>/</a:t>
            </a:r>
            <a:r>
              <a:rPr lang="en-US" sz="800" b="1" dirty="0" err="1">
                <a:solidFill>
                  <a:schemeClr val="accent1"/>
                </a:solidFill>
                <a:latin typeface="Consolas" panose="020B0609020204030204" pitchFamily="49" charset="0"/>
              </a:rPr>
              <a:t>xml;q</a:t>
            </a:r>
            <a:r>
              <a:rPr lang="en-US" sz="800" b="1" dirty="0">
                <a:solidFill>
                  <a:schemeClr val="accent1"/>
                </a:solidFill>
                <a:latin typeface="Consolas" panose="020B0609020204030204" pitchFamily="49" charset="0"/>
              </a:rPr>
              <a:t>=0.9,image/</a:t>
            </a:r>
            <a:r>
              <a:rPr lang="en-US" sz="800" b="1" dirty="0" err="1">
                <a:solidFill>
                  <a:schemeClr val="accent1"/>
                </a:solidFill>
                <a:latin typeface="Consolas" panose="020B0609020204030204" pitchFamily="49" charset="0"/>
              </a:rPr>
              <a:t>webp,image</a:t>
            </a:r>
            <a:r>
              <a:rPr lang="en-US" sz="800" b="1" dirty="0">
                <a:solidFill>
                  <a:schemeClr val="accent1"/>
                </a:solidFill>
                <a:latin typeface="Consolas" panose="020B0609020204030204" pitchFamily="49" charset="0"/>
              </a:rPr>
              <a:t>/</a:t>
            </a:r>
            <a:r>
              <a:rPr lang="en-US" sz="800" b="1" dirty="0" err="1">
                <a:solidFill>
                  <a:schemeClr val="accent1"/>
                </a:solidFill>
                <a:latin typeface="Consolas" panose="020B0609020204030204" pitchFamily="49" charset="0"/>
              </a:rPr>
              <a:t>apng</a:t>
            </a:r>
            <a:r>
              <a:rPr lang="en-US" sz="800" b="1" dirty="0">
                <a:solidFill>
                  <a:schemeClr val="accent1"/>
                </a:solidFill>
                <a:latin typeface="Consolas" panose="020B0609020204030204" pitchFamily="49" charset="0"/>
              </a:rPr>
              <a:t>,*/*;q=0.8</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Accept-Encoding: </a:t>
            </a:r>
            <a:r>
              <a:rPr lang="en-US" sz="800" b="1" dirty="0" err="1">
                <a:solidFill>
                  <a:schemeClr val="accent1"/>
                </a:solidFill>
                <a:latin typeface="Consolas" panose="020B0609020204030204" pitchFamily="49" charset="0"/>
              </a:rPr>
              <a:t>gzip</a:t>
            </a:r>
            <a:r>
              <a:rPr lang="en-US" sz="800" b="1" dirty="0">
                <a:solidFill>
                  <a:schemeClr val="accent1"/>
                </a:solidFill>
                <a:latin typeface="Consolas" panose="020B0609020204030204" pitchFamily="49" charset="0"/>
              </a:rPr>
              <a:t>, deflate</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Accept-Language: </a:t>
            </a:r>
            <a:r>
              <a:rPr lang="en-US" sz="800" b="1" dirty="0" err="1">
                <a:solidFill>
                  <a:schemeClr val="accent1"/>
                </a:solidFill>
                <a:latin typeface="Consolas" panose="020B0609020204030204" pitchFamily="49" charset="0"/>
              </a:rPr>
              <a:t>sv-SE,sv;q</a:t>
            </a:r>
            <a:r>
              <a:rPr lang="en-US" sz="800" b="1" dirty="0">
                <a:solidFill>
                  <a:schemeClr val="accent1"/>
                </a:solidFill>
                <a:latin typeface="Consolas" panose="020B0609020204030204" pitchFamily="49" charset="0"/>
              </a:rPr>
              <a:t>=0.9,en-US;q=0.8,en;q=0.7,de;q=0.6,ru;q=0.5</a:t>
            </a:r>
            <a:r>
              <a:rPr lang="en-US" sz="800" b="1" dirty="0">
                <a:highlight>
                  <a:srgbClr val="FFFF00"/>
                </a:highlight>
                <a:latin typeface="Consolas" panose="020B0609020204030204" pitchFamily="49" charset="0"/>
              </a:rPr>
              <a:t>[CRLF]</a:t>
            </a:r>
            <a:br>
              <a:rPr lang="en-US" sz="800" b="1" dirty="0">
                <a:solidFill>
                  <a:schemeClr val="accent1"/>
                </a:solidFill>
                <a:latin typeface="Consolas" panose="020B0609020204030204" pitchFamily="49" charset="0"/>
              </a:rPr>
            </a:br>
            <a:r>
              <a:rPr lang="en-US" sz="800" b="1" dirty="0">
                <a:solidFill>
                  <a:schemeClr val="accent1"/>
                </a:solidFill>
                <a:latin typeface="Consolas" panose="020B0609020204030204" pitchFamily="49" charset="0"/>
              </a:rPr>
              <a:t>Cookie: PHPSESSID=u2vkjd7lxyxyxyxyxyxyxyxyx30</a:t>
            </a:r>
            <a:r>
              <a:rPr lang="en-US" sz="800" b="1" dirty="0">
                <a:highlight>
                  <a:srgbClr val="FFFF00"/>
                </a:highlight>
                <a:latin typeface="Consolas" panose="020B0609020204030204" pitchFamily="49" charset="0"/>
              </a:rPr>
              <a:t>[CRLF]</a:t>
            </a:r>
            <a:br>
              <a:rPr lang="en-US" sz="800" b="1" dirty="0">
                <a:highlight>
                  <a:srgbClr val="FFFF00"/>
                </a:highlight>
                <a:latin typeface="Consolas" panose="020B0609020204030204" pitchFamily="49" charset="0"/>
              </a:rPr>
            </a:br>
            <a:r>
              <a:rPr lang="en-US" sz="800" b="1" dirty="0">
                <a:highlight>
                  <a:srgbClr val="FFFF00"/>
                </a:highlight>
                <a:latin typeface="Consolas" panose="020B0609020204030204" pitchFamily="49" charset="0"/>
              </a:rPr>
              <a:t>[CRLF]</a:t>
            </a:r>
            <a:br>
              <a:rPr lang="en-US" sz="800" b="1" dirty="0">
                <a:highlight>
                  <a:srgbClr val="FFFF00"/>
                </a:highlight>
                <a:latin typeface="Consolas" panose="020B0609020204030204" pitchFamily="49" charset="0"/>
              </a:rPr>
            </a:br>
            <a:r>
              <a:rPr lang="en-US" sz="800" b="1" dirty="0">
                <a:solidFill>
                  <a:schemeClr val="accent3">
                    <a:lumMod val="75000"/>
                  </a:schemeClr>
                </a:solidFill>
                <a:latin typeface="Consolas" panose="020B0609020204030204" pitchFamily="49" charset="0"/>
              </a:rPr>
              <a:t>HTTP/1.1 200 OK</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Date: Thu, 06 Dec 2018 08:37:06 GMT</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Server: Apache/2.4.7 (Ubuntu)</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X-Powered-By: PHP/5.5.9-1ubuntu4.6</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Expires: Thu, 19 Nov 1981 08:52:00 GMT</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Cache-Control: no-store, no-cache, must-revalidate, post-check=0, pre-check=0</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Pragma: no-cache</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Vary: Accept-Encoding</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Content-Encoding: </a:t>
            </a:r>
            <a:r>
              <a:rPr lang="en-US" sz="800" b="1" dirty="0" err="1">
                <a:solidFill>
                  <a:schemeClr val="accent3">
                    <a:lumMod val="75000"/>
                  </a:schemeClr>
                </a:solidFill>
                <a:latin typeface="Consolas" panose="020B0609020204030204" pitchFamily="49" charset="0"/>
              </a:rPr>
              <a:t>gzip</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Content-Length: 1649</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Keep-Alive: timeout=5, max=99</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Connection: Keep-Alive</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Content-Type: text/html</a:t>
            </a:r>
            <a:r>
              <a:rPr lang="en-US" sz="800" b="1" dirty="0">
                <a:highlight>
                  <a:srgbClr val="FFFF00"/>
                </a:highlight>
                <a:latin typeface="Consolas" panose="020B0609020204030204" pitchFamily="49" charset="0"/>
              </a:rPr>
              <a:t>[CRLF]</a:t>
            </a:r>
            <a:br>
              <a:rPr lang="en-US" sz="800" b="1" dirty="0">
                <a:highlight>
                  <a:srgbClr val="FFFF00"/>
                </a:highlight>
                <a:latin typeface="Consolas" panose="020B0609020204030204" pitchFamily="49" charset="0"/>
              </a:rPr>
            </a:br>
            <a:r>
              <a:rPr lang="en-US" sz="800" b="1" dirty="0">
                <a:highlight>
                  <a:srgbClr val="FFFF00"/>
                </a:highlight>
                <a:latin typeface="Consolas" panose="020B0609020204030204" pitchFamily="49" charset="0"/>
              </a:rPr>
              <a:t>[CRLF]</a:t>
            </a:r>
            <a:br>
              <a:rPr lang="en-US" sz="800" b="1" dirty="0">
                <a:highlight>
                  <a:srgbClr val="FFFF00"/>
                </a:highlight>
                <a:latin typeface="Consolas" panose="020B0609020204030204" pitchFamily="49" charset="0"/>
              </a:rPr>
            </a:br>
            <a:r>
              <a:rPr lang="en-US" sz="800" b="1" dirty="0">
                <a:solidFill>
                  <a:schemeClr val="accent3">
                    <a:lumMod val="75000"/>
                  </a:schemeClr>
                </a:solidFill>
                <a:latin typeface="Consolas" panose="020B0609020204030204" pitchFamily="49" charset="0"/>
              </a:rPr>
              <a:t>...........Y[o.6.~N~..a{Yu...".s....</a:t>
            </a:r>
            <a:r>
              <a:rPr lang="en-US" sz="800" b="1" dirty="0" err="1">
                <a:solidFill>
                  <a:schemeClr val="accent3">
                    <a:lumMod val="75000"/>
                  </a:schemeClr>
                </a:solidFill>
                <a:latin typeface="Consolas" panose="020B0609020204030204" pitchFamily="49" charset="0"/>
              </a:rPr>
              <a:t>tA</a:t>
            </a:r>
            <a:r>
              <a:rPr lang="en-US" sz="800" b="1" dirty="0">
                <a:solidFill>
                  <a:schemeClr val="accent3">
                    <a:lumMod val="75000"/>
                  </a:schemeClr>
                </a:solidFill>
                <a:latin typeface="Consolas" panose="020B0609020204030204" pitchFamily="49" charset="0"/>
              </a:rPr>
              <a:t>..(.a.%.</a:t>
            </a:r>
            <a:r>
              <a:rPr lang="en-US" sz="800" b="1" dirty="0" err="1">
                <a:solidFill>
                  <a:schemeClr val="accent3">
                    <a:lumMod val="75000"/>
                  </a:schemeClr>
                </a:solidFill>
                <a:latin typeface="Consolas" panose="020B0609020204030204" pitchFamily="49" charset="0"/>
              </a:rPr>
              <a:t>bB</a:t>
            </a:r>
            <a:r>
              <a:rPr lang="en-US" sz="800" b="1" dirty="0">
                <a:solidFill>
                  <a:schemeClr val="accent3">
                    <a:lumMod val="75000"/>
                  </a:schemeClr>
                </a:solidFill>
                <a:latin typeface="Consolas" panose="020B0609020204030204" pitchFamily="49" charset="0"/>
              </a:rPr>
              <a:t>.*E.._.CIv.9..4.........~.B..~8......[...</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.=}A...</a:t>
            </a:r>
            <a:r>
              <a:rPr lang="en-US" sz="800" b="1" dirty="0" err="1">
                <a:solidFill>
                  <a:schemeClr val="accent3">
                    <a:lumMod val="75000"/>
                  </a:schemeClr>
                </a:solidFill>
                <a:latin typeface="Consolas" panose="020B0609020204030204" pitchFamily="49" charset="0"/>
              </a:rPr>
              <a:t>o.n.</a:t>
            </a:r>
            <a:r>
              <a:rPr lang="en-US" sz="800" b="1" dirty="0">
                <a:solidFill>
                  <a:schemeClr val="accent3">
                    <a:lumMod val="75000"/>
                  </a:schemeClr>
                </a:solidFill>
                <a:latin typeface="Consolas" panose="020B0609020204030204" pitchFamily="49" charset="0"/>
              </a:rPr>
              <a:t>\.h..~.....)..m{6.Y..%..v{..=..........z..Da..M.9.S.8.\....EB...O...\.z.1</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",S....</a:t>
            </a:r>
            <a:r>
              <a:rPr lang="en-US" sz="800" b="1" dirty="0" err="1">
                <a:solidFill>
                  <a:schemeClr val="accent3">
                    <a:lumMod val="75000"/>
                  </a:schemeClr>
                </a:solidFill>
                <a:latin typeface="Consolas" panose="020B0609020204030204" pitchFamily="49" charset="0"/>
              </a:rPr>
              <a:t>wf</a:t>
            </a:r>
            <a:r>
              <a:rPr lang="en-US" sz="800" b="1" dirty="0">
                <a:solidFill>
                  <a:schemeClr val="accent3">
                    <a:lumMod val="75000"/>
                  </a:schemeClr>
                </a:solidFill>
                <a:latin typeface="Consolas" panose="020B0609020204030204" pitchFamily="49" charset="0"/>
              </a:rPr>
              <a:t>.@v..(.C.0.H...4"D.H.H96HS.E..}....t...</a:t>
            </a:r>
            <a:r>
              <a:rPr lang="en-US" sz="800" b="1" dirty="0" err="1">
                <a:solidFill>
                  <a:schemeClr val="accent3">
                    <a:lumMod val="75000"/>
                  </a:schemeClr>
                </a:solidFill>
                <a:latin typeface="Consolas" panose="020B0609020204030204" pitchFamily="49" charset="0"/>
              </a:rPr>
              <a:t>Zy</a:t>
            </a:r>
            <a:r>
              <a:rPr lang="en-US" sz="800" b="1" dirty="0">
                <a:solidFill>
                  <a:schemeClr val="accent3">
                    <a:lumMod val="75000"/>
                  </a:schemeClr>
                </a:solidFill>
                <a:latin typeface="Consolas" panose="020B0609020204030204" pitchFamily="49" charset="0"/>
              </a:rPr>
              <a:t>....~..\..5].g5. K.......</a:t>
            </a:r>
            <a:r>
              <a:rPr lang="en-US" sz="800" b="1" dirty="0" err="1">
                <a:solidFill>
                  <a:schemeClr val="accent3">
                    <a:lumMod val="75000"/>
                  </a:schemeClr>
                </a:solidFill>
                <a:latin typeface="Consolas" panose="020B0609020204030204" pitchFamily="49" charset="0"/>
              </a:rPr>
              <a:t>HH.d</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Q.....</a:t>
            </a:r>
            <a:r>
              <a:rPr lang="en-US" sz="800" b="1" dirty="0" err="1">
                <a:solidFill>
                  <a:schemeClr val="accent3">
                    <a:lumMod val="75000"/>
                  </a:schemeClr>
                </a:solidFill>
                <a:latin typeface="Consolas" panose="020B0609020204030204" pitchFamily="49" charset="0"/>
              </a:rPr>
              <a:t>xB</a:t>
            </a:r>
            <a:r>
              <a:rPr lang="en-US" sz="800" b="1" dirty="0">
                <a:solidFill>
                  <a:schemeClr val="accent3">
                    <a:lumMod val="75000"/>
                  </a:schemeClr>
                </a:solidFill>
                <a:latin typeface="Consolas" panose="020B0609020204030204" pitchFamily="49" charset="0"/>
              </a:rPr>
              <a:t>..Y..*.x...J.=.S-`...7</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$M....x..V..2X.z.....V3..65..].?...y?..</a:t>
            </a:r>
            <a:r>
              <a:rPr lang="en-US" sz="800" b="1" dirty="0" err="1">
                <a:solidFill>
                  <a:schemeClr val="accent3">
                    <a:lumMod val="75000"/>
                  </a:schemeClr>
                </a:solidFill>
                <a:latin typeface="Consolas" panose="020B0609020204030204" pitchFamily="49" charset="0"/>
              </a:rPr>
              <a:t>uKB</a:t>
            </a:r>
            <a:r>
              <a:rPr lang="en-US" sz="800" b="1" dirty="0">
                <a:solidFill>
                  <a:schemeClr val="accent3">
                    <a:lumMod val="75000"/>
                  </a:schemeClr>
                </a:solidFill>
                <a:latin typeface="Consolas" panose="020B0609020204030204" pitchFamily="49" charset="0"/>
              </a:rPr>
              <a:t>...&lt;...Y c..d.^e_.7.L.....bd.....w.....1..A.x.".D.Cy....$.]d...D..7.^H.....R....w...!N. ..[tl..4ax.G\pr..</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.'./M0G..)</a:t>
            </a:r>
            <a:r>
              <a:rPr lang="en-US" sz="800" b="1" dirty="0" err="1">
                <a:solidFill>
                  <a:schemeClr val="accent3">
                    <a:lumMod val="75000"/>
                  </a:schemeClr>
                </a:solidFill>
                <a:latin typeface="Consolas" panose="020B0609020204030204" pitchFamily="49" charset="0"/>
              </a:rPr>
              <a:t>d".F</a:t>
            </a:r>
            <a:r>
              <a:rPr lang="en-US" sz="800" b="1" dirty="0">
                <a:solidFill>
                  <a:schemeClr val="accent3">
                    <a:lumMod val="75000"/>
                  </a:schemeClr>
                </a:solidFill>
                <a:latin typeface="Consolas" panose="020B0609020204030204" pitchFamily="49" charset="0"/>
              </a:rPr>
              <a:t>..*.&amp;</a:t>
            </a:r>
            <a:r>
              <a:rPr lang="en-US" sz="800" b="1" dirty="0" err="1">
                <a:solidFill>
                  <a:schemeClr val="accent3">
                    <a:lumMod val="75000"/>
                  </a:schemeClr>
                </a:solidFill>
                <a:latin typeface="Consolas" panose="020B0609020204030204" pitchFamily="49" charset="0"/>
              </a:rPr>
              <a:t>fD</a:t>
            </a:r>
            <a:r>
              <a:rPr lang="en-US" sz="800" b="1" dirty="0">
                <a:solidFill>
                  <a:schemeClr val="accent3">
                    <a:lumMod val="75000"/>
                  </a:schemeClr>
                </a:solidFill>
                <a:latin typeface="Consolas" panose="020B0609020204030204" pitchFamily="49" charset="0"/>
              </a:rPr>
              <a:t>....	.....:F0.	.}..N2G</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a:t>
            </a:r>
            <a:r>
              <a:rPr lang="en-US" sz="800" b="1" dirty="0" err="1">
                <a:solidFill>
                  <a:schemeClr val="accent3">
                    <a:lumMod val="75000"/>
                  </a:schemeClr>
                </a:solidFill>
                <a:latin typeface="Consolas" panose="020B0609020204030204" pitchFamily="49" charset="0"/>
              </a:rPr>
              <a:t>w.U</a:t>
            </a:r>
            <a:r>
              <a:rPr lang="en-US" sz="800" b="1" dirty="0">
                <a:solidFill>
                  <a:schemeClr val="accent3">
                    <a:lumMod val="75000"/>
                  </a:schemeClr>
                </a:solidFill>
                <a:latin typeface="Consolas" panose="020B0609020204030204" pitchFamily="49" charset="0"/>
              </a:rPr>
              <a:t>....N...`..	...Y....</a:t>
            </a:r>
            <a:r>
              <a:rPr lang="en-US" sz="800" b="1" dirty="0" err="1">
                <a:solidFill>
                  <a:schemeClr val="accent3">
                    <a:lumMod val="75000"/>
                  </a:schemeClr>
                </a:solidFill>
                <a:latin typeface="Consolas" panose="020B0609020204030204" pitchFamily="49" charset="0"/>
              </a:rPr>
              <a:t>q..V..E</a:t>
            </a:r>
            <a:r>
              <a:rPr lang="en-US" sz="800" b="1" dirty="0">
                <a:solidFill>
                  <a:schemeClr val="accent3">
                    <a:lumMod val="75000"/>
                  </a:schemeClr>
                </a:solidFill>
                <a:latin typeface="Consolas" panose="020B0609020204030204" pitchFamily="49" charset="0"/>
              </a:rPr>
              <a:t>...%.(...&lt;.2`y.......+0..r...@..~.K.@}</a:t>
            </a:r>
            <a:r>
              <a:rPr lang="en-US" sz="800" b="1" dirty="0" err="1">
                <a:solidFill>
                  <a:schemeClr val="accent3">
                    <a:lumMod val="75000"/>
                  </a:schemeClr>
                </a:solidFill>
                <a:latin typeface="Consolas" panose="020B0609020204030204" pitchFamily="49" charset="0"/>
              </a:rPr>
              <a:t>Aj;N</a:t>
            </a:r>
            <a:r>
              <a:rPr lang="en-US" sz="800" b="1" dirty="0">
                <a:solidFill>
                  <a:schemeClr val="accent3">
                    <a:lumMod val="75000"/>
                  </a:schemeClr>
                </a:solidFill>
                <a:latin typeface="Consolas" panose="020B0609020204030204" pitchFamily="49" charset="0"/>
              </a:rPr>
              <a:t>...7-.1x.8;).h&lt;Y.?..HE.4...</a:t>
            </a:r>
            <a:r>
              <a:rPr lang="en-US" sz="800" b="1" dirty="0" err="1">
                <a:solidFill>
                  <a:schemeClr val="accent3">
                    <a:lumMod val="75000"/>
                  </a:schemeClr>
                </a:solidFill>
                <a:latin typeface="Consolas" panose="020B0609020204030204" pitchFamily="49" charset="0"/>
              </a:rPr>
              <a:t>db</a:t>
            </a:r>
            <a:r>
              <a:rPr lang="en-US" sz="800" b="1" dirty="0">
                <a:solidFill>
                  <a:schemeClr val="accent3">
                    <a:lumMod val="75000"/>
                  </a:schemeClr>
                </a:solidFill>
                <a:latin typeface="Consolas" panose="020B0609020204030204" pitchFamily="49" charset="0"/>
              </a:rPr>
              <a:t> ......*.</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P..D...V...</a:t>
            </a:r>
            <a:r>
              <a:rPr lang="en-US" sz="800" b="1" dirty="0" err="1">
                <a:solidFill>
                  <a:schemeClr val="accent3">
                    <a:lumMod val="75000"/>
                  </a:schemeClr>
                </a:solidFill>
                <a:latin typeface="Consolas" panose="020B0609020204030204" pitchFamily="49" charset="0"/>
              </a:rPr>
              <a:t>H..c</a:t>
            </a:r>
            <a:r>
              <a:rPr lang="en-US" sz="800" b="1" dirty="0">
                <a:solidFill>
                  <a:schemeClr val="accent3">
                    <a:lumMod val="75000"/>
                  </a:schemeClr>
                </a:solidFill>
                <a:latin typeface="Consolas" panose="020B0609020204030204" pitchFamily="49" charset="0"/>
              </a:rPr>
              <a:t>&gt;o4....</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.....z`%Q.0.Q.T|..Rr...p</a:t>
            </a:r>
            <a:r>
              <a:rPr lang="en-US" sz="800" b="1" dirty="0">
                <a:highlight>
                  <a:srgbClr val="FFFF00"/>
                </a:highlight>
                <a:latin typeface="Consolas" panose="020B0609020204030204" pitchFamily="49" charset="0"/>
              </a:rPr>
              <a:t>[CRLF]</a:t>
            </a:r>
            <a:br>
              <a:rPr lang="en-US" sz="800" b="1" dirty="0">
                <a:solidFill>
                  <a:schemeClr val="accent3">
                    <a:lumMod val="75000"/>
                  </a:schemeClr>
                </a:solidFill>
                <a:latin typeface="Consolas" panose="020B0609020204030204" pitchFamily="49" charset="0"/>
              </a:rPr>
            </a:br>
            <a:r>
              <a:rPr lang="en-US" sz="800" b="1" dirty="0">
                <a:solidFill>
                  <a:schemeClr val="accent3">
                    <a:lumMod val="75000"/>
                  </a:schemeClr>
                </a:solidFill>
                <a:latin typeface="Consolas" panose="020B0609020204030204" pitchFamily="49" charset="0"/>
              </a:rPr>
              <a:t>zO8.XQp..c.H)D].t....\............</a:t>
            </a:r>
            <a:r>
              <a:rPr lang="en-US" sz="800" b="1" dirty="0" err="1">
                <a:solidFill>
                  <a:schemeClr val="accent3">
                    <a:lumMod val="75000"/>
                  </a:schemeClr>
                </a:solidFill>
                <a:latin typeface="Consolas" panose="020B0609020204030204" pitchFamily="49" charset="0"/>
              </a:rPr>
              <a:t>xD</a:t>
            </a:r>
            <a:r>
              <a:rPr lang="en-US" sz="800" b="1" dirty="0">
                <a:solidFill>
                  <a:schemeClr val="accent3">
                    <a:lumMod val="75000"/>
                  </a:schemeClr>
                </a:solidFill>
                <a:latin typeface="Consolas" panose="020B0609020204030204" pitchFamily="49" charset="0"/>
              </a:rPr>
              <a:t>$..[.</a:t>
            </a:r>
            <a:r>
              <a:rPr lang="en-US" sz="800" b="1" dirty="0" err="1">
                <a:solidFill>
                  <a:schemeClr val="accent3">
                    <a:lumMod val="75000"/>
                  </a:schemeClr>
                </a:solidFill>
                <a:latin typeface="Consolas" panose="020B0609020204030204" pitchFamily="49" charset="0"/>
              </a:rPr>
              <a:t>d.d.</a:t>
            </a:r>
            <a:r>
              <a:rPr lang="en-US" sz="800" b="1" dirty="0">
                <a:solidFill>
                  <a:schemeClr val="accent3">
                    <a:lumMod val="75000"/>
                  </a:schemeClr>
                </a:solidFill>
                <a:latin typeface="Consolas" panose="020B0609020204030204" pitchFamily="49" charset="0"/>
              </a:rPr>
              <a:t>.....C.C2....&amp;b......v.........)o..</a:t>
            </a:r>
            <a:r>
              <a:rPr lang="en-US" sz="800" b="1" dirty="0" err="1">
                <a:solidFill>
                  <a:schemeClr val="accent3">
                    <a:lumMod val="75000"/>
                  </a:schemeClr>
                </a:solidFill>
                <a:latin typeface="Consolas" panose="020B0609020204030204" pitchFamily="49" charset="0"/>
              </a:rPr>
              <a:t>i.P.g</a:t>
            </a:r>
            <a:r>
              <a:rPr lang="en-US" sz="800" b="1" dirty="0">
                <a:solidFill>
                  <a:schemeClr val="accent3">
                    <a:lumMod val="75000"/>
                  </a:schemeClr>
                </a:solidFill>
                <a:latin typeface="Consolas" panose="020B0609020204030204" pitchFamily="49" charset="0"/>
              </a:rPr>
              <a:t>.=.......F....f. ..W6....J_...'.2Y....OL. }...L..+".</a:t>
            </a:r>
            <a:r>
              <a:rPr lang="en-US" sz="800" b="1" dirty="0" err="1">
                <a:solidFill>
                  <a:schemeClr val="accent3">
                    <a:lumMod val="75000"/>
                  </a:schemeClr>
                </a:solidFill>
                <a:latin typeface="Consolas" panose="020B0609020204030204" pitchFamily="49" charset="0"/>
              </a:rPr>
              <a:t>DBz</a:t>
            </a:r>
            <a:r>
              <a:rPr lang="en-US" sz="800" b="1" dirty="0">
                <a:solidFill>
                  <a:schemeClr val="accent3">
                    <a:lumMod val="75000"/>
                  </a:schemeClr>
                </a:solidFill>
                <a:latin typeface="Consolas" panose="020B0609020204030204" pitchFamily="49" charset="0"/>
              </a:rPr>
              <a:t>....d....m...t........F.8.{P...</a:t>
            </a:r>
            <a:r>
              <a:rPr lang="en-US" sz="800" b="1" dirty="0" err="1">
                <a:solidFill>
                  <a:schemeClr val="accent3">
                    <a:lumMod val="75000"/>
                  </a:schemeClr>
                </a:solidFill>
                <a:latin typeface="Consolas" panose="020B0609020204030204" pitchFamily="49" charset="0"/>
              </a:rPr>
              <a:t>p.'._.S</a:t>
            </a:r>
            <a:r>
              <a:rPr lang="en-US" sz="800" b="1" dirty="0">
                <a:solidFill>
                  <a:schemeClr val="accent3">
                    <a:lumMod val="75000"/>
                  </a:schemeClr>
                </a:solidFill>
                <a:latin typeface="Consolas" panose="020B0609020204030204" pitchFamily="49" charset="0"/>
              </a:rPr>
              <a:t>.......O//..?8.$..)4.I..Q).:.$.. '.'IS...h9,..........</a:t>
            </a:r>
            <a:r>
              <a:rPr lang="en-US" sz="800" b="1" dirty="0" err="1">
                <a:solidFill>
                  <a:schemeClr val="accent3">
                    <a:lumMod val="75000"/>
                  </a:schemeClr>
                </a:solidFill>
                <a:latin typeface="Consolas" panose="020B0609020204030204" pitchFamily="49" charset="0"/>
              </a:rPr>
              <a:t>K.z</a:t>
            </a:r>
            <a:r>
              <a:rPr lang="en-US" sz="800" b="1" dirty="0">
                <a:solidFill>
                  <a:schemeClr val="accent3">
                    <a:lumMod val="75000"/>
                  </a:schemeClr>
                </a:solidFill>
                <a:latin typeface="Consolas" panose="020B0609020204030204" pitchFamily="49" charset="0"/>
              </a:rPr>
              <a:t>...1......Y.%X.........!.)./.&amp;.@..........H(X-....*..*</a:t>
            </a:r>
            <a:r>
              <a:rPr lang="en-US" sz="800" b="1" dirty="0" err="1">
                <a:solidFill>
                  <a:schemeClr val="accent3">
                    <a:lumMod val="75000"/>
                  </a:schemeClr>
                </a:solidFill>
                <a:latin typeface="Consolas" panose="020B0609020204030204" pitchFamily="49" charset="0"/>
              </a:rPr>
              <a:t>z..Z</a:t>
            </a:r>
            <a:r>
              <a:rPr lang="en-US" sz="800" b="1" dirty="0">
                <a:solidFill>
                  <a:schemeClr val="accent3">
                    <a:lumMod val="75000"/>
                  </a:schemeClr>
                </a:solidFill>
                <a:latin typeface="Consolas" panose="020B0609020204030204" pitchFamily="49" charset="0"/>
              </a:rPr>
              <a:t>.^\.....^\..</a:t>
            </a:r>
            <a:r>
              <a:rPr lang="en-US" sz="800" b="1" dirty="0" err="1">
                <a:solidFill>
                  <a:schemeClr val="accent3">
                    <a:lumMod val="75000"/>
                  </a:schemeClr>
                </a:solidFill>
                <a:latin typeface="Consolas" panose="020B0609020204030204" pitchFamily="49" charset="0"/>
              </a:rPr>
              <a:t>g.'.P</a:t>
            </a:r>
            <a:r>
              <a:rPr lang="en-US" sz="800" b="1" dirty="0">
                <a:solidFill>
                  <a:schemeClr val="accent3">
                    <a:lumMod val="75000"/>
                  </a:schemeClr>
                </a:solidFill>
                <a:latin typeface="Consolas" panose="020B0609020204030204" pitchFamily="49" charset="0"/>
              </a:rPr>
              <a:t>.}...-..A.z.M4Y.B....</a:t>
            </a:r>
            <a:r>
              <a:rPr lang="en-US" sz="800" b="1" dirty="0" err="1">
                <a:solidFill>
                  <a:schemeClr val="accent3">
                    <a:lumMod val="75000"/>
                  </a:schemeClr>
                </a:solidFill>
                <a:latin typeface="Consolas" panose="020B0609020204030204" pitchFamily="49" charset="0"/>
              </a:rPr>
              <a:t>R..j</a:t>
            </a:r>
            <a:r>
              <a:rPr lang="en-US" sz="800" b="1" dirty="0">
                <a:solidFill>
                  <a:schemeClr val="accent3">
                    <a:lumMod val="75000"/>
                  </a:schemeClr>
                </a:solidFill>
                <a:latin typeface="Consolas" panose="020B0609020204030204" pitchFamily="49" charset="0"/>
              </a:rPr>
              <a:t>].....`.......{....o&gt;.</a:t>
            </a:r>
            <a:r>
              <a:rPr lang="en-US" sz="800" b="1" dirty="0" err="1">
                <a:solidFill>
                  <a:schemeClr val="accent3">
                    <a:lumMod val="75000"/>
                  </a:schemeClr>
                </a:solidFill>
                <a:latin typeface="Consolas" panose="020B0609020204030204" pitchFamily="49" charset="0"/>
              </a:rPr>
              <a:t>kxFW</a:t>
            </a:r>
            <a:r>
              <a:rPr lang="en-US" sz="800" b="1" dirty="0">
                <a:solidFill>
                  <a:schemeClr val="accent3">
                    <a:lumMod val="75000"/>
                  </a:schemeClr>
                </a:solidFill>
                <a:latin typeface="Consolas" panose="020B0609020204030204" pitchFamily="49" charset="0"/>
              </a:rPr>
              <a:t>..</a:t>
            </a:r>
            <a:r>
              <a:rPr lang="en-US" sz="800" b="1" dirty="0" err="1">
                <a:solidFill>
                  <a:schemeClr val="accent3">
                    <a:lumMod val="75000"/>
                  </a:schemeClr>
                </a:solidFill>
                <a:latin typeface="Consolas" panose="020B0609020204030204" pitchFamily="49" charset="0"/>
              </a:rPr>
              <a:t>DRp.O</a:t>
            </a:r>
            <a:r>
              <a:rPr lang="en-US" sz="800" b="1" dirty="0">
                <a:solidFill>
                  <a:schemeClr val="accent3">
                    <a:lumMod val="75000"/>
                  </a:schemeClr>
                </a:solidFill>
                <a:latin typeface="Consolas" panose="020B0609020204030204" pitchFamily="49" charset="0"/>
              </a:rPr>
              <a:t>^....+1V3X4..Pb@azO#.@.....n2%.X..o`.."S.U&lt;.,.._...............N..Z6.....[.</a:t>
            </a:r>
            <a:r>
              <a:rPr lang="en-US" sz="800" b="1" dirty="0" err="1">
                <a:solidFill>
                  <a:schemeClr val="accent3">
                    <a:lumMod val="75000"/>
                  </a:schemeClr>
                </a:solidFill>
                <a:latin typeface="Consolas" panose="020B0609020204030204" pitchFamily="49" charset="0"/>
              </a:rPr>
              <a:t>VE..e..X</a:t>
            </a:r>
            <a:r>
              <a:rPr lang="en-US" sz="800" b="1" dirty="0">
                <a:solidFill>
                  <a:schemeClr val="accent3">
                    <a:lumMod val="75000"/>
                  </a:schemeClr>
                </a:solidFill>
                <a:latin typeface="Consolas" panose="020B0609020204030204" pitchFamily="49" charset="0"/>
              </a:rPr>
              <a:t>...</a:t>
            </a:r>
            <a:r>
              <a:rPr lang="en-US" sz="800" b="1" dirty="0" err="1">
                <a:solidFill>
                  <a:schemeClr val="accent3">
                    <a:lumMod val="75000"/>
                  </a:schemeClr>
                </a:solidFill>
                <a:latin typeface="Consolas" panose="020B0609020204030204" pitchFamily="49" charset="0"/>
              </a:rPr>
              <a:t>Xn</a:t>
            </a:r>
            <a:r>
              <a:rPr lang="en-US" sz="800" b="1" dirty="0">
                <a:solidFill>
                  <a:schemeClr val="accent3">
                    <a:lumMod val="75000"/>
                  </a:schemeClr>
                </a:solidFill>
                <a:latin typeface="Consolas" panose="020B0609020204030204" pitchFamily="49" charset="0"/>
              </a:rPr>
              <a:t>...B3B.R.'....e...PJ....H.D ..X...'..,....9....Q"...</a:t>
            </a:r>
            <a:r>
              <a:rPr lang="en-US" sz="800" b="1" dirty="0" err="1">
                <a:solidFill>
                  <a:schemeClr val="accent3">
                    <a:lumMod val="75000"/>
                  </a:schemeClr>
                </a:solidFill>
                <a:latin typeface="Consolas" panose="020B0609020204030204" pitchFamily="49" charset="0"/>
              </a:rPr>
              <a:t>y.z..i.u..R..P.t</a:t>
            </a:r>
            <a:r>
              <a:rPr lang="en-US" sz="800" b="1" dirty="0">
                <a:solidFill>
                  <a:schemeClr val="accent3">
                    <a:lumMod val="75000"/>
                  </a:schemeClr>
                </a:solidFill>
                <a:latin typeface="Consolas" panose="020B0609020204030204" pitchFamily="49" charset="0"/>
              </a:rPr>
              <a:t>...Z2.N....@..)'!....G..Z.....	NT&amp;.........JL.Q.L..V......qq........q.-5n.h.5 QGM....b..qw0..5.t*</a:t>
            </a:r>
            <a:r>
              <a:rPr lang="en-US" sz="800" b="1" dirty="0" err="1">
                <a:solidFill>
                  <a:schemeClr val="accent3">
                    <a:lumMod val="75000"/>
                  </a:schemeClr>
                </a:solidFill>
                <a:latin typeface="Consolas" panose="020B0609020204030204" pitchFamily="49" charset="0"/>
              </a:rPr>
              <a:t>smv.L</a:t>
            </a:r>
            <a:r>
              <a:rPr lang="en-US" sz="800" b="1" dirty="0">
                <a:solidFill>
                  <a:schemeClr val="accent3">
                    <a:lumMod val="75000"/>
                  </a:schemeClr>
                </a:solidFill>
                <a:latin typeface="Consolas" panose="020B0609020204030204" pitchFamily="49" charset="0"/>
              </a:rPr>
              <a:t>...i?..=.L....[h..5...JG...|m.}z..A..8....t."....</a:t>
            </a:r>
            <a:r>
              <a:rPr lang="en-US" sz="800" b="1" dirty="0" err="1">
                <a:solidFill>
                  <a:schemeClr val="accent3">
                    <a:lumMod val="75000"/>
                  </a:schemeClr>
                </a:solidFill>
                <a:latin typeface="Consolas" panose="020B0609020204030204" pitchFamily="49" charset="0"/>
              </a:rPr>
              <a:t>lT.F</a:t>
            </a:r>
            <a:r>
              <a:rPr lang="en-US" sz="800" b="1" dirty="0">
                <a:solidFill>
                  <a:schemeClr val="accent3">
                    <a:lumMod val="75000"/>
                  </a:schemeClr>
                </a:solidFill>
                <a:latin typeface="Consolas" panose="020B0609020204030204" pitchFamily="49" charset="0"/>
              </a:rPr>
              <a:t>.~	r..'J.N.Y..#Yi6..X.........$O......p.3 </a:t>
            </a:r>
            <a:r>
              <a:rPr lang="en-US" sz="800" b="1" dirty="0" err="1">
                <a:solidFill>
                  <a:schemeClr val="accent3">
                    <a:lumMod val="75000"/>
                  </a:schemeClr>
                </a:solidFill>
                <a:latin typeface="Consolas" panose="020B0609020204030204" pitchFamily="49" charset="0"/>
              </a:rPr>
              <a:t>R.Lc</a:t>
            </a:r>
            <a:r>
              <a:rPr lang="en-US" sz="800" b="1" dirty="0">
                <a:solidFill>
                  <a:schemeClr val="accent3">
                    <a:lumMod val="75000"/>
                  </a:schemeClr>
                </a:solidFill>
                <a:latin typeface="Consolas" panose="020B0609020204030204" pitchFamily="49" charset="0"/>
              </a:rPr>
              <a:t>....@/M....~.n.+ R./.M.../{-C0........</a:t>
            </a:r>
            <a:r>
              <a:rPr lang="en-US" sz="800" b="1" dirty="0" err="1">
                <a:solidFill>
                  <a:schemeClr val="accent3">
                    <a:lumMod val="75000"/>
                  </a:schemeClr>
                </a:solidFill>
                <a:latin typeface="Consolas" panose="020B0609020204030204" pitchFamily="49" charset="0"/>
              </a:rPr>
              <a:t>n..n.O..|g..L..v</a:t>
            </a:r>
            <a:r>
              <a:rPr lang="en-US" sz="800" b="1" dirty="0">
                <a:solidFill>
                  <a:schemeClr val="accent3">
                    <a:lumMod val="75000"/>
                  </a:schemeClr>
                </a:solidFill>
                <a:latin typeface="Consolas" panose="020B0609020204030204" pitchFamily="49" charset="0"/>
              </a:rPr>
              <a:t>.~......-..]{.....5vP.E...BM.......}.q...^.W2u......</a:t>
            </a:r>
            <a:r>
              <a:rPr lang="en-US" sz="800" b="1" dirty="0" err="1">
                <a:solidFill>
                  <a:schemeClr val="accent3">
                    <a:lumMod val="75000"/>
                  </a:schemeClr>
                </a:solidFill>
                <a:latin typeface="Consolas" panose="020B0609020204030204" pitchFamily="49" charset="0"/>
              </a:rPr>
              <a:t>x.v^d</a:t>
            </a:r>
            <a:r>
              <a:rPr lang="en-US" sz="800" b="1" dirty="0">
                <a:solidFill>
                  <a:schemeClr val="accent3">
                    <a:lumMod val="75000"/>
                  </a:schemeClr>
                </a:solidFill>
                <a:latin typeface="Consolas" panose="020B0609020204030204" pitchFamily="49" charset="0"/>
              </a:rPr>
              <a:t>;....t+3.D..t.E../M/.V='..}..K...........&gt;.,.C7.F.B.....&lt;c....;..G..".....j..)W8.s.@.C..S.D?......1..J.;4.L.'E...j....c...;</a:t>
            </a:r>
            <a:r>
              <a:rPr lang="en-US" sz="800" b="1" dirty="0" err="1">
                <a:solidFill>
                  <a:schemeClr val="accent3">
                    <a:lumMod val="75000"/>
                  </a:schemeClr>
                </a:solidFill>
                <a:latin typeface="Consolas" panose="020B0609020204030204" pitchFamily="49" charset="0"/>
              </a:rPr>
              <a:t>p.Ag</a:t>
            </a:r>
            <a:r>
              <a:rPr lang="en-US" sz="800" b="1" dirty="0">
                <a:solidFill>
                  <a:schemeClr val="accent3">
                    <a:lumMod val="75000"/>
                  </a:schemeClr>
                </a:solidFill>
                <a:latin typeface="Consolas" panose="020B0609020204030204" pitchFamily="49" charset="0"/>
              </a:rPr>
              <a:t>&lt;</a:t>
            </a:r>
            <a:r>
              <a:rPr lang="en-US" sz="800" b="1" dirty="0" err="1">
                <a:solidFill>
                  <a:schemeClr val="accent3">
                    <a:lumMod val="75000"/>
                  </a:schemeClr>
                </a:solidFill>
                <a:latin typeface="Consolas" panose="020B0609020204030204" pitchFamily="49" charset="0"/>
              </a:rPr>
              <a:t>UTe</a:t>
            </a:r>
            <a:r>
              <a:rPr lang="en-US" sz="800" b="1" dirty="0">
                <a:solidFill>
                  <a:schemeClr val="accent3">
                    <a:lumMod val="75000"/>
                  </a:schemeClr>
                </a:solidFill>
                <a:latin typeface="Consolas" panose="020B0609020204030204" pitchFamily="49" charset="0"/>
              </a:rPr>
              <a:t>. 1F.$..`b.X.[M....B.]|~...'......</a:t>
            </a:r>
          </a:p>
        </p:txBody>
      </p:sp>
      <p:sp>
        <p:nvSpPr>
          <p:cNvPr id="6" name="Left Brace 5">
            <a:extLst>
              <a:ext uri="{FF2B5EF4-FFF2-40B4-BE49-F238E27FC236}">
                <a16:creationId xmlns:a16="http://schemas.microsoft.com/office/drawing/2014/main" id="{163FB398-CA9B-4776-B76A-03F6C6C2E143}"/>
              </a:ext>
            </a:extLst>
          </p:cNvPr>
          <p:cNvSpPr/>
          <p:nvPr/>
        </p:nvSpPr>
        <p:spPr>
          <a:xfrm>
            <a:off x="2174570" y="3618016"/>
            <a:ext cx="295498" cy="19910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53259BF-1801-4FB5-A6B7-1AB5F54006CF}"/>
              </a:ext>
            </a:extLst>
          </p:cNvPr>
          <p:cNvSpPr txBox="1"/>
          <p:nvPr/>
        </p:nvSpPr>
        <p:spPr>
          <a:xfrm>
            <a:off x="1682337" y="4156364"/>
            <a:ext cx="581891" cy="738664"/>
          </a:xfrm>
          <a:prstGeom prst="rect">
            <a:avLst/>
          </a:prstGeom>
          <a:noFill/>
        </p:spPr>
        <p:txBody>
          <a:bodyPr wrap="square" rtlCol="0">
            <a:spAutoFit/>
          </a:bodyPr>
          <a:lstStyle/>
          <a:p>
            <a:r>
              <a:rPr lang="en-US" sz="1400" dirty="0"/>
              <a:t>1659</a:t>
            </a:r>
          </a:p>
          <a:p>
            <a:r>
              <a:rPr lang="en-US" sz="1400" dirty="0"/>
              <a:t>bytes</a:t>
            </a:r>
          </a:p>
          <a:p>
            <a:r>
              <a:rPr lang="en-US" sz="1400" dirty="0" err="1"/>
              <a:t>gzip</a:t>
            </a:r>
            <a:endParaRPr lang="en-US" sz="1400" dirty="0"/>
          </a:p>
        </p:txBody>
      </p:sp>
      <p:sp>
        <p:nvSpPr>
          <p:cNvPr id="4" name="TextBox 3">
            <a:extLst>
              <a:ext uri="{FF2B5EF4-FFF2-40B4-BE49-F238E27FC236}">
                <a16:creationId xmlns:a16="http://schemas.microsoft.com/office/drawing/2014/main" id="{D150650F-CC28-4431-B572-18D4B2C9B7F1}"/>
              </a:ext>
            </a:extLst>
          </p:cNvPr>
          <p:cNvSpPr txBox="1"/>
          <p:nvPr/>
        </p:nvSpPr>
        <p:spPr>
          <a:xfrm>
            <a:off x="75210" y="1143989"/>
            <a:ext cx="1619002" cy="369332"/>
          </a:xfrm>
          <a:prstGeom prst="rect">
            <a:avLst/>
          </a:prstGeom>
          <a:noFill/>
        </p:spPr>
        <p:txBody>
          <a:bodyPr wrap="square" rtlCol="0">
            <a:spAutoFit/>
          </a:bodyPr>
          <a:lstStyle/>
          <a:p>
            <a:r>
              <a:rPr lang="en-US" dirty="0"/>
              <a:t>Client, request</a:t>
            </a:r>
          </a:p>
        </p:txBody>
      </p:sp>
      <p:cxnSp>
        <p:nvCxnSpPr>
          <p:cNvPr id="8" name="Straight Arrow Connector 7">
            <a:extLst>
              <a:ext uri="{FF2B5EF4-FFF2-40B4-BE49-F238E27FC236}">
                <a16:creationId xmlns:a16="http://schemas.microsoft.com/office/drawing/2014/main" id="{D684EF09-AACF-43F3-8A05-57F523C7B423}"/>
              </a:ext>
            </a:extLst>
          </p:cNvPr>
          <p:cNvCxnSpPr>
            <a:stCxn id="4" idx="3"/>
          </p:cNvCxnSpPr>
          <p:nvPr/>
        </p:nvCxnSpPr>
        <p:spPr>
          <a:xfrm>
            <a:off x="1694212" y="1328655"/>
            <a:ext cx="775856" cy="37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F1221AB-4335-4358-8516-5A9E98C89887}"/>
              </a:ext>
            </a:extLst>
          </p:cNvPr>
          <p:cNvSpPr txBox="1"/>
          <p:nvPr/>
        </p:nvSpPr>
        <p:spPr>
          <a:xfrm>
            <a:off x="63334" y="2373177"/>
            <a:ext cx="1765465" cy="369332"/>
          </a:xfrm>
          <a:prstGeom prst="rect">
            <a:avLst/>
          </a:prstGeom>
          <a:noFill/>
        </p:spPr>
        <p:txBody>
          <a:bodyPr wrap="square" rtlCol="0">
            <a:spAutoFit/>
          </a:bodyPr>
          <a:lstStyle/>
          <a:p>
            <a:r>
              <a:rPr lang="en-US" dirty="0"/>
              <a:t>Server, response</a:t>
            </a:r>
          </a:p>
        </p:txBody>
      </p:sp>
      <p:cxnSp>
        <p:nvCxnSpPr>
          <p:cNvPr id="10" name="Straight Arrow Connector 9">
            <a:extLst>
              <a:ext uri="{FF2B5EF4-FFF2-40B4-BE49-F238E27FC236}">
                <a16:creationId xmlns:a16="http://schemas.microsoft.com/office/drawing/2014/main" id="{E0438564-4F30-4EB4-AD9A-927750AE6553}"/>
              </a:ext>
            </a:extLst>
          </p:cNvPr>
          <p:cNvCxnSpPr>
            <a:cxnSpLocks/>
            <a:stCxn id="9" idx="3"/>
          </p:cNvCxnSpPr>
          <p:nvPr/>
        </p:nvCxnSpPr>
        <p:spPr>
          <a:xfrm>
            <a:off x="1828799" y="2557843"/>
            <a:ext cx="629394" cy="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103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H_DIL-Eng" id="{BE17B552-DECA-0A44-81EC-CCD3B0B751E5}" vid="{F41AD852-B3EC-C745-BCA6-9755FC86C432}"/>
    </a:ext>
  </a:extLst>
</a:theme>
</file>

<file path=docProps/app.xml><?xml version="1.0" encoding="utf-8"?>
<Properties xmlns="http://schemas.openxmlformats.org/officeDocument/2006/extended-properties" xmlns:vt="http://schemas.openxmlformats.org/officeDocument/2006/docPropsVTypes">
  <TotalTime>1319</TotalTime>
  <Words>1914</Words>
  <Application>Microsoft Office PowerPoint</Application>
  <PresentationFormat>Widescreen</PresentationFormat>
  <Paragraphs>378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Gill Sans MT</vt:lpstr>
      <vt:lpstr>Helvetica</vt:lpstr>
      <vt:lpstr>Office Theme</vt:lpstr>
      <vt:lpstr>HTTP</vt:lpstr>
      <vt:lpstr>HyperText Transfer Protocol - HTTP</vt:lpstr>
      <vt:lpstr>PowerPoint Presentation</vt:lpstr>
      <vt:lpstr>Uniform Resource Locator - URL</vt:lpstr>
      <vt:lpstr>URI, URL, URN</vt:lpstr>
      <vt:lpstr>HyperText Markup Language - HTML</vt:lpstr>
      <vt:lpstr>HTTP Request</vt:lpstr>
      <vt:lpstr>HTTP Response</vt:lpstr>
      <vt:lpstr>Example: Wireshark, browser</vt:lpstr>
      <vt:lpstr>HTTP in TCP/IP</vt:lpstr>
      <vt:lpstr>HTTP Request and Response Messages</vt:lpstr>
      <vt:lpstr>Request Line</vt:lpstr>
      <vt:lpstr>Request Headers</vt:lpstr>
      <vt:lpstr>Example</vt:lpstr>
      <vt:lpstr>HTTP Response</vt:lpstr>
      <vt:lpstr>Status Line</vt:lpstr>
      <vt:lpstr>HTTP Response Codes</vt:lpstr>
      <vt:lpstr>Response Headers</vt:lpstr>
      <vt:lpstr>Response Example</vt:lpstr>
      <vt:lpstr>HTTP Methods</vt:lpstr>
      <vt:lpstr>Summary Methods</vt:lpstr>
      <vt:lpstr>A note on POST and PUT</vt:lpstr>
      <vt:lpstr>A note on Idempotence</vt:lpstr>
      <vt:lpstr>HTTP-based services</vt:lpstr>
      <vt:lpstr>REST Architectural Constraints</vt:lpstr>
      <vt:lpstr>Use HTTP Verbs to their meaning</vt:lpstr>
      <vt:lpstr>Use Sensible Resource Names(1)</vt:lpstr>
      <vt:lpstr>Use Sensible Resource Names(2)</vt:lpstr>
      <vt:lpstr>Hints</vt:lpstr>
      <vt:lpstr>Frameworks</vt:lpstr>
      <vt:lpstr>HTTP Libraries – Client Side</vt:lpstr>
      <vt:lpstr>Libcurl – Multiprotocol Transfer Library</vt:lpstr>
      <vt:lpstr>Example; easy (1)</vt:lpstr>
      <vt:lpstr>Example; easy (2)</vt:lpstr>
      <vt:lpstr>REST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HTTP</dc:title>
  <dc:creator>Patrik Arlos</dc:creator>
  <cp:lastModifiedBy>Patrik Arlos</cp:lastModifiedBy>
  <cp:revision>1</cp:revision>
  <dcterms:created xsi:type="dcterms:W3CDTF">2018-12-06T10:28:00Z</dcterms:created>
  <dcterms:modified xsi:type="dcterms:W3CDTF">2019-02-26T07:38:19Z</dcterms:modified>
</cp:coreProperties>
</file>