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4"/>
  </p:notesMasterIdLst>
  <p:sldIdLst>
    <p:sldId id="256" r:id="rId2"/>
    <p:sldId id="285" r:id="rId3"/>
    <p:sldId id="286" r:id="rId4"/>
    <p:sldId id="287" r:id="rId5"/>
    <p:sldId id="257" r:id="rId6"/>
    <p:sldId id="288" r:id="rId7"/>
    <p:sldId id="289" r:id="rId8"/>
    <p:sldId id="292" r:id="rId9"/>
    <p:sldId id="293" r:id="rId10"/>
    <p:sldId id="266" r:id="rId11"/>
    <p:sldId id="291" r:id="rId12"/>
    <p:sldId id="294" r:id="rId13"/>
    <p:sldId id="295" r:id="rId14"/>
    <p:sldId id="296" r:id="rId15"/>
    <p:sldId id="290" r:id="rId16"/>
    <p:sldId id="258" r:id="rId17"/>
    <p:sldId id="271" r:id="rId18"/>
    <p:sldId id="272" r:id="rId19"/>
    <p:sldId id="278" r:id="rId20"/>
    <p:sldId id="273" r:id="rId21"/>
    <p:sldId id="267" r:id="rId22"/>
    <p:sldId id="274" r:id="rId23"/>
    <p:sldId id="275" r:id="rId24"/>
    <p:sldId id="276" r:id="rId25"/>
    <p:sldId id="277" r:id="rId26"/>
    <p:sldId id="279" r:id="rId27"/>
    <p:sldId id="280" r:id="rId28"/>
    <p:sldId id="281" r:id="rId29"/>
    <p:sldId id="282" r:id="rId30"/>
    <p:sldId id="283" r:id="rId31"/>
    <p:sldId id="284" r:id="rId32"/>
    <p:sldId id="298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038"/>
    <p:restoredTop sz="93192"/>
  </p:normalViewPr>
  <p:slideViewPr>
    <p:cSldViewPr snapToGrid="0" snapToObjects="1">
      <p:cViewPr varScale="1">
        <p:scale>
          <a:sx n="75" d="100"/>
          <a:sy n="75" d="100"/>
        </p:scale>
        <p:origin x="81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trik Arlos" userId="a02e9f34-b7c1-458f-b069-bfd244fb69b9" providerId="ADAL" clId="{318541D2-9137-4396-BFF7-605C877641C0}"/>
    <pc:docChg chg="custSel delSld modSld">
      <pc:chgData name="Patrik Arlos" userId="a02e9f34-b7c1-458f-b069-bfd244fb69b9" providerId="ADAL" clId="{318541D2-9137-4396-BFF7-605C877641C0}" dt="2019-02-26T07:53:19.060" v="6" actId="14100"/>
      <pc:docMkLst>
        <pc:docMk/>
      </pc:docMkLst>
      <pc:sldChg chg="modSp">
        <pc:chgData name="Patrik Arlos" userId="a02e9f34-b7c1-458f-b069-bfd244fb69b9" providerId="ADAL" clId="{318541D2-9137-4396-BFF7-605C877641C0}" dt="2019-02-26T07:53:19.060" v="6" actId="14100"/>
        <pc:sldMkLst>
          <pc:docMk/>
          <pc:sldMk cId="76914611" sldId="256"/>
        </pc:sldMkLst>
        <pc:spChg chg="mod">
          <ac:chgData name="Patrik Arlos" userId="a02e9f34-b7c1-458f-b069-bfd244fb69b9" providerId="ADAL" clId="{318541D2-9137-4396-BFF7-605C877641C0}" dt="2019-02-26T07:53:19.060" v="6" actId="14100"/>
          <ac:spMkLst>
            <pc:docMk/>
            <pc:sldMk cId="76914611" sldId="256"/>
            <ac:spMk id="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AADAF9-5468-4C40-9074-3D1FACD4E7E8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756676-BC3E-4D31-AFAD-9C2C710A5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2023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5D7F00-5EE9-49F8-B154-28A82D423F38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2756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D714B-F639-F148-A2EB-005B62CBEEDE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3CD00-5331-A240-8E64-CEBE2002C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279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D714B-F639-F148-A2EB-005B62CBEEDE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3CD00-5331-A240-8E64-CEBE2002C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344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D714B-F639-F148-A2EB-005B62CBEEDE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3CD00-5331-A240-8E64-CEBE2002C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327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temiz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x-none" noProof="0"/>
              <a:t>DV2559 - Network programming</a:t>
            </a:r>
            <a:endParaRPr lang="en-US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Lecture 8: Network cryptography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472A3-A2FD-4835-B526-D6664AC49C67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609600" y="1628800"/>
            <a:ext cx="10972800" cy="4608488"/>
          </a:xfrm>
        </p:spPr>
        <p:txBody>
          <a:bodyPr/>
          <a:lstStyle>
            <a:lvl1pPr marL="457200" indent="-324000">
              <a:buFont typeface="Wingdings" charset="2"/>
              <a:buChar char="§"/>
              <a:defRPr/>
            </a:lvl1pPr>
            <a:lvl2pPr marL="800100" indent="-324000">
              <a:buFont typeface="Wingdings" charset="2"/>
              <a:buChar char="Ø"/>
              <a:defRPr/>
            </a:lvl2pPr>
            <a:lvl3pPr marL="1143000" indent="-324000">
              <a:buFont typeface="Wingdings" charset="2"/>
              <a:buChar char="²"/>
              <a:defRPr/>
            </a:lvl3pPr>
            <a:lvl4pPr marL="1600200" indent="-324000">
              <a:buFont typeface="Wingdings" charset="2"/>
              <a:buChar char="v"/>
              <a:defRPr/>
            </a:lvl4pPr>
            <a:lvl5pPr marL="2057400" indent="-324000">
              <a:buFont typeface="Wingdings" charset="2"/>
              <a:buChar char="u"/>
              <a:defRPr/>
            </a:lvl5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131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D714B-F639-F148-A2EB-005B62CBEEDE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3CD00-5331-A240-8E64-CEBE2002C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51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D714B-F639-F148-A2EB-005B62CBEEDE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3CD00-5331-A240-8E64-CEBE2002C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890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D714B-F639-F148-A2EB-005B62CBEEDE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3CD00-5331-A240-8E64-CEBE2002C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843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D714B-F639-F148-A2EB-005B62CBEEDE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3CD00-5331-A240-8E64-CEBE2002C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720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D714B-F639-F148-A2EB-005B62CBEEDE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3CD00-5331-A240-8E64-CEBE2002C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0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D714B-F639-F148-A2EB-005B62CBEEDE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3CD00-5331-A240-8E64-CEBE2002C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54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D714B-F639-F148-A2EB-005B62CBEEDE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3CD00-5331-A240-8E64-CEBE2002C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9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D714B-F639-F148-A2EB-005B62CBEEDE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3CD00-5331-A240-8E64-CEBE2002C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753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7D714B-F639-F148-A2EB-005B62CBEEDE}" type="datetimeFigureOut">
              <a:rPr lang="en-US" smtClean="0"/>
              <a:t>2/26/2019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33CD00-5331-A240-8E64-CEBE2002C46C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Bildobjekt 6"/>
          <p:cNvPicPr>
            <a:picLocks noChangeAspect="1"/>
          </p:cNvPicPr>
          <p:nvPr userDrawn="1"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saturation sat="13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1600" y="3240024"/>
            <a:ext cx="3200400" cy="3617976"/>
          </a:xfrm>
          <a:prstGeom prst="rect">
            <a:avLst/>
          </a:prstGeom>
        </p:spPr>
      </p:pic>
      <p:pic>
        <p:nvPicPr>
          <p:cNvPr id="11" name="Bildobjekt 5" descr="bth.png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39" y="130173"/>
            <a:ext cx="863599" cy="863599"/>
          </a:xfrm>
          <a:prstGeom prst="rect">
            <a:avLst/>
          </a:prstGeom>
        </p:spPr>
      </p:pic>
      <p:pic>
        <p:nvPicPr>
          <p:cNvPr id="12" name="Bildobjekt 4"/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8952" y="130173"/>
            <a:ext cx="1805709" cy="863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805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Gill Sans MT" charset="0"/>
          <a:ea typeface="Gill Sans MT" charset="0"/>
          <a:cs typeface="Gill Sans MT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82133" y="1122363"/>
            <a:ext cx="10303933" cy="2387600"/>
          </a:xfrm>
        </p:spPr>
        <p:txBody>
          <a:bodyPr>
            <a:normAutofit/>
          </a:bodyPr>
          <a:lstStyle/>
          <a:p>
            <a:r>
              <a:rPr lang="en-US" dirty="0"/>
              <a:t>Basic Network Cryptography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Symmetric encryption, public-key encryption, key distribution, authentication, digital signature, X.509 certificates</a:t>
            </a:r>
          </a:p>
          <a:p>
            <a:r>
              <a:rPr lang="en-US" dirty="0"/>
              <a:t>Online Material </a:t>
            </a:r>
          </a:p>
        </p:txBody>
      </p:sp>
    </p:spTree>
    <p:extLst>
      <p:ext uri="{BB962C8B-B14F-4D97-AF65-F5344CB8AC3E}">
        <p14:creationId xmlns:p14="http://schemas.microsoft.com/office/powerpoint/2010/main" val="769146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 time for </a:t>
            </a:r>
            <a:br>
              <a:rPr lang="en-US" dirty="0"/>
            </a:br>
            <a:r>
              <a:rPr lang="en-US" dirty="0"/>
              <a:t>exhaustive key search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082" y="1846729"/>
            <a:ext cx="10837602" cy="439270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992224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6F1A4FB-F950-4CC6-B0FD-B3BC60F374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168" y="1513676"/>
            <a:ext cx="7871612" cy="462850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79F173E-2E80-44AE-9F63-CC535E478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Location of Encryption Devices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F6849-46FA-407C-9076-D7A70C451C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91728" y="4937738"/>
            <a:ext cx="5257800" cy="1204446"/>
          </a:xfrm>
        </p:spPr>
        <p:txBody>
          <a:bodyPr/>
          <a:lstStyle/>
          <a:p>
            <a:r>
              <a:rPr lang="en-US" dirty="0"/>
              <a:t>Link encryption device</a:t>
            </a:r>
          </a:p>
          <a:p>
            <a:r>
              <a:rPr lang="en-US" dirty="0"/>
              <a:t>End-to-end encryption device</a:t>
            </a:r>
          </a:p>
        </p:txBody>
      </p:sp>
    </p:spTree>
    <p:extLst>
      <p:ext uri="{BB962C8B-B14F-4D97-AF65-F5344CB8AC3E}">
        <p14:creationId xmlns:p14="http://schemas.microsoft.com/office/powerpoint/2010/main" val="11210291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9997C-A118-4985-B24C-BD208DF35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Distribution  -- Symmetric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6BDE83-90F2-4D29-B2C8-3BB986D163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A key can be selected by A and physically distributed to B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 third party could select the key and physically delivered to A and B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If A and B have previously and recently used a key, one party could transmit the new key to the other, encrypted using the old key.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If A and B each have an encrypted connection to a third-party C, C could deliver a key on the encrypted links to A or B.</a:t>
            </a:r>
          </a:p>
        </p:txBody>
      </p:sp>
    </p:spTree>
    <p:extLst>
      <p:ext uri="{BB962C8B-B14F-4D97-AF65-F5344CB8AC3E}">
        <p14:creationId xmlns:p14="http://schemas.microsoft.com/office/powerpoint/2010/main" val="21062722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D52DB-7430-4977-934D-C7F52E73F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694" y="87394"/>
            <a:ext cx="10515600" cy="870437"/>
          </a:xfrm>
        </p:spPr>
        <p:txBody>
          <a:bodyPr/>
          <a:lstStyle/>
          <a:p>
            <a:r>
              <a:rPr lang="en-US" dirty="0"/>
              <a:t>Automatic Key Distribution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6BC530C9-FBE2-42A0-BA18-900CF47F8DBD}"/>
              </a:ext>
            </a:extLst>
          </p:cNvPr>
          <p:cNvGrpSpPr/>
          <p:nvPr/>
        </p:nvGrpSpPr>
        <p:grpSpPr>
          <a:xfrm>
            <a:off x="547688" y="1055077"/>
            <a:ext cx="11096624" cy="5517173"/>
            <a:chOff x="667672" y="1055077"/>
            <a:chExt cx="11028485" cy="5221127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56622EA5-036A-4659-BF75-1BB7C999545A}"/>
                </a:ext>
              </a:extLst>
            </p:cNvPr>
            <p:cNvGrpSpPr/>
            <p:nvPr/>
          </p:nvGrpSpPr>
          <p:grpSpPr>
            <a:xfrm>
              <a:off x="667672" y="3726764"/>
              <a:ext cx="1916723" cy="2080310"/>
              <a:chOff x="667672" y="2961139"/>
              <a:chExt cx="1916723" cy="2080310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01DD87A6-8BD9-4018-A456-313A316270B1}"/>
                  </a:ext>
                </a:extLst>
              </p:cNvPr>
              <p:cNvSpPr/>
              <p:nvPr/>
            </p:nvSpPr>
            <p:spPr>
              <a:xfrm>
                <a:off x="667672" y="2961139"/>
                <a:ext cx="1916723" cy="208031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B1F01C23-382D-4535-8138-255920D18706}"/>
                  </a:ext>
                </a:extLst>
              </p:cNvPr>
              <p:cNvSpPr/>
              <p:nvPr/>
            </p:nvSpPr>
            <p:spPr>
              <a:xfrm>
                <a:off x="922106" y="3154165"/>
                <a:ext cx="1407856" cy="409771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Application</a:t>
                </a:r>
              </a:p>
            </p:txBody>
          </p:sp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C08EC9B8-4F5F-406D-9FEF-B42F68F8DA42}"/>
                  </a:ext>
                </a:extLst>
              </p:cNvPr>
              <p:cNvSpPr/>
              <p:nvPr/>
            </p:nvSpPr>
            <p:spPr>
              <a:xfrm>
                <a:off x="1027614" y="4097215"/>
                <a:ext cx="1196840" cy="624254"/>
              </a:xfrm>
              <a:prstGeom prst="roundRect">
                <a:avLst>
                  <a:gd name="adj" fmla="val 44836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Sec.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service</a:t>
                </a: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3A14AF9-2736-4183-AB1E-0DE24988DA8D}"/>
                </a:ext>
              </a:extLst>
            </p:cNvPr>
            <p:cNvGrpSpPr/>
            <p:nvPr/>
          </p:nvGrpSpPr>
          <p:grpSpPr>
            <a:xfrm>
              <a:off x="9779434" y="3726764"/>
              <a:ext cx="1916723" cy="2080310"/>
              <a:chOff x="667672" y="2961139"/>
              <a:chExt cx="1916723" cy="2080310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1052FAA2-FA5D-4CDD-BD6B-72D50FF87CBD}"/>
                  </a:ext>
                </a:extLst>
              </p:cNvPr>
              <p:cNvSpPr/>
              <p:nvPr/>
            </p:nvSpPr>
            <p:spPr>
              <a:xfrm>
                <a:off x="667672" y="2961139"/>
                <a:ext cx="1916723" cy="208031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75DC0FB4-17AB-4348-908F-2230315456E4}"/>
                  </a:ext>
                </a:extLst>
              </p:cNvPr>
              <p:cNvSpPr/>
              <p:nvPr/>
            </p:nvSpPr>
            <p:spPr>
              <a:xfrm>
                <a:off x="922106" y="3154165"/>
                <a:ext cx="1407856" cy="409771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Application</a:t>
                </a:r>
              </a:p>
            </p:txBody>
          </p:sp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48B1EF2D-7901-4FF1-886C-8947773F7A51}"/>
                  </a:ext>
                </a:extLst>
              </p:cNvPr>
              <p:cNvSpPr/>
              <p:nvPr/>
            </p:nvSpPr>
            <p:spPr>
              <a:xfrm>
                <a:off x="1027614" y="4097215"/>
                <a:ext cx="1196840" cy="624254"/>
              </a:xfrm>
              <a:prstGeom prst="roundRect">
                <a:avLst>
                  <a:gd name="adj" fmla="val 44836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Sec.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service</a:t>
                </a:r>
              </a:p>
            </p:txBody>
          </p:sp>
        </p:grpSp>
        <p:sp>
          <p:nvSpPr>
            <p:cNvPr id="14" name="Rectangle: Single Corner Snipped 13">
              <a:extLst>
                <a:ext uri="{FF2B5EF4-FFF2-40B4-BE49-F238E27FC236}">
                  <a16:creationId xmlns:a16="http://schemas.microsoft.com/office/drawing/2014/main" id="{BEC4FD48-693E-4720-AB20-82BCD0E9F607}"/>
                </a:ext>
              </a:extLst>
            </p:cNvPr>
            <p:cNvSpPr/>
            <p:nvPr/>
          </p:nvSpPr>
          <p:spPr>
            <a:xfrm>
              <a:off x="4957396" y="1055077"/>
              <a:ext cx="2277207" cy="870437"/>
            </a:xfrm>
            <a:prstGeom prst="snip1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Key distribution center</a:t>
              </a:r>
            </a:p>
          </p:txBody>
        </p:sp>
        <p:sp>
          <p:nvSpPr>
            <p:cNvPr id="15" name="Cloud 14">
              <a:extLst>
                <a:ext uri="{FF2B5EF4-FFF2-40B4-BE49-F238E27FC236}">
                  <a16:creationId xmlns:a16="http://schemas.microsoft.com/office/drawing/2014/main" id="{413E45AD-2C0C-499D-A647-DB8266499439}"/>
                </a:ext>
              </a:extLst>
            </p:cNvPr>
            <p:cNvSpPr/>
            <p:nvPr/>
          </p:nvSpPr>
          <p:spPr>
            <a:xfrm>
              <a:off x="4029536" y="3449475"/>
              <a:ext cx="4132928" cy="2826729"/>
            </a:xfrm>
            <a:prstGeom prst="cloud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56CCA92-8A2F-4DD3-BB02-29409C58A74D}"/>
                </a:ext>
              </a:extLst>
            </p:cNvPr>
            <p:cNvCxnSpPr>
              <a:stCxn id="8" idx="3"/>
              <a:endCxn id="11" idx="1"/>
            </p:cNvCxnSpPr>
            <p:nvPr/>
          </p:nvCxnSpPr>
          <p:spPr>
            <a:xfrm>
              <a:off x="2584395" y="4766919"/>
              <a:ext cx="7195039" cy="0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DC4B067-27BB-459C-866B-F03A509D45A0}"/>
                </a:ext>
              </a:extLst>
            </p:cNvPr>
            <p:cNvCxnSpPr>
              <a:cxnSpLocks/>
              <a:stCxn id="14" idx="1"/>
              <a:endCxn id="15" idx="3"/>
            </p:cNvCxnSpPr>
            <p:nvPr/>
          </p:nvCxnSpPr>
          <p:spPr>
            <a:xfrm>
              <a:off x="6096000" y="1925514"/>
              <a:ext cx="0" cy="1685582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or: Curved 26">
              <a:extLst>
                <a:ext uri="{FF2B5EF4-FFF2-40B4-BE49-F238E27FC236}">
                  <a16:creationId xmlns:a16="http://schemas.microsoft.com/office/drawing/2014/main" id="{590B7CC6-37A0-4A4E-A576-50D67721C59C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2584399" y="1910592"/>
              <a:ext cx="4370316" cy="2573483"/>
            </a:xfrm>
            <a:prstGeom prst="curvedConnector3">
              <a:avLst>
                <a:gd name="adj1" fmla="val 3326"/>
              </a:avLst>
            </a:prstGeom>
            <a:ln w="25400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ctor: Curved 34">
              <a:extLst>
                <a:ext uri="{FF2B5EF4-FFF2-40B4-BE49-F238E27FC236}">
                  <a16:creationId xmlns:a16="http://schemas.microsoft.com/office/drawing/2014/main" id="{233DF8CC-787A-4DB4-A2A7-D308A486C3BF}"/>
                </a:ext>
              </a:extLst>
            </p:cNvPr>
            <p:cNvCxnSpPr/>
            <p:nvPr/>
          </p:nvCxnSpPr>
          <p:spPr>
            <a:xfrm>
              <a:off x="6954715" y="1925514"/>
              <a:ext cx="2824719" cy="2558562"/>
            </a:xfrm>
            <a:prstGeom prst="curvedConnector3">
              <a:avLst>
                <a:gd name="adj1" fmla="val -2603"/>
              </a:avLst>
            </a:prstGeom>
            <a:ln w="25400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ctor: Curved 37">
              <a:extLst>
                <a:ext uri="{FF2B5EF4-FFF2-40B4-BE49-F238E27FC236}">
                  <a16:creationId xmlns:a16="http://schemas.microsoft.com/office/drawing/2014/main" id="{B032B9BC-FB27-4682-BA81-0E2F211610E4}"/>
                </a:ext>
              </a:extLst>
            </p:cNvPr>
            <p:cNvCxnSpPr/>
            <p:nvPr/>
          </p:nvCxnSpPr>
          <p:spPr>
            <a:xfrm flipV="1">
              <a:off x="2584398" y="1925514"/>
              <a:ext cx="3097902" cy="2316767"/>
            </a:xfrm>
            <a:prstGeom prst="curvedConnector3">
              <a:avLst>
                <a:gd name="adj1" fmla="val 99384"/>
              </a:avLst>
            </a:prstGeom>
            <a:ln w="25400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E8A03A20-6E21-4224-A2C6-571D3F1147B6}"/>
                </a:ext>
              </a:extLst>
            </p:cNvPr>
            <p:cNvSpPr/>
            <p:nvPr/>
          </p:nvSpPr>
          <p:spPr>
            <a:xfrm>
              <a:off x="1222130" y="4325815"/>
              <a:ext cx="9942255" cy="949570"/>
            </a:xfrm>
            <a:custGeom>
              <a:avLst/>
              <a:gdLst>
                <a:gd name="connsiteX0" fmla="*/ 30552 w 10414268"/>
                <a:gd name="connsiteY0" fmla="*/ 0 h 1128300"/>
                <a:gd name="connsiteX1" fmla="*/ 39345 w 10414268"/>
                <a:gd name="connsiteY1" fmla="*/ 43962 h 1128300"/>
                <a:gd name="connsiteX2" fmla="*/ 48137 w 10414268"/>
                <a:gd name="connsiteY2" fmla="*/ 79131 h 1128300"/>
                <a:gd name="connsiteX3" fmla="*/ 56929 w 10414268"/>
                <a:gd name="connsiteY3" fmla="*/ 193431 h 1128300"/>
                <a:gd name="connsiteX4" fmla="*/ 12968 w 10414268"/>
                <a:gd name="connsiteY4" fmla="*/ 211016 h 1128300"/>
                <a:gd name="connsiteX5" fmla="*/ 12968 w 10414268"/>
                <a:gd name="connsiteY5" fmla="*/ 360485 h 1128300"/>
                <a:gd name="connsiteX6" fmla="*/ 30552 w 10414268"/>
                <a:gd name="connsiteY6" fmla="*/ 677008 h 1128300"/>
                <a:gd name="connsiteX7" fmla="*/ 48137 w 10414268"/>
                <a:gd name="connsiteY7" fmla="*/ 791308 h 1128300"/>
                <a:gd name="connsiteX8" fmla="*/ 65722 w 10414268"/>
                <a:gd name="connsiteY8" fmla="*/ 817685 h 1128300"/>
                <a:gd name="connsiteX9" fmla="*/ 118475 w 10414268"/>
                <a:gd name="connsiteY9" fmla="*/ 888023 h 1128300"/>
                <a:gd name="connsiteX10" fmla="*/ 127268 w 10414268"/>
                <a:gd name="connsiteY10" fmla="*/ 923193 h 1128300"/>
                <a:gd name="connsiteX11" fmla="*/ 206398 w 10414268"/>
                <a:gd name="connsiteY11" fmla="*/ 958362 h 1128300"/>
                <a:gd name="connsiteX12" fmla="*/ 294322 w 10414268"/>
                <a:gd name="connsiteY12" fmla="*/ 984739 h 1128300"/>
                <a:gd name="connsiteX13" fmla="*/ 320698 w 10414268"/>
                <a:gd name="connsiteY13" fmla="*/ 993531 h 1128300"/>
                <a:gd name="connsiteX14" fmla="*/ 391037 w 10414268"/>
                <a:gd name="connsiteY14" fmla="*/ 1002323 h 1128300"/>
                <a:gd name="connsiteX15" fmla="*/ 593260 w 10414268"/>
                <a:gd name="connsiteY15" fmla="*/ 1011116 h 1128300"/>
                <a:gd name="connsiteX16" fmla="*/ 2131914 w 10414268"/>
                <a:gd name="connsiteY16" fmla="*/ 1019908 h 1128300"/>
                <a:gd name="connsiteX17" fmla="*/ 2448437 w 10414268"/>
                <a:gd name="connsiteY17" fmla="*/ 1028700 h 1128300"/>
                <a:gd name="connsiteX18" fmla="*/ 3310083 w 10414268"/>
                <a:gd name="connsiteY18" fmla="*/ 1002323 h 1128300"/>
                <a:gd name="connsiteX19" fmla="*/ 4426706 w 10414268"/>
                <a:gd name="connsiteY19" fmla="*/ 1011116 h 1128300"/>
                <a:gd name="connsiteX20" fmla="*/ 4778398 w 10414268"/>
                <a:gd name="connsiteY20" fmla="*/ 1028700 h 1128300"/>
                <a:gd name="connsiteX21" fmla="*/ 5015791 w 10414268"/>
                <a:gd name="connsiteY21" fmla="*/ 1037493 h 1128300"/>
                <a:gd name="connsiteX22" fmla="*/ 5868645 w 10414268"/>
                <a:gd name="connsiteY22" fmla="*/ 1055077 h 1128300"/>
                <a:gd name="connsiteX23" fmla="*/ 6035698 w 10414268"/>
                <a:gd name="connsiteY23" fmla="*/ 1072662 h 1128300"/>
                <a:gd name="connsiteX24" fmla="*/ 6396183 w 10414268"/>
                <a:gd name="connsiteY24" fmla="*/ 1090247 h 1128300"/>
                <a:gd name="connsiteX25" fmla="*/ 6589614 w 10414268"/>
                <a:gd name="connsiteY25" fmla="*/ 1107831 h 1128300"/>
                <a:gd name="connsiteX26" fmla="*/ 6668745 w 10414268"/>
                <a:gd name="connsiteY26" fmla="*/ 1116623 h 1128300"/>
                <a:gd name="connsiteX27" fmla="*/ 7081983 w 10414268"/>
                <a:gd name="connsiteY27" fmla="*/ 1125416 h 1128300"/>
                <a:gd name="connsiteX28" fmla="*/ 9886729 w 10414268"/>
                <a:gd name="connsiteY28" fmla="*/ 1116623 h 1128300"/>
                <a:gd name="connsiteX29" fmla="*/ 10335137 w 10414268"/>
                <a:gd name="connsiteY29" fmla="*/ 1107831 h 1128300"/>
                <a:gd name="connsiteX30" fmla="*/ 10352722 w 10414268"/>
                <a:gd name="connsiteY30" fmla="*/ 984739 h 1128300"/>
                <a:gd name="connsiteX31" fmla="*/ 10370306 w 10414268"/>
                <a:gd name="connsiteY31" fmla="*/ 958362 h 1128300"/>
                <a:gd name="connsiteX32" fmla="*/ 10396683 w 10414268"/>
                <a:gd name="connsiteY32" fmla="*/ 879231 h 1128300"/>
                <a:gd name="connsiteX33" fmla="*/ 10405475 w 10414268"/>
                <a:gd name="connsiteY33" fmla="*/ 852854 h 1128300"/>
                <a:gd name="connsiteX34" fmla="*/ 10414268 w 10414268"/>
                <a:gd name="connsiteY34" fmla="*/ 826477 h 1128300"/>
                <a:gd name="connsiteX35" fmla="*/ 10405475 w 10414268"/>
                <a:gd name="connsiteY35" fmla="*/ 650631 h 1128300"/>
                <a:gd name="connsiteX36" fmla="*/ 10396683 w 10414268"/>
                <a:gd name="connsiteY36" fmla="*/ 562708 h 1128300"/>
                <a:gd name="connsiteX37" fmla="*/ 10387891 w 10414268"/>
                <a:gd name="connsiteY37" fmla="*/ 448408 h 1128300"/>
                <a:gd name="connsiteX38" fmla="*/ 10379098 w 10414268"/>
                <a:gd name="connsiteY38" fmla="*/ 131885 h 1128300"/>
                <a:gd name="connsiteX39" fmla="*/ 10361514 w 10414268"/>
                <a:gd name="connsiteY39" fmla="*/ 70339 h 1128300"/>
                <a:gd name="connsiteX40" fmla="*/ 10352722 w 10414268"/>
                <a:gd name="connsiteY40" fmla="*/ 35170 h 1128300"/>
                <a:gd name="connsiteX41" fmla="*/ 10343929 w 10414268"/>
                <a:gd name="connsiteY41" fmla="*/ 0 h 1128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10414268" h="1128300">
                  <a:moveTo>
                    <a:pt x="30552" y="0"/>
                  </a:moveTo>
                  <a:cubicBezTo>
                    <a:pt x="33483" y="14654"/>
                    <a:pt x="36103" y="29374"/>
                    <a:pt x="39345" y="43962"/>
                  </a:cubicBezTo>
                  <a:cubicBezTo>
                    <a:pt x="41966" y="55758"/>
                    <a:pt x="46725" y="67130"/>
                    <a:pt x="48137" y="79131"/>
                  </a:cubicBezTo>
                  <a:cubicBezTo>
                    <a:pt x="52602" y="117082"/>
                    <a:pt x="53998" y="155331"/>
                    <a:pt x="56929" y="193431"/>
                  </a:cubicBezTo>
                  <a:cubicBezTo>
                    <a:pt x="42275" y="199293"/>
                    <a:pt x="19185" y="196510"/>
                    <a:pt x="12968" y="211016"/>
                  </a:cubicBezTo>
                  <a:cubicBezTo>
                    <a:pt x="-10292" y="265290"/>
                    <a:pt x="2854" y="309919"/>
                    <a:pt x="12968" y="360485"/>
                  </a:cubicBezTo>
                  <a:cubicBezTo>
                    <a:pt x="26541" y="754102"/>
                    <a:pt x="8743" y="502537"/>
                    <a:pt x="30552" y="677008"/>
                  </a:cubicBezTo>
                  <a:cubicBezTo>
                    <a:pt x="32628" y="693614"/>
                    <a:pt x="36575" y="764329"/>
                    <a:pt x="48137" y="791308"/>
                  </a:cubicBezTo>
                  <a:cubicBezTo>
                    <a:pt x="52300" y="801021"/>
                    <a:pt x="59860" y="808893"/>
                    <a:pt x="65722" y="817685"/>
                  </a:cubicBezTo>
                  <a:cubicBezTo>
                    <a:pt x="87451" y="882873"/>
                    <a:pt x="66727" y="862150"/>
                    <a:pt x="118475" y="888023"/>
                  </a:cubicBezTo>
                  <a:cubicBezTo>
                    <a:pt x="121406" y="899746"/>
                    <a:pt x="120565" y="913138"/>
                    <a:pt x="127268" y="923193"/>
                  </a:cubicBezTo>
                  <a:cubicBezTo>
                    <a:pt x="138814" y="940512"/>
                    <a:pt x="196688" y="955935"/>
                    <a:pt x="206398" y="958362"/>
                  </a:cubicBezTo>
                  <a:cubicBezTo>
                    <a:pt x="259552" y="971650"/>
                    <a:pt x="230102" y="963332"/>
                    <a:pt x="294322" y="984739"/>
                  </a:cubicBezTo>
                  <a:cubicBezTo>
                    <a:pt x="303114" y="987670"/>
                    <a:pt x="311502" y="992382"/>
                    <a:pt x="320698" y="993531"/>
                  </a:cubicBezTo>
                  <a:cubicBezTo>
                    <a:pt x="344144" y="996462"/>
                    <a:pt x="367457" y="1000802"/>
                    <a:pt x="391037" y="1002323"/>
                  </a:cubicBezTo>
                  <a:cubicBezTo>
                    <a:pt x="458368" y="1006667"/>
                    <a:pt x="525792" y="1010434"/>
                    <a:pt x="593260" y="1011116"/>
                  </a:cubicBezTo>
                  <a:lnTo>
                    <a:pt x="2131914" y="1019908"/>
                  </a:lnTo>
                  <a:cubicBezTo>
                    <a:pt x="2237422" y="1022839"/>
                    <a:pt x="2342893" y="1029610"/>
                    <a:pt x="2448437" y="1028700"/>
                  </a:cubicBezTo>
                  <a:cubicBezTo>
                    <a:pt x="2940778" y="1024456"/>
                    <a:pt x="2977090" y="1020824"/>
                    <a:pt x="3310083" y="1002323"/>
                  </a:cubicBezTo>
                  <a:lnTo>
                    <a:pt x="4426706" y="1011116"/>
                  </a:lnTo>
                  <a:cubicBezTo>
                    <a:pt x="4738781" y="1015195"/>
                    <a:pt x="4556388" y="1017870"/>
                    <a:pt x="4778398" y="1028700"/>
                  </a:cubicBezTo>
                  <a:cubicBezTo>
                    <a:pt x="4857489" y="1032558"/>
                    <a:pt x="4936651" y="1034810"/>
                    <a:pt x="5015791" y="1037493"/>
                  </a:cubicBezTo>
                  <a:cubicBezTo>
                    <a:pt x="5420047" y="1051197"/>
                    <a:pt x="5340441" y="1046951"/>
                    <a:pt x="5868645" y="1055077"/>
                  </a:cubicBezTo>
                  <a:cubicBezTo>
                    <a:pt x="5942097" y="1064259"/>
                    <a:pt x="5955191" y="1066699"/>
                    <a:pt x="6035698" y="1072662"/>
                  </a:cubicBezTo>
                  <a:cubicBezTo>
                    <a:pt x="6176907" y="1083122"/>
                    <a:pt x="6242820" y="1084112"/>
                    <a:pt x="6396183" y="1090247"/>
                  </a:cubicBezTo>
                  <a:cubicBezTo>
                    <a:pt x="6496324" y="1110274"/>
                    <a:pt x="6401052" y="1093327"/>
                    <a:pt x="6589614" y="1107831"/>
                  </a:cubicBezTo>
                  <a:cubicBezTo>
                    <a:pt x="6616075" y="1109866"/>
                    <a:pt x="6642223" y="1115676"/>
                    <a:pt x="6668745" y="1116623"/>
                  </a:cubicBezTo>
                  <a:cubicBezTo>
                    <a:pt x="6806434" y="1121541"/>
                    <a:pt x="6944237" y="1122485"/>
                    <a:pt x="7081983" y="1125416"/>
                  </a:cubicBezTo>
                  <a:lnTo>
                    <a:pt x="9886729" y="1116623"/>
                  </a:lnTo>
                  <a:cubicBezTo>
                    <a:pt x="10036225" y="1115815"/>
                    <a:pt x="10191289" y="1148542"/>
                    <a:pt x="10335137" y="1107831"/>
                  </a:cubicBezTo>
                  <a:cubicBezTo>
                    <a:pt x="10375018" y="1096544"/>
                    <a:pt x="10329732" y="1019226"/>
                    <a:pt x="10352722" y="984739"/>
                  </a:cubicBezTo>
                  <a:cubicBezTo>
                    <a:pt x="10358583" y="975947"/>
                    <a:pt x="10366014" y="968018"/>
                    <a:pt x="10370306" y="958362"/>
                  </a:cubicBezTo>
                  <a:cubicBezTo>
                    <a:pt x="10370311" y="958352"/>
                    <a:pt x="10392285" y="892425"/>
                    <a:pt x="10396683" y="879231"/>
                  </a:cubicBezTo>
                  <a:lnTo>
                    <a:pt x="10405475" y="852854"/>
                  </a:lnTo>
                  <a:lnTo>
                    <a:pt x="10414268" y="826477"/>
                  </a:lnTo>
                  <a:cubicBezTo>
                    <a:pt x="10411337" y="767862"/>
                    <a:pt x="10409379" y="709190"/>
                    <a:pt x="10405475" y="650631"/>
                  </a:cubicBezTo>
                  <a:cubicBezTo>
                    <a:pt x="10403516" y="621242"/>
                    <a:pt x="10399234" y="592051"/>
                    <a:pt x="10396683" y="562708"/>
                  </a:cubicBezTo>
                  <a:cubicBezTo>
                    <a:pt x="10393373" y="524639"/>
                    <a:pt x="10390822" y="486508"/>
                    <a:pt x="10387891" y="448408"/>
                  </a:cubicBezTo>
                  <a:cubicBezTo>
                    <a:pt x="10384960" y="342900"/>
                    <a:pt x="10384369" y="237302"/>
                    <a:pt x="10379098" y="131885"/>
                  </a:cubicBezTo>
                  <a:cubicBezTo>
                    <a:pt x="10378265" y="115227"/>
                    <a:pt x="10366299" y="87086"/>
                    <a:pt x="10361514" y="70339"/>
                  </a:cubicBezTo>
                  <a:cubicBezTo>
                    <a:pt x="10358194" y="58720"/>
                    <a:pt x="10356042" y="46789"/>
                    <a:pt x="10352722" y="35170"/>
                  </a:cubicBezTo>
                  <a:cubicBezTo>
                    <a:pt x="10343002" y="1151"/>
                    <a:pt x="10343929" y="19598"/>
                    <a:pt x="10343929" y="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prstDash val="sysDot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819817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B822E-24AC-414B-8AE8-D08847AD3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3474" y="1"/>
            <a:ext cx="8963025" cy="1190624"/>
          </a:xfrm>
        </p:spPr>
        <p:txBody>
          <a:bodyPr>
            <a:normAutofit/>
          </a:bodyPr>
          <a:lstStyle/>
          <a:p>
            <a:r>
              <a:rPr lang="en-US" sz="3600" dirty="0"/>
              <a:t>Message Authentication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1D78F5-9970-479D-A863-1BBDBB08E8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0625"/>
            <a:ext cx="10515600" cy="4986338"/>
          </a:xfrm>
        </p:spPr>
        <p:txBody>
          <a:bodyPr/>
          <a:lstStyle/>
          <a:p>
            <a:r>
              <a:rPr lang="en-US" dirty="0"/>
              <a:t>Encryption protects against passive attacks.</a:t>
            </a:r>
          </a:p>
          <a:p>
            <a:r>
              <a:rPr lang="en-US" dirty="0"/>
              <a:t>Message authentication can prevent against active attacks.</a:t>
            </a:r>
          </a:p>
          <a:p>
            <a:endParaRPr lang="en-US" dirty="0"/>
          </a:p>
          <a:p>
            <a:r>
              <a:rPr lang="en-US" dirty="0"/>
              <a:t>Authentication Using Symmetric Encryption</a:t>
            </a:r>
          </a:p>
          <a:p>
            <a:pPr lvl="1"/>
            <a:r>
              <a:rPr lang="en-US" dirty="0"/>
              <a:t>Encrypt(</a:t>
            </a:r>
            <a:r>
              <a:rPr lang="en-US" dirty="0" err="1"/>
              <a:t>Message+time,key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Time/Resource consuming</a:t>
            </a:r>
          </a:p>
          <a:p>
            <a:r>
              <a:rPr lang="en-US" dirty="0"/>
              <a:t>Message Authentication without Message Encryption</a:t>
            </a:r>
          </a:p>
          <a:p>
            <a:pPr lvl="1"/>
            <a:r>
              <a:rPr lang="en-US" dirty="0"/>
              <a:t>Ensure message has not been changed.</a:t>
            </a:r>
          </a:p>
          <a:p>
            <a:pPr lvl="2"/>
            <a:r>
              <a:rPr lang="en-US" dirty="0"/>
              <a:t>Broad/Multicast --- One Sender, multiple receivers</a:t>
            </a:r>
          </a:p>
          <a:p>
            <a:pPr lvl="2"/>
            <a:r>
              <a:rPr lang="en-US" dirty="0"/>
              <a:t>Load situation on receiver</a:t>
            </a:r>
          </a:p>
        </p:txBody>
      </p:sp>
    </p:spTree>
    <p:extLst>
      <p:ext uri="{BB962C8B-B14F-4D97-AF65-F5344CB8AC3E}">
        <p14:creationId xmlns:p14="http://schemas.microsoft.com/office/powerpoint/2010/main" val="12346745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B92EA-A8D3-4558-8486-8175C012E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51467" cy="1676603"/>
          </a:xfrm>
        </p:spPr>
        <p:txBody>
          <a:bodyPr>
            <a:normAutofit/>
          </a:bodyPr>
          <a:lstStyle/>
          <a:p>
            <a:r>
              <a:rPr lang="en-US" dirty="0"/>
              <a:t>Hashing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6CCF4E-D34D-4BA2-9C3D-752CD7D094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305870"/>
            <a:ext cx="3651466" cy="391795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800" b="1" i="1" dirty="0"/>
              <a:t>Maps data of arbitrary size to data of fixed size. </a:t>
            </a:r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/>
              <a:t>MD5</a:t>
            </a:r>
          </a:p>
          <a:p>
            <a:pPr lvl="1"/>
            <a:r>
              <a:rPr lang="en-US" sz="1800" dirty="0"/>
              <a:t>MD5 message-digest algorithm</a:t>
            </a:r>
          </a:p>
          <a:p>
            <a:pPr lvl="1"/>
            <a:r>
              <a:rPr lang="en-US" sz="1800" dirty="0"/>
              <a:t>Simple tampering…</a:t>
            </a:r>
          </a:p>
          <a:p>
            <a:r>
              <a:rPr lang="en-US" sz="1800" dirty="0"/>
              <a:t>SHA</a:t>
            </a:r>
          </a:p>
          <a:p>
            <a:pPr lvl="1"/>
            <a:r>
              <a:rPr lang="en-US" sz="1800" dirty="0"/>
              <a:t>Secure Hash Algorithm</a:t>
            </a:r>
          </a:p>
          <a:p>
            <a:pPr lvl="1"/>
            <a:r>
              <a:rPr lang="en-US" sz="1800" dirty="0"/>
              <a:t>SHA-1,SHA-2,SHA-3</a:t>
            </a:r>
          </a:p>
          <a:p>
            <a:pPr lvl="1"/>
            <a:r>
              <a:rPr lang="en-US" sz="1800" dirty="0"/>
              <a:t>SSL Certificates…</a:t>
            </a:r>
          </a:p>
          <a:p>
            <a:endParaRPr lang="en-US" sz="1800" dirty="0"/>
          </a:p>
        </p:txBody>
      </p:sp>
      <p:pic>
        <p:nvPicPr>
          <p:cNvPr id="5" name="Picture 2" descr="https://upload.wikimedia.org/wikipedia/commons/thumb/5/58/Hash_table_4_1_1_0_0_1_0_LL.svg/1280px-Hash_table_4_1_1_0_0_1_0_LL.svg.png">
            <a:extLst>
              <a:ext uri="{FF2B5EF4-FFF2-40B4-BE49-F238E27FC236}">
                <a16:creationId xmlns:a16="http://schemas.microsoft.com/office/drawing/2014/main" id="{473BB50F-D15B-4AE3-8CE2-C0F1CB41DE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0397" y="143435"/>
            <a:ext cx="8527621" cy="6535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51595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326BA-AE3B-4690-B868-0C956E80F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Public-key/Asymmetric Encryption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AD5476-E32F-4D5F-BA21-D7B5A3207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Proposed by Diffie and Hellman 1976.</a:t>
            </a:r>
          </a:p>
          <a:p>
            <a:r>
              <a:rPr lang="en-US" dirty="0"/>
              <a:t>Based on Mathematical functions.</a:t>
            </a:r>
          </a:p>
          <a:p>
            <a:r>
              <a:rPr lang="en-US" dirty="0"/>
              <a:t>Asymmetric.</a:t>
            </a:r>
          </a:p>
          <a:p>
            <a:r>
              <a:rPr lang="en-US" dirty="0"/>
              <a:t>Two keys.</a:t>
            </a:r>
          </a:p>
          <a:p>
            <a:pPr lvl="1"/>
            <a:r>
              <a:rPr lang="en-US" dirty="0"/>
              <a:t>key distribution</a:t>
            </a:r>
          </a:p>
          <a:p>
            <a:pPr lvl="1"/>
            <a:r>
              <a:rPr lang="en-US" dirty="0"/>
              <a:t>confidentiality</a:t>
            </a:r>
          </a:p>
          <a:p>
            <a:pPr lvl="1"/>
            <a:r>
              <a:rPr lang="en-US" dirty="0"/>
              <a:t>authentication.</a:t>
            </a:r>
          </a:p>
          <a:p>
            <a:r>
              <a:rPr lang="en-US" dirty="0"/>
              <a:t>The scheme has six ingredients </a:t>
            </a:r>
          </a:p>
          <a:p>
            <a:pPr lvl="1"/>
            <a:r>
              <a:rPr lang="en-US" dirty="0"/>
              <a:t>Plain-text</a:t>
            </a:r>
          </a:p>
          <a:p>
            <a:pPr lvl="1"/>
            <a:r>
              <a:rPr lang="en-US" dirty="0"/>
              <a:t>Encryption algorithm</a:t>
            </a:r>
          </a:p>
          <a:p>
            <a:pPr lvl="1"/>
            <a:r>
              <a:rPr lang="en-US" dirty="0"/>
              <a:t>Public key</a:t>
            </a:r>
          </a:p>
          <a:p>
            <a:pPr lvl="1"/>
            <a:r>
              <a:rPr lang="en-US" dirty="0"/>
              <a:t>Private key</a:t>
            </a:r>
          </a:p>
          <a:p>
            <a:pPr lvl="1"/>
            <a:r>
              <a:rPr lang="en-US" dirty="0"/>
              <a:t>Cipher text</a:t>
            </a:r>
          </a:p>
          <a:p>
            <a:pPr lvl="1"/>
            <a:r>
              <a:rPr lang="en-US" dirty="0"/>
              <a:t>Decryption algorithm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F66D699-DF9A-4FD7-96F2-E7FBBDBA0F5E}"/>
              </a:ext>
            </a:extLst>
          </p:cNvPr>
          <p:cNvSpPr/>
          <p:nvPr/>
        </p:nvSpPr>
        <p:spPr>
          <a:xfrm>
            <a:off x="3310901" y="6308209"/>
            <a:ext cx="53225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https://en.wikipedia.org/wiki/Public-key_cryptography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F1FAB0-6594-4D9B-938A-B1C8AE21CF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2174" y="4001294"/>
            <a:ext cx="2301662" cy="172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9253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Encryption with public key</a:t>
            </a:r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8005"/>
          <a:stretch>
            <a:fillRect/>
          </a:stretch>
        </p:blipFill>
        <p:spPr bwMode="auto">
          <a:xfrm>
            <a:off x="2201864" y="1700809"/>
            <a:ext cx="7646987" cy="433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390917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Encryption with private key: </a:t>
            </a:r>
            <a:br>
              <a:rPr lang="en-US" dirty="0"/>
            </a:br>
            <a:r>
              <a:rPr lang="en-US" dirty="0"/>
              <a:t>Digital Signature</a:t>
            </a:r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432" b="6935"/>
          <a:stretch>
            <a:fillRect/>
          </a:stretch>
        </p:blipFill>
        <p:spPr bwMode="auto">
          <a:xfrm>
            <a:off x="2290764" y="1628800"/>
            <a:ext cx="7469187" cy="439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02433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9377" y="-4152"/>
            <a:ext cx="895057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Key distribution using asymmetric encryption</a:t>
            </a:r>
          </a:p>
        </p:txBody>
      </p:sp>
      <p:pic>
        <p:nvPicPr>
          <p:cNvPr id="7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9737" y="1405446"/>
            <a:ext cx="5263455" cy="5129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0535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04F14-1F93-4F79-B8C8-FC3223460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54488E-D369-4BE1-AA00-81FEE9F1DD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5064" y="5460188"/>
            <a:ext cx="3353910" cy="85123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800" dirty="0">
                <a:latin typeface="HGPSoeiKakugothicUB" panose="020B0400000000000000" pitchFamily="34" charset="-128"/>
                <a:ea typeface="HGPSoeiKakugothicUB" panose="020B0400000000000000" pitchFamily="34" charset="-128"/>
              </a:rPr>
              <a:t>Availability</a:t>
            </a:r>
            <a:endParaRPr lang="en-US" sz="3600" dirty="0">
              <a:latin typeface="HGPSoeiKakugothicUB" panose="020B0400000000000000" pitchFamily="34" charset="-128"/>
              <a:ea typeface="HGPSoeiKakugothicUB" panose="020B0400000000000000" pitchFamily="34" charset="-128"/>
            </a:endParaRPr>
          </a:p>
        </p:txBody>
      </p:sp>
      <p:pic>
        <p:nvPicPr>
          <p:cNvPr id="1026" name="Picture 2" descr="Image result for confidentiality">
            <a:extLst>
              <a:ext uri="{FF2B5EF4-FFF2-40B4-BE49-F238E27FC236}">
                <a16:creationId xmlns:a16="http://schemas.microsoft.com/office/drawing/2014/main" id="{9EC65763-5A3C-4AFE-BFC4-61D6C34B14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841" y="1354627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212C9DB-C2FE-482F-9429-C2F99D0FDB62}"/>
              </a:ext>
            </a:extLst>
          </p:cNvPr>
          <p:cNvSpPr/>
          <p:nvPr/>
        </p:nvSpPr>
        <p:spPr>
          <a:xfrm>
            <a:off x="3769895" y="1887580"/>
            <a:ext cx="6096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r>
              <a:rPr lang="en-US" sz="3200" dirty="0"/>
              <a:t>Data confidentiality </a:t>
            </a:r>
          </a:p>
          <a:p>
            <a:pPr lvl="1"/>
            <a:r>
              <a:rPr lang="en-US" sz="3200" dirty="0"/>
              <a:t>Privacy</a:t>
            </a:r>
          </a:p>
        </p:txBody>
      </p:sp>
      <p:pic>
        <p:nvPicPr>
          <p:cNvPr id="1030" name="Picture 6" descr="Image result for integrity">
            <a:extLst>
              <a:ext uri="{FF2B5EF4-FFF2-40B4-BE49-F238E27FC236}">
                <a16:creationId xmlns:a16="http://schemas.microsoft.com/office/drawing/2014/main" id="{F4DC2D18-3F0F-4D29-A825-586FD7EAEA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6845" y="3497752"/>
            <a:ext cx="2515137" cy="1673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F78E6D3-EFC8-4ABF-894E-0A5521320C99}"/>
              </a:ext>
            </a:extLst>
          </p:cNvPr>
          <p:cNvSpPr/>
          <p:nvPr/>
        </p:nvSpPr>
        <p:spPr>
          <a:xfrm>
            <a:off x="3911982" y="3628350"/>
            <a:ext cx="6096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r>
              <a:rPr lang="en-US" sz="3200" dirty="0"/>
              <a:t>Data Integrity</a:t>
            </a:r>
          </a:p>
          <a:p>
            <a:pPr lvl="1"/>
            <a:r>
              <a:rPr lang="en-US" sz="3200" dirty="0"/>
              <a:t>System Integrity</a:t>
            </a:r>
          </a:p>
        </p:txBody>
      </p:sp>
    </p:spTree>
    <p:extLst>
      <p:ext uri="{BB962C8B-B14F-4D97-AF65-F5344CB8AC3E}">
        <p14:creationId xmlns:p14="http://schemas.microsoft.com/office/powerpoint/2010/main" val="2032759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4208" y="0"/>
            <a:ext cx="8941777" cy="1063869"/>
          </a:xfrm>
        </p:spPr>
        <p:txBody>
          <a:bodyPr>
            <a:normAutofit/>
          </a:bodyPr>
          <a:lstStyle/>
          <a:p>
            <a:r>
              <a:rPr lang="en-US" dirty="0"/>
              <a:t>Applications of asymmetric encryption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609600" y="1628800"/>
            <a:ext cx="10972800" cy="4608488"/>
          </a:xfrm>
        </p:spPr>
        <p:txBody>
          <a:bodyPr/>
          <a:lstStyle/>
          <a:p>
            <a:r>
              <a:rPr lang="en-US" dirty="0"/>
              <a:t>Encryption/decryption: The sender encrypts a message with the recipient’s public key.</a:t>
            </a:r>
          </a:p>
          <a:p>
            <a:endParaRPr lang="en-US" dirty="0"/>
          </a:p>
          <a:p>
            <a:r>
              <a:rPr lang="en-US" dirty="0"/>
              <a:t>Digital signature: The sender ”signs” a message with its private key.</a:t>
            </a:r>
          </a:p>
          <a:p>
            <a:endParaRPr lang="en-US" dirty="0"/>
          </a:p>
          <a:p>
            <a:r>
              <a:rPr lang="en-US" dirty="0"/>
              <a:t>Key exchange: Two sides co-operate two exchange a session key.</a:t>
            </a:r>
          </a:p>
        </p:txBody>
      </p:sp>
    </p:spTree>
    <p:extLst>
      <p:ext uri="{BB962C8B-B14F-4D97-AF65-F5344CB8AC3E}">
        <p14:creationId xmlns:p14="http://schemas.microsoft.com/office/powerpoint/2010/main" val="34178524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5508"/>
            <a:ext cx="10515600" cy="756138"/>
          </a:xfrm>
        </p:spPr>
        <p:txBody>
          <a:bodyPr/>
          <a:lstStyle/>
          <a:p>
            <a:r>
              <a:rPr lang="en-US" dirty="0"/>
              <a:t>Key distribution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143000" y="1081454"/>
            <a:ext cx="9900138" cy="5477608"/>
          </a:xfrm>
        </p:spPr>
        <p:txBody>
          <a:bodyPr>
            <a:normAutofit fontScale="92500"/>
          </a:bodyPr>
          <a:lstStyle/>
          <a:p>
            <a:pPr marL="647550" indent="-514350">
              <a:buFont typeface="+mj-lt"/>
              <a:buAutoNum type="arabicPeriod"/>
            </a:pPr>
            <a:r>
              <a:rPr lang="en-US" dirty="0"/>
              <a:t>A key could be selected by A and physically delivered to B.</a:t>
            </a:r>
          </a:p>
          <a:p>
            <a:pPr marL="647550" indent="-514350">
              <a:buFont typeface="+mj-lt"/>
              <a:buAutoNum type="arabicPeriod"/>
            </a:pPr>
            <a:r>
              <a:rPr lang="en-US" dirty="0"/>
              <a:t>A third party could select the key and physically deliver it to A and B.</a:t>
            </a:r>
          </a:p>
          <a:p>
            <a:pPr marL="647550" indent="-514350">
              <a:buFont typeface="+mj-lt"/>
              <a:buAutoNum type="arabicPeriod"/>
            </a:pPr>
            <a:r>
              <a:rPr lang="en-US" dirty="0"/>
              <a:t>If A and B have previously used a key, one party could transmit the new key to the other, encrypted using the old key.</a:t>
            </a:r>
          </a:p>
          <a:p>
            <a:pPr marL="647550" indent="-514350">
              <a:buFont typeface="+mj-lt"/>
              <a:buAutoNum type="arabicPeriod"/>
            </a:pPr>
            <a:r>
              <a:rPr lang="en-US" dirty="0"/>
              <a:t>If A and B each have an encrypted connection to a </a:t>
            </a:r>
            <a:r>
              <a:rPr lang="en-US" dirty="0" err="1"/>
              <a:t>thirdparty</a:t>
            </a:r>
            <a:r>
              <a:rPr lang="en-US" dirty="0"/>
              <a:t> C, C could deliver a key on the encrypted links to A and B.</a:t>
            </a:r>
          </a:p>
          <a:p>
            <a:endParaRPr lang="en-US" dirty="0"/>
          </a:p>
          <a:p>
            <a:r>
              <a:rPr lang="en-US" b="1" dirty="0"/>
              <a:t>Session key</a:t>
            </a:r>
          </a:p>
          <a:p>
            <a:pPr lvl="1"/>
            <a:r>
              <a:rPr lang="en-US" dirty="0"/>
              <a:t>Data encrypted with a one-time session key. At the conclusion of the session the key is destroyed</a:t>
            </a:r>
          </a:p>
          <a:p>
            <a:r>
              <a:rPr lang="en-US" b="1" dirty="0"/>
              <a:t>Permanent key</a:t>
            </a:r>
          </a:p>
          <a:p>
            <a:pPr lvl="1"/>
            <a:r>
              <a:rPr lang="en-US" dirty="0"/>
              <a:t>Used between entities for the purpose of distributing session keys</a:t>
            </a:r>
          </a:p>
        </p:txBody>
      </p:sp>
    </p:spTree>
    <p:extLst>
      <p:ext uri="{BB962C8B-B14F-4D97-AF65-F5344CB8AC3E}">
        <p14:creationId xmlns:p14="http://schemas.microsoft.com/office/powerpoint/2010/main" val="32612972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609600" y="1125415"/>
            <a:ext cx="10972800" cy="5111873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Two parties must share same key</a:t>
            </a:r>
          </a:p>
          <a:p>
            <a:pPr lvl="1"/>
            <a:r>
              <a:rPr lang="en-US" dirty="0"/>
              <a:t>Protected from the access of others</a:t>
            </a:r>
          </a:p>
          <a:p>
            <a:pPr lvl="1"/>
            <a:r>
              <a:rPr lang="en-US" dirty="0"/>
              <a:t>Frequent key exchange to limit amount of data </a:t>
            </a:r>
            <a:br>
              <a:rPr lang="en-US" dirty="0"/>
            </a:br>
            <a:r>
              <a:rPr lang="en-US" dirty="0"/>
              <a:t>compromised</a:t>
            </a:r>
          </a:p>
          <a:p>
            <a:endParaRPr lang="en-US" dirty="0"/>
          </a:p>
          <a:p>
            <a:r>
              <a:rPr lang="en-US" dirty="0"/>
              <a:t>Key can be exchanged</a:t>
            </a:r>
          </a:p>
          <a:p>
            <a:pPr marL="933300" lvl="1" indent="-457200">
              <a:buFont typeface="+mj-lt"/>
              <a:buAutoNum type="arabicPeriod"/>
            </a:pPr>
            <a:r>
              <a:rPr lang="en-US" dirty="0"/>
              <a:t>Physical delivery to B</a:t>
            </a:r>
          </a:p>
          <a:p>
            <a:pPr marL="933300" lvl="1" indent="-457200">
              <a:buFont typeface="+mj-lt"/>
              <a:buAutoNum type="arabicPeriod"/>
            </a:pPr>
            <a:r>
              <a:rPr lang="en-US" dirty="0"/>
              <a:t>A third party physically deliver it to A and B</a:t>
            </a:r>
          </a:p>
          <a:p>
            <a:pPr marL="933300" lvl="1" indent="-457200">
              <a:buFont typeface="+mj-lt"/>
              <a:buAutoNum type="arabicPeriod"/>
            </a:pPr>
            <a:r>
              <a:rPr lang="en-US" dirty="0"/>
              <a:t>Re-usage of old key to exchange new key</a:t>
            </a:r>
          </a:p>
          <a:p>
            <a:pPr marL="933300" lvl="1" indent="-457200">
              <a:buFont typeface="+mj-lt"/>
              <a:buAutoNum type="arabicPeriod"/>
            </a:pPr>
            <a:r>
              <a:rPr lang="en-US" dirty="0"/>
              <a:t>A &amp; B both communicate securely with C, C delivers the key </a:t>
            </a:r>
          </a:p>
          <a:p>
            <a:pPr marL="133200" indent="0">
              <a:buNone/>
            </a:pPr>
            <a:endParaRPr lang="en-US" dirty="0"/>
          </a:p>
          <a:p>
            <a:r>
              <a:rPr lang="en-US" dirty="0"/>
              <a:t>Option 1 &amp; 2 require manual delivery</a:t>
            </a:r>
          </a:p>
          <a:p>
            <a:endParaRPr lang="en-US" dirty="0"/>
          </a:p>
          <a:p>
            <a:r>
              <a:rPr lang="en-US" dirty="0"/>
              <a:t>Option 3 requires link encryption or end-to-end encryption. What if old key is compromised?</a:t>
            </a:r>
          </a:p>
        </p:txBody>
      </p:sp>
      <p:pic>
        <p:nvPicPr>
          <p:cNvPr id="7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9825" y="1074430"/>
            <a:ext cx="2593975" cy="306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052735"/>
          </a:xfrm>
        </p:spPr>
        <p:txBody>
          <a:bodyPr/>
          <a:lstStyle/>
          <a:p>
            <a:r>
              <a:rPr lang="en-US" dirty="0"/>
              <a:t>Symmetric key distribution</a:t>
            </a:r>
          </a:p>
        </p:txBody>
      </p:sp>
    </p:spTree>
    <p:extLst>
      <p:ext uri="{BB962C8B-B14F-4D97-AF65-F5344CB8AC3E}">
        <p14:creationId xmlns:p14="http://schemas.microsoft.com/office/powerpoint/2010/main" val="29200980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3812" y="841721"/>
            <a:ext cx="2593975" cy="306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052735"/>
          </a:xfrm>
        </p:spPr>
        <p:txBody>
          <a:bodyPr/>
          <a:lstStyle/>
          <a:p>
            <a:r>
              <a:rPr lang="en-US" dirty="0"/>
              <a:t>Symmetric key distribution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028700" y="1052736"/>
            <a:ext cx="9182100" cy="54006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For option 4 two kinds of keys are used </a:t>
            </a:r>
          </a:p>
          <a:p>
            <a:pPr lvl="1"/>
            <a:r>
              <a:rPr lang="en-US" dirty="0"/>
              <a:t>Session Key: One-time key</a:t>
            </a:r>
          </a:p>
          <a:p>
            <a:pPr lvl="1"/>
            <a:r>
              <a:rPr lang="en-US" dirty="0"/>
              <a:t>Permanent Key: for distributing session key. </a:t>
            </a:r>
          </a:p>
          <a:p>
            <a:endParaRPr lang="en-US" dirty="0"/>
          </a:p>
          <a:p>
            <a:r>
              <a:rPr lang="en-US" dirty="0"/>
              <a:t>Necessary element, Key Distribution Center (KDC): </a:t>
            </a:r>
            <a:br>
              <a:rPr lang="en-US" dirty="0"/>
            </a:br>
            <a:r>
              <a:rPr lang="en-US" dirty="0"/>
              <a:t>determines which systems are allowed to communicate </a:t>
            </a:r>
            <a:br>
              <a:rPr lang="en-US" dirty="0"/>
            </a:br>
            <a:r>
              <a:rPr lang="en-US" dirty="0"/>
              <a:t>with each other. </a:t>
            </a:r>
          </a:p>
          <a:p>
            <a:endParaRPr lang="en-US" dirty="0"/>
          </a:p>
          <a:p>
            <a:r>
              <a:rPr lang="en-US" dirty="0"/>
              <a:t>Operation of KDC</a:t>
            </a:r>
          </a:p>
          <a:p>
            <a:pPr lvl="1"/>
            <a:r>
              <a:rPr lang="en-US" dirty="0"/>
              <a:t>A wish to communicate B, transmits request to KDC. Communication is encrypted using a master key</a:t>
            </a:r>
          </a:p>
          <a:p>
            <a:pPr lvl="1"/>
            <a:r>
              <a:rPr lang="en-US" dirty="0"/>
              <a:t>KDC approves connection and creates one-time session key. Session key is encrypted with permanent keys of A &amp; B and delivered to A &amp; B. </a:t>
            </a:r>
          </a:p>
          <a:p>
            <a:pPr lvl="1"/>
            <a:r>
              <a:rPr lang="en-US" dirty="0"/>
              <a:t>A &amp; B set up logical connection and uses session key. </a:t>
            </a:r>
          </a:p>
          <a:p>
            <a:endParaRPr lang="en-US" dirty="0"/>
          </a:p>
          <a:p>
            <a:r>
              <a:rPr lang="en-US" dirty="0"/>
              <a:t>Most widely application to use this approach is KERBEROS</a:t>
            </a:r>
          </a:p>
        </p:txBody>
      </p:sp>
    </p:spTree>
    <p:extLst>
      <p:ext uri="{BB962C8B-B14F-4D97-AF65-F5344CB8AC3E}">
        <p14:creationId xmlns:p14="http://schemas.microsoft.com/office/powerpoint/2010/main" val="42353519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028699"/>
          </a:xfrm>
        </p:spPr>
        <p:txBody>
          <a:bodyPr/>
          <a:lstStyle/>
          <a:p>
            <a:r>
              <a:rPr lang="en-US" dirty="0"/>
              <a:t>Security concerns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Key concerns are </a:t>
            </a:r>
            <a:r>
              <a:rPr lang="en-US" b="1" dirty="0"/>
              <a:t>confidentiality</a:t>
            </a:r>
            <a:r>
              <a:rPr lang="en-US" dirty="0"/>
              <a:t> and </a:t>
            </a:r>
            <a:r>
              <a:rPr lang="en-US" b="1" dirty="0"/>
              <a:t>timeliness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To provide confidentiality must encrypt identification and session key info which requires the use of previously shared private or public keys </a:t>
            </a:r>
          </a:p>
          <a:p>
            <a:endParaRPr lang="en-US" dirty="0"/>
          </a:p>
          <a:p>
            <a:r>
              <a:rPr lang="en-US" dirty="0"/>
              <a:t>Need timeliness to prevent </a:t>
            </a:r>
            <a:r>
              <a:rPr lang="en-US" b="1" dirty="0"/>
              <a:t>replay attacks </a:t>
            </a:r>
          </a:p>
          <a:p>
            <a:endParaRPr lang="en-US" dirty="0"/>
          </a:p>
          <a:p>
            <a:r>
              <a:rPr lang="en-US" dirty="0"/>
              <a:t>Provided by using sequence numbers or timestamps or challenge/response</a:t>
            </a:r>
          </a:p>
        </p:txBody>
      </p:sp>
    </p:spTree>
    <p:extLst>
      <p:ext uri="{BB962C8B-B14F-4D97-AF65-F5344CB8AC3E}">
        <p14:creationId xmlns:p14="http://schemas.microsoft.com/office/powerpoint/2010/main" val="10353165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5415" y="70340"/>
            <a:ext cx="8845062" cy="1037491"/>
          </a:xfrm>
        </p:spPr>
        <p:txBody>
          <a:bodyPr>
            <a:normAutofit/>
          </a:bodyPr>
          <a:lstStyle/>
          <a:p>
            <a:r>
              <a:rPr lang="en-US" sz="3600" dirty="0"/>
              <a:t>Key distribution using asymmetric encryption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125415" y="1107831"/>
            <a:ext cx="10427677" cy="524851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Problem : The distribution of Public Keys</a:t>
            </a:r>
          </a:p>
          <a:p>
            <a:pPr lvl="1"/>
            <a:r>
              <a:rPr lang="en-US" dirty="0"/>
              <a:t>What if a fake user impersonate to be a legitimate user and distribute his keys</a:t>
            </a:r>
          </a:p>
          <a:p>
            <a:r>
              <a:rPr lang="en-US" dirty="0"/>
              <a:t>Solution : Public-Key Certificates</a:t>
            </a:r>
          </a:p>
          <a:p>
            <a:pPr lvl="1"/>
            <a:r>
              <a:rPr lang="en-US" dirty="0"/>
              <a:t>Consists of a public key + User ID of the key owner with whole block signed by a trusted third party</a:t>
            </a:r>
          </a:p>
          <a:p>
            <a:pPr lvl="1"/>
            <a:r>
              <a:rPr lang="en-US" dirty="0"/>
              <a:t>Third party is a Certificate Authority (CA), trusted by user community</a:t>
            </a:r>
          </a:p>
          <a:p>
            <a:pPr lvl="1"/>
            <a:r>
              <a:rPr lang="en-US" dirty="0"/>
              <a:t>User deliver public key to CA in a secure </a:t>
            </a:r>
            <a:br>
              <a:rPr lang="en-US" dirty="0"/>
            </a:br>
            <a:r>
              <a:rPr lang="en-US" dirty="0"/>
              <a:t>manner and obtain a certificate</a:t>
            </a:r>
          </a:p>
          <a:p>
            <a:pPr lvl="1"/>
            <a:r>
              <a:rPr lang="en-US" dirty="0"/>
              <a:t>User publish the certificate</a:t>
            </a:r>
          </a:p>
          <a:p>
            <a:pPr lvl="1"/>
            <a:r>
              <a:rPr lang="en-US" dirty="0"/>
              <a:t>Anyone needing this user’s public key can </a:t>
            </a:r>
            <a:br>
              <a:rPr lang="en-US" dirty="0"/>
            </a:br>
            <a:r>
              <a:rPr lang="en-US" dirty="0"/>
              <a:t>obtain the certificate and verify it by attached </a:t>
            </a:r>
            <a:br>
              <a:rPr lang="en-US" dirty="0"/>
            </a:br>
            <a:r>
              <a:rPr lang="en-US" dirty="0"/>
              <a:t>trusted signature</a:t>
            </a:r>
          </a:p>
          <a:p>
            <a:endParaRPr lang="en-US" dirty="0"/>
          </a:p>
          <a:p>
            <a:pPr lvl="1"/>
            <a:r>
              <a:rPr lang="en-US" dirty="0"/>
              <a:t>X.509 Certificates</a:t>
            </a:r>
          </a:p>
        </p:txBody>
      </p:sp>
      <p:pic>
        <p:nvPicPr>
          <p:cNvPr id="7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0685" y="3822700"/>
            <a:ext cx="2143125" cy="2533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327526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160584"/>
          </a:xfrm>
        </p:spPr>
        <p:txBody>
          <a:bodyPr/>
          <a:lstStyle/>
          <a:p>
            <a:r>
              <a:rPr lang="en-US" dirty="0"/>
              <a:t>X.509 certificates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Standard for a public key infrastructure (PKI)</a:t>
            </a:r>
          </a:p>
          <a:p>
            <a:endParaRPr lang="en-US" dirty="0"/>
          </a:p>
          <a:p>
            <a:r>
              <a:rPr lang="en-US" dirty="0"/>
              <a:t>Distributed set of servers that maintains a database about users.</a:t>
            </a:r>
          </a:p>
          <a:p>
            <a:endParaRPr lang="en-US" dirty="0"/>
          </a:p>
          <a:p>
            <a:r>
              <a:rPr lang="en-US" dirty="0"/>
              <a:t>Assumes a strict hierarchical system of certificate authorities (CAs) for issuing the certificates</a:t>
            </a:r>
          </a:p>
          <a:p>
            <a:endParaRPr lang="en-US" dirty="0"/>
          </a:p>
          <a:p>
            <a:r>
              <a:rPr lang="en-US" dirty="0"/>
              <a:t>Each certificate contains the public key of a user and is signed with the private key of a CA.</a:t>
            </a:r>
          </a:p>
          <a:p>
            <a:endParaRPr lang="en-US" dirty="0"/>
          </a:p>
          <a:p>
            <a:r>
              <a:rPr lang="en-US" dirty="0"/>
              <a:t>Is used in S/MIME, IP Security, SSL/TLS and SET.</a:t>
            </a:r>
          </a:p>
          <a:p>
            <a:endParaRPr lang="en-US" dirty="0"/>
          </a:p>
          <a:p>
            <a:r>
              <a:rPr lang="en-US" dirty="0"/>
              <a:t>RSA is recommended to use.</a:t>
            </a:r>
          </a:p>
        </p:txBody>
      </p:sp>
    </p:spTree>
    <p:extLst>
      <p:ext uri="{BB962C8B-B14F-4D97-AF65-F5344CB8AC3E}">
        <p14:creationId xmlns:p14="http://schemas.microsoft.com/office/powerpoint/2010/main" val="27413773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046284"/>
          </a:xfrm>
        </p:spPr>
        <p:txBody>
          <a:bodyPr/>
          <a:lstStyle/>
          <a:p>
            <a:r>
              <a:rPr lang="en-US" dirty="0"/>
              <a:t>X.509 certificates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 certification authority issues a certificate binding a public key to a particular distinguished name</a:t>
            </a:r>
            <a:br>
              <a:rPr lang="en-US" dirty="0"/>
            </a:br>
            <a:endParaRPr lang="en-US" dirty="0"/>
          </a:p>
          <a:p>
            <a:r>
              <a:rPr lang="en-US" dirty="0"/>
              <a:t>A certificate authority or certification authority (CA) is an entity which issues digital certificates for use by other parties. It is an example of a trusted third party. There are many commercial CAs that charge for their services. Institutions and governments may have their own CAs, and there are free CAs.</a:t>
            </a:r>
          </a:p>
          <a:p>
            <a:endParaRPr lang="en-US" dirty="0"/>
          </a:p>
          <a:p>
            <a:r>
              <a:rPr lang="en-US" dirty="0"/>
              <a:t>An organization's trusted root certificates can be distributed to all employees so that they can use the company PKI system</a:t>
            </a:r>
          </a:p>
          <a:p>
            <a:endParaRPr lang="en-US" dirty="0"/>
          </a:p>
          <a:p>
            <a:r>
              <a:rPr lang="en-US" dirty="0"/>
              <a:t>X.509 also includes standards for certificate revocation list (CRL) implementations</a:t>
            </a:r>
          </a:p>
        </p:txBody>
      </p:sp>
    </p:spTree>
    <p:extLst>
      <p:ext uri="{BB962C8B-B14F-4D97-AF65-F5344CB8AC3E}">
        <p14:creationId xmlns:p14="http://schemas.microsoft.com/office/powerpoint/2010/main" val="22334733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2954" y="1"/>
            <a:ext cx="8053754" cy="1124744"/>
          </a:xfrm>
        </p:spPr>
        <p:txBody>
          <a:bodyPr/>
          <a:lstStyle/>
          <a:p>
            <a:r>
              <a:rPr lang="en-US" dirty="0"/>
              <a:t>X.509 certificates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203592-CD89-4356-BB6C-C5BFD80D10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7914" y="1061409"/>
            <a:ext cx="4292725" cy="5262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2664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1746" y="1"/>
            <a:ext cx="8255977" cy="1055076"/>
          </a:xfrm>
        </p:spPr>
        <p:txBody>
          <a:bodyPr/>
          <a:lstStyle/>
          <a:p>
            <a:r>
              <a:rPr lang="en-US" dirty="0"/>
              <a:t>X.509 certificates</a:t>
            </a:r>
          </a:p>
        </p:txBody>
      </p:sp>
      <p:pic>
        <p:nvPicPr>
          <p:cNvPr id="7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4" b="10631"/>
          <a:stretch>
            <a:fillRect/>
          </a:stretch>
        </p:blipFill>
        <p:spPr bwMode="auto">
          <a:xfrm>
            <a:off x="2135560" y="1201496"/>
            <a:ext cx="7478340" cy="51849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85184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4D4AA-C8F6-4224-8CAD-657882CF7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Attacks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DE681B-1179-482E-8F19-FBB9DF52EC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Passive Attacks</a:t>
            </a:r>
          </a:p>
          <a:p>
            <a:pPr lvl="1"/>
            <a:r>
              <a:rPr lang="en-US" i="1" dirty="0"/>
              <a:t>Learn or make use of information from the system but does not affect system resources.</a:t>
            </a:r>
            <a:endParaRPr lang="en-US" dirty="0"/>
          </a:p>
          <a:p>
            <a:pPr lvl="1"/>
            <a:r>
              <a:rPr lang="en-US" dirty="0"/>
              <a:t>“</a:t>
            </a:r>
            <a:r>
              <a:rPr lang="en-US" dirty="0" err="1"/>
              <a:t>Evesdropping</a:t>
            </a:r>
            <a:r>
              <a:rPr lang="en-US" dirty="0"/>
              <a:t>”</a:t>
            </a:r>
          </a:p>
          <a:p>
            <a:r>
              <a:rPr lang="en-US" dirty="0"/>
              <a:t>Active Attacks</a:t>
            </a:r>
          </a:p>
          <a:p>
            <a:pPr lvl="1"/>
            <a:r>
              <a:rPr lang="en-US" i="1" dirty="0"/>
              <a:t>Attempts to alter system resources or affect their operation</a:t>
            </a:r>
            <a:endParaRPr lang="en-US" dirty="0"/>
          </a:p>
          <a:p>
            <a:pPr lvl="1"/>
            <a:r>
              <a:rPr lang="en-US" dirty="0"/>
              <a:t>“Engaging”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2490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146" y="2565"/>
            <a:ext cx="8493369" cy="1325563"/>
          </a:xfrm>
        </p:spPr>
        <p:txBody>
          <a:bodyPr/>
          <a:lstStyle/>
          <a:p>
            <a:r>
              <a:rPr lang="en-US" dirty="0"/>
              <a:t>Obtaining a user’s certificate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609600" y="1628800"/>
            <a:ext cx="10972800" cy="4608488"/>
          </a:xfrm>
        </p:spPr>
        <p:txBody>
          <a:bodyPr/>
          <a:lstStyle/>
          <a:p>
            <a:r>
              <a:rPr lang="en-US" dirty="0"/>
              <a:t>Characteristics of certificates generated by </a:t>
            </a:r>
            <a:r>
              <a:rPr lang="en-US" b="1" dirty="0"/>
              <a:t>CA</a:t>
            </a:r>
            <a:r>
              <a:rPr lang="en-US" dirty="0"/>
              <a:t>:</a:t>
            </a:r>
          </a:p>
          <a:p>
            <a:endParaRPr lang="en-US" dirty="0"/>
          </a:p>
          <a:p>
            <a:r>
              <a:rPr lang="en-US" dirty="0"/>
              <a:t>Any user with access to the public key of the </a:t>
            </a:r>
            <a:r>
              <a:rPr lang="en-US" b="1" dirty="0"/>
              <a:t>CA</a:t>
            </a:r>
            <a:r>
              <a:rPr lang="en-US" dirty="0"/>
              <a:t> can recover the user public key that was certified.</a:t>
            </a:r>
          </a:p>
          <a:p>
            <a:endParaRPr lang="en-US" dirty="0"/>
          </a:p>
          <a:p>
            <a:r>
              <a:rPr lang="en-US" dirty="0"/>
              <a:t>No part other than the </a:t>
            </a:r>
            <a:r>
              <a:rPr lang="en-US" b="1" dirty="0"/>
              <a:t>CA</a:t>
            </a:r>
            <a:r>
              <a:rPr lang="en-US" dirty="0"/>
              <a:t> can modify the certificate without this being detected.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2613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2276" y="2565"/>
            <a:ext cx="8361485" cy="1325563"/>
          </a:xfrm>
        </p:spPr>
        <p:txBody>
          <a:bodyPr/>
          <a:lstStyle/>
          <a:p>
            <a:r>
              <a:rPr lang="en-US" dirty="0"/>
              <a:t>Revocation of certificates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Reasons for revocation:</a:t>
            </a:r>
          </a:p>
          <a:p>
            <a:endParaRPr lang="en-US" dirty="0"/>
          </a:p>
          <a:p>
            <a:pPr lvl="1"/>
            <a:r>
              <a:rPr lang="en-US" dirty="0"/>
              <a:t>The users secret key is assumed to be compromised.</a:t>
            </a:r>
          </a:p>
          <a:p>
            <a:pPr lvl="1"/>
            <a:r>
              <a:rPr lang="en-US" dirty="0"/>
              <a:t>The user is no longer certified by this CA.</a:t>
            </a:r>
          </a:p>
          <a:p>
            <a:pPr lvl="1"/>
            <a:r>
              <a:rPr lang="en-US" dirty="0"/>
              <a:t>The CA’s certificate is assumed to be compromised.</a:t>
            </a:r>
          </a:p>
        </p:txBody>
      </p:sp>
    </p:spTree>
    <p:extLst>
      <p:ext uri="{BB962C8B-B14F-4D97-AF65-F5344CB8AC3E}">
        <p14:creationId xmlns:p14="http://schemas.microsoft.com/office/powerpoint/2010/main" val="21908305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21E4F-6DB8-4005-806F-AE3323BAD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543C5E-AEA4-4B96-B5F4-D9EF00D29CB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Network Security Essentials</a:t>
            </a:r>
          </a:p>
          <a:p>
            <a:pPr lvl="1"/>
            <a:r>
              <a:rPr lang="en-US" dirty="0"/>
              <a:t>W. Stallings</a:t>
            </a:r>
          </a:p>
          <a:p>
            <a:r>
              <a:rPr lang="en-US" dirty="0"/>
              <a:t>Computer Networks with Internet Protocols </a:t>
            </a:r>
            <a:r>
              <a:rPr lang="en-US"/>
              <a:t>and Technology</a:t>
            </a:r>
            <a:endParaRPr lang="en-US" dirty="0"/>
          </a:p>
          <a:p>
            <a:pPr lvl="1"/>
            <a:r>
              <a:rPr lang="en-US" dirty="0"/>
              <a:t>W. Stallings</a:t>
            </a:r>
          </a:p>
          <a:p>
            <a:r>
              <a:rPr lang="en-US" dirty="0"/>
              <a:t>Computer Networking A Top-Down approach</a:t>
            </a:r>
          </a:p>
          <a:p>
            <a:pPr lvl="1"/>
            <a:r>
              <a:rPr lang="en-US" dirty="0"/>
              <a:t>J. F. Kurose, K. W. Ross</a:t>
            </a:r>
          </a:p>
          <a:p>
            <a:pPr marL="1332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567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56551-F433-40C0-897B-3299C1D6C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Terminology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96184CD-9FDF-41B9-B437-B07C99602223}"/>
              </a:ext>
            </a:extLst>
          </p:cNvPr>
          <p:cNvSpPr/>
          <p:nvPr/>
        </p:nvSpPr>
        <p:spPr>
          <a:xfrm>
            <a:off x="405636" y="1720167"/>
            <a:ext cx="2337564" cy="7078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Plaintext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BA7842-A612-4627-BB1E-E103D065E68C}"/>
              </a:ext>
            </a:extLst>
          </p:cNvPr>
          <p:cNvSpPr txBox="1"/>
          <p:nvPr/>
        </p:nvSpPr>
        <p:spPr>
          <a:xfrm>
            <a:off x="2963206" y="1720167"/>
            <a:ext cx="40769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 original message or data that is fed into the algorithm as input.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20A3ADC-733F-45C5-9B89-CBEFBF148376}"/>
              </a:ext>
            </a:extLst>
          </p:cNvPr>
          <p:cNvSpPr/>
          <p:nvPr/>
        </p:nvSpPr>
        <p:spPr>
          <a:xfrm>
            <a:off x="1541188" y="2667483"/>
            <a:ext cx="2337564" cy="7078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Encryption Algorithm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AD5DAA-E78D-4856-83D6-2501E525E30A}"/>
              </a:ext>
            </a:extLst>
          </p:cNvPr>
          <p:cNvSpPr txBox="1"/>
          <p:nvPr/>
        </p:nvSpPr>
        <p:spPr>
          <a:xfrm>
            <a:off x="4098758" y="2667483"/>
            <a:ext cx="40769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 encryption algorithm performs various operations on the plaintext.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48377C2-3B92-4489-ADA7-E8E2738915D3}"/>
              </a:ext>
            </a:extLst>
          </p:cNvPr>
          <p:cNvSpPr/>
          <p:nvPr/>
        </p:nvSpPr>
        <p:spPr>
          <a:xfrm>
            <a:off x="2444129" y="3579850"/>
            <a:ext cx="2337564" cy="7078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Secret key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F2F4B9-96E1-4443-9547-E8372A54816E}"/>
              </a:ext>
            </a:extLst>
          </p:cNvPr>
          <p:cNvSpPr txBox="1"/>
          <p:nvPr/>
        </p:nvSpPr>
        <p:spPr>
          <a:xfrm>
            <a:off x="5001699" y="3579850"/>
            <a:ext cx="40769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Input to the encryption algorithm that governs the operations. 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2445C46-3155-499F-A019-7002626633AC}"/>
              </a:ext>
            </a:extLst>
          </p:cNvPr>
          <p:cNvSpPr/>
          <p:nvPr/>
        </p:nvSpPr>
        <p:spPr>
          <a:xfrm>
            <a:off x="3314986" y="4555554"/>
            <a:ext cx="2337564" cy="7078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Ciphertext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0CCAA85-651E-48FC-9E7E-7735A954E8F0}"/>
              </a:ext>
            </a:extLst>
          </p:cNvPr>
          <p:cNvSpPr txBox="1"/>
          <p:nvPr/>
        </p:nvSpPr>
        <p:spPr>
          <a:xfrm>
            <a:off x="5872556" y="4555554"/>
            <a:ext cx="40769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 scrambled message.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D7D4BBA-9962-4929-8469-D923DEB56F1B}"/>
              </a:ext>
            </a:extLst>
          </p:cNvPr>
          <p:cNvSpPr/>
          <p:nvPr/>
        </p:nvSpPr>
        <p:spPr>
          <a:xfrm>
            <a:off x="3873023" y="5531258"/>
            <a:ext cx="2337564" cy="7078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Decryption Algorithm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68F96D5-7959-419F-9506-D977A5E9315B}"/>
              </a:ext>
            </a:extLst>
          </p:cNvPr>
          <p:cNvSpPr txBox="1"/>
          <p:nvPr/>
        </p:nvSpPr>
        <p:spPr>
          <a:xfrm>
            <a:off x="6430592" y="5531258"/>
            <a:ext cx="56353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 decryption algorithm deciphers the ciphertext,  using the secret key, and produces the original data. </a:t>
            </a:r>
          </a:p>
        </p:txBody>
      </p:sp>
    </p:spTree>
    <p:extLst>
      <p:ext uri="{BB962C8B-B14F-4D97-AF65-F5344CB8AC3E}">
        <p14:creationId xmlns:p14="http://schemas.microsoft.com/office/powerpoint/2010/main" val="1720895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CFF9D-5AE6-45CF-8ADF-386FDBC46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Symmetric Encryption</a:t>
            </a:r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6861F9FC-7B9E-4198-96D2-D0CD9A4963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0876" y="1828800"/>
            <a:ext cx="7921625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06463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98B3C-3284-4E30-A4AA-1DE899556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AE755-533A-43B6-80C1-4BABF122FB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0337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600" dirty="0"/>
              <a:t>Strong encryption algorithm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600" dirty="0"/>
              <a:t>Secure distribution of key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A894F9B-C102-433C-9930-A51099B67DBA}"/>
              </a:ext>
            </a:extLst>
          </p:cNvPr>
          <p:cNvSpPr/>
          <p:nvPr/>
        </p:nvSpPr>
        <p:spPr>
          <a:xfrm>
            <a:off x="1658471" y="3693459"/>
            <a:ext cx="6929717" cy="225014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The security of symmetric encryption depends on the secrecy of the key, not the secrecy of the algorithm.</a:t>
            </a:r>
          </a:p>
        </p:txBody>
      </p:sp>
    </p:spTree>
    <p:extLst>
      <p:ext uri="{BB962C8B-B14F-4D97-AF65-F5344CB8AC3E}">
        <p14:creationId xmlns:p14="http://schemas.microsoft.com/office/powerpoint/2010/main" val="33497955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D53EC-FAA9-4662-BE64-5EC905DEE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Encryption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4A45D4-EDC0-40AE-92B9-9501E2E5A7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Data Encryption Standard (DES) , 3DES or Triple DES</a:t>
            </a:r>
          </a:p>
          <a:p>
            <a:pPr lvl="1"/>
            <a:r>
              <a:rPr lang="en-US" dirty="0"/>
              <a:t>Introduced 1977, n*56-bit keys, block size 64 bit</a:t>
            </a:r>
          </a:p>
          <a:p>
            <a:pPr lvl="1"/>
            <a:r>
              <a:rPr lang="en-US" dirty="0"/>
              <a:t>Used in a lot of hardware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Blowfish</a:t>
            </a:r>
          </a:p>
          <a:p>
            <a:pPr lvl="1"/>
            <a:r>
              <a:rPr lang="en-US" dirty="0"/>
              <a:t>1993, Fast, public domain, keys 32—448-bit, block size 64 bit.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Twofish</a:t>
            </a:r>
            <a:endParaRPr lang="en-US" dirty="0"/>
          </a:p>
          <a:p>
            <a:pPr lvl="1"/>
            <a:r>
              <a:rPr lang="en-US" dirty="0"/>
              <a:t>1998, public domain, keys 128, 192, 256-bit, block size 128 bit.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Advanced Encryption Standard (AES)</a:t>
            </a:r>
          </a:p>
          <a:p>
            <a:pPr lvl="1"/>
            <a:r>
              <a:rPr lang="en-US" dirty="0"/>
              <a:t>Introduced 1998, 128,192, 256-bits, block size 128 bit.</a:t>
            </a:r>
          </a:p>
        </p:txBody>
      </p:sp>
    </p:spTree>
    <p:extLst>
      <p:ext uri="{BB962C8B-B14F-4D97-AF65-F5344CB8AC3E}">
        <p14:creationId xmlns:p14="http://schemas.microsoft.com/office/powerpoint/2010/main" val="36149717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25AA3-091A-4DF2-A3D1-4A4C5E63B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Brute Force Attacks</a:t>
            </a:r>
          </a:p>
        </p:txBody>
      </p:sp>
      <p:sp>
        <p:nvSpPr>
          <p:cNvPr id="4" name="Rectangle: Folded Corner 3">
            <a:extLst>
              <a:ext uri="{FF2B5EF4-FFF2-40B4-BE49-F238E27FC236}">
                <a16:creationId xmlns:a16="http://schemas.microsoft.com/office/drawing/2014/main" id="{65261823-CF6E-4AC1-A43B-ACCBA0991AB6}"/>
              </a:ext>
            </a:extLst>
          </p:cNvPr>
          <p:cNvSpPr/>
          <p:nvPr/>
        </p:nvSpPr>
        <p:spPr>
          <a:xfrm>
            <a:off x="2172560" y="3416969"/>
            <a:ext cx="1340662" cy="838773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Cipertext</a:t>
            </a:r>
            <a:endParaRPr lang="en-US" dirty="0"/>
          </a:p>
        </p:txBody>
      </p:sp>
      <p:sp>
        <p:nvSpPr>
          <p:cNvPr id="5" name="Rectangle: Top Corners Snipped 4">
            <a:extLst>
              <a:ext uri="{FF2B5EF4-FFF2-40B4-BE49-F238E27FC236}">
                <a16:creationId xmlns:a16="http://schemas.microsoft.com/office/drawing/2014/main" id="{90EF28FB-D77E-4242-A443-86AC9D27C2CE}"/>
              </a:ext>
            </a:extLst>
          </p:cNvPr>
          <p:cNvSpPr/>
          <p:nvPr/>
        </p:nvSpPr>
        <p:spPr>
          <a:xfrm>
            <a:off x="4606374" y="2457879"/>
            <a:ext cx="1010653" cy="584391"/>
          </a:xfrm>
          <a:prstGeom prst="snip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Key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E276332-3FE2-4D6E-854D-A08AA5CE1C4E}"/>
              </a:ext>
            </a:extLst>
          </p:cNvPr>
          <p:cNvSpPr/>
          <p:nvPr/>
        </p:nvSpPr>
        <p:spPr>
          <a:xfrm>
            <a:off x="4607806" y="3643849"/>
            <a:ext cx="1009221" cy="5843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7D7EDAE5-57B0-41BB-9775-1AFEB8433B1C}"/>
              </a:ext>
            </a:extLst>
          </p:cNvPr>
          <p:cNvSpPr/>
          <p:nvPr/>
        </p:nvSpPr>
        <p:spPr>
          <a:xfrm>
            <a:off x="3620502" y="3736664"/>
            <a:ext cx="880024" cy="1993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512D7310-681D-4500-9CA3-61DC91AF087F}"/>
              </a:ext>
            </a:extLst>
          </p:cNvPr>
          <p:cNvSpPr/>
          <p:nvPr/>
        </p:nvSpPr>
        <p:spPr>
          <a:xfrm rot="5400000">
            <a:off x="4910743" y="3214152"/>
            <a:ext cx="460637" cy="1993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1B5790B-FE6F-44CE-B92E-8D7BF85B1DDD}"/>
              </a:ext>
            </a:extLst>
          </p:cNvPr>
          <p:cNvSpPr/>
          <p:nvPr/>
        </p:nvSpPr>
        <p:spPr>
          <a:xfrm>
            <a:off x="6228921" y="1952551"/>
            <a:ext cx="1581293" cy="8456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 a key</a:t>
            </a:r>
          </a:p>
        </p:txBody>
      </p:sp>
      <p:sp>
        <p:nvSpPr>
          <p:cNvPr id="14" name="Arrow: Bent-Up 13">
            <a:extLst>
              <a:ext uri="{FF2B5EF4-FFF2-40B4-BE49-F238E27FC236}">
                <a16:creationId xmlns:a16="http://schemas.microsoft.com/office/drawing/2014/main" id="{261745EC-BF77-4221-8D37-FD879C1FB057}"/>
              </a:ext>
            </a:extLst>
          </p:cNvPr>
          <p:cNvSpPr/>
          <p:nvPr/>
        </p:nvSpPr>
        <p:spPr>
          <a:xfrm>
            <a:off x="5724307" y="2921955"/>
            <a:ext cx="1581293" cy="1091437"/>
          </a:xfrm>
          <a:prstGeom prst="bentUpArrow">
            <a:avLst>
              <a:gd name="adj1" fmla="val 19961"/>
              <a:gd name="adj2" fmla="val 25000"/>
              <a:gd name="adj3" fmla="val 2437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Bent-Up 14">
            <a:extLst>
              <a:ext uri="{FF2B5EF4-FFF2-40B4-BE49-F238E27FC236}">
                <a16:creationId xmlns:a16="http://schemas.microsoft.com/office/drawing/2014/main" id="{2269D07F-F32F-4839-8EC9-B30DB6C24D79}"/>
              </a:ext>
            </a:extLst>
          </p:cNvPr>
          <p:cNvSpPr/>
          <p:nvPr/>
        </p:nvSpPr>
        <p:spPr>
          <a:xfrm rot="5400000">
            <a:off x="5232729" y="4159487"/>
            <a:ext cx="928153" cy="1265034"/>
          </a:xfrm>
          <a:prstGeom prst="bentUpArrow">
            <a:avLst>
              <a:gd name="adj1" fmla="val 13043"/>
              <a:gd name="adj2" fmla="val 25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3F4B60B-20BB-4CCB-A0BD-393B738EF929}"/>
              </a:ext>
            </a:extLst>
          </p:cNvPr>
          <p:cNvSpPr txBox="1"/>
          <p:nvPr/>
        </p:nvSpPr>
        <p:spPr>
          <a:xfrm>
            <a:off x="6655182" y="4792004"/>
            <a:ext cx="1155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Solved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6F4C0074-1B25-43BD-BA71-32389DCF1BD1}"/>
              </a:ext>
            </a:extLst>
          </p:cNvPr>
          <p:cNvSpPr/>
          <p:nvPr/>
        </p:nvSpPr>
        <p:spPr>
          <a:xfrm rot="9450819">
            <a:off x="5703599" y="2283220"/>
            <a:ext cx="438747" cy="2824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818BD82-B38B-46C7-93CF-A6F9EED91774}"/>
              </a:ext>
            </a:extLst>
          </p:cNvPr>
          <p:cNvSpPr txBox="1"/>
          <p:nvPr/>
        </p:nvSpPr>
        <p:spPr>
          <a:xfrm>
            <a:off x="6256422" y="4080739"/>
            <a:ext cx="1155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Failed</a:t>
            </a:r>
          </a:p>
        </p:txBody>
      </p:sp>
    </p:spTree>
    <p:extLst>
      <p:ext uri="{BB962C8B-B14F-4D97-AF65-F5344CB8AC3E}">
        <p14:creationId xmlns:p14="http://schemas.microsoft.com/office/powerpoint/2010/main" val="25326833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2345F7C2-C191-4C0B-BA8D-248ED5691855}"/>
              </a:ext>
            </a:extLst>
          </p:cNvPr>
          <p:cNvSpPr/>
          <p:nvPr/>
        </p:nvSpPr>
        <p:spPr>
          <a:xfrm>
            <a:off x="4451350" y="4906411"/>
            <a:ext cx="2942581" cy="1532206"/>
          </a:xfrm>
          <a:prstGeom prst="rect">
            <a:avLst/>
          </a:prstGeom>
          <a:solidFill>
            <a:schemeClr val="accent2">
              <a:lumMod val="60000"/>
              <a:lumOff val="40000"/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0A27A32-EF06-475C-820B-7ADB7D07CF50}"/>
              </a:ext>
            </a:extLst>
          </p:cNvPr>
          <p:cNvSpPr/>
          <p:nvPr/>
        </p:nvSpPr>
        <p:spPr>
          <a:xfrm>
            <a:off x="4427621" y="1690688"/>
            <a:ext cx="2942581" cy="1532206"/>
          </a:xfrm>
          <a:prstGeom prst="rect">
            <a:avLst/>
          </a:prstGeom>
          <a:solidFill>
            <a:schemeClr val="accent2">
              <a:lumMod val="60000"/>
              <a:lumOff val="40000"/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E25AA3-091A-4DF2-A3D1-4A4C5E63B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Brute Force Attacks</a:t>
            </a:r>
          </a:p>
        </p:txBody>
      </p:sp>
      <p:sp>
        <p:nvSpPr>
          <p:cNvPr id="4" name="Rectangle: Folded Corner 3">
            <a:extLst>
              <a:ext uri="{FF2B5EF4-FFF2-40B4-BE49-F238E27FC236}">
                <a16:creationId xmlns:a16="http://schemas.microsoft.com/office/drawing/2014/main" id="{65261823-CF6E-4AC1-A43B-ACCBA0991AB6}"/>
              </a:ext>
            </a:extLst>
          </p:cNvPr>
          <p:cNvSpPr/>
          <p:nvPr/>
        </p:nvSpPr>
        <p:spPr>
          <a:xfrm>
            <a:off x="2172560" y="3416969"/>
            <a:ext cx="1340662" cy="838773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Cipertext</a:t>
            </a:r>
            <a:endParaRPr lang="en-US" dirty="0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7D7EDAE5-57B0-41BB-9775-1AFEB8433B1C}"/>
              </a:ext>
            </a:extLst>
          </p:cNvPr>
          <p:cNvSpPr/>
          <p:nvPr/>
        </p:nvSpPr>
        <p:spPr>
          <a:xfrm>
            <a:off x="3620502" y="3736664"/>
            <a:ext cx="880024" cy="1993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1F0805C-8B8E-4AD1-80A8-CCF33C1F6F88}"/>
              </a:ext>
            </a:extLst>
          </p:cNvPr>
          <p:cNvGrpSpPr/>
          <p:nvPr/>
        </p:nvGrpSpPr>
        <p:grpSpPr>
          <a:xfrm>
            <a:off x="4733765" y="1796447"/>
            <a:ext cx="2282564" cy="1309909"/>
            <a:chOff x="4606374" y="1952551"/>
            <a:chExt cx="3203840" cy="3496724"/>
          </a:xfrm>
        </p:grpSpPr>
        <p:sp>
          <p:nvSpPr>
            <p:cNvPr id="5" name="Rectangle: Top Corners Snipped 4">
              <a:extLst>
                <a:ext uri="{FF2B5EF4-FFF2-40B4-BE49-F238E27FC236}">
                  <a16:creationId xmlns:a16="http://schemas.microsoft.com/office/drawing/2014/main" id="{90EF28FB-D77E-4242-A443-86AC9D27C2CE}"/>
                </a:ext>
              </a:extLst>
            </p:cNvPr>
            <p:cNvSpPr/>
            <p:nvPr/>
          </p:nvSpPr>
          <p:spPr>
            <a:xfrm>
              <a:off x="4606374" y="2457879"/>
              <a:ext cx="1010653" cy="584391"/>
            </a:xfrm>
            <a:prstGeom prst="snip2Same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Key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E276332-3FE2-4D6E-854D-A08AA5CE1C4E}"/>
                </a:ext>
              </a:extLst>
            </p:cNvPr>
            <p:cNvSpPr/>
            <p:nvPr/>
          </p:nvSpPr>
          <p:spPr>
            <a:xfrm>
              <a:off x="4607806" y="3643849"/>
              <a:ext cx="1009221" cy="58439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Test</a:t>
              </a:r>
            </a:p>
          </p:txBody>
        </p:sp>
        <p:sp>
          <p:nvSpPr>
            <p:cNvPr id="12" name="Arrow: Right 11">
              <a:extLst>
                <a:ext uri="{FF2B5EF4-FFF2-40B4-BE49-F238E27FC236}">
                  <a16:creationId xmlns:a16="http://schemas.microsoft.com/office/drawing/2014/main" id="{512D7310-681D-4500-9CA3-61DC91AF087F}"/>
                </a:ext>
              </a:extLst>
            </p:cNvPr>
            <p:cNvSpPr/>
            <p:nvPr/>
          </p:nvSpPr>
          <p:spPr>
            <a:xfrm rot="5400000">
              <a:off x="4910743" y="3214152"/>
              <a:ext cx="460637" cy="19938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31B5790B-FE6F-44CE-B92E-8D7BF85B1DDD}"/>
                </a:ext>
              </a:extLst>
            </p:cNvPr>
            <p:cNvSpPr/>
            <p:nvPr/>
          </p:nvSpPr>
          <p:spPr>
            <a:xfrm>
              <a:off x="6228921" y="1952551"/>
              <a:ext cx="1581293" cy="8456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Get a key</a:t>
              </a:r>
            </a:p>
          </p:txBody>
        </p:sp>
        <p:sp>
          <p:nvSpPr>
            <p:cNvPr id="14" name="Arrow: Bent-Up 13">
              <a:extLst>
                <a:ext uri="{FF2B5EF4-FFF2-40B4-BE49-F238E27FC236}">
                  <a16:creationId xmlns:a16="http://schemas.microsoft.com/office/drawing/2014/main" id="{261745EC-BF77-4221-8D37-FD879C1FB057}"/>
                </a:ext>
              </a:extLst>
            </p:cNvPr>
            <p:cNvSpPr/>
            <p:nvPr/>
          </p:nvSpPr>
          <p:spPr>
            <a:xfrm>
              <a:off x="5724307" y="2921955"/>
              <a:ext cx="1581293" cy="1091437"/>
            </a:xfrm>
            <a:prstGeom prst="bentUpArrow">
              <a:avLst>
                <a:gd name="adj1" fmla="val 19961"/>
                <a:gd name="adj2" fmla="val 25000"/>
                <a:gd name="adj3" fmla="val 2437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15" name="Arrow: Bent-Up 14">
              <a:extLst>
                <a:ext uri="{FF2B5EF4-FFF2-40B4-BE49-F238E27FC236}">
                  <a16:creationId xmlns:a16="http://schemas.microsoft.com/office/drawing/2014/main" id="{2269D07F-F32F-4839-8EC9-B30DB6C24D79}"/>
                </a:ext>
              </a:extLst>
            </p:cNvPr>
            <p:cNvSpPr/>
            <p:nvPr/>
          </p:nvSpPr>
          <p:spPr>
            <a:xfrm rot="5400000">
              <a:off x="5232729" y="4159487"/>
              <a:ext cx="928153" cy="1265034"/>
            </a:xfrm>
            <a:prstGeom prst="bentUpArrow">
              <a:avLst>
                <a:gd name="adj1" fmla="val 13043"/>
                <a:gd name="adj2" fmla="val 25000"/>
                <a:gd name="adj3" fmla="val 25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3F4B60B-20BB-4CCB-A0BD-393B738EF929}"/>
                </a:ext>
              </a:extLst>
            </p:cNvPr>
            <p:cNvSpPr txBox="1"/>
            <p:nvPr/>
          </p:nvSpPr>
          <p:spPr>
            <a:xfrm>
              <a:off x="6655182" y="4792003"/>
              <a:ext cx="1155032" cy="6572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/>
                <a:t>Solved</a:t>
              </a:r>
            </a:p>
          </p:txBody>
        </p:sp>
        <p:sp>
          <p:nvSpPr>
            <p:cNvPr id="17" name="Arrow: Right 16">
              <a:extLst>
                <a:ext uri="{FF2B5EF4-FFF2-40B4-BE49-F238E27FC236}">
                  <a16:creationId xmlns:a16="http://schemas.microsoft.com/office/drawing/2014/main" id="{6F4C0074-1B25-43BD-BA71-32389DCF1BD1}"/>
                </a:ext>
              </a:extLst>
            </p:cNvPr>
            <p:cNvSpPr/>
            <p:nvPr/>
          </p:nvSpPr>
          <p:spPr>
            <a:xfrm rot="9450819">
              <a:off x="5703599" y="2283220"/>
              <a:ext cx="438747" cy="28243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818BD82-B38B-46C7-93CF-A6F9EED91774}"/>
                </a:ext>
              </a:extLst>
            </p:cNvPr>
            <p:cNvSpPr txBox="1"/>
            <p:nvPr/>
          </p:nvSpPr>
          <p:spPr>
            <a:xfrm>
              <a:off x="6256423" y="4080738"/>
              <a:ext cx="1155032" cy="6572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/>
                <a:t>Failed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B698F80-A68E-4B3D-A831-5271BB23A9CE}"/>
              </a:ext>
            </a:extLst>
          </p:cNvPr>
          <p:cNvGrpSpPr/>
          <p:nvPr/>
        </p:nvGrpSpPr>
        <p:grpSpPr>
          <a:xfrm>
            <a:off x="4819992" y="3416969"/>
            <a:ext cx="2282564" cy="1309909"/>
            <a:chOff x="4606374" y="1952551"/>
            <a:chExt cx="3203840" cy="3496724"/>
          </a:xfrm>
        </p:grpSpPr>
        <p:sp>
          <p:nvSpPr>
            <p:cNvPr id="20" name="Rectangle: Top Corners Snipped 19">
              <a:extLst>
                <a:ext uri="{FF2B5EF4-FFF2-40B4-BE49-F238E27FC236}">
                  <a16:creationId xmlns:a16="http://schemas.microsoft.com/office/drawing/2014/main" id="{75043309-BB75-457F-B001-531B24DCA401}"/>
                </a:ext>
              </a:extLst>
            </p:cNvPr>
            <p:cNvSpPr/>
            <p:nvPr/>
          </p:nvSpPr>
          <p:spPr>
            <a:xfrm>
              <a:off x="4606374" y="2457879"/>
              <a:ext cx="1010653" cy="584391"/>
            </a:xfrm>
            <a:prstGeom prst="snip2Same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Key</a:t>
              </a: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419DE3FA-9556-4B41-B4D9-55B5E73C7682}"/>
                </a:ext>
              </a:extLst>
            </p:cNvPr>
            <p:cNvSpPr/>
            <p:nvPr/>
          </p:nvSpPr>
          <p:spPr>
            <a:xfrm>
              <a:off x="4607806" y="3643849"/>
              <a:ext cx="1009221" cy="58439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Test</a:t>
              </a:r>
            </a:p>
          </p:txBody>
        </p:sp>
        <p:sp>
          <p:nvSpPr>
            <p:cNvPr id="22" name="Arrow: Right 21">
              <a:extLst>
                <a:ext uri="{FF2B5EF4-FFF2-40B4-BE49-F238E27FC236}">
                  <a16:creationId xmlns:a16="http://schemas.microsoft.com/office/drawing/2014/main" id="{A7C9E8B5-A5C1-4792-B1CF-225063E3AC0F}"/>
                </a:ext>
              </a:extLst>
            </p:cNvPr>
            <p:cNvSpPr/>
            <p:nvPr/>
          </p:nvSpPr>
          <p:spPr>
            <a:xfrm rot="5400000">
              <a:off x="4910743" y="3214152"/>
              <a:ext cx="460637" cy="19938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59D9B0C9-84CB-4515-8474-38E2D64538E7}"/>
                </a:ext>
              </a:extLst>
            </p:cNvPr>
            <p:cNvSpPr/>
            <p:nvPr/>
          </p:nvSpPr>
          <p:spPr>
            <a:xfrm>
              <a:off x="6228921" y="1952551"/>
              <a:ext cx="1581293" cy="8456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Get a key</a:t>
              </a:r>
            </a:p>
          </p:txBody>
        </p:sp>
        <p:sp>
          <p:nvSpPr>
            <p:cNvPr id="24" name="Arrow: Bent-Up 23">
              <a:extLst>
                <a:ext uri="{FF2B5EF4-FFF2-40B4-BE49-F238E27FC236}">
                  <a16:creationId xmlns:a16="http://schemas.microsoft.com/office/drawing/2014/main" id="{050B3159-B23A-4184-AD83-7561CF4501E1}"/>
                </a:ext>
              </a:extLst>
            </p:cNvPr>
            <p:cNvSpPr/>
            <p:nvPr/>
          </p:nvSpPr>
          <p:spPr>
            <a:xfrm>
              <a:off x="5724307" y="2921955"/>
              <a:ext cx="1581293" cy="1091437"/>
            </a:xfrm>
            <a:prstGeom prst="bentUpArrow">
              <a:avLst>
                <a:gd name="adj1" fmla="val 19961"/>
                <a:gd name="adj2" fmla="val 25000"/>
                <a:gd name="adj3" fmla="val 2437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25" name="Arrow: Bent-Up 24">
              <a:extLst>
                <a:ext uri="{FF2B5EF4-FFF2-40B4-BE49-F238E27FC236}">
                  <a16:creationId xmlns:a16="http://schemas.microsoft.com/office/drawing/2014/main" id="{BD11BCE9-94D9-42AD-8B9D-4850952C86BA}"/>
                </a:ext>
              </a:extLst>
            </p:cNvPr>
            <p:cNvSpPr/>
            <p:nvPr/>
          </p:nvSpPr>
          <p:spPr>
            <a:xfrm rot="5400000">
              <a:off x="5232729" y="4159487"/>
              <a:ext cx="928153" cy="1265034"/>
            </a:xfrm>
            <a:prstGeom prst="bentUpArrow">
              <a:avLst>
                <a:gd name="adj1" fmla="val 13043"/>
                <a:gd name="adj2" fmla="val 25000"/>
                <a:gd name="adj3" fmla="val 25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746DAE2-B272-42AC-914E-7C2C14EFA104}"/>
                </a:ext>
              </a:extLst>
            </p:cNvPr>
            <p:cNvSpPr txBox="1"/>
            <p:nvPr/>
          </p:nvSpPr>
          <p:spPr>
            <a:xfrm>
              <a:off x="6655182" y="4792003"/>
              <a:ext cx="1155032" cy="6572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/>
                <a:t>Solved</a:t>
              </a:r>
            </a:p>
          </p:txBody>
        </p:sp>
        <p:sp>
          <p:nvSpPr>
            <p:cNvPr id="27" name="Arrow: Right 26">
              <a:extLst>
                <a:ext uri="{FF2B5EF4-FFF2-40B4-BE49-F238E27FC236}">
                  <a16:creationId xmlns:a16="http://schemas.microsoft.com/office/drawing/2014/main" id="{F0B5545D-AD33-4E36-B3A6-045F0DBAFC76}"/>
                </a:ext>
              </a:extLst>
            </p:cNvPr>
            <p:cNvSpPr/>
            <p:nvPr/>
          </p:nvSpPr>
          <p:spPr>
            <a:xfrm rot="9450819">
              <a:off x="5703599" y="2283220"/>
              <a:ext cx="438747" cy="28243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496687B-1D14-4E79-94C5-F5A9B1E08BB1}"/>
                </a:ext>
              </a:extLst>
            </p:cNvPr>
            <p:cNvSpPr txBox="1"/>
            <p:nvPr/>
          </p:nvSpPr>
          <p:spPr>
            <a:xfrm>
              <a:off x="6256423" y="4080738"/>
              <a:ext cx="1155032" cy="6572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/>
                <a:t>Failed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8E5B0A0-161D-4FA1-BE95-2F9B4142EE79}"/>
              </a:ext>
            </a:extLst>
          </p:cNvPr>
          <p:cNvGrpSpPr/>
          <p:nvPr/>
        </p:nvGrpSpPr>
        <p:grpSpPr>
          <a:xfrm>
            <a:off x="4781359" y="5064842"/>
            <a:ext cx="2282564" cy="1309909"/>
            <a:chOff x="4606374" y="1952551"/>
            <a:chExt cx="3203840" cy="3496724"/>
          </a:xfrm>
        </p:grpSpPr>
        <p:sp>
          <p:nvSpPr>
            <p:cNvPr id="30" name="Rectangle: Top Corners Snipped 29">
              <a:extLst>
                <a:ext uri="{FF2B5EF4-FFF2-40B4-BE49-F238E27FC236}">
                  <a16:creationId xmlns:a16="http://schemas.microsoft.com/office/drawing/2014/main" id="{942AC13D-1ACF-49FD-BBDD-E024925CF82E}"/>
                </a:ext>
              </a:extLst>
            </p:cNvPr>
            <p:cNvSpPr/>
            <p:nvPr/>
          </p:nvSpPr>
          <p:spPr>
            <a:xfrm>
              <a:off x="4606374" y="2457879"/>
              <a:ext cx="1010653" cy="584391"/>
            </a:xfrm>
            <a:prstGeom prst="snip2Same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Key</a:t>
              </a: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795AAB9A-D452-4AF8-AA18-780099361118}"/>
                </a:ext>
              </a:extLst>
            </p:cNvPr>
            <p:cNvSpPr/>
            <p:nvPr/>
          </p:nvSpPr>
          <p:spPr>
            <a:xfrm>
              <a:off x="4607806" y="3643849"/>
              <a:ext cx="1009221" cy="58439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Test</a:t>
              </a:r>
            </a:p>
          </p:txBody>
        </p:sp>
        <p:sp>
          <p:nvSpPr>
            <p:cNvPr id="32" name="Arrow: Right 31">
              <a:extLst>
                <a:ext uri="{FF2B5EF4-FFF2-40B4-BE49-F238E27FC236}">
                  <a16:creationId xmlns:a16="http://schemas.microsoft.com/office/drawing/2014/main" id="{8CBA8F95-10E0-4A36-A398-B326BD40B062}"/>
                </a:ext>
              </a:extLst>
            </p:cNvPr>
            <p:cNvSpPr/>
            <p:nvPr/>
          </p:nvSpPr>
          <p:spPr>
            <a:xfrm rot="5400000">
              <a:off x="4910743" y="3214152"/>
              <a:ext cx="460637" cy="19938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0B65C350-C2D1-4287-A716-ECDD0708D0A0}"/>
                </a:ext>
              </a:extLst>
            </p:cNvPr>
            <p:cNvSpPr/>
            <p:nvPr/>
          </p:nvSpPr>
          <p:spPr>
            <a:xfrm>
              <a:off x="6228921" y="1952551"/>
              <a:ext cx="1581293" cy="8456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Get a key</a:t>
              </a:r>
            </a:p>
          </p:txBody>
        </p:sp>
        <p:sp>
          <p:nvSpPr>
            <p:cNvPr id="34" name="Arrow: Bent-Up 33">
              <a:extLst>
                <a:ext uri="{FF2B5EF4-FFF2-40B4-BE49-F238E27FC236}">
                  <a16:creationId xmlns:a16="http://schemas.microsoft.com/office/drawing/2014/main" id="{E7D73456-2BAA-49FA-84BB-98D34A8B33F6}"/>
                </a:ext>
              </a:extLst>
            </p:cNvPr>
            <p:cNvSpPr/>
            <p:nvPr/>
          </p:nvSpPr>
          <p:spPr>
            <a:xfrm>
              <a:off x="5724307" y="2921955"/>
              <a:ext cx="1581293" cy="1091437"/>
            </a:xfrm>
            <a:prstGeom prst="bentUpArrow">
              <a:avLst>
                <a:gd name="adj1" fmla="val 19961"/>
                <a:gd name="adj2" fmla="val 25000"/>
                <a:gd name="adj3" fmla="val 2437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35" name="Arrow: Bent-Up 34">
              <a:extLst>
                <a:ext uri="{FF2B5EF4-FFF2-40B4-BE49-F238E27FC236}">
                  <a16:creationId xmlns:a16="http://schemas.microsoft.com/office/drawing/2014/main" id="{1F203459-B6D8-4A6E-95A2-FD9765DFB17B}"/>
                </a:ext>
              </a:extLst>
            </p:cNvPr>
            <p:cNvSpPr/>
            <p:nvPr/>
          </p:nvSpPr>
          <p:spPr>
            <a:xfrm rot="5400000">
              <a:off x="5232729" y="4159487"/>
              <a:ext cx="928153" cy="1265034"/>
            </a:xfrm>
            <a:prstGeom prst="bentUpArrow">
              <a:avLst>
                <a:gd name="adj1" fmla="val 13043"/>
                <a:gd name="adj2" fmla="val 25000"/>
                <a:gd name="adj3" fmla="val 25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2EEEB94-0BD8-4006-B7B4-17E5217FA59D}"/>
                </a:ext>
              </a:extLst>
            </p:cNvPr>
            <p:cNvSpPr txBox="1"/>
            <p:nvPr/>
          </p:nvSpPr>
          <p:spPr>
            <a:xfrm>
              <a:off x="6655182" y="4792003"/>
              <a:ext cx="1155032" cy="6572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/>
                <a:t>Solved</a:t>
              </a:r>
            </a:p>
          </p:txBody>
        </p:sp>
        <p:sp>
          <p:nvSpPr>
            <p:cNvPr id="37" name="Arrow: Right 36">
              <a:extLst>
                <a:ext uri="{FF2B5EF4-FFF2-40B4-BE49-F238E27FC236}">
                  <a16:creationId xmlns:a16="http://schemas.microsoft.com/office/drawing/2014/main" id="{AF616D98-0068-4B4D-9933-FC9B83BB8317}"/>
                </a:ext>
              </a:extLst>
            </p:cNvPr>
            <p:cNvSpPr/>
            <p:nvPr/>
          </p:nvSpPr>
          <p:spPr>
            <a:xfrm rot="9450819">
              <a:off x="5703599" y="2283220"/>
              <a:ext cx="438747" cy="28243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0094C322-2A52-42A4-BA93-8BD0AB7B2223}"/>
                </a:ext>
              </a:extLst>
            </p:cNvPr>
            <p:cNvSpPr txBox="1"/>
            <p:nvPr/>
          </p:nvSpPr>
          <p:spPr>
            <a:xfrm>
              <a:off x="6256423" y="4080738"/>
              <a:ext cx="1155032" cy="6572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/>
                <a:t>Failed</a:t>
              </a:r>
            </a:p>
          </p:txBody>
        </p: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1440A48F-F3AD-437B-9442-C626E506ECD7}"/>
              </a:ext>
            </a:extLst>
          </p:cNvPr>
          <p:cNvSpPr/>
          <p:nvPr/>
        </p:nvSpPr>
        <p:spPr>
          <a:xfrm>
            <a:off x="4483810" y="3281606"/>
            <a:ext cx="2942581" cy="1532206"/>
          </a:xfrm>
          <a:prstGeom prst="rect">
            <a:avLst/>
          </a:prstGeom>
          <a:solidFill>
            <a:schemeClr val="accent2">
              <a:lumMod val="60000"/>
              <a:lumOff val="40000"/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0421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TH_DIL-Eng" id="{BE17B552-DECA-0A44-81EC-CCD3B0B751E5}" vid="{F41AD852-B3EC-C745-BCA6-9755FC86C43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441</TotalTime>
  <Words>1122</Words>
  <Application>Microsoft Office PowerPoint</Application>
  <PresentationFormat>Widescreen</PresentationFormat>
  <Paragraphs>226</Paragraphs>
  <Slides>32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HGPSoeiKakugothicUB</vt:lpstr>
      <vt:lpstr>Arial</vt:lpstr>
      <vt:lpstr>Calibri</vt:lpstr>
      <vt:lpstr>Gill Sans MT</vt:lpstr>
      <vt:lpstr>Helvetica</vt:lpstr>
      <vt:lpstr>Wingdings</vt:lpstr>
      <vt:lpstr>Office Theme</vt:lpstr>
      <vt:lpstr>Basic Network Cryptography</vt:lpstr>
      <vt:lpstr>Why? </vt:lpstr>
      <vt:lpstr>Security Attacks</vt:lpstr>
      <vt:lpstr>Terminology</vt:lpstr>
      <vt:lpstr>Symmetric Encryption</vt:lpstr>
      <vt:lpstr>Requirements</vt:lpstr>
      <vt:lpstr>Encryption Algorithms</vt:lpstr>
      <vt:lpstr>Brute Force Attacks</vt:lpstr>
      <vt:lpstr>Brute Force Attacks</vt:lpstr>
      <vt:lpstr>Average time for  exhaustive key search</vt:lpstr>
      <vt:lpstr>Location of Encryption Devices</vt:lpstr>
      <vt:lpstr>Key Distribution  -- Symmetric </vt:lpstr>
      <vt:lpstr>Automatic Key Distribution</vt:lpstr>
      <vt:lpstr>Message Authentication</vt:lpstr>
      <vt:lpstr>Hashing Algorithms</vt:lpstr>
      <vt:lpstr>Public-key/Asymmetric Encryption</vt:lpstr>
      <vt:lpstr>Encryption with public key</vt:lpstr>
      <vt:lpstr>Encryption with private key:  Digital Signature</vt:lpstr>
      <vt:lpstr>Key distribution using asymmetric encryption</vt:lpstr>
      <vt:lpstr>Applications of asymmetric encryption</vt:lpstr>
      <vt:lpstr>Key distribution</vt:lpstr>
      <vt:lpstr>Symmetric key distribution</vt:lpstr>
      <vt:lpstr>Symmetric key distribution</vt:lpstr>
      <vt:lpstr>Security concerns</vt:lpstr>
      <vt:lpstr>Key distribution using asymmetric encryption</vt:lpstr>
      <vt:lpstr>X.509 certificates</vt:lpstr>
      <vt:lpstr>X.509 certificates</vt:lpstr>
      <vt:lpstr>X.509 certificates</vt:lpstr>
      <vt:lpstr>X.509 certificates</vt:lpstr>
      <vt:lpstr>Obtaining a user’s certificate</vt:lpstr>
      <vt:lpstr>Revocation of certificates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9 Basic Network Cryptography</dc:title>
  <dc:creator>Patrik Arlos</dc:creator>
  <cp:lastModifiedBy>Patrik Arlos</cp:lastModifiedBy>
  <cp:revision>1</cp:revision>
  <dcterms:created xsi:type="dcterms:W3CDTF">2018-12-07T10:09:50Z</dcterms:created>
  <dcterms:modified xsi:type="dcterms:W3CDTF">2019-02-26T07:53:21Z</dcterms:modified>
</cp:coreProperties>
</file>