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image" Target="../media/image1.png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image" Target="../media/image2.png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72.xml"/><Relationship Id="rId4" Type="http://schemas.openxmlformats.org/officeDocument/2006/relationships/tags" Target="../tags/tag71.xml"/><Relationship Id="rId3" Type="http://schemas.openxmlformats.org/officeDocument/2006/relationships/tags" Target="../tags/tag70.xml"/><Relationship Id="rId2" Type="http://schemas.openxmlformats.org/officeDocument/2006/relationships/image" Target="../media/image3.png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tags" Target="../tags/tag7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3556000" y="27206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zh-CN" altLang="en-US" sz="1600" b="0" i="0">
                <a:solidFill>
                  <a:srgbClr val="FFFFFF"/>
                </a:solidFill>
                <a:latin typeface="YouTube Noto"/>
                <a:ea typeface="YouTube Noto"/>
              </a:rPr>
              <a:t>或者在这个高维嵌入空间中靠近我们想要检索的文档</a:t>
            </a:r>
            <a:endParaRPr lang="zh-CN" altLang="en-US" sz="1600" b="0" i="0">
              <a:solidFill>
                <a:srgbClr val="FFFFFF"/>
              </a:solidFill>
              <a:latin typeface="YouTube Noto"/>
              <a:ea typeface="YouTube Noto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116580" y="2134235"/>
            <a:ext cx="5369560" cy="17487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3053080" y="1653540"/>
            <a:ext cx="508000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1600" b="1" i="0">
                <a:latin typeface="system-ui"/>
                <a:ea typeface="system-ui"/>
              </a:rPr>
              <a:t>Multi Query</a:t>
            </a:r>
            <a:endParaRPr lang="en-US" altLang="zh-CN" sz="1600" b="1" i="0">
              <a:latin typeface="system-ui"/>
              <a:ea typeface="system-ui"/>
            </a:endParaRPr>
          </a:p>
        </p:txBody>
      </p:sp>
      <p:sp>
        <p:nvSpPr>
          <p:cNvPr id="17" name="文本框 24"/>
          <p:cNvSpPr txBox="1"/>
          <p:nvPr>
            <p:custDataLst>
              <p:tags r:id="rId3"/>
            </p:custDataLst>
          </p:nvPr>
        </p:nvSpPr>
        <p:spPr>
          <a:xfrm>
            <a:off x="3116580" y="3937000"/>
            <a:ext cx="5669280" cy="38354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lvl="0" eaLnBrk="1" hangingPunct="1">
              <a:spcBef>
                <a:spcPct val="0"/>
              </a:spcBef>
            </a:pPr>
            <a:r>
              <a:rPr lang="zh-CN" altLang="en-US" sz="1400" dirty="0">
                <a:solidFill>
                  <a:srgbClr val="333333"/>
                </a:solidFill>
                <a:effectLst/>
                <a:latin typeface="Helvetica Neue" panose="02000503000000020004"/>
                <a:sym typeface="+mn-ea"/>
              </a:rPr>
              <a:t>每个query进行检索，并以某种方式将它们组合在一起</a:t>
            </a:r>
            <a:r>
              <a:rPr lang="zh-CN" altLang="en-US" dirty="0">
                <a:solidFill>
                  <a:srgbClr val="333333"/>
                </a:solidFill>
                <a:effectLst/>
                <a:latin typeface="Helvetica Neue" panose="02000503000000020004"/>
                <a:sym typeface="+mn-ea"/>
              </a:rPr>
              <a:t> </a:t>
            </a:r>
            <a:endParaRPr lang="zh-CN" altLang="en-US" dirty="0"/>
          </a:p>
          <a:p>
            <a:pPr lvl="0" eaLnBrk="1" hangingPunct="1">
              <a:spcBef>
                <a:spcPct val="0"/>
              </a:spcBef>
            </a:pPr>
            <a:endParaRPr lang="en-US" altLang="zh-CN" dirty="0">
              <a:solidFill>
                <a:schemeClr val="tx1"/>
              </a:solidFill>
              <a:latin typeface="Segoe UI" panose="020B0502040204020203" charset="0"/>
              <a:cs typeface="Segoe UI" panose="020B0502040204020203" charset="0"/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dirty="0">
              <a:solidFill>
                <a:schemeClr val="tx1"/>
              </a:solidFill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0"/>
          <p:cNvSpPr txBox="1"/>
          <p:nvPr/>
        </p:nvSpPr>
        <p:spPr>
          <a:xfrm>
            <a:off x="3556000" y="27206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ctr"/>
            <a:r>
              <a:rPr lang="zh-CN" altLang="en-US" sz="1600" b="0" i="0">
                <a:solidFill>
                  <a:srgbClr val="FFFFFF"/>
                </a:solidFill>
                <a:latin typeface="YouTube Noto"/>
                <a:ea typeface="YouTube Noto"/>
              </a:rPr>
              <a:t>或者在这个高维嵌入空间中靠近我们想要检索的文档</a:t>
            </a:r>
            <a:endParaRPr lang="zh-CN" altLang="en-US" sz="1600" b="0" i="0">
              <a:solidFill>
                <a:srgbClr val="FFFFFF"/>
              </a:solidFill>
              <a:latin typeface="YouTube Noto"/>
              <a:ea typeface="YouTube Noto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180715" y="153066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1600" b="1" i="0">
                <a:latin typeface="system-ui"/>
                <a:ea typeface="system-ui"/>
              </a:rPr>
              <a:t>RAG-Fusion</a:t>
            </a:r>
            <a:endParaRPr lang="en-US" altLang="zh-CN" sz="1600" b="1" i="0">
              <a:latin typeface="system-ui"/>
              <a:ea typeface="system-ui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91840" y="1906905"/>
            <a:ext cx="6042025" cy="1739265"/>
          </a:xfrm>
          <a:prstGeom prst="rect">
            <a:avLst/>
          </a:prstGeom>
        </p:spPr>
      </p:pic>
      <p:sp>
        <p:nvSpPr>
          <p:cNvPr id="16" name="文本框 24"/>
          <p:cNvSpPr txBox="1"/>
          <p:nvPr>
            <p:custDataLst>
              <p:tags r:id="rId3"/>
            </p:custDataLst>
          </p:nvPr>
        </p:nvSpPr>
        <p:spPr>
          <a:xfrm>
            <a:off x="3307715" y="3731895"/>
            <a:ext cx="5669280" cy="38354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lvl="0" eaLnBrk="1" hangingPunct="1">
              <a:spcBef>
                <a:spcPct val="0"/>
              </a:spcBef>
            </a:pPr>
            <a:r>
              <a:rPr lang="zh-CN" altLang="en-US" sz="1400" dirty="0">
                <a:solidFill>
                  <a:srgbClr val="333333"/>
                </a:solidFill>
                <a:effectLst/>
                <a:latin typeface="Helvetica Neue" panose="02000503000000020004"/>
                <a:sym typeface="+mn-ea"/>
              </a:rPr>
              <a:t>相比较Multi Query</a:t>
            </a:r>
            <a:r>
              <a:rPr lang="zh-CN" altLang="en-US" sz="1400" b="1">
                <a:latin typeface="system-ui"/>
                <a:ea typeface="宋体" charset="0"/>
                <a:sym typeface="+mn-ea"/>
              </a:rPr>
              <a:t>，</a:t>
            </a:r>
            <a:r>
              <a:rPr lang="zh-CN" altLang="en-US" sz="1400" dirty="0">
                <a:solidFill>
                  <a:srgbClr val="333333"/>
                </a:solidFill>
                <a:effectLst/>
                <a:latin typeface="Helvetica Neue" panose="02000503000000020004"/>
                <a:sym typeface="+mn-ea"/>
              </a:rPr>
              <a:t>区别在于我们实际上应用了一种等级排序，检索文档的排名步骤，将其分解为几种措辞不同的问题</a:t>
            </a:r>
            <a:endParaRPr lang="zh-CN" altLang="en-US" sz="1400" dirty="0">
              <a:solidFill>
                <a:srgbClr val="333333"/>
              </a:solidFill>
              <a:effectLst/>
              <a:latin typeface="Helvetica Neue" panose="02000503000000020004"/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dirty="0">
              <a:solidFill>
                <a:schemeClr val="tx1"/>
              </a:solidFill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375660" y="2036445"/>
            <a:ext cx="4897755" cy="1775460"/>
          </a:xfrm>
          <a:prstGeom prst="rect">
            <a:avLst/>
          </a:prstGeom>
        </p:spPr>
      </p:pic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3096260" y="16767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en-US" altLang="zh-CN" sz="1600" b="1" i="0">
                <a:latin typeface="system-ui"/>
                <a:ea typeface="system-ui"/>
              </a:rPr>
              <a:t>Answer recursively</a:t>
            </a:r>
            <a:endParaRPr lang="en-US" altLang="zh-CN" sz="1600" b="1" i="0">
              <a:latin typeface="system-ui"/>
              <a:ea typeface="system-ui"/>
            </a:endParaRPr>
          </a:p>
        </p:txBody>
      </p:sp>
      <p:sp>
        <p:nvSpPr>
          <p:cNvPr id="15" name="文本框 24"/>
          <p:cNvSpPr txBox="1"/>
          <p:nvPr>
            <p:custDataLst>
              <p:tags r:id="rId4"/>
            </p:custDataLst>
          </p:nvPr>
        </p:nvSpPr>
        <p:spPr>
          <a:xfrm>
            <a:off x="3324860" y="3862705"/>
            <a:ext cx="4948555" cy="513080"/>
          </a:xfrm>
          <a:prstGeom prst="rect">
            <a:avLst/>
          </a:prstGeom>
          <a:noFill/>
        </p:spPr>
        <p:txBody>
          <a:bodyPr wrap="square">
            <a:noAutofit/>
          </a:bodyPr>
          <a:p>
            <a:pPr lvl="0" eaLnBrk="1" hangingPunct="1">
              <a:spcBef>
                <a:spcPct val="0"/>
              </a:spcBef>
            </a:pPr>
            <a:r>
              <a:rPr lang="zh-CN" altLang="en-US" sz="1400" dirty="0">
                <a:solidFill>
                  <a:srgbClr val="333333"/>
                </a:solidFill>
                <a:effectLst/>
                <a:latin typeface="Helvetica Neue" panose="02000503000000020004"/>
                <a:sym typeface="+mn-ea"/>
              </a:rPr>
              <a:t>使用 Chain of Mind Reasoning 进行检索，一种动态检索，解决一组子问题，用前一个query的答案赋能后一个query</a:t>
            </a:r>
            <a:endParaRPr lang="zh-CN" altLang="en-US" sz="1400" dirty="0">
              <a:solidFill>
                <a:srgbClr val="333333"/>
              </a:solidFill>
              <a:effectLst/>
              <a:latin typeface="Helvetica Neue" panose="02000503000000020004"/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sz="1400" dirty="0">
              <a:solidFill>
                <a:srgbClr val="333333"/>
              </a:solidFill>
              <a:effectLst/>
              <a:latin typeface="Helvetica Neue" panose="02000503000000020004"/>
              <a:sym typeface="+mn-lt"/>
            </a:endParaRPr>
          </a:p>
          <a:p>
            <a:pPr algn="l">
              <a:lnSpc>
                <a:spcPct val="110000"/>
              </a:lnSpc>
            </a:pPr>
            <a:endParaRPr lang="zh-CN" altLang="en-US" i="0" dirty="0">
              <a:solidFill>
                <a:srgbClr val="333333"/>
              </a:solidFill>
              <a:effectLst/>
              <a:latin typeface="Helvetica Neue" panose="02000503000000020004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>
            <p:custDataLst>
              <p:tags r:id="rId1"/>
            </p:custDataLst>
          </p:nvPr>
        </p:nvPicPr>
        <p:blipFill>
          <a:blip r:embed="rId2"/>
        </p:blipFill>
        <p:spPr>
          <a:xfrm>
            <a:off x="2424430" y="633095"/>
            <a:ext cx="7600315" cy="55918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</Words>
  <Application>WPS Presentation</Application>
  <PresentationFormat>宽屏</PresentationFormat>
  <Paragraphs>23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9" baseType="lpstr">
      <vt:lpstr>Arial</vt:lpstr>
      <vt:lpstr>宋体</vt:lpstr>
      <vt:lpstr>Wingdings</vt:lpstr>
      <vt:lpstr>Wingdings</vt:lpstr>
      <vt:lpstr>苹方-简</vt:lpstr>
      <vt:lpstr>微软雅黑</vt:lpstr>
      <vt:lpstr>宋体</vt:lpstr>
      <vt:lpstr>Arial Unicode MS</vt:lpstr>
      <vt:lpstr>汉仪书宋二KW</vt:lpstr>
      <vt:lpstr>YouTube Noto</vt:lpstr>
      <vt:lpstr>Thonburi</vt:lpstr>
      <vt:lpstr>system-ui</vt:lpstr>
      <vt:lpstr>Helvetica Neue</vt:lpstr>
      <vt:lpstr>Segoe UI</vt:lpstr>
      <vt:lpstr>WPS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titus.w</dc:creator>
  <cp:lastModifiedBy>Titus</cp:lastModifiedBy>
  <cp:revision>163</cp:revision>
  <dcterms:created xsi:type="dcterms:W3CDTF">2025-06-12T08:44:57Z</dcterms:created>
  <dcterms:modified xsi:type="dcterms:W3CDTF">2025-06-12T08:44:57Z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1033-7.5.1.8994</vt:lpwstr>
  </property>
  <property fmtid="{D5CDD505-2E9C-101B-9397-08002B2CF9AE}" pid="3" name="ICV">
    <vt:lpwstr>769390C3F3311FBD348D4A681BFB14F8_41</vt:lpwstr>
  </property>
</Properties>
</file>