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4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2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3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9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9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3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1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4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1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F705-C6F9-477E-B7AB-BD1AA864E520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2988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Computing and Rendering Point Set Surfaces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65520" y="3312478"/>
            <a:ext cx="4602480" cy="3057842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 smtClean="0"/>
              <a:t>Article authors:</a:t>
            </a:r>
          </a:p>
          <a:p>
            <a:pPr algn="l"/>
            <a:r>
              <a:rPr lang="en-US" altLang="zh-CN" dirty="0" smtClean="0"/>
              <a:t>Marc Alexa (</a:t>
            </a:r>
            <a:r>
              <a:rPr lang="en-US" altLang="zh-CN" dirty="0"/>
              <a:t>TU Darmstadt</a:t>
            </a:r>
            <a:r>
              <a:rPr lang="en-US" altLang="zh-CN" dirty="0" smtClean="0"/>
              <a:t>), </a:t>
            </a:r>
          </a:p>
          <a:p>
            <a:pPr algn="l"/>
            <a:r>
              <a:rPr lang="en-US" altLang="zh-CN" dirty="0" smtClean="0"/>
              <a:t>Johannes Behr (</a:t>
            </a:r>
            <a:r>
              <a:rPr lang="en-US" altLang="zh-CN" dirty="0"/>
              <a:t>ZGDV Darmstadt</a:t>
            </a:r>
            <a:r>
              <a:rPr lang="en-US" altLang="zh-CN" dirty="0" smtClean="0"/>
              <a:t>)</a:t>
            </a:r>
          </a:p>
          <a:p>
            <a:pPr algn="l"/>
            <a:r>
              <a:rPr lang="en-US" altLang="zh-CN" dirty="0" smtClean="0"/>
              <a:t>Daniel Cohen-Or (</a:t>
            </a:r>
            <a:r>
              <a:rPr lang="en-US" altLang="zh-CN" dirty="0"/>
              <a:t>Tel Aviv University</a:t>
            </a:r>
            <a:r>
              <a:rPr lang="en-US" altLang="zh-CN" dirty="0" smtClean="0"/>
              <a:t>), </a:t>
            </a:r>
          </a:p>
          <a:p>
            <a:pPr algn="l"/>
            <a:r>
              <a:rPr lang="en-US" altLang="zh-CN" dirty="0" err="1" smtClean="0"/>
              <a:t>Shachar</a:t>
            </a:r>
            <a:r>
              <a:rPr lang="en-US" altLang="zh-CN" dirty="0" smtClean="0"/>
              <a:t> Fleishman (</a:t>
            </a:r>
            <a:r>
              <a:rPr lang="en-US" altLang="zh-CN" dirty="0"/>
              <a:t>Tel Aviv University</a:t>
            </a:r>
            <a:r>
              <a:rPr lang="en-US" altLang="zh-CN" dirty="0" smtClean="0"/>
              <a:t>),</a:t>
            </a:r>
          </a:p>
          <a:p>
            <a:pPr algn="l"/>
            <a:r>
              <a:rPr lang="en-US" altLang="zh-CN" dirty="0" smtClean="0"/>
              <a:t>David Levin (</a:t>
            </a:r>
            <a:r>
              <a:rPr lang="en-US" altLang="zh-CN" dirty="0"/>
              <a:t>Tel Aviv University</a:t>
            </a:r>
            <a:r>
              <a:rPr lang="en-US" altLang="zh-CN" dirty="0" smtClean="0"/>
              <a:t>), </a:t>
            </a:r>
          </a:p>
          <a:p>
            <a:pPr algn="l"/>
            <a:r>
              <a:rPr lang="en-US" altLang="zh-CN" dirty="0" smtClean="0"/>
              <a:t>Claudio </a:t>
            </a:r>
            <a:r>
              <a:rPr lang="en-US" altLang="zh-CN" dirty="0"/>
              <a:t>T. </a:t>
            </a:r>
            <a:r>
              <a:rPr lang="en-US" altLang="zh-CN" dirty="0" smtClean="0"/>
              <a:t>Silva (</a:t>
            </a:r>
            <a:r>
              <a:rPr lang="en-US" altLang="zh-CN" dirty="0"/>
              <a:t>AT&amp;T Labs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94560" y="3312478"/>
            <a:ext cx="1661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Presenter:</a:t>
            </a:r>
          </a:p>
          <a:p>
            <a:r>
              <a:rPr lang="en-US" altLang="zh-CN" sz="2200" dirty="0" smtClean="0"/>
              <a:t>Jiatao Fan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9571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Defining the Surface – projecting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52390"/>
            <a:ext cx="4941498" cy="3151594"/>
          </a:xfrm>
        </p:spPr>
        <p:txBody>
          <a:bodyPr>
            <a:normAutofit/>
          </a:bodyPr>
          <a:lstStyle/>
          <a:p>
            <a:r>
              <a:rPr lang="en-US" altLang="zh-CN" dirty="0"/>
              <a:t>The projection of </a:t>
            </a:r>
            <a:r>
              <a:rPr lang="en-US" altLang="zh-CN" i="1" dirty="0"/>
              <a:t>r </a:t>
            </a:r>
            <a:r>
              <a:rPr lang="en-US" altLang="zh-CN" dirty="0"/>
              <a:t>onto </a:t>
            </a:r>
            <a:r>
              <a:rPr lang="en-US" altLang="zh-CN" i="1" dirty="0"/>
              <a:t>g </a:t>
            </a:r>
            <a:r>
              <a:rPr lang="en-US" altLang="zh-CN" dirty="0"/>
              <a:t>(the </a:t>
            </a:r>
            <a:r>
              <a:rPr lang="en-US" altLang="zh-CN" dirty="0" smtClean="0"/>
              <a:t>blue point</a:t>
            </a:r>
            <a:r>
              <a:rPr lang="en-US" altLang="zh-CN" dirty="0"/>
              <a:t>) is the result of the MLS projection procedure.</a:t>
            </a: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698" y="1690687"/>
            <a:ext cx="5989054" cy="43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Bounded Approximation Error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From differential geometry, a </a:t>
                </a:r>
                <a:r>
                  <a:rPr lang="en-US" altLang="zh-CN" dirty="0"/>
                  <a:t>smooth surface </a:t>
                </a:r>
                <a:r>
                  <a:rPr lang="en-US" altLang="zh-CN" dirty="0" smtClean="0"/>
                  <a:t>can be </a:t>
                </a:r>
                <a:r>
                  <a:rPr lang="en-US" altLang="zh-CN" dirty="0"/>
                  <a:t>locally represented as a function over a local coordinate system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</a:t>
                </a:r>
                <a:r>
                  <a:rPr lang="en-US" altLang="zh-CN" dirty="0" smtClean="0"/>
                  <a:t>n </a:t>
                </a:r>
                <a:r>
                  <a:rPr lang="en-US" altLang="zh-CN" dirty="0"/>
                  <a:t>approximating a bivariate function </a:t>
                </a:r>
                <a:r>
                  <a:rPr lang="en-US" altLang="zh-CN" dirty="0" smtClean="0"/>
                  <a:t>f by </a:t>
                </a:r>
                <a:r>
                  <a:rPr lang="en-US" altLang="zh-CN" dirty="0"/>
                  <a:t>a polynomial g of total degree m, the approximation error </a:t>
                </a:r>
                <a:r>
                  <a:rPr lang="en-US" altLang="zh-CN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altLang="zh-CN" dirty="0" smtClean="0"/>
                  <a:t>g</a:t>
                </a:r>
                <a:r>
                  <a:rPr lang="en-US" altLang="zh-CN" dirty="0"/>
                  <a:t>− f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M·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The constant M involves the (m+1)-</a:t>
                </a:r>
                <a:r>
                  <a:rPr lang="en-US" altLang="zh-CN" dirty="0" err="1" smtClean="0"/>
                  <a:t>th</a:t>
                </a:r>
                <a:r>
                  <a:rPr lang="en-US" altLang="zh-CN" dirty="0" smtClean="0"/>
                  <a:t> derivatives </a:t>
                </a:r>
                <a:r>
                  <a:rPr lang="en-US" altLang="zh-CN" dirty="0"/>
                  <a:t>of f , i.e. M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altLang="zh-CN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(</a:t>
                </a:r>
                <a:r>
                  <a:rPr lang="en-US" altLang="zh-CN" dirty="0"/>
                  <a:t>D. Levin.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48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Bounded Approximation Error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infinitely smooth, there exists a </a:t>
                </a:r>
                <a:r>
                  <a:rPr lang="en-US" altLang="zh-CN" dirty="0" smtClean="0"/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involving the (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+1)-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derivatives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such </a:t>
                </a:r>
                <a:r>
                  <a:rPr lang="en-US" altLang="zh-CN" dirty="0" smtClean="0"/>
                  <a:t>that 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b="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is computed using polynomials of degree 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34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Generating the </a:t>
            </a:r>
            <a:r>
              <a:rPr lang="en-US" altLang="zh-CN" dirty="0" smtClean="0"/>
              <a:t>Representation Point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A given point set might </a:t>
            </a:r>
            <a:r>
              <a:rPr lang="en-US" altLang="zh-CN" sz="4400" dirty="0" smtClean="0"/>
              <a:t>have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4400" dirty="0" smtClean="0"/>
              <a:t>erroneous </a:t>
            </a:r>
            <a:r>
              <a:rPr lang="en-US" altLang="zh-CN" sz="4400" dirty="0"/>
              <a:t>point locations </a:t>
            </a:r>
            <a:r>
              <a:rPr lang="en-US" altLang="zh-CN" sz="4400" dirty="0" smtClean="0"/>
              <a:t>(noise)</a:t>
            </a:r>
            <a:endParaRPr lang="en-US" altLang="zh-CN" sz="4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4400" dirty="0" smtClean="0"/>
              <a:t>too </a:t>
            </a:r>
            <a:r>
              <a:rPr lang="en-US" altLang="zh-CN" sz="4400" dirty="0"/>
              <a:t>many points </a:t>
            </a:r>
            <a:r>
              <a:rPr lang="en-US" altLang="zh-CN" sz="4400" dirty="0" smtClean="0"/>
              <a:t>(</a:t>
            </a:r>
            <a:r>
              <a:rPr lang="en-US" altLang="zh-CN" sz="4400" dirty="0" err="1" smtClean="0"/>
              <a:t>redundance</a:t>
            </a:r>
            <a:r>
              <a:rPr lang="en-US" altLang="zh-CN" sz="44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4400" dirty="0"/>
              <a:t>n</a:t>
            </a:r>
            <a:r>
              <a:rPr lang="en-US" altLang="zh-CN" sz="4400" dirty="0" smtClean="0"/>
              <a:t>ot enough </a:t>
            </a:r>
            <a:r>
              <a:rPr lang="en-US" altLang="zh-CN" sz="4400" dirty="0"/>
              <a:t>points </a:t>
            </a:r>
            <a:r>
              <a:rPr lang="en-US" altLang="zh-CN" sz="4400" dirty="0" smtClean="0"/>
              <a:t>(under-sampling)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45833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.Generating the Representation Point Set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Solutions:</a:t>
            </a:r>
          </a:p>
          <a:p>
            <a:r>
              <a:rPr lang="en-US" altLang="zh-CN" dirty="0" smtClean="0"/>
              <a:t>Noise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Project </a:t>
            </a:r>
            <a:r>
              <a:rPr lang="en-US" altLang="zh-CN" dirty="0"/>
              <a:t>the points </a:t>
            </a:r>
            <a:r>
              <a:rPr lang="en-US" altLang="zh-CN" dirty="0" smtClean="0"/>
              <a:t>onto the </a:t>
            </a:r>
            <a:r>
              <a:rPr lang="en-US" altLang="zh-CN" dirty="0"/>
              <a:t>MLS surface they define. </a:t>
            </a:r>
            <a:r>
              <a:rPr lang="en-US" altLang="zh-CN" dirty="0" smtClean="0"/>
              <a:t>The 	result 	of </a:t>
            </a:r>
            <a:r>
              <a:rPr lang="en-US" altLang="zh-CN" dirty="0"/>
              <a:t>the projection </a:t>
            </a:r>
            <a:r>
              <a:rPr lang="en-US" altLang="zh-CN" dirty="0" smtClean="0"/>
              <a:t>procedure is </a:t>
            </a:r>
            <a:r>
              <a:rPr lang="en-US" altLang="zh-CN" dirty="0"/>
              <a:t>a thin point </a:t>
            </a:r>
            <a:r>
              <a:rPr lang="en-US" altLang="zh-CN" dirty="0" smtClean="0"/>
              <a:t>set.</a:t>
            </a:r>
          </a:p>
          <a:p>
            <a:r>
              <a:rPr lang="en-US" altLang="zh-CN" dirty="0" smtClean="0"/>
              <a:t>Redundancy</a:t>
            </a:r>
          </a:p>
          <a:p>
            <a:pPr marL="0" indent="0">
              <a:buNone/>
            </a:pPr>
            <a:r>
              <a:rPr lang="en-US" altLang="zh-CN" dirty="0"/>
              <a:t>	D</a:t>
            </a:r>
            <a:r>
              <a:rPr lang="en-US" altLang="zh-CN" dirty="0" smtClean="0"/>
              <a:t>ecimating the point </a:t>
            </a:r>
            <a:r>
              <a:rPr lang="en-US" altLang="zh-CN" dirty="0"/>
              <a:t>set, </a:t>
            </a:r>
            <a:r>
              <a:rPr lang="en-US" altLang="zh-CN" dirty="0" smtClean="0"/>
              <a:t>maintaining </a:t>
            </a:r>
            <a:r>
              <a:rPr lang="en-US" altLang="zh-CN" dirty="0"/>
              <a:t>a </a:t>
            </a:r>
            <a:r>
              <a:rPr lang="en-US" altLang="zh-CN" dirty="0" smtClean="0"/>
              <a:t>good approximation of 	the MLS surface defined by the original point set.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en-US" altLang="zh-CN" dirty="0" smtClean="0"/>
              <a:t>nder-sampling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T</a:t>
            </a:r>
            <a:r>
              <a:rPr lang="en-US" altLang="zh-CN" dirty="0" smtClean="0"/>
              <a:t>he </a:t>
            </a:r>
            <a:r>
              <a:rPr lang="en-US" altLang="zh-CN" dirty="0"/>
              <a:t>input point set needs to be up-sampled.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88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.Generating the Representation Point Set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Down-sampling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	Criterion: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approximate the contribution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by its distance from its </a:t>
                </a:r>
                <a:r>
                  <a:rPr lang="en-US" altLang="zh-CN" dirty="0" smtClean="0"/>
                  <a:t>	projection onto </a:t>
                </a:r>
                <a:r>
                  <a:rPr lang="en-US" altLang="zh-CN" dirty="0"/>
                  <a:t>the surface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 smtClean="0"/>
                  <a:t>−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Approach:</a:t>
                </a:r>
              </a:p>
              <a:p>
                <a:pPr marL="1428750" lvl="2" indent="-514350">
                  <a:buFont typeface="+mj-ea"/>
                  <a:buAutoNum type="circleNumDbPlain"/>
                </a:pPr>
                <a:r>
                  <a:rPr lang="en-US" altLang="zh-CN" sz="2400" dirty="0"/>
                  <a:t>A</a:t>
                </a:r>
                <a:r>
                  <a:rPr lang="en-US" altLang="zh-CN" sz="2400" dirty="0" smtClean="0"/>
                  <a:t>ll </a:t>
                </a:r>
                <a:r>
                  <a:rPr lang="en-US" altLang="zh-CN" sz="2400" dirty="0"/>
                  <a:t>points </a:t>
                </a:r>
                <a:r>
                  <a:rPr lang="en-US" altLang="zh-CN" sz="2400" dirty="0" smtClean="0"/>
                  <a:t>in </a:t>
                </a:r>
                <a:r>
                  <a:rPr lang="en-US" altLang="zh-CN" sz="2400" dirty="0"/>
                  <a:t>a </a:t>
                </a:r>
                <a:r>
                  <a:rPr lang="en-US" altLang="zh-CN" sz="2400" dirty="0" smtClean="0"/>
                  <a:t>priority queue according to their contribution value. </a:t>
                </a:r>
              </a:p>
              <a:p>
                <a:pPr marL="1428750" lvl="2" indent="-514350">
                  <a:buFont typeface="+mj-ea"/>
                  <a:buAutoNum type="circleNumDbPlain"/>
                </a:pPr>
                <a:r>
                  <a:rPr lang="en-US" altLang="zh-CN" sz="2400" dirty="0" smtClean="0"/>
                  <a:t>Point with smallest </a:t>
                </a:r>
                <a:r>
                  <a:rPr lang="en-US" altLang="zh-CN" sz="2400" dirty="0"/>
                  <a:t>error is removed from the point </a:t>
                </a:r>
                <a:r>
                  <a:rPr lang="en-US" altLang="zh-CN" sz="2400" dirty="0" smtClean="0"/>
                  <a:t>set in each loop</a:t>
                </a:r>
                <a:endParaRPr lang="en-US" altLang="zh-CN" sz="2400" dirty="0"/>
              </a:p>
              <a:p>
                <a:pPr marL="1428750" lvl="2" indent="-514350">
                  <a:buFont typeface="+mj-ea"/>
                  <a:buAutoNum type="circleNumDbPlain"/>
                </a:pPr>
                <a:r>
                  <a:rPr lang="en-US" altLang="zh-CN" sz="2400" dirty="0"/>
                  <a:t>E</a:t>
                </a:r>
                <a:r>
                  <a:rPr lang="en-US" altLang="zh-CN" sz="2400" dirty="0" smtClean="0"/>
                  <a:t>rror </a:t>
                </a:r>
                <a:r>
                  <a:rPr lang="en-US" altLang="zh-CN" sz="2400" dirty="0"/>
                  <a:t>values of </a:t>
                </a:r>
                <a:r>
                  <a:rPr lang="en-US" altLang="zh-CN" sz="2400" dirty="0" smtClean="0"/>
                  <a:t>nearby points are recalculated</a:t>
                </a:r>
              </a:p>
              <a:p>
                <a:pPr marL="1428750" lvl="2" indent="-514350">
                  <a:buFont typeface="+mj-ea"/>
                  <a:buAutoNum type="circleNumDbPlain"/>
                </a:pPr>
                <a:r>
                  <a:rPr lang="en-US" altLang="zh-CN" sz="2400" dirty="0" smtClean="0"/>
                  <a:t>This </a:t>
                </a:r>
                <a:r>
                  <a:rPr lang="en-US" altLang="zh-CN" sz="2400" dirty="0"/>
                  <a:t>process is repeated until the desired </a:t>
                </a:r>
                <a:r>
                  <a:rPr lang="en-US" altLang="zh-CN" sz="2400" dirty="0" smtClean="0"/>
                  <a:t>number of </a:t>
                </a:r>
                <a:r>
                  <a:rPr lang="en-US" altLang="zh-CN" sz="2400" dirty="0"/>
                  <a:t>points is reached or the contributions of </a:t>
                </a:r>
                <a:r>
                  <a:rPr lang="en-US" altLang="zh-CN" sz="2400" dirty="0" smtClean="0"/>
                  <a:t>all points exceed some bound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68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75" y="1690688"/>
            <a:ext cx="7609687" cy="29337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.Generating the Representation Point Set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87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Up-sampling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38200" y="4872038"/>
            <a:ext cx="10515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Points are added at </a:t>
            </a:r>
            <a:r>
              <a:rPr lang="en-US" altLang="zh-CN" sz="2800" dirty="0" smtClean="0"/>
              <a:t>vertices of </a:t>
            </a:r>
            <a:r>
              <a:rPr lang="en-US" altLang="zh-CN" sz="2800" dirty="0"/>
              <a:t>the </a:t>
            </a:r>
            <a:r>
              <a:rPr lang="en-US" altLang="zh-CN" sz="2800" dirty="0" err="1"/>
              <a:t>Voronoi</a:t>
            </a:r>
            <a:r>
              <a:rPr lang="en-US" altLang="zh-CN" sz="2800" dirty="0"/>
              <a:t> diagram. In each step, the vertex with the </a:t>
            </a:r>
            <a:r>
              <a:rPr lang="en-US" altLang="zh-CN" sz="2800" dirty="0" smtClean="0"/>
              <a:t>largest empty </a:t>
            </a:r>
            <a:r>
              <a:rPr lang="en-US" altLang="zh-CN" sz="2800" dirty="0"/>
              <a:t>circle is chosen. The process is repeated until the </a:t>
            </a:r>
            <a:r>
              <a:rPr lang="en-US" altLang="zh-CN" sz="2800" dirty="0" smtClean="0"/>
              <a:t>radius of </a:t>
            </a:r>
            <a:r>
              <a:rPr lang="en-US" altLang="zh-CN" sz="2800" dirty="0"/>
              <a:t>the largest circle is smaller than a specified bound.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1856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 .Rendering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8764"/>
          </a:xfrm>
        </p:spPr>
        <p:txBody>
          <a:bodyPr>
            <a:norm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ypically</a:t>
            </a:r>
            <a:r>
              <a:rPr lang="en-US" altLang="zh-CN" dirty="0"/>
              <a:t>, points are not dense enough </a:t>
            </a:r>
            <a:r>
              <a:rPr lang="en-US" altLang="zh-CN" dirty="0" smtClean="0"/>
              <a:t>to be </a:t>
            </a:r>
            <a:r>
              <a:rPr lang="en-US" altLang="zh-CN" dirty="0"/>
              <a:t>projected directly as a single pixel and more points need to </a:t>
            </a:r>
            <a:r>
              <a:rPr lang="en-US" altLang="zh-CN" dirty="0" smtClean="0"/>
              <a:t>be generated </a:t>
            </a:r>
            <a:r>
              <a:rPr lang="en-US" altLang="zh-CN" dirty="0"/>
              <a:t>by interpolation in object </a:t>
            </a:r>
            <a:r>
              <a:rPr lang="en-US" altLang="zh-CN" dirty="0" smtClean="0"/>
              <a:t>space.</a:t>
            </a:r>
          </a:p>
          <a:p>
            <a:endParaRPr lang="en-US" altLang="zh-CN" dirty="0"/>
          </a:p>
          <a:p>
            <a:r>
              <a:rPr lang="en-US" altLang="zh-CN" dirty="0" smtClean="0"/>
              <a:t>Solution: Sample </a:t>
            </a:r>
            <a:r>
              <a:rPr lang="en-US" altLang="zh-CN" dirty="0"/>
              <a:t>the polynomials associated with the representation </a:t>
            </a:r>
            <a:r>
              <a:rPr lang="en-US" altLang="zh-CN" dirty="0" smtClean="0"/>
              <a:t>points rather </a:t>
            </a:r>
            <a:r>
              <a:rPr lang="en-US" altLang="zh-CN" dirty="0"/>
              <a:t>than really projecting the points</a:t>
            </a:r>
            <a:r>
              <a:rPr lang="en-US" altLang="zh-CN" dirty="0" smtClean="0"/>
              <a:t>	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53129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 .Rendering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8764"/>
          </a:xfrm>
        </p:spPr>
        <p:txBody>
          <a:bodyPr>
            <a:normAutofit/>
          </a:bodyPr>
          <a:lstStyle/>
          <a:p>
            <a:r>
              <a:rPr lang="en-US" altLang="zh-CN" dirty="0"/>
              <a:t>To render such surfaces, the surface is covered by a finite </a:t>
            </a:r>
            <a:r>
              <a:rPr lang="en-US" altLang="zh-CN" dirty="0" smtClean="0"/>
              <a:t>number, as </a:t>
            </a:r>
            <a:r>
              <a:rPr lang="en-US" altLang="zh-CN" dirty="0"/>
              <a:t>small as possible, of non-conforming, overlapping, </a:t>
            </a:r>
            <a:r>
              <a:rPr lang="en-US" altLang="zh-CN" dirty="0" smtClean="0"/>
              <a:t>polynomial </a:t>
            </a:r>
            <a:r>
              <a:rPr lang="en-US" altLang="zh-CN" smtClean="0"/>
              <a:t>patches.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error of these approximations </a:t>
            </a:r>
            <a:r>
              <a:rPr lang="en-US" altLang="zh-CN" dirty="0" smtClean="0"/>
              <a:t>is bounded </a:t>
            </a:r>
            <a:r>
              <a:rPr lang="en-US" altLang="zh-CN" dirty="0"/>
              <a:t>and dependent on the spacing among points.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6824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87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oncept </a:t>
            </a:r>
            <a:r>
              <a:rPr lang="en-US" altLang="zh-CN" sz="2400" dirty="0"/>
              <a:t>of </a:t>
            </a:r>
            <a:r>
              <a:rPr lang="en-US" altLang="zh-CN" sz="2400" dirty="0" smtClean="0"/>
              <a:t>representing </a:t>
            </a:r>
            <a:r>
              <a:rPr lang="en-US" altLang="zh-CN" sz="2400" dirty="0"/>
              <a:t>shapes with point </a:t>
            </a:r>
            <a:r>
              <a:rPr lang="en-US" altLang="zh-CN" sz="2400" dirty="0" smtClean="0"/>
              <a:t>sets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/>
              <a:t>A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framework to approximate a smooth surface defined </a:t>
            </a:r>
            <a:r>
              <a:rPr lang="en-US" altLang="zh-CN" sz="2400" dirty="0" smtClean="0"/>
              <a:t>by a </a:t>
            </a:r>
            <a:r>
              <a:rPr lang="en-US" altLang="zh-CN" sz="2400" dirty="0"/>
              <a:t>set of </a:t>
            </a:r>
            <a:r>
              <a:rPr lang="en-US" altLang="zh-CN" sz="2400" dirty="0" smtClean="0"/>
              <a:t>points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New </a:t>
            </a:r>
            <a:r>
              <a:rPr lang="en-US" altLang="zh-CN" sz="2400" dirty="0"/>
              <a:t>techniques to resample </a:t>
            </a:r>
            <a:r>
              <a:rPr lang="en-US" altLang="zh-CN" sz="2400" dirty="0" smtClean="0"/>
              <a:t>the surface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Methods to generate </a:t>
            </a:r>
            <a:r>
              <a:rPr lang="en-US" altLang="zh-CN" sz="2400" dirty="0"/>
              <a:t>an adequate representation of the surface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8608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7030"/>
          </a:xfrm>
        </p:spPr>
        <p:txBody>
          <a:bodyPr/>
          <a:lstStyle/>
          <a:p>
            <a:r>
              <a:rPr lang="en-US" altLang="zh-CN" dirty="0" smtClean="0"/>
              <a:t>To use a smooth manifold surface from a set of points to represent a surface close to an original surface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549" y="2762655"/>
            <a:ext cx="5451819" cy="40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Key Definitions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Smooth manifold: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The </a:t>
                </a:r>
                <a:r>
                  <a:rPr lang="en-US" altLang="zh-CN" dirty="0"/>
                  <a:t>surface defined by the point set is a </a:t>
                </a:r>
                <a:r>
                  <a:rPr lang="en-US" altLang="zh-CN" dirty="0" smtClean="0"/>
                  <a:t>2-manifold </a:t>
                </a:r>
                <a:r>
                  <a:rPr lang="en-US" altLang="zh-CN" dirty="0"/>
                  <a:t>and expected to </a:t>
                </a:r>
                <a:r>
                  <a:rPr lang="en-US" altLang="zh-CN" dirty="0" smtClean="0"/>
                  <a:t>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 smtClean="0"/>
                  <a:t> smooth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given that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points are </a:t>
                </a:r>
                <a:r>
                  <a:rPr lang="en-US" altLang="zh-CN" dirty="0"/>
                  <a:t>sufficiently close to the smooth surface </a:t>
                </a:r>
                <a:r>
                  <a:rPr lang="en-US" altLang="zh-CN" dirty="0" smtClean="0"/>
                  <a:t>being represented.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7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Key Definitions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Bounded sampling error: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Let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be </a:t>
                </a:r>
                <a:r>
                  <a:rPr lang="en-US" altLang="zh-CN" dirty="0"/>
                  <a:t>defined by the set of </a:t>
                </a:r>
                <a:r>
                  <a:rPr lang="en-US" altLang="zh-CN" dirty="0" smtClean="0"/>
                  <a:t>representation points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dirty="0" smtClean="0"/>
                  <a:t> be the original surface. The representation has bounded error Ɛ, </a:t>
                </a:r>
                <a:r>
                  <a:rPr lang="en-US" altLang="zh-CN" dirty="0"/>
                  <a:t>if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dirty="0"/>
                  <a:t>) </a:t>
                </a:r>
                <a:r>
                  <a:rPr lang="en-US" altLang="zh-CN" dirty="0" smtClean="0"/>
                  <a:t>&lt; Ɛ, </a:t>
                </a:r>
                <a:r>
                  <a:rPr lang="en-US" altLang="zh-CN" dirty="0"/>
                  <a:t>where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(·, ·) is the </a:t>
                </a:r>
                <a:r>
                  <a:rPr lang="en-US" altLang="zh-CN" dirty="0" err="1" smtClean="0"/>
                  <a:t>Hausdorff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distance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12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Key 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Local computation: </a:t>
            </a:r>
          </a:p>
          <a:p>
            <a:pPr marL="0" indent="0">
              <a:buNone/>
            </a:pPr>
            <a:r>
              <a:rPr lang="en-US" altLang="zh-CN" dirty="0" smtClean="0"/>
              <a:t>For computing a point on the surface only a local neighborhood of that point is required.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Result: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mall memory footprint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epends only on the anticipated feature size and not the number of points.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11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Key 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High quality: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Since </a:t>
            </a:r>
            <a:r>
              <a:rPr lang="en-US" altLang="zh-CN" dirty="0"/>
              <a:t>t</a:t>
            </a:r>
            <a:r>
              <a:rPr lang="en-US" altLang="zh-CN" dirty="0" smtClean="0"/>
              <a:t>he surface defined by the point set</a:t>
            </a:r>
            <a:r>
              <a:rPr lang="en-US" altLang="zh-CN" i="1" dirty="0" smtClean="0"/>
              <a:t> </a:t>
            </a:r>
            <a:r>
              <a:rPr lang="en-US" altLang="zh-CN" dirty="0"/>
              <a:t>is a smooth surface, proper </a:t>
            </a:r>
            <a:r>
              <a:rPr lang="en-US" altLang="zh-CN" dirty="0" smtClean="0"/>
              <a:t>re-sampling leads </a:t>
            </a:r>
            <a:r>
              <a:rPr lang="en-US" altLang="zh-CN" dirty="0"/>
              <a:t>to smooth silhouettes and </a:t>
            </a:r>
            <a:r>
              <a:rPr lang="en-US" altLang="zh-CN" dirty="0" err="1"/>
              <a:t>normals</a:t>
            </a:r>
            <a:r>
              <a:rPr lang="en-US" altLang="zh-CN" dirty="0"/>
              <a:t> resulting in </a:t>
            </a:r>
            <a:r>
              <a:rPr lang="en-US" altLang="zh-CN" dirty="0" smtClean="0"/>
              <a:t>superior rendering </a:t>
            </a:r>
            <a:r>
              <a:rPr lang="en-US" altLang="zh-CN" dirty="0"/>
              <a:t>quality at interactive frame rates.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93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Key 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Single step procedure </a:t>
            </a:r>
            <a:r>
              <a:rPr lang="en-US" altLang="zh-CN" b="1" dirty="0" smtClean="0"/>
              <a:t>: </a:t>
            </a:r>
          </a:p>
          <a:p>
            <a:pPr marL="0" indent="0">
              <a:buNone/>
            </a:pPr>
            <a:r>
              <a:rPr lang="en-US" altLang="zh-CN" dirty="0" smtClean="0"/>
              <a:t>Re-sampling respects screen space resolution and guarantees sufficient sampling, i.e. no holes have to be filled in a post-processing step.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82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Defining the Surface – projecting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52389"/>
            <a:ext cx="4941498" cy="3151595"/>
          </a:xfrm>
        </p:spPr>
        <p:txBody>
          <a:bodyPr>
            <a:normAutofit/>
          </a:bodyPr>
          <a:lstStyle/>
          <a:p>
            <a:r>
              <a:rPr lang="en-US" altLang="zh-CN" dirty="0"/>
              <a:t>First, a local </a:t>
            </a:r>
            <a:r>
              <a:rPr lang="en-US" altLang="zh-CN" dirty="0" smtClean="0"/>
              <a:t>reference domain </a:t>
            </a:r>
            <a:r>
              <a:rPr lang="en-US" altLang="zh-CN" i="1" dirty="0"/>
              <a:t>H </a:t>
            </a:r>
            <a:r>
              <a:rPr lang="en-US" altLang="zh-CN" dirty="0"/>
              <a:t>for the purple point </a:t>
            </a:r>
            <a:r>
              <a:rPr lang="en-US" altLang="zh-CN" i="1" dirty="0"/>
              <a:t>r </a:t>
            </a:r>
            <a:r>
              <a:rPr lang="en-US" altLang="zh-CN" dirty="0"/>
              <a:t>is generated. </a:t>
            </a:r>
            <a:r>
              <a:rPr lang="en-US" altLang="zh-CN" dirty="0" smtClean="0"/>
              <a:t>The </a:t>
            </a:r>
            <a:r>
              <a:rPr lang="en-US" altLang="zh-CN" dirty="0"/>
              <a:t>projection of </a:t>
            </a:r>
            <a:r>
              <a:rPr lang="en-US" altLang="zh-CN" dirty="0" smtClean="0"/>
              <a:t>r onto </a:t>
            </a:r>
            <a:r>
              <a:rPr lang="en-US" altLang="zh-CN" dirty="0"/>
              <a:t>H defines its origin q (the red point).</a:t>
            </a: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698" y="1690687"/>
            <a:ext cx="5989054" cy="43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3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Defining the Surface – projecting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2390"/>
                <a:ext cx="4941498" cy="315159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Then, a local </a:t>
                </a:r>
                <a:r>
                  <a:rPr lang="en-US" altLang="zh-CN" dirty="0" smtClean="0"/>
                  <a:t>polynomial approximation </a:t>
                </a:r>
                <a:r>
                  <a:rPr lang="en-US" altLang="zh-CN" i="1" dirty="0"/>
                  <a:t>g </a:t>
                </a:r>
                <a:r>
                  <a:rPr lang="en-US" altLang="zh-CN" dirty="0"/>
                  <a:t>to the heights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over </a:t>
                </a:r>
                <a:r>
                  <a:rPr lang="en-US" altLang="zh-CN" i="1" dirty="0"/>
                  <a:t>H </a:t>
                </a:r>
                <a:r>
                  <a:rPr lang="en-US" altLang="zh-CN" dirty="0"/>
                  <a:t>is computed</a:t>
                </a:r>
                <a:r>
                  <a:rPr lang="en-US" altLang="zh-CN" dirty="0" smtClean="0"/>
                  <a:t>. </a:t>
                </a:r>
                <a:r>
                  <a:rPr lang="en-US" altLang="zh-CN" dirty="0"/>
                  <a:t>In both cases, the weight for 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is a function of </a:t>
                </a:r>
                <a:r>
                  <a:rPr lang="en-US" altLang="zh-CN" dirty="0" smtClean="0"/>
                  <a:t>the distance </a:t>
                </a:r>
                <a:r>
                  <a:rPr lang="en-US" altLang="zh-CN" dirty="0"/>
                  <a:t>to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(the red point).</a:t>
                </a:r>
                <a:endParaRPr lang="en-US" altLang="zh-CN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2390"/>
                <a:ext cx="4941498" cy="3151594"/>
              </a:xfrm>
              <a:blipFill rotWithShape="0">
                <a:blip r:embed="rId2"/>
                <a:stretch>
                  <a:fillRect l="-2222" t="-3288" r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698" y="1690687"/>
            <a:ext cx="5989054" cy="43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8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583</Words>
  <Application>Microsoft Office PowerPoint</Application>
  <PresentationFormat>宽屏</PresentationFormat>
  <Paragraphs>91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Computing and Rendering Point Set Surfaces Review</vt:lpstr>
      <vt:lpstr>Goal</vt:lpstr>
      <vt:lpstr>1. Key Definitions</vt:lpstr>
      <vt:lpstr>1. Key Definitions</vt:lpstr>
      <vt:lpstr>1. Key Definitions</vt:lpstr>
      <vt:lpstr>1. Key Definitions</vt:lpstr>
      <vt:lpstr>1. Key Definitions</vt:lpstr>
      <vt:lpstr>2. Defining the Surface – projecting</vt:lpstr>
      <vt:lpstr>2. Defining the Surface – projecting</vt:lpstr>
      <vt:lpstr>2. Defining the Surface – projecting</vt:lpstr>
      <vt:lpstr>3. Bounded Approximation Error</vt:lpstr>
      <vt:lpstr>3. Bounded Approximation Error</vt:lpstr>
      <vt:lpstr>4. Generating the Representation Point Set</vt:lpstr>
      <vt:lpstr>4 .Generating the Representation Point Set </vt:lpstr>
      <vt:lpstr>4 .Generating the Representation Point Set </vt:lpstr>
      <vt:lpstr>4 .Generating the Representation Point Set </vt:lpstr>
      <vt:lpstr>5 .Rendering</vt:lpstr>
      <vt:lpstr>5 .Rendering</vt:lpstr>
      <vt:lpstr>Conclusion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Jiatao Fan</dc:creator>
  <cp:lastModifiedBy>Jiatao Fan</cp:lastModifiedBy>
  <cp:revision>135</cp:revision>
  <dcterms:created xsi:type="dcterms:W3CDTF">2015-10-09T04:17:49Z</dcterms:created>
  <dcterms:modified xsi:type="dcterms:W3CDTF">2015-10-10T21:56:39Z</dcterms:modified>
</cp:coreProperties>
</file>