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5"/>
  </p:notesMasterIdLst>
  <p:sldIdLst>
    <p:sldId id="256" r:id="rId2"/>
    <p:sldId id="301" r:id="rId3"/>
    <p:sldId id="259" r:id="rId4"/>
    <p:sldId id="305" r:id="rId5"/>
    <p:sldId id="302" r:id="rId6"/>
    <p:sldId id="265" r:id="rId7"/>
    <p:sldId id="260" r:id="rId8"/>
    <p:sldId id="303" r:id="rId9"/>
    <p:sldId id="306" r:id="rId10"/>
    <p:sldId id="307" r:id="rId11"/>
    <p:sldId id="308" r:id="rId12"/>
    <p:sldId id="311" r:id="rId13"/>
    <p:sldId id="309" r:id="rId14"/>
    <p:sldId id="31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tao Fan" initials="JF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E3AD0-C6BD-4423-B0E9-0A5C205F32D3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EE12-19ED-4622-9D39-C1BE846D1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EE12-19ED-4622-9D39-C1BE846D1E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8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EE12-19ED-4622-9D39-C1BE846D1E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4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2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9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3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1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1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F705-C6F9-477E-B7AB-BD1AA864E520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7408-7C40-40A8-8B3B-AA707CB0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qjE5X7pTjK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298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Localizing Handle-Like Grasp </a:t>
            </a:r>
            <a:r>
              <a:rPr lang="en-US" altLang="zh-CN" dirty="0" smtClean="0"/>
              <a:t>Affordance in </a:t>
            </a:r>
            <a:r>
              <a:rPr lang="en-US" altLang="zh-CN" dirty="0"/>
              <a:t>3D Point Clouds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65520" y="3312478"/>
            <a:ext cx="4602480" cy="305784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Article authors:</a:t>
            </a:r>
          </a:p>
          <a:p>
            <a:pPr algn="l"/>
            <a:r>
              <a:rPr lang="en-US" altLang="zh-CN" dirty="0"/>
              <a:t>Andreas </a:t>
            </a:r>
            <a:r>
              <a:rPr lang="en-US" altLang="zh-CN" dirty="0" smtClean="0"/>
              <a:t>ten </a:t>
            </a:r>
            <a:r>
              <a:rPr lang="en-US" altLang="zh-CN" dirty="0"/>
              <a:t>Pas and Robert </a:t>
            </a:r>
            <a:r>
              <a:rPr lang="en-US" altLang="zh-CN" dirty="0" smtClean="0"/>
              <a:t>Platt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Publication </a:t>
            </a:r>
            <a:r>
              <a:rPr lang="en-US" altLang="zh-CN" dirty="0" smtClean="0"/>
              <a:t>Venue:</a:t>
            </a:r>
          </a:p>
          <a:p>
            <a:pPr algn="l"/>
            <a:r>
              <a:rPr lang="en-US" altLang="zh-CN" dirty="0" smtClean="0"/>
              <a:t>ISRR</a:t>
            </a:r>
            <a:r>
              <a:rPr lang="en-US" altLang="zh-CN" dirty="0"/>
              <a:t>, 2014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4560" y="3312478"/>
            <a:ext cx="166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Presenter:</a:t>
            </a:r>
          </a:p>
          <a:p>
            <a:r>
              <a:rPr lang="en-US" altLang="zh-CN" sz="2200" dirty="0" smtClean="0"/>
              <a:t>Jiatao Fan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957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b="1" dirty="0" smtClean="0"/>
                  <a:t>Estimating object surface curvature by fitting </a:t>
                </a:r>
                <a:r>
                  <a:rPr lang="en-US" altLang="zh-CN" sz="2400" b="1" dirty="0"/>
                  <a:t>an i</a:t>
                </a:r>
                <a:r>
                  <a:rPr lang="en-US" altLang="zh-CN" sz="2400" b="1" dirty="0" smtClean="0"/>
                  <a:t>mplicit </a:t>
                </a:r>
                <a:r>
                  <a:rPr lang="en-US" altLang="zh-CN" sz="2400" b="1" dirty="0"/>
                  <a:t>q</a:t>
                </a:r>
                <a:r>
                  <a:rPr lang="en-US" altLang="zh-CN" sz="2400" b="1" dirty="0" smtClean="0"/>
                  <a:t>uadratic surface</a:t>
                </a:r>
                <a:r>
                  <a:rPr lang="en-US" altLang="zh-CN" sz="2400" b="1" dirty="0"/>
                  <a:t>:</a:t>
                </a:r>
                <a:endParaRPr lang="en-US" altLang="zh-CN" sz="2400" b="1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To avoi</a:t>
                </a:r>
                <a:r>
                  <a:rPr lang="en-US" altLang="zh-CN" sz="2400" dirty="0" smtClean="0"/>
                  <a:t>d the trivial solution c = 0, according to </a:t>
                </a:r>
                <a:r>
                  <a:rPr lang="en-US" altLang="zh-CN" sz="2400" dirty="0" err="1" smtClean="0"/>
                  <a:t>Taubin’s</a:t>
                </a:r>
                <a:r>
                  <a:rPr lang="en-US" altLang="zh-CN" sz="2400" dirty="0" smtClean="0"/>
                  <a:t> method, we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= 1.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Therefore,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w</a:t>
                </a:r>
                <a:r>
                  <a:rPr lang="en-US" altLang="zh-CN" sz="2400" dirty="0" smtClean="0"/>
                  <a:t>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denotes the derivative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with </a:t>
                </a:r>
                <a:r>
                  <a:rPr lang="en-US" altLang="zh-CN" sz="2400" dirty="0"/>
                  <a:t>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the </a:t>
                </a:r>
                <a:r>
                  <a:rPr lang="en-US" altLang="zh-CN" sz="2400" dirty="0" smtClean="0"/>
                  <a:t>other derivatives </a:t>
                </a:r>
                <a:r>
                  <a:rPr lang="en-US" altLang="zh-CN" sz="2400" dirty="0"/>
                  <a:t>are </a:t>
                </a:r>
                <a:r>
                  <a:rPr lang="en-US" altLang="zh-CN" sz="2400" dirty="0" smtClean="0"/>
                  <a:t>defined </a:t>
                </a:r>
                <a:r>
                  <a:rPr lang="en-US" altLang="zh-CN" sz="2400" dirty="0"/>
                  <a:t>similarly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  <a:blipFill rotWithShape="0">
                <a:blip r:embed="rId2"/>
                <a:stretch>
                  <a:fillRect l="-913" t="-1752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b="1" dirty="0" smtClean="0"/>
                  <a:t>Estimating object surface curvature by fitting </a:t>
                </a:r>
                <a:r>
                  <a:rPr lang="en-US" altLang="zh-CN" sz="2400" b="1" dirty="0"/>
                  <a:t>an i</a:t>
                </a:r>
                <a:r>
                  <a:rPr lang="en-US" altLang="zh-CN" sz="2400" b="1" dirty="0" smtClean="0"/>
                  <a:t>mplicit </a:t>
                </a:r>
                <a:r>
                  <a:rPr lang="en-US" altLang="zh-CN" sz="2400" b="1" dirty="0"/>
                  <a:t>q</a:t>
                </a:r>
                <a:r>
                  <a:rPr lang="en-US" altLang="zh-CN" sz="2400" b="1" dirty="0" smtClean="0"/>
                  <a:t>uadratic surface</a:t>
                </a:r>
                <a:r>
                  <a:rPr lang="en-US" altLang="zh-CN" sz="2400" b="1" dirty="0"/>
                  <a:t>:</a:t>
                </a:r>
                <a:endParaRPr lang="en-US" altLang="zh-CN" sz="2400" b="1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Equation </a:t>
                </a:r>
                <a:r>
                  <a:rPr lang="en-US" altLang="zh-CN" sz="2400" dirty="0" smtClean="0"/>
                  <a:t>(2) is </a:t>
                </a:r>
                <a:r>
                  <a:rPr lang="en-US" altLang="zh-CN" sz="2400" dirty="0"/>
                  <a:t>reformulated as the generalized Eigen </a:t>
                </a:r>
                <a:r>
                  <a:rPr lang="en-US" altLang="zh-CN" sz="2400" dirty="0" smtClean="0"/>
                  <a:t>decomposition</a:t>
                </a:r>
              </a:p>
              <a:p>
                <a:pPr marL="0" indent="0">
                  <a:buNone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 smtClean="0"/>
                  <a:t>		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𝑀𝑐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The </a:t>
                </a:r>
                <a:r>
                  <a:rPr lang="en-US" altLang="zh-CN" sz="2400" dirty="0" smtClean="0"/>
                  <a:t>eigenvector with </a:t>
                </a:r>
                <a:r>
                  <a:rPr lang="en-US" altLang="zh-CN" sz="2400" dirty="0"/>
                  <a:t>the </a:t>
                </a:r>
                <a:r>
                  <a:rPr lang="en-US" altLang="zh-CN" sz="2400" dirty="0" smtClean="0"/>
                  <a:t>smallest eigenvalue </a:t>
                </a:r>
                <a:r>
                  <a:rPr lang="en-US" altLang="zh-CN" sz="2400" dirty="0"/>
                  <a:t>provides the </a:t>
                </a:r>
                <a:r>
                  <a:rPr lang="en-US" altLang="zh-CN" sz="2400" dirty="0" smtClean="0"/>
                  <a:t>best-fit </a:t>
                </a:r>
                <a:r>
                  <a:rPr lang="en-US" altLang="zh-CN" sz="2400" dirty="0"/>
                  <a:t>parameter vector</a:t>
                </a:r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  <a:blipFill rotWithShape="0">
                <a:blip r:embed="rId2"/>
                <a:stretch>
                  <a:fillRect l="-913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8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Estimating object surface curvature by fitting </a:t>
            </a:r>
            <a:r>
              <a:rPr lang="en-US" altLang="zh-CN" sz="2400" b="1" dirty="0"/>
              <a:t>an i</a:t>
            </a:r>
            <a:r>
              <a:rPr lang="en-US" altLang="zh-CN" sz="2400" b="1" dirty="0" smtClean="0"/>
              <a:t>mplicit </a:t>
            </a:r>
            <a:r>
              <a:rPr lang="en-US" altLang="zh-CN" sz="2400" b="1" dirty="0"/>
              <a:t>q</a:t>
            </a:r>
            <a:r>
              <a:rPr lang="en-US" altLang="zh-CN" sz="2400" b="1" dirty="0" smtClean="0"/>
              <a:t>uadratic surface</a:t>
            </a:r>
            <a:r>
              <a:rPr lang="en-US" altLang="zh-CN" sz="2400" b="1" dirty="0" smtClean="0"/>
              <a:t>:</a:t>
            </a:r>
          </a:p>
          <a:p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To fix </a:t>
            </a:r>
            <a:r>
              <a:rPr lang="en-US" altLang="zh-CN" sz="2400" dirty="0"/>
              <a:t>the axis of the cylindrical shell to lie along the axis of minor </a:t>
            </a:r>
            <a:r>
              <a:rPr lang="en-US" altLang="zh-CN" sz="2400" dirty="0" smtClean="0"/>
              <a:t>principal curvature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we need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magnitude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0000"/>
                </a:solidFill>
              </a:rPr>
              <a:t>direction</a:t>
            </a:r>
            <a:r>
              <a:rPr lang="en-US" altLang="zh-CN" sz="2400" dirty="0"/>
              <a:t> of the </a:t>
            </a:r>
            <a:r>
              <a:rPr lang="en-US" altLang="zh-CN" sz="2400" dirty="0" smtClean="0"/>
              <a:t>curvature of </a:t>
            </a:r>
            <a:r>
              <a:rPr lang="en-US" altLang="zh-CN" sz="2400" dirty="0"/>
              <a:t>the quadratic </a:t>
            </a:r>
            <a:r>
              <a:rPr lang="en-US" altLang="zh-CN" sz="2400" dirty="0" smtClean="0"/>
              <a:t>surface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202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b="1" dirty="0" smtClean="0"/>
                  <a:t>Estimating object surface curvature by fitting </a:t>
                </a:r>
                <a:r>
                  <a:rPr lang="en-US" altLang="zh-CN" sz="2400" b="1" dirty="0"/>
                  <a:t>an i</a:t>
                </a:r>
                <a:r>
                  <a:rPr lang="en-US" altLang="zh-CN" sz="2400" b="1" dirty="0" smtClean="0"/>
                  <a:t>mplicit </a:t>
                </a:r>
                <a:r>
                  <a:rPr lang="en-US" altLang="zh-CN" sz="2400" b="1" dirty="0"/>
                  <a:t>q</a:t>
                </a:r>
                <a:r>
                  <a:rPr lang="en-US" altLang="zh-CN" sz="2400" b="1" dirty="0" smtClean="0"/>
                  <a:t>uadratic surface</a:t>
                </a:r>
                <a:r>
                  <a:rPr lang="en-US" altLang="zh-CN" sz="24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The eigenvectors of the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shape operator</a:t>
                </a:r>
                <a:r>
                  <a:rPr lang="en-US" altLang="zh-CN" sz="2400" dirty="0"/>
                  <a:t> describe the principal directions of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the surface and its eigenvalues describe the curvature in those directions</a:t>
                </a:r>
                <a:r>
                  <a:rPr lang="en-US" altLang="zh-CN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This can be done, for </a:t>
                </a:r>
                <a:r>
                  <a:rPr lang="en-US" altLang="zh-CN" sz="2400" dirty="0"/>
                  <a:t>a point, x</a:t>
                </a:r>
                <a:r>
                  <a:rPr lang="en-US" altLang="zh-CN" sz="2400" dirty="0" smtClean="0"/>
                  <a:t>, by taking </a:t>
                </a:r>
                <a:r>
                  <a:rPr lang="en-US" altLang="zh-CN" sz="2400" dirty="0"/>
                  <a:t>the Eigenvalues </a:t>
                </a:r>
                <a:r>
                  <a:rPr lang="en-US" altLang="zh-CN" sz="2400" dirty="0" smtClean="0"/>
                  <a:t>and Eigenvectors </a:t>
                </a:r>
                <a:r>
                  <a:rPr lang="en-US" altLang="zh-CN" sz="2400" dirty="0"/>
                  <a:t>of</a:t>
                </a:r>
                <a:r>
                  <a:rPr lang="en-US" altLang="zh-CN" sz="2400" dirty="0" smtClean="0"/>
                  <a:t>: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denotes the normal</a:t>
                </a:r>
                <a:r>
                  <a:rPr lang="en-US" altLang="zh-CN" sz="2400" dirty="0" smtClean="0"/>
                  <a:t> of the quadratic surface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</a:t>
                </a:r>
                <a:r>
                  <a:rPr lang="en-US" altLang="zh-CN" sz="2400" dirty="0" smtClean="0"/>
                  <a:t>here                              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  <a:blipFill rotWithShape="0">
                <a:blip r:embed="rId2"/>
                <a:stretch>
                  <a:fillRect l="-913" t="-1752" b="-2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6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Estimating object surface curvature by fitting </a:t>
            </a:r>
            <a:r>
              <a:rPr lang="en-US" altLang="zh-CN" sz="2400" b="1" dirty="0"/>
              <a:t>an i</a:t>
            </a:r>
            <a:r>
              <a:rPr lang="en-US" altLang="zh-CN" sz="2400" b="1" dirty="0" smtClean="0"/>
              <a:t>mplicit </a:t>
            </a:r>
            <a:r>
              <a:rPr lang="en-US" altLang="zh-CN" sz="2400" b="1" dirty="0"/>
              <a:t>q</a:t>
            </a:r>
            <a:r>
              <a:rPr lang="en-US" altLang="zh-CN" sz="2400" b="1" dirty="0" smtClean="0"/>
              <a:t>uadratic surface</a:t>
            </a:r>
            <a:r>
              <a:rPr lang="en-US" altLang="zh-CN" sz="2400" b="1" dirty="0" smtClean="0"/>
              <a:t>: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All </a:t>
            </a:r>
            <a:r>
              <a:rPr lang="en-US" altLang="zh-CN" sz="2400" dirty="0"/>
              <a:t>enveloping grasp </a:t>
            </a:r>
            <a:r>
              <a:rPr lang="en-US" altLang="zh-CN" sz="2400" dirty="0" smtClean="0"/>
              <a:t>affordances are located </a:t>
            </a:r>
            <a:r>
              <a:rPr lang="en-US" altLang="zh-CN" sz="2400" dirty="0"/>
              <a:t>in a </a:t>
            </a:r>
            <a:r>
              <a:rPr lang="en-US" altLang="zh-CN" sz="2400" dirty="0" smtClean="0"/>
              <a:t>high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curvature </a:t>
            </a:r>
            <a:r>
              <a:rPr lang="en-US" altLang="zh-CN" sz="2400" dirty="0"/>
              <a:t>neighborhood, </a:t>
            </a:r>
            <a:r>
              <a:rPr lang="en-US" altLang="zh-CN" sz="2400" dirty="0" smtClean="0"/>
              <a:t>so we eliminate all </a:t>
            </a:r>
            <a:r>
              <a:rPr lang="en-US" altLang="zh-CN" sz="2400" dirty="0"/>
              <a:t>neighborhoods </a:t>
            </a:r>
            <a:r>
              <a:rPr lang="en-US" altLang="zh-CN" sz="2400" dirty="0" smtClean="0"/>
              <a:t>with an </a:t>
            </a:r>
            <a:r>
              <a:rPr lang="en-US" altLang="zh-CN" sz="2400" dirty="0"/>
              <a:t>associated </a:t>
            </a:r>
            <a:r>
              <a:rPr lang="en-US" altLang="zh-CN" sz="2400" dirty="0" smtClean="0"/>
              <a:t>surface curvature </a:t>
            </a:r>
            <a:r>
              <a:rPr lang="en-US" altLang="zh-CN" sz="2400" dirty="0"/>
              <a:t>below some parametrized threshold.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72"/>
          <a:stretch/>
        </p:blipFill>
        <p:spPr>
          <a:xfrm>
            <a:off x="3536950" y="3890074"/>
            <a:ext cx="5118100" cy="29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Cylindrical </a:t>
            </a:r>
            <a:r>
              <a:rPr lang="en-US" altLang="zh-CN" sz="2400" b="1" dirty="0" smtClean="0"/>
              <a:t>shell search</a:t>
            </a:r>
            <a:r>
              <a:rPr lang="en-US" altLang="zh-CN" sz="2400" b="1" dirty="0"/>
              <a:t>: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1. Project </a:t>
            </a:r>
            <a:r>
              <a:rPr lang="en-US" altLang="zh-CN" sz="2400" dirty="0"/>
              <a:t>the points in the local neighborhood onto </a:t>
            </a:r>
            <a:r>
              <a:rPr lang="en-US" altLang="zh-CN" sz="2400" dirty="0" smtClean="0"/>
              <a:t>the plane </a:t>
            </a:r>
            <a:r>
              <a:rPr lang="en-US" altLang="zh-CN" sz="2400" dirty="0"/>
              <a:t>orthogonal to the minor principal curvature </a:t>
            </a:r>
            <a:r>
              <a:rPr lang="en-US" altLang="zh-CN" sz="2400" dirty="0" smtClean="0"/>
              <a:t>axis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	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8933" t="8446" r="5135" b="2665"/>
          <a:stretch/>
        </p:blipFill>
        <p:spPr>
          <a:xfrm>
            <a:off x="4463512" y="2979480"/>
            <a:ext cx="3440623" cy="37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b="1" dirty="0" smtClean="0"/>
                  <a:t>Cylindrical shell </a:t>
                </a:r>
                <a:r>
                  <a:rPr lang="en-US" altLang="zh-CN" sz="2400" b="1" dirty="0"/>
                  <a:t>s</a:t>
                </a:r>
                <a:r>
                  <a:rPr lang="en-US" altLang="zh-CN" sz="2400" b="1" dirty="0" smtClean="0"/>
                  <a:t>earch:</a:t>
                </a:r>
                <a:endParaRPr lang="en-US" altLang="zh-CN" sz="2400" b="1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2. </a:t>
                </a:r>
                <a:r>
                  <a:rPr lang="en-US" altLang="zh-CN" sz="2400" dirty="0"/>
                  <a:t>C</a:t>
                </a:r>
                <a:r>
                  <a:rPr lang="en-US" altLang="zh-CN" sz="2400" dirty="0" smtClean="0"/>
                  <a:t>alculate </a:t>
                </a:r>
                <a:r>
                  <a:rPr lang="en-US" altLang="zh-CN" sz="2400" dirty="0"/>
                  <a:t>the center of the shell by </a:t>
                </a:r>
                <a:r>
                  <a:rPr lang="en-US" altLang="zh-CN" sz="2400" dirty="0" smtClean="0"/>
                  <a:t>fitting </a:t>
                </a:r>
                <a:r>
                  <a:rPr lang="en-US" altLang="zh-CN" sz="2400" dirty="0"/>
                  <a:t>a circle to the </a:t>
                </a:r>
                <a:r>
                  <a:rPr lang="en-US" altLang="zh-CN" sz="2400" dirty="0" smtClean="0"/>
                  <a:t>points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This is </a:t>
                </a:r>
                <a:r>
                  <a:rPr lang="en-US" altLang="zh-CN" sz="2400" dirty="0" smtClean="0"/>
                  <a:t>done </a:t>
                </a:r>
                <a:r>
                  <a:rPr lang="en-US" altLang="zh-CN" sz="2400" dirty="0"/>
                  <a:t>by minimizing algebraic distance as </a:t>
                </a:r>
                <a:r>
                  <a:rPr lang="en-US" altLang="zh-CN" sz="2400" dirty="0" smtClean="0"/>
                  <a:t>follows</a:t>
                </a:r>
                <a:r>
                  <a:rPr lang="en-US" altLang="zh-CN" sz="2400" dirty="0"/>
                  <a:t>: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coordinates </a:t>
                </a:r>
                <a:r>
                  <a:rPr lang="en-US" altLang="zh-CN" sz="2400" dirty="0"/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point </a:t>
                </a:r>
                <a:r>
                  <a:rPr lang="en-US" altLang="zh-CN" sz="2400" dirty="0"/>
                  <a:t>in the </a:t>
                </a:r>
                <a:r>
                  <a:rPr lang="en-US" altLang="zh-CN" sz="2400" dirty="0" smtClean="0"/>
                  <a:t>plane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 smtClean="0"/>
                  <a:t>r: coordinates </a:t>
                </a:r>
                <a:r>
                  <a:rPr lang="en-US" altLang="zh-CN" sz="2400" dirty="0"/>
                  <a:t>of the center and radius of the </a:t>
                </a:r>
                <a:r>
                  <a:rPr lang="en-US" altLang="zh-CN" sz="2400" dirty="0" smtClean="0"/>
                  <a:t>circle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	</a:t>
                </a: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	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Then </a:t>
                </a:r>
                <a:r>
                  <a:rPr lang="en-US" altLang="zh-CN" sz="2400" dirty="0"/>
                  <a:t>calculate the center </a:t>
                </a:r>
                <a:r>
                  <a:rPr lang="en-US" altLang="zh-CN" sz="2400" dirty="0" smtClean="0"/>
                  <a:t>and radius: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±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rad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  <a:blipFill rotWithShape="0">
                <a:blip r:embed="rId2"/>
                <a:stretch>
                  <a:fillRect l="-913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Cylindrical shell </a:t>
            </a:r>
            <a:r>
              <a:rPr lang="en-US" altLang="zh-CN" sz="2400" b="1" dirty="0"/>
              <a:t>s</a:t>
            </a:r>
            <a:r>
              <a:rPr lang="en-US" altLang="zh-CN" sz="2400" b="1" dirty="0" smtClean="0"/>
              <a:t>earch: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en-US" altLang="zh-CN" sz="2400" dirty="0" smtClean="0"/>
              <a:t>. Fix </a:t>
            </a:r>
            <a:r>
              <a:rPr lang="en-US" altLang="zh-CN" sz="2400" dirty="0"/>
              <a:t>the center of </a:t>
            </a:r>
            <a:r>
              <a:rPr lang="en-US" altLang="zh-CN" sz="2400" dirty="0" smtClean="0"/>
              <a:t>the shell </a:t>
            </a:r>
            <a:r>
              <a:rPr lang="en-US" altLang="zh-CN" sz="2400" dirty="0"/>
              <a:t>to the center of the circle </a:t>
            </a:r>
            <a:r>
              <a:rPr lang="en-US" altLang="zh-CN" sz="2400" dirty="0" smtClean="0"/>
              <a:t>&amp; use brute-force </a:t>
            </a:r>
            <a:r>
              <a:rPr lang="en-US" altLang="zh-CN" sz="2400" dirty="0"/>
              <a:t>1-D </a:t>
            </a:r>
            <a:r>
              <a:rPr lang="en-US" altLang="zh-CN" sz="2400" dirty="0" smtClean="0"/>
              <a:t>search to search </a:t>
            </a:r>
            <a:r>
              <a:rPr lang="en-US" altLang="zh-CN" sz="2400" dirty="0"/>
              <a:t>over </a:t>
            </a:r>
            <a:r>
              <a:rPr lang="en-US" altLang="zh-CN" sz="2400" dirty="0" smtClean="0"/>
              <a:t>different radii </a:t>
            </a:r>
            <a:r>
              <a:rPr lang="en-US" altLang="zh-CN" sz="2400" dirty="0"/>
              <a:t>for a shell such </a:t>
            </a:r>
            <a:r>
              <a:rPr lang="en-US" altLang="zh-CN" sz="2400" dirty="0" smtClean="0"/>
              <a:t>that: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the </a:t>
            </a:r>
            <a:r>
              <a:rPr lang="en-US" altLang="zh-CN" sz="2400" dirty="0"/>
              <a:t>gap contains no </a:t>
            </a:r>
            <a:r>
              <a:rPr lang="en-US" altLang="zh-CN" sz="2400" dirty="0" smtClean="0"/>
              <a:t>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the radius </a:t>
            </a:r>
            <a:r>
              <a:rPr lang="en-US" altLang="zh-CN" sz="2400" dirty="0"/>
              <a:t>of the </a:t>
            </a:r>
            <a:r>
              <a:rPr lang="en-US" altLang="zh-CN" sz="2400" dirty="0" smtClean="0"/>
              <a:t>inner cylinder </a:t>
            </a:r>
            <a:r>
              <a:rPr lang="en-US" altLang="zh-CN" sz="2400" dirty="0"/>
              <a:t>is less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than </a:t>
            </a:r>
            <a:r>
              <a:rPr lang="en-US" altLang="zh-CN" sz="2400" dirty="0"/>
              <a:t>the diameter of the robot hand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909" r="1587" b="17433"/>
          <a:stretch/>
        </p:blipFill>
        <p:spPr>
          <a:xfrm>
            <a:off x="6106332" y="3117412"/>
            <a:ext cx="5040063" cy="35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Optimization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Handle search:</a:t>
            </a:r>
          </a:p>
          <a:p>
            <a:pPr marL="0" indent="0">
              <a:buNone/>
            </a:pPr>
            <a:r>
              <a:rPr lang="en-US" altLang="zh-CN" sz="2400" dirty="0"/>
              <a:t>The presence of an enveloping grasp </a:t>
            </a:r>
            <a:r>
              <a:rPr lang="en-US" altLang="zh-CN" sz="2400" dirty="0" smtClean="0"/>
              <a:t>affordance </a:t>
            </a:r>
            <a:r>
              <a:rPr lang="en-US" altLang="zh-CN" sz="2400" dirty="0"/>
              <a:t>guarantees that a grasp is </a:t>
            </a:r>
            <a:r>
              <a:rPr lang="en-US" altLang="zh-CN" sz="2400" dirty="0" smtClean="0"/>
              <a:t>possible as </a:t>
            </a:r>
            <a:r>
              <a:rPr lang="en-US" altLang="zh-CN" sz="2400" dirty="0"/>
              <a:t>long as all object surfaces in the local area are </a:t>
            </a:r>
            <a:r>
              <a:rPr lang="en-US" altLang="zh-CN" sz="2400" dirty="0" smtClean="0"/>
              <a:t>densely covered </a:t>
            </a:r>
            <a:r>
              <a:rPr lang="en-US" altLang="zh-CN" sz="2400" dirty="0"/>
              <a:t>with points.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Not </a:t>
            </a:r>
            <a:r>
              <a:rPr lang="en-US" altLang="zh-CN" sz="2400" dirty="0"/>
              <a:t>always the </a:t>
            </a:r>
            <a:r>
              <a:rPr lang="en-US" altLang="zh-CN" sz="2400" dirty="0" smtClean="0"/>
              <a:t>case!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857" t="5720" b="1907"/>
          <a:stretch/>
        </p:blipFill>
        <p:spPr>
          <a:xfrm>
            <a:off x="2160380" y="3592967"/>
            <a:ext cx="8047451" cy="30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Optimization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Handle search:</a:t>
            </a:r>
          </a:p>
          <a:p>
            <a:pPr marL="0" indent="0">
              <a:buNone/>
            </a:pPr>
            <a:r>
              <a:rPr lang="en-US" altLang="zh-CN" sz="2400" dirty="0" smtClean="0"/>
              <a:t>Solution:</a:t>
            </a:r>
          </a:p>
          <a:p>
            <a:pPr marL="0" indent="0">
              <a:buNone/>
            </a:pPr>
            <a:r>
              <a:rPr lang="en-US" altLang="zh-CN" sz="2400" dirty="0" smtClean="0"/>
              <a:t>Search </a:t>
            </a:r>
            <a:r>
              <a:rPr lang="en-US" altLang="zh-CN" sz="2400" dirty="0"/>
              <a:t>for sets of enveloping grasp </a:t>
            </a:r>
            <a:r>
              <a:rPr lang="en-US" altLang="zh-CN" sz="2400" dirty="0" smtClean="0"/>
              <a:t>affordances </a:t>
            </a:r>
            <a:r>
              <a:rPr lang="en-US" altLang="zh-CN" sz="2400" dirty="0"/>
              <a:t>that form </a:t>
            </a:r>
            <a:r>
              <a:rPr lang="en-US" altLang="zh-CN" sz="2400" dirty="0" smtClean="0"/>
              <a:t>“handles”, </a:t>
            </a:r>
            <a:r>
              <a:rPr lang="en-US" altLang="zh-CN" sz="2400" dirty="0"/>
              <a:t>i.e. sets of </a:t>
            </a:r>
            <a:r>
              <a:rPr lang="en-US" altLang="zh-CN" sz="2400" dirty="0" smtClean="0"/>
              <a:t>affordances </a:t>
            </a:r>
            <a:r>
              <a:rPr lang="en-US" altLang="zh-CN" sz="2400" dirty="0"/>
              <a:t>that are roughly aligned </a:t>
            </a:r>
            <a:r>
              <a:rPr lang="en-US" altLang="zh-CN" sz="2400" dirty="0" smtClean="0"/>
              <a:t>and that </a:t>
            </a:r>
            <a:r>
              <a:rPr lang="en-US" altLang="zh-CN" sz="2400" dirty="0"/>
              <a:t>cover some minimum length.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4637" r="3940" b="3358"/>
          <a:stretch/>
        </p:blipFill>
        <p:spPr>
          <a:xfrm>
            <a:off x="2630727" y="3595607"/>
            <a:ext cx="7106757" cy="28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Introduction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Process of localizing Grasp Affordances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Approximating object surface</a:t>
            </a:r>
          </a:p>
          <a:p>
            <a:pPr marL="0" indent="0">
              <a:buNone/>
            </a:pPr>
            <a:r>
              <a:rPr lang="en-US" altLang="zh-CN" sz="2800" smtClean="0"/>
              <a:t>	</a:t>
            </a:r>
            <a:r>
              <a:rPr lang="en-US" altLang="zh-CN" sz="2800" smtClean="0"/>
              <a:t>Fitting </a:t>
            </a:r>
            <a:r>
              <a:rPr lang="en-US" altLang="zh-CN" sz="2800" dirty="0" smtClean="0"/>
              <a:t>a cylindrical shell around the objec</a:t>
            </a:r>
            <a:r>
              <a:rPr lang="en-US" altLang="zh-CN" dirty="0" smtClean="0"/>
              <a:t>t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en-US" altLang="zh-CN" dirty="0" smtClean="0"/>
              <a:t>Optimization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en-US" altLang="zh-CN" dirty="0" smtClean="0"/>
              <a:t>Experiment result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en-US" altLang="zh-CN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7230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Optimization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Sampling strategy:</a:t>
            </a:r>
          </a:p>
          <a:p>
            <a:pPr marL="0" indent="0">
              <a:buNone/>
            </a:pPr>
            <a:r>
              <a:rPr lang="en-US" altLang="zh-CN" sz="2400" dirty="0" smtClean="0"/>
              <a:t>sequential </a:t>
            </a:r>
            <a:r>
              <a:rPr lang="en-US" altLang="zh-CN" sz="2400" dirty="0"/>
              <a:t>importance </a:t>
            </a:r>
            <a:r>
              <a:rPr lang="en-US" altLang="zh-CN" sz="2400" dirty="0" smtClean="0"/>
              <a:t>sampling:</a:t>
            </a:r>
          </a:p>
          <a:p>
            <a:pPr marL="0" indent="0">
              <a:buNone/>
            </a:pPr>
            <a:r>
              <a:rPr lang="en-US" altLang="zh-CN" sz="2400" dirty="0" smtClean="0"/>
              <a:t>Samples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fixed </a:t>
            </a:r>
            <a:r>
              <a:rPr lang="en-US" altLang="zh-CN" sz="2400" dirty="0"/>
              <a:t>number of point neighborhoods in a series of rounds.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In the 1</a:t>
            </a:r>
            <a:r>
              <a:rPr lang="en-US" altLang="zh-CN" sz="2400" baseline="30000" dirty="0" smtClean="0"/>
              <a:t>st</a:t>
            </a:r>
            <a:r>
              <a:rPr lang="en-US" altLang="zh-CN" sz="2400" dirty="0" smtClean="0"/>
              <a:t> round</a:t>
            </a:r>
            <a:r>
              <a:rPr lang="en-US" altLang="zh-CN" sz="2400" dirty="0"/>
              <a:t>, neighborhoods are chosen uniformly at random from the </a:t>
            </a:r>
            <a:r>
              <a:rPr lang="en-US" altLang="zh-CN" sz="2400" dirty="0" smtClean="0"/>
              <a:t>point cloud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After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1</a:t>
            </a:r>
            <a:r>
              <a:rPr lang="en-US" altLang="zh-CN" sz="2400" baseline="30000" dirty="0" smtClean="0"/>
              <a:t>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round, samples are drawn from a proposal </a:t>
            </a:r>
            <a:r>
              <a:rPr lang="en-US" altLang="zh-CN" sz="2400" dirty="0" smtClean="0"/>
              <a:t>distribution parametrized </a:t>
            </a:r>
            <a:r>
              <a:rPr lang="en-US" altLang="zh-CN" sz="2400" dirty="0"/>
              <a:t>by the positions of the enveloping grasp </a:t>
            </a:r>
            <a:r>
              <a:rPr lang="en-US" altLang="zh-CN" sz="2400" dirty="0" smtClean="0"/>
              <a:t>affordances </a:t>
            </a:r>
            <a:r>
              <a:rPr lang="en-US" altLang="zh-CN" sz="2400" dirty="0"/>
              <a:t>found in </a:t>
            </a:r>
            <a:r>
              <a:rPr lang="en-US" altLang="zh-CN" sz="2400" dirty="0" smtClean="0"/>
              <a:t>all prior </a:t>
            </a:r>
            <a:r>
              <a:rPr lang="en-US" altLang="zh-CN" sz="2400" dirty="0"/>
              <a:t>rounds.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509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Experiment result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Localization: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4398" b="1858"/>
          <a:stretch/>
        </p:blipFill>
        <p:spPr>
          <a:xfrm>
            <a:off x="2175554" y="2169763"/>
            <a:ext cx="8017103" cy="45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Experiment result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918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Runtime :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063" t="5830" r="14727" b="8538"/>
          <a:stretch/>
        </p:blipFill>
        <p:spPr>
          <a:xfrm>
            <a:off x="2099495" y="2479728"/>
            <a:ext cx="8002817" cy="42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Conclusion &amp; Future Work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7550"/>
            <a:ext cx="10691813" cy="2808369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The paper proposes a new </a:t>
            </a:r>
            <a:r>
              <a:rPr lang="en-US" altLang="zh-CN" sz="2400" b="1" dirty="0" smtClean="0"/>
              <a:t>robust and fast approach </a:t>
            </a:r>
            <a:r>
              <a:rPr lang="en-US" altLang="zh-CN" sz="2400" b="1" dirty="0"/>
              <a:t>to </a:t>
            </a:r>
            <a:r>
              <a:rPr lang="en-US" altLang="zh-CN" sz="2400" b="1" dirty="0" smtClean="0"/>
              <a:t>localize </a:t>
            </a:r>
            <a:r>
              <a:rPr lang="en-US" altLang="zh-CN" sz="2400" b="1" dirty="0"/>
              <a:t>handle-like grasp </a:t>
            </a:r>
            <a:r>
              <a:rPr lang="en-US" altLang="zh-CN" sz="2400" b="1" dirty="0" smtClean="0"/>
              <a:t>affordances in </a:t>
            </a:r>
            <a:r>
              <a:rPr lang="en-US" altLang="zh-CN" sz="2400" b="1" dirty="0"/>
              <a:t>3-D point clouds</a:t>
            </a:r>
            <a:r>
              <a:rPr lang="en-US" altLang="zh-CN" sz="2400" b="1" dirty="0" smtClean="0"/>
              <a:t>.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The </a:t>
            </a:r>
            <a:r>
              <a:rPr lang="en-US" altLang="zh-CN" sz="2400" b="1" dirty="0"/>
              <a:t>brute-force search for handles occupied the most of the total running </a:t>
            </a:r>
            <a:r>
              <a:rPr lang="en-US" altLang="zh-CN" sz="2400" b="1" dirty="0" smtClean="0"/>
              <a:t>time, so possible </a:t>
            </a:r>
            <a:r>
              <a:rPr lang="en-US" altLang="zh-CN" sz="2400" b="1" dirty="0"/>
              <a:t>future direction </a:t>
            </a:r>
            <a:r>
              <a:rPr lang="en-US" altLang="zh-CN" sz="2400" b="1" dirty="0" smtClean="0"/>
              <a:t>may </a:t>
            </a:r>
            <a:r>
              <a:rPr lang="en-US" altLang="zh-CN" sz="2400" b="1" dirty="0"/>
              <a:t>be finding </a:t>
            </a:r>
            <a:r>
              <a:rPr lang="en-US" altLang="zh-CN" sz="2400" b="1" dirty="0" smtClean="0"/>
              <a:t> a </a:t>
            </a:r>
            <a:r>
              <a:rPr lang="en-US" altLang="zh-CN" sz="2400" b="1" dirty="0"/>
              <a:t>closed-form approximation to the brute-force search that </a:t>
            </a:r>
            <a:r>
              <a:rPr lang="en-US" altLang="zh-CN" sz="2400" b="1" dirty="0" smtClean="0"/>
              <a:t>would further </a:t>
            </a:r>
            <a:r>
              <a:rPr lang="en-US" altLang="zh-CN" sz="2400" b="1" dirty="0"/>
              <a:t>reduce running time.</a:t>
            </a:r>
          </a:p>
        </p:txBody>
      </p:sp>
    </p:spTree>
    <p:extLst>
      <p:ext uri="{BB962C8B-B14F-4D97-AF65-F5344CB8AC3E}">
        <p14:creationId xmlns:p14="http://schemas.microsoft.com/office/powerpoint/2010/main" val="2456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Introduction: Demo</a:t>
            </a:r>
            <a:endParaRPr lang="zh-CN" altLang="en-US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071687"/>
            <a:ext cx="6848475" cy="38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Introduction: Key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Grasp affordance geometries: </a:t>
            </a:r>
          </a:p>
          <a:p>
            <a:pPr marL="0" indent="0">
              <a:buNone/>
            </a:pPr>
            <a:r>
              <a:rPr lang="en-US" altLang="zh-CN" dirty="0" smtClean="0"/>
              <a:t>object </a:t>
            </a:r>
            <a:r>
              <a:rPr lang="en-US" altLang="zh-CN" dirty="0"/>
              <a:t>geometries </a:t>
            </a:r>
            <a:r>
              <a:rPr lang="en-US" altLang="zh-CN" dirty="0" smtClean="0"/>
              <a:t>that can </a:t>
            </a:r>
            <a:r>
              <a:rPr lang="en-US" altLang="zh-CN" dirty="0"/>
              <a:t>be grasped in a particular way by a particular robot hand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" r="54706" b="1"/>
          <a:stretch/>
        </p:blipFill>
        <p:spPr>
          <a:xfrm>
            <a:off x="4370860" y="3112852"/>
            <a:ext cx="3450178" cy="35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Introduction: Key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8162"/>
          </a:xfrm>
        </p:spPr>
        <p:txBody>
          <a:bodyPr/>
          <a:lstStyle/>
          <a:p>
            <a:r>
              <a:rPr lang="en-US" altLang="zh-CN" b="1" dirty="0" smtClean="0"/>
              <a:t>Enveloping grasp affordance geometries: </a:t>
            </a:r>
          </a:p>
          <a:p>
            <a:pPr marL="0" indent="0">
              <a:buNone/>
            </a:pPr>
            <a:r>
              <a:rPr lang="en-US" altLang="zh-CN" dirty="0"/>
              <a:t>An enveloping grasp </a:t>
            </a:r>
            <a:r>
              <a:rPr lang="en-US" altLang="zh-CN" dirty="0" smtClean="0"/>
              <a:t>affordance </a:t>
            </a:r>
            <a:r>
              <a:rPr lang="en-US" altLang="zh-CN" dirty="0"/>
              <a:t>is a handle-like object geometry that can </a:t>
            </a:r>
            <a:r>
              <a:rPr lang="en-US" altLang="zh-CN" dirty="0" smtClean="0"/>
              <a:t>be grasped </a:t>
            </a:r>
            <a:r>
              <a:rPr lang="en-US" altLang="zh-CN" dirty="0"/>
              <a:t>by encircling it with the </a:t>
            </a:r>
            <a:r>
              <a:rPr lang="en-US" altLang="zh-CN" dirty="0" smtClean="0"/>
              <a:t>“thumb </a:t>
            </a:r>
            <a:r>
              <a:rPr lang="en-US" altLang="zh-CN" dirty="0"/>
              <a:t>and </a:t>
            </a:r>
            <a:r>
              <a:rPr lang="en-US" altLang="zh-CN" dirty="0" smtClean="0"/>
              <a:t>fingers” </a:t>
            </a:r>
            <a:r>
              <a:rPr lang="en-US" altLang="zh-CN" dirty="0"/>
              <a:t>of the robot hand.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21" y="3487961"/>
            <a:ext cx="4416357" cy="33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Introduction: Goal &amp;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6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Goal: localize </a:t>
            </a:r>
            <a:r>
              <a:rPr lang="en-US" altLang="zh-CN" dirty="0"/>
              <a:t>handle-like </a:t>
            </a:r>
            <a:r>
              <a:rPr lang="en-US" altLang="zh-CN" dirty="0" smtClean="0"/>
              <a:t>grasp affordances </a:t>
            </a:r>
            <a:r>
              <a:rPr lang="en-US" altLang="zh-CN" dirty="0"/>
              <a:t>in 3-D point clouds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Idea: Identify </a:t>
            </a:r>
            <a:r>
              <a:rPr lang="en-US" altLang="zh-CN" dirty="0"/>
              <a:t>a set of </a:t>
            </a:r>
            <a:r>
              <a:rPr lang="en-US" altLang="zh-CN" dirty="0" smtClean="0"/>
              <a:t>geometric </a:t>
            </a:r>
            <a:r>
              <a:rPr lang="en-US" altLang="zh-CN" dirty="0"/>
              <a:t>conditions for </a:t>
            </a:r>
            <a:r>
              <a:rPr lang="en-US" altLang="zh-CN" dirty="0" smtClean="0"/>
              <a:t>a </a:t>
            </a:r>
            <a:r>
              <a:rPr lang="en-US" altLang="zh-CN" dirty="0"/>
              <a:t>grasp </a:t>
            </a:r>
            <a:r>
              <a:rPr lang="en-US" altLang="zh-CN" dirty="0" smtClean="0"/>
              <a:t>affordance and </a:t>
            </a:r>
            <a:r>
              <a:rPr lang="en-US" altLang="zh-CN" dirty="0"/>
              <a:t>search the point cloud for </a:t>
            </a:r>
            <a:r>
              <a:rPr lang="en-US" altLang="zh-CN" dirty="0" smtClean="0"/>
              <a:t>neighborhoods that </a:t>
            </a:r>
            <a:r>
              <a:rPr lang="en-US" altLang="zh-CN" dirty="0"/>
              <a:t>satisfy these conditions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5223" b="3961"/>
          <a:stretch/>
        </p:blipFill>
        <p:spPr>
          <a:xfrm>
            <a:off x="1286736" y="3268493"/>
            <a:ext cx="9618528" cy="33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426413" cy="4867005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Generic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ample </a:t>
            </a:r>
            <a:r>
              <a:rPr lang="en-US" altLang="zh-CN" sz="2400" dirty="0"/>
              <a:t>spherical point </a:t>
            </a:r>
            <a:r>
              <a:rPr lang="en-US" altLang="zh-CN" sz="2400" dirty="0" smtClean="0"/>
              <a:t>neighborhoods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Fit </a:t>
            </a:r>
            <a:r>
              <a:rPr lang="en-US" altLang="zh-CN" sz="2400" dirty="0"/>
              <a:t>an implicit </a:t>
            </a:r>
            <a:r>
              <a:rPr lang="en-US" altLang="zh-CN" sz="2400" dirty="0" smtClean="0"/>
              <a:t>polynomial surface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Measure magnitudes and axes of </a:t>
            </a:r>
            <a:r>
              <a:rPr lang="en-US" altLang="zh-CN" sz="2400" dirty="0"/>
              <a:t>principal surface </a:t>
            </a:r>
            <a:r>
              <a:rPr lang="en-US" altLang="zh-CN" sz="2400" dirty="0" smtClean="0"/>
              <a:t>curvature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Project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point </a:t>
            </a:r>
            <a:r>
              <a:rPr lang="en-US" altLang="zh-CN" sz="2400" dirty="0"/>
              <a:t>neighborhoods onto a plane orthogonal to the axis of minor principal </a:t>
            </a:r>
            <a:r>
              <a:rPr lang="en-US" altLang="zh-CN" sz="2400" dirty="0" smtClean="0"/>
              <a:t>curvature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Fit a circle to </a:t>
            </a:r>
            <a:r>
              <a:rPr lang="en-US" altLang="zh-CN" sz="2400" dirty="0"/>
              <a:t>the projected </a:t>
            </a:r>
            <a:r>
              <a:rPr lang="en-US" altLang="zh-CN" sz="2400" dirty="0" smtClean="0"/>
              <a:t>points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Construct </a:t>
            </a:r>
            <a:r>
              <a:rPr lang="en-US" altLang="zh-CN" sz="2400" dirty="0"/>
              <a:t>a cylindrical shell to enclose the object </a:t>
            </a:r>
            <a:r>
              <a:rPr lang="en-US" altLang="zh-CN" sz="2400" dirty="0" smtClean="0"/>
              <a:t>surface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448" t="6605" r="11201" b="15686"/>
          <a:stretch/>
        </p:blipFill>
        <p:spPr>
          <a:xfrm>
            <a:off x="7343050" y="1519868"/>
            <a:ext cx="2517653" cy="27392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09" r="1587" b="17433"/>
          <a:stretch/>
        </p:blipFill>
        <p:spPr>
          <a:xfrm>
            <a:off x="6918591" y="4304519"/>
            <a:ext cx="3366572" cy="2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b="1" dirty="0" smtClean="0"/>
                  <a:t>Estimating object surface curvature by fitting </a:t>
                </a:r>
                <a:r>
                  <a:rPr lang="en-US" altLang="zh-CN" sz="2400" b="1" dirty="0"/>
                  <a:t>an i</a:t>
                </a:r>
                <a:r>
                  <a:rPr lang="en-US" altLang="zh-CN" sz="2400" b="1" dirty="0" smtClean="0"/>
                  <a:t>mplicit </a:t>
                </a:r>
                <a:r>
                  <a:rPr lang="en-US" altLang="zh-CN" sz="2400" b="1" dirty="0"/>
                  <a:t>q</a:t>
                </a:r>
                <a:r>
                  <a:rPr lang="en-US" altLang="zh-CN" sz="2400" b="1" dirty="0" smtClean="0"/>
                  <a:t>uadratic surface</a:t>
                </a:r>
                <a:r>
                  <a:rPr lang="en-US" altLang="zh-CN" sz="2400" b="1" dirty="0"/>
                  <a:t>:</a:t>
                </a:r>
                <a:endParaRPr lang="en-US" altLang="zh-CN" sz="2400" b="1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We fit </a:t>
                </a:r>
                <a:r>
                  <a:rPr lang="en-US" altLang="zh-CN" sz="2400" dirty="0"/>
                  <a:t>an implicit quadratic surface in three variables </a:t>
                </a:r>
                <a:r>
                  <a:rPr lang="en-US" altLang="zh-CN" sz="2400" dirty="0" smtClean="0"/>
                  <a:t>to points </a:t>
                </a:r>
                <a:r>
                  <a:rPr lang="en-US" altLang="zh-CN" sz="2400" dirty="0"/>
                  <a:t>in the local neighborhood. A quadratic can be described by </a:t>
                </a:r>
                <a:r>
                  <a:rPr lang="en-US" altLang="zh-CN" sz="2400" dirty="0" smtClean="0"/>
                  <a:t>f(c, </a:t>
                </a:r>
                <a:r>
                  <a:rPr lang="en-US" altLang="zh-CN" sz="2400" dirty="0"/>
                  <a:t>x) = </a:t>
                </a:r>
                <a:r>
                  <a:rPr lang="en-US" altLang="zh-CN" sz="2400" dirty="0" smtClean="0"/>
                  <a:t>0, where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f(c, </a:t>
                </a:r>
                <a:r>
                  <a:rPr lang="en-US" altLang="zh-CN" sz="2400" dirty="0"/>
                  <a:t>x) </a:t>
                </a:r>
                <a:r>
                  <a:rPr lang="en-US" altLang="zh-CN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+ </a:t>
                </a:r>
                <a:r>
                  <a:rPr lang="en-US" altLang="zh-CN" sz="2400" dirty="0" smtClean="0"/>
                  <a:t>	    (1)	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: the parameters </a:t>
                </a:r>
                <a:r>
                  <a:rPr lang="en-US" altLang="zh-CN" sz="2400" dirty="0"/>
                  <a:t>of the </a:t>
                </a:r>
                <a:r>
                  <a:rPr lang="en-US" altLang="zh-CN" sz="2400" dirty="0" smtClean="0"/>
                  <a:t>quadratic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x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: the Cartesian </a:t>
                </a:r>
                <a:r>
                  <a:rPr lang="en-US" altLang="zh-CN" sz="2400" dirty="0"/>
                  <a:t>coordinates of a point on the </a:t>
                </a:r>
                <a:r>
                  <a:rPr lang="en-US" altLang="zh-CN" sz="2400" dirty="0" smtClean="0"/>
                  <a:t>surface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  <a:blipFill rotWithShape="0">
                <a:blip r:embed="rId2"/>
                <a:stretch>
                  <a:fillRect l="-913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9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Process of localizing Grasp Affordances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b="1" dirty="0" smtClean="0"/>
                  <a:t>Estimating object surface curvature by fitting </a:t>
                </a:r>
                <a:r>
                  <a:rPr lang="en-US" altLang="zh-CN" sz="2400" b="1" dirty="0"/>
                  <a:t>an i</a:t>
                </a:r>
                <a:r>
                  <a:rPr lang="en-US" altLang="zh-CN" sz="2400" b="1" dirty="0" smtClean="0"/>
                  <a:t>mplicit </a:t>
                </a:r>
                <a:r>
                  <a:rPr lang="en-US" altLang="zh-CN" sz="2400" b="1" dirty="0"/>
                  <a:t>q</a:t>
                </a:r>
                <a:r>
                  <a:rPr lang="en-US" altLang="zh-CN" sz="2400" b="1" dirty="0" smtClean="0"/>
                  <a:t>uadratic surface</a:t>
                </a:r>
                <a:r>
                  <a:rPr lang="en-US" altLang="zh-CN" sz="2400" b="1" dirty="0"/>
                  <a:t>:</a:t>
                </a:r>
                <a:endParaRPr lang="en-US" altLang="zh-CN" sz="2400" b="1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Equation (1) can be transformed to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zh-CN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𝑀𝑐</m:t>
                    </m:r>
                  </m:oMath>
                </a14:m>
                <a:r>
                  <a:rPr lang="en-US" altLang="zh-CN" sz="2400" dirty="0" smtClean="0"/>
                  <a:t>		(2)		</a:t>
                </a: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		where </a:t>
                </a:r>
                <a:r>
                  <a:rPr lang="en-US" altLang="zh-CN" sz="2400" dirty="0" smtClean="0"/>
                  <a:t>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…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91813" cy="4867005"/>
              </a:xfrm>
              <a:blipFill rotWithShape="0">
                <a:blip r:embed="rId2"/>
                <a:stretch>
                  <a:fillRect l="-913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4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</TotalTime>
  <Words>833</Words>
  <Application>Microsoft Office PowerPoint</Application>
  <PresentationFormat>宽屏</PresentationFormat>
  <Paragraphs>140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Localizing Handle-Like Grasp Affordance in 3D Point Clouds</vt:lpstr>
      <vt:lpstr>Overview</vt:lpstr>
      <vt:lpstr>1. Introduction: Demo</vt:lpstr>
      <vt:lpstr>1. Introduction: Key Definition</vt:lpstr>
      <vt:lpstr>1. Introduction: Key Definition</vt:lpstr>
      <vt:lpstr>1. Introduction: Goal &amp; Idea</vt:lpstr>
      <vt:lpstr>2. Process of localizing Grasp Affordances</vt:lpstr>
      <vt:lpstr>2. Process of localizing Grasp Affordances</vt:lpstr>
      <vt:lpstr>2. Process of localizing Grasp Affordances</vt:lpstr>
      <vt:lpstr>2. Process of localizing Grasp Affordances</vt:lpstr>
      <vt:lpstr>2. Process of localizing Grasp Affordances</vt:lpstr>
      <vt:lpstr>2. Process of localizing Grasp Affordances</vt:lpstr>
      <vt:lpstr>2. Process of localizing Grasp Affordances</vt:lpstr>
      <vt:lpstr>2. Process of localizing Grasp Affordances</vt:lpstr>
      <vt:lpstr>2. Process of localizing Grasp Affordances</vt:lpstr>
      <vt:lpstr>2. Process of localizing Grasp Affordances</vt:lpstr>
      <vt:lpstr>2. Process of localizing Grasp Affordances</vt:lpstr>
      <vt:lpstr>3. Optimization</vt:lpstr>
      <vt:lpstr>3. Optimization</vt:lpstr>
      <vt:lpstr>3. Optimization</vt:lpstr>
      <vt:lpstr>4. Experiment result</vt:lpstr>
      <vt:lpstr>4. Experiment result</vt:lpstr>
      <vt:lpstr>5. Conclusion &amp; Future Work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Jiatao Fan</dc:creator>
  <cp:lastModifiedBy>Jiatao Fan</cp:lastModifiedBy>
  <cp:revision>538</cp:revision>
  <dcterms:created xsi:type="dcterms:W3CDTF">2015-10-09T04:17:49Z</dcterms:created>
  <dcterms:modified xsi:type="dcterms:W3CDTF">2015-11-05T22:06:14Z</dcterms:modified>
</cp:coreProperties>
</file>