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68" r:id="rId4"/>
    <p:sldId id="269" r:id="rId5"/>
    <p:sldId id="270" r:id="rId7"/>
    <p:sldId id="272" r:id="rId8"/>
    <p:sldId id="278" r:id="rId9"/>
    <p:sldId id="279" r:id="rId10"/>
    <p:sldId id="275" r:id="rId11"/>
    <p:sldId id="276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>
        <p:scale>
          <a:sx n="40" d="100"/>
          <a:sy n="40" d="100"/>
        </p:scale>
        <p:origin x="1776" y="1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4868837" y="6017901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4868837" y="6017901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3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2C5C-B51C-4A01-A330-EF6286CB5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0C7B-B532-4765-AA1C-BC20CF90F1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0" y="0"/>
            <a:ext cx="12382500" cy="6858000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/>
        </p:nvSpPr>
        <p:spPr>
          <a:xfrm>
            <a:off x="1195705" y="2743835"/>
            <a:ext cx="10467340" cy="96647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800" b="0" kern="1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9F9F9"/>
                </a:solidFill>
                <a:latin typeface="Constantia" panose="02030602050306030303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9F9F9"/>
                </a:solidFill>
                <a:latin typeface="Constantia" panose="02030602050306030303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9F9F9"/>
                </a:solidFill>
                <a:latin typeface="Constantia" panose="02030602050306030303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9F9F9"/>
                </a:solidFill>
                <a:latin typeface="Constantia" panose="02030602050306030303" pitchFamily="18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9F9F9"/>
                </a:solidFill>
                <a:latin typeface="Constantia" panose="02030602050306030303" pitchFamily="18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9F9F9"/>
                </a:solidFill>
                <a:latin typeface="Constantia" panose="02030602050306030303" pitchFamily="18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9F9F9"/>
                </a:solidFill>
                <a:latin typeface="Constantia" panose="02030602050306030303" pitchFamily="18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9F9F9"/>
                </a:solidFill>
                <a:latin typeface="Constantia" panose="02030602050306030303" pitchFamily="18" charset="0"/>
                <a:ea typeface="华文新魏" panose="020108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An Introduction to </a:t>
            </a:r>
            <a:r>
              <a:rPr altLang="zh-CN" sz="54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my</a:t>
            </a:r>
            <a:r>
              <a:rPr lang="zh-CN" altLang="en-US" sz="54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altLang="zh-CN" sz="54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Text Mining </a:t>
            </a:r>
            <a:r>
              <a:rPr lang="zh-CN" altLang="en-US" sz="54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Project on </a:t>
            </a:r>
            <a:r>
              <a:rPr lang="zh-CN" altLang="en-US" sz="5400" b="1" i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Zhu Fan Zhi</a:t>
            </a:r>
            <a:r>
              <a:rPr lang="zh-CN" altLang="en-US" sz="5400" b="1" i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诸藩志</a:t>
            </a:r>
            <a:endParaRPr lang="zh-CN" altLang="en-US" sz="5400" b="1" i="1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9" name="文本框 18"/>
          <p:cNvSpPr txBox="1"/>
          <p:nvPr/>
        </p:nvSpPr>
        <p:spPr>
          <a:xfrm>
            <a:off x="4497070" y="5099685"/>
            <a:ext cx="30702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2800" spc="-100" dirty="0">
                <a:solidFill>
                  <a:schemeClr val="bg2">
                    <a:lumMod val="1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Jiating Liu</a:t>
            </a:r>
            <a:endParaRPr lang="en-US" altLang="zh-CN" sz="2800" spc="-100" dirty="0">
              <a:solidFill>
                <a:schemeClr val="bg2">
                  <a:lumMod val="10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3" b="17021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146" name="内容占位符 1"/>
          <p:cNvSpPr>
            <a:spLocks noGrp="1"/>
          </p:cNvSpPr>
          <p:nvPr>
            <p:ph idx="1"/>
          </p:nvPr>
        </p:nvSpPr>
        <p:spPr>
          <a:xfrm>
            <a:off x="1136015" y="1950085"/>
            <a:ext cx="10515600" cy="4351338"/>
          </a:xfrm>
        </p:spPr>
        <p:txBody>
          <a:bodyPr/>
          <a:lstStyle/>
          <a:p>
            <a:pPr fontAlgn="auto">
              <a:lnSpc>
                <a:spcPts val="4320"/>
              </a:lnSpc>
            </a:pP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1: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sources / objects 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 am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working with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?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ts val="4320"/>
              </a:lnSpc>
            </a:pP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2: What 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have done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?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4320"/>
              </a:lnSpc>
              <a:buNone/>
            </a:pP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have learned in the process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?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ts val="4320"/>
              </a:lnSpc>
            </a:pP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 3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: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What are 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my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next steps?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71500" y="400050"/>
            <a:ext cx="10864215" cy="1219200"/>
          </a:xfrm>
        </p:spPr>
        <p:txBody>
          <a:bodyPr/>
          <a:lstStyle/>
          <a:p>
            <a:pPr>
              <a:defRPr/>
            </a:pPr>
            <a:r>
              <a:rPr lang="en-US" altLang="zh-CN" sz="3200" b="1" dirty="0">
                <a:latin typeface="Source Han Serif SC" panose="02020400000000000000" pitchFamily="18" charset="-122"/>
                <a:ea typeface="Source Han Serif SC" panose="02020400000000000000" pitchFamily="18" charset="-122"/>
                <a:cs typeface="+mn-cs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  <a:ea typeface="Source Han Serif SC" panose="02020400000000000000" pitchFamily="18" charset="-122"/>
                <a:cs typeface="Times New Roman" panose="02020603050405020304" pitchFamily="18" charset="0"/>
              </a:rPr>
              <a:t>Contents</a:t>
            </a:r>
            <a:endParaRPr lang="zh-CN" altLang="en-US" sz="5400" b="1" spc="-10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95" y="196215"/>
            <a:ext cx="88957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Part1: What is my source? Why did I choose it?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301" y="885706"/>
            <a:ext cx="3940333" cy="5629048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78" y="1138871"/>
            <a:ext cx="6829121" cy="4862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9395" y="196215"/>
            <a:ext cx="96551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Part1: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What sources / objects 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I am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working with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?</a:t>
            </a:r>
            <a:endParaRPr lang="zh-CN" altLang="en-US"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1941830"/>
            <a:ext cx="3314700" cy="4736465"/>
          </a:xfrm>
          <a:prstGeom prst="rect">
            <a:avLst/>
          </a:prstGeom>
        </p:spPr>
      </p:pic>
      <p:pic>
        <p:nvPicPr>
          <p:cNvPr id="9" name="Picture 5" descr="A screenshot of a computer scree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63" y="1474786"/>
            <a:ext cx="6829121" cy="48621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94385" y="841375"/>
            <a:ext cx="106032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Zhu Fan Zhi</a:t>
            </a:r>
            <a:r>
              <a:rPr lang="en-US" sz="28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(Records of Foreign Nations)- </a:t>
            </a:r>
            <a:r>
              <a:rPr 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Song Dynasty (960-1279 CE)</a:t>
            </a:r>
            <a:endParaRPr lang="en-US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790" y="1363345"/>
            <a:ext cx="35445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Author: Zhao Rukuo</a:t>
            </a:r>
            <a:endParaRPr lang="en-US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95" y="196215"/>
            <a:ext cx="88957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Part1: What is my source? Why did I choose it?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301" y="885706"/>
            <a:ext cx="3940333" cy="5629048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78" y="1138871"/>
            <a:ext cx="6829121" cy="4862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39395" y="78105"/>
            <a:ext cx="96551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Part2: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What 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I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have done 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and learned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?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下箭头 7"/>
          <p:cNvSpPr/>
          <p:nvPr/>
        </p:nvSpPr>
        <p:spPr>
          <a:xfrm rot="10800000">
            <a:off x="2649855" y="1329055"/>
            <a:ext cx="318770" cy="542925"/>
          </a:xfrm>
          <a:prstGeom prst="downArrow">
            <a:avLst>
              <a:gd name="adj1" fmla="val 50000"/>
              <a:gd name="adj2" fmla="val 50911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1262380" y="801370"/>
            <a:ext cx="3323590" cy="4991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Analysis (LDA)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1262380" y="1899920"/>
            <a:ext cx="3323590" cy="4991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High-Frequency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Word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262380" y="3053715"/>
            <a:ext cx="3323590" cy="4991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上下箭头 15"/>
          <p:cNvSpPr/>
          <p:nvPr/>
        </p:nvSpPr>
        <p:spPr>
          <a:xfrm>
            <a:off x="2649855" y="3608705"/>
            <a:ext cx="387350" cy="661670"/>
          </a:xfrm>
          <a:prstGeom prst="upDownArrow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1262380" y="4326255"/>
            <a:ext cx="3323590" cy="4991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Filtering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下箭头 20"/>
          <p:cNvSpPr/>
          <p:nvPr/>
        </p:nvSpPr>
        <p:spPr>
          <a:xfrm rot="10800000">
            <a:off x="2649855" y="2454910"/>
            <a:ext cx="318770" cy="542925"/>
          </a:xfrm>
          <a:prstGeom prst="downArrow">
            <a:avLst>
              <a:gd name="adj1" fmla="val 50000"/>
              <a:gd name="adj2" fmla="val 50911"/>
            </a:avLst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20955" y="5687695"/>
            <a:ext cx="2315845" cy="906780"/>
          </a:xfrm>
          <a:prstGeom prst="rect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Stop-word List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上下箭头 22"/>
          <p:cNvSpPr/>
          <p:nvPr/>
        </p:nvSpPr>
        <p:spPr>
          <a:xfrm rot="3240000">
            <a:off x="1774190" y="4773930"/>
            <a:ext cx="419735" cy="963930"/>
          </a:xfrm>
          <a:prstGeom prst="upDownArrow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4" name="上下箭头 23"/>
          <p:cNvSpPr/>
          <p:nvPr/>
        </p:nvSpPr>
        <p:spPr>
          <a:xfrm rot="18480000">
            <a:off x="3388995" y="4782820"/>
            <a:ext cx="419735" cy="963930"/>
          </a:xfrm>
          <a:prstGeom prst="upDownArrow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5" name="TextBox 10"/>
          <p:cNvSpPr txBox="1"/>
          <p:nvPr/>
        </p:nvSpPr>
        <p:spPr>
          <a:xfrm>
            <a:off x="2774315" y="5687695"/>
            <a:ext cx="2620645" cy="906780"/>
          </a:xfrm>
          <a:prstGeom prst="rect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ts val="3180"/>
              </a:lnSpc>
              <a:buClrTx/>
              <a:buSzTx/>
              <a:buFont typeface="Wingdings" panose="05000000000000000000" charset="0"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Zhufanzhi Special Dictionary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175" y="723265"/>
            <a:ext cx="6779895" cy="4907915"/>
          </a:xfrm>
          <a:prstGeom prst="rect">
            <a:avLst/>
          </a:prstGeom>
        </p:spPr>
      </p:pic>
      <p:sp>
        <p:nvSpPr>
          <p:cNvPr id="27" name="下箭头 26"/>
          <p:cNvSpPr/>
          <p:nvPr/>
        </p:nvSpPr>
        <p:spPr>
          <a:xfrm rot="16200000">
            <a:off x="4801870" y="3031490"/>
            <a:ext cx="318770" cy="542925"/>
          </a:xfrm>
          <a:prstGeom prst="downArrow">
            <a:avLst>
              <a:gd name="adj1" fmla="val 50000"/>
              <a:gd name="adj2" fmla="val 50911"/>
            </a:avLst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5155" y="5727700"/>
            <a:ext cx="38747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Jiayan </a:t>
            </a:r>
            <a:r>
              <a:rPr 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NLP toolkit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甲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言</a:t>
            </a:r>
            <a:endParaRPr lang="zh-CN" altLang="en-US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30595" y="6195695"/>
            <a:ext cx="59582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https://github.com/jiaeyan/Jiayan?tab=readme-ov-file#2</a:t>
            </a:r>
            <a:endParaRPr 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95" y="196215"/>
            <a:ext cx="88957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Part1: What is my source? Why did I choose it?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301" y="885706"/>
            <a:ext cx="3940333" cy="5629048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78" y="1138871"/>
            <a:ext cx="6829121" cy="4862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39395" y="78105"/>
            <a:ext cx="96551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Part2: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What 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I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have done with or to those sources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?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下箭头 7"/>
          <p:cNvSpPr/>
          <p:nvPr/>
        </p:nvSpPr>
        <p:spPr>
          <a:xfrm rot="10800000">
            <a:off x="2649855" y="1329055"/>
            <a:ext cx="318770" cy="542925"/>
          </a:xfrm>
          <a:prstGeom prst="downArrow">
            <a:avLst>
              <a:gd name="adj1" fmla="val 50000"/>
              <a:gd name="adj2" fmla="val 50911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1262380" y="801370"/>
            <a:ext cx="3323590" cy="4991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Analysis (LDA)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1262380" y="1899920"/>
            <a:ext cx="3323590" cy="4991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High-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Frequency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Word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262380" y="3053715"/>
            <a:ext cx="3323590" cy="4991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上下箭头 15"/>
          <p:cNvSpPr/>
          <p:nvPr/>
        </p:nvSpPr>
        <p:spPr>
          <a:xfrm>
            <a:off x="2649855" y="3608705"/>
            <a:ext cx="387350" cy="661670"/>
          </a:xfrm>
          <a:prstGeom prst="upDownArrow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1262380" y="4326255"/>
            <a:ext cx="3323590" cy="4991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Filtering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下箭头 20"/>
          <p:cNvSpPr/>
          <p:nvPr/>
        </p:nvSpPr>
        <p:spPr>
          <a:xfrm rot="10800000">
            <a:off x="2649855" y="2454910"/>
            <a:ext cx="318770" cy="542925"/>
          </a:xfrm>
          <a:prstGeom prst="downArrow">
            <a:avLst>
              <a:gd name="adj1" fmla="val 50000"/>
              <a:gd name="adj2" fmla="val 50911"/>
            </a:avLst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20955" y="5687695"/>
            <a:ext cx="2315845" cy="906780"/>
          </a:xfrm>
          <a:prstGeom prst="rect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Stop-word List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上下箭头 22"/>
          <p:cNvSpPr/>
          <p:nvPr/>
        </p:nvSpPr>
        <p:spPr>
          <a:xfrm rot="3240000">
            <a:off x="1774190" y="4773930"/>
            <a:ext cx="419735" cy="963930"/>
          </a:xfrm>
          <a:prstGeom prst="upDownArrow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4" name="上下箭头 23"/>
          <p:cNvSpPr/>
          <p:nvPr/>
        </p:nvSpPr>
        <p:spPr>
          <a:xfrm rot="18480000">
            <a:off x="3388995" y="4782820"/>
            <a:ext cx="419735" cy="963930"/>
          </a:xfrm>
          <a:prstGeom prst="upDownArrow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5" name="TextBox 10"/>
          <p:cNvSpPr txBox="1"/>
          <p:nvPr/>
        </p:nvSpPr>
        <p:spPr>
          <a:xfrm>
            <a:off x="2774315" y="5687695"/>
            <a:ext cx="2620645" cy="906780"/>
          </a:xfrm>
          <a:prstGeom prst="rect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ts val="3180"/>
              </a:lnSpc>
              <a:buClrTx/>
              <a:buSzTx/>
              <a:buFont typeface="Wingdings" panose="05000000000000000000" charset="0"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Zhufanzhi Special Dictionary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" name="下箭头 26"/>
          <p:cNvSpPr/>
          <p:nvPr/>
        </p:nvSpPr>
        <p:spPr>
          <a:xfrm rot="16200000">
            <a:off x="4801870" y="1877695"/>
            <a:ext cx="318770" cy="542925"/>
          </a:xfrm>
          <a:prstGeom prst="downArrow">
            <a:avLst>
              <a:gd name="adj1" fmla="val 50000"/>
              <a:gd name="adj2" fmla="val 50911"/>
            </a:avLst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88910" y="5687695"/>
            <a:ext cx="21056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Panda </a:t>
            </a:r>
            <a:r>
              <a:rPr 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NLP </a:t>
            </a:r>
            <a:endParaRPr lang="zh-CN" altLang="en-US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510" y="801370"/>
            <a:ext cx="6573520" cy="4665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95" y="196215"/>
            <a:ext cx="88957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Part1: What is my source? Why did I choose it?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301" y="885706"/>
            <a:ext cx="3940333" cy="5629048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78" y="1138871"/>
            <a:ext cx="6829121" cy="4862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39395" y="78105"/>
            <a:ext cx="96551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Part2: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What 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I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have done with or to those sources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?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下箭头 7"/>
          <p:cNvSpPr/>
          <p:nvPr/>
        </p:nvSpPr>
        <p:spPr>
          <a:xfrm rot="10800000">
            <a:off x="2649855" y="1329055"/>
            <a:ext cx="318770" cy="542925"/>
          </a:xfrm>
          <a:prstGeom prst="downArrow">
            <a:avLst>
              <a:gd name="adj1" fmla="val 50000"/>
              <a:gd name="adj2" fmla="val 50911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1262380" y="801370"/>
            <a:ext cx="3323590" cy="4991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Analysis (LDA)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1262380" y="1899920"/>
            <a:ext cx="3323590" cy="4991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Frequency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262380" y="3053715"/>
            <a:ext cx="3323590" cy="4991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上下箭头 15"/>
          <p:cNvSpPr/>
          <p:nvPr/>
        </p:nvSpPr>
        <p:spPr>
          <a:xfrm>
            <a:off x="2649855" y="3608705"/>
            <a:ext cx="387350" cy="661670"/>
          </a:xfrm>
          <a:prstGeom prst="upDownArrow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1262380" y="4326255"/>
            <a:ext cx="3323590" cy="4991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Filtering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下箭头 20"/>
          <p:cNvSpPr/>
          <p:nvPr/>
        </p:nvSpPr>
        <p:spPr>
          <a:xfrm rot="10800000">
            <a:off x="2649855" y="2454910"/>
            <a:ext cx="318770" cy="542925"/>
          </a:xfrm>
          <a:prstGeom prst="downArrow">
            <a:avLst>
              <a:gd name="adj1" fmla="val 50000"/>
              <a:gd name="adj2" fmla="val 50911"/>
            </a:avLst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20955" y="5687695"/>
            <a:ext cx="2315845" cy="906780"/>
          </a:xfrm>
          <a:prstGeom prst="rect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Stop-word List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 fontAlgn="auto">
              <a:lnSpc>
                <a:spcPts val="3180"/>
              </a:lnSpc>
              <a:buFont typeface="Wingdings" panose="05000000000000000000" charset="0"/>
              <a:buNone/>
            </a:pP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上下箭头 22"/>
          <p:cNvSpPr/>
          <p:nvPr/>
        </p:nvSpPr>
        <p:spPr>
          <a:xfrm rot="3240000">
            <a:off x="1774190" y="4773930"/>
            <a:ext cx="419735" cy="963930"/>
          </a:xfrm>
          <a:prstGeom prst="upDownArrow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4" name="上下箭头 23"/>
          <p:cNvSpPr/>
          <p:nvPr/>
        </p:nvSpPr>
        <p:spPr>
          <a:xfrm rot="18480000">
            <a:off x="3388995" y="4782820"/>
            <a:ext cx="419735" cy="963930"/>
          </a:xfrm>
          <a:prstGeom prst="upDownArrow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5" name="TextBox 10"/>
          <p:cNvSpPr txBox="1"/>
          <p:nvPr/>
        </p:nvSpPr>
        <p:spPr>
          <a:xfrm>
            <a:off x="2774315" y="5687695"/>
            <a:ext cx="2620645" cy="906780"/>
          </a:xfrm>
          <a:prstGeom prst="rect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ts val="3180"/>
              </a:lnSpc>
              <a:buClrTx/>
              <a:buSzTx/>
              <a:buFont typeface="Wingdings" panose="05000000000000000000" charset="0"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Zhufanzhi Special Dictionary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" name="下箭头 26"/>
          <p:cNvSpPr/>
          <p:nvPr/>
        </p:nvSpPr>
        <p:spPr>
          <a:xfrm rot="16200000">
            <a:off x="4801870" y="1877695"/>
            <a:ext cx="318770" cy="542925"/>
          </a:xfrm>
          <a:prstGeom prst="downArrow">
            <a:avLst>
              <a:gd name="adj1" fmla="val 50000"/>
              <a:gd name="adj2" fmla="val 50911"/>
            </a:avLst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475" y="664845"/>
            <a:ext cx="4982845" cy="5276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32475" y="6000750"/>
            <a:ext cx="33578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To be continued... </a:t>
            </a:r>
            <a:endParaRPr lang="zh-CN" altLang="en-US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95" y="196215"/>
            <a:ext cx="88957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Part1: What is my source? Why did I choose it?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301" y="885706"/>
            <a:ext cx="3940333" cy="5629048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78" y="1138871"/>
            <a:ext cx="6829121" cy="4862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9395" y="196215"/>
            <a:ext cx="96551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Part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What are </a:t>
            </a: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my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next steps?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729740" y="1380490"/>
            <a:ext cx="8885555" cy="39541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indent="0" algn="just" fontAlgn="auto">
              <a:lnSpc>
                <a:spcPts val="5020"/>
              </a:lnSpc>
            </a:pPr>
            <a:r>
              <a:rPr sz="4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Next 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iteration: 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571500" indent="-571500" algn="just" fontAlgn="auto">
              <a:lnSpc>
                <a:spcPts val="5020"/>
              </a:lnSpc>
              <a:buFont typeface="Wingdings" panose="05000000000000000000" charset="0"/>
              <a:buChar char="Ø"/>
            </a:pP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Several Iterations of Word Segementation based on my Stop-word list and Zhufanzhi special dictionary</a:t>
            </a:r>
            <a:endParaRPr lang="en-US"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571500" indent="-571500" algn="just" fontAlgn="auto">
              <a:lnSpc>
                <a:spcPts val="5020"/>
              </a:lnSpc>
              <a:buFont typeface="Wingdings" panose="05000000000000000000" charset="0"/>
              <a:buChar char="Ø"/>
            </a:pP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ord frequency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571500" indent="-571500" algn="just" fontAlgn="auto">
              <a:lnSpc>
                <a:spcPts val="5020"/>
              </a:lnSpc>
              <a:buFont typeface="Wingdings" panose="05000000000000000000" charset="0"/>
              <a:buChar char="Ø"/>
            </a:pPr>
            <a:r>
              <a:rPr lang="en-US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</a:t>
            </a:r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opic modeling analysis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95" y="196215"/>
            <a:ext cx="88957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Part1: What is my source? Why did I choose it?</a:t>
            </a:r>
            <a:endParaRPr sz="36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301" y="885706"/>
            <a:ext cx="3940333" cy="5629048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78" y="1138871"/>
            <a:ext cx="6829121" cy="4862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2388235" y="2865755"/>
            <a:ext cx="7687310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en-US" sz="4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Please Give Me Some Feedbacks</a:t>
            </a:r>
            <a:r>
              <a:rPr sz="4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!</a:t>
            </a:r>
            <a:endParaRPr sz="4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YzQ1ZDZiZTEzNGE2NTQzMzUxM2U3MjdhYTA0MTUxND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WPS 演示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Constantia</vt:lpstr>
      <vt:lpstr>华文新魏</vt:lpstr>
      <vt:lpstr>Times New Roman</vt:lpstr>
      <vt:lpstr>Source Han Serif SC</vt:lpstr>
      <vt:lpstr>Wingdings</vt:lpstr>
      <vt:lpstr>等线</vt:lpstr>
      <vt:lpstr>微软雅黑</vt:lpstr>
      <vt:lpstr>Arial Unicode MS</vt:lpstr>
      <vt:lpstr>等线 Light</vt:lpstr>
      <vt:lpstr>Calibri</vt:lpstr>
      <vt:lpstr>Office Theme</vt:lpstr>
      <vt:lpstr>1_Office Theme</vt:lpstr>
      <vt:lpstr>PowerPoint 演示文稿</vt:lpstr>
      <vt:lpstr>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Jiating</dc:creator>
  <cp:lastModifiedBy>陪安东尼度过漫长岁月</cp:lastModifiedBy>
  <cp:revision>69</cp:revision>
  <dcterms:created xsi:type="dcterms:W3CDTF">2024-09-22T14:05:00Z</dcterms:created>
  <dcterms:modified xsi:type="dcterms:W3CDTF">2024-10-20T21:09:01Z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1048A558A9A845A6AB5F9BF8E0017C06_12</vt:lpwstr>
  </property>
  <property fmtid="{D5CDD505-2E9C-101B-9397-08002B2CF9AE}" pid="3" name="KSOProductBuildVer">
    <vt:lpwstr>2052-12.1.0.18608</vt:lpwstr>
  </property>
</Properties>
</file>