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68" r:id="rId4"/>
    <p:sldId id="269" r:id="rId5"/>
    <p:sldId id="270" r:id="rId7"/>
    <p:sldId id="271" r:id="rId8"/>
    <p:sldId id="272" r:id="rId9"/>
    <p:sldId id="273" r:id="rId10"/>
    <p:sldId id="274" r:id="rId11"/>
    <p:sldId id="275" r:id="rId12"/>
    <p:sldId id="276"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660"/>
  </p:normalViewPr>
  <p:slideViewPr>
    <p:cSldViewPr snapToGrid="0">
      <p:cViewPr>
        <p:scale>
          <a:sx n="40" d="100"/>
          <a:sy n="40" d="100"/>
        </p:scale>
        <p:origin x="1776" y="1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3" name="矩形 12"/>
          <p:cNvSpPr/>
          <p:nvPr userDrawn="1"/>
        </p:nvSpPr>
        <p:spPr>
          <a:xfrm>
            <a:off x="4868837" y="6017901"/>
            <a:ext cx="1033515" cy="296876"/>
          </a:xfrm>
          <a:prstGeom prst="rect">
            <a:avLst/>
          </a:prstGeom>
        </p:spPr>
        <p:txBody>
          <a:bodyPr wrap="squar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模板下载：</a:t>
            </a:r>
            <a:r>
              <a:rPr kumimoji="0" lang="en-US" altLang="zh-CN" sz="135" b="0" i="0" u="none" strike="noStrike" kern="0" cap="none" spc="0" normalizeH="0" baseline="0" noProof="0" dirty="0">
                <a:ln>
                  <a:noFill/>
                </a:ln>
                <a:solidFill>
                  <a:prstClr val="white"/>
                </a:solidFill>
                <a:effectLst/>
                <a:uLnTx/>
                <a:uFillTx/>
              </a:rPr>
              <a:t>www.1ppt.com/moban/     </a:t>
            </a:r>
            <a:r>
              <a:rPr kumimoji="0" lang="zh-CN" altLang="en-US" sz="135" b="0" i="0" u="none" strike="noStrike" kern="0" cap="none" spc="0" normalizeH="0" baseline="0" noProof="0" dirty="0">
                <a:ln>
                  <a:noFill/>
                </a:ln>
                <a:solidFill>
                  <a:prstClr val="white"/>
                </a:solidFill>
                <a:effectLst/>
                <a:uLnTx/>
                <a:uFillTx/>
              </a:rPr>
              <a:t>行业</a:t>
            </a: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模板：</a:t>
            </a:r>
            <a:r>
              <a:rPr kumimoji="0" lang="en-US" altLang="zh-CN" sz="135" b="0" i="0" u="none" strike="noStrike" kern="0" cap="none" spc="0" normalizeH="0" baseline="0" noProof="0" dirty="0">
                <a:ln>
                  <a:noFill/>
                </a:ln>
                <a:solidFill>
                  <a:prstClr val="white"/>
                </a:solidFill>
                <a:effectLst/>
                <a:uLnTx/>
                <a:uFillTx/>
              </a:rPr>
              <a:t>www.1ppt.com/hangye/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节日</a:t>
            </a: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模板：</a:t>
            </a:r>
            <a:r>
              <a:rPr kumimoji="0" lang="en-US" altLang="zh-CN" sz="135" b="0" i="0" u="none" strike="noStrike" kern="0" cap="none" spc="0" normalizeH="0" baseline="0" noProof="0" dirty="0">
                <a:ln>
                  <a:noFill/>
                </a:ln>
                <a:solidFill>
                  <a:prstClr val="white"/>
                </a:solidFill>
                <a:effectLst/>
                <a:uLnTx/>
                <a:uFillTx/>
              </a:rPr>
              <a:t>www.1ppt.com/jieri/           PPT</a:t>
            </a:r>
            <a:r>
              <a:rPr kumimoji="0" lang="zh-CN" altLang="en-US" sz="135" b="0" i="0" u="none" strike="noStrike" kern="0" cap="none" spc="0" normalizeH="0" baseline="0" noProof="0" dirty="0">
                <a:ln>
                  <a:noFill/>
                </a:ln>
                <a:solidFill>
                  <a:prstClr val="white"/>
                </a:solidFill>
                <a:effectLst/>
                <a:uLnTx/>
                <a:uFillTx/>
              </a:rPr>
              <a:t>素材下载：</a:t>
            </a:r>
            <a:r>
              <a:rPr kumimoji="0" lang="en-US" altLang="zh-CN" sz="135" b="0" i="0" u="none" strike="noStrike" kern="0" cap="none" spc="0" normalizeH="0" baseline="0" noProof="0" dirty="0">
                <a:ln>
                  <a:noFill/>
                </a:ln>
                <a:solidFill>
                  <a:prstClr val="white"/>
                </a:solidFill>
                <a:effectLst/>
                <a:uLnTx/>
                <a:uFillTx/>
              </a:rPr>
              <a:t>www.1ppt.com/sucai/</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背景图片：</a:t>
            </a:r>
            <a:r>
              <a:rPr kumimoji="0" lang="en-US" altLang="zh-CN" sz="135" b="0" i="0" u="none" strike="noStrike" kern="0" cap="none" spc="0" normalizeH="0" baseline="0" noProof="0" dirty="0">
                <a:ln>
                  <a:noFill/>
                </a:ln>
                <a:solidFill>
                  <a:prstClr val="white"/>
                </a:solidFill>
                <a:effectLst/>
                <a:uLnTx/>
                <a:uFillTx/>
              </a:rPr>
              <a:t>www.1ppt.com/beijing/      PPT</a:t>
            </a:r>
            <a:r>
              <a:rPr kumimoji="0" lang="zh-CN" altLang="en-US" sz="135" b="0" i="0" u="none" strike="noStrike" kern="0" cap="none" spc="0" normalizeH="0" baseline="0" noProof="0" dirty="0">
                <a:ln>
                  <a:noFill/>
                </a:ln>
                <a:solidFill>
                  <a:prstClr val="white"/>
                </a:solidFill>
                <a:effectLst/>
                <a:uLnTx/>
                <a:uFillTx/>
              </a:rPr>
              <a:t>图表下载：</a:t>
            </a:r>
            <a:r>
              <a:rPr kumimoji="0" lang="en-US" altLang="zh-CN" sz="135" b="0" i="0" u="none" strike="noStrike" kern="0" cap="none" spc="0" normalizeH="0" baseline="0" noProof="0" dirty="0">
                <a:ln>
                  <a:noFill/>
                </a:ln>
                <a:solidFill>
                  <a:prstClr val="white"/>
                </a:solidFill>
                <a:effectLst/>
                <a:uLnTx/>
                <a:uFillTx/>
              </a:rPr>
              <a:t>www.1ppt.com/tubiao/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优秀</a:t>
            </a: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下载：</a:t>
            </a:r>
            <a:r>
              <a:rPr kumimoji="0" lang="en-US" altLang="zh-CN" sz="135" b="0" i="0" u="none" strike="noStrike" kern="0" cap="none" spc="0" normalizeH="0" baseline="0" noProof="0" dirty="0">
                <a:ln>
                  <a:noFill/>
                </a:ln>
                <a:solidFill>
                  <a:prstClr val="white"/>
                </a:solidFill>
                <a:effectLst/>
                <a:uLnTx/>
                <a:uFillTx/>
              </a:rPr>
              <a:t>www.1ppt.com/xiazai/        PPT</a:t>
            </a:r>
            <a:r>
              <a:rPr kumimoji="0" lang="zh-CN" altLang="en-US" sz="135" b="0" i="0" u="none" strike="noStrike" kern="0" cap="none" spc="0" normalizeH="0" baseline="0" noProof="0" dirty="0">
                <a:ln>
                  <a:noFill/>
                </a:ln>
                <a:solidFill>
                  <a:prstClr val="white"/>
                </a:solidFill>
                <a:effectLst/>
                <a:uLnTx/>
                <a:uFillTx/>
              </a:rPr>
              <a:t>教程： </a:t>
            </a:r>
            <a:r>
              <a:rPr kumimoji="0" lang="en-US" altLang="zh-CN" sz="135" b="0" i="0" u="none" strike="noStrike" kern="0" cap="none" spc="0" normalizeH="0" baseline="0" noProof="0" dirty="0">
                <a:ln>
                  <a:noFill/>
                </a:ln>
                <a:solidFill>
                  <a:prstClr val="white"/>
                </a:solidFill>
                <a:effectLst/>
                <a:uLnTx/>
                <a:uFillTx/>
              </a:rPr>
              <a:t>www.1ppt.com/powerpoint/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Word</a:t>
            </a:r>
            <a:r>
              <a:rPr kumimoji="0" lang="zh-CN" altLang="en-US" sz="135" b="0" i="0" u="none" strike="noStrike" kern="0" cap="none" spc="0" normalizeH="0" baseline="0" noProof="0" dirty="0">
                <a:ln>
                  <a:noFill/>
                </a:ln>
                <a:solidFill>
                  <a:prstClr val="white"/>
                </a:solidFill>
                <a:effectLst/>
                <a:uLnTx/>
                <a:uFillTx/>
              </a:rPr>
              <a:t>教程： </a:t>
            </a:r>
            <a:r>
              <a:rPr kumimoji="0" lang="en-US" altLang="zh-CN" sz="135" b="0" i="0" u="none" strike="noStrike" kern="0" cap="none" spc="0" normalizeH="0" baseline="0" noProof="0" dirty="0">
                <a:ln>
                  <a:noFill/>
                </a:ln>
                <a:solidFill>
                  <a:prstClr val="white"/>
                </a:solidFill>
                <a:effectLst/>
                <a:uLnTx/>
                <a:uFillTx/>
              </a:rPr>
              <a:t>www.1ppt.com/word/              Excel</a:t>
            </a:r>
            <a:r>
              <a:rPr kumimoji="0" lang="zh-CN" altLang="en-US" sz="135" b="0" i="0" u="none" strike="noStrike" kern="0" cap="none" spc="0" normalizeH="0" baseline="0" noProof="0" dirty="0">
                <a:ln>
                  <a:noFill/>
                </a:ln>
                <a:solidFill>
                  <a:prstClr val="white"/>
                </a:solidFill>
                <a:effectLst/>
                <a:uLnTx/>
                <a:uFillTx/>
              </a:rPr>
              <a:t>教程：</a:t>
            </a:r>
            <a:r>
              <a:rPr kumimoji="0" lang="en-US" altLang="zh-CN" sz="135" b="0" i="0" u="none" strike="noStrike" kern="0" cap="none" spc="0" normalizeH="0" baseline="0" noProof="0" dirty="0">
                <a:ln>
                  <a:noFill/>
                </a:ln>
                <a:solidFill>
                  <a:prstClr val="white"/>
                </a:solidFill>
                <a:effectLst/>
                <a:uLnTx/>
                <a:uFillTx/>
              </a:rPr>
              <a:t>www.1ppt.com/excel/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资料下载：</a:t>
            </a:r>
            <a:r>
              <a:rPr kumimoji="0" lang="en-US" altLang="zh-CN" sz="135" b="0" i="0" u="none" strike="noStrike" kern="0" cap="none" spc="0" normalizeH="0" baseline="0" noProof="0" dirty="0">
                <a:ln>
                  <a:noFill/>
                </a:ln>
                <a:solidFill>
                  <a:prstClr val="white"/>
                </a:solidFill>
                <a:effectLst/>
                <a:uLnTx/>
                <a:uFillTx/>
              </a:rPr>
              <a:t>www.1ppt.com/ziliao/                PPT</a:t>
            </a:r>
            <a:r>
              <a:rPr kumimoji="0" lang="zh-CN" altLang="en-US" sz="135" b="0" i="0" u="none" strike="noStrike" kern="0" cap="none" spc="0" normalizeH="0" baseline="0" noProof="0" dirty="0">
                <a:ln>
                  <a:noFill/>
                </a:ln>
                <a:solidFill>
                  <a:prstClr val="white"/>
                </a:solidFill>
                <a:effectLst/>
                <a:uLnTx/>
                <a:uFillTx/>
              </a:rPr>
              <a:t>课件下载：</a:t>
            </a:r>
            <a:r>
              <a:rPr kumimoji="0" lang="en-US" altLang="zh-CN" sz="135" b="0" i="0" u="none" strike="noStrike" kern="0" cap="none" spc="0" normalizeH="0" baseline="0" noProof="0" dirty="0">
                <a:ln>
                  <a:noFill/>
                </a:ln>
                <a:solidFill>
                  <a:prstClr val="white"/>
                </a:solidFill>
                <a:effectLst/>
                <a:uLnTx/>
                <a:uFillTx/>
              </a:rPr>
              <a:t>www.1ppt.com/kejian/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范文下载：</a:t>
            </a:r>
            <a:r>
              <a:rPr kumimoji="0" lang="en-US" altLang="zh-CN" sz="135" b="0" i="0" u="none" strike="noStrike" kern="0" cap="none" spc="0" normalizeH="0" baseline="0" noProof="0" dirty="0">
                <a:ln>
                  <a:noFill/>
                </a:ln>
                <a:solidFill>
                  <a:prstClr val="white"/>
                </a:solidFill>
                <a:effectLst/>
                <a:uLnTx/>
                <a:uFillTx/>
              </a:rPr>
              <a:t>www.1ppt.com/fanwen/             </a:t>
            </a:r>
            <a:r>
              <a:rPr kumimoji="0" lang="zh-CN" altLang="en-US" sz="135" b="0" i="0" u="none" strike="noStrike" kern="0" cap="none" spc="0" normalizeH="0" baseline="0" noProof="0" dirty="0">
                <a:ln>
                  <a:noFill/>
                </a:ln>
                <a:solidFill>
                  <a:prstClr val="white"/>
                </a:solidFill>
                <a:effectLst/>
                <a:uLnTx/>
                <a:uFillTx/>
              </a:rPr>
              <a:t>试卷下载：</a:t>
            </a:r>
            <a:r>
              <a:rPr kumimoji="0" lang="en-US" altLang="zh-CN" sz="135" b="0" i="0" u="none" strike="noStrike" kern="0" cap="none" spc="0" normalizeH="0" baseline="0" noProof="0" dirty="0">
                <a:ln>
                  <a:noFill/>
                </a:ln>
                <a:solidFill>
                  <a:prstClr val="white"/>
                </a:solidFill>
                <a:effectLst/>
                <a:uLnTx/>
                <a:uFillTx/>
              </a:rPr>
              <a:t>www.1ppt.com/shiti/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教案下载：</a:t>
            </a:r>
            <a:r>
              <a:rPr kumimoji="0" lang="en-US" altLang="zh-CN" sz="135" b="0" i="0" u="none" strike="noStrike" kern="0" cap="none" spc="0" normalizeH="0" baseline="0" noProof="0" dirty="0">
                <a:ln>
                  <a:noFill/>
                </a:ln>
                <a:solidFill>
                  <a:prstClr val="white"/>
                </a:solidFill>
                <a:effectLst/>
                <a:uLnTx/>
                <a:uFillTx/>
              </a:rPr>
              <a:t>www.1ppt.com/jiaoan/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字体下载：</a:t>
            </a:r>
            <a:r>
              <a:rPr kumimoji="0" lang="en-US" altLang="zh-CN" sz="135" b="0" i="0" u="none" strike="noStrike" kern="0" cap="none" spc="0" normalizeH="0" baseline="0" noProof="0" dirty="0">
                <a:ln>
                  <a:noFill/>
                </a:ln>
                <a:solidFill>
                  <a:prstClr val="white"/>
                </a:solidFill>
                <a:effectLst/>
                <a:uLnTx/>
                <a:uFillTx/>
              </a:rPr>
              <a:t>www.1ppt.com/ziti/</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 </a:t>
            </a:r>
            <a:endParaRPr kumimoji="0" lang="zh-CN" altLang="en-US" sz="135" b="0" i="0" u="none" strike="noStrike" kern="0" cap="none" spc="0" normalizeH="0" baseline="0" noProof="0" dirty="0">
              <a:ln>
                <a:noFill/>
              </a:ln>
              <a:solidFill>
                <a:prstClr val="white"/>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3" name="矩形 12"/>
          <p:cNvSpPr/>
          <p:nvPr userDrawn="1"/>
        </p:nvSpPr>
        <p:spPr>
          <a:xfrm>
            <a:off x="4868837" y="6017901"/>
            <a:ext cx="1033515" cy="296876"/>
          </a:xfrm>
          <a:prstGeom prst="rect">
            <a:avLst/>
          </a:prstGeom>
        </p:spPr>
        <p:txBody>
          <a:bodyPr wrap="squar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模板下载：</a:t>
            </a:r>
            <a:r>
              <a:rPr kumimoji="0" lang="en-US" altLang="zh-CN" sz="135" b="0" i="0" u="none" strike="noStrike" kern="0" cap="none" spc="0" normalizeH="0" baseline="0" noProof="0" dirty="0">
                <a:ln>
                  <a:noFill/>
                </a:ln>
                <a:solidFill>
                  <a:prstClr val="white"/>
                </a:solidFill>
                <a:effectLst/>
                <a:uLnTx/>
                <a:uFillTx/>
              </a:rPr>
              <a:t>www.1ppt.com/moban/     </a:t>
            </a:r>
            <a:r>
              <a:rPr kumimoji="0" lang="zh-CN" altLang="en-US" sz="135" b="0" i="0" u="none" strike="noStrike" kern="0" cap="none" spc="0" normalizeH="0" baseline="0" noProof="0" dirty="0">
                <a:ln>
                  <a:noFill/>
                </a:ln>
                <a:solidFill>
                  <a:prstClr val="white"/>
                </a:solidFill>
                <a:effectLst/>
                <a:uLnTx/>
                <a:uFillTx/>
              </a:rPr>
              <a:t>行业</a:t>
            </a: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模板：</a:t>
            </a:r>
            <a:r>
              <a:rPr kumimoji="0" lang="en-US" altLang="zh-CN" sz="135" b="0" i="0" u="none" strike="noStrike" kern="0" cap="none" spc="0" normalizeH="0" baseline="0" noProof="0" dirty="0">
                <a:ln>
                  <a:noFill/>
                </a:ln>
                <a:solidFill>
                  <a:prstClr val="white"/>
                </a:solidFill>
                <a:effectLst/>
                <a:uLnTx/>
                <a:uFillTx/>
              </a:rPr>
              <a:t>www.1ppt.com/hangye/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节日</a:t>
            </a: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模板：</a:t>
            </a:r>
            <a:r>
              <a:rPr kumimoji="0" lang="en-US" altLang="zh-CN" sz="135" b="0" i="0" u="none" strike="noStrike" kern="0" cap="none" spc="0" normalizeH="0" baseline="0" noProof="0" dirty="0">
                <a:ln>
                  <a:noFill/>
                </a:ln>
                <a:solidFill>
                  <a:prstClr val="white"/>
                </a:solidFill>
                <a:effectLst/>
                <a:uLnTx/>
                <a:uFillTx/>
              </a:rPr>
              <a:t>www.1ppt.com/jieri/           PPT</a:t>
            </a:r>
            <a:r>
              <a:rPr kumimoji="0" lang="zh-CN" altLang="en-US" sz="135" b="0" i="0" u="none" strike="noStrike" kern="0" cap="none" spc="0" normalizeH="0" baseline="0" noProof="0" dirty="0">
                <a:ln>
                  <a:noFill/>
                </a:ln>
                <a:solidFill>
                  <a:prstClr val="white"/>
                </a:solidFill>
                <a:effectLst/>
                <a:uLnTx/>
                <a:uFillTx/>
              </a:rPr>
              <a:t>素材下载：</a:t>
            </a:r>
            <a:r>
              <a:rPr kumimoji="0" lang="en-US" altLang="zh-CN" sz="135" b="0" i="0" u="none" strike="noStrike" kern="0" cap="none" spc="0" normalizeH="0" baseline="0" noProof="0" dirty="0">
                <a:ln>
                  <a:noFill/>
                </a:ln>
                <a:solidFill>
                  <a:prstClr val="white"/>
                </a:solidFill>
                <a:effectLst/>
                <a:uLnTx/>
                <a:uFillTx/>
              </a:rPr>
              <a:t>www.1ppt.com/sucai/</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背景图片：</a:t>
            </a:r>
            <a:r>
              <a:rPr kumimoji="0" lang="en-US" altLang="zh-CN" sz="135" b="0" i="0" u="none" strike="noStrike" kern="0" cap="none" spc="0" normalizeH="0" baseline="0" noProof="0" dirty="0">
                <a:ln>
                  <a:noFill/>
                </a:ln>
                <a:solidFill>
                  <a:prstClr val="white"/>
                </a:solidFill>
                <a:effectLst/>
                <a:uLnTx/>
                <a:uFillTx/>
              </a:rPr>
              <a:t>www.1ppt.com/beijing/      PPT</a:t>
            </a:r>
            <a:r>
              <a:rPr kumimoji="0" lang="zh-CN" altLang="en-US" sz="135" b="0" i="0" u="none" strike="noStrike" kern="0" cap="none" spc="0" normalizeH="0" baseline="0" noProof="0" dirty="0">
                <a:ln>
                  <a:noFill/>
                </a:ln>
                <a:solidFill>
                  <a:prstClr val="white"/>
                </a:solidFill>
                <a:effectLst/>
                <a:uLnTx/>
                <a:uFillTx/>
              </a:rPr>
              <a:t>图表下载：</a:t>
            </a:r>
            <a:r>
              <a:rPr kumimoji="0" lang="en-US" altLang="zh-CN" sz="135" b="0" i="0" u="none" strike="noStrike" kern="0" cap="none" spc="0" normalizeH="0" baseline="0" noProof="0" dirty="0">
                <a:ln>
                  <a:noFill/>
                </a:ln>
                <a:solidFill>
                  <a:prstClr val="white"/>
                </a:solidFill>
                <a:effectLst/>
                <a:uLnTx/>
                <a:uFillTx/>
              </a:rPr>
              <a:t>www.1ppt.com/tubiao/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优秀</a:t>
            </a:r>
            <a:r>
              <a:rPr kumimoji="0" lang="en-US" altLang="zh-CN" sz="135" b="0" i="0" u="none" strike="noStrike" kern="0" cap="none" spc="0" normalizeH="0" baseline="0" noProof="0" dirty="0">
                <a:ln>
                  <a:noFill/>
                </a:ln>
                <a:solidFill>
                  <a:prstClr val="white"/>
                </a:solidFill>
                <a:effectLst/>
                <a:uLnTx/>
                <a:uFillTx/>
              </a:rPr>
              <a:t>PPT</a:t>
            </a:r>
            <a:r>
              <a:rPr kumimoji="0" lang="zh-CN" altLang="en-US" sz="135" b="0" i="0" u="none" strike="noStrike" kern="0" cap="none" spc="0" normalizeH="0" baseline="0" noProof="0" dirty="0">
                <a:ln>
                  <a:noFill/>
                </a:ln>
                <a:solidFill>
                  <a:prstClr val="white"/>
                </a:solidFill>
                <a:effectLst/>
                <a:uLnTx/>
                <a:uFillTx/>
              </a:rPr>
              <a:t>下载：</a:t>
            </a:r>
            <a:r>
              <a:rPr kumimoji="0" lang="en-US" altLang="zh-CN" sz="135" b="0" i="0" u="none" strike="noStrike" kern="0" cap="none" spc="0" normalizeH="0" baseline="0" noProof="0" dirty="0">
                <a:ln>
                  <a:noFill/>
                </a:ln>
                <a:solidFill>
                  <a:prstClr val="white"/>
                </a:solidFill>
                <a:effectLst/>
                <a:uLnTx/>
                <a:uFillTx/>
              </a:rPr>
              <a:t>www.1ppt.com/xiazai/        PPT</a:t>
            </a:r>
            <a:r>
              <a:rPr kumimoji="0" lang="zh-CN" altLang="en-US" sz="135" b="0" i="0" u="none" strike="noStrike" kern="0" cap="none" spc="0" normalizeH="0" baseline="0" noProof="0" dirty="0">
                <a:ln>
                  <a:noFill/>
                </a:ln>
                <a:solidFill>
                  <a:prstClr val="white"/>
                </a:solidFill>
                <a:effectLst/>
                <a:uLnTx/>
                <a:uFillTx/>
              </a:rPr>
              <a:t>教程： </a:t>
            </a:r>
            <a:r>
              <a:rPr kumimoji="0" lang="en-US" altLang="zh-CN" sz="135" b="0" i="0" u="none" strike="noStrike" kern="0" cap="none" spc="0" normalizeH="0" baseline="0" noProof="0" dirty="0">
                <a:ln>
                  <a:noFill/>
                </a:ln>
                <a:solidFill>
                  <a:prstClr val="white"/>
                </a:solidFill>
                <a:effectLst/>
                <a:uLnTx/>
                <a:uFillTx/>
              </a:rPr>
              <a:t>www.1ppt.com/powerpoint/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Word</a:t>
            </a:r>
            <a:r>
              <a:rPr kumimoji="0" lang="zh-CN" altLang="en-US" sz="135" b="0" i="0" u="none" strike="noStrike" kern="0" cap="none" spc="0" normalizeH="0" baseline="0" noProof="0" dirty="0">
                <a:ln>
                  <a:noFill/>
                </a:ln>
                <a:solidFill>
                  <a:prstClr val="white"/>
                </a:solidFill>
                <a:effectLst/>
                <a:uLnTx/>
                <a:uFillTx/>
              </a:rPr>
              <a:t>教程： </a:t>
            </a:r>
            <a:r>
              <a:rPr kumimoji="0" lang="en-US" altLang="zh-CN" sz="135" b="0" i="0" u="none" strike="noStrike" kern="0" cap="none" spc="0" normalizeH="0" baseline="0" noProof="0" dirty="0">
                <a:ln>
                  <a:noFill/>
                </a:ln>
                <a:solidFill>
                  <a:prstClr val="white"/>
                </a:solidFill>
                <a:effectLst/>
                <a:uLnTx/>
                <a:uFillTx/>
              </a:rPr>
              <a:t>www.1ppt.com/word/              Excel</a:t>
            </a:r>
            <a:r>
              <a:rPr kumimoji="0" lang="zh-CN" altLang="en-US" sz="135" b="0" i="0" u="none" strike="noStrike" kern="0" cap="none" spc="0" normalizeH="0" baseline="0" noProof="0" dirty="0">
                <a:ln>
                  <a:noFill/>
                </a:ln>
                <a:solidFill>
                  <a:prstClr val="white"/>
                </a:solidFill>
                <a:effectLst/>
                <a:uLnTx/>
                <a:uFillTx/>
              </a:rPr>
              <a:t>教程：</a:t>
            </a:r>
            <a:r>
              <a:rPr kumimoji="0" lang="en-US" altLang="zh-CN" sz="135" b="0" i="0" u="none" strike="noStrike" kern="0" cap="none" spc="0" normalizeH="0" baseline="0" noProof="0" dirty="0">
                <a:ln>
                  <a:noFill/>
                </a:ln>
                <a:solidFill>
                  <a:prstClr val="white"/>
                </a:solidFill>
                <a:effectLst/>
                <a:uLnTx/>
                <a:uFillTx/>
              </a:rPr>
              <a:t>www.1ppt.com/excel/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资料下载：</a:t>
            </a:r>
            <a:r>
              <a:rPr kumimoji="0" lang="en-US" altLang="zh-CN" sz="135" b="0" i="0" u="none" strike="noStrike" kern="0" cap="none" spc="0" normalizeH="0" baseline="0" noProof="0" dirty="0">
                <a:ln>
                  <a:noFill/>
                </a:ln>
                <a:solidFill>
                  <a:prstClr val="white"/>
                </a:solidFill>
                <a:effectLst/>
                <a:uLnTx/>
                <a:uFillTx/>
              </a:rPr>
              <a:t>www.1ppt.com/ziliao/                PPT</a:t>
            </a:r>
            <a:r>
              <a:rPr kumimoji="0" lang="zh-CN" altLang="en-US" sz="135" b="0" i="0" u="none" strike="noStrike" kern="0" cap="none" spc="0" normalizeH="0" baseline="0" noProof="0" dirty="0">
                <a:ln>
                  <a:noFill/>
                </a:ln>
                <a:solidFill>
                  <a:prstClr val="white"/>
                </a:solidFill>
                <a:effectLst/>
                <a:uLnTx/>
                <a:uFillTx/>
              </a:rPr>
              <a:t>课件下载：</a:t>
            </a:r>
            <a:r>
              <a:rPr kumimoji="0" lang="en-US" altLang="zh-CN" sz="135" b="0" i="0" u="none" strike="noStrike" kern="0" cap="none" spc="0" normalizeH="0" baseline="0" noProof="0" dirty="0">
                <a:ln>
                  <a:noFill/>
                </a:ln>
                <a:solidFill>
                  <a:prstClr val="white"/>
                </a:solidFill>
                <a:effectLst/>
                <a:uLnTx/>
                <a:uFillTx/>
              </a:rPr>
              <a:t>www.1ppt.com/kejian/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范文下载：</a:t>
            </a:r>
            <a:r>
              <a:rPr kumimoji="0" lang="en-US" altLang="zh-CN" sz="135" b="0" i="0" u="none" strike="noStrike" kern="0" cap="none" spc="0" normalizeH="0" baseline="0" noProof="0" dirty="0">
                <a:ln>
                  <a:noFill/>
                </a:ln>
                <a:solidFill>
                  <a:prstClr val="white"/>
                </a:solidFill>
                <a:effectLst/>
                <a:uLnTx/>
                <a:uFillTx/>
              </a:rPr>
              <a:t>www.1ppt.com/fanwen/             </a:t>
            </a:r>
            <a:r>
              <a:rPr kumimoji="0" lang="zh-CN" altLang="en-US" sz="135" b="0" i="0" u="none" strike="noStrike" kern="0" cap="none" spc="0" normalizeH="0" baseline="0" noProof="0" dirty="0">
                <a:ln>
                  <a:noFill/>
                </a:ln>
                <a:solidFill>
                  <a:prstClr val="white"/>
                </a:solidFill>
                <a:effectLst/>
                <a:uLnTx/>
                <a:uFillTx/>
              </a:rPr>
              <a:t>试卷下载：</a:t>
            </a:r>
            <a:r>
              <a:rPr kumimoji="0" lang="en-US" altLang="zh-CN" sz="135" b="0" i="0" u="none" strike="noStrike" kern="0" cap="none" spc="0" normalizeH="0" baseline="0" noProof="0" dirty="0">
                <a:ln>
                  <a:noFill/>
                </a:ln>
                <a:solidFill>
                  <a:prstClr val="white"/>
                </a:solidFill>
                <a:effectLst/>
                <a:uLnTx/>
                <a:uFillTx/>
              </a:rPr>
              <a:t>www.1ppt.com/shiti/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教案下载：</a:t>
            </a:r>
            <a:r>
              <a:rPr kumimoji="0" lang="en-US" altLang="zh-CN" sz="135" b="0" i="0" u="none" strike="noStrike" kern="0" cap="none" spc="0" normalizeH="0" baseline="0" noProof="0" dirty="0">
                <a:ln>
                  <a:noFill/>
                </a:ln>
                <a:solidFill>
                  <a:prstClr val="white"/>
                </a:solidFill>
                <a:effectLst/>
                <a:uLnTx/>
                <a:uFillTx/>
              </a:rPr>
              <a:t>www.1ppt.com/jiaoan/        </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zh-CN" altLang="en-US" sz="135" b="0" i="0" u="none" strike="noStrike" kern="0" cap="none" spc="0" normalizeH="0" baseline="0" noProof="0" dirty="0">
                <a:ln>
                  <a:noFill/>
                </a:ln>
                <a:solidFill>
                  <a:prstClr val="white"/>
                </a:solidFill>
                <a:effectLst/>
                <a:uLnTx/>
                <a:uFillTx/>
              </a:rPr>
              <a:t>字体下载：</a:t>
            </a:r>
            <a:r>
              <a:rPr kumimoji="0" lang="en-US" altLang="zh-CN" sz="135" b="0" i="0" u="none" strike="noStrike" kern="0" cap="none" spc="0" normalizeH="0" baseline="0" noProof="0" dirty="0">
                <a:ln>
                  <a:noFill/>
                </a:ln>
                <a:solidFill>
                  <a:prstClr val="white"/>
                </a:solidFill>
                <a:effectLst/>
                <a:uLnTx/>
                <a:uFillTx/>
              </a:rPr>
              <a:t>www.1ppt.com/ziti/</a:t>
            </a:r>
            <a:endParaRPr kumimoji="0" lang="en-US" altLang="zh-CN" sz="135" b="0" i="0" u="none" strike="noStrike" kern="0" cap="none" spc="0" normalizeH="0" baseline="0" noProof="0" dirty="0">
              <a:ln>
                <a:noFill/>
              </a:ln>
              <a:solidFill>
                <a:prstClr val="white"/>
              </a:solidFill>
              <a:effectLst/>
              <a:uLnTx/>
              <a:uFillTx/>
            </a:endParaRPr>
          </a:p>
          <a:p>
            <a:pPr marL="0" marR="0" lvl="0" indent="0" defTabSz="1219200" eaLnBrk="1" fontAlgn="auto" latinLnBrk="0" hangingPunct="1">
              <a:lnSpc>
                <a:spcPct val="1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white"/>
                </a:solidFill>
                <a:effectLst/>
                <a:uLnTx/>
                <a:uFillTx/>
              </a:rPr>
              <a:t> </a:t>
            </a:r>
            <a:endParaRPr kumimoji="0" lang="zh-CN" altLang="en-US" sz="135" b="0" i="0" u="none" strike="noStrike" kern="0" cap="none" spc="0" normalizeH="0" baseline="0" noProof="0" dirty="0">
              <a:ln>
                <a:noFill/>
              </a:ln>
              <a:solidFill>
                <a:prstClr val="white"/>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3B82C5C-B51C-4A01-A330-EF6286CB56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B0C7B-B532-4765-AA1C-BC20CF90F1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B0C7B-B532-4765-AA1C-BC20CF90F17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82C5C-B51C-4A01-A330-EF6286CB5699}"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B0C7B-B532-4765-AA1C-BC20CF90F17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95250" y="0"/>
            <a:ext cx="12382500" cy="6858000"/>
          </a:xfrm>
          <a:prstGeom prst="rect">
            <a:avLst/>
          </a:prstGeom>
        </p:spPr>
      </p:pic>
      <p:sp>
        <p:nvSpPr>
          <p:cNvPr id="8" name="Rectangle 2"/>
          <p:cNvSpPr>
            <a:spLocks noGrp="1" noChangeArrowheads="1"/>
          </p:cNvSpPr>
          <p:nvPr/>
        </p:nvSpPr>
        <p:spPr>
          <a:xfrm>
            <a:off x="1195705" y="2743835"/>
            <a:ext cx="10467340" cy="966470"/>
          </a:xfrm>
          <a:prstGeom prst="rect">
            <a:avLst/>
          </a:prstGeom>
          <a:ln w="6350" cap="rnd">
            <a:noFill/>
          </a:ln>
        </p:spPr>
        <p:txBody>
          <a:bodyPr vert="horz" anchor="b" anchorCtr="0">
            <a:scene3d>
              <a:camera prst="orthographicFront"/>
              <a:lightRig rig="harsh" dir="t"/>
            </a:scene3d>
            <a:sp3d extrusionH="57150" prstMaterial="matte">
              <a:bevelT w="63500" h="12700" prst="angle"/>
              <a:contourClr>
                <a:schemeClr val="bg1">
                  <a:lumMod val="65000"/>
                </a:schemeClr>
              </a:contourClr>
            </a:sp3d>
          </a:bodyPr>
          <a:lstStyle>
            <a:lvl1pPr algn="ctr" rtl="0" eaLnBrk="0" fontAlgn="base" hangingPunct="0">
              <a:spcBef>
                <a:spcPct val="0"/>
              </a:spcBef>
              <a:spcAft>
                <a:spcPct val="0"/>
              </a:spcAft>
              <a:defRPr lang="en-US" sz="4800" b="0" kern="1200" spc="-10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anose="02030602050306030303" pitchFamily="18" charset="0"/>
                <a:ea typeface="华文新魏" panose="02010800040101010101" pitchFamily="2" charset="-122"/>
              </a:defRPr>
            </a:lvl2pPr>
            <a:lvl3pPr algn="l" rtl="0" eaLnBrk="0" fontAlgn="base" hangingPunct="0">
              <a:spcBef>
                <a:spcPct val="0"/>
              </a:spcBef>
              <a:spcAft>
                <a:spcPct val="0"/>
              </a:spcAft>
              <a:defRPr sz="4200">
                <a:solidFill>
                  <a:srgbClr val="F9F9F9"/>
                </a:solidFill>
                <a:latin typeface="Constantia" panose="02030602050306030303" pitchFamily="18" charset="0"/>
                <a:ea typeface="华文新魏" panose="02010800040101010101" pitchFamily="2" charset="-122"/>
              </a:defRPr>
            </a:lvl3pPr>
            <a:lvl4pPr algn="l" rtl="0" eaLnBrk="0" fontAlgn="base" hangingPunct="0">
              <a:spcBef>
                <a:spcPct val="0"/>
              </a:spcBef>
              <a:spcAft>
                <a:spcPct val="0"/>
              </a:spcAft>
              <a:defRPr sz="4200">
                <a:solidFill>
                  <a:srgbClr val="F9F9F9"/>
                </a:solidFill>
                <a:latin typeface="Constantia" panose="02030602050306030303" pitchFamily="18" charset="0"/>
                <a:ea typeface="华文新魏" panose="02010800040101010101" pitchFamily="2" charset="-122"/>
              </a:defRPr>
            </a:lvl4pPr>
            <a:lvl5pPr algn="l" rtl="0" eaLnBrk="0" fontAlgn="base" hangingPunct="0">
              <a:spcBef>
                <a:spcPct val="0"/>
              </a:spcBef>
              <a:spcAft>
                <a:spcPct val="0"/>
              </a:spcAft>
              <a:defRPr sz="4200">
                <a:solidFill>
                  <a:srgbClr val="F9F9F9"/>
                </a:solidFill>
                <a:latin typeface="Constantia" panose="02030602050306030303" pitchFamily="18" charset="0"/>
                <a:ea typeface="华文新魏" panose="02010800040101010101" pitchFamily="2" charset="-122"/>
              </a:defRPr>
            </a:lvl5pPr>
            <a:lvl6pPr marL="457200" algn="l" rtl="0" fontAlgn="base">
              <a:spcBef>
                <a:spcPct val="0"/>
              </a:spcBef>
              <a:spcAft>
                <a:spcPct val="0"/>
              </a:spcAft>
              <a:defRPr sz="4200">
                <a:solidFill>
                  <a:srgbClr val="F9F9F9"/>
                </a:solidFill>
                <a:latin typeface="Constantia" panose="02030602050306030303" pitchFamily="18" charset="0"/>
                <a:ea typeface="华文新魏" panose="02010800040101010101" pitchFamily="2" charset="-122"/>
              </a:defRPr>
            </a:lvl6pPr>
            <a:lvl7pPr marL="914400" algn="l" rtl="0" fontAlgn="base">
              <a:spcBef>
                <a:spcPct val="0"/>
              </a:spcBef>
              <a:spcAft>
                <a:spcPct val="0"/>
              </a:spcAft>
              <a:defRPr sz="4200">
                <a:solidFill>
                  <a:srgbClr val="F9F9F9"/>
                </a:solidFill>
                <a:latin typeface="Constantia" panose="02030602050306030303" pitchFamily="18" charset="0"/>
                <a:ea typeface="华文新魏" panose="02010800040101010101" pitchFamily="2" charset="-122"/>
              </a:defRPr>
            </a:lvl7pPr>
            <a:lvl8pPr marL="1371600" algn="l" rtl="0" fontAlgn="base">
              <a:spcBef>
                <a:spcPct val="0"/>
              </a:spcBef>
              <a:spcAft>
                <a:spcPct val="0"/>
              </a:spcAft>
              <a:defRPr sz="4200">
                <a:solidFill>
                  <a:srgbClr val="F9F9F9"/>
                </a:solidFill>
                <a:latin typeface="Constantia" panose="02030602050306030303" pitchFamily="18" charset="0"/>
                <a:ea typeface="华文新魏" panose="02010800040101010101" pitchFamily="2" charset="-122"/>
              </a:defRPr>
            </a:lvl8pPr>
            <a:lvl9pPr marL="1828800" algn="l" rtl="0" fontAlgn="base">
              <a:spcBef>
                <a:spcPct val="0"/>
              </a:spcBef>
              <a:spcAft>
                <a:spcPct val="0"/>
              </a:spcAft>
              <a:defRPr sz="4200">
                <a:solidFill>
                  <a:srgbClr val="F9F9F9"/>
                </a:solidFill>
                <a:latin typeface="Constantia" panose="02030602050306030303" pitchFamily="18" charset="0"/>
                <a:ea typeface="华文新魏" panose="02010800040101010101" pitchFamily="2" charset="-122"/>
              </a:defRPr>
            </a:lvl9pPr>
          </a:lstStyle>
          <a:p>
            <a:pPr eaLnBrk="1" fontAlgn="auto" hangingPunct="1">
              <a:spcAft>
                <a:spcPts val="0"/>
              </a:spcAft>
              <a:defRPr/>
            </a:pPr>
            <a:r>
              <a:rPr lang="zh-CN" altLang="en-US" sz="5400" b="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An Introduction to </a:t>
            </a:r>
            <a:r>
              <a:rPr altLang="zh-CN" sz="5400" b="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my</a:t>
            </a:r>
            <a:r>
              <a:rPr lang="zh-CN" altLang="en-US" sz="5400" b="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 </a:t>
            </a:r>
            <a:r>
              <a:rPr altLang="zh-CN" sz="5400" b="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Text Mining </a:t>
            </a:r>
            <a:r>
              <a:rPr lang="zh-CN" altLang="en-US" sz="5400" b="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Project on </a:t>
            </a:r>
            <a:r>
              <a:rPr lang="zh-CN" altLang="en-US" sz="5400" b="1" i="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Zhu Fan Zhi</a:t>
            </a:r>
            <a:r>
              <a:rPr lang="zh-CN" altLang="en-US" sz="5400" b="1" i="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rPr>
              <a:t>诸藩志</a:t>
            </a:r>
            <a:endParaRPr lang="zh-CN" altLang="en-US" sz="5400" b="1" i="1" dirty="0">
              <a:solidFill>
                <a:schemeClr val="accent3"/>
              </a:solidFill>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5369" name="文本框 18"/>
          <p:cNvSpPr txBox="1"/>
          <p:nvPr/>
        </p:nvSpPr>
        <p:spPr>
          <a:xfrm>
            <a:off x="4497070" y="5099685"/>
            <a:ext cx="3070225" cy="521970"/>
          </a:xfrm>
          <a:prstGeom prst="rect">
            <a:avLst/>
          </a:prstGeom>
          <a:noFill/>
          <a:ln w="9525">
            <a:noFill/>
          </a:ln>
        </p:spPr>
        <p:txBody>
          <a:bodyPr anchor="t" anchorCtr="0">
            <a:spAutoFit/>
          </a:bodyPr>
          <a:lstStyle/>
          <a:p>
            <a:pPr algn="ctr"/>
            <a:r>
              <a:rPr lang="en-US" altLang="zh-CN" sz="2800" spc="-100" dirty="0">
                <a:solidFill>
                  <a:schemeClr val="bg2">
                    <a:lumMod val="10000"/>
                  </a:schemeClr>
                </a:solidFill>
                <a:effectLst/>
                <a:latin typeface="华文新魏" panose="02010800040101010101" pitchFamily="2" charset="-122"/>
                <a:ea typeface="华文新魏" panose="02010800040101010101" pitchFamily="2" charset="-122"/>
                <a:cs typeface="+mj-cs"/>
              </a:rPr>
              <a:t>Jiating Liu</a:t>
            </a:r>
            <a:endParaRPr lang="en-US" altLang="zh-CN" sz="2800" spc="-100" dirty="0">
              <a:solidFill>
                <a:schemeClr val="bg2">
                  <a:lumMod val="10000"/>
                </a:schemeClr>
              </a:solidFill>
              <a:effectLst/>
              <a:latin typeface="华文新魏" panose="02010800040101010101" pitchFamily="2" charset="-122"/>
              <a:ea typeface="华文新魏" panose="02010800040101010101" pitchFamily="2"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a:extLst>
              <a:ext uri="{28A0092B-C50C-407E-A947-70E740481C1C}">
                <a14:useLocalDpi xmlns:a14="http://schemas.microsoft.com/office/drawing/2010/main" val="0"/>
              </a:ext>
            </a:extLst>
          </a:blip>
          <a:srcRect t="43213" b="17021"/>
          <a:stretch>
            <a:fillRect/>
          </a:stretch>
        </p:blipFill>
        <p:spPr>
          <a:xfrm>
            <a:off x="-1" y="0"/>
            <a:ext cx="12192000" cy="6858000"/>
          </a:xfrm>
          <a:prstGeom prst="rect">
            <a:avLst/>
          </a:prstGeom>
        </p:spPr>
      </p:pic>
      <p:sp>
        <p:nvSpPr>
          <p:cNvPr id="6146" name="内容占位符 1"/>
          <p:cNvSpPr>
            <a:spLocks noGrp="1"/>
          </p:cNvSpPr>
          <p:nvPr>
            <p:ph idx="1"/>
          </p:nvPr>
        </p:nvSpPr>
        <p:spPr>
          <a:xfrm>
            <a:off x="1136015" y="1950085"/>
            <a:ext cx="10515600" cy="4351338"/>
          </a:xfrm>
        </p:spPr>
        <p:txBody>
          <a:bodyPr/>
          <a:lstStyle/>
          <a:p>
            <a:pPr fontAlgn="auto">
              <a:lnSpc>
                <a:spcPts val="4320"/>
              </a:lnSpc>
            </a:pPr>
            <a:r>
              <a:rPr sz="3600" dirty="0">
                <a:latin typeface="Times New Roman" panose="02020603050405020304" pitchFamily="18" charset="0"/>
                <a:ea typeface="华文新魏" panose="02010800040101010101" pitchFamily="2" charset="-122"/>
                <a:cs typeface="Times New Roman" panose="02020603050405020304" pitchFamily="18" charset="0"/>
              </a:rPr>
              <a:t>Part</a:t>
            </a:r>
            <a:r>
              <a:rPr lang="en-US" sz="3600" dirty="0">
                <a:latin typeface="Times New Roman" panose="02020603050405020304" pitchFamily="18" charset="0"/>
                <a:ea typeface="华文新魏" panose="02010800040101010101" pitchFamily="2" charset="-122"/>
                <a:cs typeface="Times New Roman" panose="02020603050405020304" pitchFamily="18" charset="0"/>
              </a:rPr>
              <a:t> </a:t>
            </a:r>
            <a:r>
              <a:rPr sz="3600" dirty="0">
                <a:latin typeface="Times New Roman" panose="02020603050405020304" pitchFamily="18" charset="0"/>
                <a:ea typeface="华文新魏" panose="02010800040101010101" pitchFamily="2" charset="-122"/>
                <a:cs typeface="Times New Roman" panose="02020603050405020304" pitchFamily="18" charset="0"/>
              </a:rPr>
              <a: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a:p>
            <a:pPr fontAlgn="auto">
              <a:lnSpc>
                <a:spcPts val="4320"/>
              </a:lnSpc>
            </a:pPr>
            <a:r>
              <a:rPr sz="3600" dirty="0">
                <a:latin typeface="Times New Roman" panose="02020603050405020304" pitchFamily="18" charset="0"/>
                <a:ea typeface="华文新魏" panose="02010800040101010101" pitchFamily="2" charset="-122"/>
                <a:cs typeface="Times New Roman" panose="02020603050405020304" pitchFamily="18" charset="0"/>
              </a:rPr>
              <a:t>Part</a:t>
            </a:r>
            <a:r>
              <a:rPr lang="en-US" sz="3600" dirty="0">
                <a:latin typeface="Times New Roman" panose="02020603050405020304" pitchFamily="18" charset="0"/>
                <a:ea typeface="华文新魏" panose="02010800040101010101" pitchFamily="2" charset="-122"/>
                <a:cs typeface="Times New Roman" panose="02020603050405020304" pitchFamily="18" charset="0"/>
              </a:rPr>
              <a:t> </a:t>
            </a:r>
            <a:r>
              <a:rPr sz="3600" dirty="0">
                <a:latin typeface="Times New Roman" panose="02020603050405020304" pitchFamily="18" charset="0"/>
                <a:ea typeface="华文新魏" panose="02010800040101010101" pitchFamily="2" charset="-122"/>
                <a:cs typeface="Times New Roman" panose="02020603050405020304" pitchFamily="18" charset="0"/>
              </a:rPr>
              <a:t>2: What </a:t>
            </a:r>
            <a:r>
              <a:rPr lang="en-US" sz="3600" dirty="0">
                <a:latin typeface="Times New Roman" panose="02020603050405020304" pitchFamily="18" charset="0"/>
                <a:ea typeface="华文新魏" panose="02010800040101010101" pitchFamily="2" charset="-122"/>
                <a:cs typeface="Times New Roman" panose="02020603050405020304" pitchFamily="18" charset="0"/>
              </a:rPr>
              <a:t>d</a:t>
            </a:r>
            <a:r>
              <a:rPr sz="3600" dirty="0">
                <a:latin typeface="Times New Roman" panose="02020603050405020304" pitchFamily="18" charset="0"/>
                <a:ea typeface="华文新魏" panose="02010800040101010101" pitchFamily="2" charset="-122"/>
                <a:cs typeface="Times New Roman" panose="02020603050405020304" pitchFamily="18" charset="0"/>
              </a:rPr>
              <a:t>o I </a:t>
            </a:r>
            <a:r>
              <a:rPr lang="en-US" sz="3600" dirty="0">
                <a:latin typeface="Times New Roman" panose="02020603050405020304" pitchFamily="18" charset="0"/>
                <a:ea typeface="华文新魏" panose="02010800040101010101" pitchFamily="2" charset="-122"/>
                <a:cs typeface="Times New Roman" panose="02020603050405020304" pitchFamily="18" charset="0"/>
              </a:rPr>
              <a:t>w</a:t>
            </a:r>
            <a:r>
              <a:rPr sz="3600" dirty="0">
                <a:latin typeface="Times New Roman" panose="02020603050405020304" pitchFamily="18" charset="0"/>
                <a:ea typeface="华文新魏" panose="02010800040101010101" pitchFamily="2" charset="-122"/>
                <a:cs typeface="Times New Roman" panose="02020603050405020304" pitchFamily="18" charset="0"/>
              </a:rPr>
              <a:t>ant to </a:t>
            </a:r>
            <a:r>
              <a:rPr lang="en-US" sz="3600" dirty="0">
                <a:latin typeface="Times New Roman" panose="02020603050405020304" pitchFamily="18" charset="0"/>
                <a:ea typeface="华文新魏" panose="02010800040101010101" pitchFamily="2" charset="-122"/>
                <a:cs typeface="Times New Roman" panose="02020603050405020304" pitchFamily="18" charset="0"/>
              </a:rPr>
              <a:t>g</a:t>
            </a:r>
            <a:r>
              <a:rPr sz="3600" dirty="0">
                <a:latin typeface="Times New Roman" panose="02020603050405020304" pitchFamily="18" charset="0"/>
                <a:ea typeface="华文新魏" panose="02010800040101010101" pitchFamily="2" charset="-122"/>
                <a:cs typeface="Times New Roman" panose="02020603050405020304" pitchFamily="18" charset="0"/>
              </a:rPr>
              <a:t>et from the </a:t>
            </a:r>
            <a:r>
              <a:rPr lang="en-US" sz="3600" dirty="0">
                <a:latin typeface="Times New Roman" panose="02020603050405020304" pitchFamily="18" charset="0"/>
                <a:ea typeface="华文新魏" panose="02010800040101010101" pitchFamily="2" charset="-122"/>
                <a:cs typeface="Times New Roman" panose="02020603050405020304" pitchFamily="18" charset="0"/>
              </a:rPr>
              <a:t>s</a:t>
            </a:r>
            <a:r>
              <a:rPr sz="3600" dirty="0">
                <a:latin typeface="Times New Roman" panose="02020603050405020304" pitchFamily="18" charset="0"/>
                <a:ea typeface="华文新魏" panose="02010800040101010101" pitchFamily="2" charset="-122"/>
                <a:cs typeface="Times New Roman" panose="02020603050405020304" pitchFamily="18" charset="0"/>
              </a:rPr>
              <a:t>ource?</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a:p>
            <a:pPr fontAlgn="auto">
              <a:lnSpc>
                <a:spcPts val="4320"/>
              </a:lnSpc>
            </a:pPr>
            <a:r>
              <a:rPr sz="3600" dirty="0">
                <a:latin typeface="Times New Roman" panose="02020603050405020304" pitchFamily="18" charset="0"/>
                <a:ea typeface="华文新魏" panose="02010800040101010101" pitchFamily="2" charset="-122"/>
                <a:cs typeface="Times New Roman" panose="02020603050405020304" pitchFamily="18" charset="0"/>
              </a:rPr>
              <a:t>Part</a:t>
            </a:r>
            <a:r>
              <a:rPr lang="en-US" sz="3600" dirty="0">
                <a:latin typeface="Times New Roman" panose="02020603050405020304" pitchFamily="18" charset="0"/>
                <a:ea typeface="华文新魏" panose="02010800040101010101" pitchFamily="2" charset="-122"/>
                <a:cs typeface="Times New Roman" panose="02020603050405020304" pitchFamily="18" charset="0"/>
              </a:rPr>
              <a:t> </a:t>
            </a:r>
            <a:r>
              <a:rPr sz="3600" dirty="0">
                <a:latin typeface="Times New Roman" panose="02020603050405020304" pitchFamily="18" charset="0"/>
                <a:ea typeface="华文新魏" panose="02010800040101010101" pitchFamily="2" charset="-122"/>
                <a:cs typeface="Times New Roman" panose="02020603050405020304" pitchFamily="18" charset="0"/>
              </a:rPr>
              <a:t>3: What are my long-term goals?</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a:p>
            <a:pPr fontAlgn="auto">
              <a:lnSpc>
                <a:spcPts val="4320"/>
              </a:lnSpc>
            </a:pPr>
            <a:r>
              <a:rPr lang="en-US" sz="3600" dirty="0">
                <a:latin typeface="Times New Roman" panose="02020603050405020304" pitchFamily="18" charset="0"/>
                <a:ea typeface="华文新魏" panose="02010800040101010101" pitchFamily="2" charset="-122"/>
                <a:cs typeface="Times New Roman" panose="02020603050405020304" pitchFamily="18" charset="0"/>
              </a:rPr>
              <a:t>Part </a:t>
            </a:r>
            <a:r>
              <a:rPr sz="3600" dirty="0">
                <a:latin typeface="Times New Roman" panose="02020603050405020304" pitchFamily="18" charset="0"/>
                <a:ea typeface="华文新魏" panose="02010800040101010101" pitchFamily="2" charset="-122"/>
                <a:cs typeface="Times New Roman" panose="02020603050405020304" pitchFamily="18" charset="0"/>
              </a:rPr>
              <a:t>4</a:t>
            </a:r>
            <a:r>
              <a:rPr lang="en-US" sz="3600" dirty="0">
                <a:latin typeface="Times New Roman" panose="02020603050405020304" pitchFamily="18" charset="0"/>
                <a:ea typeface="华文新魏" panose="02010800040101010101" pitchFamily="2" charset="-122"/>
                <a:cs typeface="Times New Roman" panose="02020603050405020304" pitchFamily="18" charset="0"/>
              </a:rPr>
              <a:t>:</a:t>
            </a:r>
            <a:r>
              <a:rPr sz="3600" dirty="0">
                <a:latin typeface="Times New Roman" panose="02020603050405020304" pitchFamily="18" charset="0"/>
                <a:ea typeface="华文新魏" panose="02010800040101010101" pitchFamily="2" charset="-122"/>
                <a:cs typeface="Times New Roman" panose="02020603050405020304" pitchFamily="18" charset="0"/>
              </a:rPr>
              <a:t> What are </a:t>
            </a:r>
            <a:r>
              <a:rPr lang="en-US" sz="3600" dirty="0">
                <a:latin typeface="Times New Roman" panose="02020603050405020304" pitchFamily="18" charset="0"/>
                <a:ea typeface="华文新魏" panose="02010800040101010101" pitchFamily="2" charset="-122"/>
                <a:cs typeface="Times New Roman" panose="02020603050405020304" pitchFamily="18" charset="0"/>
              </a:rPr>
              <a:t>my</a:t>
            </a:r>
            <a:r>
              <a:rPr sz="3600" dirty="0">
                <a:latin typeface="Times New Roman" panose="02020603050405020304" pitchFamily="18" charset="0"/>
                <a:ea typeface="华文新魏" panose="02010800040101010101" pitchFamily="2" charset="-122"/>
                <a:cs typeface="Times New Roman" panose="02020603050405020304" pitchFamily="18" charset="0"/>
              </a:rPr>
              <a:t> next steps?</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7" name="标题 16"/>
          <p:cNvSpPr>
            <a:spLocks noGrp="1"/>
          </p:cNvSpPr>
          <p:nvPr>
            <p:ph type="title"/>
          </p:nvPr>
        </p:nvSpPr>
        <p:spPr>
          <a:xfrm>
            <a:off x="571500" y="400050"/>
            <a:ext cx="10864215" cy="1219200"/>
          </a:xfrm>
        </p:spPr>
        <p:txBody>
          <a:bodyPr/>
          <a:lstStyle/>
          <a:p>
            <a:pPr>
              <a:defRPr/>
            </a:pPr>
            <a:r>
              <a:rPr lang="en-US" altLang="zh-CN" sz="3200" b="1" dirty="0">
                <a:latin typeface="Source Han Serif SC" panose="02020400000000000000" pitchFamily="18" charset="-122"/>
                <a:ea typeface="Source Han Serif SC" panose="02020400000000000000" pitchFamily="18" charset="-122"/>
                <a:cs typeface="+mn-cs"/>
              </a:rPr>
              <a:t>  </a:t>
            </a:r>
            <a:r>
              <a:rPr lang="en-US" altLang="zh-CN" sz="3200" b="1" dirty="0">
                <a:latin typeface="Times New Roman" panose="02020603050405020304" pitchFamily="18" charset="0"/>
                <a:ea typeface="Source Han Serif SC" panose="02020400000000000000" pitchFamily="18" charset="-122"/>
                <a:cs typeface="Times New Roman" panose="02020603050405020304" pitchFamily="18" charset="0"/>
              </a:rPr>
              <a:t>Contents</a:t>
            </a:r>
            <a:endParaRPr lang="zh-CN" altLang="en-US" sz="5400" b="1" spc="-100" dirty="0">
              <a:solidFill>
                <a:schemeClr val="bg2">
                  <a:lumMod val="10000"/>
                </a:schemeClr>
              </a:solidFill>
              <a:effectLst/>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7" name="文本框 6"/>
          <p:cNvSpPr txBox="1"/>
          <p:nvPr/>
        </p:nvSpPr>
        <p:spPr>
          <a:xfrm>
            <a:off x="239395" y="196215"/>
            <a:ext cx="9655175" cy="645160"/>
          </a:xfrm>
          <a:prstGeom prst="rect">
            <a:avLst/>
          </a:prstGeom>
          <a:noFill/>
        </p:spPr>
        <p:txBody>
          <a:bodyPr wrap="square" rtlCol="0" anchor="t">
            <a:spAutoFit/>
          </a:bodyPr>
          <a:p>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Part1: What is my source? Why did I choose it?</a:t>
            </a:r>
            <a:endParaRPr lang="zh-CN" altLang="en-US" sz="36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pic>
        <p:nvPicPr>
          <p:cNvPr id="8" name="Picture 4"/>
          <p:cNvPicPr>
            <a:picLocks noChangeAspect="1"/>
          </p:cNvPicPr>
          <p:nvPr/>
        </p:nvPicPr>
        <p:blipFill>
          <a:blip r:embed="rId1"/>
          <a:stretch>
            <a:fillRect/>
          </a:stretch>
        </p:blipFill>
        <p:spPr>
          <a:xfrm>
            <a:off x="632301" y="885706"/>
            <a:ext cx="3940333" cy="5629048"/>
          </a:xfrm>
          <a:prstGeom prst="rect">
            <a:avLst/>
          </a:prstGeom>
        </p:spPr>
      </p:pic>
      <p:pic>
        <p:nvPicPr>
          <p:cNvPr id="9"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7" name="文本框 6"/>
          <p:cNvSpPr txBox="1"/>
          <p:nvPr/>
        </p:nvSpPr>
        <p:spPr>
          <a:xfrm>
            <a:off x="239395" y="196215"/>
            <a:ext cx="9655175" cy="645160"/>
          </a:xfrm>
          <a:prstGeom prst="rect">
            <a:avLst/>
          </a:prstGeom>
          <a:noFill/>
        </p:spPr>
        <p:txBody>
          <a:bodyPr wrap="square" rtlCol="0" anchor="t">
            <a:spAutoFit/>
          </a:bodyPr>
          <a:p>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Part1: What is my source? Why did I choose it?</a:t>
            </a:r>
            <a:endParaRPr lang="zh-CN" altLang="en-US" sz="36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pic>
        <p:nvPicPr>
          <p:cNvPr id="4" name="Picture 5" descr="A screenshot of a book&#10;&#10;Description automatically generated"/>
          <p:cNvPicPr>
            <a:picLocks noChangeAspect="1"/>
          </p:cNvPicPr>
          <p:nvPr/>
        </p:nvPicPr>
        <p:blipFill>
          <a:blip r:embed="rId4"/>
          <a:stretch>
            <a:fillRect/>
          </a:stretch>
        </p:blipFill>
        <p:spPr>
          <a:xfrm>
            <a:off x="239395" y="1015643"/>
            <a:ext cx="4762500" cy="4643755"/>
          </a:xfrm>
          <a:prstGeom prst="rect">
            <a:avLst/>
          </a:prstGeom>
        </p:spPr>
      </p:pic>
      <p:pic>
        <p:nvPicPr>
          <p:cNvPr id="8" name="Picture 7"/>
          <p:cNvPicPr>
            <a:picLocks noChangeAspect="1"/>
          </p:cNvPicPr>
          <p:nvPr/>
        </p:nvPicPr>
        <p:blipFill>
          <a:blip r:embed="rId5"/>
          <a:stretch>
            <a:fillRect/>
          </a:stretch>
        </p:blipFill>
        <p:spPr>
          <a:xfrm>
            <a:off x="5173980" y="841375"/>
            <a:ext cx="6667500" cy="4272237"/>
          </a:xfrm>
          <a:prstGeom prst="rect">
            <a:avLst/>
          </a:prstGeom>
        </p:spPr>
      </p:pic>
      <p:sp>
        <p:nvSpPr>
          <p:cNvPr id="10" name="TextBox 9"/>
          <p:cNvSpPr txBox="1"/>
          <p:nvPr/>
        </p:nvSpPr>
        <p:spPr>
          <a:xfrm>
            <a:off x="5459730" y="5361940"/>
            <a:ext cx="6459855" cy="1076325"/>
          </a:xfrm>
          <a:prstGeom prst="rect">
            <a:avLst/>
          </a:prstGeom>
          <a:noFill/>
        </p:spPr>
        <p:txBody>
          <a:bodyPr wrap="square">
            <a:spAutoFit/>
          </a:bodyPr>
          <a:p>
            <a:r>
              <a:rPr lang="en-US" altLang="zh-CN" sz="1600" dirty="0">
                <a:latin typeface="Times New Roman" panose="02020603050405020304" pitchFamily="18" charset="0"/>
                <a:cs typeface="Times New Roman" panose="02020603050405020304" pitchFamily="18" charset="0"/>
              </a:rPr>
              <a:t>Acknowledgement: This work is in the public domain worldwide because the author passed away more than 100 years ago, and it was published before January 1, 1929. Therefore, it is no longer under copyright protection, and anyone can freely use it.</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7" name="文本框 6"/>
          <p:cNvSpPr txBox="1"/>
          <p:nvPr/>
        </p:nvSpPr>
        <p:spPr>
          <a:xfrm>
            <a:off x="239395" y="196215"/>
            <a:ext cx="9655175" cy="645160"/>
          </a:xfrm>
          <a:prstGeom prst="rect">
            <a:avLst/>
          </a:prstGeom>
          <a:noFill/>
        </p:spPr>
        <p:txBody>
          <a:bodyPr wrap="square" rtlCol="0" anchor="t">
            <a:spAutoFit/>
          </a:bodyPr>
          <a:p>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Part2: What </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d</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o I </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w</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ant to </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g</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et from the </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s</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ource?</a:t>
            </a:r>
            <a:endParaRPr sz="36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sp>
        <p:nvSpPr>
          <p:cNvPr id="4" name="TextBox 4"/>
          <p:cNvSpPr txBox="1"/>
          <p:nvPr/>
        </p:nvSpPr>
        <p:spPr>
          <a:xfrm>
            <a:off x="1123950" y="985520"/>
            <a:ext cx="10473690" cy="2052955"/>
          </a:xfrm>
          <a:prstGeom prst="rect">
            <a:avLst/>
          </a:prstGeom>
          <a:noFill/>
        </p:spPr>
        <p:txBody>
          <a:bodyPr wrap="square">
            <a:spAutoFit/>
          </a:bodyPr>
          <a:p>
            <a:pPr marL="342900" indent="-342900" fontAlgn="auto">
              <a:lnSpc>
                <a:spcPts val="3060"/>
              </a:lnSpc>
              <a:buFont typeface="+mj-lt"/>
              <a:buAutoNum type="arabicPeriod"/>
            </a:pPr>
            <a:r>
              <a:rPr lang="en-US" altLang="zh-CN" dirty="0">
                <a:latin typeface="Times New Roman" panose="02020603050405020304" pitchFamily="18" charset="0"/>
                <a:cs typeface="Times New Roman" panose="02020603050405020304" pitchFamily="18" charset="0"/>
              </a:rPr>
              <a:t>What names and places are mentioned in </a:t>
            </a:r>
            <a:r>
              <a:rPr lang="en-US" altLang="zh-CN" i="1" dirty="0" err="1">
                <a:latin typeface="Times New Roman" panose="02020603050405020304" pitchFamily="18" charset="0"/>
                <a:cs typeface="Times New Roman" panose="02020603050405020304" pitchFamily="18" charset="0"/>
              </a:rPr>
              <a:t>Zhufanzhi</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42900" indent="-342900" fontAlgn="auto">
              <a:lnSpc>
                <a:spcPts val="3060"/>
              </a:lnSpc>
              <a:buFont typeface="+mj-lt"/>
              <a:buAutoNum type="arabicPeriod"/>
            </a:pPr>
            <a:r>
              <a:rPr lang="en-US" altLang="zh-CN" dirty="0">
                <a:latin typeface="Times New Roman" panose="02020603050405020304" pitchFamily="18" charset="0"/>
                <a:cs typeface="Times New Roman" panose="02020603050405020304" pitchFamily="18" charset="0"/>
              </a:rPr>
              <a:t>Are there any landscapes (natural or cultural) that have been mentioned, and if so, what are they?</a:t>
            </a:r>
            <a:endParaRPr lang="en-US" altLang="zh-CN" dirty="0">
              <a:latin typeface="Times New Roman" panose="02020603050405020304" pitchFamily="18" charset="0"/>
              <a:cs typeface="Times New Roman" panose="02020603050405020304" pitchFamily="18" charset="0"/>
            </a:endParaRPr>
          </a:p>
          <a:p>
            <a:pPr marL="342900" indent="-342900" fontAlgn="auto">
              <a:lnSpc>
                <a:spcPts val="3060"/>
              </a:lnSpc>
              <a:buFont typeface="+mj-lt"/>
              <a:buAutoNum type="arabicPeriod"/>
            </a:pPr>
            <a:r>
              <a:rPr lang="en-US" altLang="zh-CN" dirty="0">
                <a:latin typeface="Times New Roman" panose="02020603050405020304" pitchFamily="18" charset="0"/>
                <a:cs typeface="Times New Roman" panose="02020603050405020304" pitchFamily="18" charset="0"/>
              </a:rPr>
              <a:t>Is there any evidence of trade between Song and Southeast Asia, what kind of commodities/goods are frequently mentioned?</a:t>
            </a:r>
            <a:endParaRPr lang="en-US" altLang="zh-CN" dirty="0">
              <a:latin typeface="Times New Roman" panose="02020603050405020304" pitchFamily="18" charset="0"/>
              <a:cs typeface="Times New Roman" panose="02020603050405020304" pitchFamily="18" charset="0"/>
            </a:endParaRPr>
          </a:p>
          <a:p>
            <a:pPr marL="342900" indent="-342900" fontAlgn="auto">
              <a:lnSpc>
                <a:spcPts val="3060"/>
              </a:lnSpc>
              <a:buFont typeface="+mj-lt"/>
              <a:buAutoNum type="arabicPeriod"/>
            </a:pPr>
            <a:r>
              <a:rPr lang="en-US" altLang="zh-CN" dirty="0">
                <a:latin typeface="Times New Roman" panose="02020603050405020304" pitchFamily="18" charset="0"/>
                <a:cs typeface="Times New Roman" panose="02020603050405020304" pitchFamily="18" charset="0"/>
              </a:rPr>
              <a:t>Whether cultural activities (</a:t>
            </a:r>
            <a:r>
              <a:rPr lang="en-US" altLang="zh-CN" dirty="0" err="1">
                <a:latin typeface="Times New Roman" panose="02020603050405020304" pitchFamily="18" charset="0"/>
                <a:cs typeface="Times New Roman" panose="02020603050405020304" pitchFamily="18" charset="0"/>
              </a:rPr>
              <a:t>eg.</a:t>
            </a:r>
            <a:r>
              <a:rPr lang="en-US" altLang="zh-CN" dirty="0">
                <a:latin typeface="Times New Roman" panose="02020603050405020304" pitchFamily="18" charset="0"/>
                <a:cs typeface="Times New Roman" panose="02020603050405020304" pitchFamily="18" charset="0"/>
              </a:rPr>
              <a:t> religion) have been demonstrated in the book, and what kind of activities? </a:t>
            </a:r>
            <a:endParaRPr lang="en-US" altLang="zh-CN" dirty="0">
              <a:latin typeface="Times New Roman" panose="02020603050405020304" pitchFamily="18" charset="0"/>
              <a:cs typeface="Times New Roman" panose="02020603050405020304" pitchFamily="18" charset="0"/>
            </a:endParaRPr>
          </a:p>
        </p:txBody>
      </p:sp>
      <p:sp>
        <p:nvSpPr>
          <p:cNvPr id="8" name="下箭头 7"/>
          <p:cNvSpPr/>
          <p:nvPr/>
        </p:nvSpPr>
        <p:spPr>
          <a:xfrm>
            <a:off x="5174615" y="3116580"/>
            <a:ext cx="870585" cy="1752600"/>
          </a:xfrm>
          <a:prstGeom prst="downArrow">
            <a:avLst/>
          </a:prstGeom>
          <a:solidFill>
            <a:schemeClr val="bg2"/>
          </a:solidFill>
          <a:ln>
            <a:solidFill>
              <a:schemeClr val="bg2">
                <a:lumMod val="75000"/>
              </a:schemeClr>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9" name="TextBox 6"/>
          <p:cNvSpPr txBox="1"/>
          <p:nvPr/>
        </p:nvSpPr>
        <p:spPr>
          <a:xfrm>
            <a:off x="2370455" y="5088890"/>
            <a:ext cx="7980680" cy="911860"/>
          </a:xfrm>
          <a:prstGeom prst="rect">
            <a:avLst/>
          </a:prstGeom>
          <a:noFill/>
        </p:spPr>
        <p:txBody>
          <a:bodyPr wrap="square">
            <a:spAutoFit/>
          </a:bodyPr>
          <a:p>
            <a:pPr marL="342900" indent="-342900" fontAlgn="auto">
              <a:lnSpc>
                <a:spcPts val="3200"/>
              </a:lnSpc>
              <a:buFont typeface="Wingdings" panose="05000000000000000000" charset="0"/>
              <a:buChar char="n"/>
            </a:pPr>
            <a:r>
              <a:rPr lang="en-US" altLang="zh-CN" sz="2000" dirty="0">
                <a:solidFill>
                  <a:srgbClr val="C00000"/>
                </a:solidFill>
                <a:latin typeface="Times New Roman" panose="02020603050405020304" pitchFamily="18" charset="0"/>
                <a:cs typeface="Times New Roman" panose="02020603050405020304" pitchFamily="18" charset="0"/>
              </a:rPr>
              <a:t>What topics frequently were mentioned in the book? </a:t>
            </a:r>
            <a:endParaRPr lang="en-US" altLang="zh-CN" sz="2000" dirty="0">
              <a:solidFill>
                <a:srgbClr val="C00000"/>
              </a:solidFill>
              <a:latin typeface="Times New Roman" panose="02020603050405020304" pitchFamily="18" charset="0"/>
              <a:cs typeface="Times New Roman" panose="02020603050405020304" pitchFamily="18" charset="0"/>
            </a:endParaRPr>
          </a:p>
          <a:p>
            <a:pPr marL="342900" indent="-342900" fontAlgn="auto">
              <a:lnSpc>
                <a:spcPts val="3200"/>
              </a:lnSpc>
              <a:buFont typeface="Wingdings" panose="05000000000000000000" charset="0"/>
              <a:buChar char="n"/>
            </a:pPr>
            <a:r>
              <a:rPr lang="en-US" altLang="zh-CN" sz="2000" dirty="0">
                <a:solidFill>
                  <a:srgbClr val="C00000"/>
                </a:solidFill>
                <a:latin typeface="Times New Roman" panose="02020603050405020304" pitchFamily="18" charset="0"/>
                <a:cs typeface="Times New Roman" panose="02020603050405020304" pitchFamily="18" charset="0"/>
              </a:rPr>
              <a:t>What kind of Sino-foreign network was displayed in the book?</a:t>
            </a:r>
            <a:endParaRPr lang="en-US" altLang="zh-CN" sz="2000" dirty="0">
              <a:solidFill>
                <a:srgbClr val="C0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5380355" y="3182620"/>
            <a:ext cx="459740" cy="1588135"/>
          </a:xfrm>
          <a:prstGeom prst="rect">
            <a:avLst/>
          </a:prstGeom>
          <a:noFill/>
        </p:spPr>
        <p:txBody>
          <a:bodyPr vert="eaVert" wrap="square" rtlCol="0">
            <a:spAutoFit/>
          </a:bodyPr>
          <a:p>
            <a:r>
              <a:rPr lang="en-US" altLang="zh-CN" b="1"/>
              <a:t>Close Reading</a:t>
            </a:r>
            <a:endParaRPr lang="en-US" altLang="zh-CN" b="1"/>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7" name="文本框 6"/>
          <p:cNvSpPr txBox="1"/>
          <p:nvPr/>
        </p:nvSpPr>
        <p:spPr>
          <a:xfrm>
            <a:off x="239395" y="196215"/>
            <a:ext cx="9655175" cy="645160"/>
          </a:xfrm>
          <a:prstGeom prst="rect">
            <a:avLst/>
          </a:prstGeom>
          <a:noFill/>
        </p:spPr>
        <p:txBody>
          <a:bodyPr wrap="square" rtlCol="0" anchor="t">
            <a:spAutoFit/>
          </a:bodyPr>
          <a:p>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Part3: What are my long-term goals?</a:t>
            </a:r>
            <a:endParaRPr sz="36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sp>
        <p:nvSpPr>
          <p:cNvPr id="9" name="TextBox 6"/>
          <p:cNvSpPr txBox="1"/>
          <p:nvPr/>
        </p:nvSpPr>
        <p:spPr>
          <a:xfrm>
            <a:off x="632460" y="1369060"/>
            <a:ext cx="5284470" cy="1322070"/>
          </a:xfrm>
          <a:prstGeom prst="rect">
            <a:avLst/>
          </a:prstGeom>
          <a:noFill/>
        </p:spPr>
        <p:txBody>
          <a:bodyPr wrap="square">
            <a:spAutoFit/>
          </a:bodyPr>
          <a:p>
            <a:pPr marL="342900" indent="-342900" fontAlgn="auto">
              <a:lnSpc>
                <a:spcPts val="3200"/>
              </a:lnSpc>
              <a:buFont typeface="Wingdings" panose="05000000000000000000" charset="0"/>
              <a:buChar char="n"/>
            </a:pPr>
            <a:r>
              <a:rPr lang="en-US" altLang="zh-CN" sz="2400" dirty="0">
                <a:solidFill>
                  <a:schemeClr val="tx1"/>
                </a:solidFill>
                <a:latin typeface="Times New Roman" panose="02020603050405020304" pitchFamily="18" charset="0"/>
                <a:cs typeface="Times New Roman" panose="02020603050405020304" pitchFamily="18" charset="0"/>
              </a:rPr>
              <a:t>What topics frequently were mentioned?</a:t>
            </a:r>
            <a:r>
              <a:rPr lang="en-US" altLang="zh-CN" sz="2400" dirty="0">
                <a:latin typeface="Times New Roman" panose="02020603050405020304" pitchFamily="18" charset="0"/>
                <a:cs typeface="Times New Roman" panose="02020603050405020304" pitchFamily="18" charset="0"/>
              </a:rPr>
              <a:t> (e.g. trade, culture and Sino-Southeast relations)</a:t>
            </a:r>
            <a:endParaRPr lang="en-US" altLang="zh-CN" sz="2400" dirty="0">
              <a:latin typeface="Times New Roman" panose="02020603050405020304" pitchFamily="18" charset="0"/>
              <a:cs typeface="Times New Roman" panose="02020603050405020304" pitchFamily="18" charset="0"/>
            </a:endParaRPr>
          </a:p>
        </p:txBody>
      </p:sp>
      <p:sp>
        <p:nvSpPr>
          <p:cNvPr id="4" name="TextBox 6"/>
          <p:cNvSpPr txBox="1"/>
          <p:nvPr/>
        </p:nvSpPr>
        <p:spPr>
          <a:xfrm>
            <a:off x="6506210" y="1369060"/>
            <a:ext cx="5142230" cy="911860"/>
          </a:xfrm>
          <a:prstGeom prst="rect">
            <a:avLst/>
          </a:prstGeom>
          <a:noFill/>
        </p:spPr>
        <p:txBody>
          <a:bodyPr wrap="square">
            <a:spAutoFit/>
          </a:bodyPr>
          <a:p>
            <a:pPr marL="342900" indent="-342900" fontAlgn="auto">
              <a:lnSpc>
                <a:spcPts val="3200"/>
              </a:lnSpc>
              <a:buFont typeface="Wingdings" panose="05000000000000000000" charset="0"/>
              <a:buChar char="n"/>
            </a:pPr>
            <a:r>
              <a:rPr lang="en-US" altLang="zh-CN" sz="2400" dirty="0">
                <a:latin typeface="Times New Roman" panose="02020603050405020304" pitchFamily="18" charset="0"/>
                <a:cs typeface="Times New Roman" panose="02020603050405020304" pitchFamily="18" charset="0"/>
              </a:rPr>
              <a:t>What kind of Sino-foreign network was displayed?</a:t>
            </a:r>
            <a:endParaRPr lang="en-US" altLang="zh-CN"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047750" y="3950970"/>
            <a:ext cx="4017010" cy="1314450"/>
          </a:xfrm>
          <a:prstGeom prst="rect">
            <a:avLst/>
          </a:prstGeom>
          <a:noFill/>
        </p:spPr>
        <p:txBody>
          <a:bodyPr wrap="square">
            <a:spAutoFit/>
          </a:bodyPr>
          <a:p>
            <a:pPr marL="342900" indent="-342900" fontAlgn="auto">
              <a:lnSpc>
                <a:spcPts val="3180"/>
              </a:lnSpc>
              <a:buFont typeface="Wingdings" panose="05000000000000000000" charset="0"/>
              <a:buChar char="l"/>
            </a:pPr>
            <a:r>
              <a:rPr lang="en-US" altLang="zh-CN" sz="2400" dirty="0">
                <a:solidFill>
                  <a:schemeClr val="accent1">
                    <a:lumMod val="50000"/>
                  </a:schemeClr>
                </a:solidFill>
                <a:latin typeface="Times New Roman" panose="02020603050405020304" pitchFamily="18" charset="0"/>
                <a:cs typeface="Times New Roman" panose="02020603050405020304" pitchFamily="18" charset="0"/>
              </a:rPr>
              <a:t>word frequency analysis</a:t>
            </a:r>
            <a:endParaRPr lang="en-US" altLang="zh-CN" sz="24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fontAlgn="auto">
              <a:lnSpc>
                <a:spcPts val="3180"/>
              </a:lnSpc>
              <a:buFont typeface="Wingdings" panose="05000000000000000000" charset="0"/>
              <a:buChar char="l"/>
            </a:pPr>
            <a:r>
              <a:rPr lang="en-US" altLang="zh-CN" sz="2400" dirty="0">
                <a:solidFill>
                  <a:schemeClr val="accent1">
                    <a:lumMod val="50000"/>
                  </a:schemeClr>
                </a:solidFill>
                <a:latin typeface="Times New Roman" panose="02020603050405020304" pitchFamily="18" charset="0"/>
                <a:cs typeface="Times New Roman" panose="02020603050405020304" pitchFamily="18" charset="0"/>
              </a:rPr>
              <a:t>topic modeling analysis (such as LDA)</a:t>
            </a:r>
            <a:endParaRPr lang="en-US" altLang="zh-CN"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632575" y="3951040"/>
            <a:ext cx="4363453" cy="1314450"/>
          </a:xfrm>
          <a:prstGeom prst="rect">
            <a:avLst/>
          </a:prstGeom>
          <a:noFill/>
        </p:spPr>
        <p:txBody>
          <a:bodyPr wrap="square">
            <a:spAutoFit/>
          </a:bodyPr>
          <a:p>
            <a:pPr marL="342900" indent="-342900" algn="l">
              <a:lnSpc>
                <a:spcPts val="3180"/>
              </a:lnSpc>
              <a:buClrTx/>
              <a:buSzTx/>
              <a:buFont typeface="Wingdings" panose="05000000000000000000" charset="0"/>
              <a:buChar char="l"/>
            </a:pPr>
            <a:r>
              <a:rPr lang="en-US" altLang="zh-CN" sz="2400" dirty="0">
                <a:solidFill>
                  <a:schemeClr val="accent1">
                    <a:lumMod val="50000"/>
                  </a:schemeClr>
                </a:solidFill>
                <a:latin typeface="Times New Roman" panose="02020603050405020304" pitchFamily="18" charset="0"/>
                <a:cs typeface="Times New Roman" panose="02020603050405020304" pitchFamily="18" charset="0"/>
              </a:rPr>
              <a:t>word co-occurrence</a:t>
            </a:r>
            <a:endParaRPr lang="en-US" altLang="zh-CN" sz="24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l">
              <a:lnSpc>
                <a:spcPts val="3180"/>
              </a:lnSpc>
              <a:buClrTx/>
              <a:buSzTx/>
              <a:buFont typeface="Wingdings" panose="05000000000000000000" charset="0"/>
              <a:buChar char="l"/>
            </a:pPr>
            <a:r>
              <a:rPr lang="en-US" altLang="zh-CN" sz="2400" dirty="0">
                <a:solidFill>
                  <a:schemeClr val="accent1">
                    <a:lumMod val="50000"/>
                  </a:schemeClr>
                </a:solidFill>
                <a:latin typeface="Times New Roman" panose="02020603050405020304" pitchFamily="18" charset="0"/>
                <a:cs typeface="Times New Roman" panose="02020603050405020304" pitchFamily="18" charset="0"/>
              </a:rPr>
              <a:t>GIS analysis</a:t>
            </a:r>
            <a:endParaRPr lang="en-US" altLang="zh-CN" sz="24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l">
              <a:lnSpc>
                <a:spcPts val="3180"/>
              </a:lnSpc>
              <a:buClrTx/>
              <a:buSzTx/>
              <a:buFont typeface="Wingdings" panose="05000000000000000000" charset="0"/>
              <a:buChar char="l"/>
            </a:pPr>
            <a:r>
              <a:rPr lang="en-US" altLang="zh-CN" sz="2400" dirty="0">
                <a:solidFill>
                  <a:schemeClr val="accent1">
                    <a:lumMod val="50000"/>
                  </a:schemeClr>
                </a:solidFill>
                <a:latin typeface="Times New Roman" panose="02020603050405020304" pitchFamily="18" charset="0"/>
                <a:cs typeface="Times New Roman" panose="02020603050405020304" pitchFamily="18" charset="0"/>
              </a:rPr>
              <a:t>network analysis</a:t>
            </a:r>
            <a:endParaRPr lang="en-US" altLang="zh-CN"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下箭头 7"/>
          <p:cNvSpPr/>
          <p:nvPr/>
        </p:nvSpPr>
        <p:spPr>
          <a:xfrm>
            <a:off x="2263140" y="2936875"/>
            <a:ext cx="520065" cy="822325"/>
          </a:xfrm>
          <a:prstGeom prst="downArrow">
            <a:avLst/>
          </a:prstGeom>
          <a:solidFill>
            <a:schemeClr val="bg2"/>
          </a:solidFill>
          <a:ln>
            <a:solidFill>
              <a:schemeClr val="bg2">
                <a:lumMod val="75000"/>
              </a:schemeClr>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下箭头 9"/>
          <p:cNvSpPr/>
          <p:nvPr/>
        </p:nvSpPr>
        <p:spPr>
          <a:xfrm>
            <a:off x="8035925" y="2936875"/>
            <a:ext cx="520065" cy="822325"/>
          </a:xfrm>
          <a:prstGeom prst="downArrow">
            <a:avLst/>
          </a:prstGeom>
          <a:solidFill>
            <a:schemeClr val="bg2"/>
          </a:solidFill>
          <a:ln>
            <a:solidFill>
              <a:schemeClr val="bg2">
                <a:lumMod val="75000"/>
              </a:schemeClr>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7" name="文本框 6"/>
          <p:cNvSpPr txBox="1"/>
          <p:nvPr/>
        </p:nvSpPr>
        <p:spPr>
          <a:xfrm>
            <a:off x="239395" y="196215"/>
            <a:ext cx="9655175" cy="645160"/>
          </a:xfrm>
          <a:prstGeom prst="rect">
            <a:avLst/>
          </a:prstGeom>
          <a:noFill/>
        </p:spPr>
        <p:txBody>
          <a:bodyPr wrap="square" rtlCol="0" anchor="t">
            <a:spAutoFit/>
          </a:bodyPr>
          <a:p>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Part </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4. What are </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my</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 next steps?</a:t>
            </a:r>
            <a:endParaRPr sz="36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sp>
        <p:nvSpPr>
          <p:cNvPr id="4" name="TextBox 4"/>
          <p:cNvSpPr txBox="1"/>
          <p:nvPr/>
        </p:nvSpPr>
        <p:spPr>
          <a:xfrm>
            <a:off x="632360" y="885541"/>
            <a:ext cx="10058400" cy="398780"/>
          </a:xfrm>
          <a:prstGeom prst="rect">
            <a:avLst/>
          </a:prstGeom>
          <a:noFill/>
        </p:spPr>
        <p:txBody>
          <a:bodyPr wrap="square">
            <a:spAutoFit/>
          </a:bodyPr>
          <a:p>
            <a:r>
              <a:rPr lang="en-US" altLang="zh-CN" sz="2000" i="1" dirty="0">
                <a:latin typeface="Times New Roman" panose="02020603050405020304" pitchFamily="18" charset="0"/>
                <a:cs typeface="Times New Roman" panose="02020603050405020304" pitchFamily="18" charset="0"/>
              </a:rPr>
              <a:t>Conversion between Traditional and Simplified Chinese and Variant Character List</a:t>
            </a:r>
            <a:endParaRPr lang="en-US" altLang="zh-CN" sz="2000" i="1" dirty="0">
              <a:latin typeface="Times New Roman" panose="02020603050405020304" pitchFamily="18" charset="0"/>
              <a:cs typeface="Times New Roman" panose="02020603050405020304" pitchFamily="18" charset="0"/>
            </a:endParaRPr>
          </a:p>
        </p:txBody>
      </p:sp>
      <p:pic>
        <p:nvPicPr>
          <p:cNvPr id="8" name="Picture 5" descr="A screenshot of a computer&#10;&#10;Description automatically generated"/>
          <p:cNvPicPr>
            <a:picLocks noChangeAspect="1"/>
          </p:cNvPicPr>
          <p:nvPr/>
        </p:nvPicPr>
        <p:blipFill>
          <a:blip r:embed="rId4"/>
          <a:stretch>
            <a:fillRect/>
          </a:stretch>
        </p:blipFill>
        <p:spPr>
          <a:xfrm>
            <a:off x="529490" y="1460299"/>
            <a:ext cx="5274310" cy="3220720"/>
          </a:xfrm>
          <a:prstGeom prst="rect">
            <a:avLst/>
          </a:prstGeom>
        </p:spPr>
      </p:pic>
      <p:pic>
        <p:nvPicPr>
          <p:cNvPr id="9" name="Picture 6" descr="A black rectangle with white text&#10;&#10;Description automatically generated"/>
          <p:cNvPicPr>
            <a:picLocks noChangeAspect="1"/>
          </p:cNvPicPr>
          <p:nvPr/>
        </p:nvPicPr>
        <p:blipFill>
          <a:blip r:embed="rId5"/>
          <a:stretch>
            <a:fillRect/>
          </a:stretch>
        </p:blipFill>
        <p:spPr>
          <a:xfrm>
            <a:off x="529690" y="5072408"/>
            <a:ext cx="5274310" cy="1054735"/>
          </a:xfrm>
          <a:prstGeom prst="rect">
            <a:avLst/>
          </a:prstGeom>
        </p:spPr>
      </p:pic>
      <p:pic>
        <p:nvPicPr>
          <p:cNvPr id="10" name="Picture 8" descr="A screenshot of a computer&#10;&#10;Description automatically generated"/>
          <p:cNvPicPr>
            <a:picLocks noChangeAspect="1"/>
          </p:cNvPicPr>
          <p:nvPr/>
        </p:nvPicPr>
        <p:blipFill>
          <a:blip r:embed="rId6"/>
          <a:stretch>
            <a:fillRect/>
          </a:stretch>
        </p:blipFill>
        <p:spPr>
          <a:xfrm>
            <a:off x="6156325" y="1460500"/>
            <a:ext cx="5678170" cy="4539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7" name="文本框 6"/>
          <p:cNvSpPr txBox="1"/>
          <p:nvPr/>
        </p:nvSpPr>
        <p:spPr>
          <a:xfrm>
            <a:off x="239395" y="196215"/>
            <a:ext cx="9655175" cy="645160"/>
          </a:xfrm>
          <a:prstGeom prst="rect">
            <a:avLst/>
          </a:prstGeom>
          <a:noFill/>
        </p:spPr>
        <p:txBody>
          <a:bodyPr wrap="square" rtlCol="0" anchor="t">
            <a:spAutoFit/>
          </a:bodyPr>
          <a:p>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Part </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4</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 </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What are </a:t>
            </a:r>
            <a:r>
              <a:rPr lang="en-US" sz="3600" dirty="0">
                <a:latin typeface="Times New Roman" panose="02020603050405020304" pitchFamily="18" charset="0"/>
                <a:ea typeface="华文新魏" panose="02010800040101010101" pitchFamily="2" charset="-122"/>
                <a:cs typeface="Times New Roman" panose="02020603050405020304" pitchFamily="18" charset="0"/>
                <a:sym typeface="+mn-ea"/>
              </a:rPr>
              <a:t>my</a:t>
            </a:r>
            <a:r>
              <a:rPr sz="3600" dirty="0">
                <a:latin typeface="Times New Roman" panose="02020603050405020304" pitchFamily="18" charset="0"/>
                <a:ea typeface="华文新魏" panose="02010800040101010101" pitchFamily="2" charset="-122"/>
                <a:cs typeface="Times New Roman" panose="02020603050405020304" pitchFamily="18" charset="0"/>
                <a:sym typeface="+mn-ea"/>
              </a:rPr>
              <a:t> next steps?</a:t>
            </a:r>
            <a:endParaRPr sz="3600" dirty="0">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sp>
        <p:nvSpPr>
          <p:cNvPr id="11" name="TextBox 2"/>
          <p:cNvSpPr txBox="1"/>
          <p:nvPr/>
        </p:nvSpPr>
        <p:spPr>
          <a:xfrm>
            <a:off x="2965450" y="1837055"/>
            <a:ext cx="6261100" cy="2666365"/>
          </a:xfrm>
          <a:prstGeom prst="rect">
            <a:avLst/>
          </a:prstGeom>
          <a:noFill/>
        </p:spPr>
        <p:txBody>
          <a:bodyPr wrap="square">
            <a:spAutoFit/>
          </a:bodyPr>
          <a:p>
            <a:pPr indent="0" algn="just" fontAlgn="auto">
              <a:lnSpc>
                <a:spcPts val="5020"/>
              </a:lnSpc>
            </a:pPr>
            <a:r>
              <a:rPr sz="4000" dirty="0">
                <a:latin typeface="Times New Roman" panose="02020603050405020304" pitchFamily="18" charset="0"/>
                <a:ea typeface="华文新魏" panose="02010800040101010101" pitchFamily="2" charset="-122"/>
                <a:cs typeface="Times New Roman" panose="02020603050405020304" pitchFamily="18" charset="0"/>
              </a:rPr>
              <a:t>Next </a:t>
            </a:r>
            <a:r>
              <a:rPr sz="3600" dirty="0">
                <a:latin typeface="Times New Roman" panose="02020603050405020304" pitchFamily="18" charset="0"/>
                <a:ea typeface="华文新魏" panose="02010800040101010101" pitchFamily="2" charset="-122"/>
                <a:cs typeface="Times New Roman" panose="02020603050405020304" pitchFamily="18" charset="0"/>
              </a:rPr>
              <a:t>iteration: </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a:p>
            <a:pPr marL="571500" indent="-571500" algn="just" fontAlgn="auto">
              <a:lnSpc>
                <a:spcPts val="5020"/>
              </a:lnSpc>
              <a:buFont typeface="Wingdings" panose="05000000000000000000" charset="0"/>
              <a:buChar char="Ø"/>
            </a:pPr>
            <a:r>
              <a:rPr sz="3600" dirty="0">
                <a:latin typeface="Times New Roman" panose="02020603050405020304" pitchFamily="18" charset="0"/>
                <a:ea typeface="华文新魏" panose="02010800040101010101" pitchFamily="2" charset="-122"/>
                <a:cs typeface="Times New Roman" panose="02020603050405020304" pitchFamily="18" charset="0"/>
              </a:rPr>
              <a:t>Data cleaning process</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a:p>
            <a:pPr marL="571500" indent="-571500" algn="just" fontAlgn="auto">
              <a:lnSpc>
                <a:spcPts val="5020"/>
              </a:lnSpc>
              <a:buFont typeface="Wingdings" panose="05000000000000000000" charset="0"/>
              <a:buChar char="Ø"/>
            </a:pPr>
            <a:r>
              <a:rPr lang="en-US" sz="3600" dirty="0">
                <a:latin typeface="Times New Roman" panose="02020603050405020304" pitchFamily="18" charset="0"/>
                <a:ea typeface="华文新魏" panose="02010800040101010101" pitchFamily="2" charset="-122"/>
                <a:cs typeface="Times New Roman" panose="02020603050405020304" pitchFamily="18" charset="0"/>
              </a:rPr>
              <a:t>W</a:t>
            </a:r>
            <a:r>
              <a:rPr sz="3600" dirty="0">
                <a:latin typeface="Times New Roman" panose="02020603050405020304" pitchFamily="18" charset="0"/>
                <a:ea typeface="华文新魏" panose="02010800040101010101" pitchFamily="2" charset="-122"/>
                <a:cs typeface="Times New Roman" panose="02020603050405020304" pitchFamily="18" charset="0"/>
              </a:rPr>
              <a:t>ord frequency</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a:p>
            <a:pPr marL="571500" indent="-571500" algn="just" fontAlgn="auto">
              <a:lnSpc>
                <a:spcPts val="5020"/>
              </a:lnSpc>
              <a:buFont typeface="Wingdings" panose="05000000000000000000" charset="0"/>
              <a:buChar char="Ø"/>
            </a:pPr>
            <a:r>
              <a:rPr lang="en-US" sz="3600" dirty="0">
                <a:latin typeface="Times New Roman" panose="02020603050405020304" pitchFamily="18" charset="0"/>
                <a:ea typeface="华文新魏" panose="02010800040101010101" pitchFamily="2" charset="-122"/>
                <a:cs typeface="Times New Roman" panose="02020603050405020304" pitchFamily="18" charset="0"/>
              </a:rPr>
              <a:t>T</a:t>
            </a:r>
            <a:r>
              <a:rPr sz="3600" dirty="0">
                <a:latin typeface="Times New Roman" panose="02020603050405020304" pitchFamily="18" charset="0"/>
                <a:ea typeface="华文新魏" panose="02010800040101010101" pitchFamily="2" charset="-122"/>
                <a:cs typeface="Times New Roman" panose="02020603050405020304" pitchFamily="18" charset="0"/>
              </a:rPr>
              <a:t>opic modeling analysis</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95" y="196215"/>
            <a:ext cx="8895715" cy="645160"/>
          </a:xfrm>
          <a:prstGeom prst="rect">
            <a:avLst/>
          </a:prstGeom>
          <a:noFill/>
        </p:spPr>
        <p:txBody>
          <a:bodyPr wrap="square">
            <a:spAutoFit/>
          </a:bodyPr>
          <a:lstStyle/>
          <a:p>
            <a:pPr algn="just"/>
            <a:r>
              <a:rPr sz="3600" dirty="0">
                <a:latin typeface="Times New Roman" panose="02020603050405020304" pitchFamily="18" charset="0"/>
                <a:ea typeface="华文新魏" panose="02010800040101010101" pitchFamily="2" charset="-122"/>
                <a:cs typeface="Times New Roman" panose="02020603050405020304" pitchFamily="18" charset="0"/>
              </a:rPr>
              <a:t>Part1: What is my source? Why did I choose it?</a:t>
            </a:r>
            <a:endParaRPr sz="3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32301" y="885706"/>
            <a:ext cx="3940333" cy="5629048"/>
          </a:xfrm>
          <a:prstGeom prst="rect">
            <a:avLst/>
          </a:prstGeom>
        </p:spPr>
      </p:pic>
      <p:pic>
        <p:nvPicPr>
          <p:cNvPr id="6" name="Picture 5" descr="A screenshot of a computer screen&#10;&#10;Description automatically generated"/>
          <p:cNvPicPr>
            <a:picLocks noChangeAspect="1"/>
          </p:cNvPicPr>
          <p:nvPr/>
        </p:nvPicPr>
        <p:blipFill>
          <a:blip r:embed="rId2"/>
          <a:stretch>
            <a:fillRect/>
          </a:stretch>
        </p:blipFill>
        <p:spPr>
          <a:xfrm>
            <a:off x="4819478" y="1138871"/>
            <a:ext cx="6829121" cy="4862195"/>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0234"/>
          <a:stretch>
            <a:fillRect/>
          </a:stretch>
        </p:blipFill>
        <p:spPr>
          <a:xfrm>
            <a:off x="0" y="0"/>
            <a:ext cx="12192000" cy="6858000"/>
          </a:xfrm>
          <a:prstGeom prst="rect">
            <a:avLst/>
          </a:prstGeom>
        </p:spPr>
      </p:pic>
      <p:sp>
        <p:nvSpPr>
          <p:cNvPr id="4" name="TextBox 1"/>
          <p:cNvSpPr txBox="1"/>
          <p:nvPr/>
        </p:nvSpPr>
        <p:spPr>
          <a:xfrm>
            <a:off x="3594735" y="2596515"/>
            <a:ext cx="5002530" cy="706755"/>
          </a:xfrm>
          <a:prstGeom prst="rect">
            <a:avLst/>
          </a:prstGeom>
          <a:noFill/>
        </p:spPr>
        <p:txBody>
          <a:bodyPr wrap="square">
            <a:spAutoFit/>
          </a:bodyPr>
          <a:p>
            <a:pPr algn="just"/>
            <a:r>
              <a:rPr sz="4000" dirty="0">
                <a:latin typeface="Times New Roman" panose="02020603050405020304" pitchFamily="18" charset="0"/>
                <a:ea typeface="华文新魏" panose="02010800040101010101" pitchFamily="2" charset="-122"/>
                <a:cs typeface="Times New Roman" panose="02020603050405020304" pitchFamily="18" charset="0"/>
              </a:rPr>
              <a:t>Thank you</a:t>
            </a:r>
            <a:r>
              <a:rPr lang="en-US" sz="4000" dirty="0">
                <a:latin typeface="Times New Roman" panose="02020603050405020304" pitchFamily="18" charset="0"/>
                <a:ea typeface="华文新魏" panose="02010800040101010101" pitchFamily="2" charset="-122"/>
                <a:cs typeface="Times New Roman" panose="02020603050405020304" pitchFamily="18" charset="0"/>
              </a:rPr>
              <a:t> for listening</a:t>
            </a:r>
            <a:r>
              <a:rPr sz="4000" dirty="0">
                <a:latin typeface="Times New Roman" panose="02020603050405020304" pitchFamily="18" charset="0"/>
                <a:ea typeface="华文新魏" panose="02010800040101010101" pitchFamily="2" charset="-122"/>
                <a:cs typeface="Times New Roman" panose="02020603050405020304" pitchFamily="18" charset="0"/>
              </a:rPr>
              <a:t>!</a:t>
            </a:r>
            <a:endParaRPr sz="40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ags/tag1.xml><?xml version="1.0" encoding="utf-8"?>
<p:tagLst xmlns:p="http://schemas.openxmlformats.org/presentationml/2006/main">
  <p:tag name="commondata" val="eyJoZGlkIjoiYzQ1ZDZiZTEzNGE2NTQzMzUxM2U3MjdhYTA0MTUxND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1962</Words>
  <Application>WPS 演示</Application>
  <PresentationFormat>Widescreen</PresentationFormat>
  <Paragraphs>69</Paragraphs>
  <Slides>9</Slides>
  <Notes>0</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9</vt:i4>
      </vt:variant>
    </vt:vector>
  </HeadingPairs>
  <TitlesOfParts>
    <vt:vector size="37" baseType="lpstr">
      <vt:lpstr>Arial</vt:lpstr>
      <vt:lpstr>宋体</vt:lpstr>
      <vt:lpstr>Wingdings</vt:lpstr>
      <vt:lpstr>Times New Roman</vt:lpstr>
      <vt:lpstr>等线</vt:lpstr>
      <vt:lpstr>微软雅黑</vt:lpstr>
      <vt:lpstr>Arial Unicode MS</vt:lpstr>
      <vt:lpstr>等线 Light</vt:lpstr>
      <vt:lpstr>Calibri</vt:lpstr>
      <vt:lpstr>Constantia</vt:lpstr>
      <vt:lpstr>华文新魏</vt:lpstr>
      <vt:lpstr>华光黑体_CNKI</vt:lpstr>
      <vt:lpstr>华文中宋</vt:lpstr>
      <vt:lpstr>华文细黑</vt:lpstr>
      <vt:lpstr>微软雅黑 Light</vt:lpstr>
      <vt:lpstr>隶书</vt:lpstr>
      <vt:lpstr>HarmonyOS Sans SC Medium</vt:lpstr>
      <vt:lpstr>HGB2_CNKI</vt:lpstr>
      <vt:lpstr>HGB6X_CNKI</vt:lpstr>
      <vt:lpstr>HGB7X_CNKI</vt:lpstr>
      <vt:lpstr>HGBZ_CNKI</vt:lpstr>
      <vt:lpstr>HGF4_CNKI</vt:lpstr>
      <vt:lpstr>HGBX_CNKI</vt:lpstr>
      <vt:lpstr>Trebuchet MS</vt:lpstr>
      <vt:lpstr>Source Han Serif SC</vt:lpstr>
      <vt:lpstr>Wingdings</vt:lpstr>
      <vt:lpstr>Office Theme</vt:lpstr>
      <vt:lpstr>1_Office Theme</vt:lpstr>
      <vt:lpstr>PowerPoint 演示文稿</vt:lpstr>
      <vt:lpstr>  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Liu, Jiating</dc:creator>
  <cp:lastModifiedBy>Jiating Liu</cp:lastModifiedBy>
  <cp:revision>24</cp:revision>
  <dcterms:created xsi:type="dcterms:W3CDTF">2024-09-22T14:05:00Z</dcterms:created>
  <dcterms:modified xsi:type="dcterms:W3CDTF">2024-09-22T16:10:19Z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1048A558A9A845A6AB5F9BF8E0017C06_12</vt:lpwstr>
  </property>
  <property fmtid="{D5CDD505-2E9C-101B-9397-08002B2CF9AE}" pid="3" name="KSOProductBuildVer">
    <vt:lpwstr>2052-12.1.0.18276</vt:lpwstr>
  </property>
</Properties>
</file>