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sldIdLst>
    <p:sldId id="256" r:id="rId2"/>
    <p:sldId id="257" r:id="rId3"/>
    <p:sldId id="275" r:id="rId4"/>
    <p:sldId id="274" r:id="rId5"/>
    <p:sldId id="258" r:id="rId6"/>
    <p:sldId id="259" r:id="rId7"/>
    <p:sldId id="260" r:id="rId8"/>
    <p:sldId id="261" r:id="rId9"/>
    <p:sldId id="262" r:id="rId10"/>
    <p:sldId id="263" r:id="rId11"/>
    <p:sldId id="264" r:id="rId12"/>
    <p:sldId id="266" r:id="rId13"/>
    <p:sldId id="267" r:id="rId14"/>
    <p:sldId id="268" r:id="rId15"/>
    <p:sldId id="269" r:id="rId16"/>
    <p:sldId id="270" r:id="rId17"/>
    <p:sldId id="265" r:id="rId18"/>
    <p:sldId id="271" r:id="rId19"/>
    <p:sldId id="276" r:id="rId20"/>
    <p:sldId id="272" r:id="rId21"/>
    <p:sldId id="273" r:id="rId22"/>
    <p:sldId id="279" r:id="rId23"/>
    <p:sldId id="280" r:id="rId24"/>
    <p:sldId id="278" r:id="rId25"/>
    <p:sldId id="27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B050"/>
    <a:srgbClr val="333333"/>
    <a:srgbClr val="999999"/>
    <a:srgbClr val="ECE9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1"/>
  </p:normalViewPr>
  <p:slideViewPr>
    <p:cSldViewPr snapToGrid="0" snapToObjects="1">
      <p:cViewPr varScale="1">
        <p:scale>
          <a:sx n="91" d="100"/>
          <a:sy n="91"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3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单击以编辑母版副标题样式</a:t>
            </a:r>
          </a:p>
        </p:txBody>
      </p:sp>
      <p:sp>
        <p:nvSpPr>
          <p:cNvPr id="4" name="日期占位符 3"/>
          <p:cNvSpPr>
            <a:spLocks noGrp="1"/>
          </p:cNvSpPr>
          <p:nvPr>
            <p:ph type="dt" sz="half" idx="10"/>
          </p:nvPr>
        </p:nvSpPr>
        <p:spPr/>
        <p:txBody>
          <a:bodyPr/>
          <a:lstStyle/>
          <a:p>
            <a:fld id="{924339AB-1F9B-DE48-B8BC-19965141FF77}" type="datetimeFigureOut">
              <a:rPr kumimoji="1" lang="zh-CN" altLang="en-US" smtClean="0"/>
              <a:t>2018/12/3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210390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p:txBody>
          <a:bodyPr/>
          <a:lstStyle/>
          <a:p>
            <a:fld id="{924339AB-1F9B-DE48-B8BC-19965141FF77}" type="datetimeFigureOut">
              <a:rPr kumimoji="1" lang="zh-CN" altLang="en-US" smtClean="0"/>
              <a:t>2018/12/3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165102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p:txBody>
          <a:bodyPr/>
          <a:lstStyle/>
          <a:p>
            <a:fld id="{924339AB-1F9B-DE48-B8BC-19965141FF77}" type="datetimeFigureOut">
              <a:rPr kumimoji="1" lang="zh-CN" altLang="en-US" smtClean="0"/>
              <a:t>2018/12/3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110619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p:txBody>
          <a:bodyPr/>
          <a:lstStyle/>
          <a:p>
            <a:fld id="{924339AB-1F9B-DE48-B8BC-19965141FF77}" type="datetimeFigureOut">
              <a:rPr kumimoji="1" lang="zh-CN" altLang="en-US" smtClean="0"/>
              <a:t>2018/12/3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54042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p>
        </p:txBody>
      </p:sp>
      <p:sp>
        <p:nvSpPr>
          <p:cNvPr id="4" name="日期占位符 3"/>
          <p:cNvSpPr>
            <a:spLocks noGrp="1"/>
          </p:cNvSpPr>
          <p:nvPr>
            <p:ph type="dt" sz="half" idx="10"/>
          </p:nvPr>
        </p:nvSpPr>
        <p:spPr/>
        <p:txBody>
          <a:bodyPr/>
          <a:lstStyle/>
          <a:p>
            <a:fld id="{924339AB-1F9B-DE48-B8BC-19965141FF77}" type="datetimeFigureOut">
              <a:rPr kumimoji="1" lang="zh-CN" altLang="en-US" smtClean="0"/>
              <a:t>2018/12/3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49122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p:cNvSpPr>
            <a:spLocks noGrp="1"/>
          </p:cNvSpPr>
          <p:nvPr>
            <p:ph type="dt" sz="half" idx="10"/>
          </p:nvPr>
        </p:nvSpPr>
        <p:spPr/>
        <p:txBody>
          <a:bodyPr/>
          <a:lstStyle/>
          <a:p>
            <a:fld id="{924339AB-1F9B-DE48-B8BC-19965141FF77}" type="datetimeFigureOut">
              <a:rPr kumimoji="1" lang="zh-CN" altLang="en-US" smtClean="0"/>
              <a:t>2018/12/3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111436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p:cNvSpPr>
            <a:spLocks noGrp="1"/>
          </p:cNvSpPr>
          <p:nvPr>
            <p:ph type="dt" sz="half" idx="10"/>
          </p:nvPr>
        </p:nvSpPr>
        <p:spPr/>
        <p:txBody>
          <a:bodyPr/>
          <a:lstStyle/>
          <a:p>
            <a:fld id="{924339AB-1F9B-DE48-B8BC-19965141FF77}" type="datetimeFigureOut">
              <a:rPr kumimoji="1" lang="zh-CN" altLang="en-US" smtClean="0"/>
              <a:t>2018/12/3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855063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24339AB-1F9B-DE48-B8BC-19965141FF77}" type="datetimeFigureOut">
              <a:rPr kumimoji="1" lang="zh-CN" altLang="en-US" smtClean="0"/>
              <a:t>2018/12/3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8786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4339AB-1F9B-DE48-B8BC-19965141FF77}" type="datetimeFigureOut">
              <a:rPr kumimoji="1" lang="zh-CN" altLang="en-US" smtClean="0"/>
              <a:t>2018/12/3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140204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p:cNvSpPr>
            <a:spLocks noGrp="1"/>
          </p:cNvSpPr>
          <p:nvPr>
            <p:ph type="dt" sz="half" idx="10"/>
          </p:nvPr>
        </p:nvSpPr>
        <p:spPr/>
        <p:txBody>
          <a:bodyPr/>
          <a:lstStyle/>
          <a:p>
            <a:fld id="{924339AB-1F9B-DE48-B8BC-19965141FF77}" type="datetimeFigureOut">
              <a:rPr kumimoji="1" lang="zh-CN" altLang="en-US" smtClean="0"/>
              <a:t>2018/12/3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191620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p:cNvSpPr>
            <a:spLocks noGrp="1"/>
          </p:cNvSpPr>
          <p:nvPr>
            <p:ph type="dt" sz="half" idx="10"/>
          </p:nvPr>
        </p:nvSpPr>
        <p:spPr/>
        <p:txBody>
          <a:bodyPr/>
          <a:lstStyle/>
          <a:p>
            <a:fld id="{924339AB-1F9B-DE48-B8BC-19965141FF77}" type="datetimeFigureOut">
              <a:rPr kumimoji="1" lang="zh-CN" altLang="en-US" smtClean="0"/>
              <a:t>2018/12/3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2070917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9D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339AB-1F9B-DE48-B8BC-19965141FF77}" type="datetimeFigureOut">
              <a:rPr kumimoji="1" lang="zh-CN" altLang="en-US" smtClean="0"/>
              <a:t>2018/12/3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BFA2E-75B5-0149-A2BE-1FE9F83DE646}" type="slidenum">
              <a:rPr kumimoji="1" lang="zh-CN" altLang="en-US" smtClean="0"/>
              <a:t>‹#›</a:t>
            </a:fld>
            <a:endParaRPr kumimoji="1" lang="zh-CN" altLang="en-US"/>
          </a:p>
        </p:txBody>
      </p:sp>
    </p:spTree>
    <p:extLst>
      <p:ext uri="{BB962C8B-B14F-4D97-AF65-F5344CB8AC3E}">
        <p14:creationId xmlns:p14="http://schemas.microsoft.com/office/powerpoint/2010/main" val="1565218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org/TR/CSS2/visuren.html#normal-flow" TargetMode="External"/><Relationship Id="rId4" Type="http://schemas.openxmlformats.org/officeDocument/2006/relationships/hyperlink" Target="https://www.w3.org/TR/CSS2/visuren.html#relative-positioning" TargetMode="External"/><Relationship Id="rId5" Type="http://schemas.openxmlformats.org/officeDocument/2006/relationships/hyperlink" Target="https://www.w3.org/TR/CSS2/visuren.html#containing-block" TargetMode="External"/><Relationship Id="rId6" Type="http://schemas.openxmlformats.org/officeDocument/2006/relationships/hyperlink" Target="https://www.w3.org/TR/CSS2/visuren.html#absolutely-positioned" TargetMode="External"/><Relationship Id="rId7" Type="http://schemas.openxmlformats.org/officeDocument/2006/relationships/hyperlink" Target="https://www.w3.org/TR/CSS2/box.html#collapsing-margins" TargetMode="External"/><Relationship Id="rId8" Type="http://schemas.openxmlformats.org/officeDocument/2006/relationships/hyperlink" Target="https://www.w3.org/TR/CSS2/visuren.html#viewport" TargetMode="External"/><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www.w3.org/TR/CSS2/visuren.html#block-boxes" TargetMode="External"/><Relationship Id="rId4" Type="http://schemas.openxmlformats.org/officeDocument/2006/relationships/hyperlink" Target="https://www.w3.org/TR/CSS2/visuren.html#propdef-clear" TargetMode="External"/><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TR/CSS2/visuren.html#containing-block" TargetMode="External"/><Relationship Id="rId4" Type="http://schemas.openxmlformats.org/officeDocument/2006/relationships/hyperlink" Target="https://www.w3.org/TR/CSS2/visuren.html#anonymous-block-level" TargetMode="External"/><Relationship Id="rId5" Type="http://schemas.openxmlformats.org/officeDocument/2006/relationships/hyperlink" Target="https://www.w3.org/TR/CSS2/box.html#collapsed-through" TargetMode="External"/><Relationship Id="rId1" Type="http://schemas.openxmlformats.org/officeDocument/2006/relationships/slideLayout" Target="../slideLayouts/slideLayout2.xml"/><Relationship Id="rId2" Type="http://schemas.openxmlformats.org/officeDocument/2006/relationships/hyperlink" Target="https://www.w3.org/TR/CSS2/box.html#outer-edg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w3.org/TR/CSS2/visuren.html#block-boxes" TargetMode="External"/><Relationship Id="rId4" Type="http://schemas.openxmlformats.org/officeDocument/2006/relationships/hyperlink" Target="https://www.w3.org/TR/CSS2/visuren.html#floats" TargetMode="External"/><Relationship Id="rId5" Type="http://schemas.openxmlformats.org/officeDocument/2006/relationships/hyperlink" Target="https://www.w3.org/TR/CSS2/visuren.html#line-box" TargetMode="External"/><Relationship Id="rId1" Type="http://schemas.openxmlformats.org/officeDocument/2006/relationships/slideLayout" Target="../slideLayouts/slideLayout2.xml"/><Relationship Id="rId2" Type="http://schemas.openxmlformats.org/officeDocument/2006/relationships/hyperlink" Target="https://www.w3.org/TR/CSS2/box.html#outer-edg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hyperlink" Target="https://www.w3.org/TR/CSS2/visuren.html#propdef-z-index"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w3.org/TR/CSS2/visuren.html#inline-boxes" TargetMode="External"/><Relationship Id="rId4" Type="http://schemas.openxmlformats.org/officeDocument/2006/relationships/hyperlink" Target="https://www.w3.org/TR/CSS2/visudet.html#propdef-width" TargetMode="External"/><Relationship Id="rId5" Type="http://schemas.openxmlformats.org/officeDocument/2006/relationships/hyperlink" Target="https://www.w3.org/TR/CSS2/syndata.html#value-def-length" TargetMode="External"/><Relationship Id="rId6" Type="http://schemas.openxmlformats.org/officeDocument/2006/relationships/hyperlink" Target="https://www.w3.org/TR/CSS2/syndata.html#value-def-percentage" TargetMode="External"/><Relationship Id="rId7" Type="http://schemas.openxmlformats.org/officeDocument/2006/relationships/hyperlink" Target="https://www.w3.org/TR/CSS2/visuren.html#containing-block" TargetMode="External"/><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org/TR/CSS2/visudet.html#propdef-vertical-alig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w3.org/TR/CSS2/syndata.html#value-def-number" TargetMode="External"/><Relationship Id="rId4" Type="http://schemas.openxmlformats.org/officeDocument/2006/relationships/hyperlink" Target="https://www.w3.org/TR/CSS2/cascade.html#computed-value" TargetMode="External"/><Relationship Id="rId5" Type="http://schemas.openxmlformats.org/officeDocument/2006/relationships/hyperlink" Target="https://www.w3.org/TR/CSS2/syndata.html#value-def-length" TargetMode="External"/><Relationship Id="rId6" Type="http://schemas.openxmlformats.org/officeDocument/2006/relationships/hyperlink" Target="https://www.w3.org/TR/CSS2/syndata.html#value-def-percentage" TargetMode="External"/><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hyperlink" Target="https://www.w3.org/TR/CSS2/visudet.html" TargetMode="External"/><Relationship Id="rId4" Type="http://schemas.openxmlformats.org/officeDocument/2006/relationships/hyperlink" Target="https://www.w3.org/TR/CSS2/visufx.html" TargetMode="External"/><Relationship Id="rId5" Type="http://schemas.openxmlformats.org/officeDocument/2006/relationships/hyperlink" Target="https://www.w3.org/TR/css-ui-3/#box-sizing" TargetMode="External"/><Relationship Id="rId1" Type="http://schemas.openxmlformats.org/officeDocument/2006/relationships/slideLayout" Target="../slideLayouts/slideLayout2.xml"/><Relationship Id="rId2" Type="http://schemas.openxmlformats.org/officeDocument/2006/relationships/hyperlink" Target="https://www.w3.org/TR/CSS2/visuren.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org/TR/CSS22/visudet.html#propdef-height"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s://www.w3.org/TR/CSS22/visudet.html#propdef-width"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3.org/TR/CSS2/visuren.html#block-boxes" TargetMode="External"/><Relationship Id="rId4" Type="http://schemas.openxmlformats.org/officeDocument/2006/relationships/hyperlink" Target="https://www.w3.org/TR/CSS2/visuren.html#viewport" TargetMode="External"/><Relationship Id="rId1" Type="http://schemas.openxmlformats.org/officeDocument/2006/relationships/slideLayout" Target="../slideLayouts/slideLayout2.xml"/><Relationship Id="rId2" Type="http://schemas.openxmlformats.org/officeDocument/2006/relationships/hyperlink" Target="https://www.w3.org/TR/CSS2/conform.html#roo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org/TR/CSS2/visuren.html#propdef-displa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org/TR/CSS2/visuren.html#propdef-displa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w3.org/TR/CSS2/visuren.html#block-formatting" TargetMode="External"/><Relationship Id="rId4" Type="http://schemas.openxmlformats.org/officeDocument/2006/relationships/hyperlink" Target="https://www.w3.org/TR/CSS2/visuren.html#inline-formatting" TargetMode="External"/><Relationship Id="rId5" Type="http://schemas.openxmlformats.org/officeDocument/2006/relationships/hyperlink" Target="https://www.w3.org/TR/CSS2/visuren.html#relative-positioning" TargetMode="External"/><Relationship Id="rId6" Type="http://schemas.openxmlformats.org/officeDocument/2006/relationships/hyperlink" Target="https://www.w3.org/TR/CSS2/visuren.html#floats" TargetMode="External"/><Relationship Id="rId7" Type="http://schemas.openxmlformats.org/officeDocument/2006/relationships/hyperlink" Target="https://www.w3.org/TR/CSS2/visuren.html#absolute-positioning" TargetMode="External"/><Relationship Id="rId1" Type="http://schemas.openxmlformats.org/officeDocument/2006/relationships/slideLayout" Target="../slideLayouts/slideLayout2.xml"/><Relationship Id="rId2" Type="http://schemas.openxmlformats.org/officeDocument/2006/relationships/hyperlink" Target="https://www.w3.org/TR/CSS2/visuren.html#normal-flo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16638"/>
            <a:ext cx="9144000" cy="2387600"/>
          </a:xfrm>
        </p:spPr>
        <p:txBody>
          <a:bodyPr>
            <a:normAutofit fontScale="90000"/>
          </a:bodyPr>
          <a:lstStyle/>
          <a:p>
            <a:r>
              <a:rPr kumimoji="1" lang="en-US" altLang="zh-CN" sz="7200" b="1" dirty="0">
                <a:latin typeface="Menlo" charset="0"/>
                <a:ea typeface="Menlo" charset="0"/>
                <a:cs typeface="Menlo" charset="0"/>
              </a:rPr>
              <a:t>CSS</a:t>
            </a:r>
            <a:r>
              <a:rPr kumimoji="1" lang="zh-CN" altLang="en-US" sz="7200" b="1" dirty="0">
                <a:latin typeface="Menlo" charset="0"/>
                <a:ea typeface="Menlo" charset="0"/>
                <a:cs typeface="Menlo" charset="0"/>
              </a:rPr>
              <a:t> </a:t>
            </a:r>
            <a:r>
              <a:rPr kumimoji="1" lang="en-US" altLang="zh-CN" sz="7200" b="1" dirty="0">
                <a:latin typeface="Menlo" charset="0"/>
                <a:ea typeface="Menlo" charset="0"/>
                <a:cs typeface="Menlo" charset="0"/>
              </a:rPr>
              <a:t>specs</a:t>
            </a:r>
            <a:r>
              <a:rPr kumimoji="1" lang="zh-CN" altLang="en-US" sz="7200" b="1" dirty="0">
                <a:latin typeface="Menlo" charset="0"/>
                <a:ea typeface="Menlo" charset="0"/>
                <a:cs typeface="Menlo" charset="0"/>
              </a:rPr>
              <a:t/>
            </a:r>
            <a:br>
              <a:rPr kumimoji="1" lang="zh-CN" altLang="en-US" sz="7200" b="1" dirty="0">
                <a:latin typeface="Menlo" charset="0"/>
                <a:ea typeface="Menlo" charset="0"/>
                <a:cs typeface="Menlo" charset="0"/>
              </a:rPr>
            </a:br>
            <a:r>
              <a:rPr lang="en-US" altLang="zh-CN" sz="4800" b="1" dirty="0"/>
              <a:t>Visual formatting model</a:t>
            </a:r>
            <a:br>
              <a:rPr lang="en-US" altLang="zh-CN" sz="4800" b="1" dirty="0"/>
            </a:br>
            <a:endParaRPr kumimoji="1" lang="zh-CN" altLang="en-US" sz="4800" b="1" dirty="0">
              <a:latin typeface="Menlo" charset="0"/>
              <a:ea typeface="Menlo" charset="0"/>
              <a:cs typeface="Menlo" charset="0"/>
            </a:endParaRPr>
          </a:p>
        </p:txBody>
      </p:sp>
      <p:sp>
        <p:nvSpPr>
          <p:cNvPr id="3" name="副标题 2"/>
          <p:cNvSpPr>
            <a:spLocks noGrp="1"/>
          </p:cNvSpPr>
          <p:nvPr>
            <p:ph type="subTitle" idx="1"/>
          </p:nvPr>
        </p:nvSpPr>
        <p:spPr>
          <a:xfrm>
            <a:off x="1524000" y="4429516"/>
            <a:ext cx="9144000" cy="1655762"/>
          </a:xfrm>
        </p:spPr>
        <p:txBody>
          <a:bodyPr/>
          <a:lstStyle/>
          <a:p>
            <a:r>
              <a:rPr kumimoji="1" lang="zh-CN" altLang="en-US" dirty="0" smtClean="0">
                <a:latin typeface="Microsoft YaHei" charset="0"/>
                <a:ea typeface="Microsoft YaHei" charset="0"/>
                <a:cs typeface="Microsoft YaHei" charset="0"/>
              </a:rPr>
              <a:t>贾正权</a:t>
            </a:r>
            <a:r>
              <a:rPr kumimoji="1" lang="en-US" altLang="zh-CN" dirty="0" smtClean="0">
                <a:latin typeface="Microsoft YaHei" charset="0"/>
                <a:ea typeface="Microsoft YaHei" charset="0"/>
                <a:cs typeface="Microsoft YaHei" charset="0"/>
              </a:rPr>
              <a:t> </a:t>
            </a:r>
            <a:endParaRPr kumimoji="1" lang="en-US" altLang="zh-CN" dirty="0">
              <a:latin typeface="Microsoft YaHei" charset="0"/>
              <a:ea typeface="Microsoft YaHei" charset="0"/>
              <a:cs typeface="Microsoft YaHei" charset="0"/>
            </a:endParaRPr>
          </a:p>
          <a:p>
            <a:r>
              <a:rPr kumimoji="1" lang="en-US" altLang="zh-CN" dirty="0"/>
              <a:t>2017 / 8 / 11</a:t>
            </a:r>
            <a:endParaRPr kumimoji="1" lang="zh-CN" altLang="en-US" dirty="0"/>
          </a:p>
        </p:txBody>
      </p:sp>
    </p:spTree>
    <p:extLst>
      <p:ext uri="{BB962C8B-B14F-4D97-AF65-F5344CB8AC3E}">
        <p14:creationId xmlns:p14="http://schemas.microsoft.com/office/powerpoint/2010/main" val="1965439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2955324"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Positioning schemes</a:t>
            </a:r>
          </a:p>
        </p:txBody>
      </p:sp>
      <p:pic>
        <p:nvPicPr>
          <p:cNvPr id="11" name="内容占位符 10"/>
          <p:cNvPicPr>
            <a:picLocks noGrp="1" noChangeAspect="1"/>
          </p:cNvPicPr>
          <p:nvPr>
            <p:ph idx="1"/>
          </p:nvPr>
        </p:nvPicPr>
        <p:blipFill>
          <a:blip r:embed="rId2"/>
          <a:stretch>
            <a:fillRect/>
          </a:stretch>
        </p:blipFill>
        <p:spPr>
          <a:xfrm>
            <a:off x="2315862" y="1213279"/>
            <a:ext cx="6400800" cy="2540000"/>
          </a:xfrm>
          <a:prstGeom prst="rect">
            <a:avLst/>
          </a:prstGeom>
        </p:spPr>
      </p:pic>
      <p:sp>
        <p:nvSpPr>
          <p:cNvPr id="12" name="文本框 11"/>
          <p:cNvSpPr txBox="1"/>
          <p:nvPr/>
        </p:nvSpPr>
        <p:spPr>
          <a:xfrm>
            <a:off x="1227437" y="4083689"/>
            <a:ext cx="8577649" cy="1631216"/>
          </a:xfrm>
          <a:prstGeom prst="rect">
            <a:avLst/>
          </a:prstGeom>
          <a:noFill/>
        </p:spPr>
        <p:txBody>
          <a:bodyPr wrap="square" rtlCol="0">
            <a:spAutoFit/>
          </a:bodyPr>
          <a:lstStyle/>
          <a:p>
            <a:r>
              <a:rPr lang="en-US" altLang="zh-CN" sz="2000" b="1" dirty="0"/>
              <a:t>static</a:t>
            </a:r>
            <a:r>
              <a:rPr lang="zh-CN" altLang="en-US" sz="2000" dirty="0"/>
              <a:t> </a:t>
            </a:r>
            <a:r>
              <a:rPr lang="en-US" altLang="zh-CN" sz="2000" dirty="0"/>
              <a:t>-&gt;</a:t>
            </a:r>
            <a:r>
              <a:rPr lang="zh-CN" altLang="en-US" sz="2000" dirty="0"/>
              <a:t> </a:t>
            </a:r>
            <a:r>
              <a:rPr lang="en-US" altLang="zh-CN" sz="2000" dirty="0"/>
              <a:t>laid out according to the </a:t>
            </a:r>
            <a:r>
              <a:rPr lang="en-US" altLang="zh-CN" sz="2000" dirty="0">
                <a:hlinkClick r:id="rId3"/>
              </a:rPr>
              <a:t>normal flow</a:t>
            </a:r>
            <a:r>
              <a:rPr lang="en-US" altLang="zh-CN" sz="2000" dirty="0"/>
              <a:t>.</a:t>
            </a:r>
            <a:endParaRPr lang="zh-CN" altLang="en-US" sz="2000" dirty="0"/>
          </a:p>
          <a:p>
            <a:r>
              <a:rPr lang="en-US" altLang="zh-CN" sz="2000" b="1" dirty="0"/>
              <a:t>relative</a:t>
            </a:r>
            <a:r>
              <a:rPr lang="zh-CN" altLang="en-US" sz="2000" dirty="0"/>
              <a:t> </a:t>
            </a:r>
            <a:r>
              <a:rPr lang="en-US" altLang="zh-CN" sz="2000" dirty="0"/>
              <a:t>-&gt;</a:t>
            </a:r>
            <a:r>
              <a:rPr lang="zh-CN" altLang="en-US" sz="2000" dirty="0"/>
              <a:t> </a:t>
            </a:r>
            <a:r>
              <a:rPr lang="en-US" altLang="zh-CN" sz="2000" dirty="0"/>
              <a:t>box is offset </a:t>
            </a:r>
            <a:r>
              <a:rPr lang="en-US" altLang="zh-CN" sz="2000" dirty="0">
                <a:hlinkClick r:id="rId4"/>
              </a:rPr>
              <a:t>relative</a:t>
            </a:r>
            <a:r>
              <a:rPr lang="en-US" altLang="zh-CN" sz="2000" dirty="0"/>
              <a:t> to its normal position.</a:t>
            </a:r>
            <a:endParaRPr lang="zh-CN" altLang="en-US" sz="2000" dirty="0"/>
          </a:p>
          <a:p>
            <a:r>
              <a:rPr lang="en-US" altLang="zh-CN" sz="2000" b="1" dirty="0"/>
              <a:t>absolute</a:t>
            </a:r>
            <a:r>
              <a:rPr lang="zh-CN" altLang="en-US" sz="2000" dirty="0"/>
              <a:t> </a:t>
            </a:r>
            <a:r>
              <a:rPr lang="en-US" altLang="zh-CN" sz="2000" dirty="0"/>
              <a:t>-&gt;</a:t>
            </a:r>
            <a:r>
              <a:rPr lang="zh-CN" altLang="en-US" sz="2000" dirty="0"/>
              <a:t> </a:t>
            </a:r>
            <a:r>
              <a:rPr lang="en-US" altLang="zh-CN" sz="2000" dirty="0"/>
              <a:t>offsets with respect to the box‘s </a:t>
            </a:r>
            <a:r>
              <a:rPr lang="en-US" altLang="zh-CN" sz="2000" dirty="0">
                <a:hlinkClick r:id="rId5"/>
              </a:rPr>
              <a:t>containing block</a:t>
            </a:r>
            <a:r>
              <a:rPr lang="en-US" altLang="zh-CN" sz="2000" dirty="0"/>
              <a:t>.</a:t>
            </a:r>
            <a:r>
              <a:rPr lang="zh-CN" altLang="en-US" sz="2000" dirty="0"/>
              <a:t> </a:t>
            </a:r>
            <a:r>
              <a:rPr lang="en-US" altLang="zh-CN" sz="2000" dirty="0"/>
              <a:t>though </a:t>
            </a:r>
            <a:r>
              <a:rPr lang="en-US" altLang="zh-CN" sz="2000" dirty="0">
                <a:hlinkClick r:id="rId6"/>
              </a:rPr>
              <a:t>absolutely positioned</a:t>
            </a:r>
            <a:r>
              <a:rPr lang="en-US" altLang="zh-CN" sz="2000" dirty="0"/>
              <a:t> boxes have margins, they do not </a:t>
            </a:r>
            <a:r>
              <a:rPr lang="en-US" altLang="zh-CN" sz="2000" dirty="0">
                <a:hlinkClick r:id="rId7"/>
              </a:rPr>
              <a:t>collapse</a:t>
            </a:r>
            <a:r>
              <a:rPr lang="en-US" altLang="zh-CN" sz="2000" dirty="0"/>
              <a:t> with any other margins.</a:t>
            </a:r>
            <a:endParaRPr lang="zh-CN" altLang="en-US" sz="2000" dirty="0"/>
          </a:p>
          <a:p>
            <a:r>
              <a:rPr lang="en-US" altLang="zh-CN" sz="2000" b="1" dirty="0"/>
              <a:t>fixed</a:t>
            </a:r>
            <a:r>
              <a:rPr lang="zh-CN" altLang="en-US" sz="2000" dirty="0"/>
              <a:t> </a:t>
            </a:r>
            <a:r>
              <a:rPr lang="en-US" altLang="zh-CN" sz="2000" dirty="0"/>
              <a:t>-&gt;</a:t>
            </a:r>
            <a:r>
              <a:rPr lang="zh-CN" altLang="en-US" sz="2000" dirty="0"/>
              <a:t> </a:t>
            </a:r>
            <a:r>
              <a:rPr lang="en-US" altLang="zh-CN" sz="2000" dirty="0"/>
              <a:t> respect to the </a:t>
            </a:r>
            <a:r>
              <a:rPr lang="en-US" altLang="zh-CN" sz="2000" dirty="0">
                <a:hlinkClick r:id="rId8"/>
              </a:rPr>
              <a:t>viewport</a:t>
            </a:r>
            <a:endParaRPr lang="zh-CN" altLang="en-US" sz="2000" dirty="0"/>
          </a:p>
        </p:txBody>
      </p:sp>
    </p:spTree>
    <p:extLst>
      <p:ext uri="{BB962C8B-B14F-4D97-AF65-F5344CB8AC3E}">
        <p14:creationId xmlns:p14="http://schemas.microsoft.com/office/powerpoint/2010/main" val="27726547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1855573"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Normal flow</a:t>
            </a:r>
          </a:p>
        </p:txBody>
      </p:sp>
      <p:sp>
        <p:nvSpPr>
          <p:cNvPr id="2" name="内容占位符 1"/>
          <p:cNvSpPr>
            <a:spLocks noGrp="1"/>
          </p:cNvSpPr>
          <p:nvPr>
            <p:ph idx="1"/>
          </p:nvPr>
        </p:nvSpPr>
        <p:spPr>
          <a:xfrm>
            <a:off x="838200" y="1223321"/>
            <a:ext cx="10515600" cy="5064855"/>
          </a:xfrm>
        </p:spPr>
        <p:txBody>
          <a:bodyPr>
            <a:noAutofit/>
          </a:bodyPr>
          <a:lstStyle/>
          <a:p>
            <a:pPr marL="0" indent="0">
              <a:buNone/>
            </a:pPr>
            <a:r>
              <a:rPr lang="en-US" altLang="zh-CN" sz="2000" dirty="0"/>
              <a:t>Boxes in the normal flow belong to a</a:t>
            </a:r>
            <a:r>
              <a:rPr lang="zh-CN" altLang="en-US" sz="2000" dirty="0"/>
              <a:t> </a:t>
            </a:r>
            <a:r>
              <a:rPr lang="en-US" altLang="zh-CN" sz="2000" dirty="0"/>
              <a:t>BFC</a:t>
            </a:r>
            <a:r>
              <a:rPr lang="zh-CN" altLang="en-US" sz="2000" dirty="0"/>
              <a:t> </a:t>
            </a:r>
            <a:r>
              <a:rPr lang="en-US" altLang="zh-CN" sz="2000" dirty="0"/>
              <a:t>or</a:t>
            </a:r>
            <a:r>
              <a:rPr lang="zh-CN" altLang="en-US" sz="2000" dirty="0"/>
              <a:t> </a:t>
            </a:r>
            <a:r>
              <a:rPr lang="en-US" altLang="zh-CN" sz="2000" dirty="0"/>
              <a:t>IFC,</a:t>
            </a:r>
            <a:r>
              <a:rPr lang="zh-CN" altLang="en-US" sz="2000" dirty="0"/>
              <a:t> </a:t>
            </a:r>
            <a:r>
              <a:rPr lang="en-US" altLang="zh-CN" sz="2000" dirty="0"/>
              <a:t>but not both simultaneously.</a:t>
            </a:r>
            <a:endParaRPr lang="zh-CN" altLang="en-US" sz="2000" dirty="0"/>
          </a:p>
          <a:p>
            <a:pPr marL="0" indent="0">
              <a:buNone/>
            </a:pPr>
            <a:endParaRPr lang="zh-CN" altLang="en-US" sz="2000" dirty="0"/>
          </a:p>
          <a:p>
            <a:pPr marL="0" indent="0">
              <a:buNone/>
            </a:pPr>
            <a:r>
              <a:rPr lang="en-US" altLang="zh-CN" sz="2000" b="1" dirty="0"/>
              <a:t>Block formatting contexts</a:t>
            </a:r>
          </a:p>
          <a:p>
            <a:pPr marL="0" indent="0">
              <a:buNone/>
            </a:pPr>
            <a:r>
              <a:rPr lang="en-US" altLang="zh-CN" sz="2000" dirty="0"/>
              <a:t>Floats, absolutely positioned elements, block containers (such as inline-blocks, table-cells, and table-captions) that are not block boxes, and block boxes with ‘overflow’ other than ‘visible’ (except when that value has been propagated to the viewport) establish new block formatting contexts for their contents. In a block formatting context, each box‘s left outer edge touches the left edge of the containing block (for right-to-left formatting, right edges touch). </a:t>
            </a:r>
            <a:endParaRPr lang="zh-CN" altLang="en-US" sz="2000" dirty="0"/>
          </a:p>
          <a:p>
            <a:pPr marL="0" indent="0">
              <a:buNone/>
            </a:pPr>
            <a:r>
              <a:rPr lang="en-US" altLang="zh-CN" sz="2000" b="1" dirty="0"/>
              <a:t>Inline formatting contexts</a:t>
            </a:r>
          </a:p>
          <a:p>
            <a:pPr marL="0" indent="0">
              <a:buNone/>
            </a:pPr>
            <a:r>
              <a:rPr lang="en-US" altLang="zh-CN" sz="2000" dirty="0"/>
              <a:t>In an inline formatting context, boxes are laid out horizontally, one after the other, beginning at the top of a containing block. Horizontal margins, borders, and padding are respected between these boxes. </a:t>
            </a:r>
            <a:endParaRPr lang="zh-CN" altLang="en-US" sz="2000" dirty="0"/>
          </a:p>
          <a:p>
            <a:pPr marL="0" indent="0">
              <a:buNone/>
            </a:pPr>
            <a:r>
              <a:rPr lang="en-US" altLang="zh-CN" sz="2000" dirty="0"/>
              <a:t>When an inline box exceeds the width of a line box, it is split into several boxes and these boxes are distributed across several line boxes. If an inline box cannot be split(disallow word</a:t>
            </a:r>
            <a:r>
              <a:rPr lang="zh-CN" altLang="en-US" sz="2000" dirty="0"/>
              <a:t> </a:t>
            </a:r>
            <a:r>
              <a:rPr lang="en-US" altLang="zh-CN" sz="2000" dirty="0"/>
              <a:t>break) then the inline box overflows the line box.</a:t>
            </a:r>
          </a:p>
        </p:txBody>
      </p:sp>
    </p:spTree>
    <p:extLst>
      <p:ext uri="{BB962C8B-B14F-4D97-AF65-F5344CB8AC3E}">
        <p14:creationId xmlns:p14="http://schemas.microsoft.com/office/powerpoint/2010/main" val="11508777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2856470"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Relative positioning</a:t>
            </a:r>
          </a:p>
        </p:txBody>
      </p:sp>
      <p:sp>
        <p:nvSpPr>
          <p:cNvPr id="2" name="内容占位符 1"/>
          <p:cNvSpPr>
            <a:spLocks noGrp="1"/>
          </p:cNvSpPr>
          <p:nvPr>
            <p:ph idx="1"/>
          </p:nvPr>
        </p:nvSpPr>
        <p:spPr>
          <a:xfrm>
            <a:off x="838200" y="1223321"/>
            <a:ext cx="10515600" cy="5064855"/>
          </a:xfrm>
        </p:spPr>
        <p:txBody>
          <a:bodyPr>
            <a:noAutofit/>
          </a:bodyPr>
          <a:lstStyle/>
          <a:p>
            <a:pPr marL="0" indent="0">
              <a:buNone/>
            </a:pPr>
            <a:r>
              <a:rPr lang="en-US" altLang="zh-CN" sz="2000" dirty="0"/>
              <a:t>A relatively positioned box keeps its normal flow size, including line breaks and the space originally reserved for it. A relatively positioned box establishes a new containing block.</a:t>
            </a:r>
            <a:endParaRPr lang="zh-CN" altLang="en-US" sz="2000" dirty="0"/>
          </a:p>
          <a:p>
            <a:pPr marL="0" indent="0">
              <a:buNone/>
            </a:pPr>
            <a:endParaRPr lang="zh-CN" altLang="en-US" sz="2000" dirty="0"/>
          </a:p>
          <a:p>
            <a:pPr>
              <a:buFont typeface="Wingdings" charset="2"/>
              <a:buChar char="ü"/>
            </a:pPr>
            <a:r>
              <a:rPr lang="en-US" altLang="zh-CN" sz="2000" dirty="0"/>
              <a:t>If both 'left' and 'right' are 'auto' (their initial values), the used values are '0' (i.e., the boxes stay in their original position).</a:t>
            </a:r>
          </a:p>
          <a:p>
            <a:pPr>
              <a:buFont typeface="Wingdings" charset="2"/>
              <a:buChar char="ü"/>
            </a:pPr>
            <a:r>
              <a:rPr lang="en-US" altLang="zh-CN" sz="2000" dirty="0"/>
              <a:t>If 'left' is 'auto', its used value is minus the value of 'right' (i.e., the boxes move to the left by the value of 'right').</a:t>
            </a:r>
          </a:p>
          <a:p>
            <a:pPr>
              <a:buFont typeface="Wingdings" charset="2"/>
              <a:buChar char="ü"/>
            </a:pPr>
            <a:r>
              <a:rPr lang="en-US" altLang="zh-CN" sz="2000" dirty="0"/>
              <a:t>If 'right' is specified as 'auto', its used value is minus the value of 'left'.</a:t>
            </a:r>
          </a:p>
          <a:p>
            <a:pPr>
              <a:buFont typeface="Wingdings" charset="2"/>
              <a:buChar char="ü"/>
            </a:pPr>
            <a:r>
              <a:rPr lang="en-US" altLang="zh-CN" sz="2000" dirty="0"/>
              <a:t>If neither 'left' nor 'right' is 'auto', the position is </a:t>
            </a:r>
            <a:r>
              <a:rPr lang="en-US" altLang="zh-CN" sz="2000" dirty="0">
                <a:solidFill>
                  <a:srgbClr val="01B050"/>
                </a:solidFill>
              </a:rPr>
              <a:t>over-constrained</a:t>
            </a:r>
            <a:r>
              <a:rPr lang="en-US" altLang="zh-CN" sz="2000" dirty="0"/>
              <a:t>, and one of them has to be ignored. If the 'direction' property of the containing block is '</a:t>
            </a:r>
            <a:r>
              <a:rPr lang="en-US" altLang="zh-CN" sz="2000" dirty="0" err="1"/>
              <a:t>ltr</a:t>
            </a:r>
            <a:r>
              <a:rPr lang="en-US" altLang="zh-CN" sz="2000" dirty="0"/>
              <a:t>', the value of 'left' wins and 'right' becomes -'left'. If 'direction' of the containing block is '</a:t>
            </a:r>
            <a:r>
              <a:rPr lang="en-US" altLang="zh-CN" sz="2000" dirty="0" err="1"/>
              <a:t>rtl</a:t>
            </a:r>
            <a:r>
              <a:rPr lang="en-US" altLang="zh-CN" sz="2000" dirty="0"/>
              <a:t>', 'right' wins and 'left' is ignored.</a:t>
            </a:r>
          </a:p>
          <a:p>
            <a:pPr marL="0" indent="0">
              <a:buNone/>
            </a:pPr>
            <a:r>
              <a:rPr lang="en-US" altLang="zh-CN" sz="2000" dirty="0"/>
              <a:t>Example. The following three rules are equivalent:</a:t>
            </a:r>
            <a:endParaRPr lang="zh-CN" altLang="en-US" sz="2000" dirty="0"/>
          </a:p>
        </p:txBody>
      </p:sp>
      <p:pic>
        <p:nvPicPr>
          <p:cNvPr id="3" name="图片 2"/>
          <p:cNvPicPr>
            <a:picLocks noChangeAspect="1"/>
          </p:cNvPicPr>
          <p:nvPr/>
        </p:nvPicPr>
        <p:blipFill>
          <a:blip r:embed="rId2"/>
          <a:stretch>
            <a:fillRect/>
          </a:stretch>
        </p:blipFill>
        <p:spPr>
          <a:xfrm>
            <a:off x="2150418" y="5478806"/>
            <a:ext cx="6680200" cy="685800"/>
          </a:xfrm>
          <a:prstGeom prst="rect">
            <a:avLst/>
          </a:prstGeom>
        </p:spPr>
      </p:pic>
    </p:spTree>
    <p:extLst>
      <p:ext uri="{BB962C8B-B14F-4D97-AF65-F5344CB8AC3E}">
        <p14:creationId xmlns:p14="http://schemas.microsoft.com/office/powerpoint/2010/main" val="160493806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1126524"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Floats</a:t>
            </a:r>
          </a:p>
        </p:txBody>
      </p:sp>
      <p:sp>
        <p:nvSpPr>
          <p:cNvPr id="2" name="内容占位符 1"/>
          <p:cNvSpPr>
            <a:spLocks noGrp="1"/>
          </p:cNvSpPr>
          <p:nvPr>
            <p:ph idx="1"/>
          </p:nvPr>
        </p:nvSpPr>
        <p:spPr>
          <a:xfrm>
            <a:off x="838200" y="1223321"/>
            <a:ext cx="10515600" cy="5064855"/>
          </a:xfrm>
        </p:spPr>
        <p:txBody>
          <a:bodyPr>
            <a:noAutofit/>
          </a:bodyPr>
          <a:lstStyle/>
          <a:p>
            <a:pPr marL="0" indent="0">
              <a:buNone/>
            </a:pPr>
            <a:r>
              <a:rPr lang="en-US" altLang="zh-CN" sz="2000" dirty="0"/>
              <a:t>A float is a box that is shifted to the left or right on the current line. </a:t>
            </a:r>
            <a:endParaRPr lang="zh-CN" altLang="en-US" sz="2000" dirty="0"/>
          </a:p>
        </p:txBody>
      </p:sp>
      <p:pic>
        <p:nvPicPr>
          <p:cNvPr id="5" name="图片 4"/>
          <p:cNvPicPr>
            <a:picLocks noChangeAspect="1"/>
          </p:cNvPicPr>
          <p:nvPr/>
        </p:nvPicPr>
        <p:blipFill>
          <a:blip r:embed="rId2"/>
          <a:stretch>
            <a:fillRect/>
          </a:stretch>
        </p:blipFill>
        <p:spPr>
          <a:xfrm>
            <a:off x="863600" y="1765643"/>
            <a:ext cx="5232400" cy="2387600"/>
          </a:xfrm>
          <a:prstGeom prst="rect">
            <a:avLst/>
          </a:prstGeom>
        </p:spPr>
      </p:pic>
      <p:sp>
        <p:nvSpPr>
          <p:cNvPr id="6" name="文本框 5"/>
          <p:cNvSpPr txBox="1"/>
          <p:nvPr/>
        </p:nvSpPr>
        <p:spPr>
          <a:xfrm>
            <a:off x="1309816" y="4794422"/>
            <a:ext cx="184731" cy="369332"/>
          </a:xfrm>
          <a:prstGeom prst="rect">
            <a:avLst/>
          </a:prstGeom>
          <a:noFill/>
        </p:spPr>
        <p:txBody>
          <a:bodyPr wrap="none" rtlCol="0">
            <a:spAutoFit/>
          </a:bodyPr>
          <a:lstStyle/>
          <a:p>
            <a:endParaRPr kumimoji="1" lang="zh-CN" altLang="en-US" dirty="0"/>
          </a:p>
        </p:txBody>
      </p:sp>
      <p:sp>
        <p:nvSpPr>
          <p:cNvPr id="7" name="文本框 6"/>
          <p:cNvSpPr txBox="1"/>
          <p:nvPr/>
        </p:nvSpPr>
        <p:spPr>
          <a:xfrm>
            <a:off x="838200" y="4405131"/>
            <a:ext cx="10083113" cy="1477328"/>
          </a:xfrm>
          <a:prstGeom prst="rect">
            <a:avLst/>
          </a:prstGeom>
          <a:noFill/>
        </p:spPr>
        <p:txBody>
          <a:bodyPr wrap="square" rtlCol="0">
            <a:spAutoFit/>
          </a:bodyPr>
          <a:lstStyle/>
          <a:p>
            <a:r>
              <a:rPr lang="en-US" altLang="zh-CN" b="1" dirty="0"/>
              <a:t>left</a:t>
            </a:r>
            <a:r>
              <a:rPr lang="zh-CN" altLang="en-US" b="1" dirty="0"/>
              <a:t> </a:t>
            </a:r>
            <a:r>
              <a:rPr lang="en-US" altLang="zh-CN" b="1" dirty="0"/>
              <a:t>-&gt;</a:t>
            </a:r>
            <a:r>
              <a:rPr lang="zh-CN" altLang="en-US" b="1" dirty="0"/>
              <a:t> </a:t>
            </a:r>
            <a:r>
              <a:rPr lang="en-US" altLang="zh-CN" dirty="0"/>
              <a:t>The element generates a </a:t>
            </a:r>
            <a:r>
              <a:rPr lang="en-US" altLang="zh-CN" dirty="0">
                <a:hlinkClick r:id="rId3"/>
              </a:rPr>
              <a:t>block</a:t>
            </a:r>
            <a:r>
              <a:rPr lang="en-US" altLang="zh-CN" dirty="0"/>
              <a:t> box that is floated to the left. Content flows on the right side of the box, starting at the top (subject to the </a:t>
            </a:r>
            <a:r>
              <a:rPr lang="en-US" altLang="zh-CN" dirty="0">
                <a:hlinkClick r:id="rId4"/>
              </a:rPr>
              <a:t>‘</a:t>
            </a:r>
            <a:r>
              <a:rPr lang="en-US" altLang="zh-CN" dirty="0" err="1">
                <a:hlinkClick r:id="rId4"/>
              </a:rPr>
              <a:t>clear’</a:t>
            </a:r>
            <a:r>
              <a:rPr lang="en-US" altLang="zh-CN" dirty="0" err="1"/>
              <a:t>property</a:t>
            </a:r>
            <a:r>
              <a:rPr lang="en-US" altLang="zh-CN" dirty="0"/>
              <a:t>).</a:t>
            </a:r>
            <a:endParaRPr lang="zh-CN" altLang="en-US" dirty="0"/>
          </a:p>
          <a:p>
            <a:r>
              <a:rPr lang="en-US" altLang="zh-CN" b="1" dirty="0"/>
              <a:t>right</a:t>
            </a:r>
            <a:r>
              <a:rPr lang="zh-CN" altLang="en-US" b="1" dirty="0"/>
              <a:t> </a:t>
            </a:r>
            <a:r>
              <a:rPr lang="en-US" altLang="zh-CN" b="1" dirty="0"/>
              <a:t>-&gt;</a:t>
            </a:r>
            <a:r>
              <a:rPr lang="zh-CN" altLang="en-US" b="1" dirty="0"/>
              <a:t> </a:t>
            </a:r>
            <a:r>
              <a:rPr lang="en-US" altLang="zh-CN" dirty="0"/>
              <a:t>Similar to ‘left’, except the box is floated to the right, and content flows on the left side of the box, starting at the top.</a:t>
            </a:r>
            <a:endParaRPr lang="zh-CN" altLang="en-US" dirty="0"/>
          </a:p>
          <a:p>
            <a:r>
              <a:rPr lang="en-US" altLang="zh-CN" b="1" dirty="0"/>
              <a:t>none</a:t>
            </a:r>
            <a:r>
              <a:rPr lang="zh-CN" altLang="en-US" b="1" dirty="0"/>
              <a:t> </a:t>
            </a:r>
            <a:r>
              <a:rPr lang="en-US" altLang="zh-CN" b="1" dirty="0"/>
              <a:t>-&gt;</a:t>
            </a:r>
            <a:r>
              <a:rPr lang="zh-CN" altLang="en-US" b="1" dirty="0"/>
              <a:t> </a:t>
            </a:r>
            <a:r>
              <a:rPr lang="en-US" altLang="zh-CN" dirty="0"/>
              <a:t>The box is not floated.</a:t>
            </a:r>
            <a:endParaRPr kumimoji="1" lang="zh-CN" altLang="en-US" dirty="0"/>
          </a:p>
        </p:txBody>
      </p:sp>
    </p:spTree>
    <p:extLst>
      <p:ext uri="{BB962C8B-B14F-4D97-AF65-F5344CB8AC3E}">
        <p14:creationId xmlns:p14="http://schemas.microsoft.com/office/powerpoint/2010/main" val="133460246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1126524"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Floats</a:t>
            </a:r>
          </a:p>
        </p:txBody>
      </p:sp>
      <p:sp>
        <p:nvSpPr>
          <p:cNvPr id="2" name="内容占位符 1"/>
          <p:cNvSpPr>
            <a:spLocks noGrp="1"/>
          </p:cNvSpPr>
          <p:nvPr>
            <p:ph idx="1"/>
          </p:nvPr>
        </p:nvSpPr>
        <p:spPr>
          <a:xfrm>
            <a:off x="838200" y="1223321"/>
            <a:ext cx="10515600" cy="5064855"/>
          </a:xfrm>
        </p:spPr>
        <p:txBody>
          <a:bodyPr>
            <a:noAutofit/>
          </a:bodyPr>
          <a:lstStyle/>
          <a:p>
            <a:pPr marL="0" indent="0">
              <a:buNone/>
            </a:pPr>
            <a:r>
              <a:rPr lang="en-US" altLang="zh-CN" sz="2000" dirty="0"/>
              <a:t>Here are the precise rules that govern the behavior of floats:</a:t>
            </a:r>
            <a:endParaRPr lang="zh-CN" altLang="en-US" sz="2000" dirty="0"/>
          </a:p>
          <a:p>
            <a:pPr marL="0" indent="0">
              <a:buNone/>
            </a:pPr>
            <a:endParaRPr lang="en-US" altLang="zh-CN" sz="2000" dirty="0"/>
          </a:p>
          <a:p>
            <a:pPr marL="342900" indent="-342900">
              <a:buFont typeface="+mj-lt"/>
              <a:buAutoNum type="arabicPeriod"/>
            </a:pPr>
            <a:r>
              <a:rPr lang="en-US" altLang="zh-CN" sz="2000" dirty="0"/>
              <a:t>The left </a:t>
            </a:r>
            <a:r>
              <a:rPr lang="en-US" altLang="zh-CN" sz="2000" dirty="0">
                <a:hlinkClick r:id="rId2"/>
              </a:rPr>
              <a:t>outer edge</a:t>
            </a:r>
            <a:r>
              <a:rPr lang="en-US" altLang="zh-CN" sz="2000" dirty="0"/>
              <a:t> of a left-floating box may not be to the left of the left edge of its </a:t>
            </a:r>
            <a:r>
              <a:rPr lang="en-US" altLang="zh-CN" sz="2000" dirty="0">
                <a:hlinkClick r:id="rId3"/>
              </a:rPr>
              <a:t>containing block</a:t>
            </a:r>
            <a:r>
              <a:rPr lang="en-US" altLang="zh-CN" sz="2000" dirty="0"/>
              <a:t>. An analogous rule holds for right-floating elements.</a:t>
            </a:r>
          </a:p>
          <a:p>
            <a:pPr marL="342900" indent="-342900">
              <a:buFont typeface="+mj-lt"/>
              <a:buAutoNum type="arabicPeriod"/>
            </a:pPr>
            <a:r>
              <a:rPr lang="en-US" altLang="zh-CN" sz="2000" dirty="0"/>
              <a:t>If the current box is left-floating, and there are any left-floating boxes generated by elements earlier in the source document, then for each such earlier box, either the left </a:t>
            </a:r>
            <a:r>
              <a:rPr lang="en-US" altLang="zh-CN" sz="2000" dirty="0">
                <a:hlinkClick r:id="rId2"/>
              </a:rPr>
              <a:t>outer edge</a:t>
            </a:r>
            <a:r>
              <a:rPr lang="en-US" altLang="zh-CN" sz="2000" dirty="0"/>
              <a:t> of the current box must be to the right of the right </a:t>
            </a:r>
            <a:r>
              <a:rPr lang="en-US" altLang="zh-CN" sz="2000" dirty="0">
                <a:hlinkClick r:id="rId2"/>
              </a:rPr>
              <a:t>outer edge</a:t>
            </a:r>
            <a:r>
              <a:rPr lang="en-US" altLang="zh-CN" sz="2000" dirty="0"/>
              <a:t> of the earlier box, or its top must be lower than the bottom of the earlier box. Analogous rules hold for right-floating boxes.</a:t>
            </a:r>
          </a:p>
          <a:p>
            <a:pPr marL="342900" indent="-342900">
              <a:buFont typeface="+mj-lt"/>
              <a:buAutoNum type="arabicPeriod"/>
            </a:pPr>
            <a:r>
              <a:rPr lang="en-US" altLang="zh-CN" sz="2000" dirty="0"/>
              <a:t>The right </a:t>
            </a:r>
            <a:r>
              <a:rPr lang="en-US" altLang="zh-CN" sz="2000" dirty="0">
                <a:hlinkClick r:id="rId2"/>
              </a:rPr>
              <a:t>outer edge</a:t>
            </a:r>
            <a:r>
              <a:rPr lang="en-US" altLang="zh-CN" sz="2000" dirty="0"/>
              <a:t> of a left-floating box may not be to the right of the left </a:t>
            </a:r>
            <a:r>
              <a:rPr lang="en-US" altLang="zh-CN" sz="2000" dirty="0">
                <a:hlinkClick r:id="rId2"/>
              </a:rPr>
              <a:t>outer edge</a:t>
            </a:r>
            <a:r>
              <a:rPr lang="en-US" altLang="zh-CN" sz="2000" dirty="0"/>
              <a:t> of any right-floating box that is next to it. Analogous rules hold for right-floating elements.</a:t>
            </a:r>
          </a:p>
          <a:p>
            <a:pPr marL="342900" indent="-342900">
              <a:buFont typeface="+mj-lt"/>
              <a:buAutoNum type="arabicPeriod"/>
            </a:pPr>
            <a:r>
              <a:rPr lang="en-US" altLang="zh-CN" sz="2000" dirty="0"/>
              <a:t>A floating box‘s </a:t>
            </a:r>
            <a:r>
              <a:rPr lang="en-US" altLang="zh-CN" sz="2000" dirty="0">
                <a:hlinkClick r:id="rId2"/>
              </a:rPr>
              <a:t>outer top</a:t>
            </a:r>
            <a:r>
              <a:rPr lang="en-US" altLang="zh-CN" sz="2000" dirty="0"/>
              <a:t> may not be higher than the top of its </a:t>
            </a:r>
            <a:r>
              <a:rPr lang="en-US" altLang="zh-CN" sz="2000" dirty="0">
                <a:hlinkClick r:id="rId3"/>
              </a:rPr>
              <a:t>containing block</a:t>
            </a:r>
            <a:r>
              <a:rPr lang="en-US" altLang="zh-CN" sz="2000" dirty="0"/>
              <a:t>. When the float occurs between two collapsing margins, the float is positioned as if it had an otherwise empty </a:t>
            </a:r>
            <a:r>
              <a:rPr lang="en-US" altLang="zh-CN" sz="2000" dirty="0">
                <a:hlinkClick r:id="rId4"/>
              </a:rPr>
              <a:t>anonymous block parent</a:t>
            </a:r>
            <a:r>
              <a:rPr lang="en-US" altLang="zh-CN" sz="2000" dirty="0"/>
              <a:t> taking part in the flow. The position of such a parent is defined by </a:t>
            </a:r>
            <a:r>
              <a:rPr lang="en-US" altLang="zh-CN" sz="2000" dirty="0">
                <a:hlinkClick r:id="rId5"/>
              </a:rPr>
              <a:t>the rules</a:t>
            </a:r>
            <a:r>
              <a:rPr lang="zh-CN" altLang="en-US" sz="2000" dirty="0"/>
              <a:t> </a:t>
            </a:r>
            <a:r>
              <a:rPr lang="en-US" altLang="zh-CN" sz="2000" dirty="0"/>
              <a:t>in the section on margin collapsing.</a:t>
            </a:r>
          </a:p>
        </p:txBody>
      </p:sp>
      <p:sp>
        <p:nvSpPr>
          <p:cNvPr id="6" name="文本框 5"/>
          <p:cNvSpPr txBox="1"/>
          <p:nvPr/>
        </p:nvSpPr>
        <p:spPr>
          <a:xfrm>
            <a:off x="1309816" y="4794422"/>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3239548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1126524"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Floats</a:t>
            </a:r>
          </a:p>
        </p:txBody>
      </p:sp>
      <p:sp>
        <p:nvSpPr>
          <p:cNvPr id="2" name="内容占位符 1"/>
          <p:cNvSpPr>
            <a:spLocks noGrp="1"/>
          </p:cNvSpPr>
          <p:nvPr>
            <p:ph idx="1"/>
          </p:nvPr>
        </p:nvSpPr>
        <p:spPr>
          <a:xfrm>
            <a:off x="838200" y="1223321"/>
            <a:ext cx="10515600" cy="5064855"/>
          </a:xfrm>
        </p:spPr>
        <p:txBody>
          <a:bodyPr>
            <a:noAutofit/>
          </a:bodyPr>
          <a:lstStyle/>
          <a:p>
            <a:pPr marL="0" indent="0">
              <a:buNone/>
            </a:pPr>
            <a:r>
              <a:rPr lang="en-US" altLang="zh-CN" sz="2000" dirty="0"/>
              <a:t>Here are the precise rules that govern the behavior of floats:</a:t>
            </a:r>
            <a:endParaRPr lang="zh-CN" altLang="en-US" sz="2000" dirty="0"/>
          </a:p>
          <a:p>
            <a:pPr marL="457200" indent="-457200">
              <a:buFont typeface="+mj-lt"/>
              <a:buAutoNum type="arabicPeriod"/>
            </a:pPr>
            <a:endParaRPr lang="en-US" altLang="zh-CN" sz="2000" dirty="0"/>
          </a:p>
          <a:p>
            <a:pPr marL="0" indent="0">
              <a:buNone/>
            </a:pPr>
            <a:r>
              <a:rPr lang="en-US" altLang="zh-CN" sz="2000" dirty="0"/>
              <a:t>5.</a:t>
            </a:r>
            <a:r>
              <a:rPr lang="zh-CN" altLang="en-US" sz="2000" dirty="0"/>
              <a:t>   </a:t>
            </a:r>
            <a:r>
              <a:rPr lang="en-US" altLang="zh-CN" sz="2000" dirty="0"/>
              <a:t>The </a:t>
            </a:r>
            <a:r>
              <a:rPr lang="en-US" altLang="zh-CN" sz="2000" dirty="0">
                <a:hlinkClick r:id="rId2"/>
              </a:rPr>
              <a:t>outer top</a:t>
            </a:r>
            <a:r>
              <a:rPr lang="en-US" altLang="zh-CN" sz="2000" dirty="0"/>
              <a:t> of a floating box may not be higher than the outer top of any </a:t>
            </a:r>
            <a:r>
              <a:rPr lang="en-US" altLang="zh-CN" sz="2000" dirty="0">
                <a:hlinkClick r:id="rId3"/>
              </a:rPr>
              <a:t>block</a:t>
            </a:r>
            <a:r>
              <a:rPr lang="en-US" altLang="zh-CN" sz="2000" dirty="0"/>
              <a:t> or </a:t>
            </a:r>
            <a:r>
              <a:rPr lang="en-US" altLang="zh-CN" sz="2000" dirty="0">
                <a:hlinkClick r:id="rId4"/>
              </a:rPr>
              <a:t>floated</a:t>
            </a:r>
            <a:r>
              <a:rPr lang="en-US" altLang="zh-CN" sz="2000" dirty="0"/>
              <a:t> box generated by an element earlier in the source document.</a:t>
            </a:r>
          </a:p>
          <a:p>
            <a:pPr marL="0" indent="0">
              <a:buNone/>
            </a:pPr>
            <a:r>
              <a:rPr lang="en-US" altLang="zh-CN" sz="2000" dirty="0"/>
              <a:t>6.</a:t>
            </a:r>
            <a:r>
              <a:rPr lang="zh-CN" altLang="en-US" sz="2000" dirty="0"/>
              <a:t>   </a:t>
            </a:r>
            <a:r>
              <a:rPr lang="en-US" altLang="zh-CN" sz="2000" dirty="0"/>
              <a:t>The </a:t>
            </a:r>
            <a:r>
              <a:rPr lang="en-US" altLang="zh-CN" sz="2000" dirty="0">
                <a:hlinkClick r:id="rId2"/>
              </a:rPr>
              <a:t>outer top</a:t>
            </a:r>
            <a:r>
              <a:rPr lang="en-US" altLang="zh-CN" sz="2000" dirty="0"/>
              <a:t> of an element's floating box may not be higher than the top of any </a:t>
            </a:r>
            <a:r>
              <a:rPr lang="en-US" altLang="zh-CN" sz="2000" dirty="0">
                <a:hlinkClick r:id="rId5"/>
              </a:rPr>
              <a:t>line-box</a:t>
            </a:r>
            <a:r>
              <a:rPr lang="en-US" altLang="zh-CN" sz="2000" dirty="0"/>
              <a:t> containing a box generated by an element earlier in the source document.</a:t>
            </a:r>
          </a:p>
          <a:p>
            <a:pPr marL="0" indent="0">
              <a:buNone/>
            </a:pPr>
            <a:r>
              <a:rPr lang="en-US" altLang="zh-CN" sz="2000" dirty="0"/>
              <a:t>7.</a:t>
            </a:r>
            <a:r>
              <a:rPr lang="zh-CN" altLang="en-US" sz="2000" dirty="0"/>
              <a:t>   </a:t>
            </a:r>
            <a:r>
              <a:rPr lang="en-US" altLang="zh-CN" sz="2000" dirty="0"/>
              <a:t>A left-floating box that has another left-floating box to its left may not have its right outer edge to the right of its containing block‘s right edge. (Loosely: a left float may not stick out at the right edge, unless it is already as far to the left as possible.) An analogous rule holds for right-floating elements.</a:t>
            </a:r>
            <a:endParaRPr lang="zh-CN" altLang="en-US" sz="2000" dirty="0"/>
          </a:p>
          <a:p>
            <a:pPr marL="0" indent="0">
              <a:buNone/>
            </a:pPr>
            <a:r>
              <a:rPr lang="en-US" altLang="zh-CN" sz="2000" dirty="0"/>
              <a:t>8.</a:t>
            </a:r>
            <a:r>
              <a:rPr lang="zh-CN" altLang="en-US" sz="2000" dirty="0"/>
              <a:t>   </a:t>
            </a:r>
            <a:r>
              <a:rPr lang="en-US" altLang="zh-CN" sz="2000" dirty="0"/>
              <a:t>A floating box must be placed as high as possible.</a:t>
            </a:r>
          </a:p>
          <a:p>
            <a:pPr marL="0" indent="0">
              <a:buNone/>
            </a:pPr>
            <a:r>
              <a:rPr lang="en-US" altLang="zh-CN" sz="2000" dirty="0"/>
              <a:t>9.</a:t>
            </a:r>
            <a:r>
              <a:rPr lang="zh-CN" altLang="en-US" sz="2000" dirty="0"/>
              <a:t>   </a:t>
            </a:r>
            <a:r>
              <a:rPr lang="en-US" altLang="zh-CN" sz="2000" dirty="0"/>
              <a:t>A left-floating box must be put as far to the left as possible, a right-floating box as far to the right as possible. A higher position is preferred over one that is further to the left/right.</a:t>
            </a:r>
          </a:p>
        </p:txBody>
      </p:sp>
      <p:sp>
        <p:nvSpPr>
          <p:cNvPr id="6" name="文本框 5"/>
          <p:cNvSpPr txBox="1"/>
          <p:nvPr/>
        </p:nvSpPr>
        <p:spPr>
          <a:xfrm>
            <a:off x="1309816" y="4794422"/>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49840698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1670222"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Clear</a:t>
            </a:r>
            <a:r>
              <a:rPr lang="zh-CN" altLang="en-US" sz="2400" dirty="0"/>
              <a:t> </a:t>
            </a:r>
            <a:r>
              <a:rPr lang="en-US" altLang="zh-CN" sz="2400" dirty="0"/>
              <a:t>float</a:t>
            </a:r>
          </a:p>
        </p:txBody>
      </p:sp>
      <p:pic>
        <p:nvPicPr>
          <p:cNvPr id="3" name="内容占位符 2"/>
          <p:cNvPicPr>
            <a:picLocks noGrp="1" noChangeAspect="1"/>
          </p:cNvPicPr>
          <p:nvPr>
            <p:ph idx="1"/>
          </p:nvPr>
        </p:nvPicPr>
        <p:blipFill>
          <a:blip r:embed="rId2"/>
          <a:stretch>
            <a:fillRect/>
          </a:stretch>
        </p:blipFill>
        <p:spPr>
          <a:xfrm>
            <a:off x="838200" y="988485"/>
            <a:ext cx="5854700" cy="2540000"/>
          </a:xfrm>
          <a:prstGeom prst="rect">
            <a:avLst/>
          </a:prstGeom>
        </p:spPr>
      </p:pic>
      <p:sp>
        <p:nvSpPr>
          <p:cNvPr id="6" name="文本框 5"/>
          <p:cNvSpPr txBox="1"/>
          <p:nvPr/>
        </p:nvSpPr>
        <p:spPr>
          <a:xfrm>
            <a:off x="1309816" y="4794422"/>
            <a:ext cx="184731" cy="369332"/>
          </a:xfrm>
          <a:prstGeom prst="rect">
            <a:avLst/>
          </a:prstGeom>
          <a:noFill/>
        </p:spPr>
        <p:txBody>
          <a:bodyPr wrap="none" rtlCol="0">
            <a:spAutoFit/>
          </a:bodyPr>
          <a:lstStyle/>
          <a:p>
            <a:endParaRPr kumimoji="1" lang="zh-CN" altLang="en-US" dirty="0"/>
          </a:p>
        </p:txBody>
      </p:sp>
      <p:sp>
        <p:nvSpPr>
          <p:cNvPr id="2" name="文本框 1">
            <a:extLst>
              <a:ext uri="{FF2B5EF4-FFF2-40B4-BE49-F238E27FC236}">
                <a16:creationId xmlns:a16="http://schemas.microsoft.com/office/drawing/2014/main" xmlns="" id="{B351A4B3-0C39-45F0-83FD-12AFD8FCE3FF}"/>
              </a:ext>
            </a:extLst>
          </p:cNvPr>
          <p:cNvSpPr txBox="1"/>
          <p:nvPr/>
        </p:nvSpPr>
        <p:spPr>
          <a:xfrm>
            <a:off x="838200" y="3634101"/>
            <a:ext cx="10794357" cy="3416320"/>
          </a:xfrm>
          <a:prstGeom prst="rect">
            <a:avLst/>
          </a:prstGeom>
          <a:noFill/>
        </p:spPr>
        <p:txBody>
          <a:bodyPr wrap="square" rtlCol="0">
            <a:spAutoFit/>
          </a:bodyPr>
          <a:lstStyle/>
          <a:p>
            <a:r>
              <a:rPr lang="en-US" altLang="zh-CN" b="1" dirty="0"/>
              <a:t>left</a:t>
            </a:r>
          </a:p>
          <a:p>
            <a:r>
              <a:rPr lang="en-US" altLang="zh-CN" dirty="0"/>
              <a:t>Requires that the top border edge of the box be below the bottom outer edge of any left-floating boxes that resulted from elements earlier in the source document.</a:t>
            </a:r>
          </a:p>
          <a:p>
            <a:r>
              <a:rPr lang="en-US" altLang="zh-CN" b="1" dirty="0"/>
              <a:t>right</a:t>
            </a:r>
          </a:p>
          <a:p>
            <a:r>
              <a:rPr lang="en-US" altLang="zh-CN" dirty="0"/>
              <a:t>Requires that the top border edge of the box be below the bottom outer edge of any right-floating boxes that resulted from elements earlier in the source document.</a:t>
            </a:r>
          </a:p>
          <a:p>
            <a:r>
              <a:rPr lang="en-US" altLang="zh-CN" b="1" dirty="0"/>
              <a:t>both</a:t>
            </a:r>
          </a:p>
          <a:p>
            <a:r>
              <a:rPr lang="en-US" altLang="zh-CN" dirty="0"/>
              <a:t>Requires that the top border edge of the box be below the bottom outer edge of any right-floating and left-floating boxes that resulted from elements earlier in the source document.</a:t>
            </a:r>
          </a:p>
          <a:p>
            <a:r>
              <a:rPr lang="en-US" altLang="zh-CN" b="1" dirty="0"/>
              <a:t>none</a:t>
            </a:r>
          </a:p>
          <a:p>
            <a:r>
              <a:rPr lang="en-US" altLang="zh-CN" dirty="0"/>
              <a:t>No constraint on the box's position with respect to floats.</a:t>
            </a:r>
          </a:p>
          <a:p>
            <a:endParaRPr lang="zh-CN" altLang="en-US" dirty="0"/>
          </a:p>
        </p:txBody>
      </p:sp>
    </p:spTree>
    <p:extLst>
      <p:ext uri="{BB962C8B-B14F-4D97-AF65-F5344CB8AC3E}">
        <p14:creationId xmlns:p14="http://schemas.microsoft.com/office/powerpoint/2010/main" val="9065052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3054178"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 Layered presentation</a:t>
            </a:r>
          </a:p>
        </p:txBody>
      </p:sp>
      <p:pic>
        <p:nvPicPr>
          <p:cNvPr id="3" name="内容占位符 2"/>
          <p:cNvPicPr>
            <a:picLocks noGrp="1" noChangeAspect="1"/>
          </p:cNvPicPr>
          <p:nvPr>
            <p:ph idx="1"/>
          </p:nvPr>
        </p:nvPicPr>
        <p:blipFill>
          <a:blip r:embed="rId2"/>
          <a:stretch>
            <a:fillRect/>
          </a:stretch>
        </p:blipFill>
        <p:spPr>
          <a:xfrm>
            <a:off x="833738" y="1332630"/>
            <a:ext cx="5118100" cy="2514600"/>
          </a:xfrm>
          <a:prstGeom prst="rect">
            <a:avLst/>
          </a:prstGeom>
        </p:spPr>
      </p:pic>
      <p:sp>
        <p:nvSpPr>
          <p:cNvPr id="5" name="矩形 4"/>
          <p:cNvSpPr/>
          <p:nvPr/>
        </p:nvSpPr>
        <p:spPr>
          <a:xfrm>
            <a:off x="744322" y="4139077"/>
            <a:ext cx="5207516" cy="2554545"/>
          </a:xfrm>
          <a:prstGeom prst="rect">
            <a:avLst/>
          </a:prstGeom>
        </p:spPr>
        <p:txBody>
          <a:bodyPr wrap="square">
            <a:spAutoFit/>
          </a:bodyPr>
          <a:lstStyle/>
          <a:p>
            <a:r>
              <a:rPr lang="en-US" altLang="zh-CN" sz="2000" dirty="0"/>
              <a:t>For a positioned box, the </a:t>
            </a:r>
            <a:r>
              <a:rPr lang="en-US" altLang="zh-CN" sz="2000" dirty="0">
                <a:hlinkClick r:id="rId3"/>
              </a:rPr>
              <a:t>'z-index'</a:t>
            </a:r>
            <a:r>
              <a:rPr lang="en-US" altLang="zh-CN" sz="2000" dirty="0"/>
              <a:t> property specifies:</a:t>
            </a:r>
          </a:p>
          <a:p>
            <a:pPr>
              <a:buFont typeface="+mj-lt"/>
              <a:buAutoNum type="arabicPeriod"/>
            </a:pPr>
            <a:r>
              <a:rPr lang="en-US" altLang="zh-CN" sz="2000" dirty="0"/>
              <a:t>The stack level of the box in the current stacking context.</a:t>
            </a:r>
          </a:p>
          <a:p>
            <a:pPr>
              <a:buFont typeface="+mj-lt"/>
              <a:buAutoNum type="arabicPeriod"/>
            </a:pPr>
            <a:r>
              <a:rPr lang="en-US" altLang="zh-CN" sz="2000" dirty="0"/>
              <a:t>Whether the box establishes a stacking context.</a:t>
            </a:r>
          </a:p>
          <a:p>
            <a:r>
              <a:rPr lang="en-US" altLang="zh-CN" sz="2000" dirty="0"/>
              <a:t/>
            </a:r>
            <a:br>
              <a:rPr lang="en-US" altLang="zh-CN" sz="2000" dirty="0"/>
            </a:br>
            <a:endParaRPr lang="zh-CN" altLang="en-US" sz="2000" dirty="0"/>
          </a:p>
        </p:txBody>
      </p:sp>
      <p:sp>
        <p:nvSpPr>
          <p:cNvPr id="6" name="矩形 5"/>
          <p:cNvSpPr/>
          <p:nvPr/>
        </p:nvSpPr>
        <p:spPr>
          <a:xfrm>
            <a:off x="6359614" y="1332630"/>
            <a:ext cx="5626443" cy="5016758"/>
          </a:xfrm>
          <a:prstGeom prst="rect">
            <a:avLst/>
          </a:prstGeom>
        </p:spPr>
        <p:txBody>
          <a:bodyPr wrap="square">
            <a:spAutoFit/>
          </a:bodyPr>
          <a:lstStyle/>
          <a:p>
            <a:r>
              <a:rPr lang="en-US" altLang="zh-CN" sz="2000" dirty="0"/>
              <a:t>Within each stacking context, the following layers are painted in back-to-front order:</a:t>
            </a:r>
          </a:p>
          <a:p>
            <a:pPr>
              <a:buFont typeface="+mj-lt"/>
              <a:buAutoNum type="arabicPeriod"/>
            </a:pPr>
            <a:r>
              <a:rPr lang="en-US" altLang="zh-CN" sz="2000" dirty="0"/>
              <a:t>the background and borders of the element forming the stacking context.</a:t>
            </a:r>
          </a:p>
          <a:p>
            <a:pPr>
              <a:buFont typeface="+mj-lt"/>
              <a:buAutoNum type="arabicPeriod"/>
            </a:pPr>
            <a:r>
              <a:rPr lang="en-US" altLang="zh-CN" sz="2000" dirty="0"/>
              <a:t>the child stacking contexts with negative stack levels (most negative first).</a:t>
            </a:r>
          </a:p>
          <a:p>
            <a:pPr>
              <a:buFont typeface="+mj-lt"/>
              <a:buAutoNum type="arabicPeriod"/>
            </a:pPr>
            <a:r>
              <a:rPr lang="en-US" altLang="zh-CN" sz="2000" dirty="0"/>
              <a:t>the in-flow, non-inline-level, non-positioned descendants.</a:t>
            </a:r>
          </a:p>
          <a:p>
            <a:pPr>
              <a:buFont typeface="+mj-lt"/>
              <a:buAutoNum type="arabicPeriod"/>
            </a:pPr>
            <a:r>
              <a:rPr lang="en-US" altLang="zh-CN" sz="2000" dirty="0"/>
              <a:t>the non-positioned floats.</a:t>
            </a:r>
          </a:p>
          <a:p>
            <a:pPr>
              <a:buFont typeface="+mj-lt"/>
              <a:buAutoNum type="arabicPeriod"/>
            </a:pPr>
            <a:r>
              <a:rPr lang="en-US" altLang="zh-CN" sz="2000" dirty="0"/>
              <a:t>the in-flow, inline-level, non-positioned descendants, including inline tables and inline blocks.</a:t>
            </a:r>
          </a:p>
          <a:p>
            <a:pPr>
              <a:buFont typeface="+mj-lt"/>
              <a:buAutoNum type="arabicPeriod"/>
            </a:pPr>
            <a:r>
              <a:rPr lang="en-US" altLang="zh-CN" sz="2000" dirty="0"/>
              <a:t>the child stacking contexts with stack level 0 and the positioned descendants with stack level 0.</a:t>
            </a:r>
          </a:p>
          <a:p>
            <a:pPr>
              <a:buFont typeface="+mj-lt"/>
              <a:buAutoNum type="arabicPeriod"/>
            </a:pPr>
            <a:r>
              <a:rPr lang="en-US" altLang="zh-CN" sz="2000" dirty="0"/>
              <a:t>the child stacking contexts with positive stack levels (least positive first).</a:t>
            </a:r>
          </a:p>
        </p:txBody>
      </p:sp>
    </p:spTree>
    <p:extLst>
      <p:ext uri="{BB962C8B-B14F-4D97-AF65-F5344CB8AC3E}">
        <p14:creationId xmlns:p14="http://schemas.microsoft.com/office/powerpoint/2010/main" val="9345648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2164492"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Content width</a:t>
            </a:r>
          </a:p>
        </p:txBody>
      </p:sp>
      <p:pic>
        <p:nvPicPr>
          <p:cNvPr id="7" name="内容占位符 6"/>
          <p:cNvPicPr>
            <a:picLocks noGrp="1" noChangeAspect="1"/>
          </p:cNvPicPr>
          <p:nvPr>
            <p:ph idx="1"/>
          </p:nvPr>
        </p:nvPicPr>
        <p:blipFill>
          <a:blip r:embed="rId2"/>
          <a:stretch>
            <a:fillRect/>
          </a:stretch>
        </p:blipFill>
        <p:spPr>
          <a:xfrm>
            <a:off x="838200" y="1094881"/>
            <a:ext cx="9664700" cy="2476500"/>
          </a:xfrm>
          <a:prstGeom prst="rect">
            <a:avLst/>
          </a:prstGeom>
        </p:spPr>
      </p:pic>
      <p:sp>
        <p:nvSpPr>
          <p:cNvPr id="8" name="文本框 7"/>
          <p:cNvSpPr txBox="1"/>
          <p:nvPr/>
        </p:nvSpPr>
        <p:spPr>
          <a:xfrm>
            <a:off x="838200" y="3635109"/>
            <a:ext cx="11073714" cy="2862322"/>
          </a:xfrm>
          <a:prstGeom prst="rect">
            <a:avLst/>
          </a:prstGeom>
          <a:noFill/>
        </p:spPr>
        <p:txBody>
          <a:bodyPr wrap="square" rtlCol="0">
            <a:spAutoFit/>
          </a:bodyPr>
          <a:lstStyle/>
          <a:p>
            <a:r>
              <a:rPr lang="en-US" altLang="zh-CN" sz="2000" dirty="0"/>
              <a:t>This property does not apply to non-replaced </a:t>
            </a:r>
            <a:r>
              <a:rPr lang="en-US" altLang="zh-CN" sz="2000" dirty="0">
                <a:hlinkClick r:id="rId3"/>
              </a:rPr>
              <a:t>inline</a:t>
            </a:r>
            <a:r>
              <a:rPr lang="en-US" altLang="zh-CN" sz="2000" dirty="0"/>
              <a:t> elements,</a:t>
            </a:r>
            <a:r>
              <a:rPr lang="zh-CN" altLang="en-US" sz="2000" dirty="0"/>
              <a:t> </a:t>
            </a:r>
            <a:r>
              <a:rPr lang="en-US" altLang="zh-CN" sz="2000" dirty="0"/>
              <a:t>and</a:t>
            </a:r>
            <a:r>
              <a:rPr lang="zh-CN" altLang="en-US" sz="2000" dirty="0"/>
              <a:t> </a:t>
            </a:r>
            <a:r>
              <a:rPr lang="en-US" altLang="zh-CN" sz="2000" dirty="0"/>
              <a:t>negative values for </a:t>
            </a:r>
            <a:r>
              <a:rPr lang="en-US" altLang="zh-CN" sz="2000" dirty="0">
                <a:hlinkClick r:id="rId4"/>
              </a:rPr>
              <a:t>'width'</a:t>
            </a:r>
            <a:r>
              <a:rPr lang="en-US" altLang="zh-CN" sz="2000" dirty="0"/>
              <a:t> are illegal.</a:t>
            </a:r>
            <a:endParaRPr lang="zh-CN" altLang="en-US" sz="2000" dirty="0"/>
          </a:p>
          <a:p>
            <a:pPr marL="342900" indent="-342900">
              <a:buFont typeface="Wingdings" panose="05000000000000000000" pitchFamily="2" charset="2"/>
              <a:buChar char="ü"/>
            </a:pPr>
            <a:r>
              <a:rPr lang="en-US" altLang="zh-CN" sz="2000" dirty="0">
                <a:hlinkClick r:id="rId5"/>
              </a:rPr>
              <a:t>&lt;length&gt;</a:t>
            </a:r>
            <a:endParaRPr lang="zh-CN" altLang="en-US" sz="2000" dirty="0"/>
          </a:p>
          <a:p>
            <a:r>
              <a:rPr lang="zh-CN" altLang="en-US" sz="2000" dirty="0"/>
              <a:t>        </a:t>
            </a:r>
            <a:r>
              <a:rPr lang="en-US" altLang="zh-CN" sz="2000" dirty="0"/>
              <a:t>Specifies the width of the content area using a length unit.</a:t>
            </a:r>
            <a:endParaRPr lang="zh-CN" altLang="en-US" sz="2000" dirty="0"/>
          </a:p>
          <a:p>
            <a:pPr marL="342900" indent="-342900">
              <a:buFont typeface="Wingdings" panose="05000000000000000000" pitchFamily="2" charset="2"/>
              <a:buChar char="ü"/>
            </a:pPr>
            <a:r>
              <a:rPr lang="en-US" altLang="zh-CN" sz="2000" dirty="0">
                <a:hlinkClick r:id="rId6"/>
              </a:rPr>
              <a:t>&lt;percentage&gt;</a:t>
            </a:r>
            <a:r>
              <a:rPr lang="en-US" altLang="zh-CN" sz="2000" dirty="0"/>
              <a:t> </a:t>
            </a:r>
            <a:endParaRPr lang="zh-CN" altLang="en-US" sz="2000" dirty="0"/>
          </a:p>
          <a:p>
            <a:r>
              <a:rPr lang="zh-CN" altLang="en-US" sz="2000" dirty="0"/>
              <a:t>        </a:t>
            </a:r>
            <a:r>
              <a:rPr lang="en-US" altLang="zh-CN" sz="2000" dirty="0"/>
              <a:t>Specifies a percentage width. The percentage is calculated with respect to the width of the generated box‘s </a:t>
            </a:r>
            <a:r>
              <a:rPr lang="en-US" altLang="zh-CN" sz="2000" dirty="0">
                <a:hlinkClick r:id="rId7"/>
              </a:rPr>
              <a:t>containing block</a:t>
            </a:r>
            <a:r>
              <a:rPr lang="en-US" altLang="zh-CN" sz="2000" dirty="0"/>
              <a:t>. If the containing block’s width depends on this element‘s width, then the resulting layout is undefined in CSS 2.1. </a:t>
            </a:r>
            <a:endParaRPr lang="zh-CN" altLang="en-US" sz="2000" dirty="0"/>
          </a:p>
          <a:p>
            <a:pPr marL="342900" indent="-342900">
              <a:buFont typeface="Wingdings" panose="05000000000000000000" pitchFamily="2" charset="2"/>
              <a:buChar char="ü"/>
            </a:pPr>
            <a:r>
              <a:rPr lang="en-US" altLang="zh-CN" sz="2000" dirty="0"/>
              <a:t>auto</a:t>
            </a:r>
            <a:r>
              <a:rPr lang="zh-CN" altLang="en-US" sz="2000" dirty="0"/>
              <a:t> </a:t>
            </a:r>
          </a:p>
          <a:p>
            <a:r>
              <a:rPr lang="zh-CN" altLang="en-US" sz="2000" b="1" dirty="0"/>
              <a:t>        </a:t>
            </a:r>
            <a:r>
              <a:rPr lang="en-US" altLang="zh-CN" sz="2000" dirty="0"/>
              <a:t>depends on the values of other properties.</a:t>
            </a:r>
            <a:endParaRPr lang="zh-CN" altLang="en-US" sz="2000" dirty="0"/>
          </a:p>
        </p:txBody>
      </p:sp>
    </p:spTree>
    <p:extLst>
      <p:ext uri="{BB962C8B-B14F-4D97-AF65-F5344CB8AC3E}">
        <p14:creationId xmlns:p14="http://schemas.microsoft.com/office/powerpoint/2010/main" val="57405795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199" y="365125"/>
            <a:ext cx="2703653"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 Shrink-to-fit width</a:t>
            </a:r>
          </a:p>
        </p:txBody>
      </p:sp>
      <p:sp>
        <p:nvSpPr>
          <p:cNvPr id="3" name="内容占位符 2">
            <a:extLst>
              <a:ext uri="{FF2B5EF4-FFF2-40B4-BE49-F238E27FC236}">
                <a16:creationId xmlns:a16="http://schemas.microsoft.com/office/drawing/2014/main" xmlns="" id="{AC66D634-6019-4BE0-8E01-F671E082E004}"/>
              </a:ext>
            </a:extLst>
          </p:cNvPr>
          <p:cNvSpPr>
            <a:spLocks noGrp="1"/>
          </p:cNvSpPr>
          <p:nvPr>
            <p:ph idx="1"/>
          </p:nvPr>
        </p:nvSpPr>
        <p:spPr>
          <a:xfrm>
            <a:off x="838200" y="1212167"/>
            <a:ext cx="10515600" cy="4351338"/>
          </a:xfrm>
        </p:spPr>
        <p:txBody>
          <a:bodyPr>
            <a:normAutofit/>
          </a:bodyPr>
          <a:lstStyle/>
          <a:p>
            <a:pPr marL="0" indent="0">
              <a:buNone/>
            </a:pPr>
            <a:r>
              <a:rPr lang="en-US" altLang="zh-CN" sz="2000" dirty="0"/>
              <a:t>Calculation of the shrink-to-fit width is similar to calculating the width of a table cell using the automatic table layout algorithm. Roughly: calculate the preferred width by formatting the content without breaking lines other than where explicit line breaks occur, and also calculate the preferred minimum width, e.g., by trying all possible line breaks. CSS 2.1 does not define the exact algorithm. Thirdly, find the available width: in this case, this is the width of the containing block minus the used values of 'margin-left', 'border-left-width', 'padding-left', 'padding-right', 'border-right-width', 'margin-right', and the widths of any relevant scroll bars.</a:t>
            </a:r>
          </a:p>
          <a:p>
            <a:pPr marL="0" indent="0">
              <a:buNone/>
            </a:pPr>
            <a:endParaRPr lang="en-US" altLang="zh-CN" sz="2000" dirty="0"/>
          </a:p>
          <a:p>
            <a:pPr marL="0" indent="0">
              <a:buNone/>
            </a:pPr>
            <a:r>
              <a:rPr lang="en-US" altLang="zh-CN" sz="2000" dirty="0"/>
              <a:t>Then the shrink-to-fit width is: min(max(preferred minimum width, available width), </a:t>
            </a:r>
            <a:r>
              <a:rPr lang="en-US" altLang="zh-CN" sz="2000" dirty="0">
                <a:solidFill>
                  <a:srgbClr val="FF0000"/>
                </a:solidFill>
              </a:rPr>
              <a:t>preferred width</a:t>
            </a:r>
            <a:r>
              <a:rPr lang="en-US" altLang="zh-CN" sz="2000" dirty="0"/>
              <a:t>).</a:t>
            </a:r>
          </a:p>
          <a:p>
            <a:pPr marL="0" indent="0">
              <a:buNone/>
            </a:pPr>
            <a:endParaRPr lang="en-US" altLang="zh-CN" sz="2000" dirty="0"/>
          </a:p>
          <a:p>
            <a:pPr marL="0" indent="0">
              <a:buNone/>
            </a:pPr>
            <a:r>
              <a:rPr lang="en-US" altLang="zh-CN" sz="2000" dirty="0"/>
              <a:t>Floating non-replaced elements, absolute positioned,</a:t>
            </a:r>
            <a:r>
              <a:rPr lang="zh-CN" altLang="en-US" sz="2000" dirty="0"/>
              <a:t> </a:t>
            </a:r>
            <a:r>
              <a:rPr lang="en-US" altLang="zh-CN" sz="2000" dirty="0"/>
              <a:t>inline-block. If 'width' is computed as 'auto', the used value is the "shrink-to-fit" width.</a:t>
            </a:r>
            <a:endParaRPr lang="zh-CN" altLang="en-US" sz="2000" dirty="0"/>
          </a:p>
        </p:txBody>
      </p:sp>
    </p:spTree>
    <p:extLst>
      <p:ext uri="{BB962C8B-B14F-4D97-AF65-F5344CB8AC3E}">
        <p14:creationId xmlns:p14="http://schemas.microsoft.com/office/powerpoint/2010/main" val="27640373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E9DD"/>
        </a:solidFill>
        <a:effectLst/>
      </p:bgPr>
    </p:bg>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2568875933"/>
              </p:ext>
            </p:extLst>
          </p:nvPr>
        </p:nvGraphicFramePr>
        <p:xfrm>
          <a:off x="838199" y="1168765"/>
          <a:ext cx="9652000" cy="3657600"/>
        </p:xfrm>
        <a:graphic>
          <a:graphicData uri="http://schemas.openxmlformats.org/drawingml/2006/table">
            <a:tbl>
              <a:tblPr/>
              <a:tblGrid>
                <a:gridCol w="4826000">
                  <a:extLst>
                    <a:ext uri="{9D8B030D-6E8A-4147-A177-3AD203B41FA5}">
                      <a16:colId xmlns:a16="http://schemas.microsoft.com/office/drawing/2014/main" xmlns="" val="20000"/>
                    </a:ext>
                  </a:extLst>
                </a:gridCol>
                <a:gridCol w="4826000">
                  <a:extLst>
                    <a:ext uri="{9D8B030D-6E8A-4147-A177-3AD203B41FA5}">
                      <a16:colId xmlns:a16="http://schemas.microsoft.com/office/drawing/2014/main" xmlns="" val="20001"/>
                    </a:ext>
                  </a:extLst>
                </a:gridCol>
              </a:tblGrid>
              <a:tr h="0">
                <a:tc>
                  <a:txBody>
                    <a:bodyPr/>
                    <a:lstStyle/>
                    <a:p>
                      <a:pPr algn="l" fontAlgn="base"/>
                      <a:r>
                        <a:rPr lang="en-US"/>
                        <a:t>Name:</a:t>
                      </a:r>
                    </a:p>
                  </a:txBody>
                  <a:tcPr anchor="ctr">
                    <a:lnL>
                      <a:noFill/>
                    </a:lnL>
                    <a:lnR>
                      <a:noFill/>
                    </a:lnR>
                    <a:lnT>
                      <a:noFill/>
                    </a:lnT>
                    <a:lnB w="12700" cap="flat" cmpd="sng" algn="ctr">
                      <a:solidFill>
                        <a:srgbClr val="BBD7E9"/>
                      </a:solidFill>
                      <a:prstDash val="solid"/>
                      <a:round/>
                      <a:headEnd type="none" w="med" len="med"/>
                      <a:tailEnd type="none" w="med" len="med"/>
                    </a:lnB>
                    <a:noFill/>
                  </a:tcPr>
                </a:tc>
                <a:tc>
                  <a:txBody>
                    <a:bodyPr/>
                    <a:lstStyle/>
                    <a:p>
                      <a:pPr algn="l" fontAlgn="base"/>
                      <a:r>
                        <a:rPr lang="en-US"/>
                        <a:t>box-sizing</a:t>
                      </a:r>
                    </a:p>
                  </a:txBody>
                  <a:tcPr anchor="ctr">
                    <a:lnL>
                      <a:noFill/>
                    </a:lnL>
                    <a:lnR>
                      <a:noFill/>
                    </a:lnR>
                    <a:lnT>
                      <a:noFill/>
                    </a:lnT>
                    <a:lnB w="12700" cap="flat" cmpd="sng" algn="ctr">
                      <a:solidFill>
                        <a:srgbClr val="BBD7E9"/>
                      </a:solidFill>
                      <a:prstDash val="solid"/>
                      <a:round/>
                      <a:headEnd type="none" w="med" len="med"/>
                      <a:tailEnd type="none" w="med" len="med"/>
                    </a:lnB>
                    <a:noFill/>
                  </a:tcPr>
                </a:tc>
                <a:extLst>
                  <a:ext uri="{0D108BD9-81ED-4DB2-BD59-A6C34878D82A}">
                    <a16:rowId xmlns:a16="http://schemas.microsoft.com/office/drawing/2014/main" xmlns="" val="10000"/>
                  </a:ext>
                </a:extLst>
              </a:tr>
              <a:tr h="0">
                <a:tc>
                  <a:txBody>
                    <a:bodyPr/>
                    <a:lstStyle/>
                    <a:p>
                      <a:pPr algn="l" fontAlgn="base"/>
                      <a:r>
                        <a:rPr lang="en-US" dirty="0"/>
                        <a:t>Value:</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tc>
                  <a:txBody>
                    <a:bodyPr/>
                    <a:lstStyle/>
                    <a:p>
                      <a:pPr algn="l" fontAlgn="base"/>
                      <a:r>
                        <a:rPr lang="de-DE" dirty="0"/>
                        <a:t>content-box | border-box</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extLst>
                  <a:ext uri="{0D108BD9-81ED-4DB2-BD59-A6C34878D82A}">
                    <a16:rowId xmlns:a16="http://schemas.microsoft.com/office/drawing/2014/main" xmlns="" val="10001"/>
                  </a:ext>
                </a:extLst>
              </a:tr>
              <a:tr h="0">
                <a:tc>
                  <a:txBody>
                    <a:bodyPr/>
                    <a:lstStyle/>
                    <a:p>
                      <a:pPr algn="l" fontAlgn="base"/>
                      <a:r>
                        <a:rPr lang="en-US"/>
                        <a:t>Initial:</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tc>
                  <a:txBody>
                    <a:bodyPr/>
                    <a:lstStyle/>
                    <a:p>
                      <a:pPr algn="l" fontAlgn="base"/>
                      <a:r>
                        <a:rPr lang="en-US"/>
                        <a:t>content-box</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extLst>
                  <a:ext uri="{0D108BD9-81ED-4DB2-BD59-A6C34878D82A}">
                    <a16:rowId xmlns:a16="http://schemas.microsoft.com/office/drawing/2014/main" xmlns="" val="10002"/>
                  </a:ext>
                </a:extLst>
              </a:tr>
              <a:tr h="0">
                <a:tc>
                  <a:txBody>
                    <a:bodyPr/>
                    <a:lstStyle/>
                    <a:p>
                      <a:pPr algn="l" fontAlgn="base"/>
                      <a:r>
                        <a:rPr lang="en-US"/>
                        <a:t>Applies to:</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tc>
                  <a:txBody>
                    <a:bodyPr/>
                    <a:lstStyle/>
                    <a:p>
                      <a:pPr algn="l" fontAlgn="base"/>
                      <a:r>
                        <a:rPr lang="en-US"/>
                        <a:t>all elements that accept width or height</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extLst>
                  <a:ext uri="{0D108BD9-81ED-4DB2-BD59-A6C34878D82A}">
                    <a16:rowId xmlns:a16="http://schemas.microsoft.com/office/drawing/2014/main" xmlns="" val="10003"/>
                  </a:ext>
                </a:extLst>
              </a:tr>
              <a:tr h="0">
                <a:tc>
                  <a:txBody>
                    <a:bodyPr/>
                    <a:lstStyle/>
                    <a:p>
                      <a:pPr algn="l" fontAlgn="base"/>
                      <a:r>
                        <a:rPr lang="en-US"/>
                        <a:t>Inherited:</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tc>
                  <a:txBody>
                    <a:bodyPr/>
                    <a:lstStyle/>
                    <a:p>
                      <a:pPr algn="l" fontAlgn="base"/>
                      <a:r>
                        <a:rPr lang="en-US"/>
                        <a:t>no</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extLst>
                  <a:ext uri="{0D108BD9-81ED-4DB2-BD59-A6C34878D82A}">
                    <a16:rowId xmlns:a16="http://schemas.microsoft.com/office/drawing/2014/main" xmlns="" val="10004"/>
                  </a:ext>
                </a:extLst>
              </a:tr>
              <a:tr h="0">
                <a:tc>
                  <a:txBody>
                    <a:bodyPr/>
                    <a:lstStyle/>
                    <a:p>
                      <a:pPr algn="l" fontAlgn="base"/>
                      <a:r>
                        <a:rPr lang="en-US"/>
                        <a:t>Percentages:</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tc>
                  <a:txBody>
                    <a:bodyPr/>
                    <a:lstStyle/>
                    <a:p>
                      <a:pPr algn="l" fontAlgn="base"/>
                      <a:r>
                        <a:rPr lang="mr-IN" dirty="0"/>
                        <a:t>N/A</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extLst>
                  <a:ext uri="{0D108BD9-81ED-4DB2-BD59-A6C34878D82A}">
                    <a16:rowId xmlns:a16="http://schemas.microsoft.com/office/drawing/2014/main" xmlns="" val="10005"/>
                  </a:ext>
                </a:extLst>
              </a:tr>
              <a:tr h="0">
                <a:tc>
                  <a:txBody>
                    <a:bodyPr/>
                    <a:lstStyle/>
                    <a:p>
                      <a:pPr algn="l" fontAlgn="base"/>
                      <a:r>
                        <a:rPr lang="en-US" dirty="0"/>
                        <a:t>Media:</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tc>
                  <a:txBody>
                    <a:bodyPr/>
                    <a:lstStyle/>
                    <a:p>
                      <a:pPr algn="l" fontAlgn="base"/>
                      <a:r>
                        <a:rPr lang="en-US"/>
                        <a:t>visual</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extLst>
                  <a:ext uri="{0D108BD9-81ED-4DB2-BD59-A6C34878D82A}">
                    <a16:rowId xmlns:a16="http://schemas.microsoft.com/office/drawing/2014/main" xmlns="" val="10006"/>
                  </a:ext>
                </a:extLst>
              </a:tr>
              <a:tr h="0">
                <a:tc>
                  <a:txBody>
                    <a:bodyPr/>
                    <a:lstStyle/>
                    <a:p>
                      <a:pPr algn="l" fontAlgn="base"/>
                      <a:r>
                        <a:rPr lang="en-US"/>
                        <a:t>Computed value:</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tc>
                  <a:txBody>
                    <a:bodyPr/>
                    <a:lstStyle/>
                    <a:p>
                      <a:pPr algn="l" fontAlgn="base"/>
                      <a:r>
                        <a:rPr lang="en-US" dirty="0"/>
                        <a:t>specified value</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extLst>
                  <a:ext uri="{0D108BD9-81ED-4DB2-BD59-A6C34878D82A}">
                    <a16:rowId xmlns:a16="http://schemas.microsoft.com/office/drawing/2014/main" xmlns="" val="10007"/>
                  </a:ext>
                </a:extLst>
              </a:tr>
              <a:tr h="0">
                <a:tc>
                  <a:txBody>
                    <a:bodyPr/>
                    <a:lstStyle/>
                    <a:p>
                      <a:pPr algn="l" fontAlgn="base"/>
                      <a:r>
                        <a:rPr lang="en-US" dirty="0"/>
                        <a:t>Canonical order:</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tc>
                  <a:txBody>
                    <a:bodyPr/>
                    <a:lstStyle/>
                    <a:p>
                      <a:pPr algn="l" fontAlgn="base"/>
                      <a:r>
                        <a:rPr lang="en-US"/>
                        <a:t>per grammar</a:t>
                      </a:r>
                    </a:p>
                  </a:txBody>
                  <a:tcPr anchor="ctr">
                    <a:lnL>
                      <a:noFill/>
                    </a:lnL>
                    <a:lnR>
                      <a:noFill/>
                    </a:lnR>
                    <a:lnT w="12700" cap="flat" cmpd="sng" algn="ctr">
                      <a:solidFill>
                        <a:srgbClr val="BBD7E9"/>
                      </a:solidFill>
                      <a:prstDash val="solid"/>
                      <a:round/>
                      <a:headEnd type="none" w="med" len="med"/>
                      <a:tailEnd type="none" w="med" len="med"/>
                    </a:lnT>
                    <a:lnB w="12700" cap="flat" cmpd="sng" algn="ctr">
                      <a:solidFill>
                        <a:srgbClr val="BBD7E9"/>
                      </a:solidFill>
                      <a:prstDash val="solid"/>
                      <a:round/>
                      <a:headEnd type="none" w="med" len="med"/>
                      <a:tailEnd type="none" w="med" len="med"/>
                    </a:lnB>
                    <a:noFill/>
                  </a:tcPr>
                </a:tc>
                <a:extLst>
                  <a:ext uri="{0D108BD9-81ED-4DB2-BD59-A6C34878D82A}">
                    <a16:rowId xmlns:a16="http://schemas.microsoft.com/office/drawing/2014/main" xmlns="" val="10008"/>
                  </a:ext>
                </a:extLst>
              </a:tr>
              <a:tr h="0">
                <a:tc>
                  <a:txBody>
                    <a:bodyPr/>
                    <a:lstStyle/>
                    <a:p>
                      <a:pPr algn="l" fontAlgn="base"/>
                      <a:r>
                        <a:rPr lang="en-US" dirty="0"/>
                        <a:t>Animation type:</a:t>
                      </a:r>
                    </a:p>
                  </a:txBody>
                  <a:tcPr anchor="ctr">
                    <a:lnL>
                      <a:noFill/>
                    </a:lnL>
                    <a:lnR>
                      <a:noFill/>
                    </a:lnR>
                    <a:lnT w="12700" cap="flat" cmpd="sng" algn="ctr">
                      <a:solidFill>
                        <a:srgbClr val="BBD7E9"/>
                      </a:solidFill>
                      <a:prstDash val="solid"/>
                      <a:round/>
                      <a:headEnd type="none" w="med" len="med"/>
                      <a:tailEnd type="none" w="med" len="med"/>
                    </a:lnT>
                    <a:lnB>
                      <a:noFill/>
                    </a:lnB>
                    <a:noFill/>
                  </a:tcPr>
                </a:tc>
                <a:tc>
                  <a:txBody>
                    <a:bodyPr/>
                    <a:lstStyle/>
                    <a:p>
                      <a:pPr algn="l" fontAlgn="base"/>
                      <a:r>
                        <a:rPr lang="en-US" dirty="0"/>
                        <a:t>discrete</a:t>
                      </a:r>
                    </a:p>
                  </a:txBody>
                  <a:tcPr anchor="ctr">
                    <a:lnL>
                      <a:noFill/>
                    </a:lnL>
                    <a:lnR>
                      <a:noFill/>
                    </a:lnR>
                    <a:lnT w="12700" cap="flat" cmpd="sng" algn="ctr">
                      <a:solidFill>
                        <a:srgbClr val="BBD7E9"/>
                      </a:solidFill>
                      <a:prstDash val="solid"/>
                      <a:round/>
                      <a:headEnd type="none" w="med" len="med"/>
                      <a:tailEnd type="none" w="med" len="med"/>
                    </a:lnT>
                    <a:lnB>
                      <a:noFill/>
                    </a:lnB>
                    <a:noFill/>
                  </a:tcPr>
                </a:tc>
                <a:extLst>
                  <a:ext uri="{0D108BD9-81ED-4DB2-BD59-A6C34878D82A}">
                    <a16:rowId xmlns:a16="http://schemas.microsoft.com/office/drawing/2014/main" xmlns="" val="10009"/>
                  </a:ext>
                </a:extLst>
              </a:tr>
            </a:tbl>
          </a:graphicData>
        </a:graphic>
      </p:graphicFrame>
      <p:sp>
        <p:nvSpPr>
          <p:cNvPr id="4" name="五边形 3"/>
          <p:cNvSpPr/>
          <p:nvPr/>
        </p:nvSpPr>
        <p:spPr>
          <a:xfrm>
            <a:off x="838199" y="365125"/>
            <a:ext cx="2139779"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bg1"/>
                </a:solidFill>
                <a:latin typeface="Consolas" charset="0"/>
                <a:ea typeface="Consolas" charset="0"/>
                <a:cs typeface="Consolas" charset="0"/>
              </a:rPr>
              <a:t>Box</a:t>
            </a:r>
            <a:r>
              <a:rPr kumimoji="1" lang="zh-CN" altLang="en-US" sz="2400" dirty="0">
                <a:solidFill>
                  <a:schemeClr val="bg1"/>
                </a:solidFill>
                <a:latin typeface="Consolas" charset="0"/>
                <a:ea typeface="Consolas" charset="0"/>
                <a:cs typeface="Consolas" charset="0"/>
              </a:rPr>
              <a:t> </a:t>
            </a:r>
            <a:r>
              <a:rPr kumimoji="1" lang="en-US" altLang="zh-CN" sz="2400" dirty="0">
                <a:solidFill>
                  <a:schemeClr val="bg1"/>
                </a:solidFill>
                <a:latin typeface="Consolas" charset="0"/>
                <a:ea typeface="Consolas" charset="0"/>
                <a:cs typeface="Consolas" charset="0"/>
              </a:rPr>
              <a:t>sizing</a:t>
            </a:r>
            <a:endParaRPr kumimoji="1" lang="zh-CN" altLang="en-US" sz="2400" dirty="0"/>
          </a:p>
        </p:txBody>
      </p:sp>
      <p:sp>
        <p:nvSpPr>
          <p:cNvPr id="7" name="文本框 6"/>
          <p:cNvSpPr txBox="1"/>
          <p:nvPr/>
        </p:nvSpPr>
        <p:spPr>
          <a:xfrm>
            <a:off x="838199" y="5112261"/>
            <a:ext cx="10492947" cy="1200329"/>
          </a:xfrm>
          <a:prstGeom prst="rect">
            <a:avLst/>
          </a:prstGeom>
          <a:noFill/>
        </p:spPr>
        <p:txBody>
          <a:bodyPr wrap="square" rtlCol="0">
            <a:spAutoFit/>
          </a:bodyPr>
          <a:lstStyle/>
          <a:p>
            <a:r>
              <a:rPr lang="en-US" altLang="zh-CN" b="1" i="1" dirty="0"/>
              <a:t>content-box</a:t>
            </a:r>
            <a:endParaRPr lang="zh-CN" altLang="en-US" b="1" i="1" dirty="0"/>
          </a:p>
          <a:p>
            <a:r>
              <a:rPr lang="en-US" altLang="zh-CN" dirty="0"/>
              <a:t>This is the behavior of width and height as specified by CSS2.1. The specified width and height (and respective min/max properties) apply to the width and height respectively of the content box of the element. The padding and border of the element are laid out and drawn outside the specified width and height.</a:t>
            </a:r>
            <a:endParaRPr kumimoji="1" lang="zh-CN" altLang="en-US" dirty="0"/>
          </a:p>
        </p:txBody>
      </p:sp>
    </p:spTree>
    <p:extLst>
      <p:ext uri="{BB962C8B-B14F-4D97-AF65-F5344CB8AC3E}">
        <p14:creationId xmlns:p14="http://schemas.microsoft.com/office/powerpoint/2010/main" val="114091633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3301314"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Line height calculations</a:t>
            </a:r>
          </a:p>
        </p:txBody>
      </p:sp>
      <p:sp>
        <p:nvSpPr>
          <p:cNvPr id="2" name="内容占位符 1"/>
          <p:cNvSpPr>
            <a:spLocks noGrp="1"/>
          </p:cNvSpPr>
          <p:nvPr>
            <p:ph idx="1"/>
          </p:nvPr>
        </p:nvSpPr>
        <p:spPr>
          <a:xfrm>
            <a:off x="838200" y="1362638"/>
            <a:ext cx="10515600" cy="4351338"/>
          </a:xfrm>
        </p:spPr>
        <p:txBody>
          <a:bodyPr>
            <a:normAutofit/>
          </a:bodyPr>
          <a:lstStyle/>
          <a:p>
            <a:pPr marL="0" indent="0">
              <a:buNone/>
            </a:pPr>
            <a:r>
              <a:rPr lang="en-US" altLang="zh-CN" sz="2000" dirty="0"/>
              <a:t>The height of a line box is determined as follows:</a:t>
            </a:r>
            <a:endParaRPr lang="zh-CN" altLang="en-US" sz="2000" dirty="0"/>
          </a:p>
          <a:p>
            <a:pPr marL="0" indent="0">
              <a:buNone/>
            </a:pPr>
            <a:endParaRPr lang="zh-CN" altLang="en-US" sz="2000" dirty="0"/>
          </a:p>
          <a:p>
            <a:pPr>
              <a:buFont typeface="Wingdings" charset="2"/>
              <a:buChar char="ü"/>
            </a:pPr>
            <a:r>
              <a:rPr lang="en-US" altLang="zh-CN" sz="2000" dirty="0"/>
              <a:t>The height of each inline-level box in the line box is calculated. For replaced elements, inline-block elements, and inline-table elements, this is the height of their margin box; for inline boxes, this is their ‘line-height’. </a:t>
            </a:r>
            <a:endParaRPr lang="zh-CN" altLang="en-US" sz="2000" dirty="0"/>
          </a:p>
          <a:p>
            <a:pPr>
              <a:buFont typeface="Wingdings" charset="2"/>
              <a:buChar char="ü"/>
            </a:pPr>
            <a:r>
              <a:rPr lang="en-US" altLang="zh-CN" sz="2000" dirty="0"/>
              <a:t>The inline-level boxes are aligned vertically according to their </a:t>
            </a:r>
            <a:r>
              <a:rPr lang="en-US" altLang="zh-CN" sz="2000" dirty="0">
                <a:hlinkClick r:id="rId2"/>
              </a:rPr>
              <a:t>'vertical-align'</a:t>
            </a:r>
            <a:r>
              <a:rPr lang="en-US" altLang="zh-CN" sz="2000" dirty="0"/>
              <a:t> property. In case they are aligned 'top' or 'bottom', they must be aligned so as to minimize the line box height. If such boxes are tall enough, there are multiple solutions and CSS 2.1 does not define the position of the line box's baseline .</a:t>
            </a:r>
          </a:p>
          <a:p>
            <a:pPr>
              <a:buFont typeface="Wingdings" charset="2"/>
              <a:buChar char="ü"/>
            </a:pPr>
            <a:r>
              <a:rPr lang="en-US" altLang="zh-CN" sz="2000" dirty="0"/>
              <a:t>The line box height is the distance between the uppermost box top and the lowermost box bottom. </a:t>
            </a:r>
          </a:p>
        </p:txBody>
      </p:sp>
    </p:spTree>
    <p:extLst>
      <p:ext uri="{BB962C8B-B14F-4D97-AF65-F5344CB8AC3E}">
        <p14:creationId xmlns:p14="http://schemas.microsoft.com/office/powerpoint/2010/main" val="76361327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3301314"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Line height calculations</a:t>
            </a:r>
          </a:p>
        </p:txBody>
      </p:sp>
      <p:pic>
        <p:nvPicPr>
          <p:cNvPr id="3" name="内容占位符 2"/>
          <p:cNvPicPr>
            <a:picLocks noGrp="1" noChangeAspect="1"/>
          </p:cNvPicPr>
          <p:nvPr>
            <p:ph idx="1"/>
          </p:nvPr>
        </p:nvPicPr>
        <p:blipFill>
          <a:blip r:embed="rId2"/>
          <a:stretch>
            <a:fillRect/>
          </a:stretch>
        </p:blipFill>
        <p:spPr>
          <a:xfrm>
            <a:off x="838200" y="1013018"/>
            <a:ext cx="9888713" cy="2619867"/>
          </a:xfrm>
          <a:prstGeom prst="rect">
            <a:avLst/>
          </a:prstGeom>
        </p:spPr>
      </p:pic>
      <p:sp>
        <p:nvSpPr>
          <p:cNvPr id="5" name="文本框 4"/>
          <p:cNvSpPr txBox="1"/>
          <p:nvPr/>
        </p:nvSpPr>
        <p:spPr>
          <a:xfrm>
            <a:off x="838200" y="3906964"/>
            <a:ext cx="10394092" cy="2308324"/>
          </a:xfrm>
          <a:prstGeom prst="rect">
            <a:avLst/>
          </a:prstGeom>
          <a:noFill/>
        </p:spPr>
        <p:txBody>
          <a:bodyPr wrap="square" rtlCol="0">
            <a:spAutoFit/>
          </a:bodyPr>
          <a:lstStyle/>
          <a:p>
            <a:r>
              <a:rPr lang="en-US" altLang="zh-CN" b="1" dirty="0"/>
              <a:t>normal</a:t>
            </a:r>
            <a:r>
              <a:rPr lang="zh-CN" altLang="en-US" b="1" dirty="0"/>
              <a:t> </a:t>
            </a:r>
            <a:r>
              <a:rPr lang="en-US" altLang="zh-CN" b="1" dirty="0"/>
              <a:t>-&gt;</a:t>
            </a:r>
            <a:r>
              <a:rPr lang="zh-CN" altLang="en-US" b="1" dirty="0"/>
              <a:t> </a:t>
            </a:r>
            <a:r>
              <a:rPr lang="en-US" altLang="zh-CN" dirty="0"/>
              <a:t>Tells user agents to set the used value to a “reasonable” value based on the font of the element. The value has the same meaning as </a:t>
            </a:r>
            <a:r>
              <a:rPr lang="en-US" altLang="zh-CN" dirty="0">
                <a:hlinkClick r:id="rId3"/>
              </a:rPr>
              <a:t>&lt;number&gt;</a:t>
            </a:r>
            <a:r>
              <a:rPr lang="en-US" altLang="zh-CN" dirty="0"/>
              <a:t>. We recommend a used value for ‘normal’ between 1.0 to 1.2. The </a:t>
            </a:r>
            <a:r>
              <a:rPr lang="en-US" altLang="zh-CN" dirty="0">
                <a:hlinkClick r:id="rId4"/>
              </a:rPr>
              <a:t>computed value</a:t>
            </a:r>
            <a:r>
              <a:rPr lang="en-US" altLang="zh-CN" dirty="0"/>
              <a:t> is ‘normal’.</a:t>
            </a:r>
            <a:endParaRPr lang="zh-CN" altLang="en-US" dirty="0"/>
          </a:p>
          <a:p>
            <a:r>
              <a:rPr lang="en-US" altLang="zh-CN" b="1" dirty="0">
                <a:hlinkClick r:id="rId5"/>
              </a:rPr>
              <a:t>&lt;length&gt;</a:t>
            </a:r>
            <a:r>
              <a:rPr lang="zh-CN" altLang="en-US" b="1" dirty="0"/>
              <a:t> </a:t>
            </a:r>
            <a:r>
              <a:rPr lang="en-US" altLang="zh-CN" b="1" dirty="0"/>
              <a:t>-&gt;</a:t>
            </a:r>
            <a:r>
              <a:rPr lang="zh-CN" altLang="en-US" b="1" dirty="0"/>
              <a:t> </a:t>
            </a:r>
            <a:r>
              <a:rPr lang="en-US" altLang="zh-CN" dirty="0"/>
              <a:t>The specified length is used in the calculation of the line box height. Negative values are illegal.</a:t>
            </a:r>
            <a:endParaRPr lang="zh-CN" altLang="en-US" dirty="0"/>
          </a:p>
          <a:p>
            <a:r>
              <a:rPr lang="en-US" altLang="zh-CN" b="1" dirty="0">
                <a:hlinkClick r:id="rId3"/>
              </a:rPr>
              <a:t>&lt;number&gt;</a:t>
            </a:r>
            <a:r>
              <a:rPr lang="zh-CN" altLang="en-US" b="1" dirty="0"/>
              <a:t> </a:t>
            </a:r>
            <a:r>
              <a:rPr lang="en-US" altLang="zh-CN" b="1" dirty="0"/>
              <a:t>-&gt;</a:t>
            </a:r>
            <a:r>
              <a:rPr lang="zh-CN" altLang="en-US" b="1" dirty="0"/>
              <a:t> </a:t>
            </a:r>
            <a:r>
              <a:rPr lang="en-US" altLang="zh-CN" dirty="0"/>
              <a:t>The used value of the property is this number multiplied by the element‘s font size. Negative values are illegal. The </a:t>
            </a:r>
            <a:r>
              <a:rPr lang="en-US" altLang="zh-CN" dirty="0">
                <a:hlinkClick r:id="rId4"/>
              </a:rPr>
              <a:t>computed value</a:t>
            </a:r>
            <a:r>
              <a:rPr lang="en-US" altLang="zh-CN" dirty="0"/>
              <a:t> is the same as the specified value.</a:t>
            </a:r>
            <a:endParaRPr lang="zh-CN" altLang="en-US" dirty="0"/>
          </a:p>
          <a:p>
            <a:r>
              <a:rPr lang="en-US" altLang="zh-CN" b="1" dirty="0">
                <a:hlinkClick r:id="rId6"/>
              </a:rPr>
              <a:t>&lt;percentage&gt;</a:t>
            </a:r>
            <a:r>
              <a:rPr lang="zh-CN" altLang="en-US" b="1" dirty="0"/>
              <a:t> </a:t>
            </a:r>
            <a:r>
              <a:rPr lang="en-US" altLang="zh-CN" b="1" dirty="0"/>
              <a:t>-&gt;</a:t>
            </a:r>
            <a:r>
              <a:rPr lang="zh-CN" altLang="en-US" b="1" dirty="0"/>
              <a:t> </a:t>
            </a:r>
            <a:r>
              <a:rPr lang="en-US" altLang="zh-CN" dirty="0"/>
              <a:t>The </a:t>
            </a:r>
            <a:r>
              <a:rPr lang="en-US" altLang="zh-CN" dirty="0">
                <a:hlinkClick r:id="rId4"/>
              </a:rPr>
              <a:t>computed value</a:t>
            </a:r>
            <a:r>
              <a:rPr lang="en-US" altLang="zh-CN" dirty="0"/>
              <a:t> of the property is this percentage multiplied by the element's computed font size. Negative values are illegal.</a:t>
            </a:r>
            <a:endParaRPr kumimoji="1" lang="zh-CN" altLang="en-US" dirty="0"/>
          </a:p>
        </p:txBody>
      </p:sp>
    </p:spTree>
    <p:extLst>
      <p:ext uri="{BB962C8B-B14F-4D97-AF65-F5344CB8AC3E}">
        <p14:creationId xmlns:p14="http://schemas.microsoft.com/office/powerpoint/2010/main" val="48705289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2067046"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Visual effects</a:t>
            </a:r>
          </a:p>
        </p:txBody>
      </p:sp>
      <p:sp>
        <p:nvSpPr>
          <p:cNvPr id="5" name="文本框 4"/>
          <p:cNvSpPr txBox="1"/>
          <p:nvPr/>
        </p:nvSpPr>
        <p:spPr>
          <a:xfrm>
            <a:off x="838200" y="3478701"/>
            <a:ext cx="10394092" cy="2862322"/>
          </a:xfrm>
          <a:prstGeom prst="rect">
            <a:avLst/>
          </a:prstGeom>
          <a:noFill/>
        </p:spPr>
        <p:txBody>
          <a:bodyPr wrap="square" rtlCol="0">
            <a:spAutoFit/>
          </a:bodyPr>
          <a:lstStyle/>
          <a:p>
            <a:r>
              <a:rPr kumimoji="1" lang="en-US" altLang="zh-CN" dirty="0"/>
              <a:t>This property specifies whether content of a block container element is clipped when it overflows the element's box.</a:t>
            </a:r>
          </a:p>
          <a:p>
            <a:endParaRPr kumimoji="1" lang="en-US" altLang="zh-CN" dirty="0"/>
          </a:p>
          <a:p>
            <a:r>
              <a:rPr kumimoji="1" lang="en-US" altLang="zh-CN" b="1" dirty="0"/>
              <a:t>text-overflow</a:t>
            </a:r>
          </a:p>
          <a:p>
            <a:r>
              <a:rPr kumimoji="1" lang="en-US" altLang="zh-CN" dirty="0"/>
              <a:t>.title</a:t>
            </a:r>
            <a:r>
              <a:rPr kumimoji="1" lang="zh-CN" altLang="en-US" dirty="0"/>
              <a:t> </a:t>
            </a:r>
            <a:r>
              <a:rPr kumimoji="1" lang="en-US" altLang="zh-CN" dirty="0"/>
              <a:t>{</a:t>
            </a:r>
          </a:p>
          <a:p>
            <a:r>
              <a:rPr kumimoji="1" lang="en-US" altLang="zh-CN" dirty="0"/>
              <a:t>    display: inline-block;</a:t>
            </a:r>
          </a:p>
          <a:p>
            <a:r>
              <a:rPr kumimoji="1" lang="en-US" altLang="zh-CN" dirty="0"/>
              <a:t>    overflow: hidden;</a:t>
            </a:r>
          </a:p>
          <a:p>
            <a:r>
              <a:rPr kumimoji="1" lang="en-US" altLang="zh-CN" dirty="0"/>
              <a:t>    white-space: </a:t>
            </a:r>
            <a:r>
              <a:rPr kumimoji="1" lang="en-US" altLang="zh-CN" dirty="0" err="1"/>
              <a:t>nowrap</a:t>
            </a:r>
            <a:r>
              <a:rPr kumimoji="1" lang="en-US" altLang="zh-CN" dirty="0"/>
              <a:t>;</a:t>
            </a:r>
          </a:p>
          <a:p>
            <a:r>
              <a:rPr kumimoji="1" lang="en-US" altLang="zh-CN" dirty="0"/>
              <a:t>    </a:t>
            </a:r>
            <a:r>
              <a:rPr lang="en-US" altLang="zh-CN" dirty="0"/>
              <a:t>text-overflow: ellipsis;</a:t>
            </a:r>
          </a:p>
          <a:p>
            <a:r>
              <a:rPr kumimoji="1" lang="en-US" altLang="zh-CN" dirty="0"/>
              <a:t>}</a:t>
            </a:r>
            <a:endParaRPr kumimoji="1" lang="zh-CN" altLang="en-US" dirty="0"/>
          </a:p>
        </p:txBody>
      </p:sp>
      <p:pic>
        <p:nvPicPr>
          <p:cNvPr id="7" name="图片 6">
            <a:extLst>
              <a:ext uri="{FF2B5EF4-FFF2-40B4-BE49-F238E27FC236}">
                <a16:creationId xmlns:a16="http://schemas.microsoft.com/office/drawing/2014/main" xmlns="" id="{7267522F-1D9B-4C8E-B231-C3E36C78E649}"/>
              </a:ext>
            </a:extLst>
          </p:cNvPr>
          <p:cNvPicPr>
            <a:picLocks noChangeAspect="1"/>
          </p:cNvPicPr>
          <p:nvPr/>
        </p:nvPicPr>
        <p:blipFill>
          <a:blip r:embed="rId2"/>
          <a:stretch>
            <a:fillRect/>
          </a:stretch>
        </p:blipFill>
        <p:spPr>
          <a:xfrm>
            <a:off x="838200" y="1152009"/>
            <a:ext cx="5971434" cy="2158350"/>
          </a:xfrm>
          <a:prstGeom prst="rect">
            <a:avLst/>
          </a:prstGeom>
        </p:spPr>
      </p:pic>
    </p:spTree>
    <p:extLst>
      <p:ext uri="{BB962C8B-B14F-4D97-AF65-F5344CB8AC3E}">
        <p14:creationId xmlns:p14="http://schemas.microsoft.com/office/powerpoint/2010/main" val="181536137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1395714"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Visibility</a:t>
            </a:r>
          </a:p>
        </p:txBody>
      </p:sp>
      <p:sp>
        <p:nvSpPr>
          <p:cNvPr id="5" name="文本框 4"/>
          <p:cNvSpPr txBox="1"/>
          <p:nvPr/>
        </p:nvSpPr>
        <p:spPr>
          <a:xfrm>
            <a:off x="838200" y="3302700"/>
            <a:ext cx="10394092" cy="3416320"/>
          </a:xfrm>
          <a:prstGeom prst="rect">
            <a:avLst/>
          </a:prstGeom>
          <a:noFill/>
        </p:spPr>
        <p:txBody>
          <a:bodyPr wrap="square" rtlCol="0">
            <a:spAutoFit/>
          </a:bodyPr>
          <a:lstStyle/>
          <a:p>
            <a:r>
              <a:rPr lang="en-US" altLang="zh-CN" dirty="0"/>
              <a:t>The 'visibility' property specifies whether the </a:t>
            </a:r>
            <a:r>
              <a:rPr lang="en-US" altLang="zh-CN" dirty="0">
                <a:solidFill>
                  <a:srgbClr val="01B050"/>
                </a:solidFill>
              </a:rPr>
              <a:t>boxes generated</a:t>
            </a:r>
            <a:r>
              <a:rPr lang="en-US" altLang="zh-CN" dirty="0"/>
              <a:t> by an element are rendered. Invisible boxes </a:t>
            </a:r>
            <a:r>
              <a:rPr lang="en-US" altLang="zh-CN" dirty="0">
                <a:solidFill>
                  <a:srgbClr val="01B050"/>
                </a:solidFill>
              </a:rPr>
              <a:t>still affect layout </a:t>
            </a:r>
            <a:r>
              <a:rPr lang="en-US" altLang="zh-CN" dirty="0"/>
              <a:t>(set the 'display' property to 'none' to suppress box generation altogether). Values have the following meanings: </a:t>
            </a:r>
          </a:p>
          <a:p>
            <a:endParaRPr lang="en-US" altLang="zh-CN" dirty="0"/>
          </a:p>
          <a:p>
            <a:r>
              <a:rPr lang="en-US" altLang="zh-CN" b="1" dirty="0"/>
              <a:t>visible</a:t>
            </a:r>
          </a:p>
          <a:p>
            <a:r>
              <a:rPr lang="en-US" altLang="zh-CN" dirty="0"/>
              <a:t>The generated box is visible.</a:t>
            </a:r>
          </a:p>
          <a:p>
            <a:r>
              <a:rPr lang="en-US" altLang="zh-CN" b="1" dirty="0"/>
              <a:t>hidden</a:t>
            </a:r>
          </a:p>
          <a:p>
            <a:r>
              <a:rPr lang="en-US" altLang="zh-CN" dirty="0"/>
              <a:t>The generated box is invisible (fully transparent, nothing is drawn), but still affects layout. Furthermore, descendants of the element will be visible if they have 'visibility: visible’.</a:t>
            </a:r>
          </a:p>
          <a:p>
            <a:r>
              <a:rPr lang="en-US" altLang="zh-CN" b="1" dirty="0"/>
              <a:t>collapse</a:t>
            </a:r>
          </a:p>
          <a:p>
            <a:r>
              <a:rPr lang="en-US" altLang="zh-CN" dirty="0"/>
              <a:t>If used on elements other than rows, row groups, columns, or column groups, 'collapse' has the same meaning as 'hidden'.</a:t>
            </a:r>
          </a:p>
        </p:txBody>
      </p:sp>
      <p:pic>
        <p:nvPicPr>
          <p:cNvPr id="2" name="图片 1">
            <a:extLst>
              <a:ext uri="{FF2B5EF4-FFF2-40B4-BE49-F238E27FC236}">
                <a16:creationId xmlns:a16="http://schemas.microsoft.com/office/drawing/2014/main" xmlns="" id="{7919D73E-F354-401C-A804-674F4B7A75C0}"/>
              </a:ext>
            </a:extLst>
          </p:cNvPr>
          <p:cNvPicPr>
            <a:picLocks noChangeAspect="1"/>
          </p:cNvPicPr>
          <p:nvPr/>
        </p:nvPicPr>
        <p:blipFill>
          <a:blip r:embed="rId2"/>
          <a:stretch>
            <a:fillRect/>
          </a:stretch>
        </p:blipFill>
        <p:spPr>
          <a:xfrm>
            <a:off x="838200" y="979382"/>
            <a:ext cx="5578372" cy="2226805"/>
          </a:xfrm>
          <a:prstGeom prst="rect">
            <a:avLst/>
          </a:prstGeom>
        </p:spPr>
      </p:pic>
    </p:spTree>
    <p:extLst>
      <p:ext uri="{BB962C8B-B14F-4D97-AF65-F5344CB8AC3E}">
        <p14:creationId xmlns:p14="http://schemas.microsoft.com/office/powerpoint/2010/main" val="124861836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1777678"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References</a:t>
            </a:r>
          </a:p>
        </p:txBody>
      </p:sp>
      <p:sp>
        <p:nvSpPr>
          <p:cNvPr id="6" name="内容占位符 5">
            <a:extLst>
              <a:ext uri="{FF2B5EF4-FFF2-40B4-BE49-F238E27FC236}">
                <a16:creationId xmlns:a16="http://schemas.microsoft.com/office/drawing/2014/main" xmlns="" id="{0961125A-0648-4868-8C7E-82BB854EB53D}"/>
              </a:ext>
            </a:extLst>
          </p:cNvPr>
          <p:cNvSpPr>
            <a:spLocks noGrp="1"/>
          </p:cNvSpPr>
          <p:nvPr>
            <p:ph idx="1"/>
          </p:nvPr>
        </p:nvSpPr>
        <p:spPr>
          <a:xfrm>
            <a:off x="838200" y="1061695"/>
            <a:ext cx="10515600" cy="4351338"/>
          </a:xfrm>
        </p:spPr>
        <p:txBody>
          <a:bodyPr>
            <a:normAutofit/>
          </a:bodyPr>
          <a:lstStyle/>
          <a:p>
            <a:pPr marL="0" indent="0">
              <a:buNone/>
            </a:pPr>
            <a:endParaRPr lang="en-US" altLang="zh-CN" sz="2000" dirty="0">
              <a:hlinkClick r:id="rId2"/>
            </a:endParaRPr>
          </a:p>
          <a:p>
            <a:pPr>
              <a:buFont typeface="Wingdings" panose="05000000000000000000" pitchFamily="2" charset="2"/>
              <a:buChar char="ü"/>
            </a:pPr>
            <a:r>
              <a:rPr lang="en-US" altLang="zh-CN" sz="2000" dirty="0">
                <a:hlinkClick r:id="rId2"/>
              </a:rPr>
              <a:t>https://www.w3.org/TR/CSS2/visuren.html</a:t>
            </a:r>
            <a:endParaRPr lang="en-US" altLang="zh-CN" sz="2000" dirty="0"/>
          </a:p>
          <a:p>
            <a:pPr>
              <a:buFont typeface="Wingdings" panose="05000000000000000000" pitchFamily="2" charset="2"/>
              <a:buChar char="ü"/>
            </a:pPr>
            <a:r>
              <a:rPr lang="en-US" altLang="zh-CN" sz="2000" dirty="0">
                <a:hlinkClick r:id="rId3"/>
              </a:rPr>
              <a:t>https://www.w3.org/TR/CSS2/visudet.html</a:t>
            </a:r>
            <a:endParaRPr lang="en-US" altLang="zh-CN" sz="2000" dirty="0"/>
          </a:p>
          <a:p>
            <a:pPr>
              <a:buFont typeface="Wingdings" panose="05000000000000000000" pitchFamily="2" charset="2"/>
              <a:buChar char="ü"/>
            </a:pPr>
            <a:r>
              <a:rPr lang="en-US" altLang="zh-CN" sz="2000" dirty="0">
                <a:hlinkClick r:id="rId4"/>
              </a:rPr>
              <a:t>https://www.w3.org/TR/CSS2/visufx.html</a:t>
            </a:r>
            <a:endParaRPr lang="en-US" altLang="zh-CN" sz="2000" dirty="0"/>
          </a:p>
          <a:p>
            <a:pPr>
              <a:buFont typeface="Wingdings" panose="05000000000000000000" pitchFamily="2" charset="2"/>
              <a:buChar char="ü"/>
            </a:pPr>
            <a:r>
              <a:rPr lang="en-US" altLang="zh-CN" sz="2000" dirty="0">
                <a:hlinkClick r:id="rId5"/>
              </a:rPr>
              <a:t>https://www.w3.org/TR/css-ui-3/#box-sizing</a:t>
            </a:r>
            <a:endParaRPr lang="en-US" altLang="zh-CN" sz="2000" dirty="0"/>
          </a:p>
          <a:p>
            <a:pPr marL="0" indent="0">
              <a:buNone/>
            </a:pPr>
            <a:endParaRPr lang="en-US" altLang="zh-CN" sz="2000" dirty="0"/>
          </a:p>
        </p:txBody>
      </p:sp>
    </p:spTree>
    <p:extLst>
      <p:ext uri="{BB962C8B-B14F-4D97-AF65-F5344CB8AC3E}">
        <p14:creationId xmlns:p14="http://schemas.microsoft.com/office/powerpoint/2010/main" val="352258896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xmlns="" id="{201EE770-CF63-4BE5-9091-F8570A59797F}"/>
              </a:ext>
            </a:extLst>
          </p:cNvPr>
          <p:cNvSpPr>
            <a:spLocks noGrp="1"/>
          </p:cNvSpPr>
          <p:nvPr>
            <p:ph idx="1"/>
          </p:nvPr>
        </p:nvSpPr>
        <p:spPr>
          <a:xfrm>
            <a:off x="838200" y="2844197"/>
            <a:ext cx="10515600" cy="1797251"/>
          </a:xfrm>
        </p:spPr>
        <p:txBody>
          <a:bodyPr>
            <a:normAutofit/>
          </a:bodyPr>
          <a:lstStyle/>
          <a:p>
            <a:pPr marL="0" indent="0" algn="ctr">
              <a:buNone/>
            </a:pPr>
            <a:r>
              <a:rPr lang="en-US" altLang="zh-CN" sz="4800" b="1" dirty="0"/>
              <a:t>Thanks for watching</a:t>
            </a:r>
            <a:endParaRPr lang="zh-CN" altLang="en-US" sz="4800" b="1" dirty="0"/>
          </a:p>
        </p:txBody>
      </p:sp>
    </p:spTree>
    <p:extLst>
      <p:ext uri="{BB962C8B-B14F-4D97-AF65-F5344CB8AC3E}">
        <p14:creationId xmlns:p14="http://schemas.microsoft.com/office/powerpoint/2010/main" val="428314390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199" y="365125"/>
            <a:ext cx="2139779"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bg1"/>
                </a:solidFill>
                <a:latin typeface="Consolas" charset="0"/>
                <a:ea typeface="Consolas" charset="0"/>
                <a:cs typeface="Consolas" charset="0"/>
              </a:rPr>
              <a:t>Box</a:t>
            </a:r>
            <a:r>
              <a:rPr kumimoji="1" lang="zh-CN" altLang="en-US" sz="2400" dirty="0">
                <a:solidFill>
                  <a:schemeClr val="bg1"/>
                </a:solidFill>
                <a:latin typeface="Consolas" charset="0"/>
                <a:ea typeface="Consolas" charset="0"/>
                <a:cs typeface="Consolas" charset="0"/>
              </a:rPr>
              <a:t> </a:t>
            </a:r>
            <a:r>
              <a:rPr kumimoji="1" lang="en-US" altLang="zh-CN" sz="2400" dirty="0">
                <a:solidFill>
                  <a:schemeClr val="bg1"/>
                </a:solidFill>
                <a:latin typeface="Consolas" charset="0"/>
                <a:ea typeface="Consolas" charset="0"/>
                <a:cs typeface="Consolas" charset="0"/>
              </a:rPr>
              <a:t>sizing</a:t>
            </a:r>
            <a:endParaRPr kumimoji="1" lang="zh-CN" altLang="en-US" sz="2400" dirty="0"/>
          </a:p>
        </p:txBody>
      </p:sp>
      <p:sp>
        <p:nvSpPr>
          <p:cNvPr id="2" name="内容占位符 1"/>
          <p:cNvSpPr>
            <a:spLocks noGrp="1"/>
          </p:cNvSpPr>
          <p:nvPr>
            <p:ph idx="1"/>
          </p:nvPr>
        </p:nvSpPr>
        <p:spPr>
          <a:xfrm>
            <a:off x="838199" y="1281926"/>
            <a:ext cx="10515600" cy="5118874"/>
          </a:xfrm>
        </p:spPr>
        <p:txBody>
          <a:bodyPr>
            <a:noAutofit/>
          </a:bodyPr>
          <a:lstStyle/>
          <a:p>
            <a:pPr marL="0" indent="0">
              <a:buNone/>
            </a:pPr>
            <a:r>
              <a:rPr lang="en-US" altLang="zh-CN" sz="2000" b="1" i="1" dirty="0"/>
              <a:t>border-box</a:t>
            </a:r>
            <a:endParaRPr lang="zh-CN" altLang="en-US" sz="2000" dirty="0"/>
          </a:p>
          <a:p>
            <a:pPr marL="0" indent="0">
              <a:buNone/>
            </a:pPr>
            <a:r>
              <a:rPr lang="en-US" altLang="zh-CN" sz="2000" dirty="0"/>
              <a:t>Length and percentages values for width and height (and respective min/max properties) on this element determine the border box of the element. That is, any padding or border specified on the element is laid out and drawn inside this specified width and height. The content width and height are calculated by subtracting the border and padding widths of the respective sides from the specified </a:t>
            </a:r>
            <a:r>
              <a:rPr lang="en-US" altLang="zh-CN" sz="2000" dirty="0">
                <a:hlinkClick r:id="rId2"/>
              </a:rPr>
              <a:t>width</a:t>
            </a:r>
            <a:r>
              <a:rPr lang="en-US" altLang="zh-CN" sz="2000" dirty="0"/>
              <a:t> and </a:t>
            </a:r>
            <a:r>
              <a:rPr lang="en-US" altLang="zh-CN" sz="2000" dirty="0">
                <a:hlinkClick r:id="rId3"/>
              </a:rPr>
              <a:t>height</a:t>
            </a:r>
            <a:r>
              <a:rPr lang="en-US" altLang="zh-CN" sz="2000" dirty="0"/>
              <a:t> properties. </a:t>
            </a:r>
            <a:endParaRPr lang="zh-CN" altLang="en-US" sz="2000" dirty="0"/>
          </a:p>
          <a:p>
            <a:pPr marL="0" indent="0">
              <a:buNone/>
            </a:pPr>
            <a:endParaRPr lang="zh-CN" altLang="en-US" sz="2000" dirty="0"/>
          </a:p>
          <a:p>
            <a:pPr marL="0" indent="0">
              <a:buNone/>
            </a:pPr>
            <a:endParaRPr lang="zh-CN" altLang="en-US" sz="2000" dirty="0">
              <a:solidFill>
                <a:srgbClr val="01B050"/>
              </a:solidFill>
            </a:endParaRPr>
          </a:p>
          <a:p>
            <a:pPr marL="0" indent="0">
              <a:buNone/>
            </a:pPr>
            <a:endParaRPr lang="zh-CN" altLang="en-US" sz="2000" dirty="0">
              <a:solidFill>
                <a:srgbClr val="01B050"/>
              </a:solidFill>
            </a:endParaRPr>
          </a:p>
          <a:p>
            <a:pPr marL="0" indent="0">
              <a:buNone/>
            </a:pPr>
            <a:endParaRPr lang="zh-CN" altLang="en-US" sz="2000" dirty="0">
              <a:solidFill>
                <a:srgbClr val="01B050"/>
              </a:solidFill>
            </a:endParaRPr>
          </a:p>
          <a:p>
            <a:pPr marL="0" indent="0">
              <a:buNone/>
            </a:pPr>
            <a:endParaRPr lang="zh-CN" altLang="en-US" sz="2000" dirty="0">
              <a:solidFill>
                <a:srgbClr val="01B050"/>
              </a:solidFill>
            </a:endParaRPr>
          </a:p>
          <a:p>
            <a:pPr marL="0" indent="0">
              <a:buNone/>
            </a:pPr>
            <a:r>
              <a:rPr lang="en-US" altLang="zh-CN" sz="2000" dirty="0">
                <a:solidFill>
                  <a:srgbClr val="01B050"/>
                </a:solidFill>
              </a:rPr>
              <a:t>Notice</a:t>
            </a:r>
            <a:endParaRPr lang="zh-CN" altLang="en-US" sz="2000" dirty="0">
              <a:solidFill>
                <a:srgbClr val="01B050"/>
              </a:solidFill>
            </a:endParaRPr>
          </a:p>
          <a:p>
            <a:pPr marL="0" indent="0">
              <a:buNone/>
            </a:pPr>
            <a:r>
              <a:rPr lang="en-US" altLang="zh-CN" sz="2000" dirty="0"/>
              <a:t>Bootstrap</a:t>
            </a:r>
            <a:r>
              <a:rPr lang="zh-CN" altLang="en-US" sz="2000" dirty="0"/>
              <a:t> </a:t>
            </a:r>
            <a:r>
              <a:rPr lang="en-US" altLang="zh-CN" sz="2000" dirty="0"/>
              <a:t>/</a:t>
            </a:r>
            <a:r>
              <a:rPr lang="zh-CN" altLang="en-US" sz="2000" dirty="0"/>
              <a:t> </a:t>
            </a:r>
            <a:r>
              <a:rPr lang="en-US" altLang="zh-CN" sz="2000" dirty="0"/>
              <a:t>Semantic</a:t>
            </a:r>
            <a:r>
              <a:rPr lang="zh-CN" altLang="en-US" sz="2000" dirty="0"/>
              <a:t> </a:t>
            </a:r>
            <a:r>
              <a:rPr lang="en-US" altLang="zh-CN" sz="2000" dirty="0"/>
              <a:t>/</a:t>
            </a:r>
            <a:r>
              <a:rPr lang="zh-CN" altLang="en-US" sz="2000" dirty="0"/>
              <a:t> </a:t>
            </a:r>
            <a:r>
              <a:rPr lang="en-US" altLang="zh-CN" sz="2000" dirty="0"/>
              <a:t>common.css</a:t>
            </a:r>
            <a:r>
              <a:rPr lang="zh-CN" altLang="en-US" sz="2000" dirty="0"/>
              <a:t> </a:t>
            </a:r>
            <a:r>
              <a:rPr lang="en-US" altLang="zh-CN" sz="2000" dirty="0"/>
              <a:t>-&gt;</a:t>
            </a:r>
            <a:r>
              <a:rPr lang="zh-CN" altLang="en-US" sz="2000" dirty="0"/>
              <a:t> </a:t>
            </a:r>
            <a:r>
              <a:rPr lang="en-US" altLang="zh-CN" sz="2000" dirty="0"/>
              <a:t>border-box.</a:t>
            </a:r>
            <a:endParaRPr lang="zh-CN" altLang="en-US" sz="2000" dirty="0"/>
          </a:p>
          <a:p>
            <a:pPr marL="0" indent="0">
              <a:buNone/>
            </a:pPr>
            <a:r>
              <a:rPr lang="en-US" altLang="zh-CN" sz="2000" dirty="0"/>
              <a:t>Internet Explorer</a:t>
            </a:r>
            <a:r>
              <a:rPr lang="zh-CN" altLang="en-US" sz="2000" dirty="0"/>
              <a:t> </a:t>
            </a:r>
            <a:r>
              <a:rPr lang="en-US" altLang="zh-CN" sz="2000" dirty="0"/>
              <a:t>quirks</a:t>
            </a:r>
            <a:r>
              <a:rPr lang="zh-CN" altLang="en-US" sz="2000" dirty="0"/>
              <a:t> </a:t>
            </a:r>
            <a:r>
              <a:rPr lang="en-US" altLang="zh-CN" sz="2000" dirty="0"/>
              <a:t>model</a:t>
            </a:r>
            <a:r>
              <a:rPr lang="zh-CN" altLang="en-US" sz="2000" dirty="0"/>
              <a:t> </a:t>
            </a:r>
            <a:r>
              <a:rPr lang="en-US" altLang="zh-CN" sz="2000" dirty="0"/>
              <a:t>-&gt;</a:t>
            </a:r>
            <a:r>
              <a:rPr lang="zh-CN" altLang="en-US" sz="2000" dirty="0"/>
              <a:t> </a:t>
            </a:r>
            <a:r>
              <a:rPr lang="en-US" altLang="zh-CN" sz="2000" dirty="0"/>
              <a:t>border-box.</a:t>
            </a:r>
            <a:endParaRPr lang="zh-CN" altLang="en-US" sz="2000" dirty="0"/>
          </a:p>
        </p:txBody>
      </p:sp>
      <p:pic>
        <p:nvPicPr>
          <p:cNvPr id="3" name="图片 2"/>
          <p:cNvPicPr>
            <a:picLocks noChangeAspect="1"/>
          </p:cNvPicPr>
          <p:nvPr/>
        </p:nvPicPr>
        <p:blipFill>
          <a:blip r:embed="rId4"/>
          <a:stretch>
            <a:fillRect/>
          </a:stretch>
        </p:blipFill>
        <p:spPr>
          <a:xfrm>
            <a:off x="2488856" y="3277586"/>
            <a:ext cx="2070100" cy="1943100"/>
          </a:xfrm>
          <a:prstGeom prst="rect">
            <a:avLst/>
          </a:prstGeom>
        </p:spPr>
      </p:pic>
      <p:sp>
        <p:nvSpPr>
          <p:cNvPr id="5" name="文本框 4"/>
          <p:cNvSpPr txBox="1"/>
          <p:nvPr/>
        </p:nvSpPr>
        <p:spPr>
          <a:xfrm>
            <a:off x="5474044" y="3277586"/>
            <a:ext cx="6496283" cy="2246769"/>
          </a:xfrm>
          <a:prstGeom prst="rect">
            <a:avLst/>
          </a:prstGeom>
          <a:noFill/>
        </p:spPr>
        <p:txBody>
          <a:bodyPr wrap="square" rtlCol="0">
            <a:spAutoFit/>
          </a:bodyPr>
          <a:lstStyle/>
          <a:p>
            <a:r>
              <a:rPr lang="en-US" altLang="zh-CN" sz="2000" b="1" dirty="0"/>
              <a:t>width</a:t>
            </a:r>
            <a:endParaRPr lang="zh-CN" altLang="en-US" sz="2000" b="1" dirty="0"/>
          </a:p>
          <a:p>
            <a:pPr lvl="1"/>
            <a:r>
              <a:rPr lang="en-US" altLang="zh-CN" sz="2000" dirty="0"/>
              <a:t>‘border-left’</a:t>
            </a:r>
            <a:r>
              <a:rPr lang="zh-CN" altLang="en-US" sz="2000" dirty="0"/>
              <a:t> </a:t>
            </a:r>
            <a:r>
              <a:rPr lang="en-US" altLang="zh-CN" sz="2000" dirty="0"/>
              <a:t>+</a:t>
            </a:r>
            <a:r>
              <a:rPr lang="zh-CN" altLang="en-US" sz="2000" dirty="0"/>
              <a:t> </a:t>
            </a:r>
            <a:r>
              <a:rPr lang="en-US" altLang="zh-CN" sz="2000" dirty="0"/>
              <a:t>‘padding-left’</a:t>
            </a:r>
            <a:r>
              <a:rPr lang="zh-CN" altLang="en-US" sz="2000" dirty="0"/>
              <a:t> </a:t>
            </a:r>
            <a:r>
              <a:rPr lang="en-US" altLang="zh-CN" sz="2000" dirty="0"/>
              <a:t>+</a:t>
            </a:r>
            <a:r>
              <a:rPr lang="zh-CN" altLang="en-US" sz="2000" dirty="0"/>
              <a:t> </a:t>
            </a:r>
            <a:r>
              <a:rPr lang="en-US" altLang="zh-CN" sz="2000" dirty="0" err="1"/>
              <a:t>contentWidth</a:t>
            </a:r>
            <a:r>
              <a:rPr lang="zh-CN" altLang="en-US" sz="2000" dirty="0"/>
              <a:t> </a:t>
            </a:r>
            <a:r>
              <a:rPr lang="en-US" altLang="zh-CN" sz="2000" dirty="0"/>
              <a:t>+</a:t>
            </a:r>
            <a:r>
              <a:rPr lang="zh-CN" altLang="en-US" sz="2000" dirty="0"/>
              <a:t> </a:t>
            </a:r>
          </a:p>
          <a:p>
            <a:pPr lvl="1"/>
            <a:r>
              <a:rPr lang="en-US" altLang="zh-CN" sz="2000" dirty="0"/>
              <a:t>‘border-left’</a:t>
            </a:r>
            <a:r>
              <a:rPr lang="zh-CN" altLang="en-US" sz="2000" dirty="0"/>
              <a:t> </a:t>
            </a:r>
            <a:r>
              <a:rPr lang="en-US" altLang="zh-CN" sz="2000" dirty="0"/>
              <a:t>+</a:t>
            </a:r>
            <a:r>
              <a:rPr lang="zh-CN" altLang="en-US" sz="2000" dirty="0"/>
              <a:t> </a:t>
            </a:r>
            <a:r>
              <a:rPr lang="en-US" altLang="zh-CN" sz="2000" dirty="0"/>
              <a:t>‘padding-left’</a:t>
            </a:r>
            <a:r>
              <a:rPr lang="zh-CN" altLang="en-US" sz="2000" dirty="0"/>
              <a:t> </a:t>
            </a:r>
          </a:p>
          <a:p>
            <a:endParaRPr lang="zh-CN" altLang="en-US" sz="2000" dirty="0"/>
          </a:p>
          <a:p>
            <a:r>
              <a:rPr lang="en-US" altLang="zh-CN" sz="2000" b="1" dirty="0"/>
              <a:t>height</a:t>
            </a:r>
            <a:endParaRPr lang="zh-CN" altLang="en-US" sz="2000" b="1" dirty="0"/>
          </a:p>
          <a:p>
            <a:pPr lvl="1"/>
            <a:r>
              <a:rPr lang="en-US" altLang="zh-CN" sz="2000" dirty="0"/>
              <a:t>‘border-top’</a:t>
            </a:r>
            <a:r>
              <a:rPr lang="zh-CN" altLang="en-US" sz="2000" dirty="0"/>
              <a:t> </a:t>
            </a:r>
            <a:r>
              <a:rPr lang="en-US" altLang="zh-CN" sz="2000" dirty="0"/>
              <a:t>+</a:t>
            </a:r>
            <a:r>
              <a:rPr lang="zh-CN" altLang="en-US" sz="2000" dirty="0"/>
              <a:t> </a:t>
            </a:r>
            <a:r>
              <a:rPr lang="en-US" altLang="zh-CN" sz="2000" dirty="0"/>
              <a:t>‘padding-top’</a:t>
            </a:r>
            <a:r>
              <a:rPr lang="zh-CN" altLang="en-US" sz="2000" dirty="0"/>
              <a:t> </a:t>
            </a:r>
            <a:r>
              <a:rPr lang="en-US" altLang="zh-CN" sz="2000" dirty="0"/>
              <a:t>+</a:t>
            </a:r>
            <a:r>
              <a:rPr lang="zh-CN" altLang="en-US" sz="2000" dirty="0"/>
              <a:t> </a:t>
            </a:r>
            <a:r>
              <a:rPr lang="en-US" altLang="zh-CN" sz="2000" dirty="0" err="1"/>
              <a:t>contentHeight</a:t>
            </a:r>
            <a:r>
              <a:rPr lang="zh-CN" altLang="en-US" sz="2000" dirty="0"/>
              <a:t> </a:t>
            </a:r>
            <a:r>
              <a:rPr lang="en-US" altLang="zh-CN" sz="2000" dirty="0"/>
              <a:t>+</a:t>
            </a:r>
            <a:r>
              <a:rPr lang="zh-CN" altLang="en-US" sz="2000" dirty="0"/>
              <a:t> </a:t>
            </a:r>
          </a:p>
          <a:p>
            <a:pPr lvl="1"/>
            <a:r>
              <a:rPr lang="en-US" altLang="zh-CN" sz="2000" dirty="0"/>
              <a:t>‘border-bottom’</a:t>
            </a:r>
            <a:r>
              <a:rPr lang="zh-CN" altLang="en-US" sz="2000" dirty="0"/>
              <a:t> </a:t>
            </a:r>
            <a:r>
              <a:rPr lang="en-US" altLang="zh-CN" sz="2000" dirty="0"/>
              <a:t>+</a:t>
            </a:r>
            <a:r>
              <a:rPr lang="zh-CN" altLang="en-US" sz="2000" dirty="0"/>
              <a:t> </a:t>
            </a:r>
            <a:r>
              <a:rPr lang="en-US" altLang="zh-CN" sz="2000" dirty="0"/>
              <a:t>‘padding-bottom’</a:t>
            </a:r>
            <a:r>
              <a:rPr lang="zh-CN" altLang="en-US" sz="2000" dirty="0"/>
              <a:t> </a:t>
            </a:r>
          </a:p>
        </p:txBody>
      </p:sp>
    </p:spTree>
    <p:extLst>
      <p:ext uri="{BB962C8B-B14F-4D97-AF65-F5344CB8AC3E}">
        <p14:creationId xmlns:p14="http://schemas.microsoft.com/office/powerpoint/2010/main" val="353352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55558"/>
            <a:ext cx="10515600" cy="4995277"/>
          </a:xfrm>
        </p:spPr>
        <p:txBody>
          <a:bodyPr>
            <a:normAutofit fontScale="85000" lnSpcReduction="10000"/>
          </a:bodyPr>
          <a:lstStyle/>
          <a:p>
            <a:pPr marL="0" indent="0">
              <a:lnSpc>
                <a:spcPct val="120000"/>
              </a:lnSpc>
              <a:buNone/>
            </a:pPr>
            <a:r>
              <a:rPr lang="en-US" altLang="zh-CN" sz="2400" u="sng" dirty="0"/>
              <a:t>The position and size of an element‘s box(</a:t>
            </a:r>
            <a:r>
              <a:rPr lang="en-US" altLang="zh-CN" sz="2400" u="sng" dirty="0" err="1"/>
              <a:t>es</a:t>
            </a:r>
            <a:r>
              <a:rPr lang="en-US" altLang="zh-CN" sz="2400" u="sng" dirty="0"/>
              <a:t>) are sometimes calculated relative to a certain rectangle.</a:t>
            </a:r>
            <a:endParaRPr lang="zh-CN" altLang="en-US" sz="2400" dirty="0"/>
          </a:p>
          <a:p>
            <a:pPr marL="0" indent="0">
              <a:lnSpc>
                <a:spcPct val="120000"/>
              </a:lnSpc>
              <a:buNone/>
            </a:pPr>
            <a:endParaRPr lang="zh-CN" altLang="en-US" sz="2400" dirty="0"/>
          </a:p>
          <a:p>
            <a:pPr>
              <a:lnSpc>
                <a:spcPct val="120000"/>
              </a:lnSpc>
              <a:buFont typeface="Wingdings" charset="2"/>
              <a:buChar char="ü"/>
            </a:pPr>
            <a:r>
              <a:rPr lang="en-US" altLang="zh-CN" sz="2400" dirty="0">
                <a:solidFill>
                  <a:srgbClr val="333333"/>
                </a:solidFill>
              </a:rPr>
              <a:t>Initial containing block</a:t>
            </a:r>
            <a:r>
              <a:rPr lang="zh-CN" altLang="en-US" sz="2400" dirty="0">
                <a:solidFill>
                  <a:srgbClr val="333333"/>
                </a:solidFill>
              </a:rPr>
              <a:t> </a:t>
            </a:r>
            <a:r>
              <a:rPr lang="en-US" altLang="zh-CN" sz="2400" dirty="0">
                <a:solidFill>
                  <a:srgbClr val="333333"/>
                </a:solidFill>
              </a:rPr>
              <a:t>-&gt;</a:t>
            </a:r>
            <a:r>
              <a:rPr lang="zh-CN" altLang="en-US" sz="2400" dirty="0">
                <a:solidFill>
                  <a:srgbClr val="333333"/>
                </a:solidFill>
              </a:rPr>
              <a:t> </a:t>
            </a:r>
            <a:r>
              <a:rPr lang="en-US" altLang="zh-CN" sz="2400" dirty="0">
                <a:solidFill>
                  <a:srgbClr val="333333"/>
                </a:solidFill>
                <a:hlinkClick r:id="rId2"/>
              </a:rPr>
              <a:t>root element</a:t>
            </a:r>
            <a:r>
              <a:rPr lang="en-US" altLang="zh-CN" sz="2400" dirty="0">
                <a:solidFill>
                  <a:srgbClr val="333333"/>
                </a:solidFill>
              </a:rPr>
              <a:t>.</a:t>
            </a:r>
            <a:endParaRPr lang="zh-CN" altLang="en-US" sz="2400" dirty="0">
              <a:solidFill>
                <a:srgbClr val="333333"/>
              </a:solidFill>
            </a:endParaRPr>
          </a:p>
          <a:p>
            <a:pPr>
              <a:lnSpc>
                <a:spcPct val="120000"/>
              </a:lnSpc>
              <a:buFont typeface="Wingdings" charset="2"/>
              <a:buChar char="ü"/>
            </a:pPr>
            <a:r>
              <a:rPr lang="en-US" altLang="zh-CN" sz="2400" dirty="0">
                <a:solidFill>
                  <a:srgbClr val="333333"/>
                </a:solidFill>
              </a:rPr>
              <a:t>Element‘s position is relative or static</a:t>
            </a:r>
            <a:r>
              <a:rPr lang="zh-CN" altLang="en-US" sz="2400" dirty="0">
                <a:solidFill>
                  <a:srgbClr val="333333"/>
                </a:solidFill>
              </a:rPr>
              <a:t> </a:t>
            </a:r>
            <a:r>
              <a:rPr lang="en-US" altLang="zh-CN" sz="2400" dirty="0">
                <a:solidFill>
                  <a:srgbClr val="333333"/>
                </a:solidFill>
              </a:rPr>
              <a:t>-&gt;</a:t>
            </a:r>
            <a:r>
              <a:rPr lang="zh-CN" altLang="en-US" sz="2400" dirty="0">
                <a:solidFill>
                  <a:srgbClr val="333333"/>
                </a:solidFill>
              </a:rPr>
              <a:t> </a:t>
            </a:r>
            <a:r>
              <a:rPr lang="en-US" altLang="zh-CN" sz="2400" dirty="0">
                <a:solidFill>
                  <a:srgbClr val="333333"/>
                </a:solidFill>
              </a:rPr>
              <a:t>the</a:t>
            </a:r>
            <a:r>
              <a:rPr lang="zh-CN" altLang="en-US" sz="2400" dirty="0">
                <a:solidFill>
                  <a:srgbClr val="333333"/>
                </a:solidFill>
              </a:rPr>
              <a:t> </a:t>
            </a:r>
            <a:r>
              <a:rPr lang="de-DE" altLang="zh-CN" sz="2400" dirty="0" err="1">
                <a:solidFill>
                  <a:srgbClr val="333333"/>
                </a:solidFill>
              </a:rPr>
              <a:t>nearest</a:t>
            </a:r>
            <a:r>
              <a:rPr lang="de-DE" altLang="zh-CN" sz="2400" dirty="0">
                <a:solidFill>
                  <a:srgbClr val="333333"/>
                </a:solidFill>
              </a:rPr>
              <a:t> </a:t>
            </a:r>
            <a:r>
              <a:rPr lang="de-DE" altLang="zh-CN" sz="2400" dirty="0">
                <a:solidFill>
                  <a:srgbClr val="333333"/>
                </a:solidFill>
                <a:hlinkClick r:id="rId3"/>
              </a:rPr>
              <a:t>block container</a:t>
            </a:r>
            <a:r>
              <a:rPr lang="de-DE" altLang="zh-CN" sz="2400" dirty="0">
                <a:solidFill>
                  <a:srgbClr val="333333"/>
                </a:solidFill>
              </a:rPr>
              <a:t> </a:t>
            </a:r>
            <a:r>
              <a:rPr lang="de-DE" altLang="zh-CN" sz="2400" dirty="0" err="1">
                <a:solidFill>
                  <a:srgbClr val="333333"/>
                </a:solidFill>
              </a:rPr>
              <a:t>ancestor</a:t>
            </a:r>
            <a:r>
              <a:rPr lang="de-DE" altLang="zh-CN" sz="2400" dirty="0">
                <a:solidFill>
                  <a:srgbClr val="333333"/>
                </a:solidFill>
              </a:rPr>
              <a:t> box</a:t>
            </a:r>
            <a:r>
              <a:rPr lang="en-US" altLang="zh-CN" sz="2400" dirty="0">
                <a:solidFill>
                  <a:srgbClr val="333333"/>
                </a:solidFill>
              </a:rPr>
              <a:t>.</a:t>
            </a:r>
            <a:endParaRPr lang="zh-CN" altLang="en-US" sz="2400" dirty="0">
              <a:solidFill>
                <a:srgbClr val="333333"/>
              </a:solidFill>
            </a:endParaRPr>
          </a:p>
          <a:p>
            <a:pPr>
              <a:lnSpc>
                <a:spcPct val="120000"/>
              </a:lnSpc>
              <a:buFont typeface="Wingdings" charset="2"/>
              <a:buChar char="ü"/>
            </a:pPr>
            <a:r>
              <a:rPr lang="en-US" altLang="zh-CN" sz="2400" dirty="0">
                <a:solidFill>
                  <a:srgbClr val="333333"/>
                </a:solidFill>
              </a:rPr>
              <a:t>Element has position: fixed</a:t>
            </a:r>
            <a:r>
              <a:rPr lang="zh-CN" altLang="en-US" sz="2400" dirty="0">
                <a:solidFill>
                  <a:srgbClr val="333333"/>
                </a:solidFill>
              </a:rPr>
              <a:t> </a:t>
            </a:r>
            <a:r>
              <a:rPr lang="en-US" altLang="zh-CN" sz="2400" dirty="0">
                <a:solidFill>
                  <a:srgbClr val="333333"/>
                </a:solidFill>
              </a:rPr>
              <a:t>-&gt;</a:t>
            </a:r>
            <a:r>
              <a:rPr lang="zh-CN" altLang="en-US" sz="2400" dirty="0">
                <a:solidFill>
                  <a:srgbClr val="333333"/>
                </a:solidFill>
              </a:rPr>
              <a:t> </a:t>
            </a:r>
            <a:r>
              <a:rPr lang="en-US" altLang="zh-CN" sz="2400" dirty="0">
                <a:solidFill>
                  <a:srgbClr val="333333"/>
                </a:solidFill>
                <a:hlinkClick r:id="rId4"/>
              </a:rPr>
              <a:t>viewport</a:t>
            </a:r>
            <a:r>
              <a:rPr lang="en-US" altLang="zh-CN" sz="2400" dirty="0">
                <a:solidFill>
                  <a:srgbClr val="333333"/>
                </a:solidFill>
              </a:rPr>
              <a:t> .</a:t>
            </a:r>
            <a:endParaRPr lang="zh-CN" altLang="en-US" sz="2400" dirty="0">
              <a:solidFill>
                <a:srgbClr val="333333"/>
              </a:solidFill>
            </a:endParaRPr>
          </a:p>
          <a:p>
            <a:pPr>
              <a:lnSpc>
                <a:spcPct val="120000"/>
              </a:lnSpc>
              <a:buFont typeface="Wingdings" charset="2"/>
              <a:buChar char="ü"/>
            </a:pPr>
            <a:r>
              <a:rPr lang="en-US" altLang="zh-CN" sz="2400" dirty="0">
                <a:solidFill>
                  <a:srgbClr val="333333"/>
                </a:solidFill>
              </a:rPr>
              <a:t>Element has position: absolute</a:t>
            </a:r>
            <a:r>
              <a:rPr lang="zh-CN" altLang="en-US" sz="2400" dirty="0">
                <a:solidFill>
                  <a:srgbClr val="333333"/>
                </a:solidFill>
              </a:rPr>
              <a:t> </a:t>
            </a:r>
            <a:r>
              <a:rPr lang="en-US" altLang="zh-CN" sz="2400" dirty="0">
                <a:solidFill>
                  <a:srgbClr val="333333"/>
                </a:solidFill>
              </a:rPr>
              <a:t>-&gt;</a:t>
            </a:r>
            <a:r>
              <a:rPr lang="zh-CN" altLang="en-US" sz="2400" dirty="0">
                <a:solidFill>
                  <a:srgbClr val="333333"/>
                </a:solidFill>
              </a:rPr>
              <a:t> </a:t>
            </a:r>
            <a:r>
              <a:rPr lang="en-US" altLang="zh-CN" sz="2400" dirty="0">
                <a:solidFill>
                  <a:srgbClr val="333333"/>
                </a:solidFill>
              </a:rPr>
              <a:t>the nearest ancestor position</a:t>
            </a:r>
            <a:r>
              <a:rPr lang="zh-CN" altLang="en-US" sz="2400" dirty="0">
                <a:solidFill>
                  <a:srgbClr val="333333"/>
                </a:solidFill>
              </a:rPr>
              <a:t> </a:t>
            </a:r>
            <a:r>
              <a:rPr lang="en-US" altLang="zh-CN" sz="2400" dirty="0">
                <a:solidFill>
                  <a:srgbClr val="333333"/>
                </a:solidFill>
              </a:rPr>
              <a:t>is</a:t>
            </a:r>
            <a:r>
              <a:rPr lang="zh-CN" altLang="en-US" sz="2400" dirty="0">
                <a:solidFill>
                  <a:srgbClr val="333333"/>
                </a:solidFill>
              </a:rPr>
              <a:t> </a:t>
            </a:r>
            <a:r>
              <a:rPr lang="en-US" altLang="zh-CN" sz="2400" dirty="0">
                <a:solidFill>
                  <a:srgbClr val="333333"/>
                </a:solidFill>
              </a:rPr>
              <a:t>not</a:t>
            </a:r>
            <a:r>
              <a:rPr lang="zh-CN" altLang="en-US" sz="2400" dirty="0">
                <a:solidFill>
                  <a:srgbClr val="333333"/>
                </a:solidFill>
              </a:rPr>
              <a:t> </a:t>
            </a:r>
            <a:r>
              <a:rPr lang="en-US" altLang="zh-CN" sz="2400" dirty="0">
                <a:solidFill>
                  <a:srgbClr val="333333"/>
                </a:solidFill>
              </a:rPr>
              <a:t>static.</a:t>
            </a:r>
            <a:endParaRPr lang="zh-CN" altLang="en-US" sz="2400" dirty="0">
              <a:solidFill>
                <a:srgbClr val="333333"/>
              </a:solidFill>
            </a:endParaRPr>
          </a:p>
          <a:p>
            <a:pPr>
              <a:lnSpc>
                <a:spcPct val="120000"/>
              </a:lnSpc>
              <a:buFont typeface="Wingdings" charset="2"/>
              <a:buChar char="ü"/>
            </a:pPr>
            <a:endParaRPr lang="zh-CN" altLang="en-US" sz="2400" dirty="0">
              <a:solidFill>
                <a:srgbClr val="333333"/>
              </a:solidFill>
            </a:endParaRPr>
          </a:p>
          <a:p>
            <a:pPr marL="0" indent="0">
              <a:lnSpc>
                <a:spcPct val="120000"/>
              </a:lnSpc>
              <a:buNone/>
            </a:pPr>
            <a:r>
              <a:rPr lang="en-US" altLang="zh-CN" sz="2400">
                <a:solidFill>
                  <a:srgbClr val="01B050"/>
                </a:solidFill>
              </a:rPr>
              <a:t>Notice</a:t>
            </a:r>
            <a:endParaRPr lang="zh-CN" altLang="en-US" sz="2400" dirty="0">
              <a:solidFill>
                <a:srgbClr val="01B050"/>
              </a:solidFill>
            </a:endParaRPr>
          </a:p>
          <a:p>
            <a:pPr marL="0" indent="0">
              <a:lnSpc>
                <a:spcPct val="120000"/>
              </a:lnSpc>
              <a:buNone/>
            </a:pPr>
            <a:r>
              <a:rPr lang="en-US" altLang="zh-CN" sz="2400" dirty="0">
                <a:solidFill>
                  <a:srgbClr val="333333"/>
                </a:solidFill>
              </a:rPr>
              <a:t>A</a:t>
            </a:r>
            <a:r>
              <a:rPr lang="en-US" altLang="zh-CN" sz="2400" dirty="0"/>
              <a:t>ncestor is an inline element</a:t>
            </a:r>
            <a:r>
              <a:rPr lang="zh-CN" altLang="en-US" sz="2400" dirty="0"/>
              <a:t> </a:t>
            </a:r>
            <a:r>
              <a:rPr lang="en-US" altLang="zh-CN" sz="2400" dirty="0"/>
              <a:t>and</a:t>
            </a:r>
            <a:r>
              <a:rPr lang="zh-CN" altLang="en-US" sz="2400" dirty="0"/>
              <a:t> </a:t>
            </a:r>
            <a:r>
              <a:rPr lang="en-US" altLang="zh-CN" sz="2400" dirty="0"/>
              <a:t>split across multiple lines, the containing block is undefined.</a:t>
            </a:r>
            <a:endParaRPr lang="zh-CN" altLang="en-US" sz="2400" dirty="0"/>
          </a:p>
          <a:p>
            <a:pPr marL="0" indent="0">
              <a:lnSpc>
                <a:spcPct val="120000"/>
              </a:lnSpc>
              <a:buNone/>
            </a:pPr>
            <a:r>
              <a:rPr lang="en-US" altLang="zh-CN" sz="2400" dirty="0"/>
              <a:t>If there is no such ancestor, the containing block is the initial containing block.</a:t>
            </a:r>
            <a:endParaRPr lang="zh-CN" altLang="en-US" sz="2400" dirty="0">
              <a:solidFill>
                <a:srgbClr val="333333"/>
              </a:solidFill>
            </a:endParaRPr>
          </a:p>
        </p:txBody>
      </p:sp>
      <p:sp>
        <p:nvSpPr>
          <p:cNvPr id="4" name="五边形 3"/>
          <p:cNvSpPr/>
          <p:nvPr/>
        </p:nvSpPr>
        <p:spPr>
          <a:xfrm>
            <a:off x="838199" y="365125"/>
            <a:ext cx="3027745"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bg1"/>
                </a:solidFill>
                <a:latin typeface="Consolas" charset="0"/>
                <a:ea typeface="Consolas" charset="0"/>
                <a:cs typeface="Consolas" charset="0"/>
              </a:rPr>
              <a:t>Containing</a:t>
            </a:r>
            <a:r>
              <a:rPr kumimoji="1" lang="zh-CN" altLang="en-US" sz="2400" dirty="0">
                <a:solidFill>
                  <a:schemeClr val="bg1"/>
                </a:solidFill>
                <a:latin typeface="Consolas" charset="0"/>
                <a:ea typeface="Consolas" charset="0"/>
                <a:cs typeface="Consolas" charset="0"/>
              </a:rPr>
              <a:t> </a:t>
            </a:r>
            <a:r>
              <a:rPr kumimoji="1" lang="en-US" altLang="zh-CN" sz="2400" dirty="0">
                <a:solidFill>
                  <a:schemeClr val="bg1"/>
                </a:solidFill>
                <a:latin typeface="Consolas" charset="0"/>
                <a:ea typeface="Consolas" charset="0"/>
                <a:cs typeface="Consolas" charset="0"/>
              </a:rPr>
              <a:t>block</a:t>
            </a:r>
            <a:endParaRPr kumimoji="1" lang="zh-CN" altLang="en-US" sz="2400" dirty="0"/>
          </a:p>
        </p:txBody>
      </p:sp>
    </p:spTree>
    <p:extLst>
      <p:ext uri="{BB962C8B-B14F-4D97-AF65-F5344CB8AC3E}">
        <p14:creationId xmlns:p14="http://schemas.microsoft.com/office/powerpoint/2010/main" val="11994453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199" y="365125"/>
            <a:ext cx="3027745"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bg1"/>
                </a:solidFill>
                <a:latin typeface="Consolas" charset="0"/>
                <a:ea typeface="Consolas" charset="0"/>
                <a:cs typeface="Consolas" charset="0"/>
              </a:rPr>
              <a:t>Containing</a:t>
            </a:r>
            <a:r>
              <a:rPr kumimoji="1" lang="zh-CN" altLang="en-US" sz="2400" dirty="0">
                <a:solidFill>
                  <a:schemeClr val="bg1"/>
                </a:solidFill>
                <a:latin typeface="Consolas" charset="0"/>
                <a:ea typeface="Consolas" charset="0"/>
                <a:cs typeface="Consolas" charset="0"/>
              </a:rPr>
              <a:t> </a:t>
            </a:r>
            <a:r>
              <a:rPr kumimoji="1" lang="en-US" altLang="zh-CN" sz="2400" dirty="0">
                <a:solidFill>
                  <a:schemeClr val="bg1"/>
                </a:solidFill>
                <a:latin typeface="Consolas" charset="0"/>
                <a:ea typeface="Consolas" charset="0"/>
                <a:cs typeface="Consolas" charset="0"/>
              </a:rPr>
              <a:t>block</a:t>
            </a:r>
            <a:endParaRPr kumimoji="1" lang="zh-CN" altLang="en-US" sz="2400" dirty="0"/>
          </a:p>
        </p:txBody>
      </p:sp>
      <p:pic>
        <p:nvPicPr>
          <p:cNvPr id="15" name="内容占位符 14"/>
          <p:cNvPicPr>
            <a:picLocks noGrp="1" noChangeAspect="1"/>
          </p:cNvPicPr>
          <p:nvPr>
            <p:ph idx="1"/>
          </p:nvPr>
        </p:nvPicPr>
        <p:blipFill>
          <a:blip r:embed="rId2"/>
          <a:stretch>
            <a:fillRect/>
          </a:stretch>
        </p:blipFill>
        <p:spPr>
          <a:xfrm>
            <a:off x="838199" y="2055489"/>
            <a:ext cx="4582579" cy="3005242"/>
          </a:xfrm>
          <a:prstGeom prst="rect">
            <a:avLst/>
          </a:prstGeom>
        </p:spPr>
      </p:pic>
      <p:sp>
        <p:nvSpPr>
          <p:cNvPr id="18" name="文本框 17"/>
          <p:cNvSpPr txBox="1"/>
          <p:nvPr/>
        </p:nvSpPr>
        <p:spPr>
          <a:xfrm>
            <a:off x="838199" y="1427533"/>
            <a:ext cx="2837793" cy="461665"/>
          </a:xfrm>
          <a:prstGeom prst="rect">
            <a:avLst/>
          </a:prstGeom>
          <a:noFill/>
        </p:spPr>
        <p:txBody>
          <a:bodyPr wrap="square" rtlCol="0">
            <a:spAutoFit/>
          </a:bodyPr>
          <a:lstStyle/>
          <a:p>
            <a:r>
              <a:rPr kumimoji="1" lang="en-US" altLang="zh-CN" sz="2400" dirty="0"/>
              <a:t>e.g.</a:t>
            </a:r>
            <a:endParaRPr kumimoji="1" lang="zh-CN" altLang="en-US" sz="2400" dirty="0"/>
          </a:p>
        </p:txBody>
      </p:sp>
      <p:sp>
        <p:nvSpPr>
          <p:cNvPr id="22" name="文本框 21"/>
          <p:cNvSpPr txBox="1"/>
          <p:nvPr/>
        </p:nvSpPr>
        <p:spPr>
          <a:xfrm>
            <a:off x="5785945" y="2021294"/>
            <a:ext cx="5691352" cy="4093428"/>
          </a:xfrm>
          <a:prstGeom prst="rect">
            <a:avLst/>
          </a:prstGeom>
          <a:noFill/>
        </p:spPr>
        <p:txBody>
          <a:bodyPr wrap="square" rtlCol="0">
            <a:spAutoFit/>
          </a:bodyPr>
          <a:lstStyle/>
          <a:p>
            <a:r>
              <a:rPr lang="en-US" altLang="zh-CN" sz="2000" dirty="0"/>
              <a:t>For box generated by</a:t>
            </a:r>
            <a:r>
              <a:rPr lang="zh-CN" altLang="en-US" sz="2000" dirty="0"/>
              <a:t>	</a:t>
            </a:r>
            <a:r>
              <a:rPr lang="en-US" altLang="zh-CN" sz="2000" dirty="0"/>
              <a:t>C.B. is established by</a:t>
            </a:r>
            <a:endParaRPr lang="zh-CN" altLang="en-US" sz="2000" dirty="0"/>
          </a:p>
          <a:p>
            <a:r>
              <a:rPr kumimoji="1" lang="en-US" altLang="zh-CN" sz="2000" dirty="0"/>
              <a:t>html</a:t>
            </a:r>
            <a:r>
              <a:rPr kumimoji="1" lang="zh-CN" altLang="en-US" sz="2000" dirty="0"/>
              <a:t>			</a:t>
            </a:r>
            <a:r>
              <a:rPr kumimoji="1" lang="en-US" altLang="zh-CN" sz="2000" dirty="0"/>
              <a:t>initial C.B. (UA-dependent)</a:t>
            </a:r>
            <a:endParaRPr kumimoji="1" lang="zh-CN" altLang="en-US" sz="2000" dirty="0"/>
          </a:p>
          <a:p>
            <a:r>
              <a:rPr kumimoji="1" lang="en-US" altLang="zh-CN" sz="2000" dirty="0"/>
              <a:t>body</a:t>
            </a:r>
            <a:r>
              <a:rPr kumimoji="1" lang="zh-CN" altLang="en-US" sz="2000" dirty="0"/>
              <a:t>			</a:t>
            </a:r>
            <a:r>
              <a:rPr kumimoji="1" lang="en-US" altLang="zh-CN" sz="2000" dirty="0"/>
              <a:t>html</a:t>
            </a:r>
            <a:endParaRPr kumimoji="1" lang="zh-CN" altLang="en-US" sz="2000" dirty="0"/>
          </a:p>
          <a:p>
            <a:r>
              <a:rPr kumimoji="1" lang="en-US" altLang="zh-CN" sz="2000" dirty="0" err="1"/>
              <a:t>p.a</a:t>
            </a:r>
            <a:r>
              <a:rPr kumimoji="1" lang="zh-CN" altLang="en-US" sz="2000" dirty="0"/>
              <a:t>			</a:t>
            </a:r>
            <a:r>
              <a:rPr kumimoji="1" lang="en-US" altLang="zh-CN" sz="2000" dirty="0"/>
              <a:t>body</a:t>
            </a:r>
            <a:endParaRPr kumimoji="1" lang="zh-CN" altLang="en-US" sz="2000" dirty="0"/>
          </a:p>
          <a:p>
            <a:r>
              <a:rPr kumimoji="1" lang="en-US" altLang="zh-CN" sz="2000" dirty="0" err="1"/>
              <a:t>div.b</a:t>
            </a:r>
            <a:r>
              <a:rPr kumimoji="1" lang="zh-CN" altLang="en-US" sz="2000" dirty="0"/>
              <a:t>			</a:t>
            </a:r>
            <a:r>
              <a:rPr kumimoji="1" lang="en-US" altLang="zh-CN" sz="2000" dirty="0"/>
              <a:t>body</a:t>
            </a:r>
            <a:endParaRPr kumimoji="1" lang="zh-CN" altLang="en-US" sz="2000" dirty="0"/>
          </a:p>
          <a:p>
            <a:r>
              <a:rPr kumimoji="1" lang="en-US" altLang="zh-CN" sz="2000" dirty="0" err="1"/>
              <a:t>em</a:t>
            </a:r>
            <a:r>
              <a:rPr kumimoji="1" lang="zh-CN" altLang="en-US" sz="2000" dirty="0"/>
              <a:t>			</a:t>
            </a:r>
            <a:r>
              <a:rPr kumimoji="1" lang="en-US" altLang="zh-CN" sz="2000" dirty="0" err="1"/>
              <a:t>div.b</a:t>
            </a:r>
            <a:endParaRPr kumimoji="1" lang="zh-CN" altLang="en-US" sz="2000" dirty="0"/>
          </a:p>
          <a:p>
            <a:endParaRPr kumimoji="1" lang="zh-CN" altLang="en-US" sz="2000" dirty="0"/>
          </a:p>
          <a:p>
            <a:r>
              <a:rPr lang="en-US" altLang="zh-CN" sz="2000" dirty="0"/>
              <a:t>If we position “div”:</a:t>
            </a:r>
            <a:endParaRPr lang="zh-CN" altLang="en-US" sz="2000" dirty="0"/>
          </a:p>
          <a:p>
            <a:r>
              <a:rPr lang="en-US" altLang="zh-CN" sz="2000" dirty="0">
                <a:solidFill>
                  <a:srgbClr val="01B050"/>
                </a:solidFill>
              </a:rPr>
              <a:t>div</a:t>
            </a:r>
            <a:r>
              <a:rPr lang="zh-CN" altLang="en-US" sz="2000" dirty="0">
                <a:solidFill>
                  <a:srgbClr val="01B050"/>
                </a:solidFill>
              </a:rPr>
              <a:t> </a:t>
            </a:r>
            <a:r>
              <a:rPr lang="en-US" altLang="zh-CN" sz="2000" dirty="0">
                <a:solidFill>
                  <a:srgbClr val="01B050"/>
                </a:solidFill>
              </a:rPr>
              <a:t>{</a:t>
            </a:r>
            <a:r>
              <a:rPr lang="zh-CN" altLang="en-US" sz="2000" dirty="0">
                <a:solidFill>
                  <a:srgbClr val="01B050"/>
                </a:solidFill>
              </a:rPr>
              <a:t> </a:t>
            </a:r>
            <a:r>
              <a:rPr lang="en-US" altLang="zh-CN" sz="2000" dirty="0">
                <a:solidFill>
                  <a:srgbClr val="01B050"/>
                </a:solidFill>
              </a:rPr>
              <a:t>position:</a:t>
            </a:r>
            <a:r>
              <a:rPr lang="zh-CN" altLang="en-US" sz="2000" dirty="0">
                <a:solidFill>
                  <a:srgbClr val="01B050"/>
                </a:solidFill>
              </a:rPr>
              <a:t> </a:t>
            </a:r>
            <a:r>
              <a:rPr lang="en-US" altLang="zh-CN" sz="2000" dirty="0">
                <a:solidFill>
                  <a:srgbClr val="01B050"/>
                </a:solidFill>
              </a:rPr>
              <a:t>absolute;</a:t>
            </a:r>
            <a:r>
              <a:rPr lang="zh-CN" altLang="en-US" sz="2000" dirty="0">
                <a:solidFill>
                  <a:srgbClr val="01B050"/>
                </a:solidFill>
              </a:rPr>
              <a:t> </a:t>
            </a:r>
            <a:r>
              <a:rPr lang="en-US" altLang="zh-CN" sz="2000" dirty="0">
                <a:solidFill>
                  <a:srgbClr val="01B050"/>
                </a:solidFill>
              </a:rPr>
              <a:t>}</a:t>
            </a:r>
            <a:endParaRPr lang="zh-CN" altLang="en-US" sz="2000" dirty="0">
              <a:solidFill>
                <a:srgbClr val="01B050"/>
              </a:solidFill>
            </a:endParaRPr>
          </a:p>
          <a:p>
            <a:r>
              <a:rPr lang="en-US" altLang="zh-CN" sz="2000" dirty="0"/>
              <a:t>its containing block is no longer "body"; it becomes the initial containing block (since there are no other positioned ancestor boxes).</a:t>
            </a:r>
            <a:endParaRPr lang="zh-CN" altLang="en-US" sz="2000" dirty="0"/>
          </a:p>
          <a:p>
            <a:endParaRPr kumimoji="1" lang="zh-CN" altLang="en-US" sz="2000" dirty="0"/>
          </a:p>
        </p:txBody>
      </p:sp>
    </p:spTree>
    <p:extLst>
      <p:ext uri="{BB962C8B-B14F-4D97-AF65-F5344CB8AC3E}">
        <p14:creationId xmlns:p14="http://schemas.microsoft.com/office/powerpoint/2010/main" val="196236016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3641203"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a:t>Controlling box generation</a:t>
            </a:r>
            <a:endParaRPr kumimoji="1" lang="zh-CN" altLang="en-US" sz="2400" dirty="0"/>
          </a:p>
        </p:txBody>
      </p:sp>
      <p:sp>
        <p:nvSpPr>
          <p:cNvPr id="2" name="内容占位符 1"/>
          <p:cNvSpPr>
            <a:spLocks noGrp="1"/>
          </p:cNvSpPr>
          <p:nvPr>
            <p:ph idx="1"/>
          </p:nvPr>
        </p:nvSpPr>
        <p:spPr>
          <a:xfrm>
            <a:off x="838200" y="1084213"/>
            <a:ext cx="10515600" cy="5390725"/>
          </a:xfrm>
        </p:spPr>
        <p:txBody>
          <a:bodyPr>
            <a:normAutofit lnSpcReduction="10000"/>
          </a:bodyPr>
          <a:lstStyle/>
          <a:p>
            <a:pPr marL="0" indent="0">
              <a:buNone/>
            </a:pPr>
            <a:r>
              <a:rPr lang="en-US" altLang="zh-CN" sz="2000" b="1" dirty="0"/>
              <a:t>Block-level elements and block boxes:</a:t>
            </a:r>
            <a:endParaRPr lang="zh-CN" altLang="en-US" sz="2000" b="1" dirty="0"/>
          </a:p>
          <a:p>
            <a:pPr marL="0" indent="0">
              <a:buNone/>
            </a:pPr>
            <a:endParaRPr lang="zh-CN" altLang="en-US" sz="2000" dirty="0"/>
          </a:p>
          <a:p>
            <a:pPr lvl="1">
              <a:buFont typeface="Wingdings" charset="2"/>
              <a:buChar char="ü"/>
            </a:pPr>
            <a:r>
              <a:rPr lang="en-US" altLang="zh-CN" sz="2000" dirty="0"/>
              <a:t>Block-level elements -&gt;</a:t>
            </a:r>
            <a:r>
              <a:rPr lang="zh-CN" altLang="en-US" sz="2000" dirty="0"/>
              <a:t> </a:t>
            </a:r>
            <a:r>
              <a:rPr lang="en-US" altLang="zh-CN" sz="2000" dirty="0">
                <a:hlinkClick r:id="rId2"/>
              </a:rPr>
              <a:t>‘display’</a:t>
            </a:r>
            <a:r>
              <a:rPr lang="en-US" altLang="zh-CN" sz="2000" dirty="0"/>
              <a:t> property: ‘block’, ‘list-item’, and ‘table’.</a:t>
            </a:r>
            <a:endParaRPr lang="zh-CN" altLang="en-US" sz="2000" dirty="0"/>
          </a:p>
          <a:p>
            <a:pPr lvl="1">
              <a:buFont typeface="Wingdings" charset="2"/>
              <a:buChar char="ü"/>
            </a:pPr>
            <a:r>
              <a:rPr lang="en-US" altLang="zh-CN" sz="2000" dirty="0"/>
              <a:t>Block-level box</a:t>
            </a:r>
            <a:r>
              <a:rPr lang="zh-CN" altLang="en-US" sz="2000" dirty="0"/>
              <a:t> </a:t>
            </a:r>
            <a:r>
              <a:rPr lang="en-US" altLang="zh-CN" sz="2000" dirty="0"/>
              <a:t>-&gt;</a:t>
            </a:r>
            <a:r>
              <a:rPr lang="zh-CN" altLang="en-US" sz="2000" dirty="0"/>
              <a:t> </a:t>
            </a:r>
            <a:r>
              <a:rPr lang="en-US" altLang="zh-CN" sz="2000" dirty="0"/>
              <a:t>each block-level element generates a principal block-level, that participate in a block formatting context.</a:t>
            </a:r>
            <a:endParaRPr lang="zh-CN" altLang="en-US" sz="2000" dirty="0"/>
          </a:p>
          <a:p>
            <a:pPr lvl="1">
              <a:buFont typeface="Wingdings" charset="2"/>
              <a:buChar char="ü"/>
            </a:pPr>
            <a:r>
              <a:rPr lang="en-US" altLang="zh-CN" sz="2000" dirty="0"/>
              <a:t>Block container box</a:t>
            </a:r>
            <a:r>
              <a:rPr lang="zh-CN" altLang="en-US" sz="2000" dirty="0"/>
              <a:t> </a:t>
            </a:r>
            <a:r>
              <a:rPr lang="en-US" altLang="zh-CN" sz="2000" dirty="0"/>
              <a:t>-&gt;</a:t>
            </a:r>
            <a:r>
              <a:rPr lang="zh-CN" altLang="en-US" sz="2000" dirty="0"/>
              <a:t> </a:t>
            </a:r>
            <a:r>
              <a:rPr lang="en-US" altLang="zh-CN" sz="2000" dirty="0"/>
              <a:t>a block container box either contains only block-level boxes or establishes an IFC thus contains only inline-level boxes.</a:t>
            </a:r>
            <a:endParaRPr lang="zh-CN" altLang="en-US" sz="2000" dirty="0"/>
          </a:p>
          <a:p>
            <a:pPr marL="0" indent="0">
              <a:buNone/>
            </a:pPr>
            <a:r>
              <a:rPr lang="en-US" altLang="zh-CN" sz="2000" dirty="0"/>
              <a:t>The three terms “block-level box,” “block container box,” and “block box” are sometimes abbreviated as “block” where unambiguous.</a:t>
            </a:r>
            <a:endParaRPr lang="zh-CN" altLang="en-US" sz="2000" dirty="0"/>
          </a:p>
          <a:p>
            <a:pPr marL="0" indent="0">
              <a:buNone/>
            </a:pPr>
            <a:endParaRPr lang="zh-CN" altLang="en-US" sz="2000" dirty="0"/>
          </a:p>
          <a:p>
            <a:pPr marL="0" indent="0">
              <a:buNone/>
            </a:pPr>
            <a:r>
              <a:rPr lang="en-US" altLang="zh-CN" sz="2000" b="1" dirty="0"/>
              <a:t>Anonymous block boxes:</a:t>
            </a:r>
            <a:endParaRPr lang="zh-CN" altLang="en-US" sz="2000" b="1" dirty="0"/>
          </a:p>
          <a:p>
            <a:pPr marL="0" indent="0">
              <a:buNone/>
            </a:pPr>
            <a:r>
              <a:rPr lang="en-US" altLang="zh-CN" sz="2000" dirty="0"/>
              <a:t>If a block container box</a:t>
            </a:r>
            <a:r>
              <a:rPr lang="zh-CN" altLang="en-US" sz="2000" dirty="0"/>
              <a:t> </a:t>
            </a:r>
            <a:r>
              <a:rPr lang="en-US" altLang="zh-CN" sz="2000" dirty="0"/>
              <a:t>has a block-level box inside ,</a:t>
            </a:r>
            <a:r>
              <a:rPr lang="zh-CN" altLang="en-US" sz="2000" dirty="0"/>
              <a:t> </a:t>
            </a:r>
            <a:r>
              <a:rPr lang="en-US" altLang="zh-CN" sz="2000" dirty="0"/>
              <a:t>then we force it to have </a:t>
            </a:r>
            <a:r>
              <a:rPr lang="en-US" altLang="zh-CN" sz="2000" i="1" dirty="0">
                <a:solidFill>
                  <a:srgbClr val="01B050"/>
                </a:solidFill>
              </a:rPr>
              <a:t>only</a:t>
            </a:r>
            <a:r>
              <a:rPr lang="en-US" altLang="zh-CN" sz="2000" dirty="0">
                <a:solidFill>
                  <a:srgbClr val="01B050"/>
                </a:solidFill>
              </a:rPr>
              <a:t> block-level boxes </a:t>
            </a:r>
            <a:r>
              <a:rPr lang="en-US" altLang="zh-CN" sz="2000" dirty="0"/>
              <a:t>inside it.</a:t>
            </a:r>
            <a:endParaRPr lang="zh-CN" altLang="en-US" sz="2000" dirty="0"/>
          </a:p>
          <a:p>
            <a:pPr marL="0" indent="0">
              <a:buNone/>
            </a:pPr>
            <a:r>
              <a:rPr lang="en-US" altLang="zh-CN" sz="2000" dirty="0"/>
              <a:t>When an inline box contains an in-flow block-level box, the inline box (and its inline ancestors within the same line box) are </a:t>
            </a:r>
            <a:r>
              <a:rPr lang="en-US" altLang="zh-CN" sz="2000" dirty="0">
                <a:solidFill>
                  <a:srgbClr val="01B050"/>
                </a:solidFill>
              </a:rPr>
              <a:t>broken around the block-level box</a:t>
            </a:r>
            <a:r>
              <a:rPr lang="en-US" altLang="zh-CN" sz="2000" dirty="0"/>
              <a:t>. splitting the inline box into two boxes (even if either side is empty), one on each side of the block-level box(</a:t>
            </a:r>
            <a:r>
              <a:rPr lang="en-US" altLang="zh-CN" sz="2000" dirty="0" err="1"/>
              <a:t>es</a:t>
            </a:r>
            <a:r>
              <a:rPr lang="en-US" altLang="zh-CN" sz="2000" dirty="0"/>
              <a:t>).</a:t>
            </a:r>
            <a:endParaRPr lang="zh-CN" altLang="en-US" sz="2000" dirty="0"/>
          </a:p>
        </p:txBody>
      </p:sp>
    </p:spTree>
    <p:extLst>
      <p:ext uri="{BB962C8B-B14F-4D97-AF65-F5344CB8AC3E}">
        <p14:creationId xmlns:p14="http://schemas.microsoft.com/office/powerpoint/2010/main" val="14770150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3629628"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a:t>Controlling box generation</a:t>
            </a:r>
            <a:endParaRPr kumimoji="1" lang="zh-CN" altLang="en-US" sz="2400" dirty="0"/>
          </a:p>
        </p:txBody>
      </p:sp>
      <p:pic>
        <p:nvPicPr>
          <p:cNvPr id="3" name="内容占位符 2"/>
          <p:cNvPicPr>
            <a:picLocks noGrp="1" noChangeAspect="1"/>
          </p:cNvPicPr>
          <p:nvPr>
            <p:ph idx="1"/>
          </p:nvPr>
        </p:nvPicPr>
        <p:blipFill>
          <a:blip r:embed="rId2"/>
          <a:stretch>
            <a:fillRect/>
          </a:stretch>
        </p:blipFill>
        <p:spPr>
          <a:xfrm>
            <a:off x="1443681" y="1879215"/>
            <a:ext cx="3797300" cy="2565400"/>
          </a:xfrm>
          <a:prstGeom prst="rect">
            <a:avLst/>
          </a:prstGeom>
        </p:spPr>
      </p:pic>
      <p:sp>
        <p:nvSpPr>
          <p:cNvPr id="9" name="文本框 8"/>
          <p:cNvSpPr txBox="1"/>
          <p:nvPr/>
        </p:nvSpPr>
        <p:spPr>
          <a:xfrm>
            <a:off x="1890583" y="4779241"/>
            <a:ext cx="2817341" cy="1323439"/>
          </a:xfrm>
          <a:prstGeom prst="rect">
            <a:avLst/>
          </a:prstGeom>
          <a:noFill/>
        </p:spPr>
        <p:txBody>
          <a:bodyPr wrap="square" rtlCol="0">
            <a:spAutoFit/>
          </a:bodyPr>
          <a:lstStyle/>
          <a:p>
            <a:r>
              <a:rPr lang="en-US" altLang="zh-CN" sz="2000" dirty="0"/>
              <a:t>&lt;div&gt; </a:t>
            </a:r>
            <a:endParaRPr lang="zh-CN" altLang="en-US" sz="2000" dirty="0"/>
          </a:p>
          <a:p>
            <a:r>
              <a:rPr lang="zh-CN" altLang="en-US" sz="2000" dirty="0"/>
              <a:t>      </a:t>
            </a:r>
            <a:r>
              <a:rPr lang="en-US" altLang="zh-CN" sz="2000" dirty="0"/>
              <a:t>Some text</a:t>
            </a:r>
            <a:endParaRPr lang="zh-CN" altLang="en-US" sz="2000" dirty="0"/>
          </a:p>
          <a:p>
            <a:r>
              <a:rPr lang="en-US" altLang="zh-CN" sz="2000" dirty="0"/>
              <a:t> </a:t>
            </a:r>
            <a:r>
              <a:rPr lang="zh-CN" altLang="en-US" sz="2000" dirty="0"/>
              <a:t>    </a:t>
            </a:r>
            <a:r>
              <a:rPr lang="en-US" altLang="zh-CN" sz="2000" dirty="0"/>
              <a:t>&lt;p&gt;More text&lt;/p&gt;</a:t>
            </a:r>
            <a:endParaRPr lang="zh-CN" altLang="en-US" sz="2000" dirty="0"/>
          </a:p>
          <a:p>
            <a:r>
              <a:rPr lang="en-US" altLang="zh-CN" sz="2000" dirty="0"/>
              <a:t>&lt;/div&gt;</a:t>
            </a:r>
            <a:endParaRPr kumimoji="1" lang="zh-CN" altLang="en-US" sz="2000" dirty="0"/>
          </a:p>
        </p:txBody>
      </p:sp>
      <p:sp>
        <p:nvSpPr>
          <p:cNvPr id="10" name="文本框 9"/>
          <p:cNvSpPr txBox="1"/>
          <p:nvPr/>
        </p:nvSpPr>
        <p:spPr>
          <a:xfrm>
            <a:off x="1123785" y="1119315"/>
            <a:ext cx="639791" cy="461665"/>
          </a:xfrm>
          <a:prstGeom prst="rect">
            <a:avLst/>
          </a:prstGeom>
          <a:noFill/>
        </p:spPr>
        <p:txBody>
          <a:bodyPr wrap="none" rtlCol="0">
            <a:spAutoFit/>
          </a:bodyPr>
          <a:lstStyle/>
          <a:p>
            <a:r>
              <a:rPr kumimoji="1" lang="en-US" altLang="zh-CN" sz="2400" dirty="0"/>
              <a:t>e.g.</a:t>
            </a:r>
            <a:endParaRPr kumimoji="1" lang="zh-CN" altLang="en-US" sz="2400" dirty="0"/>
          </a:p>
        </p:txBody>
      </p:sp>
      <p:pic>
        <p:nvPicPr>
          <p:cNvPr id="12" name="图片 11"/>
          <p:cNvPicPr>
            <a:picLocks noChangeAspect="1"/>
          </p:cNvPicPr>
          <p:nvPr/>
        </p:nvPicPr>
        <p:blipFill>
          <a:blip r:embed="rId3"/>
          <a:stretch>
            <a:fillRect/>
          </a:stretch>
        </p:blipFill>
        <p:spPr>
          <a:xfrm>
            <a:off x="7042665" y="1879215"/>
            <a:ext cx="3098800" cy="1066800"/>
          </a:xfrm>
          <a:prstGeom prst="rect">
            <a:avLst/>
          </a:prstGeom>
        </p:spPr>
      </p:pic>
      <p:sp>
        <p:nvSpPr>
          <p:cNvPr id="13" name="文本框 12"/>
          <p:cNvSpPr txBox="1"/>
          <p:nvPr/>
        </p:nvSpPr>
        <p:spPr>
          <a:xfrm>
            <a:off x="7042665" y="3244286"/>
            <a:ext cx="4181914" cy="2031325"/>
          </a:xfrm>
          <a:prstGeom prst="rect">
            <a:avLst/>
          </a:prstGeom>
          <a:noFill/>
        </p:spPr>
        <p:txBody>
          <a:bodyPr wrap="none" rtlCol="0">
            <a:spAutoFit/>
          </a:bodyPr>
          <a:lstStyle/>
          <a:p>
            <a:r>
              <a:rPr kumimoji="1" lang="en-US" altLang="zh-CN" dirty="0"/>
              <a:t>&lt;p&gt;</a:t>
            </a:r>
            <a:endParaRPr kumimoji="1" lang="zh-CN" altLang="en-US" dirty="0"/>
          </a:p>
          <a:p>
            <a:r>
              <a:rPr kumimoji="1" lang="en-US" altLang="zh-CN" dirty="0"/>
              <a:t>text</a:t>
            </a:r>
            <a:endParaRPr kumimoji="1" lang="zh-CN" altLang="en-US" dirty="0"/>
          </a:p>
          <a:p>
            <a:r>
              <a:rPr kumimoji="1" lang="en-US" altLang="zh-CN" dirty="0"/>
              <a:t>&lt;span&gt;This is the content of SPAN.&lt;/span&gt;</a:t>
            </a:r>
            <a:endParaRPr kumimoji="1" lang="zh-CN" altLang="en-US" dirty="0"/>
          </a:p>
          <a:p>
            <a:r>
              <a:rPr kumimoji="1" lang="en-US" altLang="zh-CN" dirty="0"/>
              <a:t>&lt;/p&gt;</a:t>
            </a:r>
            <a:endParaRPr kumimoji="1" lang="zh-CN" altLang="en-US" dirty="0"/>
          </a:p>
          <a:p>
            <a:endParaRPr kumimoji="1" lang="zh-CN" altLang="en-US" dirty="0"/>
          </a:p>
          <a:p>
            <a:r>
              <a:rPr kumimoji="1" lang="en-US" altLang="zh-CN" dirty="0"/>
              <a:t>p    { display: inline; border: red solid; }</a:t>
            </a:r>
            <a:endParaRPr kumimoji="1" lang="zh-CN" altLang="en-US" dirty="0"/>
          </a:p>
          <a:p>
            <a:r>
              <a:rPr kumimoji="1" lang="en-US" altLang="zh-CN" dirty="0"/>
              <a:t>span { display: block }</a:t>
            </a:r>
            <a:endParaRPr kumimoji="1" lang="zh-CN" altLang="en-US" dirty="0"/>
          </a:p>
        </p:txBody>
      </p:sp>
    </p:spTree>
    <p:extLst>
      <p:ext uri="{BB962C8B-B14F-4D97-AF65-F5344CB8AC3E}">
        <p14:creationId xmlns:p14="http://schemas.microsoft.com/office/powerpoint/2010/main" val="121152580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3664352"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a:t>Controlling box generation</a:t>
            </a:r>
            <a:endParaRPr kumimoji="1" lang="zh-CN" altLang="en-US" sz="2400" dirty="0"/>
          </a:p>
        </p:txBody>
      </p:sp>
      <p:sp>
        <p:nvSpPr>
          <p:cNvPr id="2" name="内容占位符 1"/>
          <p:cNvSpPr>
            <a:spLocks noGrp="1"/>
          </p:cNvSpPr>
          <p:nvPr>
            <p:ph idx="1"/>
          </p:nvPr>
        </p:nvSpPr>
        <p:spPr>
          <a:xfrm>
            <a:off x="838200" y="1223321"/>
            <a:ext cx="10515600" cy="5064855"/>
          </a:xfrm>
        </p:spPr>
        <p:txBody>
          <a:bodyPr>
            <a:normAutofit fontScale="92500" lnSpcReduction="10000"/>
          </a:bodyPr>
          <a:lstStyle/>
          <a:p>
            <a:pPr marL="0" indent="0">
              <a:buNone/>
            </a:pPr>
            <a:r>
              <a:rPr lang="en-US" altLang="zh-CN" sz="2000" b="1" dirty="0"/>
              <a:t>Inline-level elements and inline boxes</a:t>
            </a:r>
            <a:endParaRPr lang="zh-CN" altLang="en-US" sz="2000" b="1" dirty="0"/>
          </a:p>
          <a:p>
            <a:pPr marL="0" indent="0">
              <a:buNone/>
            </a:pPr>
            <a:endParaRPr lang="zh-CN" altLang="en-US" sz="2200" dirty="0"/>
          </a:p>
          <a:p>
            <a:pPr marL="0" indent="0">
              <a:buNone/>
            </a:pPr>
            <a:r>
              <a:rPr lang="en-US" altLang="zh-CN" sz="2200" dirty="0"/>
              <a:t>Inline-level elements are those elements of the source document that do not form new blocks of content; the content is distributed in lines (e.g., emphasized pieces of text within a paragraph, inline images, etc.).</a:t>
            </a:r>
            <a:endParaRPr lang="zh-CN" altLang="en-US" sz="2200" dirty="0"/>
          </a:p>
          <a:p>
            <a:pPr marL="0" indent="0">
              <a:buNone/>
            </a:pPr>
            <a:r>
              <a:rPr lang="en-US" altLang="zh-CN" sz="2200" dirty="0"/>
              <a:t>The following values of the </a:t>
            </a:r>
            <a:r>
              <a:rPr lang="en-US" altLang="zh-CN" sz="2200" dirty="0">
                <a:hlinkClick r:id="rId2"/>
              </a:rPr>
              <a:t>'display'</a:t>
            </a:r>
            <a:r>
              <a:rPr lang="en-US" altLang="zh-CN" sz="2200" dirty="0"/>
              <a:t> property make an element inline-level: 'inline', 'inline-table', and 'inline-block'. Inline-level elements generate inline-level boxes, which are boxes that participate in an inline formatting context.</a:t>
            </a:r>
          </a:p>
          <a:p>
            <a:pPr marL="0" indent="0">
              <a:buNone/>
            </a:pPr>
            <a:r>
              <a:rPr lang="en-US" altLang="zh-CN" sz="2200" dirty="0"/>
              <a:t>Any text that is directly contained inside a block container element (not inside an inline element) must be treated as an anonymous inline element.</a:t>
            </a:r>
          </a:p>
          <a:p>
            <a:pPr marL="0" indent="0">
              <a:buNone/>
            </a:pPr>
            <a:r>
              <a:rPr lang="en-US" altLang="zh-CN" sz="2200" dirty="0"/>
              <a:t>In a document with HTML markup like this:</a:t>
            </a:r>
          </a:p>
          <a:p>
            <a:pPr marL="0" indent="0">
              <a:buNone/>
            </a:pPr>
            <a:r>
              <a:rPr lang="zh-CN" altLang="en-US" sz="2200" dirty="0">
                <a:solidFill>
                  <a:srgbClr val="01B050"/>
                </a:solidFill>
              </a:rPr>
              <a:t>	</a:t>
            </a:r>
            <a:r>
              <a:rPr lang="en-US" altLang="zh-CN" sz="2200" dirty="0">
                <a:solidFill>
                  <a:srgbClr val="01B050"/>
                </a:solidFill>
              </a:rPr>
              <a:t>&lt;p&gt;Some &lt;</a:t>
            </a:r>
            <a:r>
              <a:rPr lang="en-US" altLang="zh-CN" sz="2200" dirty="0" err="1">
                <a:solidFill>
                  <a:srgbClr val="01B050"/>
                </a:solidFill>
              </a:rPr>
              <a:t>em</a:t>
            </a:r>
            <a:r>
              <a:rPr lang="en-US" altLang="zh-CN" sz="2200" dirty="0">
                <a:solidFill>
                  <a:srgbClr val="01B050"/>
                </a:solidFill>
              </a:rPr>
              <a:t>&gt;emphasized&lt;/</a:t>
            </a:r>
            <a:r>
              <a:rPr lang="en-US" altLang="zh-CN" sz="2200" dirty="0" err="1">
                <a:solidFill>
                  <a:srgbClr val="01B050"/>
                </a:solidFill>
              </a:rPr>
              <a:t>em</a:t>
            </a:r>
            <a:r>
              <a:rPr lang="en-US" altLang="zh-CN" sz="2200" dirty="0">
                <a:solidFill>
                  <a:srgbClr val="01B050"/>
                </a:solidFill>
              </a:rPr>
              <a:t>&gt; text&lt;/p&gt;</a:t>
            </a:r>
            <a:endParaRPr lang="zh-CN" altLang="en-US" sz="2200" dirty="0">
              <a:solidFill>
                <a:srgbClr val="01B050"/>
              </a:solidFill>
            </a:endParaRPr>
          </a:p>
          <a:p>
            <a:pPr marL="0" indent="0">
              <a:buNone/>
            </a:pPr>
            <a:endParaRPr lang="en-US" altLang="zh-CN" sz="2200" dirty="0">
              <a:solidFill>
                <a:srgbClr val="01B050"/>
              </a:solidFill>
            </a:endParaRPr>
          </a:p>
          <a:p>
            <a:pPr marL="0" indent="0">
              <a:buNone/>
            </a:pPr>
            <a:r>
              <a:rPr lang="en-US" altLang="zh-CN" sz="2200" dirty="0"/>
              <a:t>If it is clear from the context which type of anonymous box is meant, both anonymous inline boxes and anonymous block boxes are simply called anonymous boxes in this specification.</a:t>
            </a:r>
            <a:r>
              <a:rPr lang="en-US" altLang="zh-CN" sz="2000" dirty="0"/>
              <a:t/>
            </a:r>
            <a:br>
              <a:rPr lang="en-US" altLang="zh-CN" sz="2000" dirty="0"/>
            </a:br>
            <a:endParaRPr lang="zh-CN" altLang="en-US" sz="2000" dirty="0"/>
          </a:p>
        </p:txBody>
      </p:sp>
    </p:spTree>
    <p:extLst>
      <p:ext uri="{BB962C8B-B14F-4D97-AF65-F5344CB8AC3E}">
        <p14:creationId xmlns:p14="http://schemas.microsoft.com/office/powerpoint/2010/main" val="44170417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838200" y="365125"/>
            <a:ext cx="2955324" cy="517744"/>
          </a:xfrm>
          <a:prstGeom prst="homePlate">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Positioning schemes</a:t>
            </a:r>
          </a:p>
        </p:txBody>
      </p:sp>
      <p:sp>
        <p:nvSpPr>
          <p:cNvPr id="2" name="内容占位符 1"/>
          <p:cNvSpPr>
            <a:spLocks noGrp="1"/>
          </p:cNvSpPr>
          <p:nvPr>
            <p:ph idx="1"/>
          </p:nvPr>
        </p:nvSpPr>
        <p:spPr>
          <a:xfrm>
            <a:off x="838200" y="1223321"/>
            <a:ext cx="10515600" cy="5064855"/>
          </a:xfrm>
        </p:spPr>
        <p:txBody>
          <a:bodyPr>
            <a:normAutofit/>
          </a:bodyPr>
          <a:lstStyle/>
          <a:p>
            <a:pPr marL="0" indent="0">
              <a:buNone/>
            </a:pPr>
            <a:r>
              <a:rPr lang="en-US" altLang="zh-CN" sz="2000" dirty="0"/>
              <a:t>In CSS 2.1, a box may be laid out according to three positioning schemes:</a:t>
            </a:r>
            <a:endParaRPr lang="zh-CN" altLang="en-US" sz="2000" dirty="0"/>
          </a:p>
          <a:p>
            <a:pPr marL="0" indent="0">
              <a:buNone/>
            </a:pPr>
            <a:endParaRPr lang="en-US" altLang="zh-CN" sz="2000" dirty="0"/>
          </a:p>
          <a:p>
            <a:pPr lvl="1">
              <a:buFont typeface="Wingdings" charset="2"/>
              <a:buChar char="ü"/>
            </a:pPr>
            <a:r>
              <a:rPr lang="en-US" altLang="zh-CN" sz="2000" dirty="0">
                <a:hlinkClick r:id="rId2"/>
              </a:rPr>
              <a:t>Normal flow</a:t>
            </a:r>
            <a:r>
              <a:rPr lang="en-US" altLang="zh-CN" sz="2000" dirty="0"/>
              <a:t>. In CSS 2.1, normal flow includes </a:t>
            </a:r>
            <a:r>
              <a:rPr lang="en-US" altLang="zh-CN" sz="2000" dirty="0">
                <a:hlinkClick r:id="rId3"/>
              </a:rPr>
              <a:t>block formatting</a:t>
            </a:r>
            <a:r>
              <a:rPr lang="en-US" altLang="zh-CN" sz="2000" dirty="0"/>
              <a:t> of block-level boxes, </a:t>
            </a:r>
            <a:r>
              <a:rPr lang="en-US" altLang="zh-CN" sz="2000" dirty="0">
                <a:hlinkClick r:id="rId4"/>
              </a:rPr>
              <a:t>inline formatting</a:t>
            </a:r>
            <a:r>
              <a:rPr lang="en-US" altLang="zh-CN" sz="2000" dirty="0"/>
              <a:t> of inline-level boxes, and </a:t>
            </a:r>
            <a:r>
              <a:rPr lang="en-US" altLang="zh-CN" sz="2000" dirty="0">
                <a:hlinkClick r:id="rId5"/>
              </a:rPr>
              <a:t>relative </a:t>
            </a:r>
            <a:r>
              <a:rPr lang="en-US" altLang="zh-CN" sz="2000" dirty="0" err="1">
                <a:hlinkClick r:id="rId5"/>
              </a:rPr>
              <a:t>positioning</a:t>
            </a:r>
            <a:r>
              <a:rPr lang="en-US" altLang="zh-CN" sz="2000" dirty="0" err="1"/>
              <a:t>of</a:t>
            </a:r>
            <a:r>
              <a:rPr lang="en-US" altLang="zh-CN" sz="2000" dirty="0"/>
              <a:t> block-level and inline-level boxes.</a:t>
            </a:r>
          </a:p>
          <a:p>
            <a:pPr lvl="1">
              <a:buFont typeface="Wingdings" charset="2"/>
              <a:buChar char="ü"/>
            </a:pPr>
            <a:r>
              <a:rPr lang="en-US" altLang="zh-CN" sz="2000" dirty="0">
                <a:hlinkClick r:id="rId6"/>
              </a:rPr>
              <a:t>Floats</a:t>
            </a:r>
            <a:r>
              <a:rPr lang="en-US" altLang="zh-CN" sz="2000" dirty="0"/>
              <a:t>. In the float model, a box is first laid out according to the normal flow, then taken out of the flow and shifted to the left or right as far as possible. Content may flow along the side of a float.</a:t>
            </a:r>
          </a:p>
          <a:p>
            <a:pPr lvl="1">
              <a:buFont typeface="Wingdings" charset="2"/>
              <a:buChar char="ü"/>
            </a:pPr>
            <a:r>
              <a:rPr lang="en-US" altLang="zh-CN" sz="2000" dirty="0">
                <a:hlinkClick r:id="rId7"/>
              </a:rPr>
              <a:t>Absolute positioning</a:t>
            </a:r>
            <a:r>
              <a:rPr lang="en-US" altLang="zh-CN" sz="2000" dirty="0"/>
              <a:t>. In the absolute positioning model, a box is removed from the normal flow entirely (it has no impact on later siblings) and assigned a position with respect to a containing block.</a:t>
            </a:r>
          </a:p>
          <a:p>
            <a:pPr marL="0" indent="0">
              <a:buNone/>
            </a:pPr>
            <a:endParaRPr lang="zh-CN" altLang="en-US" sz="2000" dirty="0"/>
          </a:p>
          <a:p>
            <a:pPr marL="0" indent="0">
              <a:buNone/>
            </a:pPr>
            <a:r>
              <a:rPr lang="en-US" altLang="zh-CN" sz="2000" dirty="0"/>
              <a:t>An element is called out of flow if it is floated, absolutely positioned, or is the root element. An element is called in-flow if it is not out-of-flow.</a:t>
            </a:r>
          </a:p>
        </p:txBody>
      </p:sp>
    </p:spTree>
    <p:extLst>
      <p:ext uri="{BB962C8B-B14F-4D97-AF65-F5344CB8AC3E}">
        <p14:creationId xmlns:p14="http://schemas.microsoft.com/office/powerpoint/2010/main" val="460081123"/>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share-yellow" id="{A79D34C5-122A-7447-863C-9008015B6B4A}" vid="{AD95131F-5D75-C340-9EC8-04D69EE71E56}"/>
    </a:ext>
  </a:extLst>
</a:theme>
</file>

<file path=docProps/app.xml><?xml version="1.0" encoding="utf-8"?>
<Properties xmlns="http://schemas.openxmlformats.org/officeDocument/2006/extended-properties" xmlns:vt="http://schemas.openxmlformats.org/officeDocument/2006/docPropsVTypes">
  <Template>tech-share-yellow</Template>
  <TotalTime>146</TotalTime>
  <Words>1060</Words>
  <Application>Microsoft Macintosh PowerPoint</Application>
  <PresentationFormat>宽屏</PresentationFormat>
  <Paragraphs>223</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Calibri</vt:lpstr>
      <vt:lpstr>Calibri Light</vt:lpstr>
      <vt:lpstr>Consolas</vt:lpstr>
      <vt:lpstr>Menlo</vt:lpstr>
      <vt:lpstr>Microsoft YaHei</vt:lpstr>
      <vt:lpstr>Wingdings</vt:lpstr>
      <vt:lpstr>宋体</vt:lpstr>
      <vt:lpstr>Arial</vt:lpstr>
      <vt:lpstr>Office 主题</vt:lpstr>
      <vt:lpstr>CSS specs Visual formatting model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spec Visual formatting model </dc:title>
  <dc:creator>贾正权</dc:creator>
  <cp:lastModifiedBy>贾 正权</cp:lastModifiedBy>
  <cp:revision>20</cp:revision>
  <dcterms:created xsi:type="dcterms:W3CDTF">2017-08-11T01:41:01Z</dcterms:created>
  <dcterms:modified xsi:type="dcterms:W3CDTF">2018-12-02T17:19:46Z</dcterms:modified>
</cp:coreProperties>
</file>