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8" r:id="rId2"/>
    <p:sldId id="256" r:id="rId3"/>
    <p:sldId id="259" r:id="rId4"/>
    <p:sldId id="26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extLst>
      <p:ext uri="{19B8F6BF-5375-455C-9EA6-DF929625EA0E}">
        <p15:presenceInfo xmlns:p15="http://schemas.microsoft.com/office/powerpoint/2012/main" userId="341c570648132e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3458" autoAdjust="0"/>
  </p:normalViewPr>
  <p:slideViewPr>
    <p:cSldViewPr snapToGrid="0">
      <p:cViewPr>
        <p:scale>
          <a:sx n="150" d="100"/>
          <a:sy n="150" d="100"/>
        </p:scale>
        <p:origin x="108" y="-17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03T17:33:35.795"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0E7EF-D37D-4E22-8DE8-23437848A5B5}" type="datetimeFigureOut">
              <a:rPr lang="zh-CN" altLang="en-US" smtClean="0"/>
              <a:t>2022/7/4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7DBD3-B20D-4065-838F-388A676883AF}" type="slidenum">
              <a:rPr lang="zh-CN" altLang="en-US" smtClean="0"/>
              <a:t>‹#›</a:t>
            </a:fld>
            <a:endParaRPr lang="zh-CN" altLang="en-US"/>
          </a:p>
        </p:txBody>
      </p:sp>
    </p:spTree>
    <p:extLst>
      <p:ext uri="{BB962C8B-B14F-4D97-AF65-F5344CB8AC3E}">
        <p14:creationId xmlns:p14="http://schemas.microsoft.com/office/powerpoint/2010/main" val="316795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A7DBD3-B20D-4065-838F-388A676883AF}" type="slidenum">
              <a:rPr lang="zh-CN" altLang="en-US" smtClean="0"/>
              <a:t>2</a:t>
            </a:fld>
            <a:endParaRPr lang="zh-CN" altLang="en-US"/>
          </a:p>
        </p:txBody>
      </p:sp>
    </p:spTree>
    <p:extLst>
      <p:ext uri="{BB962C8B-B14F-4D97-AF65-F5344CB8AC3E}">
        <p14:creationId xmlns:p14="http://schemas.microsoft.com/office/powerpoint/2010/main" val="155361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A7DBD3-B20D-4065-838F-388A676883AF}" type="slidenum">
              <a:rPr lang="zh-CN" altLang="en-US" smtClean="0"/>
              <a:t>3</a:t>
            </a:fld>
            <a:endParaRPr lang="zh-CN" altLang="en-US"/>
          </a:p>
        </p:txBody>
      </p:sp>
    </p:spTree>
    <p:extLst>
      <p:ext uri="{BB962C8B-B14F-4D97-AF65-F5344CB8AC3E}">
        <p14:creationId xmlns:p14="http://schemas.microsoft.com/office/powerpoint/2010/main" val="2592752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A7DBD3-B20D-4065-838F-388A676883AF}" type="slidenum">
              <a:rPr lang="zh-CN" altLang="en-US" smtClean="0"/>
              <a:t>4</a:t>
            </a:fld>
            <a:endParaRPr lang="zh-CN" altLang="en-US"/>
          </a:p>
        </p:txBody>
      </p:sp>
    </p:spTree>
    <p:extLst>
      <p:ext uri="{BB962C8B-B14F-4D97-AF65-F5344CB8AC3E}">
        <p14:creationId xmlns:p14="http://schemas.microsoft.com/office/powerpoint/2010/main" val="1640497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5D86183-1A27-425D-9692-264495573DC9}" type="datetimeFigureOut">
              <a:rPr lang="zh-CN" altLang="en-US" smtClean="0"/>
              <a:t>2022/7/4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2273636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D86183-1A27-425D-9692-264495573DC9}" type="datetimeFigureOut">
              <a:rPr lang="zh-CN" altLang="en-US" smtClean="0"/>
              <a:t>2022/7/4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3448559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D86183-1A27-425D-9692-264495573DC9}" type="datetimeFigureOut">
              <a:rPr lang="zh-CN" altLang="en-US" smtClean="0"/>
              <a:t>2022/7/4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94215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D86183-1A27-425D-9692-264495573DC9}" type="datetimeFigureOut">
              <a:rPr lang="zh-CN" altLang="en-US" smtClean="0"/>
              <a:t>2022/7/4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2618203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5D86183-1A27-425D-9692-264495573DC9}" type="datetimeFigureOut">
              <a:rPr lang="zh-CN" altLang="en-US" smtClean="0"/>
              <a:t>2022/7/4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202685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5D86183-1A27-425D-9692-264495573DC9}" type="datetimeFigureOut">
              <a:rPr lang="zh-CN" altLang="en-US" smtClean="0"/>
              <a:t>2022/7/4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20416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5D86183-1A27-425D-9692-264495573DC9}" type="datetimeFigureOut">
              <a:rPr lang="zh-CN" altLang="en-US" smtClean="0"/>
              <a:t>2022/7/4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400298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5D86183-1A27-425D-9692-264495573DC9}" type="datetimeFigureOut">
              <a:rPr lang="zh-CN" altLang="en-US" smtClean="0"/>
              <a:t>2022/7/4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4083720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D86183-1A27-425D-9692-264495573DC9}" type="datetimeFigureOut">
              <a:rPr lang="zh-CN" altLang="en-US" smtClean="0"/>
              <a:t>2022/7/4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203455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5D86183-1A27-425D-9692-264495573DC9}" type="datetimeFigureOut">
              <a:rPr lang="zh-CN" altLang="en-US" smtClean="0"/>
              <a:t>2022/7/4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4210928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5D86183-1A27-425D-9692-264495573DC9}" type="datetimeFigureOut">
              <a:rPr lang="zh-CN" altLang="en-US" smtClean="0"/>
              <a:t>2022/7/4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224866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86183-1A27-425D-9692-264495573DC9}" type="datetimeFigureOut">
              <a:rPr lang="zh-CN" altLang="en-US" smtClean="0"/>
              <a:t>2022/7/4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7A8AA-7B2C-46B7-A289-2FE036F52106}" type="slidenum">
              <a:rPr lang="zh-CN" altLang="en-US" smtClean="0"/>
              <a:t>‹#›</a:t>
            </a:fld>
            <a:endParaRPr lang="zh-CN" altLang="en-US"/>
          </a:p>
        </p:txBody>
      </p:sp>
    </p:spTree>
    <p:extLst>
      <p:ext uri="{BB962C8B-B14F-4D97-AF65-F5344CB8AC3E}">
        <p14:creationId xmlns:p14="http://schemas.microsoft.com/office/powerpoint/2010/main" val="1881754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4.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10" Type="http://schemas.openxmlformats.org/officeDocument/2006/relationships/comments" Target="../comments/comment1.xml"/><Relationship Id="rId4" Type="http://schemas.openxmlformats.org/officeDocument/2006/relationships/oleObject" Target="../embeddings/oleObject1.bin"/><Relationship Id="rId9"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a:off x="2069609" y="1707902"/>
            <a:ext cx="5632767" cy="2876798"/>
            <a:chOff x="2069609" y="1707902"/>
            <a:chExt cx="5632767" cy="2876798"/>
          </a:xfrm>
        </p:grpSpPr>
        <p:sp>
          <p:nvSpPr>
            <p:cNvPr id="132" name="圆角矩形 131"/>
            <p:cNvSpPr/>
            <p:nvPr/>
          </p:nvSpPr>
          <p:spPr>
            <a:xfrm>
              <a:off x="5078607" y="1707902"/>
              <a:ext cx="2160731" cy="2876550"/>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30"/>
            <p:cNvSpPr/>
            <p:nvPr/>
          </p:nvSpPr>
          <p:spPr>
            <a:xfrm>
              <a:off x="2678277" y="1708150"/>
              <a:ext cx="2160731" cy="2876550"/>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圆角矩形 3"/>
            <p:cNvSpPr/>
            <p:nvPr/>
          </p:nvSpPr>
          <p:spPr>
            <a:xfrm>
              <a:off x="3274565" y="2547889"/>
              <a:ext cx="807868"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NLSEF_1</a:t>
              </a:r>
            </a:p>
          </p:txBody>
        </p:sp>
        <p:sp>
          <p:nvSpPr>
            <p:cNvPr id="6" name="流程图: 接点 5"/>
            <p:cNvSpPr/>
            <p:nvPr/>
          </p:nvSpPr>
          <p:spPr>
            <a:xfrm>
              <a:off x="4513107" y="2676615"/>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4" idx="3"/>
              <a:endCxn id="6" idx="2"/>
            </p:cNvCxnSpPr>
            <p:nvPr/>
          </p:nvCxnSpPr>
          <p:spPr>
            <a:xfrm flipV="1">
              <a:off x="4082433" y="2774269"/>
              <a:ext cx="4306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5185010" y="2547889"/>
              <a:ext cx="807868"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NLSEF_2</a:t>
              </a:r>
            </a:p>
          </p:txBody>
        </p:sp>
        <p:cxnSp>
          <p:nvCxnSpPr>
            <p:cNvPr id="12" name="直接箭头连接符 11"/>
            <p:cNvCxnSpPr>
              <a:stCxn id="6" idx="6"/>
              <a:endCxn id="10" idx="1"/>
            </p:cNvCxnSpPr>
            <p:nvPr/>
          </p:nvCxnSpPr>
          <p:spPr>
            <a:xfrm>
              <a:off x="4708415" y="2774269"/>
              <a:ext cx="4765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6390535" y="2547889"/>
              <a:ext cx="548427" cy="452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a:t>
              </a:r>
            </a:p>
          </p:txBody>
        </p:sp>
        <p:cxnSp>
          <p:nvCxnSpPr>
            <p:cNvPr id="18" name="直接箭头连接符 17"/>
            <p:cNvCxnSpPr>
              <a:stCxn id="10" idx="3"/>
              <a:endCxn id="14" idx="1"/>
            </p:cNvCxnSpPr>
            <p:nvPr/>
          </p:nvCxnSpPr>
          <p:spPr>
            <a:xfrm>
              <a:off x="5992878" y="2774270"/>
              <a:ext cx="397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858000" y="2676617"/>
              <a:ext cx="804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6858000" y="2872017"/>
              <a:ext cx="804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5917492" y="3227031"/>
              <a:ext cx="548427" cy="452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ESO</a:t>
              </a:r>
            </a:p>
          </p:txBody>
        </p:sp>
        <p:cxnSp>
          <p:nvCxnSpPr>
            <p:cNvPr id="35" name="肘形连接符 34"/>
            <p:cNvCxnSpPr>
              <a:endCxn id="31" idx="3"/>
            </p:cNvCxnSpPr>
            <p:nvPr/>
          </p:nvCxnSpPr>
          <p:spPr>
            <a:xfrm rot="10800000" flipV="1">
              <a:off x="6465920" y="2871924"/>
              <a:ext cx="690531" cy="581487"/>
            </a:xfrm>
            <a:prstGeom prst="bentConnector3">
              <a:avLst>
                <a:gd name="adj1" fmla="val -5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肘形连接符 37"/>
            <p:cNvCxnSpPr>
              <a:endCxn id="6" idx="4"/>
            </p:cNvCxnSpPr>
            <p:nvPr/>
          </p:nvCxnSpPr>
          <p:spPr>
            <a:xfrm rot="10800000">
              <a:off x="4610761" y="2871924"/>
              <a:ext cx="1289900" cy="6946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42"/>
            <p:cNvCxnSpPr>
              <a:endCxn id="10" idx="2"/>
            </p:cNvCxnSpPr>
            <p:nvPr/>
          </p:nvCxnSpPr>
          <p:spPr>
            <a:xfrm rot="16200000" flipV="1">
              <a:off x="5572080" y="3017514"/>
              <a:ext cx="362276" cy="328548"/>
            </a:xfrm>
            <a:prstGeom prst="bentConnector3">
              <a:avLst>
                <a:gd name="adj1" fmla="val 702"/>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圆角矩形 55"/>
            <p:cNvSpPr/>
            <p:nvPr/>
          </p:nvSpPr>
          <p:spPr>
            <a:xfrm>
              <a:off x="3979201" y="3575506"/>
              <a:ext cx="548427" cy="452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ESO</a:t>
              </a:r>
            </a:p>
          </p:txBody>
        </p:sp>
        <p:cxnSp>
          <p:nvCxnSpPr>
            <p:cNvPr id="69" name="肘形连接符 68"/>
            <p:cNvCxnSpPr>
              <a:endCxn id="56" idx="3"/>
            </p:cNvCxnSpPr>
            <p:nvPr/>
          </p:nvCxnSpPr>
          <p:spPr>
            <a:xfrm rot="10800000" flipV="1">
              <a:off x="4527628" y="2673957"/>
              <a:ext cx="2969704" cy="1127929"/>
            </a:xfrm>
            <a:prstGeom prst="bentConnector3">
              <a:avLst>
                <a:gd name="adj1" fmla="val 2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肘形连接符 82"/>
            <p:cNvCxnSpPr>
              <a:endCxn id="4" idx="2"/>
            </p:cNvCxnSpPr>
            <p:nvPr/>
          </p:nvCxnSpPr>
          <p:spPr>
            <a:xfrm rot="16200000" flipV="1">
              <a:off x="3480639" y="3198510"/>
              <a:ext cx="690550" cy="294829"/>
            </a:xfrm>
            <a:prstGeom prst="bentConnector3">
              <a:avLst>
                <a:gd name="adj1" fmla="val -14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肘形连接符 87"/>
            <p:cNvCxnSpPr>
              <a:endCxn id="98" idx="4"/>
            </p:cNvCxnSpPr>
            <p:nvPr/>
          </p:nvCxnSpPr>
          <p:spPr>
            <a:xfrm rot="10800000">
              <a:off x="2859684" y="2871924"/>
              <a:ext cx="1117625" cy="10848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流程图: 接点 97"/>
            <p:cNvSpPr/>
            <p:nvPr/>
          </p:nvSpPr>
          <p:spPr>
            <a:xfrm>
              <a:off x="2762029" y="2676615"/>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直接箭头连接符 99"/>
            <p:cNvCxnSpPr>
              <a:stCxn id="98" idx="6"/>
              <a:endCxn id="4" idx="1"/>
            </p:cNvCxnSpPr>
            <p:nvPr/>
          </p:nvCxnSpPr>
          <p:spPr>
            <a:xfrm>
              <a:off x="2957337" y="2774269"/>
              <a:ext cx="3172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endCxn id="98" idx="2"/>
            </p:cNvCxnSpPr>
            <p:nvPr/>
          </p:nvCxnSpPr>
          <p:spPr>
            <a:xfrm>
              <a:off x="2069609" y="2774269"/>
              <a:ext cx="692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加号 112"/>
            <p:cNvSpPr/>
            <p:nvPr/>
          </p:nvSpPr>
          <p:spPr>
            <a:xfrm>
              <a:off x="2678277" y="2632528"/>
              <a:ext cx="90000" cy="88174"/>
            </a:xfrm>
            <a:prstGeom prst="mathPlus">
              <a:avLst/>
            </a:prstGeom>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加号 113"/>
            <p:cNvSpPr/>
            <p:nvPr/>
          </p:nvSpPr>
          <p:spPr>
            <a:xfrm>
              <a:off x="4447016" y="2632527"/>
              <a:ext cx="90000" cy="88174"/>
            </a:xfrm>
            <a:prstGeom prst="mathPlus">
              <a:avLst/>
            </a:prstGeom>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减号 114"/>
            <p:cNvSpPr/>
            <p:nvPr/>
          </p:nvSpPr>
          <p:spPr>
            <a:xfrm>
              <a:off x="2717029" y="2871923"/>
              <a:ext cx="90000" cy="900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减号 115"/>
            <p:cNvSpPr/>
            <p:nvPr/>
          </p:nvSpPr>
          <p:spPr>
            <a:xfrm>
              <a:off x="4490374" y="2870234"/>
              <a:ext cx="90000" cy="900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文本框 116"/>
            <p:cNvSpPr txBox="1"/>
            <p:nvPr/>
          </p:nvSpPr>
          <p:spPr>
            <a:xfrm>
              <a:off x="7227205" y="2440610"/>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x1</a:t>
              </a:r>
              <a:endParaRPr lang="zh-CN" altLang="en-US" sz="1200" dirty="0">
                <a:latin typeface="Calibri" panose="020F0502020204030204" pitchFamily="34" charset="0"/>
                <a:cs typeface="Calibri" panose="020F0502020204030204" pitchFamily="34" charset="0"/>
              </a:endParaRPr>
            </a:p>
          </p:txBody>
        </p:sp>
        <p:sp>
          <p:nvSpPr>
            <p:cNvPr id="118" name="文本框 117"/>
            <p:cNvSpPr txBox="1"/>
            <p:nvPr/>
          </p:nvSpPr>
          <p:spPr>
            <a:xfrm>
              <a:off x="6982320" y="2645542"/>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x2</a:t>
              </a:r>
              <a:endParaRPr lang="zh-CN" altLang="en-US" sz="1200" dirty="0">
                <a:latin typeface="Calibri" panose="020F0502020204030204" pitchFamily="34" charset="0"/>
                <a:cs typeface="Calibri" panose="020F0502020204030204" pitchFamily="34" charset="0"/>
              </a:endParaRPr>
            </a:p>
          </p:txBody>
        </p:sp>
        <p:sp>
          <p:nvSpPr>
            <p:cNvPr id="119" name="文本框 118"/>
            <p:cNvSpPr txBox="1"/>
            <p:nvPr/>
          </p:nvSpPr>
          <p:spPr>
            <a:xfrm>
              <a:off x="5559794" y="3146177"/>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z22</a:t>
              </a:r>
              <a:endParaRPr lang="zh-CN" altLang="en-US" sz="1200" dirty="0">
                <a:latin typeface="Calibri" panose="020F0502020204030204" pitchFamily="34" charset="0"/>
                <a:cs typeface="Calibri" panose="020F0502020204030204" pitchFamily="34" charset="0"/>
              </a:endParaRPr>
            </a:p>
          </p:txBody>
        </p:sp>
        <p:sp>
          <p:nvSpPr>
            <p:cNvPr id="120" name="文本框 119"/>
            <p:cNvSpPr txBox="1"/>
            <p:nvPr/>
          </p:nvSpPr>
          <p:spPr>
            <a:xfrm>
              <a:off x="5056497" y="3340222"/>
              <a:ext cx="475171" cy="461665"/>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z21</a:t>
              </a:r>
            </a:p>
            <a:p>
              <a:endParaRPr lang="zh-CN" altLang="en-US" sz="1200" dirty="0">
                <a:latin typeface="Calibri" panose="020F0502020204030204" pitchFamily="34" charset="0"/>
                <a:cs typeface="Calibri" panose="020F0502020204030204" pitchFamily="34" charset="0"/>
              </a:endParaRPr>
            </a:p>
          </p:txBody>
        </p:sp>
        <p:sp>
          <p:nvSpPr>
            <p:cNvPr id="121" name="文本框 120"/>
            <p:cNvSpPr txBox="1"/>
            <p:nvPr/>
          </p:nvSpPr>
          <p:spPr>
            <a:xfrm>
              <a:off x="3625116" y="3453411"/>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z12</a:t>
              </a:r>
              <a:endParaRPr lang="zh-CN" altLang="en-US" sz="1200" dirty="0">
                <a:latin typeface="Calibri" panose="020F0502020204030204" pitchFamily="34" charset="0"/>
                <a:cs typeface="Calibri" panose="020F0502020204030204" pitchFamily="34" charset="0"/>
              </a:endParaRPr>
            </a:p>
          </p:txBody>
        </p:sp>
        <p:sp>
          <p:nvSpPr>
            <p:cNvPr id="122" name="文本框 121"/>
            <p:cNvSpPr txBox="1"/>
            <p:nvPr/>
          </p:nvSpPr>
          <p:spPr>
            <a:xfrm>
              <a:off x="3090470" y="3730410"/>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z11</a:t>
              </a:r>
              <a:endParaRPr lang="zh-CN" altLang="en-US" sz="1200" dirty="0">
                <a:latin typeface="Calibri" panose="020F0502020204030204" pitchFamily="34" charset="0"/>
                <a:cs typeface="Calibri" panose="020F0502020204030204" pitchFamily="34" charset="0"/>
              </a:endParaRPr>
            </a:p>
          </p:txBody>
        </p:sp>
        <p:sp>
          <p:nvSpPr>
            <p:cNvPr id="129" name="文本框 128"/>
            <p:cNvSpPr txBox="1"/>
            <p:nvPr/>
          </p:nvSpPr>
          <p:spPr>
            <a:xfrm>
              <a:off x="4670270" y="2538115"/>
              <a:ext cx="612394" cy="276999"/>
            </a:xfrm>
            <a:prstGeom prst="rect">
              <a:avLst/>
            </a:prstGeom>
            <a:noFill/>
          </p:spPr>
          <p:txBody>
            <a:bodyPr wrap="square" rtlCol="0">
              <a:spAutoFit/>
            </a:bodyPr>
            <a:lstStyle/>
            <a:p>
              <a:r>
                <a:rPr lang="en-US" altLang="zh-CN" sz="1200" dirty="0">
                  <a:latin typeface="Calibri" panose="020F0502020204030204" pitchFamily="34" charset="0"/>
                  <a:cs typeface="Calibri" panose="020F0502020204030204" pitchFamily="34" charset="0"/>
                </a:rPr>
                <a:t>x</a:t>
              </a:r>
              <a:r>
                <a:rPr lang="en-US" altLang="zh-CN" sz="1200" dirty="0" smtClean="0">
                  <a:latin typeface="Calibri" panose="020F0502020204030204" pitchFamily="34" charset="0"/>
                  <a:cs typeface="Calibri" panose="020F0502020204030204" pitchFamily="34" charset="0"/>
                </a:rPr>
                <a:t>2_d</a:t>
              </a:r>
              <a:endParaRPr lang="zh-CN" altLang="en-US" sz="1200" dirty="0">
                <a:latin typeface="Calibri" panose="020F0502020204030204" pitchFamily="34" charset="0"/>
                <a:cs typeface="Calibri" panose="020F0502020204030204" pitchFamily="34" charset="0"/>
              </a:endParaRPr>
            </a:p>
          </p:txBody>
        </p:sp>
        <p:sp>
          <p:nvSpPr>
            <p:cNvPr id="130" name="文本框 129"/>
            <p:cNvSpPr txBox="1"/>
            <p:nvPr/>
          </p:nvSpPr>
          <p:spPr>
            <a:xfrm>
              <a:off x="2149469" y="2535456"/>
              <a:ext cx="612394"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ref</a:t>
              </a:r>
              <a:endParaRPr lang="zh-CN" altLang="en-US" sz="1200" dirty="0">
                <a:latin typeface="Calibri" panose="020F0502020204030204" pitchFamily="34" charset="0"/>
                <a:cs typeface="Calibri" panose="020F0502020204030204" pitchFamily="34" charset="0"/>
              </a:endParaRPr>
            </a:p>
          </p:txBody>
        </p:sp>
        <p:sp>
          <p:nvSpPr>
            <p:cNvPr id="134" name="文本框 133"/>
            <p:cNvSpPr txBox="1"/>
            <p:nvPr/>
          </p:nvSpPr>
          <p:spPr>
            <a:xfrm>
              <a:off x="3377769" y="1841647"/>
              <a:ext cx="875645" cy="276999"/>
            </a:xfrm>
            <a:prstGeom prst="rect">
              <a:avLst/>
            </a:prstGeom>
            <a:noFill/>
          </p:spPr>
          <p:txBody>
            <a:bodyPr wrap="square" rtlCol="0">
              <a:spAutoFit/>
            </a:bodyPr>
            <a:lstStyle/>
            <a:p>
              <a:r>
                <a:rPr lang="en-US" altLang="zh-CN" sz="1200" dirty="0" smtClean="0"/>
                <a:t>ADRC</a:t>
              </a:r>
              <a:r>
                <a:rPr lang="zh-CN" altLang="en-US" sz="1200" dirty="0" smtClean="0"/>
                <a:t>外环</a:t>
              </a:r>
              <a:endParaRPr lang="zh-CN" altLang="en-US" sz="1200" dirty="0"/>
            </a:p>
          </p:txBody>
        </p:sp>
        <p:sp>
          <p:nvSpPr>
            <p:cNvPr id="135" name="文本框 134"/>
            <p:cNvSpPr txBox="1"/>
            <p:nvPr/>
          </p:nvSpPr>
          <p:spPr>
            <a:xfrm>
              <a:off x="5721149" y="1841149"/>
              <a:ext cx="875645" cy="276999"/>
            </a:xfrm>
            <a:prstGeom prst="rect">
              <a:avLst/>
            </a:prstGeom>
            <a:noFill/>
          </p:spPr>
          <p:txBody>
            <a:bodyPr wrap="square" rtlCol="0">
              <a:spAutoFit/>
            </a:bodyPr>
            <a:lstStyle/>
            <a:p>
              <a:r>
                <a:rPr lang="en-US" altLang="zh-CN" sz="1200" dirty="0" smtClean="0"/>
                <a:t>ADRC</a:t>
              </a:r>
              <a:r>
                <a:rPr lang="zh-CN" altLang="en-US" sz="1200" dirty="0" smtClean="0"/>
                <a:t>内环</a:t>
              </a:r>
              <a:endParaRPr lang="zh-CN" altLang="en-US" sz="1200" dirty="0"/>
            </a:p>
          </p:txBody>
        </p:sp>
      </p:grpSp>
      <p:sp>
        <p:nvSpPr>
          <p:cNvPr id="2" name="文本框 1"/>
          <p:cNvSpPr txBox="1"/>
          <p:nvPr/>
        </p:nvSpPr>
        <p:spPr>
          <a:xfrm>
            <a:off x="508000" y="406400"/>
            <a:ext cx="3057641" cy="369332"/>
          </a:xfrm>
          <a:prstGeom prst="rect">
            <a:avLst/>
          </a:prstGeom>
          <a:noFill/>
        </p:spPr>
        <p:txBody>
          <a:bodyPr wrap="square" rtlCol="0">
            <a:spAutoFit/>
          </a:bodyPr>
          <a:lstStyle/>
          <a:p>
            <a:r>
              <a:rPr lang="en-US" altLang="zh-CN" dirty="0" smtClean="0"/>
              <a:t>Cascade ADRC  example </a:t>
            </a:r>
          </a:p>
        </p:txBody>
      </p:sp>
    </p:spTree>
    <p:extLst>
      <p:ext uri="{BB962C8B-B14F-4D97-AF65-F5344CB8AC3E}">
        <p14:creationId xmlns:p14="http://schemas.microsoft.com/office/powerpoint/2010/main" val="158927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圆角矩形 225"/>
          <p:cNvSpPr/>
          <p:nvPr/>
        </p:nvSpPr>
        <p:spPr>
          <a:xfrm>
            <a:off x="2055162" y="5102636"/>
            <a:ext cx="2414524" cy="955765"/>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5" name="圆角矩形 224"/>
          <p:cNvSpPr/>
          <p:nvPr/>
        </p:nvSpPr>
        <p:spPr>
          <a:xfrm>
            <a:off x="2049364" y="3233564"/>
            <a:ext cx="2420321" cy="1820679"/>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1" name="圆角矩形 130"/>
          <p:cNvSpPr/>
          <p:nvPr/>
        </p:nvSpPr>
        <p:spPr>
          <a:xfrm>
            <a:off x="2047390" y="1787116"/>
            <a:ext cx="2423009" cy="1291592"/>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1" name="直接箭头连接符 110"/>
          <p:cNvCxnSpPr>
            <a:endCxn id="39" idx="1"/>
          </p:cNvCxnSpPr>
          <p:nvPr/>
        </p:nvCxnSpPr>
        <p:spPr>
          <a:xfrm>
            <a:off x="102997" y="3518353"/>
            <a:ext cx="7473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文本框 129"/>
          <p:cNvSpPr txBox="1"/>
          <p:nvPr/>
        </p:nvSpPr>
        <p:spPr>
          <a:xfrm>
            <a:off x="540706" y="3291972"/>
            <a:ext cx="612394"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ref</a:t>
            </a:r>
            <a:endParaRPr lang="zh-CN" altLang="en-US" sz="1200" dirty="0">
              <a:latin typeface="Calibri" panose="020F0502020204030204" pitchFamily="34" charset="0"/>
              <a:cs typeface="Calibri" panose="020F0502020204030204" pitchFamily="34" charset="0"/>
            </a:endParaRPr>
          </a:p>
        </p:txBody>
      </p:sp>
      <p:sp>
        <p:nvSpPr>
          <p:cNvPr id="39" name="圆角矩形 38"/>
          <p:cNvSpPr/>
          <p:nvPr/>
        </p:nvSpPr>
        <p:spPr>
          <a:xfrm>
            <a:off x="850374" y="2895446"/>
            <a:ext cx="515382" cy="12458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TD</a:t>
            </a:r>
          </a:p>
        </p:txBody>
      </p:sp>
      <p:sp>
        <p:nvSpPr>
          <p:cNvPr id="47" name="圆角矩形 46"/>
          <p:cNvSpPr/>
          <p:nvPr/>
        </p:nvSpPr>
        <p:spPr>
          <a:xfrm>
            <a:off x="3015463" y="2135759"/>
            <a:ext cx="807868"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PID_Z</a:t>
            </a:r>
          </a:p>
        </p:txBody>
      </p:sp>
      <p:sp>
        <p:nvSpPr>
          <p:cNvPr id="48" name="圆角矩形 47"/>
          <p:cNvSpPr/>
          <p:nvPr/>
        </p:nvSpPr>
        <p:spPr>
          <a:xfrm>
            <a:off x="3015463" y="3289358"/>
            <a:ext cx="807868"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NLSEF_VZ</a:t>
            </a:r>
          </a:p>
        </p:txBody>
      </p:sp>
      <p:sp>
        <p:nvSpPr>
          <p:cNvPr id="49" name="圆角矩形 48"/>
          <p:cNvSpPr/>
          <p:nvPr/>
        </p:nvSpPr>
        <p:spPr>
          <a:xfrm>
            <a:off x="3015463" y="5307802"/>
            <a:ext cx="807868"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MBD</a:t>
            </a:r>
          </a:p>
        </p:txBody>
      </p:sp>
      <p:sp>
        <p:nvSpPr>
          <p:cNvPr id="53" name="流程图: 接点 52"/>
          <p:cNvSpPr/>
          <p:nvPr/>
        </p:nvSpPr>
        <p:spPr>
          <a:xfrm>
            <a:off x="2302206" y="2264549"/>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加号 53"/>
          <p:cNvSpPr/>
          <p:nvPr/>
        </p:nvSpPr>
        <p:spPr>
          <a:xfrm>
            <a:off x="2236115" y="2220461"/>
            <a:ext cx="90000" cy="88174"/>
          </a:xfrm>
          <a:prstGeom prst="mathPlus">
            <a:avLst/>
          </a:prstGeom>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减号 54"/>
          <p:cNvSpPr/>
          <p:nvPr/>
        </p:nvSpPr>
        <p:spPr>
          <a:xfrm>
            <a:off x="2279473" y="2458168"/>
            <a:ext cx="90000" cy="900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p:cNvSpPr/>
          <p:nvPr/>
        </p:nvSpPr>
        <p:spPr>
          <a:xfrm>
            <a:off x="2507766" y="3417541"/>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加号 57"/>
          <p:cNvSpPr/>
          <p:nvPr/>
        </p:nvSpPr>
        <p:spPr>
          <a:xfrm>
            <a:off x="2441675" y="3373453"/>
            <a:ext cx="90000" cy="88174"/>
          </a:xfrm>
          <a:prstGeom prst="mathPlus">
            <a:avLst/>
          </a:prstGeom>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减号 58"/>
          <p:cNvSpPr/>
          <p:nvPr/>
        </p:nvSpPr>
        <p:spPr>
          <a:xfrm>
            <a:off x="2485033" y="3611160"/>
            <a:ext cx="90000" cy="900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肘形连接符 21"/>
          <p:cNvCxnSpPr/>
          <p:nvPr/>
        </p:nvCxnSpPr>
        <p:spPr>
          <a:xfrm flipV="1">
            <a:off x="1371163" y="2367990"/>
            <a:ext cx="930747" cy="729171"/>
          </a:xfrm>
          <a:prstGeom prst="bentConnector3">
            <a:avLst>
              <a:gd name="adj1" fmla="val 543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9" idx="3"/>
            <a:endCxn id="57" idx="2"/>
          </p:cNvCxnSpPr>
          <p:nvPr/>
        </p:nvCxnSpPr>
        <p:spPr>
          <a:xfrm flipV="1">
            <a:off x="1365756" y="3515195"/>
            <a:ext cx="1142010" cy="3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53" idx="6"/>
            <a:endCxn id="47" idx="1"/>
          </p:cNvCxnSpPr>
          <p:nvPr/>
        </p:nvCxnSpPr>
        <p:spPr>
          <a:xfrm flipV="1">
            <a:off x="2497514" y="2362140"/>
            <a:ext cx="517949" cy="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57" idx="6"/>
            <a:endCxn id="48" idx="1"/>
          </p:cNvCxnSpPr>
          <p:nvPr/>
        </p:nvCxnSpPr>
        <p:spPr>
          <a:xfrm>
            <a:off x="2703074" y="3515195"/>
            <a:ext cx="312389" cy="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流程图: 接点 90"/>
          <p:cNvSpPr/>
          <p:nvPr/>
        </p:nvSpPr>
        <p:spPr>
          <a:xfrm>
            <a:off x="4548990" y="3357847"/>
            <a:ext cx="311648" cy="31164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加号 64"/>
          <p:cNvSpPr/>
          <p:nvPr/>
        </p:nvSpPr>
        <p:spPr>
          <a:xfrm>
            <a:off x="4548990" y="3357847"/>
            <a:ext cx="311648" cy="3116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p:cNvCxnSpPr>
            <a:stCxn id="47" idx="3"/>
            <a:endCxn id="91" idx="1"/>
          </p:cNvCxnSpPr>
          <p:nvPr/>
        </p:nvCxnSpPr>
        <p:spPr>
          <a:xfrm>
            <a:off x="3823331" y="2362140"/>
            <a:ext cx="771299" cy="104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48" idx="3"/>
            <a:endCxn id="91" idx="2"/>
          </p:cNvCxnSpPr>
          <p:nvPr/>
        </p:nvCxnSpPr>
        <p:spPr>
          <a:xfrm flipV="1">
            <a:off x="3823331" y="3513671"/>
            <a:ext cx="725659" cy="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V="1">
            <a:off x="1365756" y="3983645"/>
            <a:ext cx="567765" cy="2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肘形连接符 127"/>
          <p:cNvCxnSpPr>
            <a:endCxn id="49" idx="1"/>
          </p:cNvCxnSpPr>
          <p:nvPr/>
        </p:nvCxnSpPr>
        <p:spPr>
          <a:xfrm rot="16200000" flipH="1">
            <a:off x="1672914" y="4191634"/>
            <a:ext cx="1548156" cy="11369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圆角矩形 136"/>
          <p:cNvSpPr/>
          <p:nvPr/>
        </p:nvSpPr>
        <p:spPr>
          <a:xfrm>
            <a:off x="3546848" y="4266337"/>
            <a:ext cx="548427" cy="6241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ESO</a:t>
            </a:r>
          </a:p>
        </p:txBody>
      </p:sp>
      <p:cxnSp>
        <p:nvCxnSpPr>
          <p:cNvPr id="140" name="直接箭头连接符 139"/>
          <p:cNvCxnSpPr>
            <a:stCxn id="91" idx="6"/>
          </p:cNvCxnSpPr>
          <p:nvPr/>
        </p:nvCxnSpPr>
        <p:spPr>
          <a:xfrm>
            <a:off x="4860638" y="3513671"/>
            <a:ext cx="438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圆角矩形 140"/>
          <p:cNvSpPr/>
          <p:nvPr/>
        </p:nvSpPr>
        <p:spPr>
          <a:xfrm>
            <a:off x="5314030" y="3317973"/>
            <a:ext cx="548427" cy="452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a:t>
            </a:r>
          </a:p>
        </p:txBody>
      </p:sp>
      <p:cxnSp>
        <p:nvCxnSpPr>
          <p:cNvPr id="142" name="直接箭头连接符 141"/>
          <p:cNvCxnSpPr/>
          <p:nvPr/>
        </p:nvCxnSpPr>
        <p:spPr>
          <a:xfrm>
            <a:off x="5781495" y="3446701"/>
            <a:ext cx="804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a:off x="5781495" y="3642101"/>
            <a:ext cx="804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文本框 143"/>
          <p:cNvSpPr txBox="1"/>
          <p:nvPr/>
        </p:nvSpPr>
        <p:spPr>
          <a:xfrm>
            <a:off x="6150700" y="3210694"/>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x1</a:t>
            </a:r>
            <a:endParaRPr lang="zh-CN" altLang="en-US" sz="1200" dirty="0">
              <a:latin typeface="Calibri" panose="020F0502020204030204" pitchFamily="34" charset="0"/>
              <a:cs typeface="Calibri" panose="020F0502020204030204" pitchFamily="34" charset="0"/>
            </a:endParaRPr>
          </a:p>
        </p:txBody>
      </p:sp>
      <p:sp>
        <p:nvSpPr>
          <p:cNvPr id="145" name="文本框 144"/>
          <p:cNvSpPr txBox="1"/>
          <p:nvPr/>
        </p:nvSpPr>
        <p:spPr>
          <a:xfrm>
            <a:off x="5896383" y="3433633"/>
            <a:ext cx="46951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x2</a:t>
            </a:r>
            <a:endParaRPr lang="zh-CN" altLang="en-US" sz="1200" dirty="0">
              <a:latin typeface="Calibri" panose="020F0502020204030204" pitchFamily="34" charset="0"/>
              <a:cs typeface="Calibri" panose="020F0502020204030204" pitchFamily="34" charset="0"/>
            </a:endParaRPr>
          </a:p>
        </p:txBody>
      </p:sp>
      <p:cxnSp>
        <p:nvCxnSpPr>
          <p:cNvPr id="147" name="肘形连接符 146"/>
          <p:cNvCxnSpPr>
            <a:endCxn id="137" idx="3"/>
          </p:cNvCxnSpPr>
          <p:nvPr/>
        </p:nvCxnSpPr>
        <p:spPr>
          <a:xfrm rot="10800000" flipV="1">
            <a:off x="4095275" y="3643516"/>
            <a:ext cx="2157586" cy="934901"/>
          </a:xfrm>
          <a:prstGeom prst="bentConnector3">
            <a:avLst>
              <a:gd name="adj1" fmla="val -62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流程图: 接点 160"/>
          <p:cNvSpPr/>
          <p:nvPr/>
        </p:nvSpPr>
        <p:spPr>
          <a:xfrm>
            <a:off x="2179741" y="3890672"/>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加号 161"/>
          <p:cNvSpPr/>
          <p:nvPr/>
        </p:nvSpPr>
        <p:spPr>
          <a:xfrm>
            <a:off x="2113650" y="3846584"/>
            <a:ext cx="90000" cy="88174"/>
          </a:xfrm>
          <a:prstGeom prst="mathPlus">
            <a:avLst/>
          </a:prstGeom>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减号 162"/>
          <p:cNvSpPr/>
          <p:nvPr/>
        </p:nvSpPr>
        <p:spPr>
          <a:xfrm>
            <a:off x="2157008" y="4084291"/>
            <a:ext cx="90000" cy="900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箭头连接符 166"/>
          <p:cNvCxnSpPr/>
          <p:nvPr/>
        </p:nvCxnSpPr>
        <p:spPr>
          <a:xfrm>
            <a:off x="1933521" y="3984993"/>
            <a:ext cx="246220" cy="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endCxn id="161" idx="4"/>
          </p:cNvCxnSpPr>
          <p:nvPr/>
        </p:nvCxnSpPr>
        <p:spPr>
          <a:xfrm rot="10800000">
            <a:off x="2277396" y="4085980"/>
            <a:ext cx="1264667" cy="6231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endCxn id="57" idx="4"/>
          </p:cNvCxnSpPr>
          <p:nvPr/>
        </p:nvCxnSpPr>
        <p:spPr>
          <a:xfrm rot="10800000">
            <a:off x="2605420" y="3612850"/>
            <a:ext cx="936642" cy="805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肘形连接符 181"/>
          <p:cNvCxnSpPr>
            <a:stCxn id="161" idx="6"/>
            <a:endCxn id="48" idx="2"/>
          </p:cNvCxnSpPr>
          <p:nvPr/>
        </p:nvCxnSpPr>
        <p:spPr>
          <a:xfrm flipV="1">
            <a:off x="2375049" y="3742119"/>
            <a:ext cx="1044348" cy="2462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3" name="文本框 182"/>
          <p:cNvSpPr txBox="1"/>
          <p:nvPr/>
        </p:nvSpPr>
        <p:spPr>
          <a:xfrm>
            <a:off x="2887996" y="4187952"/>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z1</a:t>
            </a:r>
            <a:endParaRPr lang="zh-CN" altLang="en-US" sz="1200" dirty="0">
              <a:latin typeface="Calibri" panose="020F0502020204030204" pitchFamily="34" charset="0"/>
              <a:cs typeface="Calibri" panose="020F0502020204030204" pitchFamily="34" charset="0"/>
            </a:endParaRPr>
          </a:p>
        </p:txBody>
      </p:sp>
      <p:sp>
        <p:nvSpPr>
          <p:cNvPr id="184" name="文本框 183"/>
          <p:cNvSpPr txBox="1"/>
          <p:nvPr/>
        </p:nvSpPr>
        <p:spPr>
          <a:xfrm>
            <a:off x="2887996" y="4486987"/>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z2</a:t>
            </a:r>
            <a:endParaRPr lang="zh-CN" altLang="en-US" sz="1200" dirty="0">
              <a:latin typeface="Calibri" panose="020F0502020204030204" pitchFamily="34" charset="0"/>
              <a:cs typeface="Calibri" panose="020F0502020204030204" pitchFamily="34" charset="0"/>
            </a:endParaRPr>
          </a:p>
        </p:txBody>
      </p:sp>
      <p:sp>
        <p:nvSpPr>
          <p:cNvPr id="185" name="文本框 184"/>
          <p:cNvSpPr txBox="1"/>
          <p:nvPr/>
        </p:nvSpPr>
        <p:spPr>
          <a:xfrm>
            <a:off x="2674161" y="3791352"/>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e2</a:t>
            </a:r>
            <a:endParaRPr lang="zh-CN" altLang="en-US" sz="1200" dirty="0">
              <a:latin typeface="Calibri" panose="020F0502020204030204" pitchFamily="34" charset="0"/>
              <a:cs typeface="Calibri" panose="020F0502020204030204" pitchFamily="34" charset="0"/>
            </a:endParaRPr>
          </a:p>
        </p:txBody>
      </p:sp>
      <p:sp>
        <p:nvSpPr>
          <p:cNvPr id="186" name="文本框 185"/>
          <p:cNvSpPr txBox="1"/>
          <p:nvPr/>
        </p:nvSpPr>
        <p:spPr>
          <a:xfrm>
            <a:off x="2674161" y="3308201"/>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e1</a:t>
            </a:r>
            <a:endParaRPr lang="zh-CN" altLang="en-US" sz="1200" dirty="0">
              <a:latin typeface="Calibri" panose="020F0502020204030204" pitchFamily="34" charset="0"/>
              <a:cs typeface="Calibri" panose="020F0502020204030204" pitchFamily="34" charset="0"/>
            </a:endParaRPr>
          </a:p>
        </p:txBody>
      </p:sp>
      <p:cxnSp>
        <p:nvCxnSpPr>
          <p:cNvPr id="190" name="肘形连接符 189"/>
          <p:cNvCxnSpPr>
            <a:stCxn id="49" idx="3"/>
            <a:endCxn id="91" idx="4"/>
          </p:cNvCxnSpPr>
          <p:nvPr/>
        </p:nvCxnSpPr>
        <p:spPr>
          <a:xfrm flipV="1">
            <a:off x="3823331" y="3669495"/>
            <a:ext cx="881483" cy="1864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endCxn id="53" idx="4"/>
          </p:cNvCxnSpPr>
          <p:nvPr/>
        </p:nvCxnSpPr>
        <p:spPr>
          <a:xfrm flipV="1">
            <a:off x="2398052" y="2459857"/>
            <a:ext cx="1808" cy="590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文本框 201"/>
          <p:cNvSpPr txBox="1"/>
          <p:nvPr/>
        </p:nvSpPr>
        <p:spPr>
          <a:xfrm>
            <a:off x="2316431" y="2716531"/>
            <a:ext cx="1405008"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State.position.z</a:t>
            </a:r>
            <a:endParaRPr lang="zh-CN" altLang="en-US" sz="1200" dirty="0">
              <a:latin typeface="Calibri" panose="020F0502020204030204" pitchFamily="34" charset="0"/>
              <a:cs typeface="Calibri" panose="020F0502020204030204" pitchFamily="34" charset="0"/>
            </a:endParaRPr>
          </a:p>
        </p:txBody>
      </p:sp>
      <p:sp>
        <p:nvSpPr>
          <p:cNvPr id="203" name="文本框 202"/>
          <p:cNvSpPr txBox="1"/>
          <p:nvPr/>
        </p:nvSpPr>
        <p:spPr>
          <a:xfrm>
            <a:off x="1391229" y="2866565"/>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Z_d</a:t>
            </a:r>
            <a:endParaRPr lang="zh-CN" altLang="en-US" sz="1200" dirty="0">
              <a:latin typeface="Calibri" panose="020F0502020204030204" pitchFamily="34" charset="0"/>
              <a:cs typeface="Calibri" panose="020F0502020204030204" pitchFamily="34" charset="0"/>
            </a:endParaRPr>
          </a:p>
        </p:txBody>
      </p:sp>
      <p:sp>
        <p:nvSpPr>
          <p:cNvPr id="204" name="文本框 203"/>
          <p:cNvSpPr txBox="1"/>
          <p:nvPr/>
        </p:nvSpPr>
        <p:spPr>
          <a:xfrm>
            <a:off x="1370008" y="3289358"/>
            <a:ext cx="642102"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VZ_d</a:t>
            </a:r>
            <a:endParaRPr lang="zh-CN" altLang="en-US" sz="1200" dirty="0">
              <a:latin typeface="Calibri" panose="020F0502020204030204" pitchFamily="34" charset="0"/>
              <a:cs typeface="Calibri" panose="020F0502020204030204" pitchFamily="34" charset="0"/>
            </a:endParaRPr>
          </a:p>
        </p:txBody>
      </p:sp>
      <p:sp>
        <p:nvSpPr>
          <p:cNvPr id="205" name="文本框 204"/>
          <p:cNvSpPr txBox="1"/>
          <p:nvPr/>
        </p:nvSpPr>
        <p:spPr>
          <a:xfrm>
            <a:off x="1305668" y="3743544"/>
            <a:ext cx="1136007"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aZ_d(TD.fh)</a:t>
            </a:r>
            <a:endParaRPr lang="zh-CN" altLang="en-US" sz="1200" dirty="0">
              <a:latin typeface="Calibri" panose="020F0502020204030204" pitchFamily="34" charset="0"/>
              <a:cs typeface="Calibri" panose="020F0502020204030204" pitchFamily="34" charset="0"/>
            </a:endParaRPr>
          </a:p>
        </p:txBody>
      </p:sp>
      <p:pic>
        <p:nvPicPr>
          <p:cNvPr id="229" name="图片 228"/>
          <p:cNvPicPr>
            <a:picLocks noChangeAspect="1"/>
          </p:cNvPicPr>
          <p:nvPr/>
        </p:nvPicPr>
        <p:blipFill>
          <a:blip r:embed="rId3"/>
          <a:stretch>
            <a:fillRect/>
          </a:stretch>
        </p:blipFill>
        <p:spPr>
          <a:xfrm>
            <a:off x="6720326" y="3079215"/>
            <a:ext cx="5138042" cy="2998404"/>
          </a:xfrm>
          <a:prstGeom prst="rect">
            <a:avLst/>
          </a:prstGeom>
        </p:spPr>
      </p:pic>
      <p:pic>
        <p:nvPicPr>
          <p:cNvPr id="230" name="图片 229"/>
          <p:cNvPicPr>
            <a:picLocks noChangeAspect="1"/>
          </p:cNvPicPr>
          <p:nvPr/>
        </p:nvPicPr>
        <p:blipFill>
          <a:blip r:embed="rId4"/>
          <a:stretch>
            <a:fillRect/>
          </a:stretch>
        </p:blipFill>
        <p:spPr>
          <a:xfrm>
            <a:off x="5588243" y="354446"/>
            <a:ext cx="6317590" cy="1795651"/>
          </a:xfrm>
          <a:prstGeom prst="rect">
            <a:avLst/>
          </a:prstGeom>
        </p:spPr>
      </p:pic>
      <p:sp>
        <p:nvSpPr>
          <p:cNvPr id="231" name="圆角矩形 230"/>
          <p:cNvSpPr/>
          <p:nvPr/>
        </p:nvSpPr>
        <p:spPr>
          <a:xfrm>
            <a:off x="7601527" y="3097161"/>
            <a:ext cx="3611418" cy="41651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3" name="直接箭头连接符 232"/>
          <p:cNvCxnSpPr/>
          <p:nvPr/>
        </p:nvCxnSpPr>
        <p:spPr>
          <a:xfrm flipH="1" flipV="1">
            <a:off x="5588243" y="2135759"/>
            <a:ext cx="2054713" cy="9720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接箭头连接符 234"/>
          <p:cNvCxnSpPr/>
          <p:nvPr/>
        </p:nvCxnSpPr>
        <p:spPr>
          <a:xfrm flipV="1">
            <a:off x="11212945" y="2135760"/>
            <a:ext cx="692888" cy="9720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15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圆角矩形 72"/>
          <p:cNvSpPr/>
          <p:nvPr/>
        </p:nvSpPr>
        <p:spPr>
          <a:xfrm>
            <a:off x="4641110" y="1438183"/>
            <a:ext cx="4440746" cy="3266981"/>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圆角矩形 71"/>
          <p:cNvSpPr/>
          <p:nvPr/>
        </p:nvSpPr>
        <p:spPr>
          <a:xfrm>
            <a:off x="1682170" y="1438184"/>
            <a:ext cx="2761562" cy="3266980"/>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1" name="直接箭头连接符 110"/>
          <p:cNvCxnSpPr>
            <a:endCxn id="39" idx="1"/>
          </p:cNvCxnSpPr>
          <p:nvPr/>
        </p:nvCxnSpPr>
        <p:spPr>
          <a:xfrm>
            <a:off x="1271975" y="2637723"/>
            <a:ext cx="642370" cy="5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文本框 129"/>
          <p:cNvSpPr txBox="1"/>
          <p:nvPr/>
        </p:nvSpPr>
        <p:spPr>
          <a:xfrm>
            <a:off x="1117108" y="2387284"/>
            <a:ext cx="84236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setpoint</a:t>
            </a:r>
            <a:endParaRPr lang="zh-CN" altLang="en-US" sz="1200" dirty="0">
              <a:latin typeface="Calibri" panose="020F0502020204030204" pitchFamily="34" charset="0"/>
              <a:cs typeface="Calibri" panose="020F0502020204030204" pitchFamily="34" charset="0"/>
            </a:endParaRPr>
          </a:p>
        </p:txBody>
      </p:sp>
      <p:sp>
        <p:nvSpPr>
          <p:cNvPr id="39" name="圆角矩形 38"/>
          <p:cNvSpPr/>
          <p:nvPr/>
        </p:nvSpPr>
        <p:spPr>
          <a:xfrm>
            <a:off x="1914345" y="2014816"/>
            <a:ext cx="507801" cy="1257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TD</a:t>
            </a:r>
          </a:p>
        </p:txBody>
      </p:sp>
      <p:cxnSp>
        <p:nvCxnSpPr>
          <p:cNvPr id="37" name="直接箭头连接符 36"/>
          <p:cNvCxnSpPr>
            <a:endCxn id="106" idx="2"/>
          </p:cNvCxnSpPr>
          <p:nvPr/>
        </p:nvCxnSpPr>
        <p:spPr>
          <a:xfrm>
            <a:off x="2428418" y="2951843"/>
            <a:ext cx="522321" cy="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文本框 202"/>
          <p:cNvSpPr txBox="1"/>
          <p:nvPr/>
        </p:nvSpPr>
        <p:spPr>
          <a:xfrm>
            <a:off x="2551452" y="2116892"/>
            <a:ext cx="47517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Z_d</a:t>
            </a:r>
            <a:endParaRPr lang="zh-CN" altLang="en-US" sz="1200" dirty="0">
              <a:latin typeface="Calibri" panose="020F0502020204030204" pitchFamily="34" charset="0"/>
              <a:cs typeface="Calibri" panose="020F0502020204030204" pitchFamily="34" charset="0"/>
            </a:endParaRPr>
          </a:p>
        </p:txBody>
      </p:sp>
      <p:sp>
        <p:nvSpPr>
          <p:cNvPr id="204" name="文本框 203"/>
          <p:cNvSpPr txBox="1"/>
          <p:nvPr/>
        </p:nvSpPr>
        <p:spPr>
          <a:xfrm>
            <a:off x="2424192" y="2715404"/>
            <a:ext cx="642102"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VZ_d</a:t>
            </a:r>
            <a:endParaRPr lang="zh-CN" altLang="en-US" sz="1200" dirty="0">
              <a:latin typeface="Calibri" panose="020F0502020204030204" pitchFamily="34" charset="0"/>
              <a:cs typeface="Calibri" panose="020F0502020204030204" pitchFamily="34" charset="0"/>
            </a:endParaRPr>
          </a:p>
        </p:txBody>
      </p:sp>
      <p:cxnSp>
        <p:nvCxnSpPr>
          <p:cNvPr id="6" name="直接箭头连接符 5"/>
          <p:cNvCxnSpPr>
            <a:endCxn id="103" idx="2"/>
          </p:cNvCxnSpPr>
          <p:nvPr/>
        </p:nvCxnSpPr>
        <p:spPr>
          <a:xfrm>
            <a:off x="2423924" y="2339041"/>
            <a:ext cx="7910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圆角矩形 100"/>
          <p:cNvSpPr/>
          <p:nvPr/>
        </p:nvSpPr>
        <p:spPr>
          <a:xfrm>
            <a:off x="3664373" y="2003085"/>
            <a:ext cx="555712" cy="1269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PID_Z</a:t>
            </a:r>
          </a:p>
        </p:txBody>
      </p:sp>
      <p:sp>
        <p:nvSpPr>
          <p:cNvPr id="103" name="流程图: 接点 102"/>
          <p:cNvSpPr/>
          <p:nvPr/>
        </p:nvSpPr>
        <p:spPr>
          <a:xfrm>
            <a:off x="3214952" y="2241387"/>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加号 103"/>
          <p:cNvSpPr/>
          <p:nvPr/>
        </p:nvSpPr>
        <p:spPr>
          <a:xfrm>
            <a:off x="3148861" y="2197299"/>
            <a:ext cx="90000" cy="88174"/>
          </a:xfrm>
          <a:prstGeom prst="mathPlus">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减号 104"/>
          <p:cNvSpPr/>
          <p:nvPr/>
        </p:nvSpPr>
        <p:spPr>
          <a:xfrm>
            <a:off x="3361645" y="2442927"/>
            <a:ext cx="90000" cy="90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流程图: 接点 105"/>
          <p:cNvSpPr/>
          <p:nvPr/>
        </p:nvSpPr>
        <p:spPr>
          <a:xfrm>
            <a:off x="2950739" y="2854696"/>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加号 106"/>
          <p:cNvSpPr/>
          <p:nvPr/>
        </p:nvSpPr>
        <p:spPr>
          <a:xfrm>
            <a:off x="2879620" y="2808510"/>
            <a:ext cx="90000" cy="88174"/>
          </a:xfrm>
          <a:prstGeom prst="mathPlus">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减号 107"/>
          <p:cNvSpPr/>
          <p:nvPr/>
        </p:nvSpPr>
        <p:spPr>
          <a:xfrm>
            <a:off x="3077144" y="3054980"/>
            <a:ext cx="90000" cy="90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a:off x="4823473" y="2013846"/>
            <a:ext cx="515382" cy="12458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TD</a:t>
            </a:r>
          </a:p>
        </p:txBody>
      </p:sp>
      <p:sp>
        <p:nvSpPr>
          <p:cNvPr id="112" name="文本框 111"/>
          <p:cNvSpPr txBox="1"/>
          <p:nvPr/>
        </p:nvSpPr>
        <p:spPr>
          <a:xfrm>
            <a:off x="5272288" y="2118675"/>
            <a:ext cx="577098"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VZ_d’</a:t>
            </a:r>
            <a:endParaRPr lang="zh-CN" altLang="en-US" sz="1200" dirty="0">
              <a:latin typeface="Calibri" panose="020F0502020204030204" pitchFamily="34" charset="0"/>
              <a:cs typeface="Calibri" panose="020F0502020204030204" pitchFamily="34" charset="0"/>
            </a:endParaRPr>
          </a:p>
        </p:txBody>
      </p:sp>
      <p:sp>
        <p:nvSpPr>
          <p:cNvPr id="113" name="文本框 112"/>
          <p:cNvSpPr txBox="1"/>
          <p:nvPr/>
        </p:nvSpPr>
        <p:spPr>
          <a:xfrm>
            <a:off x="5277285" y="2684173"/>
            <a:ext cx="642102"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aZ_d</a:t>
            </a:r>
            <a:endParaRPr lang="zh-CN" altLang="en-US" sz="1200" dirty="0">
              <a:latin typeface="Calibri" panose="020F0502020204030204" pitchFamily="34" charset="0"/>
              <a:cs typeface="Calibri" panose="020F0502020204030204" pitchFamily="34" charset="0"/>
            </a:endParaRPr>
          </a:p>
        </p:txBody>
      </p:sp>
      <p:cxnSp>
        <p:nvCxnSpPr>
          <p:cNvPr id="114" name="直接箭头连接符 113"/>
          <p:cNvCxnSpPr/>
          <p:nvPr/>
        </p:nvCxnSpPr>
        <p:spPr>
          <a:xfrm>
            <a:off x="5334004" y="2346690"/>
            <a:ext cx="670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流程图: 接点 114"/>
          <p:cNvSpPr/>
          <p:nvPr/>
        </p:nvSpPr>
        <p:spPr>
          <a:xfrm>
            <a:off x="6014222" y="2248530"/>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加号 115"/>
          <p:cNvSpPr/>
          <p:nvPr/>
        </p:nvSpPr>
        <p:spPr>
          <a:xfrm>
            <a:off x="5948131" y="2190156"/>
            <a:ext cx="90000" cy="88174"/>
          </a:xfrm>
          <a:prstGeom prst="mathPlus">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减号 116"/>
          <p:cNvSpPr/>
          <p:nvPr/>
        </p:nvSpPr>
        <p:spPr>
          <a:xfrm>
            <a:off x="6160915" y="2435784"/>
            <a:ext cx="90000" cy="90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流程图: 接点 117"/>
          <p:cNvSpPr/>
          <p:nvPr/>
        </p:nvSpPr>
        <p:spPr>
          <a:xfrm>
            <a:off x="5750009" y="2854696"/>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加号 118"/>
          <p:cNvSpPr/>
          <p:nvPr/>
        </p:nvSpPr>
        <p:spPr>
          <a:xfrm>
            <a:off x="5678890" y="2808510"/>
            <a:ext cx="90000" cy="88174"/>
          </a:xfrm>
          <a:prstGeom prst="mathPlus">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减号 119"/>
          <p:cNvSpPr/>
          <p:nvPr/>
        </p:nvSpPr>
        <p:spPr>
          <a:xfrm>
            <a:off x="5876414" y="3054980"/>
            <a:ext cx="90000" cy="90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endCxn id="118" idx="2"/>
          </p:cNvCxnSpPr>
          <p:nvPr/>
        </p:nvCxnSpPr>
        <p:spPr>
          <a:xfrm>
            <a:off x="5348561" y="2951946"/>
            <a:ext cx="401448" cy="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圆角矩形 133"/>
          <p:cNvSpPr/>
          <p:nvPr/>
        </p:nvSpPr>
        <p:spPr>
          <a:xfrm>
            <a:off x="6797804" y="1991353"/>
            <a:ext cx="555712" cy="1269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NLSEF_VZ</a:t>
            </a:r>
          </a:p>
        </p:txBody>
      </p:sp>
      <p:sp>
        <p:nvSpPr>
          <p:cNvPr id="139" name="流程图: 接点 138"/>
          <p:cNvSpPr/>
          <p:nvPr/>
        </p:nvSpPr>
        <p:spPr>
          <a:xfrm>
            <a:off x="7781575" y="2531133"/>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加号 145"/>
          <p:cNvSpPr/>
          <p:nvPr/>
        </p:nvSpPr>
        <p:spPr>
          <a:xfrm>
            <a:off x="7715484" y="2487045"/>
            <a:ext cx="90000" cy="88174"/>
          </a:xfrm>
          <a:prstGeom prst="mathPlus">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减号 147"/>
          <p:cNvSpPr/>
          <p:nvPr/>
        </p:nvSpPr>
        <p:spPr>
          <a:xfrm>
            <a:off x="7928268" y="2732673"/>
            <a:ext cx="90000" cy="90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圆角矩形 148"/>
          <p:cNvSpPr/>
          <p:nvPr/>
        </p:nvSpPr>
        <p:spPr>
          <a:xfrm>
            <a:off x="7587955" y="3802374"/>
            <a:ext cx="596951" cy="767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ESO</a:t>
            </a:r>
          </a:p>
        </p:txBody>
      </p:sp>
      <p:sp>
        <p:nvSpPr>
          <p:cNvPr id="150" name="圆角矩形 149"/>
          <p:cNvSpPr/>
          <p:nvPr/>
        </p:nvSpPr>
        <p:spPr>
          <a:xfrm>
            <a:off x="9191921" y="2399610"/>
            <a:ext cx="548427" cy="452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a:t>
            </a:r>
          </a:p>
        </p:txBody>
      </p:sp>
      <p:cxnSp>
        <p:nvCxnSpPr>
          <p:cNvPr id="151" name="直接箭头连接符 150"/>
          <p:cNvCxnSpPr/>
          <p:nvPr/>
        </p:nvCxnSpPr>
        <p:spPr>
          <a:xfrm>
            <a:off x="9659386" y="2528338"/>
            <a:ext cx="804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a:off x="9659386" y="2723738"/>
            <a:ext cx="804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文本框 152"/>
          <p:cNvSpPr txBox="1"/>
          <p:nvPr/>
        </p:nvSpPr>
        <p:spPr>
          <a:xfrm>
            <a:off x="9659386" y="2304427"/>
            <a:ext cx="1529564" cy="276999"/>
          </a:xfrm>
          <a:prstGeom prst="rect">
            <a:avLst/>
          </a:prstGeom>
          <a:noFill/>
        </p:spPr>
        <p:txBody>
          <a:bodyPr wrap="square" rtlCol="0">
            <a:spAutoFit/>
          </a:bodyPr>
          <a:lstStyle/>
          <a:p>
            <a:r>
              <a:rPr lang="en-US" altLang="zh-CN" sz="1200" dirty="0">
                <a:latin typeface="Calibri" panose="020F0502020204030204" pitchFamily="34" charset="0"/>
                <a:cs typeface="Calibri" panose="020F0502020204030204" pitchFamily="34" charset="0"/>
              </a:rPr>
              <a:t>State.position.z</a:t>
            </a:r>
            <a:endParaRPr lang="zh-CN" altLang="en-US" sz="1200" dirty="0">
              <a:latin typeface="Calibri" panose="020F0502020204030204" pitchFamily="34" charset="0"/>
              <a:cs typeface="Calibri" panose="020F0502020204030204" pitchFamily="34" charset="0"/>
            </a:endParaRPr>
          </a:p>
        </p:txBody>
      </p:sp>
      <p:sp>
        <p:nvSpPr>
          <p:cNvPr id="154" name="文本框 153"/>
          <p:cNvSpPr txBox="1"/>
          <p:nvPr/>
        </p:nvSpPr>
        <p:spPr>
          <a:xfrm>
            <a:off x="9677403" y="2516682"/>
            <a:ext cx="1224010" cy="276999"/>
          </a:xfrm>
          <a:prstGeom prst="rect">
            <a:avLst/>
          </a:prstGeom>
          <a:noFill/>
        </p:spPr>
        <p:txBody>
          <a:bodyPr wrap="square" rtlCol="0">
            <a:spAutoFit/>
          </a:bodyPr>
          <a:lstStyle/>
          <a:p>
            <a:r>
              <a:rPr lang="en-US" altLang="zh-CN" sz="1200" dirty="0">
                <a:latin typeface="Calibri" panose="020F0502020204030204" pitchFamily="34" charset="0"/>
                <a:cs typeface="Calibri" panose="020F0502020204030204" pitchFamily="34" charset="0"/>
              </a:rPr>
              <a:t>State.velocity.z</a:t>
            </a:r>
            <a:endParaRPr lang="zh-CN" altLang="en-US" sz="1200" dirty="0">
              <a:latin typeface="Calibri" panose="020F0502020204030204" pitchFamily="34" charset="0"/>
              <a:cs typeface="Calibri" panose="020F0502020204030204" pitchFamily="34" charset="0"/>
            </a:endParaRPr>
          </a:p>
        </p:txBody>
      </p:sp>
      <p:cxnSp>
        <p:nvCxnSpPr>
          <p:cNvPr id="17" name="直接箭头连接符 16"/>
          <p:cNvCxnSpPr>
            <a:stCxn id="139" idx="6"/>
            <a:endCxn id="323" idx="2"/>
          </p:cNvCxnSpPr>
          <p:nvPr/>
        </p:nvCxnSpPr>
        <p:spPr>
          <a:xfrm flipV="1">
            <a:off x="7976883" y="2623438"/>
            <a:ext cx="740979" cy="5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肘形连接符 154"/>
          <p:cNvCxnSpPr>
            <a:endCxn id="149" idx="3"/>
          </p:cNvCxnSpPr>
          <p:nvPr/>
        </p:nvCxnSpPr>
        <p:spPr>
          <a:xfrm rot="10800000" flipV="1">
            <a:off x="8184907" y="2732674"/>
            <a:ext cx="1980769" cy="1453287"/>
          </a:xfrm>
          <a:prstGeom prst="bentConnector3">
            <a:avLst>
              <a:gd name="adj1" fmla="val 5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34" idx="3"/>
            <a:endCxn id="139" idx="2"/>
          </p:cNvCxnSpPr>
          <p:nvPr/>
        </p:nvCxnSpPr>
        <p:spPr>
          <a:xfrm>
            <a:off x="7353516" y="2625991"/>
            <a:ext cx="428059" cy="2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115" idx="6"/>
          </p:cNvCxnSpPr>
          <p:nvPr/>
        </p:nvCxnSpPr>
        <p:spPr>
          <a:xfrm>
            <a:off x="6209530" y="2346184"/>
            <a:ext cx="588274" cy="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a:stCxn id="118" idx="6"/>
          </p:cNvCxnSpPr>
          <p:nvPr/>
        </p:nvCxnSpPr>
        <p:spPr>
          <a:xfrm flipV="1">
            <a:off x="5945317" y="2951843"/>
            <a:ext cx="852029" cy="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肘形连接符 157"/>
          <p:cNvCxnSpPr>
            <a:stCxn id="149" idx="1"/>
            <a:endCxn id="115" idx="4"/>
          </p:cNvCxnSpPr>
          <p:nvPr/>
        </p:nvCxnSpPr>
        <p:spPr>
          <a:xfrm rot="10800000">
            <a:off x="6111877" y="2443838"/>
            <a:ext cx="1476079" cy="17421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4" name="圆角矩形 193"/>
          <p:cNvSpPr/>
          <p:nvPr/>
        </p:nvSpPr>
        <p:spPr>
          <a:xfrm>
            <a:off x="7641191" y="3149456"/>
            <a:ext cx="486233" cy="336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b0</a:t>
            </a:r>
            <a:endParaRPr lang="zh-CN" altLang="en-US" sz="1200" dirty="0">
              <a:solidFill>
                <a:schemeClr val="tx1"/>
              </a:solidFill>
            </a:endParaRPr>
          </a:p>
        </p:txBody>
      </p:sp>
      <p:cxnSp>
        <p:nvCxnSpPr>
          <p:cNvPr id="198" name="直接箭头连接符 197"/>
          <p:cNvCxnSpPr>
            <a:stCxn id="149" idx="0"/>
            <a:endCxn id="194" idx="2"/>
          </p:cNvCxnSpPr>
          <p:nvPr/>
        </p:nvCxnSpPr>
        <p:spPr>
          <a:xfrm flipH="1" flipV="1">
            <a:off x="7884308" y="3486084"/>
            <a:ext cx="2123" cy="316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stCxn id="194" idx="0"/>
            <a:endCxn id="139" idx="4"/>
          </p:cNvCxnSpPr>
          <p:nvPr/>
        </p:nvCxnSpPr>
        <p:spPr>
          <a:xfrm flipH="1" flipV="1">
            <a:off x="7879229" y="2726441"/>
            <a:ext cx="5079" cy="423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101" idx="3"/>
            <a:endCxn id="109" idx="1"/>
          </p:cNvCxnSpPr>
          <p:nvPr/>
        </p:nvCxnSpPr>
        <p:spPr>
          <a:xfrm flipV="1">
            <a:off x="4220085" y="2636753"/>
            <a:ext cx="603388" cy="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肘形连接符 219"/>
          <p:cNvCxnSpPr/>
          <p:nvPr/>
        </p:nvCxnSpPr>
        <p:spPr>
          <a:xfrm flipV="1">
            <a:off x="4992843" y="3096190"/>
            <a:ext cx="854830" cy="7607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文本框 231"/>
          <p:cNvSpPr txBox="1"/>
          <p:nvPr/>
        </p:nvSpPr>
        <p:spPr>
          <a:xfrm>
            <a:off x="5041884" y="3576131"/>
            <a:ext cx="792214"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State.acc</a:t>
            </a:r>
            <a:endParaRPr lang="zh-CN" altLang="en-US" sz="1200" dirty="0">
              <a:latin typeface="Calibri" panose="020F0502020204030204" pitchFamily="34" charset="0"/>
              <a:cs typeface="Calibri" panose="020F0502020204030204" pitchFamily="34" charset="0"/>
            </a:endParaRPr>
          </a:p>
        </p:txBody>
      </p:sp>
      <p:sp>
        <p:nvSpPr>
          <p:cNvPr id="234" name="文本框 233"/>
          <p:cNvSpPr txBox="1"/>
          <p:nvPr/>
        </p:nvSpPr>
        <p:spPr>
          <a:xfrm>
            <a:off x="4254011" y="2395798"/>
            <a:ext cx="577098"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VZ_d</a:t>
            </a:r>
            <a:endParaRPr lang="zh-CN" altLang="en-US" sz="1200" dirty="0">
              <a:latin typeface="Calibri" panose="020F0502020204030204" pitchFamily="34" charset="0"/>
              <a:cs typeface="Calibri" panose="020F0502020204030204" pitchFamily="34" charset="0"/>
            </a:endParaRPr>
          </a:p>
        </p:txBody>
      </p:sp>
      <p:cxnSp>
        <p:nvCxnSpPr>
          <p:cNvPr id="223" name="直接箭头连接符 222"/>
          <p:cNvCxnSpPr>
            <a:stCxn id="103" idx="6"/>
          </p:cNvCxnSpPr>
          <p:nvPr/>
        </p:nvCxnSpPr>
        <p:spPr>
          <a:xfrm>
            <a:off x="3410260" y="2339041"/>
            <a:ext cx="254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a:stCxn id="106" idx="6"/>
          </p:cNvCxnSpPr>
          <p:nvPr/>
        </p:nvCxnSpPr>
        <p:spPr>
          <a:xfrm flipV="1">
            <a:off x="3146047" y="2951843"/>
            <a:ext cx="518326" cy="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9" name="肘形连接符 238"/>
          <p:cNvCxnSpPr>
            <a:endCxn id="103" idx="4"/>
          </p:cNvCxnSpPr>
          <p:nvPr/>
        </p:nvCxnSpPr>
        <p:spPr>
          <a:xfrm rot="16200000" flipV="1">
            <a:off x="3156974" y="2592327"/>
            <a:ext cx="1139436" cy="828172"/>
          </a:xfrm>
          <a:prstGeom prst="bentConnector3">
            <a:avLst>
              <a:gd name="adj1" fmla="val 680"/>
            </a:avLst>
          </a:prstGeom>
          <a:ln>
            <a:tailEnd type="triangle"/>
          </a:ln>
        </p:spPr>
        <p:style>
          <a:lnRef idx="1">
            <a:schemeClr val="accent1"/>
          </a:lnRef>
          <a:fillRef idx="0">
            <a:schemeClr val="accent1"/>
          </a:fillRef>
          <a:effectRef idx="0">
            <a:schemeClr val="accent1"/>
          </a:effectRef>
          <a:fontRef idx="minor">
            <a:schemeClr val="tx1"/>
          </a:fontRef>
        </p:style>
      </p:cxnSp>
      <p:sp>
        <p:nvSpPr>
          <p:cNvPr id="240" name="文本框 239"/>
          <p:cNvSpPr txBox="1"/>
          <p:nvPr/>
        </p:nvSpPr>
        <p:spPr>
          <a:xfrm>
            <a:off x="3291510" y="3315022"/>
            <a:ext cx="1244202"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State.position.z</a:t>
            </a:r>
            <a:endParaRPr lang="zh-CN" altLang="en-US" sz="1200" dirty="0">
              <a:latin typeface="Calibri" panose="020F0502020204030204" pitchFamily="34" charset="0"/>
              <a:cs typeface="Calibri" panose="020F0502020204030204" pitchFamily="34" charset="0"/>
            </a:endParaRPr>
          </a:p>
        </p:txBody>
      </p:sp>
      <p:cxnSp>
        <p:nvCxnSpPr>
          <p:cNvPr id="244" name="肘形连接符 243"/>
          <p:cNvCxnSpPr>
            <a:endCxn id="106" idx="4"/>
          </p:cNvCxnSpPr>
          <p:nvPr/>
        </p:nvCxnSpPr>
        <p:spPr>
          <a:xfrm rot="10800000">
            <a:off x="3048394" y="3050004"/>
            <a:ext cx="1138779" cy="8031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5" name="文本框 244"/>
          <p:cNvSpPr txBox="1"/>
          <p:nvPr/>
        </p:nvSpPr>
        <p:spPr>
          <a:xfrm>
            <a:off x="3291510" y="3608316"/>
            <a:ext cx="1213830"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State.velocity.z</a:t>
            </a:r>
            <a:endParaRPr lang="zh-CN" altLang="en-US" sz="1200" dirty="0">
              <a:latin typeface="Calibri" panose="020F0502020204030204" pitchFamily="34" charset="0"/>
              <a:cs typeface="Calibri" panose="020F0502020204030204" pitchFamily="34" charset="0"/>
            </a:endParaRPr>
          </a:p>
        </p:txBody>
      </p:sp>
      <p:sp>
        <p:nvSpPr>
          <p:cNvPr id="261" name="圆角矩形 260"/>
          <p:cNvSpPr/>
          <p:nvPr/>
        </p:nvSpPr>
        <p:spPr>
          <a:xfrm>
            <a:off x="6797346" y="4859475"/>
            <a:ext cx="807868"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MBD</a:t>
            </a:r>
          </a:p>
        </p:txBody>
      </p:sp>
      <p:sp>
        <p:nvSpPr>
          <p:cNvPr id="323" name="流程图: 接点 322"/>
          <p:cNvSpPr/>
          <p:nvPr/>
        </p:nvSpPr>
        <p:spPr>
          <a:xfrm>
            <a:off x="8717862" y="2525784"/>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加号 323"/>
          <p:cNvSpPr/>
          <p:nvPr/>
        </p:nvSpPr>
        <p:spPr>
          <a:xfrm>
            <a:off x="8651771" y="2481696"/>
            <a:ext cx="90000" cy="88174"/>
          </a:xfrm>
          <a:prstGeom prst="mathPlus">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加号 327"/>
          <p:cNvSpPr/>
          <p:nvPr/>
        </p:nvSpPr>
        <p:spPr>
          <a:xfrm>
            <a:off x="8859180" y="2708129"/>
            <a:ext cx="90000" cy="88174"/>
          </a:xfrm>
          <a:prstGeom prst="mathPlus">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0" name="肘形连接符 329"/>
          <p:cNvCxnSpPr>
            <a:stCxn id="261" idx="3"/>
            <a:endCxn id="323" idx="4"/>
          </p:cNvCxnSpPr>
          <p:nvPr/>
        </p:nvCxnSpPr>
        <p:spPr>
          <a:xfrm flipV="1">
            <a:off x="7605214" y="2721092"/>
            <a:ext cx="1210302" cy="23647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2" name="直接箭头连接符 331"/>
          <p:cNvCxnSpPr>
            <a:stCxn id="323" idx="6"/>
            <a:endCxn id="150" idx="1"/>
          </p:cNvCxnSpPr>
          <p:nvPr/>
        </p:nvCxnSpPr>
        <p:spPr>
          <a:xfrm>
            <a:off x="8913170" y="2623438"/>
            <a:ext cx="278751" cy="2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肘形连接符 4"/>
          <p:cNvCxnSpPr>
            <a:stCxn id="113" idx="2"/>
            <a:endCxn id="261" idx="1"/>
          </p:cNvCxnSpPr>
          <p:nvPr/>
        </p:nvCxnSpPr>
        <p:spPr>
          <a:xfrm rot="16200000" flipH="1">
            <a:off x="5135499" y="3424009"/>
            <a:ext cx="2124684" cy="11990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09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圆角矩形 227"/>
          <p:cNvSpPr/>
          <p:nvPr/>
        </p:nvSpPr>
        <p:spPr>
          <a:xfrm>
            <a:off x="360218" y="304800"/>
            <a:ext cx="3210016" cy="9051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The control block diagram</a:t>
            </a:r>
          </a:p>
          <a:p>
            <a:pPr algn="ctr"/>
            <a:r>
              <a:rPr lang="en-US" altLang="zh-CN" dirty="0" smtClean="0"/>
              <a:t> in this program</a:t>
            </a:r>
            <a:endParaRPr lang="zh-CN" altLang="en-US" dirty="0"/>
          </a:p>
        </p:txBody>
      </p:sp>
      <p:sp>
        <p:nvSpPr>
          <p:cNvPr id="2" name="文本框 1"/>
          <p:cNvSpPr txBox="1"/>
          <p:nvPr/>
        </p:nvSpPr>
        <p:spPr>
          <a:xfrm>
            <a:off x="1136342" y="1349405"/>
            <a:ext cx="9925234" cy="1200329"/>
          </a:xfrm>
          <a:prstGeom prst="rect">
            <a:avLst/>
          </a:prstGeom>
          <a:noFill/>
        </p:spPr>
        <p:txBody>
          <a:bodyPr wrap="square" rtlCol="0">
            <a:spAutoFit/>
          </a:bodyPr>
          <a:lstStyle/>
          <a:p>
            <a:r>
              <a:rPr lang="zh-CN" altLang="en-US" dirty="0"/>
              <a:t>本</a:t>
            </a:r>
            <a:r>
              <a:rPr lang="zh-CN" altLang="en-US" dirty="0" smtClean="0"/>
              <a:t>控制器是一种混合控制器，其中结合了</a:t>
            </a:r>
            <a:r>
              <a:rPr lang="en-US" altLang="zh-CN" dirty="0" err="1" smtClean="0"/>
              <a:t>backstepping</a:t>
            </a:r>
            <a:r>
              <a:rPr lang="en-US" altLang="zh-CN" dirty="0" smtClean="0"/>
              <a:t>, adaptive controller, </a:t>
            </a:r>
            <a:r>
              <a:rPr lang="zh-CN" altLang="en-US" dirty="0" smtClean="0"/>
              <a:t>以及</a:t>
            </a:r>
            <a:r>
              <a:rPr lang="en-US" altLang="zh-CN" dirty="0" smtClean="0"/>
              <a:t>ADRC</a:t>
            </a:r>
            <a:r>
              <a:rPr lang="zh-CN" altLang="en-US" dirty="0" smtClean="0"/>
              <a:t>中的</a:t>
            </a:r>
            <a:r>
              <a:rPr lang="en-US" altLang="zh-CN" dirty="0" smtClean="0"/>
              <a:t>TD</a:t>
            </a:r>
            <a:r>
              <a:rPr lang="zh-CN" altLang="en-US" dirty="0" smtClean="0"/>
              <a:t>与</a:t>
            </a:r>
            <a:r>
              <a:rPr lang="en-US" altLang="zh-CN" dirty="0" smtClean="0"/>
              <a:t>ESO</a:t>
            </a:r>
            <a:r>
              <a:rPr lang="zh-CN" altLang="en-US" dirty="0" smtClean="0"/>
              <a:t>。 其中</a:t>
            </a:r>
            <a:r>
              <a:rPr lang="en-US" altLang="zh-CN" dirty="0" err="1" smtClean="0"/>
              <a:t>backstepping</a:t>
            </a:r>
            <a:r>
              <a:rPr lang="zh-CN" altLang="en-US" dirty="0" smtClean="0"/>
              <a:t>用于构建类似串级的结构，</a:t>
            </a:r>
            <a:r>
              <a:rPr lang="en-US" altLang="zh-CN" dirty="0" smtClean="0"/>
              <a:t>adaptive controller</a:t>
            </a:r>
            <a:r>
              <a:rPr lang="zh-CN" altLang="en-US" dirty="0" smtClean="0"/>
              <a:t>只要用于对参数不确定性的自适应修正，</a:t>
            </a:r>
            <a:r>
              <a:rPr lang="en-US" altLang="zh-CN" dirty="0" smtClean="0"/>
              <a:t>TD</a:t>
            </a:r>
            <a:r>
              <a:rPr lang="zh-CN" altLang="en-US" dirty="0" smtClean="0"/>
              <a:t>用于产生一个合理的控制轨迹，</a:t>
            </a:r>
            <a:r>
              <a:rPr lang="en-US" altLang="zh-CN" dirty="0" smtClean="0"/>
              <a:t>ESO</a:t>
            </a:r>
            <a:r>
              <a:rPr lang="zh-CN" altLang="en-US" dirty="0" smtClean="0"/>
              <a:t>则用于对扰动估计并采用前馈的方式在控制器中减掉实时估计的扰动量，从而达到抗扰的效果。</a:t>
            </a:r>
            <a:endParaRPr lang="en-US" altLang="zh-CN" dirty="0" smtClean="0"/>
          </a:p>
        </p:txBody>
      </p:sp>
      <p:cxnSp>
        <p:nvCxnSpPr>
          <p:cNvPr id="67" name="直接箭头连接符 66"/>
          <p:cNvCxnSpPr>
            <a:endCxn id="69" idx="1"/>
          </p:cNvCxnSpPr>
          <p:nvPr/>
        </p:nvCxnSpPr>
        <p:spPr>
          <a:xfrm>
            <a:off x="1807084" y="3370193"/>
            <a:ext cx="642370" cy="5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1652217" y="3119754"/>
            <a:ext cx="842361" cy="276999"/>
          </a:xfrm>
          <a:prstGeom prst="rect">
            <a:avLst/>
          </a:prstGeom>
          <a:noFill/>
        </p:spPr>
        <p:txBody>
          <a:bodyPr wrap="square" rtlCol="0">
            <a:spAutoFit/>
          </a:bodyPr>
          <a:lstStyle/>
          <a:p>
            <a:r>
              <a:rPr lang="en-US" altLang="zh-CN" sz="1200" dirty="0" smtClean="0">
                <a:latin typeface="Calibri" panose="020F0502020204030204" pitchFamily="34" charset="0"/>
                <a:cs typeface="Calibri" panose="020F0502020204030204" pitchFamily="34" charset="0"/>
              </a:rPr>
              <a:t>setpoint</a:t>
            </a:r>
            <a:endParaRPr lang="zh-CN" altLang="en-US" sz="1200" dirty="0">
              <a:latin typeface="Calibri" panose="020F0502020204030204" pitchFamily="34" charset="0"/>
              <a:cs typeface="Calibri" panose="020F0502020204030204" pitchFamily="34" charset="0"/>
            </a:endParaRPr>
          </a:p>
        </p:txBody>
      </p:sp>
      <p:sp>
        <p:nvSpPr>
          <p:cNvPr id="69" name="圆角矩形 68"/>
          <p:cNvSpPr/>
          <p:nvPr/>
        </p:nvSpPr>
        <p:spPr>
          <a:xfrm>
            <a:off x="2449454" y="2747286"/>
            <a:ext cx="507801" cy="1257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TD</a:t>
            </a:r>
          </a:p>
        </p:txBody>
      </p:sp>
      <p:cxnSp>
        <p:nvCxnSpPr>
          <p:cNvPr id="70" name="直接箭头连接符 69"/>
          <p:cNvCxnSpPr>
            <a:stCxn id="69" idx="3"/>
            <a:endCxn id="71" idx="1"/>
          </p:cNvCxnSpPr>
          <p:nvPr/>
        </p:nvCxnSpPr>
        <p:spPr>
          <a:xfrm flipV="1">
            <a:off x="2957255" y="3370193"/>
            <a:ext cx="1034476" cy="5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圆角矩形 70"/>
          <p:cNvSpPr/>
          <p:nvPr/>
        </p:nvSpPr>
        <p:spPr>
          <a:xfrm>
            <a:off x="3991731" y="2741421"/>
            <a:ext cx="507801" cy="1257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X</a:t>
            </a:r>
            <a:r>
              <a:rPr lang="en-US" altLang="zh-CN" sz="1200" baseline="-25000" dirty="0" smtClean="0"/>
              <a:t>2d</a:t>
            </a:r>
          </a:p>
        </p:txBody>
      </p:sp>
      <p:sp>
        <p:nvSpPr>
          <p:cNvPr id="78" name="圆角矩形 77"/>
          <p:cNvSpPr/>
          <p:nvPr/>
        </p:nvSpPr>
        <p:spPr>
          <a:xfrm>
            <a:off x="5534008" y="2741421"/>
            <a:ext cx="507801" cy="1257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200" baseline="-25000" dirty="0" smtClean="0">
                <a:latin typeface="Times New Roman" panose="02020603050405020304" pitchFamily="18" charset="0"/>
                <a:cs typeface="Times New Roman" panose="02020603050405020304" pitchFamily="18" charset="0"/>
              </a:rPr>
              <a:t>τ</a:t>
            </a:r>
            <a:endParaRPr lang="en-US" altLang="zh-CN" sz="2200" baseline="-25000" dirty="0" smtClean="0">
              <a:latin typeface="Times New Roman" panose="02020603050405020304" pitchFamily="18" charset="0"/>
              <a:cs typeface="Times New Roman" panose="02020603050405020304" pitchFamily="18" charset="0"/>
            </a:endParaRPr>
          </a:p>
        </p:txBody>
      </p:sp>
      <p:cxnSp>
        <p:nvCxnSpPr>
          <p:cNvPr id="79" name="直接箭头连接符 78"/>
          <p:cNvCxnSpPr>
            <a:stCxn id="71" idx="3"/>
            <a:endCxn id="78" idx="1"/>
          </p:cNvCxnSpPr>
          <p:nvPr/>
        </p:nvCxnSpPr>
        <p:spPr>
          <a:xfrm>
            <a:off x="4499532" y="3370193"/>
            <a:ext cx="1034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a:xfrm>
            <a:off x="6609881" y="4551102"/>
            <a:ext cx="596951" cy="767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dirty="0" smtClean="0"/>
              <a:t>ESO</a:t>
            </a:r>
          </a:p>
        </p:txBody>
      </p:sp>
      <p:sp>
        <p:nvSpPr>
          <p:cNvPr id="92" name="圆角矩形 91"/>
          <p:cNvSpPr/>
          <p:nvPr/>
        </p:nvSpPr>
        <p:spPr>
          <a:xfrm>
            <a:off x="7488316" y="3143812"/>
            <a:ext cx="548427" cy="452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a:t>
            </a:r>
          </a:p>
        </p:txBody>
      </p:sp>
      <p:cxnSp>
        <p:nvCxnSpPr>
          <p:cNvPr id="93" name="直接箭头连接符 92"/>
          <p:cNvCxnSpPr/>
          <p:nvPr/>
        </p:nvCxnSpPr>
        <p:spPr>
          <a:xfrm>
            <a:off x="8027810" y="3251414"/>
            <a:ext cx="804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8027810" y="3446814"/>
            <a:ext cx="804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8045827" y="3239758"/>
            <a:ext cx="1224010" cy="276999"/>
          </a:xfrm>
          <a:prstGeom prst="rect">
            <a:avLst/>
          </a:prstGeom>
          <a:noFill/>
        </p:spPr>
        <p:txBody>
          <a:bodyPr wrap="square" rtlCol="0">
            <a:spAutoFit/>
          </a:bodyPr>
          <a:lstStyle/>
          <a:p>
            <a:r>
              <a:rPr lang="en-US" altLang="zh-CN" sz="1200" dirty="0">
                <a:latin typeface="Calibri" panose="020F0502020204030204" pitchFamily="34" charset="0"/>
                <a:cs typeface="Calibri" panose="020F0502020204030204" pitchFamily="34" charset="0"/>
              </a:rPr>
              <a:t>State.velocity.z</a:t>
            </a:r>
            <a:endParaRPr lang="zh-CN" altLang="en-US" sz="1200" dirty="0">
              <a:latin typeface="Calibri" panose="020F0502020204030204" pitchFamily="34" charset="0"/>
              <a:cs typeface="Calibri" panose="020F0502020204030204" pitchFamily="34" charset="0"/>
            </a:endParaRPr>
          </a:p>
        </p:txBody>
      </p:sp>
      <p:cxnSp>
        <p:nvCxnSpPr>
          <p:cNvPr id="96" name="肘形连接符 95"/>
          <p:cNvCxnSpPr>
            <a:endCxn id="91" idx="3"/>
          </p:cNvCxnSpPr>
          <p:nvPr/>
        </p:nvCxnSpPr>
        <p:spPr>
          <a:xfrm rot="5400000">
            <a:off x="7090892" y="3583787"/>
            <a:ext cx="1466843" cy="12349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91" idx="1"/>
            <a:endCxn id="78" idx="2"/>
          </p:cNvCxnSpPr>
          <p:nvPr/>
        </p:nvCxnSpPr>
        <p:spPr>
          <a:xfrm rot="10800000">
            <a:off x="5787909" y="3998966"/>
            <a:ext cx="821972" cy="9357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流程图: 接点 100"/>
          <p:cNvSpPr/>
          <p:nvPr/>
        </p:nvSpPr>
        <p:spPr>
          <a:xfrm>
            <a:off x="6801863" y="3272539"/>
            <a:ext cx="195308" cy="195308"/>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加号 101"/>
          <p:cNvSpPr/>
          <p:nvPr/>
        </p:nvSpPr>
        <p:spPr>
          <a:xfrm>
            <a:off x="6735772" y="3228451"/>
            <a:ext cx="90000" cy="88174"/>
          </a:xfrm>
          <a:prstGeom prst="mathPlus">
            <a:avLst/>
          </a:prstGeom>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减号 102"/>
          <p:cNvSpPr/>
          <p:nvPr/>
        </p:nvSpPr>
        <p:spPr>
          <a:xfrm>
            <a:off x="6948556" y="3474079"/>
            <a:ext cx="90000" cy="90000"/>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箭头连接符 103"/>
          <p:cNvCxnSpPr>
            <a:stCxn id="78" idx="3"/>
            <a:endCxn id="101" idx="2"/>
          </p:cNvCxnSpPr>
          <p:nvPr/>
        </p:nvCxnSpPr>
        <p:spPr>
          <a:xfrm>
            <a:off x="6041809" y="3370193"/>
            <a:ext cx="760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1" idx="6"/>
            <a:endCxn id="92" idx="1"/>
          </p:cNvCxnSpPr>
          <p:nvPr/>
        </p:nvCxnSpPr>
        <p:spPr>
          <a:xfrm>
            <a:off x="6997171" y="3370193"/>
            <a:ext cx="491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01" idx="4"/>
            <a:endCxn id="91" idx="0"/>
          </p:cNvCxnSpPr>
          <p:nvPr/>
        </p:nvCxnSpPr>
        <p:spPr>
          <a:xfrm>
            <a:off x="6899517" y="3467847"/>
            <a:ext cx="8840" cy="1083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2" name="对象 121"/>
          <p:cNvGraphicFramePr>
            <a:graphicFrameLocks noChangeAspect="1"/>
          </p:cNvGraphicFramePr>
          <p:nvPr>
            <p:extLst>
              <p:ext uri="{D42A27DB-BD31-4B8C-83A1-F6EECF244321}">
                <p14:modId xmlns:p14="http://schemas.microsoft.com/office/powerpoint/2010/main" val="2358716180"/>
              </p:ext>
            </p:extLst>
          </p:nvPr>
        </p:nvGraphicFramePr>
        <p:xfrm>
          <a:off x="323542" y="4617189"/>
          <a:ext cx="1244600" cy="1270000"/>
        </p:xfrm>
        <a:graphic>
          <a:graphicData uri="http://schemas.openxmlformats.org/presentationml/2006/ole">
            <mc:AlternateContent xmlns:mc="http://schemas.openxmlformats.org/markup-compatibility/2006">
              <mc:Choice xmlns:v="urn:schemas-microsoft-com:vml" Requires="v">
                <p:oleObj spid="_x0000_s1036" name="Equation" r:id="rId4" imgW="1244520" imgH="1269720" progId="Equation.DSMT4">
                  <p:embed/>
                </p:oleObj>
              </mc:Choice>
              <mc:Fallback>
                <p:oleObj name="Equation" r:id="rId4" imgW="1244520" imgH="1269720" progId="Equation.DSMT4">
                  <p:embed/>
                  <p:pic>
                    <p:nvPicPr>
                      <p:cNvPr id="0" name=""/>
                      <p:cNvPicPr/>
                      <p:nvPr/>
                    </p:nvPicPr>
                    <p:blipFill>
                      <a:blip r:embed="rId5"/>
                      <a:stretch>
                        <a:fillRect/>
                      </a:stretch>
                    </p:blipFill>
                    <p:spPr>
                      <a:xfrm>
                        <a:off x="323542" y="4617189"/>
                        <a:ext cx="1244600" cy="1270000"/>
                      </a:xfrm>
                      <a:prstGeom prst="rect">
                        <a:avLst/>
                      </a:prstGeom>
                    </p:spPr>
                  </p:pic>
                </p:oleObj>
              </mc:Fallback>
            </mc:AlternateContent>
          </a:graphicData>
        </a:graphic>
      </p:graphicFrame>
      <p:graphicFrame>
        <p:nvGraphicFramePr>
          <p:cNvPr id="123" name="对象 122"/>
          <p:cNvGraphicFramePr>
            <a:graphicFrameLocks noChangeAspect="1"/>
          </p:cNvGraphicFramePr>
          <p:nvPr>
            <p:extLst>
              <p:ext uri="{D42A27DB-BD31-4B8C-83A1-F6EECF244321}">
                <p14:modId xmlns:p14="http://schemas.microsoft.com/office/powerpoint/2010/main" val="1839710606"/>
              </p:ext>
            </p:extLst>
          </p:nvPr>
        </p:nvGraphicFramePr>
        <p:xfrm>
          <a:off x="1736418" y="4617189"/>
          <a:ext cx="2260600" cy="1397000"/>
        </p:xfrm>
        <a:graphic>
          <a:graphicData uri="http://schemas.openxmlformats.org/presentationml/2006/ole">
            <mc:AlternateContent xmlns:mc="http://schemas.openxmlformats.org/markup-compatibility/2006">
              <mc:Choice xmlns:v="urn:schemas-microsoft-com:vml" Requires="v">
                <p:oleObj spid="_x0000_s1037" name="Equation" r:id="rId6" imgW="2260440" imgH="1396800" progId="Equation.DSMT4">
                  <p:embed/>
                </p:oleObj>
              </mc:Choice>
              <mc:Fallback>
                <p:oleObj name="Equation" r:id="rId6" imgW="2260440" imgH="1396800" progId="Equation.DSMT4">
                  <p:embed/>
                  <p:pic>
                    <p:nvPicPr>
                      <p:cNvPr id="0" name=""/>
                      <p:cNvPicPr/>
                      <p:nvPr/>
                    </p:nvPicPr>
                    <p:blipFill>
                      <a:blip r:embed="rId7"/>
                      <a:stretch>
                        <a:fillRect/>
                      </a:stretch>
                    </p:blipFill>
                    <p:spPr>
                      <a:xfrm>
                        <a:off x="1736418" y="4617189"/>
                        <a:ext cx="2260600" cy="1397000"/>
                      </a:xfrm>
                      <a:prstGeom prst="rect">
                        <a:avLst/>
                      </a:prstGeom>
                    </p:spPr>
                  </p:pic>
                </p:oleObj>
              </mc:Fallback>
            </mc:AlternateContent>
          </a:graphicData>
        </a:graphic>
      </p:graphicFrame>
      <p:sp>
        <p:nvSpPr>
          <p:cNvPr id="3" name="文本框 2"/>
          <p:cNvSpPr txBox="1"/>
          <p:nvPr/>
        </p:nvSpPr>
        <p:spPr>
          <a:xfrm>
            <a:off x="4178497" y="4304881"/>
            <a:ext cx="873957" cy="246221"/>
          </a:xfrm>
          <a:prstGeom prst="rect">
            <a:avLst/>
          </a:prstGeom>
          <a:noFill/>
        </p:spPr>
        <p:txBody>
          <a:bodyPr wrap="none" rtlCol="0">
            <a:spAutoFit/>
          </a:bodyPr>
          <a:lstStyle/>
          <a:p>
            <a:r>
              <a:rPr lang="en-US" altLang="zh-CN" sz="1000" dirty="0" smtClean="0">
                <a:latin typeface="Times New Roman" panose="02020603050405020304" pitchFamily="18" charset="0"/>
                <a:cs typeface="Times New Roman" panose="02020603050405020304" pitchFamily="18" charset="0"/>
              </a:rPr>
              <a:t>Adaptive law</a:t>
            </a:r>
            <a:endParaRPr lang="zh-CN" altLang="en-US" sz="1000" dirty="0">
              <a:latin typeface="Times New Roman" panose="02020603050405020304" pitchFamily="18" charset="0"/>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140338770"/>
              </p:ext>
            </p:extLst>
          </p:nvPr>
        </p:nvGraphicFramePr>
        <p:xfrm>
          <a:off x="4247291" y="4627737"/>
          <a:ext cx="762000" cy="254000"/>
        </p:xfrm>
        <a:graphic>
          <a:graphicData uri="http://schemas.openxmlformats.org/presentationml/2006/ole">
            <mc:AlternateContent xmlns:mc="http://schemas.openxmlformats.org/markup-compatibility/2006">
              <mc:Choice xmlns:v="urn:schemas-microsoft-com:vml" Requires="v">
                <p:oleObj spid="_x0000_s1038" name="Equation" r:id="rId8" imgW="761760" imgH="253800" progId="Equation.DSMT4">
                  <p:embed/>
                </p:oleObj>
              </mc:Choice>
              <mc:Fallback>
                <p:oleObj name="Equation" r:id="rId8" imgW="761760" imgH="253800" progId="Equation.DSMT4">
                  <p:embed/>
                  <p:pic>
                    <p:nvPicPr>
                      <p:cNvPr id="0" name=""/>
                      <p:cNvPicPr/>
                      <p:nvPr/>
                    </p:nvPicPr>
                    <p:blipFill>
                      <a:blip r:embed="rId9"/>
                      <a:stretch>
                        <a:fillRect/>
                      </a:stretch>
                    </p:blipFill>
                    <p:spPr>
                      <a:xfrm>
                        <a:off x="4247291" y="4627737"/>
                        <a:ext cx="762000" cy="254000"/>
                      </a:xfrm>
                      <a:prstGeom prst="rect">
                        <a:avLst/>
                      </a:prstGeom>
                    </p:spPr>
                  </p:pic>
                </p:oleObj>
              </mc:Fallback>
            </mc:AlternateContent>
          </a:graphicData>
        </a:graphic>
      </p:graphicFrame>
    </p:spTree>
    <p:extLst>
      <p:ext uri="{BB962C8B-B14F-4D97-AF65-F5344CB8AC3E}">
        <p14:creationId xmlns:p14="http://schemas.microsoft.com/office/powerpoint/2010/main" val="40068189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162</Words>
  <Application>Microsoft Office PowerPoint</Application>
  <PresentationFormat>宽屏</PresentationFormat>
  <Paragraphs>66</Paragraphs>
  <Slides>4</Slides>
  <Notes>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4</vt:i4>
      </vt:variant>
    </vt:vector>
  </HeadingPairs>
  <TitlesOfParts>
    <vt:vector size="11" baseType="lpstr">
      <vt:lpstr>等线</vt:lpstr>
      <vt:lpstr>等线 Light</vt:lpstr>
      <vt:lpstr>Arial</vt:lpstr>
      <vt:lpstr>Calibri</vt:lpstr>
      <vt:lpstr>Times New Roman</vt:lpstr>
      <vt:lpstr>Office 主题​​</vt:lpstr>
      <vt:lpstr>MathType 7.0 Equation</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29</cp:revision>
  <dcterms:created xsi:type="dcterms:W3CDTF">2021-11-20T07:43:55Z</dcterms:created>
  <dcterms:modified xsi:type="dcterms:W3CDTF">2022-07-04T10:06:29Z</dcterms:modified>
</cp:coreProperties>
</file>