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wqSN2vqHmCAzdGWRg2z08etzO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140c14f83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140c14f8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140c14f83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140c14f8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f05a7e2b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f05a7e2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f05a7e3a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f05a7e3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126c77f4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126c77f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140c14f83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140c14f8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f05a7e2b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f05a7e2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140c14f8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140c14f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140c14f8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140c14f8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140c14f83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140c14f8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140c14f83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140c14f8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140c14f83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140c14f8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140c14f83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140c14f8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g8140c14f83_0_76"/>
          <p:cNvSpPr txBox="1"/>
          <p:nvPr>
            <p:ph type="ctrTitle"/>
          </p:nvPr>
        </p:nvSpPr>
        <p:spPr>
          <a:xfrm>
            <a:off x="1524000" y="1122363"/>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DecorRight </a:t>
            </a:r>
            <a:r>
              <a:rPr lang="en-US"/>
              <a:t>Market Research </a:t>
            </a:r>
            <a:endParaRPr/>
          </a:p>
        </p:txBody>
      </p:sp>
      <p:sp>
        <p:nvSpPr>
          <p:cNvPr id="85" name="Google Shape;85;g8140c14f83_0_76"/>
          <p:cNvSpPr txBox="1"/>
          <p:nvPr>
            <p:ph idx="1" type="subTitle"/>
          </p:nvPr>
        </p:nvSpPr>
        <p:spPr>
          <a:xfrm>
            <a:off x="1524000" y="3602038"/>
            <a:ext cx="9144000" cy="1655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By Jonathan Chang, Yu-Fang Juan, Landry Kezebou, Khanh Ngugen, Pedro Martín Rodriguez-Ponga Eyriès, Jiawei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g8140c14f83_0_5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Do you have any opinions on the current home/room decorating community, resources available, and ease of access?</a:t>
            </a:r>
            <a:endParaRPr sz="3000"/>
          </a:p>
        </p:txBody>
      </p:sp>
      <p:sp>
        <p:nvSpPr>
          <p:cNvPr id="150" name="Google Shape;150;g8140c14f83_0_59"/>
          <p:cNvSpPr txBox="1"/>
          <p:nvPr>
            <p:ph idx="1" type="body"/>
          </p:nvPr>
        </p:nvSpPr>
        <p:spPr>
          <a:xfrm>
            <a:off x="838200" y="1538725"/>
            <a:ext cx="10515600" cy="4638000"/>
          </a:xfrm>
          <a:prstGeom prst="rect">
            <a:avLst/>
          </a:prstGeom>
        </p:spPr>
        <p:txBody>
          <a:bodyPr anchorCtr="0" anchor="t" bIns="45700" lIns="91425" spcFirstLastPara="1" rIns="91425" wrap="square" tIns="45700">
            <a:noAutofit/>
          </a:bodyPr>
          <a:lstStyle/>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I love the concept!</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I don’t think it is possible for you to create an unbiased platform.</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Generally not a big concern of mine. Technology could make it easier to find specific items. It could be useful to have a platform that takes in your preference for design and suggests combinations of furniture based on a budget.</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I think we are long overdue for some innovation</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Wish that it was easier to compare types of furnitures between furnishing companies in one place</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I’m relatively new to it but have seen the process before going to college and it seems relatively straightforward, though I’m not too sure on my opinion yet.</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Not aware of it being available.</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My answers may be biased because I am an architect myself.</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Task rabbit may help get assembling labor</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I really like decorating homes and giving my opinion. I would love if someone uploaded a picture of their space with furniture/paint/decor options and I could Tinder swipe on the options.</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Pinterest is great for decorating vibes, so it would be hard to launch a platform that does something similar. If you could have a tab of websites on the side and you could compare results from all of them that would be more helpful (like ikea, wayfair, urban outfitters, etc)</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Love the idea of using AR to see a piece of furniture in my room before I buy. But I think that’s all I need. I’m confident picking out what a want based on my needs and assembling it myself</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The poll might need to target people who has experienced pain points which can have more meaningful data</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I am looking for a platform that helps people show up on time for meetings</a:t>
            </a:r>
            <a:endParaRPr sz="1050">
              <a:solidFill>
                <a:srgbClr val="202124"/>
              </a:solidFill>
              <a:highlight>
                <a:srgbClr val="F8F9FA"/>
              </a:highlight>
              <a:latin typeface="Roboto"/>
              <a:ea typeface="Roboto"/>
              <a:cs typeface="Roboto"/>
              <a:sym typeface="Roboto"/>
            </a:endParaRPr>
          </a:p>
          <a:p>
            <a:pPr indent="0" lvl="0" marL="101600" marR="101600" rtl="0" algn="l">
              <a:lnSpc>
                <a:spcPct val="142857"/>
              </a:lnSpc>
              <a:spcBef>
                <a:spcPts val="300"/>
              </a:spcBef>
              <a:spcAft>
                <a:spcPts val="0"/>
              </a:spcAft>
              <a:buClr>
                <a:schemeClr val="dk1"/>
              </a:buClr>
              <a:buSzPts val="1100"/>
              <a:buFont typeface="Arial"/>
              <a:buNone/>
            </a:pPr>
            <a:r>
              <a:rPr lang="en-US" sz="1050">
                <a:solidFill>
                  <a:srgbClr val="202124"/>
                </a:solidFill>
                <a:highlight>
                  <a:srgbClr val="F8F9FA"/>
                </a:highlight>
                <a:latin typeface="Roboto"/>
                <a:ea typeface="Roboto"/>
                <a:cs typeface="Roboto"/>
                <a:sym typeface="Roboto"/>
              </a:rPr>
              <a:t>Make sure that we can be offered cheap alternatives to looks that can be expensive!!</a:t>
            </a:r>
            <a:endParaRPr sz="1050">
              <a:solidFill>
                <a:srgbClr val="202124"/>
              </a:solidFill>
              <a:highlight>
                <a:srgbClr val="F8F9FA"/>
              </a:highlight>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g7f05a7e2b5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Furniture Retailers - </a:t>
            </a:r>
            <a:r>
              <a:rPr lang="en-US"/>
              <a:t>Status Quo</a:t>
            </a:r>
            <a:endParaRPr/>
          </a:p>
        </p:txBody>
      </p:sp>
      <p:sp>
        <p:nvSpPr>
          <p:cNvPr id="156" name="Google Shape;156;g7f05a7e2b5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Furniture retailers have higher chance of selling once the customers are in the showroom and are able to visualize and experience the products. </a:t>
            </a:r>
            <a:endParaRPr/>
          </a:p>
          <a:p>
            <a:pPr indent="-342900" lvl="0" marL="457200" rtl="0" algn="l">
              <a:spcBef>
                <a:spcPts val="0"/>
              </a:spcBef>
              <a:spcAft>
                <a:spcPts val="0"/>
              </a:spcAft>
              <a:buSzPts val="1800"/>
              <a:buChar char="•"/>
            </a:pPr>
            <a:r>
              <a:rPr lang="en-US"/>
              <a:t>However, they have difficulty attracting new customers to come to their showrooms in the first place. The challenge is to convince the customers that their showroom is worth visiting.</a:t>
            </a:r>
            <a:endParaRPr/>
          </a:p>
          <a:p>
            <a:pPr indent="-342900" lvl="0" marL="457200" rtl="0" algn="l">
              <a:spcBef>
                <a:spcPts val="0"/>
              </a:spcBef>
              <a:spcAft>
                <a:spcPts val="0"/>
              </a:spcAft>
              <a:buSzPts val="1800"/>
              <a:buChar char="•"/>
            </a:pPr>
            <a:r>
              <a:rPr lang="en-US"/>
              <a:t>This is due to competition from other showrooms and online retailers.</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Furniture Retailers - </a:t>
            </a:r>
            <a:r>
              <a:rPr lang="en-US"/>
              <a:t>Status Quo</a:t>
            </a:r>
            <a:r>
              <a:rPr lang="en-US"/>
              <a:t> </a:t>
            </a:r>
            <a:endParaRPr/>
          </a:p>
        </p:txBody>
      </p:sp>
      <p:sp>
        <p:nvSpPr>
          <p:cNvPr id="162" name="Google Shape;16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High-end retailers have interior designer groups to ensure that their customers can get the best services. They want to make sure that their users make great buying choices. Interior design services may or may not charge: it depends on projects’ size.</a:t>
            </a:r>
            <a:endParaRPr/>
          </a:p>
          <a:p>
            <a:pPr indent="-228600" lvl="0" marL="228600" rtl="0" algn="l">
              <a:lnSpc>
                <a:spcPct val="90000"/>
              </a:lnSpc>
              <a:spcBef>
                <a:spcPts val="1000"/>
              </a:spcBef>
              <a:spcAft>
                <a:spcPts val="0"/>
              </a:spcAft>
              <a:buClr>
                <a:schemeClr val="dk1"/>
              </a:buClr>
              <a:buSzPts val="2800"/>
              <a:buChar char="•"/>
            </a:pPr>
            <a:r>
              <a:rPr lang="en-US"/>
              <a:t>Low-end retailers’ customers care about the price. Their challenge is that when customers come in, they take pictures and buy on Amazon with better prices.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g7f05a7e3a7_1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DecoRight and Furniture Sellers</a:t>
            </a:r>
            <a:endParaRPr/>
          </a:p>
        </p:txBody>
      </p:sp>
      <p:sp>
        <p:nvSpPr>
          <p:cNvPr id="168" name="Google Shape;168;g7f05a7e3a7_1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28600" lvl="0" marL="228600" rtl="0" algn="l">
              <a:spcBef>
                <a:spcPts val="1000"/>
              </a:spcBef>
              <a:spcAft>
                <a:spcPts val="0"/>
              </a:spcAft>
              <a:buSzPts val="1800"/>
              <a:buChar char="•"/>
            </a:pPr>
            <a:r>
              <a:rPr lang="en-US"/>
              <a:t>DecorRight can enlarge furniture sellers’ customer base.</a:t>
            </a:r>
            <a:endParaRPr/>
          </a:p>
          <a:p>
            <a:pPr indent="-228600" lvl="0" marL="228600" rtl="0" algn="l">
              <a:spcBef>
                <a:spcPts val="0"/>
              </a:spcBef>
              <a:spcAft>
                <a:spcPts val="0"/>
              </a:spcAft>
              <a:buSzPts val="1800"/>
              <a:buChar char="•"/>
            </a:pPr>
            <a:r>
              <a:rPr lang="en-US"/>
              <a:t>For high-end sellers, although they have their own design groups, DecorRight can work as another tool to visualize their design before they really start a new project.</a:t>
            </a:r>
            <a:endParaRPr/>
          </a:p>
          <a:p>
            <a:pPr indent="0" lvl="0" marL="22860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g7126c77f45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Real Estate Agents</a:t>
            </a:r>
            <a:endParaRPr/>
          </a:p>
        </p:txBody>
      </p:sp>
      <p:sp>
        <p:nvSpPr>
          <p:cNvPr id="174" name="Google Shape;174;g7126c77f45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rgbClr val="000000"/>
              </a:buClr>
              <a:buSzPts val="1800"/>
              <a:buChar char="•"/>
            </a:pPr>
            <a:r>
              <a:rPr lang="en-US">
                <a:solidFill>
                  <a:srgbClr val="000000"/>
                </a:solidFill>
              </a:rPr>
              <a:t>Agents said that it would enhance the experience of the customer as it would make the buying/renting process more visual.</a:t>
            </a:r>
            <a:endParaRPr>
              <a:solidFill>
                <a:srgbClr val="000000"/>
              </a:solidFill>
            </a:endParaRPr>
          </a:p>
          <a:p>
            <a:pPr indent="-342900" lvl="0" marL="457200" rtl="0" algn="l">
              <a:spcBef>
                <a:spcPts val="0"/>
              </a:spcBef>
              <a:spcAft>
                <a:spcPts val="0"/>
              </a:spcAft>
              <a:buClr>
                <a:srgbClr val="000000"/>
              </a:buClr>
              <a:buSzPts val="1800"/>
              <a:buChar char="•"/>
            </a:pPr>
            <a:r>
              <a:rPr lang="en-US">
                <a:solidFill>
                  <a:srgbClr val="000000"/>
                </a:solidFill>
              </a:rPr>
              <a:t>Concerned about how the softwar</a:t>
            </a:r>
            <a:r>
              <a:rPr lang="en-US">
                <a:solidFill>
                  <a:srgbClr val="000000"/>
                </a:solidFill>
              </a:rPr>
              <a:t>e would work in houses that are not that attractive or that do not work so well with the software in which cases it might hurt sales.</a:t>
            </a:r>
            <a:endParaRPr>
              <a:solidFill>
                <a:srgbClr val="000000"/>
              </a:solidFill>
            </a:endParaRPr>
          </a:p>
          <a:p>
            <a:pPr indent="-342900" lvl="0" marL="457200" rtl="0" algn="l">
              <a:spcBef>
                <a:spcPts val="0"/>
              </a:spcBef>
              <a:spcAft>
                <a:spcPts val="0"/>
              </a:spcAft>
              <a:buClr>
                <a:srgbClr val="000000"/>
              </a:buClr>
              <a:buSzPts val="1800"/>
              <a:buChar char="•"/>
            </a:pPr>
            <a:r>
              <a:rPr lang="en-US"/>
              <a:t>Generally, n</a:t>
            </a:r>
            <a:r>
              <a:rPr lang="en-US"/>
              <a:t>ot super excited about DecorRight as the effect is not clear other than maybe in the experience. However, they would be willing to use it.</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g8140c14f83_0_7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User Types</a:t>
            </a:r>
            <a:endParaRPr/>
          </a:p>
        </p:txBody>
      </p:sp>
      <p:sp>
        <p:nvSpPr>
          <p:cNvPr id="91" name="Google Shape;91;g8140c14f83_0_7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533400" lvl="0" marL="457200" rtl="0" algn="l">
              <a:spcBef>
                <a:spcPts val="1000"/>
              </a:spcBef>
              <a:spcAft>
                <a:spcPts val="0"/>
              </a:spcAft>
              <a:buSzPts val="4800"/>
              <a:buChar char="•"/>
            </a:pPr>
            <a:r>
              <a:rPr lang="en-US" sz="4800"/>
              <a:t>Individual Users</a:t>
            </a:r>
            <a:endParaRPr sz="4800"/>
          </a:p>
          <a:p>
            <a:pPr indent="-533400" lvl="0" marL="457200" rtl="0" algn="l">
              <a:spcBef>
                <a:spcPts val="0"/>
              </a:spcBef>
              <a:spcAft>
                <a:spcPts val="0"/>
              </a:spcAft>
              <a:buSzPts val="4800"/>
              <a:buChar char="•"/>
            </a:pPr>
            <a:r>
              <a:rPr lang="en-US" sz="4800"/>
              <a:t>Furniture Retailers</a:t>
            </a:r>
            <a:endParaRPr sz="4800"/>
          </a:p>
          <a:p>
            <a:pPr indent="-533400" lvl="0" marL="457200" rtl="0" algn="l">
              <a:spcBef>
                <a:spcPts val="0"/>
              </a:spcBef>
              <a:spcAft>
                <a:spcPts val="0"/>
              </a:spcAft>
              <a:buSzPts val="4800"/>
              <a:buChar char="•"/>
            </a:pPr>
            <a:r>
              <a:rPr lang="en-US" sz="4800"/>
              <a:t>Real Estate and Contractors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g7f05a7e2b5_0_5"/>
          <p:cNvSpPr txBox="1"/>
          <p:nvPr>
            <p:ph type="ctrTitle"/>
          </p:nvPr>
        </p:nvSpPr>
        <p:spPr>
          <a:xfrm>
            <a:off x="1524000" y="1122363"/>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Individual Users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g8140c14f83_0_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Individual Users- Demographics</a:t>
            </a:r>
            <a:endParaRPr/>
          </a:p>
        </p:txBody>
      </p:sp>
      <p:sp>
        <p:nvSpPr>
          <p:cNvPr id="102" name="Google Shape;102;g8140c14f83_0_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descr="Forms response chart. Question title: Which age group describes you?. Number of responses: 104 responses." id="103" name="Google Shape;103;g8140c14f83_0_5"/>
          <p:cNvPicPr preferRelativeResize="0"/>
          <p:nvPr/>
        </p:nvPicPr>
        <p:blipFill>
          <a:blip r:embed="rId3">
            <a:alphaModFix/>
          </a:blip>
          <a:stretch>
            <a:fillRect/>
          </a:stretch>
        </p:blipFill>
        <p:spPr>
          <a:xfrm>
            <a:off x="0" y="2466900"/>
            <a:ext cx="6756624" cy="2845175"/>
          </a:xfrm>
          <a:prstGeom prst="rect">
            <a:avLst/>
          </a:prstGeom>
          <a:noFill/>
          <a:ln>
            <a:noFill/>
          </a:ln>
        </p:spPr>
      </p:pic>
      <p:pic>
        <p:nvPicPr>
          <p:cNvPr descr="Forms response chart. Question title: In the next two years, will you be moving into a new space or doing a remodel of your living space?. Number of responses: 104 responses." id="104" name="Google Shape;104;g8140c14f83_0_5"/>
          <p:cNvPicPr preferRelativeResize="0"/>
          <p:nvPr/>
        </p:nvPicPr>
        <p:blipFill>
          <a:blip r:embed="rId4">
            <a:alphaModFix/>
          </a:blip>
          <a:stretch>
            <a:fillRect/>
          </a:stretch>
        </p:blipFill>
        <p:spPr>
          <a:xfrm>
            <a:off x="5435375" y="2466902"/>
            <a:ext cx="6756624" cy="28451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g8140c14f83_0_1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Individual Users- Market</a:t>
            </a:r>
            <a:endParaRPr/>
          </a:p>
        </p:txBody>
      </p:sp>
      <p:sp>
        <p:nvSpPr>
          <p:cNvPr id="110" name="Google Shape;110;g8140c14f83_0_1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descr="Forms response chart. Question title: How do you get home/room decorating ideas and decide on your purchases? (Choose all that apply). Number of responses: 101 responses." id="111" name="Google Shape;111;g8140c14f83_0_12"/>
          <p:cNvPicPr preferRelativeResize="0"/>
          <p:nvPr/>
        </p:nvPicPr>
        <p:blipFill>
          <a:blip r:embed="rId3">
            <a:alphaModFix/>
          </a:blip>
          <a:stretch>
            <a:fillRect/>
          </a:stretch>
        </p:blipFill>
        <p:spPr>
          <a:xfrm>
            <a:off x="1436155" y="1825629"/>
            <a:ext cx="9319699" cy="4732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8140c14f83_0_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Individual Users- Psychographics</a:t>
            </a:r>
            <a:endParaRPr/>
          </a:p>
        </p:txBody>
      </p:sp>
      <p:sp>
        <p:nvSpPr>
          <p:cNvPr id="117" name="Google Shape;117;g8140c14f83_0_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descr="Forms response chart. Question title: Do you view your home/room design as an important way to express yourselves?. Number of responses: 104 responses." id="118" name="Google Shape;118;g8140c14f83_0_21"/>
          <p:cNvPicPr preferRelativeResize="0"/>
          <p:nvPr/>
        </p:nvPicPr>
        <p:blipFill>
          <a:blip r:embed="rId3">
            <a:alphaModFix/>
          </a:blip>
          <a:stretch>
            <a:fillRect/>
          </a:stretch>
        </p:blipFill>
        <p:spPr>
          <a:xfrm>
            <a:off x="2878050" y="1530825"/>
            <a:ext cx="6045574" cy="2876376"/>
          </a:xfrm>
          <a:prstGeom prst="rect">
            <a:avLst/>
          </a:prstGeom>
          <a:noFill/>
          <a:ln>
            <a:noFill/>
          </a:ln>
        </p:spPr>
      </p:pic>
      <p:pic>
        <p:nvPicPr>
          <p:cNvPr descr="Forms response chart. Question title: Do you find the current home/room decorating process out of date and in need of modernization?. Number of responses: 103 responses." id="119" name="Google Shape;119;g8140c14f83_0_21"/>
          <p:cNvPicPr preferRelativeResize="0"/>
          <p:nvPr/>
        </p:nvPicPr>
        <p:blipFill>
          <a:blip r:embed="rId4">
            <a:alphaModFix/>
          </a:blip>
          <a:stretch>
            <a:fillRect/>
          </a:stretch>
        </p:blipFill>
        <p:spPr>
          <a:xfrm>
            <a:off x="6409575" y="4106825"/>
            <a:ext cx="5782426" cy="2751174"/>
          </a:xfrm>
          <a:prstGeom prst="rect">
            <a:avLst/>
          </a:prstGeom>
          <a:noFill/>
          <a:ln>
            <a:noFill/>
          </a:ln>
        </p:spPr>
      </p:pic>
      <p:pic>
        <p:nvPicPr>
          <p:cNvPr descr="Forms response chart. Question title: Do you find home/room decorating design time-consuming and inconvenient?. Number of responses: 104 responses." id="120" name="Google Shape;120;g8140c14f83_0_21"/>
          <p:cNvPicPr preferRelativeResize="0"/>
          <p:nvPr/>
        </p:nvPicPr>
        <p:blipFill>
          <a:blip r:embed="rId5">
            <a:alphaModFix/>
          </a:blip>
          <a:stretch>
            <a:fillRect/>
          </a:stretch>
        </p:blipFill>
        <p:spPr>
          <a:xfrm>
            <a:off x="88425" y="4106825"/>
            <a:ext cx="5782426" cy="2751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g8140c14f83_0_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Individual Users- Validation of Technology</a:t>
            </a:r>
            <a:endParaRPr/>
          </a:p>
        </p:txBody>
      </p:sp>
      <p:sp>
        <p:nvSpPr>
          <p:cNvPr id="126" name="Google Shape;126;g8140c14f83_0_3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descr="Forms response chart. Question title: Do you have trouble visualizing how furniture will look together in your home when you are making purchases?. Number of responses: 104 responses." id="127" name="Google Shape;127;g8140c14f83_0_32"/>
          <p:cNvPicPr preferRelativeResize="0"/>
          <p:nvPr/>
        </p:nvPicPr>
        <p:blipFill>
          <a:blip r:embed="rId3">
            <a:alphaModFix/>
          </a:blip>
          <a:stretch>
            <a:fillRect/>
          </a:stretch>
        </p:blipFill>
        <p:spPr>
          <a:xfrm>
            <a:off x="2900538" y="1690825"/>
            <a:ext cx="6390925" cy="3245400"/>
          </a:xfrm>
          <a:prstGeom prst="rect">
            <a:avLst/>
          </a:prstGeom>
          <a:noFill/>
          <a:ln>
            <a:noFill/>
          </a:ln>
        </p:spPr>
      </p:pic>
      <p:pic>
        <p:nvPicPr>
          <p:cNvPr descr="Forms response chart. Question title: Have your ever used Augmented Reality features before?. Number of responses: 104 responses." id="128" name="Google Shape;128;g8140c14f83_0_32"/>
          <p:cNvPicPr preferRelativeResize="0"/>
          <p:nvPr/>
        </p:nvPicPr>
        <p:blipFill>
          <a:blip r:embed="rId4">
            <a:alphaModFix/>
          </a:blip>
          <a:stretch>
            <a:fillRect/>
          </a:stretch>
        </p:blipFill>
        <p:spPr>
          <a:xfrm>
            <a:off x="3195450" y="4513917"/>
            <a:ext cx="5801075" cy="24427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g8140c14f83_0_4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Individual Users- Validation of Platform</a:t>
            </a:r>
            <a:endParaRPr/>
          </a:p>
        </p:txBody>
      </p:sp>
      <p:sp>
        <p:nvSpPr>
          <p:cNvPr id="134" name="Google Shape;134;g8140c14f83_0_4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descr="Forms response chart. Question title: How helpful would a platform be that suggests home/room decorating recommendations specific to your taste and space?. Number of responses: 104 responses." id="135" name="Google Shape;135;g8140c14f83_0_41"/>
          <p:cNvPicPr preferRelativeResize="0"/>
          <p:nvPr/>
        </p:nvPicPr>
        <p:blipFill>
          <a:blip r:embed="rId3">
            <a:alphaModFix/>
          </a:blip>
          <a:stretch>
            <a:fillRect/>
          </a:stretch>
        </p:blipFill>
        <p:spPr>
          <a:xfrm>
            <a:off x="0" y="3165275"/>
            <a:ext cx="5930451" cy="3011551"/>
          </a:xfrm>
          <a:prstGeom prst="rect">
            <a:avLst/>
          </a:prstGeom>
          <a:noFill/>
          <a:ln>
            <a:noFill/>
          </a:ln>
        </p:spPr>
      </p:pic>
      <p:pic>
        <p:nvPicPr>
          <p:cNvPr descr="Forms response chart. Question title: Would an unbiased platform that provides design recommendations based on your needs and not selling products be helpful to you?. Number of responses: 104 responses." id="136" name="Google Shape;136;g8140c14f83_0_41"/>
          <p:cNvPicPr preferRelativeResize="0"/>
          <p:nvPr/>
        </p:nvPicPr>
        <p:blipFill>
          <a:blip r:embed="rId4">
            <a:alphaModFix/>
          </a:blip>
          <a:stretch>
            <a:fillRect/>
          </a:stretch>
        </p:blipFill>
        <p:spPr>
          <a:xfrm>
            <a:off x="6052150" y="3225765"/>
            <a:ext cx="6139850" cy="31178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8140c14f83_0_5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Individual Users- Logistics of Platform</a:t>
            </a:r>
            <a:endParaRPr/>
          </a:p>
        </p:txBody>
      </p:sp>
      <p:sp>
        <p:nvSpPr>
          <p:cNvPr id="142" name="Google Shape;142;g8140c14f83_0_5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descr="Forms response chart. Question title: Are you interested in a platform where you can order all your design purchases (from the same or multiple companies) in one place?. Number of responses: 103 responses." id="143" name="Google Shape;143;g8140c14f83_0_50"/>
          <p:cNvPicPr preferRelativeResize="0"/>
          <p:nvPr/>
        </p:nvPicPr>
        <p:blipFill>
          <a:blip r:embed="rId3">
            <a:alphaModFix/>
          </a:blip>
          <a:stretch>
            <a:fillRect/>
          </a:stretch>
        </p:blipFill>
        <p:spPr>
          <a:xfrm>
            <a:off x="292450" y="2816759"/>
            <a:ext cx="6014925" cy="3054467"/>
          </a:xfrm>
          <a:prstGeom prst="rect">
            <a:avLst/>
          </a:prstGeom>
          <a:noFill/>
          <a:ln>
            <a:noFill/>
          </a:ln>
        </p:spPr>
      </p:pic>
      <p:pic>
        <p:nvPicPr>
          <p:cNvPr descr="Forms response chart. Question title: Do you have problems with putting together and placing your design purchases after they arrive at your home?  Would an easy way to hire contractors to help be helpful?. Number of responses: 104 responses." id="144" name="Google Shape;144;g8140c14f83_0_50"/>
          <p:cNvPicPr preferRelativeResize="0"/>
          <p:nvPr/>
        </p:nvPicPr>
        <p:blipFill>
          <a:blip r:embed="rId4">
            <a:alphaModFix/>
          </a:blip>
          <a:stretch>
            <a:fillRect/>
          </a:stretch>
        </p:blipFill>
        <p:spPr>
          <a:xfrm>
            <a:off x="6177075" y="2816763"/>
            <a:ext cx="6014925" cy="3054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2020-03-08T23:11:50Z</dcterms:created>
  <dc:creator>Debra Juan</dc:creator>
</cp:coreProperties>
</file>