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9" r:id="rId3"/>
    <p:sldId id="264" r:id="rId4"/>
    <p:sldId id="270" r:id="rId5"/>
    <p:sldId id="272" r:id="rId6"/>
    <p:sldId id="273" r:id="rId7"/>
    <p:sldId id="274" r:id="rId8"/>
    <p:sldId id="275" r:id="rId9"/>
    <p:sldId id="276" r:id="rId10"/>
    <p:sldId id="277" r:id="rId11"/>
    <p:sldId id="268" r:id="rId12"/>
    <p:sldId id="278" r:id="rId13"/>
    <p:sldId id="279" r:id="rId14"/>
    <p:sldId id="280" r:id="rId15"/>
    <p:sldId id="281" r:id="rId16"/>
    <p:sldId id="260" r:id="rId17"/>
    <p:sldId id="28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p:restoredTop sz="94649"/>
  </p:normalViewPr>
  <p:slideViewPr>
    <p:cSldViewPr snapToGrid="0" snapToObjects="1">
      <p:cViewPr varScale="1">
        <p:scale>
          <a:sx n="108" d="100"/>
          <a:sy n="108"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imes New Roman" panose="02020603050405020304" pitchFamily="18" charset="0"/>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imes New Roman" panose="02020603050405020304" pitchFamily="18" charset="0"/>
              </a:defRPr>
            </a:lvl1pPr>
          </a:lstStyle>
          <a:p>
            <a:fld id="{2B0A0E8B-0D2C-6F43-858D-D529B3CB624C}" type="datetimeFigureOut">
              <a:rPr kumimoji="1" lang="zh-CN" altLang="en-US" smtClean="0"/>
              <a:pPr/>
              <a:t>2020/12/1</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imes New Roman" panose="02020603050405020304" pitchFamily="18" charset="0"/>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imes New Roman" panose="02020603050405020304" pitchFamily="18" charset="0"/>
              </a:defRPr>
            </a:lvl1pPr>
          </a:lstStyle>
          <a:p>
            <a:fld id="{47C43EEE-66CA-734E-A7BF-561215D1FFC0}" type="slidenum">
              <a:rPr kumimoji="1" lang="zh-CN" altLang="en-US" smtClean="0"/>
              <a:pPr/>
              <a:t>‹#›</a:t>
            </a:fld>
            <a:endParaRPr kumimoji="1" lang="zh-CN" altLang="en-US" dirty="0"/>
          </a:p>
        </p:txBody>
      </p:sp>
    </p:spTree>
    <p:extLst>
      <p:ext uri="{BB962C8B-B14F-4D97-AF65-F5344CB8AC3E}">
        <p14:creationId xmlns:p14="http://schemas.microsoft.com/office/powerpoint/2010/main" val="3713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imes New Roman" panose="02020603050405020304" pitchFamily="18" charset="0"/>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1C87A-2745-1245-901C-BFBA2C445ED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5ADCB1C-1442-1E4F-B6DE-AF0F90060D83}"/>
              </a:ext>
            </a:extLst>
          </p:cNvPr>
          <p:cNvSpPr>
            <a:spLocks noGrp="1"/>
          </p:cNvSpPr>
          <p:nvPr>
            <p:ph type="subTitle" idx="1"/>
          </p:nvPr>
        </p:nvSpPr>
        <p:spPr>
          <a:xfrm>
            <a:off x="1524000" y="3602038"/>
            <a:ext cx="9144000" cy="1655762"/>
          </a:xfrm>
        </p:spPr>
        <p:txBody>
          <a:bodyPr/>
          <a:lstStyle>
            <a:lvl1pPr marL="0" indent="0" algn="ctr">
              <a:buNone/>
              <a:defRPr sz="2400" b="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1A5F1E10-E363-0846-A99E-20F5413465A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49E2CE4C-0B94-7447-9BA9-8989C2681767}"/>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58E4C699-3249-744F-A38B-FDD8656663B8}"/>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78480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B898D-6F80-134B-97E7-4445E5F5850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2D04387-1374-3144-9229-5002EA0E3840}"/>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12A1A7C8-FA78-0D4B-8E2F-58410A60A4B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BEE11901-811C-AD46-9F1F-088FD6366D77}"/>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1FABECEF-1691-F743-99C2-3FA337263F22}"/>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4463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9AFD97-52E4-C64E-B326-11930562431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4EEFF6C-6960-C248-88B3-6D0BBE3CE267}"/>
              </a:ext>
            </a:extLst>
          </p:cNvPr>
          <p:cNvSpPr>
            <a:spLocks noGrp="1"/>
          </p:cNvSpPr>
          <p:nvPr>
            <p:ph type="body" orient="vert" idx="1"/>
          </p:nvPr>
        </p:nvSpPr>
        <p:spPr>
          <a:xfrm>
            <a:off x="838200" y="365125"/>
            <a:ext cx="7734300" cy="5811838"/>
          </a:xfrm>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033EC9A-27E6-7D4B-BBD7-8227234440F8}"/>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4831406B-D97D-F449-9F98-B8E0409A8881}"/>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71E17A19-B164-8E49-8264-60513558045D}"/>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32369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E02C4-FBF4-B944-BE54-E4B0D6733F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1E259D3-901F-4345-B792-6FEDB330D3D5}"/>
              </a:ext>
            </a:extLst>
          </p:cNvPr>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113C6DC-923A-2641-B61C-CBF29A44A225}"/>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17756238-35D0-BE4C-832C-34BC0C6070DF}"/>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03E39F09-E542-6847-9623-738AD76CB69F}"/>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0041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FC0B0-183E-0B47-A52B-DE728A88BD4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7D69D30-8156-E844-8D93-34F9B39F64AD}"/>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4" name="日期占位符 3">
            <a:extLst>
              <a:ext uri="{FF2B5EF4-FFF2-40B4-BE49-F238E27FC236}">
                <a16:creationId xmlns:a16="http://schemas.microsoft.com/office/drawing/2014/main" id="{98282514-37FB-7043-A743-E83689116196}"/>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5E8166CE-526E-FC42-A77B-517ECCE62514}"/>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385C9C49-72F4-5645-B243-F7300F630853}"/>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96527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C6FCD-B0AE-E54D-B376-08F234A5515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07A9243-83D0-D24C-B23C-6B45737B0AD8}"/>
              </a:ext>
            </a:extLst>
          </p:cNvPr>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B82ABD9E-E52F-C14D-89F0-8321FECD8D9D}"/>
              </a:ext>
            </a:extLst>
          </p:cNvPr>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2AAE66C0-7B18-B648-B233-B44FE3080A69}"/>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6" name="页脚占位符 5">
            <a:extLst>
              <a:ext uri="{FF2B5EF4-FFF2-40B4-BE49-F238E27FC236}">
                <a16:creationId xmlns:a16="http://schemas.microsoft.com/office/drawing/2014/main" id="{A91E9769-F7CF-EC48-97B9-E4A89C0D0419}"/>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E247ACF2-7297-654C-A9BD-5D2B7240E87F}"/>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4552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8F31B-996E-B346-8A8F-2F7685F5EC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F05AF66-F5C5-ED42-90CA-8E6890B40278}"/>
              </a:ext>
            </a:extLst>
          </p:cNvPr>
          <p:cNvSpPr>
            <a:spLocks noGrp="1"/>
          </p:cNvSpPr>
          <p:nvPr>
            <p:ph type="body" idx="1"/>
          </p:nvPr>
        </p:nvSpPr>
        <p:spPr>
          <a:xfrm>
            <a:off x="839788" y="1681163"/>
            <a:ext cx="5157787"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739BB638-4705-5F41-B59C-3CFB5212BF2C}"/>
              </a:ext>
            </a:extLst>
          </p:cNvPr>
          <p:cNvSpPr>
            <a:spLocks noGrp="1"/>
          </p:cNvSpPr>
          <p:nvPr>
            <p:ph sz="half" idx="2"/>
          </p:nvPr>
        </p:nvSpPr>
        <p:spPr>
          <a:xfrm>
            <a:off x="839788" y="2505075"/>
            <a:ext cx="5157787"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56698A37-3598-1D43-BB7A-58AA8457BFA3}"/>
              </a:ext>
            </a:extLst>
          </p:cNvPr>
          <p:cNvSpPr>
            <a:spLocks noGrp="1"/>
          </p:cNvSpPr>
          <p:nvPr>
            <p:ph type="body" sz="quarter" idx="3"/>
          </p:nvPr>
        </p:nvSpPr>
        <p:spPr>
          <a:xfrm>
            <a:off x="6172200" y="1681163"/>
            <a:ext cx="5183188"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6" name="内容占位符 5">
            <a:extLst>
              <a:ext uri="{FF2B5EF4-FFF2-40B4-BE49-F238E27FC236}">
                <a16:creationId xmlns:a16="http://schemas.microsoft.com/office/drawing/2014/main" id="{8CB2FCD8-60B3-2248-B13C-6FBAE4ECA0FE}"/>
              </a:ext>
            </a:extLst>
          </p:cNvPr>
          <p:cNvSpPr>
            <a:spLocks noGrp="1"/>
          </p:cNvSpPr>
          <p:nvPr>
            <p:ph sz="quarter" idx="4"/>
          </p:nvPr>
        </p:nvSpPr>
        <p:spPr>
          <a:xfrm>
            <a:off x="6172200" y="2505075"/>
            <a:ext cx="5183188"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6">
            <a:extLst>
              <a:ext uri="{FF2B5EF4-FFF2-40B4-BE49-F238E27FC236}">
                <a16:creationId xmlns:a16="http://schemas.microsoft.com/office/drawing/2014/main" id="{CE24DC84-692A-9A4B-AAF6-1EFC2EE14CFD}"/>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8" name="页脚占位符 7">
            <a:extLst>
              <a:ext uri="{FF2B5EF4-FFF2-40B4-BE49-F238E27FC236}">
                <a16:creationId xmlns:a16="http://schemas.microsoft.com/office/drawing/2014/main" id="{D2DE23D6-A80B-804A-8139-DF9E0756FDC3}"/>
              </a:ext>
            </a:extLst>
          </p:cNvPr>
          <p:cNvSpPr>
            <a:spLocks noGrp="1"/>
          </p:cNvSpPr>
          <p:nvPr>
            <p:ph type="ftr" sz="quarter" idx="11"/>
          </p:nvPr>
        </p:nvSpPr>
        <p:spPr/>
        <p:txBody>
          <a:bodyPr/>
          <a:lstStyle>
            <a:lvl1pPr>
              <a:defRPr b="0" i="0"/>
            </a:lvl1pPr>
          </a:lstStyle>
          <a:p>
            <a:endParaRPr kumimoji="1" lang="zh-CN" altLang="en-US" dirty="0"/>
          </a:p>
        </p:txBody>
      </p:sp>
      <p:sp>
        <p:nvSpPr>
          <p:cNvPr id="9" name="灯片编号占位符 8">
            <a:extLst>
              <a:ext uri="{FF2B5EF4-FFF2-40B4-BE49-F238E27FC236}">
                <a16:creationId xmlns:a16="http://schemas.microsoft.com/office/drawing/2014/main" id="{1ADE60E9-9CD3-634E-A58A-CA50FE00CA84}"/>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8466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AEDC-7417-634D-9A2F-430E7519793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D37EA04-A404-CE49-B6CF-2DC66800EE7A}"/>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4" name="页脚占位符 3">
            <a:extLst>
              <a:ext uri="{FF2B5EF4-FFF2-40B4-BE49-F238E27FC236}">
                <a16:creationId xmlns:a16="http://schemas.microsoft.com/office/drawing/2014/main" id="{85214B15-14BB-C743-BD99-DA850161B1F1}"/>
              </a:ext>
            </a:extLst>
          </p:cNvPr>
          <p:cNvSpPr>
            <a:spLocks noGrp="1"/>
          </p:cNvSpPr>
          <p:nvPr>
            <p:ph type="ftr" sz="quarter" idx="11"/>
          </p:nvPr>
        </p:nvSpPr>
        <p:spPr/>
        <p:txBody>
          <a:bodyPr/>
          <a:lstStyle>
            <a:lvl1pPr>
              <a:defRPr b="0" i="0"/>
            </a:lvl1pPr>
          </a:lstStyle>
          <a:p>
            <a:endParaRPr kumimoji="1" lang="zh-CN" altLang="en-US" dirty="0"/>
          </a:p>
        </p:txBody>
      </p:sp>
      <p:sp>
        <p:nvSpPr>
          <p:cNvPr id="5" name="灯片编号占位符 4">
            <a:extLst>
              <a:ext uri="{FF2B5EF4-FFF2-40B4-BE49-F238E27FC236}">
                <a16:creationId xmlns:a16="http://schemas.microsoft.com/office/drawing/2014/main" id="{6D9730A5-F9F4-D549-A4FC-36C907B9E2B5}"/>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32436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E1FE98-6A49-D14E-A11A-F43EE8BB9EE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3" name="页脚占位符 2">
            <a:extLst>
              <a:ext uri="{FF2B5EF4-FFF2-40B4-BE49-F238E27FC236}">
                <a16:creationId xmlns:a16="http://schemas.microsoft.com/office/drawing/2014/main" id="{F8C0D389-7127-1E41-8F5F-6DF10C0F6CFF}"/>
              </a:ext>
            </a:extLst>
          </p:cNvPr>
          <p:cNvSpPr>
            <a:spLocks noGrp="1"/>
          </p:cNvSpPr>
          <p:nvPr>
            <p:ph type="ftr" sz="quarter" idx="11"/>
          </p:nvPr>
        </p:nvSpPr>
        <p:spPr/>
        <p:txBody>
          <a:bodyPr/>
          <a:lstStyle>
            <a:lvl1pPr>
              <a:defRPr b="0" i="0"/>
            </a:lvl1pPr>
          </a:lstStyle>
          <a:p>
            <a:endParaRPr kumimoji="1" lang="zh-CN" altLang="en-US" dirty="0"/>
          </a:p>
        </p:txBody>
      </p:sp>
      <p:sp>
        <p:nvSpPr>
          <p:cNvPr id="4" name="灯片编号占位符 3">
            <a:extLst>
              <a:ext uri="{FF2B5EF4-FFF2-40B4-BE49-F238E27FC236}">
                <a16:creationId xmlns:a16="http://schemas.microsoft.com/office/drawing/2014/main" id="{90E0B308-14EE-F046-8AB1-4A8B5572680C}"/>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421220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C178A-C375-2E43-B822-012A1CD8EF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E104DAC-7AA5-A043-83CB-69A9AF18C18A}"/>
              </a:ext>
            </a:extLst>
          </p:cNvPr>
          <p:cNvSpPr>
            <a:spLocks noGrp="1"/>
          </p:cNvSpPr>
          <p:nvPr>
            <p:ph idx="1"/>
          </p:nvPr>
        </p:nvSpPr>
        <p:spPr>
          <a:xfrm>
            <a:off x="5183188" y="987425"/>
            <a:ext cx="6172200" cy="4873625"/>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文本占位符 3">
            <a:extLst>
              <a:ext uri="{FF2B5EF4-FFF2-40B4-BE49-F238E27FC236}">
                <a16:creationId xmlns:a16="http://schemas.microsoft.com/office/drawing/2014/main" id="{60CE78F7-D2B1-974D-BD3C-22A45C6EA9F6}"/>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A4CB21A1-FBCA-A441-A30B-0A725584B18A}"/>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6" name="页脚占位符 5">
            <a:extLst>
              <a:ext uri="{FF2B5EF4-FFF2-40B4-BE49-F238E27FC236}">
                <a16:creationId xmlns:a16="http://schemas.microsoft.com/office/drawing/2014/main" id="{A6EA328A-1E53-3E48-A7D2-C3BDDCD2B785}"/>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25E0FC6F-E9F5-CA4A-863C-6931609E95D6}"/>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19403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637D0-A004-FE49-899F-9ABF087ACD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6DB8095-6952-D44A-9DBF-158FB6ABC35E}"/>
              </a:ext>
            </a:extLst>
          </p:cNvPr>
          <p:cNvSpPr>
            <a:spLocks noGrp="1"/>
          </p:cNvSpPr>
          <p:nvPr>
            <p:ph type="pic" idx="1"/>
          </p:nvPr>
        </p:nvSpPr>
        <p:spPr>
          <a:xfrm>
            <a:off x="5183188" y="987425"/>
            <a:ext cx="6172200" cy="4873625"/>
          </a:xfrm>
        </p:spPr>
        <p:txBody>
          <a:bodyPr/>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dirty="0"/>
          </a:p>
        </p:txBody>
      </p:sp>
      <p:sp>
        <p:nvSpPr>
          <p:cNvPr id="4" name="文本占位符 3">
            <a:extLst>
              <a:ext uri="{FF2B5EF4-FFF2-40B4-BE49-F238E27FC236}">
                <a16:creationId xmlns:a16="http://schemas.microsoft.com/office/drawing/2014/main" id="{23F7CCC3-3F37-4D44-BC7D-49EE4A550564}"/>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EC726299-8966-B348-83E1-959F6657D4E0}"/>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2020/12/1</a:t>
            </a:fld>
            <a:endParaRPr kumimoji="1" lang="zh-CN" altLang="en-US" dirty="0"/>
          </a:p>
        </p:txBody>
      </p:sp>
      <p:sp>
        <p:nvSpPr>
          <p:cNvPr id="6" name="页脚占位符 5">
            <a:extLst>
              <a:ext uri="{FF2B5EF4-FFF2-40B4-BE49-F238E27FC236}">
                <a16:creationId xmlns:a16="http://schemas.microsoft.com/office/drawing/2014/main" id="{0CBDFA5F-F5E5-AE44-98EB-EE8164E2C284}"/>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23A8B611-EBB0-A746-8973-8054EFB662D5}"/>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56591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D87E2D-9486-0D42-9987-E5AA456B9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32C9F37-1CAD-FB48-99D1-E6B0EFAD5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04729735-74E5-D446-96F5-37BC1A178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Times New Roman" panose="02020603050405020304" pitchFamily="18" charset="0"/>
              </a:defRPr>
            </a:lvl1pPr>
          </a:lstStyle>
          <a:p>
            <a:fld id="{B290F318-1A95-7E4A-A4D4-76DAF0F86AED}" type="datetimeFigureOut">
              <a:rPr kumimoji="1" lang="zh-CN" altLang="en-US" smtClean="0"/>
              <a:pPr/>
              <a:t>2020/12/1</a:t>
            </a:fld>
            <a:endParaRPr kumimoji="1" lang="zh-CN" altLang="en-US" dirty="0"/>
          </a:p>
        </p:txBody>
      </p:sp>
      <p:sp>
        <p:nvSpPr>
          <p:cNvPr id="5" name="页脚占位符 4">
            <a:extLst>
              <a:ext uri="{FF2B5EF4-FFF2-40B4-BE49-F238E27FC236}">
                <a16:creationId xmlns:a16="http://schemas.microsoft.com/office/drawing/2014/main" id="{7558D6FF-49F6-2649-8B3C-4F40E40FD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panose="02020603050405020304" pitchFamily="18" charset="0"/>
              </a:defRPr>
            </a:lvl1pPr>
          </a:lstStyle>
          <a:p>
            <a:endParaRPr kumimoji="1" lang="zh-CN" altLang="en-US" dirty="0"/>
          </a:p>
        </p:txBody>
      </p:sp>
      <p:sp>
        <p:nvSpPr>
          <p:cNvPr id="6" name="灯片编号占位符 5">
            <a:extLst>
              <a:ext uri="{FF2B5EF4-FFF2-40B4-BE49-F238E27FC236}">
                <a16:creationId xmlns:a16="http://schemas.microsoft.com/office/drawing/2014/main" id="{A2D4E13A-B2C0-5B48-AB09-34D1356E2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panose="02020603050405020304" pitchFamily="18" charset="0"/>
              </a:defRPr>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10804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1C9B6-C43A-E241-9F96-87850A3C19ED}"/>
              </a:ext>
            </a:extLst>
          </p:cNvPr>
          <p:cNvSpPr>
            <a:spLocks noGrp="1"/>
          </p:cNvSpPr>
          <p:nvPr>
            <p:ph type="ctrTitle"/>
          </p:nvPr>
        </p:nvSpPr>
        <p:spPr>
          <a:xfrm>
            <a:off x="1524000" y="1041400"/>
            <a:ext cx="9144000" cy="2387600"/>
          </a:xfrm>
        </p:spPr>
        <p:txBody>
          <a:bodyPr/>
          <a:lstStyle/>
          <a:p>
            <a:r>
              <a:rPr kumimoji="1" lang="en-US" altLang="zh-CN" b="1" dirty="0">
                <a:latin typeface="Times New Roman" panose="02020603050405020304" pitchFamily="18" charset="0"/>
                <a:cs typeface="Times New Roman" panose="02020603050405020304" pitchFamily="18" charset="0"/>
              </a:rPr>
              <a:t>Yelp Review Analysis for Burger Business</a:t>
            </a:r>
            <a:endParaRPr kumimoji="1" lang="zh-CN" altLang="en-US"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4C46B5D-5A7B-154A-A7AA-50F554BF457D}"/>
              </a:ext>
            </a:extLst>
          </p:cNvPr>
          <p:cNvSpPr>
            <a:spLocks noGrp="1"/>
          </p:cNvSpPr>
          <p:nvPr>
            <p:ph type="subTitle" idx="1"/>
          </p:nvPr>
        </p:nvSpPr>
        <p:spPr>
          <a:xfrm>
            <a:off x="1524000" y="3614230"/>
            <a:ext cx="9144000" cy="1655762"/>
          </a:xfrm>
        </p:spPr>
        <p:txBody>
          <a:bodyPr/>
          <a:lstStyle/>
          <a:p>
            <a:endParaRPr kumimoji="1" lang="en-US" altLang="zh-CN" dirty="0"/>
          </a:p>
          <a:p>
            <a:r>
              <a:rPr kumimoji="1" lang="en-US" altLang="zh-CN" dirty="0"/>
              <a:t>Jiawei Huang, </a:t>
            </a:r>
            <a:r>
              <a:rPr kumimoji="1" lang="en-US" altLang="zh-CN" dirty="0" err="1"/>
              <a:t>Yiqun</a:t>
            </a:r>
            <a:r>
              <a:rPr kumimoji="1" lang="en-US" altLang="zh-CN" dirty="0"/>
              <a:t> Xiao, Shushu Zhang</a:t>
            </a:r>
            <a:endParaRPr kumimoji="1" lang="zh-CN" altLang="en-US" dirty="0"/>
          </a:p>
        </p:txBody>
      </p:sp>
    </p:spTree>
    <p:extLst>
      <p:ext uri="{BB962C8B-B14F-4D97-AF65-F5344CB8AC3E}">
        <p14:creationId xmlns:p14="http://schemas.microsoft.com/office/powerpoint/2010/main" val="272083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2.4 Model Fitting</a:t>
            </a:r>
            <a:endParaRPr kumimoji="1" lang="zh-CN" alt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68B7BA-6D74-4499-91CC-93984FBADAF7}"/>
              </a:ext>
            </a:extLst>
          </p:cNvPr>
          <p:cNvPicPr>
            <a:picLocks noChangeAspect="1"/>
          </p:cNvPicPr>
          <p:nvPr/>
        </p:nvPicPr>
        <p:blipFill>
          <a:blip r:embed="rId2"/>
          <a:stretch>
            <a:fillRect/>
          </a:stretch>
        </p:blipFill>
        <p:spPr>
          <a:xfrm>
            <a:off x="1630738" y="2136109"/>
            <a:ext cx="7621064" cy="4115374"/>
          </a:xfrm>
          <a:prstGeom prst="rect">
            <a:avLst/>
          </a:prstGeom>
        </p:spPr>
      </p:pic>
    </p:spTree>
    <p:extLst>
      <p:ext uri="{BB962C8B-B14F-4D97-AF65-F5344CB8AC3E}">
        <p14:creationId xmlns:p14="http://schemas.microsoft.com/office/powerpoint/2010/main" val="306388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normAutofit/>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3.1 </a:t>
            </a:r>
            <a:r>
              <a:rPr kumimoji="1" lang="en-US" sz="3600" b="1" dirty="0">
                <a:latin typeface="Times New Roman" panose="02020603050405020304" pitchFamily="18" charset="0"/>
                <a:cs typeface="Times New Roman" panose="02020603050405020304" pitchFamily="18" charset="0"/>
              </a:rPr>
              <a:t>Overall Ratings</a:t>
            </a:r>
            <a:endParaRPr kumimoji="1" lang="zh-CN" altLang="en-US" b="1" dirty="0">
              <a:latin typeface="Times New Roman" panose="02020603050405020304" pitchFamily="18" charset="0"/>
              <a:cs typeface="Times New Roman" panose="02020603050405020304" pitchFamily="18" charset="0"/>
            </a:endParaRPr>
          </a:p>
        </p:txBody>
      </p:sp>
      <p:pic>
        <p:nvPicPr>
          <p:cNvPr id="9" name="Content Placeholder 8" descr="Chart, bar chart, histogram&#10;&#10;Description automatically generated">
            <a:extLst>
              <a:ext uri="{FF2B5EF4-FFF2-40B4-BE49-F238E27FC236}">
                <a16:creationId xmlns:a16="http://schemas.microsoft.com/office/drawing/2014/main" id="{EF4F3323-200D-4CEA-A513-AC231205DB06}"/>
              </a:ext>
            </a:extLst>
          </p:cNvPr>
          <p:cNvPicPr>
            <a:picLocks noGrp="1" noChangeAspect="1"/>
          </p:cNvPicPr>
          <p:nvPr>
            <p:ph idx="1"/>
          </p:nvPr>
        </p:nvPicPr>
        <p:blipFill>
          <a:blip r:embed="rId2"/>
          <a:stretch>
            <a:fillRect/>
          </a:stretch>
        </p:blipFill>
        <p:spPr>
          <a:xfrm>
            <a:off x="6160624" y="2203970"/>
            <a:ext cx="4228186" cy="4351338"/>
          </a:xfrm>
        </p:spPr>
      </p:pic>
      <p:pic>
        <p:nvPicPr>
          <p:cNvPr id="10" name="Picture 9">
            <a:extLst>
              <a:ext uri="{FF2B5EF4-FFF2-40B4-BE49-F238E27FC236}">
                <a16:creationId xmlns:a16="http://schemas.microsoft.com/office/drawing/2014/main" id="{CEFF983B-7986-4D8B-A81F-220B4472CB0F}"/>
              </a:ext>
            </a:extLst>
          </p:cNvPr>
          <p:cNvPicPr>
            <a:picLocks noChangeAspect="1"/>
          </p:cNvPicPr>
          <p:nvPr/>
        </p:nvPicPr>
        <p:blipFill>
          <a:blip r:embed="rId3"/>
          <a:stretch>
            <a:fillRect/>
          </a:stretch>
        </p:blipFill>
        <p:spPr>
          <a:xfrm>
            <a:off x="971365" y="2421979"/>
            <a:ext cx="4486901" cy="3915321"/>
          </a:xfrm>
          <a:prstGeom prst="rect">
            <a:avLst/>
          </a:prstGeom>
        </p:spPr>
      </p:pic>
      <p:sp>
        <p:nvSpPr>
          <p:cNvPr id="11" name="Content Placeholder 2">
            <a:extLst>
              <a:ext uri="{FF2B5EF4-FFF2-40B4-BE49-F238E27FC236}">
                <a16:creationId xmlns:a16="http://schemas.microsoft.com/office/drawing/2014/main" id="{EF24A5EE-35E2-4E80-AE08-C82DEC972C47}"/>
              </a:ext>
            </a:extLst>
          </p:cNvPr>
          <p:cNvSpPr txBox="1">
            <a:spLocks/>
          </p:cNvSpPr>
          <p:nvPr/>
        </p:nvSpPr>
        <p:spPr>
          <a:xfrm>
            <a:off x="575568" y="170580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Meatheads at 1305 S Neil St</a:t>
            </a:r>
          </a:p>
          <a:p>
            <a:endParaRPr lang="en-US" dirty="0"/>
          </a:p>
          <a:p>
            <a:endParaRPr lang="en-US" dirty="0"/>
          </a:p>
        </p:txBody>
      </p:sp>
    </p:spTree>
    <p:extLst>
      <p:ext uri="{BB962C8B-B14F-4D97-AF65-F5344CB8AC3E}">
        <p14:creationId xmlns:p14="http://schemas.microsoft.com/office/powerpoint/2010/main" val="22373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3.2 Cloud plot</a:t>
            </a:r>
            <a:endParaRPr kumimoji="1" lang="zh-CN" altLang="en-US" b="1" dirty="0">
              <a:latin typeface="Times New Roman" panose="02020603050405020304" pitchFamily="18" charset="0"/>
              <a:cs typeface="Times New Roman" panose="02020603050405020304" pitchFamily="18" charset="0"/>
            </a:endParaRPr>
          </a:p>
        </p:txBody>
      </p:sp>
      <p:pic>
        <p:nvPicPr>
          <p:cNvPr id="7" name="Content Placeholder 6" descr="A picture containing logo&#10;&#10;Description automatically generated">
            <a:extLst>
              <a:ext uri="{FF2B5EF4-FFF2-40B4-BE49-F238E27FC236}">
                <a16:creationId xmlns:a16="http://schemas.microsoft.com/office/drawing/2014/main" id="{E4E4D015-314C-4579-8406-BE01726BD469}"/>
              </a:ext>
            </a:extLst>
          </p:cNvPr>
          <p:cNvPicPr>
            <a:picLocks noGrp="1" noChangeAspect="1"/>
          </p:cNvPicPr>
          <p:nvPr>
            <p:ph idx="1"/>
          </p:nvPr>
        </p:nvPicPr>
        <p:blipFill>
          <a:blip r:embed="rId2"/>
          <a:stretch>
            <a:fillRect/>
          </a:stretch>
        </p:blipFill>
        <p:spPr>
          <a:xfrm>
            <a:off x="2071126" y="2057923"/>
            <a:ext cx="8049748" cy="3886742"/>
          </a:xfrm>
        </p:spPr>
      </p:pic>
      <p:pic>
        <p:nvPicPr>
          <p:cNvPr id="10" name="Content Placeholder 6" descr="A picture containing logo&#10;&#10;Description automatically generated">
            <a:extLst>
              <a:ext uri="{FF2B5EF4-FFF2-40B4-BE49-F238E27FC236}">
                <a16:creationId xmlns:a16="http://schemas.microsoft.com/office/drawing/2014/main" id="{0B84F9CA-3809-4E9C-B11E-39BD8A99D51D}"/>
              </a:ext>
            </a:extLst>
          </p:cNvPr>
          <p:cNvPicPr>
            <a:picLocks noChangeAspect="1"/>
          </p:cNvPicPr>
          <p:nvPr/>
        </p:nvPicPr>
        <p:blipFill>
          <a:blip r:embed="rId2"/>
          <a:stretch>
            <a:fillRect/>
          </a:stretch>
        </p:blipFill>
        <p:spPr>
          <a:xfrm>
            <a:off x="2223526" y="2210323"/>
            <a:ext cx="8049748" cy="3886742"/>
          </a:xfrm>
          <a:prstGeom prst="rect">
            <a:avLst/>
          </a:prstGeom>
        </p:spPr>
      </p:pic>
      <p:sp>
        <p:nvSpPr>
          <p:cNvPr id="11" name="TextBox 10">
            <a:extLst>
              <a:ext uri="{FF2B5EF4-FFF2-40B4-BE49-F238E27FC236}">
                <a16:creationId xmlns:a16="http://schemas.microsoft.com/office/drawing/2014/main" id="{454D63E6-929D-46FF-8421-A0BA80E97C2E}"/>
              </a:ext>
            </a:extLst>
          </p:cNvPr>
          <p:cNvSpPr txBox="1"/>
          <p:nvPr/>
        </p:nvSpPr>
        <p:spPr>
          <a:xfrm>
            <a:off x="3047260" y="3198399"/>
            <a:ext cx="6094520" cy="465640"/>
          </a:xfrm>
          <a:prstGeom prst="rect">
            <a:avLst/>
          </a:prstGeom>
          <a:noFill/>
        </p:spPr>
        <p:txBody>
          <a:bodyPr wrap="square">
            <a:spAutoFit/>
          </a:bodyPr>
          <a:lstStyle/>
          <a:p>
            <a:pPr lvl="1">
              <a:lnSpc>
                <a:spcPct val="150000"/>
              </a:lnSpc>
            </a:pPr>
            <a:r>
              <a:rPr kumimoji="1" lang="en-US" sz="1800" dirty="0">
                <a:cs typeface="Times New Roman" panose="02020603050405020304" pitchFamily="18" charset="0"/>
              </a:rPr>
              <a:t>1. Overall Ratings</a:t>
            </a:r>
          </a:p>
        </p:txBody>
      </p:sp>
    </p:spTree>
    <p:extLst>
      <p:ext uri="{BB962C8B-B14F-4D97-AF65-F5344CB8AC3E}">
        <p14:creationId xmlns:p14="http://schemas.microsoft.com/office/powerpoint/2010/main" val="243516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3.3 </a:t>
            </a:r>
            <a:r>
              <a:rPr kumimoji="1" lang="en-US" sz="3600" b="1" dirty="0">
                <a:latin typeface="Times New Roman" panose="02020603050405020304" pitchFamily="18" charset="0"/>
                <a:cs typeface="Times New Roman" panose="02020603050405020304" pitchFamily="18" charset="0"/>
              </a:rPr>
              <a:t>Helpful Decisions from Reviews</a:t>
            </a:r>
            <a:endParaRPr kumimoji="1" lang="zh-CN" altLang="en-US" sz="3600" b="1" dirty="0">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 email&#10;&#10;Description automatically generated">
            <a:extLst>
              <a:ext uri="{FF2B5EF4-FFF2-40B4-BE49-F238E27FC236}">
                <a16:creationId xmlns:a16="http://schemas.microsoft.com/office/drawing/2014/main" id="{ED544BAD-7F90-4441-96CB-D0BAF26BF710}"/>
              </a:ext>
            </a:extLst>
          </p:cNvPr>
          <p:cNvPicPr>
            <a:picLocks noGrp="1" noChangeAspect="1"/>
          </p:cNvPicPr>
          <p:nvPr>
            <p:ph idx="1"/>
          </p:nvPr>
        </p:nvPicPr>
        <p:blipFill>
          <a:blip r:embed="rId2"/>
          <a:stretch>
            <a:fillRect/>
          </a:stretch>
        </p:blipFill>
        <p:spPr>
          <a:xfrm>
            <a:off x="2959275" y="1740676"/>
            <a:ext cx="7321067" cy="4596624"/>
          </a:xfrm>
        </p:spPr>
      </p:pic>
    </p:spTree>
    <p:extLst>
      <p:ext uri="{BB962C8B-B14F-4D97-AF65-F5344CB8AC3E}">
        <p14:creationId xmlns:p14="http://schemas.microsoft.com/office/powerpoint/2010/main" val="290149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BBA0E06E-56AA-4177-939B-358A8D13798E}"/>
              </a:ext>
            </a:extLst>
          </p:cNvPr>
          <p:cNvPicPr>
            <a:picLocks noGrp="1" noChangeAspect="1"/>
          </p:cNvPicPr>
          <p:nvPr>
            <p:ph idx="1"/>
          </p:nvPr>
        </p:nvPicPr>
        <p:blipFill>
          <a:blip r:embed="rId2"/>
          <a:stretch>
            <a:fillRect/>
          </a:stretch>
        </p:blipFill>
        <p:spPr>
          <a:xfrm>
            <a:off x="2275920" y="1710414"/>
            <a:ext cx="6557362" cy="4627171"/>
          </a:xfrm>
        </p:spPr>
      </p:pic>
      <p:sp>
        <p:nvSpPr>
          <p:cNvPr id="11" name="标题 1">
            <a:extLst>
              <a:ext uri="{FF2B5EF4-FFF2-40B4-BE49-F238E27FC236}">
                <a16:creationId xmlns:a16="http://schemas.microsoft.com/office/drawing/2014/main" id="{4B07AF1D-6EC8-4960-B4D1-9C9D0D06D4F1}"/>
              </a:ext>
            </a:extLst>
          </p:cNvPr>
          <p:cNvSpPr txBox="1">
            <a:spLocks/>
          </p:cNvSpPr>
          <p:nvPr/>
        </p:nvSpPr>
        <p:spPr>
          <a:xfrm>
            <a:off x="838200" y="3848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3.3 </a:t>
            </a:r>
            <a:r>
              <a:rPr kumimoji="1" lang="en-US" sz="3600" b="1" dirty="0">
                <a:latin typeface="Times New Roman" panose="02020603050405020304" pitchFamily="18" charset="0"/>
                <a:cs typeface="Times New Roman" panose="02020603050405020304" pitchFamily="18" charset="0"/>
              </a:rPr>
              <a:t>Helpful Decisions from Attributes</a:t>
            </a:r>
            <a:endParaRPr kumimoji="1"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36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683581" y="1690687"/>
            <a:ext cx="10342485" cy="4603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Strengths:</a:t>
            </a:r>
            <a:r>
              <a:rPr kumimoji="1" lang="en-US" altLang="zh-CN" b="1" dirty="0"/>
              <a:t> </a:t>
            </a:r>
          </a:p>
          <a:p>
            <a:pPr lvl="1">
              <a:lnSpc>
                <a:spcPct val="150000"/>
              </a:lnSpc>
            </a:pPr>
            <a:r>
              <a:rPr lang="en-US" altLang="zh-CN" sz="2600" dirty="0"/>
              <a:t>We give separate suggestions to individual physical store of the chain stores, since we believe they may perform differently. For example, we give suggestions on providing outdoor seats to the McDonald's at 3051 E Washington Ave, Madison, but not to McDonald's at 4020 Milwaukee St, Madison.</a:t>
            </a:r>
          </a:p>
        </p:txBody>
      </p:sp>
    </p:spTree>
    <p:extLst>
      <p:ext uri="{BB962C8B-B14F-4D97-AF65-F5344CB8AC3E}">
        <p14:creationId xmlns:p14="http://schemas.microsoft.com/office/powerpoint/2010/main" val="1673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722791" y="171237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Strengths (cont.):</a:t>
            </a:r>
            <a:r>
              <a:rPr kumimoji="1" lang="en-US" altLang="zh-CN" b="1" dirty="0"/>
              <a:t> </a:t>
            </a:r>
          </a:p>
          <a:p>
            <a:pPr lvl="1">
              <a:lnSpc>
                <a:spcPct val="150000"/>
              </a:lnSpc>
            </a:pPr>
            <a:r>
              <a:rPr lang="en-US" altLang="zh-CN" sz="2600" dirty="0"/>
              <a:t>We selected our indicators from various sources (review, attributes) and using various methods (lasso, t-test and regression tree), which guarantees the significance and accuracy of our model.</a:t>
            </a:r>
          </a:p>
          <a:p>
            <a:pPr lvl="1">
              <a:lnSpc>
                <a:spcPct val="150000"/>
              </a:lnSpc>
            </a:pPr>
            <a:r>
              <a:rPr lang="en-US" altLang="zh-CN" sz="2600" dirty="0"/>
              <a:t>The method is applicable and improvable. We can apply it to larger data sets or data set for other industries. </a:t>
            </a:r>
          </a:p>
        </p:txBody>
      </p:sp>
    </p:spTree>
    <p:extLst>
      <p:ext uri="{BB962C8B-B14F-4D97-AF65-F5344CB8AC3E}">
        <p14:creationId xmlns:p14="http://schemas.microsoft.com/office/powerpoint/2010/main" val="121855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722791" y="1712373"/>
            <a:ext cx="10977978" cy="46706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Weaknesses:</a:t>
            </a:r>
            <a:r>
              <a:rPr kumimoji="1" lang="en-US" altLang="zh-CN" b="1" dirty="0"/>
              <a:t> </a:t>
            </a:r>
          </a:p>
          <a:p>
            <a:pPr lvl="1">
              <a:lnSpc>
                <a:spcPct val="150000"/>
              </a:lnSpc>
            </a:pPr>
            <a:r>
              <a:rPr lang="en-US" altLang="zh-CN" sz="2600" dirty="0"/>
              <a:t>Due to the size of our data set, the helpful decision can't be useful for all restaurants. For those burger restaurants with 1ess than 20 reviews, the suggestions are usually extracted from less than 5 reviews and suffers from great uncertainty.</a:t>
            </a:r>
          </a:p>
          <a:p>
            <a:pPr lvl="1">
              <a:lnSpc>
                <a:spcPct val="150000"/>
              </a:lnSpc>
            </a:pPr>
            <a:r>
              <a:rPr lang="en-US" altLang="zh-CN" sz="2600" dirty="0"/>
              <a:t>Only through separating the sentience, combining some specific words, removing stop words and lemmatizing, some complex hidden information in the sentences is difficult to reveal. To refine the central idea of the review, we might need some deep learning method, however this is another big topic.</a:t>
            </a:r>
          </a:p>
        </p:txBody>
      </p:sp>
    </p:spTree>
    <p:extLst>
      <p:ext uri="{BB962C8B-B14F-4D97-AF65-F5344CB8AC3E}">
        <p14:creationId xmlns:p14="http://schemas.microsoft.com/office/powerpoint/2010/main" val="363199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7FA9-BE0D-454A-B24D-9EEAFE54B28F}"/>
              </a:ext>
            </a:extLst>
          </p:cNvPr>
          <p:cNvSpPr>
            <a:spLocks noGrp="1"/>
          </p:cNvSpPr>
          <p:nvPr>
            <p:ph type="title"/>
          </p:nvPr>
        </p:nvSpPr>
        <p:spPr/>
        <p:txBody>
          <a:bodyPr/>
          <a:lstStyle/>
          <a:p>
            <a:r>
              <a:rPr kumimoji="1" lang="en-US"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88A40F61-D344-426C-82E1-A63B0FD908C4}"/>
              </a:ext>
            </a:extLst>
          </p:cNvPr>
          <p:cNvSpPr>
            <a:spLocks noGrp="1"/>
          </p:cNvSpPr>
          <p:nvPr>
            <p:ph idx="1"/>
          </p:nvPr>
        </p:nvSpPr>
        <p:spPr/>
        <p:txBody>
          <a:bodyPr/>
          <a:lstStyle/>
          <a:p>
            <a:r>
              <a:rPr lang="en-US" dirty="0"/>
              <a:t>65154 user reviews for 1405 “</a:t>
            </a:r>
            <a:r>
              <a:rPr lang="en-US" b="1" dirty="0"/>
              <a:t>burger</a:t>
            </a:r>
            <a:r>
              <a:rPr lang="en-US" dirty="0"/>
              <a:t> businesses”</a:t>
            </a:r>
          </a:p>
          <a:p>
            <a:r>
              <a:rPr lang="en-US" u="sng" dirty="0"/>
              <a:t>Goal</a:t>
            </a:r>
            <a:r>
              <a:rPr lang="en-US" dirty="0"/>
              <a:t>: finding the following two relationships</a:t>
            </a:r>
          </a:p>
          <a:p>
            <a:pPr lvl="1">
              <a:lnSpc>
                <a:spcPct val="150000"/>
              </a:lnSpc>
            </a:pPr>
            <a:r>
              <a:rPr kumimoji="1" lang="en-US" altLang="zh-CN" sz="2500" dirty="0">
                <a:latin typeface="Times New Roman" panose="02020603050405020304" pitchFamily="18" charset="0"/>
                <a:cs typeface="Times New Roman" panose="02020603050405020304" pitchFamily="18" charset="0"/>
              </a:rPr>
              <a:t>review scores vs review texts</a:t>
            </a:r>
          </a:p>
          <a:p>
            <a:pPr lvl="1">
              <a:lnSpc>
                <a:spcPct val="150000"/>
              </a:lnSpc>
            </a:pPr>
            <a:r>
              <a:rPr kumimoji="1" lang="en-US" sz="2500" dirty="0">
                <a:cs typeface="Times New Roman" panose="02020603050405020304" pitchFamily="18" charset="0"/>
              </a:rPr>
              <a:t>overall scores for businesses </a:t>
            </a:r>
          </a:p>
          <a:p>
            <a:pPr marL="457200" lvl="1" indent="0">
              <a:lnSpc>
                <a:spcPct val="150000"/>
              </a:lnSpc>
              <a:buNone/>
            </a:pPr>
            <a:r>
              <a:rPr kumimoji="1" lang="en-US" sz="2500" dirty="0">
                <a:cs typeface="Times New Roman" panose="02020603050405020304" pitchFamily="18" charset="0"/>
              </a:rPr>
              <a:t>vs attributes of the businesses</a:t>
            </a:r>
            <a:endParaRPr lang="en-US" dirty="0"/>
          </a:p>
          <a:p>
            <a:endParaRPr lang="en-US" dirty="0"/>
          </a:p>
        </p:txBody>
      </p:sp>
      <p:pic>
        <p:nvPicPr>
          <p:cNvPr id="4" name="Picture 3">
            <a:extLst>
              <a:ext uri="{FF2B5EF4-FFF2-40B4-BE49-F238E27FC236}">
                <a16:creationId xmlns:a16="http://schemas.microsoft.com/office/drawing/2014/main" id="{DA1D275F-75A0-464E-B89F-866B85D28B7B}"/>
              </a:ext>
            </a:extLst>
          </p:cNvPr>
          <p:cNvPicPr>
            <a:picLocks noChangeAspect="1"/>
          </p:cNvPicPr>
          <p:nvPr/>
        </p:nvPicPr>
        <p:blipFill>
          <a:blip r:embed="rId2"/>
          <a:stretch>
            <a:fillRect/>
          </a:stretch>
        </p:blipFill>
        <p:spPr>
          <a:xfrm>
            <a:off x="5405419" y="2788782"/>
            <a:ext cx="6910406" cy="3194961"/>
          </a:xfrm>
          <a:prstGeom prst="rect">
            <a:avLst/>
          </a:prstGeom>
        </p:spPr>
      </p:pic>
    </p:spTree>
    <p:extLst>
      <p:ext uri="{BB962C8B-B14F-4D97-AF65-F5344CB8AC3E}">
        <p14:creationId xmlns:p14="http://schemas.microsoft.com/office/powerpoint/2010/main" val="186550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850900" y="365125"/>
            <a:ext cx="10515600" cy="1325563"/>
          </a:xfrm>
        </p:spPr>
        <p:txBody>
          <a:bodyPr>
            <a:normAutofit/>
          </a:bodyPr>
          <a:lstStyle/>
          <a:p>
            <a:r>
              <a:rPr kumimoji="1" lang="en-US" altLang="zh-CN"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2.1 Data Cleaning</a:t>
            </a:r>
            <a:endParaRPr kumimoji="1" lang="zh-CN" altLang="en-US"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DB66E13-3954-4548-B43B-9840644FF74B}"/>
              </a:ext>
            </a:extLst>
          </p:cNvPr>
          <p:cNvSpPr txBox="1">
            <a:spLocks/>
          </p:cNvSpPr>
          <p:nvPr/>
        </p:nvSpPr>
        <p:spPr>
          <a:xfrm>
            <a:off x="838200" y="21415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Merge ”</a:t>
            </a:r>
            <a:r>
              <a:rPr lang="en-US" dirty="0" err="1"/>
              <a:t>review.json</a:t>
            </a:r>
            <a:r>
              <a:rPr lang="en-US" dirty="0"/>
              <a:t>” and ”</a:t>
            </a:r>
            <a:r>
              <a:rPr lang="en-US" dirty="0" err="1"/>
              <a:t>business.json</a:t>
            </a:r>
            <a:r>
              <a:rPr lang="en-US" dirty="0"/>
              <a:t>” by ”business id”;</a:t>
            </a:r>
          </a:p>
          <a:p>
            <a:pPr marL="0" indent="0">
              <a:buNone/>
            </a:pPr>
            <a:endParaRPr lang="en-US" dirty="0"/>
          </a:p>
          <a:p>
            <a:r>
              <a:rPr lang="en-US" dirty="0"/>
              <a:t>Select one ”burger” restaurants’ reviews and remove duplicates lines. After which the total reviews is reduced to 65154;</a:t>
            </a:r>
          </a:p>
          <a:p>
            <a:pPr marL="0" indent="0">
              <a:buNone/>
            </a:pPr>
            <a:endParaRPr lang="en-US" dirty="0"/>
          </a:p>
          <a:p>
            <a:r>
              <a:rPr lang="en-US" dirty="0"/>
              <a:t>Remove all the punctuations and changed all words to lower case;</a:t>
            </a:r>
          </a:p>
          <a:p>
            <a:pPr marL="0" indent="0">
              <a:buNone/>
            </a:pPr>
            <a:endParaRPr lang="en-US" dirty="0"/>
          </a:p>
          <a:p>
            <a:r>
              <a:rPr lang="en-US" dirty="0"/>
              <a:t>Remove all the typo and non-English words;</a:t>
            </a:r>
          </a:p>
          <a:p>
            <a:endParaRPr lang="en-US" dirty="0"/>
          </a:p>
          <a:p>
            <a:endParaRPr lang="en-US" dirty="0"/>
          </a:p>
          <a:p>
            <a:endParaRPr lang="en-US" dirty="0"/>
          </a:p>
        </p:txBody>
      </p:sp>
    </p:spTree>
    <p:extLst>
      <p:ext uri="{BB962C8B-B14F-4D97-AF65-F5344CB8AC3E}">
        <p14:creationId xmlns:p14="http://schemas.microsoft.com/office/powerpoint/2010/main" val="40115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850900" y="365125"/>
            <a:ext cx="10515600" cy="1325563"/>
          </a:xfrm>
        </p:spPr>
        <p:txBody>
          <a:bodyPr>
            <a:normAutofit/>
          </a:bodyPr>
          <a:lstStyle/>
          <a:p>
            <a:r>
              <a:rPr kumimoji="1" lang="en-US" altLang="zh-CN"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2.1 Data Cleaning (Cont.)</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Tokenize negative words, such as converting ”not clean” to a single word ”</a:t>
            </a:r>
            <a:r>
              <a:rPr lang="en-US" dirty="0" err="1"/>
              <a:t>no_clean</a:t>
            </a:r>
            <a:r>
              <a:rPr lang="en-US" dirty="0"/>
              <a:t>”;</a:t>
            </a:r>
          </a:p>
          <a:p>
            <a:pPr marL="0" indent="0">
              <a:buNone/>
            </a:pPr>
            <a:endParaRPr lang="en-US" dirty="0"/>
          </a:p>
          <a:p>
            <a:r>
              <a:rPr lang="en-US" dirty="0"/>
              <a:t>Break the strings into lists of words and remove stop words; </a:t>
            </a:r>
          </a:p>
          <a:p>
            <a:pPr marL="0" indent="0">
              <a:buNone/>
            </a:pPr>
            <a:endParaRPr lang="en-US" dirty="0"/>
          </a:p>
          <a:p>
            <a:r>
              <a:rPr lang="en-US" dirty="0"/>
              <a:t>Lemmatize. That is, Convert singular and plural nouns into singular. Unify verbs in different tenses into general present tense;</a:t>
            </a:r>
          </a:p>
          <a:p>
            <a:pPr marL="0" indent="0">
              <a:buNone/>
            </a:pPr>
            <a:endParaRPr lang="en-US" dirty="0"/>
          </a:p>
          <a:p>
            <a:r>
              <a:rPr lang="en-US" dirty="0"/>
              <a:t>Count frequency of each words and remove all the words occurring only once or twice, since they are mostly typos or nonsense.</a:t>
            </a:r>
          </a:p>
          <a:p>
            <a:endParaRPr lang="en-US" dirty="0"/>
          </a:p>
          <a:p>
            <a:endParaRPr lang="en-US" dirty="0"/>
          </a:p>
          <a:p>
            <a:endParaRPr lang="en-US" dirty="0"/>
          </a:p>
        </p:txBody>
      </p:sp>
    </p:spTree>
    <p:extLst>
      <p:ext uri="{BB962C8B-B14F-4D97-AF65-F5344CB8AC3E}">
        <p14:creationId xmlns:p14="http://schemas.microsoft.com/office/powerpoint/2010/main" val="156896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fontScale="90000"/>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2.2 TF-IDF (Term Frequency-Inverse Document Frequency)</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Document-Term Matrix (DTM) representation:</a:t>
            </a:r>
          </a:p>
          <a:p>
            <a:pPr lvl="1">
              <a:lnSpc>
                <a:spcPct val="150000"/>
              </a:lnSpc>
            </a:pPr>
            <a:r>
              <a:rPr kumimoji="1" lang="en-US" sz="2500" dirty="0">
                <a:cs typeface="Times New Roman" panose="02020603050405020304" pitchFamily="18" charset="0"/>
              </a:rPr>
              <a:t>row: review</a:t>
            </a:r>
          </a:p>
          <a:p>
            <a:pPr lvl="1">
              <a:lnSpc>
                <a:spcPct val="150000"/>
              </a:lnSpc>
            </a:pPr>
            <a:r>
              <a:rPr kumimoji="1" lang="en-US" sz="2500" dirty="0">
                <a:cs typeface="Times New Roman" panose="02020603050405020304" pitchFamily="18" charset="0"/>
              </a:rPr>
              <a:t>column: word</a:t>
            </a:r>
          </a:p>
          <a:p>
            <a:pPr lvl="1">
              <a:lnSpc>
                <a:spcPct val="150000"/>
              </a:lnSpc>
            </a:pPr>
            <a:r>
              <a:rPr kumimoji="1" lang="en-US" sz="2500" dirty="0">
                <a:cs typeface="Times New Roman" panose="02020603050405020304" pitchFamily="18" charset="0"/>
              </a:rPr>
              <a:t>value: frequencies of the </a:t>
            </a:r>
            <a:r>
              <a:rPr kumimoji="1" lang="en-US" sz="2500" dirty="0" err="1">
                <a:cs typeface="Times New Roman" panose="02020603050405020304" pitchFamily="18" charset="0"/>
              </a:rPr>
              <a:t>occurance</a:t>
            </a:r>
            <a:r>
              <a:rPr kumimoji="1" lang="en-US" sz="2500" dirty="0">
                <a:cs typeface="Times New Roman" panose="02020603050405020304" pitchFamily="18" charset="0"/>
              </a:rPr>
              <a:t> of a word for each text review</a:t>
            </a:r>
          </a:p>
          <a:p>
            <a:pPr lvl="1">
              <a:lnSpc>
                <a:spcPct val="150000"/>
              </a:lnSpc>
            </a:pPr>
            <a:r>
              <a:rPr kumimoji="1" lang="en-US" altLang="zh-CN" sz="2500" dirty="0">
                <a:latin typeface="Times New Roman" panose="02020603050405020304" pitchFamily="18" charset="0"/>
                <a:cs typeface="Times New Roman" panose="02020603050405020304" pitchFamily="18" charset="0"/>
              </a:rPr>
              <a:t>a sparse matrix of 65313*21848 </a:t>
            </a:r>
            <a:endParaRPr lang="en-US" dirty="0"/>
          </a:p>
          <a:p>
            <a:pPr lvl="1">
              <a:lnSpc>
                <a:spcPct val="150000"/>
              </a:lnSpc>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5465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2.2 TF-IDF (cont.)</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offset the effect: if a word occurs more often than others in general, it is more likely to occur more frequently in a review</a:t>
            </a:r>
          </a:p>
          <a:p>
            <a:endParaRPr lang="en-US" dirty="0"/>
          </a:p>
          <a:p>
            <a:r>
              <a:rPr lang="en-US" dirty="0"/>
              <a:t>Mathematical Characterization of TF-IDF</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596D3FA7-4C12-4D60-8645-BF525D30150D}"/>
              </a:ext>
            </a:extLst>
          </p:cNvPr>
          <p:cNvPicPr>
            <a:picLocks noChangeAspect="1"/>
          </p:cNvPicPr>
          <p:nvPr/>
        </p:nvPicPr>
        <p:blipFill>
          <a:blip r:embed="rId2"/>
          <a:stretch>
            <a:fillRect/>
          </a:stretch>
        </p:blipFill>
        <p:spPr>
          <a:xfrm>
            <a:off x="2821480" y="4090610"/>
            <a:ext cx="5306165" cy="1752845"/>
          </a:xfrm>
          <a:prstGeom prst="rect">
            <a:avLst/>
          </a:prstGeom>
        </p:spPr>
      </p:pic>
    </p:spTree>
    <p:extLst>
      <p:ext uri="{BB962C8B-B14F-4D97-AF65-F5344CB8AC3E}">
        <p14:creationId xmlns:p14="http://schemas.microsoft.com/office/powerpoint/2010/main" val="170445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2.3 Lasso</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Reduce the dimension of the variables (i.e., words)</a:t>
            </a:r>
          </a:p>
          <a:p>
            <a:endParaRPr lang="en-US" dirty="0"/>
          </a:p>
          <a:p>
            <a:r>
              <a:rPr lang="en-US" dirty="0"/>
              <a:t>Based on Lasso, we use Algorithm 1 (next slides) seven times using seven equally spaced thresholds (i.e., 0.6, 0.65, 0.7, 0.75, 0.8, 0.85, 0.9), take the intersect of the return variable set </a:t>
            </a:r>
            <a:r>
              <a:rPr lang="en-US" dirty="0" err="1"/>
              <a:t>Sˆstable</a:t>
            </a:r>
            <a:r>
              <a:rPr lang="en-US" dirty="0"/>
              <a:t>.</a:t>
            </a:r>
          </a:p>
          <a:p>
            <a:endParaRPr lang="en-US" dirty="0"/>
          </a:p>
          <a:p>
            <a:r>
              <a:rPr lang="en-US" dirty="0"/>
              <a:t>Results: select </a:t>
            </a:r>
            <a:r>
              <a:rPr lang="en-US" b="1" dirty="0"/>
              <a:t>765</a:t>
            </a:r>
            <a:r>
              <a:rPr lang="en-US" dirty="0"/>
              <a:t> words out of 21848</a:t>
            </a:r>
          </a:p>
          <a:p>
            <a:endParaRPr lang="en-US" dirty="0"/>
          </a:p>
        </p:txBody>
      </p:sp>
    </p:spTree>
    <p:extLst>
      <p:ext uri="{BB962C8B-B14F-4D97-AF65-F5344CB8AC3E}">
        <p14:creationId xmlns:p14="http://schemas.microsoft.com/office/powerpoint/2010/main" val="269382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2.3 Lasso (cont.)</a:t>
            </a:r>
            <a:endParaRPr kumimoji="1" lang="zh-CN" alt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93FA024-4F6B-4DDC-B684-8D1903C25E83}"/>
              </a:ext>
            </a:extLst>
          </p:cNvPr>
          <p:cNvPicPr>
            <a:picLocks noChangeAspect="1"/>
          </p:cNvPicPr>
          <p:nvPr/>
        </p:nvPicPr>
        <p:blipFill>
          <a:blip r:embed="rId2"/>
          <a:stretch>
            <a:fillRect/>
          </a:stretch>
        </p:blipFill>
        <p:spPr>
          <a:xfrm>
            <a:off x="637711" y="1564424"/>
            <a:ext cx="9340789" cy="5142475"/>
          </a:xfrm>
          <a:prstGeom prst="rect">
            <a:avLst/>
          </a:prstGeom>
        </p:spPr>
      </p:pic>
    </p:spTree>
    <p:extLst>
      <p:ext uri="{BB962C8B-B14F-4D97-AF65-F5344CB8AC3E}">
        <p14:creationId xmlns:p14="http://schemas.microsoft.com/office/powerpoint/2010/main" val="375976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2.4 Model Fitting</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 multiple-testing for the 765 words, with the </a:t>
            </a:r>
            <a:r>
              <a:rPr lang="en-US" dirty="0" err="1"/>
              <a:t>bonferroni</a:t>
            </a:r>
            <a:r>
              <a:rPr lang="en-US" dirty="0"/>
              <a:t> correction</a:t>
            </a:r>
          </a:p>
          <a:p>
            <a:endParaRPr lang="en-US" dirty="0"/>
          </a:p>
          <a:p>
            <a:r>
              <a:rPr lang="en-US" dirty="0"/>
              <a:t>Results: 253 words with p = 0.05/765 = 6.54 ∗ 10−5 are considered to be significant to the overall rating scores</a:t>
            </a:r>
          </a:p>
          <a:p>
            <a:endParaRPr lang="en-US" dirty="0"/>
          </a:p>
          <a:p>
            <a:r>
              <a:rPr lang="en-US" dirty="0"/>
              <a:t>Top 10 variables based on p value (next slide)</a:t>
            </a:r>
          </a:p>
          <a:p>
            <a:endParaRPr lang="en-US" dirty="0"/>
          </a:p>
        </p:txBody>
      </p:sp>
    </p:spTree>
    <p:extLst>
      <p:ext uri="{BB962C8B-B14F-4D97-AF65-F5344CB8AC3E}">
        <p14:creationId xmlns:p14="http://schemas.microsoft.com/office/powerpoint/2010/main" val="20988327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730</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等线</vt:lpstr>
      <vt:lpstr>等线 Light</vt:lpstr>
      <vt:lpstr>Arial</vt:lpstr>
      <vt:lpstr>Times New Roman</vt:lpstr>
      <vt:lpstr>Office 主题​​</vt:lpstr>
      <vt:lpstr>Yelp Review Analysis for Burger Business</vt:lpstr>
      <vt:lpstr>1. Introduction</vt:lpstr>
      <vt:lpstr>2. Statistical Analysis 2.1 Data Cleaning</vt:lpstr>
      <vt:lpstr>2. Statistical Analysis 2.1 Data Cleaning (Cont.)</vt:lpstr>
      <vt:lpstr>2. Statistical Analysis 2.2 TF-IDF (Term Frequency-Inverse Document Frequency)</vt:lpstr>
      <vt:lpstr>2. Statistical Analysis 2.2 TF-IDF (cont.)</vt:lpstr>
      <vt:lpstr>2. Statistical Analysis 2.3 Lasso</vt:lpstr>
      <vt:lpstr>2. Statistical Analysis 2.3 Lasso (cont.)</vt:lpstr>
      <vt:lpstr>2. Statistical Analysis 2.4 Model Fitting</vt:lpstr>
      <vt:lpstr>2. Statistical Analysis 2.4 Model Fitting</vt:lpstr>
      <vt:lpstr>3. Insights &amp; Action Plan 3.1 Overall Ratings</vt:lpstr>
      <vt:lpstr>3. Insights &amp; Action Plan 3.2 Cloud plot</vt:lpstr>
      <vt:lpstr>3. Insights &amp; Action Plan 3.3 Helpful Decisions from Reviews</vt:lpstr>
      <vt:lpstr>PowerPoint Presentation</vt:lpstr>
      <vt:lpstr>4. Strengths and Weaknesses</vt:lpstr>
      <vt:lpstr>4. Strengths and Weaknesses</vt:lpstr>
      <vt:lpstr>4. Strengths and Weaknesses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Calculator</dc:title>
  <dc:creator>YUAN CAO</dc:creator>
  <cp:lastModifiedBy>Zhang Shushu</cp:lastModifiedBy>
  <cp:revision>15</cp:revision>
  <dcterms:created xsi:type="dcterms:W3CDTF">2020-10-24T21:58:10Z</dcterms:created>
  <dcterms:modified xsi:type="dcterms:W3CDTF">2020-12-02T05:59:07Z</dcterms:modified>
</cp:coreProperties>
</file>