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55" r:id="rId3"/>
  </p:sldMasterIdLst>
  <p:notesMasterIdLst>
    <p:notesMasterId r:id="rId29"/>
  </p:notesMasterIdLst>
  <p:sldIdLst>
    <p:sldId id="279" r:id="rId4"/>
    <p:sldId id="282" r:id="rId5"/>
    <p:sldId id="297" r:id="rId6"/>
    <p:sldId id="300" r:id="rId7"/>
    <p:sldId id="301" r:id="rId8"/>
    <p:sldId id="281" r:id="rId9"/>
    <p:sldId id="302" r:id="rId10"/>
    <p:sldId id="286" r:id="rId11"/>
    <p:sldId id="306" r:id="rId12"/>
    <p:sldId id="303" r:id="rId13"/>
    <p:sldId id="283" r:id="rId14"/>
    <p:sldId id="291" r:id="rId15"/>
    <p:sldId id="317" r:id="rId16"/>
    <p:sldId id="310" r:id="rId17"/>
    <p:sldId id="318" r:id="rId18"/>
    <p:sldId id="319" r:id="rId19"/>
    <p:sldId id="304" r:id="rId20"/>
    <p:sldId id="311" r:id="rId21"/>
    <p:sldId id="320" r:id="rId22"/>
    <p:sldId id="273" r:id="rId23"/>
    <p:sldId id="313" r:id="rId24"/>
    <p:sldId id="315" r:id="rId25"/>
    <p:sldId id="305" r:id="rId26"/>
    <p:sldId id="275" r:id="rId27"/>
    <p:sldId id="276" r:id="rId28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0"/>
    <p:restoredTop sz="79814" autoAdjust="0"/>
  </p:normalViewPr>
  <p:slideViewPr>
    <p:cSldViewPr>
      <p:cViewPr>
        <p:scale>
          <a:sx n="65" d="100"/>
          <a:sy n="65" d="100"/>
        </p:scale>
        <p:origin x="14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8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FA077-034F-4BE1-9787-6F0D354D2883}" type="datetimeFigureOut">
              <a:rPr lang="zh-CN" altLang="en-US" smtClean="0"/>
              <a:pPr/>
              <a:t>2022/2/8</a:t>
            </a:fld>
            <a:endParaRPr lang="zh-CN" altLang="en-US"/>
          </a:p>
        </p:txBody>
      </p:sp>
      <p:sp>
        <p:nvSpPr>
          <p:cNvPr id="104875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6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25E4-D69E-4EA0-9DAD-063DCB6B3C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4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0C18C-B797-4CF8-831D-F06934F7481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Firstly,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Receiver-driven Opportunistic Transmission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sender;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Secondly,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Cross-queue Congestion Feedback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switch;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Generation and Marking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receiver;</a:t>
            </a: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95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27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13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2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11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RPO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DPDK.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2800" b="0" i="0" u="none" strike="noStrike" kern="1200" baseline="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0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41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82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1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1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average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FCT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99th percentile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slowdown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52% and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68%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the data mining workload,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respectively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10487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37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7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12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7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1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4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7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89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7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9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the</a:t>
            </a:r>
            <a:r>
              <a:rPr lang="zh-CN" altLang="en-US" b="0" baseline="0" dirty="0" smtClean="0"/>
              <a:t> </a:t>
            </a:r>
            <a:r>
              <a:rPr lang="en-US" altLang="zh-CN" b="0" baseline="0" dirty="0" smtClean="0"/>
              <a:t>key idea</a:t>
            </a:r>
            <a:r>
              <a:rPr lang="en-US" altLang="zh-CN" b="0" dirty="0" smtClean="0"/>
              <a:t> of RPO.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It </a:t>
            </a:r>
            <a:r>
              <a:rPr lang="en-US" altLang="zh-CN" sz="1200" b="0" spc="40" dirty="0" smtClean="0">
                <a:latin typeface="Arial"/>
                <a:cs typeface="Arial"/>
              </a:rPr>
              <a:t>i</a:t>
            </a:r>
            <a:r>
              <a:rPr lang="en-US" sz="1200" b="0" spc="40" dirty="0" smtClean="0">
                <a:latin typeface="Arial"/>
                <a:cs typeface="Arial"/>
              </a:rPr>
              <a:t>mprove</a:t>
            </a:r>
            <a:r>
              <a:rPr lang="en-US" altLang="zh-CN" sz="1200" b="0" spc="40" dirty="0" smtClean="0">
                <a:latin typeface="Arial"/>
                <a:cs typeface="Arial"/>
              </a:rPr>
              <a:t>s</a:t>
            </a:r>
            <a:r>
              <a:rPr lang="en-US" sz="1200" b="0" spc="40" dirty="0" smtClean="0">
                <a:latin typeface="Arial"/>
                <a:cs typeface="Arial"/>
              </a:rPr>
              <a:t> link utilization</a:t>
            </a:r>
            <a:r>
              <a:rPr lang="zh-CN" altLang="en-US" sz="1200" b="0" spc="40" dirty="0" smtClean="0">
                <a:latin typeface="Arial"/>
                <a:cs typeface="Arial"/>
              </a:rPr>
              <a:t> </a:t>
            </a:r>
            <a:r>
              <a:rPr lang="en-US" sz="1200" b="0" spc="40" dirty="0" smtClean="0">
                <a:latin typeface="Arial"/>
                <a:cs typeface="Arial"/>
              </a:rPr>
              <a:t>in receiver-driven </a:t>
            </a:r>
            <a:r>
              <a:rPr lang="en-US" altLang="zh-CN" sz="1200" b="0" spc="40" dirty="0" smtClean="0">
                <a:latin typeface="Arial"/>
                <a:cs typeface="Arial"/>
              </a:rPr>
              <a:t>transmission</a:t>
            </a:r>
            <a:r>
              <a:rPr lang="zh-CN" altLang="en-US" sz="1200" b="0" spc="40" dirty="0" smtClean="0">
                <a:latin typeface="Arial"/>
                <a:cs typeface="Arial"/>
              </a:rPr>
              <a:t> </a:t>
            </a:r>
            <a:r>
              <a:rPr lang="en-US" altLang="zh-CN" sz="1200" b="0" spc="40" dirty="0" smtClean="0">
                <a:latin typeface="Arial"/>
                <a:cs typeface="Arial"/>
              </a:rPr>
              <a:t>under</a:t>
            </a:r>
            <a:r>
              <a:rPr lang="en-US" sz="1200" b="0" spc="40" dirty="0" smtClean="0">
                <a:latin typeface="Arial"/>
                <a:cs typeface="Arial"/>
              </a:rPr>
              <a:t> </a:t>
            </a:r>
            <a:r>
              <a:rPr lang="en-US" sz="1200" b="0" dirty="0" smtClean="0"/>
              <a:t>the roundtrip</a:t>
            </a:r>
            <a:r>
              <a:rPr lang="zh-CN" altLang="en-US" sz="1200" b="0" dirty="0" smtClean="0"/>
              <a:t> </a:t>
            </a:r>
            <a:r>
              <a:rPr lang="en-US" sz="1200" b="0" dirty="0" smtClean="0"/>
              <a:t>time variation and highly dynamic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traffic</a:t>
            </a:r>
            <a:r>
              <a:rPr lang="zh-CN" altLang="en-US" sz="1200" b="0" dirty="0" smtClean="0"/>
              <a:t> </a:t>
            </a:r>
            <a:r>
              <a:rPr lang="en-US" altLang="zh-CN" sz="1200" b="0" dirty="0" smtClean="0"/>
              <a:t>scenarios.</a:t>
            </a:r>
            <a:r>
              <a:rPr lang="zh-CN" altLang="en-US" sz="1200" b="0" spc="40" dirty="0" smtClean="0">
                <a:latin typeface="Arial"/>
                <a:cs typeface="Arial"/>
              </a:rPr>
              <a:t> </a:t>
            </a:r>
            <a:endParaRPr lang="en-US" altLang="zh-CN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/>
              <a:t>To realize this idea, we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proposed a new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receiver-driven transport protocol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RPO.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Specifically,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RPO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dirty="0" smtClean="0"/>
              <a:t>rationally uses low-priority opportunistic packets to </a:t>
            </a:r>
            <a:r>
              <a:rPr lang="en-US" sz="1200" b="0" dirty="0" smtClean="0"/>
              <a:t>grab spare bandwidth </a:t>
            </a:r>
            <a:r>
              <a:rPr lang="en-US" altLang="zh-CN" sz="1200" b="0" dirty="0" smtClean="0"/>
              <a:t>without increasing the queueing delay of high-priority normal packets.</a:t>
            </a:r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5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9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49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the beginning, 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fairly share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bottleneck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queu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flow3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the line rate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experiences congestion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another bottleneck and its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decreases to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3Gbps.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Gigabits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is not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increase its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 rate to grab the spare bandwidth released by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2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 results 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link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bottleneck shared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 and 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drop about 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%.</a:t>
            </a:r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7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F25E4-D69E-4EA0-9DAD-063DCB6B3C0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2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Holder 2"/>
          <p:cNvSpPr>
            <a:spLocks noGrp="1"/>
          </p:cNvSpPr>
          <p:nvPr>
            <p:ph type="ctrTitle"/>
          </p:nvPr>
        </p:nvSpPr>
        <p:spPr>
          <a:xfrm>
            <a:off x="811821" y="929073"/>
            <a:ext cx="10568357" cy="9510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5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5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5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75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82D2B-E4C1-4BA5-B63B-D095B6B2EF2D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164D-5225-4107-A73A-113056FA1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F3700-5BB7-4D05-BFFE-15C994E681CB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F5A9CA-2C4C-479F-BA57-C13DC51A1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7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307E9-89DA-4B1D-897D-11E51EB903C7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4F03-E95C-478B-BDED-9941BCF5D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0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 bwMode="white">
          <a:xfrm>
            <a:off x="-12700" y="4572005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-12697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10"/>
          <p:cNvSpPr/>
          <p:nvPr/>
        </p:nvSpPr>
        <p:spPr bwMode="white">
          <a:xfrm>
            <a:off x="1930403" y="0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5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60AA73-2D41-4214-B3E0-5CE0062C0BC7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10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5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97DA5CF-A730-4B8F-90DB-9C169193A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5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0ED5-A82D-426C-87BD-3D541B253D61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D413E-0A34-42CF-B028-EE81A5FE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8128003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5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6142-BD36-4244-A81D-481C47B28C72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3" y="6248405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0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BEAB-A3B6-46A2-94E0-4B1E33344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433AE-A11B-4147-8162-1920A8C93C10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E263-A256-446D-BFA9-172809511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6DAD0-0D84-4F50-8B4D-AF70F9B80F3A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D5CF1-4B31-4E49-A749-4BB1E460F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6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11FD468-10AE-4F6B-8339-0BAE7453718E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6" name="幻灯片编号占位符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8846D1-ED77-4A6F-86E9-4CF4A534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4E25B1-83A6-4214-A135-35701A1E4E5C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8" name="幻灯片编号占位符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39DC3F-F31D-4D54-BCE3-F2456EDC8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82D2B-E4C1-4BA5-B63B-D095B6B2EF2D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164D-5225-4107-A73A-113056FA1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3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F3700-5BB7-4D05-BFFE-15C994E681CB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F5A9CA-2C4C-479F-BA57-C13DC51A1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70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307E9-89DA-4B1D-897D-11E51EB903C7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94F03-E95C-478B-BDED-9941BCF5D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0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10"/>
          <p:cNvSpPr/>
          <p:nvPr/>
        </p:nvSpPr>
        <p:spPr bwMode="white">
          <a:xfrm>
            <a:off x="1930402" y="0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60AA73-2D41-4214-B3E0-5CE0062C0BC7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10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97DA5CF-A730-4B8F-90DB-9C169193A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0ED5-A82D-426C-87BD-3D541B253D61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D413E-0A34-42CF-B028-EE81A5FE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6142-BD36-4244-A81D-481C47B28C72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8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BEAB-A3B6-46A2-94E0-4B1E33344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433AE-A11B-4147-8162-1920A8C93C10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E263-A256-446D-BFA9-172809511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4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48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74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5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75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34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35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736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4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74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F3700-5BB7-4D05-BFFE-15C994E681CB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F5A9CA-2C4C-479F-BA57-C13DC51A1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6DAD0-0D84-4F50-8B4D-AF70F9B80F3A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D5CF1-4B31-4E49-A749-4BB1E460F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11FD468-10AE-4F6B-8339-0BAE7453718E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6" name="幻灯片编号占位符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8846D1-ED77-4A6F-86E9-4CF4A534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4E25B1-83A6-4214-A135-35701A1E4E5C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8" name="幻灯片编号占位符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39DC3F-F31D-4D54-BCE3-F2456EDC8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>
            <a:off x="825500" y="1308100"/>
            <a:ext cx="2133600" cy="101600"/>
          </a:xfrm>
          <a:custGeom>
            <a:avLst/>
            <a:gdLst/>
            <a:ahLst/>
            <a:cxnLst/>
            <a:rect l="l" t="t" r="r" b="b"/>
            <a:pathLst>
              <a:path w="2133600" h="101600">
                <a:moveTo>
                  <a:pt x="0" y="0"/>
                </a:moveTo>
                <a:lnTo>
                  <a:pt x="2133600" y="0"/>
                </a:lnTo>
                <a:lnTo>
                  <a:pt x="213360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577" name="bk object 17"/>
          <p:cNvSpPr/>
          <p:nvPr/>
        </p:nvSpPr>
        <p:spPr>
          <a:xfrm>
            <a:off x="2349500" y="1308100"/>
            <a:ext cx="7239000" cy="101600"/>
          </a:xfrm>
          <a:custGeom>
            <a:avLst/>
            <a:gdLst/>
            <a:ahLst/>
            <a:cxnLst/>
            <a:rect l="l" t="t" r="r" b="b"/>
            <a:pathLst>
              <a:path w="7239000" h="101600">
                <a:moveTo>
                  <a:pt x="0" y="0"/>
                </a:moveTo>
                <a:lnTo>
                  <a:pt x="7239000" y="0"/>
                </a:lnTo>
                <a:lnTo>
                  <a:pt x="7239000" y="101600"/>
                </a:lnTo>
                <a:lnTo>
                  <a:pt x="0" y="101600"/>
                </a:lnTo>
                <a:lnTo>
                  <a:pt x="0" y="0"/>
                </a:lnTo>
              </a:path>
            </a:pathLst>
          </a:cu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578" name="bk object 18"/>
          <p:cNvSpPr/>
          <p:nvPr/>
        </p:nvSpPr>
        <p:spPr>
          <a:xfrm>
            <a:off x="2349500" y="1308100"/>
            <a:ext cx="7239000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1198090" y="294435"/>
            <a:ext cx="9795819" cy="7000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2136775" y="2276608"/>
            <a:ext cx="7918450" cy="290682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47472"/>
            <a:ext cx="546212" cy="2001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r>
              <a:rPr sz="1200" spc="-35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20" smtClean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r>
              <a:rPr sz="1200" spc="-40" smtClean="0">
                <a:solidFill>
                  <a:srgbClr val="898989"/>
                </a:solidFill>
                <a:latin typeface="Arial"/>
                <a:cs typeface="Arial"/>
              </a:rPr>
              <a:t>/</a:t>
            </a:r>
            <a:r>
              <a:rPr sz="1200" spc="30" smtClean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2/8/22</a:t>
            </a:fld>
            <a:endParaRPr lang="en-US" smtClean="0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11064240" y="6447472"/>
            <a:ext cx="228589" cy="2001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4300">
              <a:lnSpc>
                <a:spcPct val="100000"/>
              </a:lnSpc>
            </a:pPr>
            <a:fld id="{81D60167-4931-47E6-BA6A-407CBD079E47}" type="slidenum">
              <a:rPr sz="1200" smtClean="0">
                <a:solidFill>
                  <a:srgbClr val="898989"/>
                </a:solidFill>
                <a:latin typeface="Arial"/>
                <a:cs typeface="Arial"/>
              </a:rPr>
              <a:pPr marL="114300">
                <a:lnSpc>
                  <a:spcPct val="100000"/>
                </a:lnSpc>
              </a:pPr>
              <a:t>‹#›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18BDD7-BB07-4D63-A9C8-1B17D7127D24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39C466-A3E0-44BA-9537-8D4283D23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18BDD7-BB07-4D63-A9C8-1B17D7127D24}" type="datetimeFigureOut">
              <a:rPr lang="en-US"/>
              <a:pPr>
                <a:defRPr/>
              </a:pPr>
              <a:t>2/8/22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39C466-A3E0-44BA-9537-8D4283D23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419350"/>
            <a:ext cx="12192000" cy="1695450"/>
          </a:xfrm>
          <a:prstGeom prst="rect">
            <a:avLst/>
          </a:prstGeom>
          <a:solidFill>
            <a:srgbClr val="22E907">
              <a:alpha val="15000"/>
            </a:srgbClr>
          </a:solidFill>
          <a:ln/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/>
            <a:r>
              <a:rPr lang="en-US" sz="4800" b="1" spc="100" dirty="0">
                <a:latin typeface="Lucida Handwriting"/>
                <a:cs typeface="Lucida Handwriting"/>
              </a:rPr>
              <a:t>RPO</a:t>
            </a:r>
            <a:r>
              <a:rPr lang="en-US" sz="4800" dirty="0"/>
              <a:t>: </a:t>
            </a:r>
            <a:r>
              <a:rPr lang="en-US" b="1" spc="-20" dirty="0" smtClean="0">
                <a:latin typeface="Microsoft YaHei UI"/>
                <a:cs typeface="Microsoft YaHei UI"/>
              </a:rPr>
              <a:t>Receiver-driven </a:t>
            </a:r>
            <a:r>
              <a:rPr lang="en-US" b="1" spc="-20" dirty="0">
                <a:latin typeface="Microsoft YaHei UI"/>
                <a:cs typeface="Microsoft YaHei UI"/>
              </a:rPr>
              <a:t>Transport Protocol Using</a:t>
            </a:r>
          </a:p>
          <a:p>
            <a:pPr algn="ctr"/>
            <a:r>
              <a:rPr lang="en-US" b="1" spc="-20" dirty="0" smtClean="0">
                <a:latin typeface="Microsoft YaHei UI"/>
                <a:cs typeface="Microsoft YaHei UI"/>
              </a:rPr>
              <a:t>Opportunistic </a:t>
            </a:r>
            <a:r>
              <a:rPr lang="en-US" b="1" spc="-20" dirty="0">
                <a:latin typeface="Microsoft YaHei UI"/>
                <a:cs typeface="Microsoft YaHei UI"/>
              </a:rPr>
              <a:t>Transmission in Data </a:t>
            </a:r>
            <a:r>
              <a:rPr lang="en-US" b="1" spc="-20" dirty="0" smtClean="0">
                <a:latin typeface="Microsoft YaHei UI"/>
                <a:cs typeface="Microsoft YaHei UI"/>
              </a:rPr>
              <a:t>Center</a:t>
            </a:r>
            <a:endParaRPr lang="en-US" sz="4800" b="1" spc="-20" dirty="0" smtClean="0">
              <a:latin typeface="Microsoft YaHei UI"/>
              <a:cs typeface="Microsoft YaHei UI"/>
            </a:endParaRPr>
          </a:p>
          <a:p>
            <a:pPr marL="12700" algn="ctr"/>
            <a:endParaRPr lang="en-US" altLang="zh-CN" sz="4800" b="1" spc="-20" dirty="0" smtClean="0">
              <a:latin typeface="Microsoft YaHei UI"/>
              <a:cs typeface="Microsoft YaHei UI"/>
            </a:endParaRPr>
          </a:p>
        </p:txBody>
      </p:sp>
      <p:pic>
        <p:nvPicPr>
          <p:cNvPr id="10" name="Picture 4" descr="%E4%B8%AD%E5%8D%97%E5%A4%A7%E5%AD%A6%E6%A0%A1%E5%BE%B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0" y="687943"/>
            <a:ext cx="1451418" cy="135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University of Minnesota block M and word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152392"/>
            <a:ext cx="3555979" cy="52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57090"/>
            <a:ext cx="1219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29th IEEE International Conference on Network </a:t>
            </a:r>
            <a:r>
              <a:rPr 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Protocols</a:t>
            </a:r>
            <a:r>
              <a:rPr lang="zh-CN" altLang="en-US" sz="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(IC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 20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21</a:t>
            </a:r>
            <a:r>
              <a:rPr 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4724400"/>
            <a:ext cx="12192000" cy="135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  <a:defRPr sz="36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lvl="0" algn="ctr"/>
            <a:r>
              <a:rPr lang="en-US" altLang="zh-CN" sz="20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Jinbin</a:t>
            </a:r>
            <a:r>
              <a:rPr lang="en-US" altLang="zh-CN" sz="2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Hu</a:t>
            </a:r>
            <a:r>
              <a:rPr lang="en-US" altLang="zh-CN" sz="2000" baseline="30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 </a:t>
            </a:r>
            <a:r>
              <a:rPr lang="en-US" altLang="zh-CN" sz="2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Jiawei Huang</a:t>
            </a:r>
            <a:r>
              <a:rPr lang="en-US" altLang="zh-CN" sz="20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zhaoyi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Li</a:t>
            </a:r>
            <a:r>
              <a:rPr lang="en-US" altLang="zh-CN" sz="20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Yijun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</a:t>
            </a:r>
            <a:r>
              <a:rPr lang="en-US" altLang="zh-CN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Jianxin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Wang</a:t>
            </a:r>
            <a:r>
              <a:rPr lang="en-US" altLang="zh-CN" sz="20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Wenchao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Jiang</a:t>
            </a:r>
            <a:r>
              <a:rPr lang="en-US" altLang="zh-CN" sz="20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Kai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Chen</a:t>
            </a:r>
            <a:r>
              <a:rPr lang="en-US" altLang="zh-CN" sz="20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Tian He</a:t>
            </a:r>
            <a:r>
              <a:rPr lang="en-US" altLang="zh-CN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0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Central South University;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Singapore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University of Technology and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Design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zh-CN" sz="20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Hong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Kong University of Science and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Technology; </a:t>
            </a:r>
            <a:r>
              <a:rPr lang="en-US" altLang="zh-CN" sz="20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University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Minnesota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689" y="903208"/>
            <a:ext cx="2362200" cy="955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902827"/>
            <a:ext cx="3657600" cy="941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14300" y="1800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smtClean="0">
                <a:latin typeface="Arial"/>
                <a:cs typeface="Arial"/>
              </a:rPr>
              <a:t>O</a:t>
            </a:r>
            <a:r>
              <a:rPr sz="4400" spc="-75" smtClean="0">
                <a:latin typeface="Arial"/>
                <a:cs typeface="Arial"/>
              </a:rPr>
              <a:t>u</a:t>
            </a:r>
            <a:r>
              <a:rPr sz="4400" spc="-25" smtClean="0">
                <a:latin typeface="Arial"/>
                <a:cs typeface="Arial"/>
              </a:rPr>
              <a:t>t</a:t>
            </a:r>
            <a:r>
              <a:rPr sz="4400" spc="25" smtClean="0">
                <a:latin typeface="Arial"/>
                <a:cs typeface="Arial"/>
              </a:rPr>
              <a:t>l</a:t>
            </a:r>
            <a:r>
              <a:rPr sz="4400" spc="20" smtClean="0">
                <a:latin typeface="Arial"/>
                <a:cs typeface="Arial"/>
              </a:rPr>
              <a:t>i</a:t>
            </a:r>
            <a:r>
              <a:rPr sz="4400" spc="-50" smtClean="0">
                <a:latin typeface="Arial"/>
                <a:cs typeface="Arial"/>
              </a:rPr>
              <a:t>n</a:t>
            </a:r>
            <a:r>
              <a:rPr sz="4400" spc="0" smtClean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RPO</a:t>
            </a:r>
            <a:r>
              <a:rPr sz="2800" b="1" spc="30" dirty="0" smtClean="0">
                <a:latin typeface="Arial"/>
                <a:cs typeface="Arial"/>
              </a:rPr>
              <a:t> Design</a:t>
            </a:r>
            <a:endParaRPr lang="en-US" sz="2800" b="1" spc="30" dirty="0" smtClean="0"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lang="en-US" sz="2800" b="1" spc="30" dirty="0"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sz="2500" spc="470" dirty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Implementation</a:t>
            </a:r>
            <a:endParaRPr sz="2800" b="1" spc="30" dirty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48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90601" y="1764462"/>
            <a:ext cx="4724400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3600" dirty="0" smtClean="0">
                <a:latin typeface="Arial"/>
                <a:cs typeface="Arial"/>
              </a:rPr>
              <a:t>	 </a:t>
            </a:r>
            <a:r>
              <a:rPr lang="en-US" altLang="zh-CN" sz="3600" b="1" dirty="0">
                <a:solidFill>
                  <a:srgbClr val="FF0000"/>
                </a:solidFill>
                <a:latin typeface="Arial"/>
                <a:cs typeface="Arial"/>
              </a:rPr>
              <a:t>RPO</a:t>
            </a:r>
            <a:r>
              <a:rPr lang="en-US" sz="36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Arial"/>
                <a:cs typeface="Arial"/>
              </a:rPr>
              <a:t>Overview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 smtClean="0">
              <a:latin typeface="Arial"/>
              <a:cs typeface="Arial"/>
            </a:endParaRPr>
          </a:p>
        </p:txBody>
      </p:sp>
      <p:sp>
        <p:nvSpPr>
          <p:cNvPr id="15" name="object 2"/>
          <p:cNvSpPr txBox="1">
            <a:spLocks/>
          </p:cNvSpPr>
          <p:nvPr/>
        </p:nvSpPr>
        <p:spPr>
          <a:xfrm>
            <a:off x="152400" y="457200"/>
            <a:ext cx="11887200" cy="900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z="4400" kern="0" spc="30" dirty="0" smtClean="0">
                <a:solidFill>
                  <a:sysClr val="windowText" lastClr="000000"/>
                </a:solidFill>
                <a:latin typeface="Arial"/>
                <a:cs typeface="Arial"/>
              </a:rPr>
              <a:t>RPO</a:t>
            </a:r>
            <a:r>
              <a:rPr lang="en-US" altLang="zh-CN" sz="4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:</a:t>
            </a:r>
            <a:r>
              <a:rPr lang="en-US" altLang="zh-CN" sz="4000" b="1" i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4000" b="1" i="1" u="heavy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lang="en-US" altLang="zh-CN" sz="4000" dirty="0" smtClean="0"/>
              <a:t>eceiver-driven </a:t>
            </a:r>
            <a:r>
              <a:rPr lang="en-US" sz="4000" dirty="0" err="1" smtClean="0"/>
              <a:t>o</a:t>
            </a:r>
            <a:r>
              <a:rPr lang="en-US" altLang="zh-CN" sz="4000" dirty="0" err="1" smtClean="0"/>
              <a:t>p</a:t>
            </a:r>
            <a:r>
              <a:rPr lang="en-US" altLang="zh-CN" sz="4000" b="1" i="1" u="sng" kern="0" spc="-2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PO</a:t>
            </a:r>
            <a:r>
              <a:rPr lang="en-US" altLang="zh-CN" sz="4000" dirty="0" err="1" smtClean="0"/>
              <a:t>rtunistic</a:t>
            </a:r>
            <a:r>
              <a:rPr lang="en-US" altLang="zh-CN" sz="4000" dirty="0" smtClean="0"/>
              <a:t> t</a:t>
            </a:r>
            <a:r>
              <a:rPr lang="en-US" sz="4000" dirty="0" smtClean="0"/>
              <a:t>ransmission</a:t>
            </a:r>
            <a:endParaRPr lang="en-US" sz="4000" dirty="0"/>
          </a:p>
          <a:p>
            <a:pPr marL="12700"/>
            <a:endParaRPr lang="en-US" sz="40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7462" y="2540675"/>
            <a:ext cx="27373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altLang="zh-CN" sz="2800" b="1" spc="-35" dirty="0">
                <a:latin typeface="Arial"/>
                <a:cs typeface="Arial"/>
              </a:rPr>
              <a:t> </a:t>
            </a:r>
            <a:r>
              <a:rPr lang="en-US" altLang="zh-CN" sz="2800" b="1" i="1" spc="-35" dirty="0" smtClean="0">
                <a:latin typeface="Arial"/>
                <a:cs typeface="Arial"/>
              </a:rPr>
              <a:t>At</a:t>
            </a:r>
            <a:r>
              <a:rPr lang="zh-CN" altLang="en-US" sz="2800" b="1" i="1" spc="-35" dirty="0" smtClean="0">
                <a:latin typeface="Arial"/>
                <a:cs typeface="Arial"/>
              </a:rPr>
              <a:t> </a:t>
            </a:r>
            <a:r>
              <a:rPr lang="en-US" altLang="zh-CN" sz="2800" b="1" i="1" spc="-35" dirty="0" smtClean="0">
                <a:latin typeface="Arial"/>
                <a:cs typeface="Arial"/>
              </a:rPr>
              <a:t>sender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7462" y="3318844"/>
            <a:ext cx="2623038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altLang="zh-CN" sz="2800" b="1" i="1" spc="-35" dirty="0" smtClean="0">
                <a:latin typeface="Arial"/>
                <a:cs typeface="Arial"/>
              </a:rPr>
              <a:t>At</a:t>
            </a:r>
            <a:r>
              <a:rPr lang="zh-CN" altLang="en-US" sz="2800" b="1" i="1" spc="-35" dirty="0" smtClean="0">
                <a:latin typeface="Arial"/>
                <a:cs typeface="Arial"/>
              </a:rPr>
              <a:t> </a:t>
            </a:r>
            <a:r>
              <a:rPr lang="en-US" altLang="zh-CN" sz="2800" b="1" i="1" spc="-35" dirty="0" smtClean="0">
                <a:latin typeface="Arial"/>
                <a:cs typeface="Arial"/>
              </a:rPr>
              <a:t>switch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7462" y="4100500"/>
            <a:ext cx="2419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altLang="zh-CN" sz="2800" b="1" i="1" spc="-35" dirty="0" smtClean="0">
                <a:latin typeface="Arial"/>
                <a:cs typeface="Arial"/>
              </a:rPr>
              <a:t>At</a:t>
            </a:r>
            <a:r>
              <a:rPr lang="zh-CN" altLang="en-US" sz="2800" b="1" i="1" spc="-35" dirty="0" smtClean="0">
                <a:latin typeface="Arial"/>
                <a:cs typeface="Arial"/>
              </a:rPr>
              <a:t> </a:t>
            </a:r>
            <a:r>
              <a:rPr lang="en-US" altLang="zh-CN" sz="2800" b="1" i="1" spc="-35" dirty="0">
                <a:latin typeface="Arial"/>
                <a:cs typeface="Arial"/>
              </a:rPr>
              <a:t>receiver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1600200"/>
            <a:ext cx="66548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5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zh-CN" sz="4400" spc="30" dirty="0" smtClean="0">
                <a:latin typeface="Arial"/>
                <a:cs typeface="Arial"/>
              </a:rPr>
              <a:t>RPO</a:t>
            </a:r>
            <a:r>
              <a:rPr lang="en-US" sz="4400" spc="30" dirty="0" smtClean="0">
                <a:latin typeface="Arial"/>
                <a:cs typeface="Arial"/>
              </a:rPr>
              <a:t>:</a:t>
            </a:r>
            <a:r>
              <a:rPr lang="zh-CN" altLang="en-US" sz="4400" spc="30" dirty="0" smtClean="0">
                <a:latin typeface="Arial"/>
                <a:cs typeface="Arial"/>
              </a:rPr>
              <a:t> </a:t>
            </a:r>
            <a:r>
              <a:rPr lang="en-US" sz="4400" dirty="0" smtClean="0"/>
              <a:t>D</a:t>
            </a:r>
            <a:r>
              <a:rPr lang="en-US" altLang="zh-CN" sz="4400" dirty="0" smtClean="0"/>
              <a:t>esign Details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819560" y="1478993"/>
            <a:ext cx="3523840" cy="610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lang="en-US" sz="3600" dirty="0"/>
              <a:t> </a:t>
            </a:r>
            <a:r>
              <a:rPr lang="en-US" altLang="zh-CN" sz="3600" dirty="0" smtClean="0"/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At</a:t>
            </a:r>
            <a:r>
              <a:rPr lang="zh-CN" alt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sender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400" kern="0" dirty="0" smtClean="0">
                <a:solidFill>
                  <a:sysClr val="windowText" lastClr="000000"/>
                </a:solidFill>
              </a:rPr>
              <a:t/>
            </a:r>
            <a:br>
              <a:rPr lang="en-US" sz="4400" kern="0" dirty="0" smtClean="0">
                <a:solidFill>
                  <a:sysClr val="windowText" lastClr="000000"/>
                </a:solidFill>
              </a:rPr>
            </a:br>
            <a:endParaRPr lang="en-US" sz="4400" kern="0" dirty="0" smtClea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9560" y="2097931"/>
            <a:ext cx="71628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400" b="1" i="1" spc="-35" dirty="0">
                <a:latin typeface="Arial"/>
                <a:cs typeface="Arial"/>
              </a:rPr>
              <a:t> </a:t>
            </a:r>
            <a:r>
              <a:rPr lang="en-US" sz="2400" b="1" i="1" spc="-35" dirty="0" smtClean="0">
                <a:latin typeface="Arial"/>
                <a:cs typeface="Arial"/>
              </a:rPr>
              <a:t>Priority assignment</a:t>
            </a:r>
            <a:endParaRPr lang="en-US" altLang="zh-CN" sz="2400" b="1" i="1" spc="-35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36" y="1239043"/>
            <a:ext cx="5413564" cy="15803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19560" y="2550171"/>
            <a:ext cx="7162800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2400" b="1" i="1" spc="-35" dirty="0" smtClean="0">
                <a:latin typeface="Arial"/>
                <a:cs typeface="Arial"/>
              </a:rPr>
              <a:t>Receiver-driven </a:t>
            </a:r>
            <a:r>
              <a:rPr lang="en-US" sz="2400" b="1" i="1" spc="-35" dirty="0">
                <a:latin typeface="Arial"/>
                <a:cs typeface="Arial"/>
              </a:rPr>
              <a:t>Opportunistic</a:t>
            </a:r>
            <a:r>
              <a:rPr lang="zh-CN" altLang="en-US" sz="2400" b="1" i="1" spc="-35" dirty="0">
                <a:latin typeface="Arial"/>
                <a:cs typeface="Arial"/>
              </a:rPr>
              <a:t> </a:t>
            </a:r>
            <a:r>
              <a:rPr lang="en-US" sz="2400" b="1" i="1" spc="-35" dirty="0">
                <a:latin typeface="Arial"/>
                <a:cs typeface="Arial"/>
              </a:rPr>
              <a:t>Transmission</a:t>
            </a:r>
            <a:endParaRPr lang="en-US" altLang="zh-CN" sz="2400" b="1" i="1" spc="-35" dirty="0">
              <a:latin typeface="Arial"/>
              <a:cs typeface="Arial"/>
            </a:endParaRPr>
          </a:p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endParaRPr lang="en-US" sz="2400" b="1" i="1" spc="-35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972" y="3219140"/>
            <a:ext cx="6326215" cy="363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zh-CN" sz="4400" spc="30" dirty="0" smtClean="0">
                <a:latin typeface="Arial"/>
                <a:cs typeface="Arial"/>
              </a:rPr>
              <a:t>RPO</a:t>
            </a:r>
            <a:r>
              <a:rPr lang="en-US" sz="4400" spc="30" dirty="0" smtClean="0">
                <a:latin typeface="Arial"/>
                <a:cs typeface="Arial"/>
              </a:rPr>
              <a:t>:</a:t>
            </a:r>
            <a:r>
              <a:rPr lang="zh-CN" altLang="en-US" sz="4400" spc="30" dirty="0" smtClean="0">
                <a:latin typeface="Arial"/>
                <a:cs typeface="Arial"/>
              </a:rPr>
              <a:t> </a:t>
            </a:r>
            <a:r>
              <a:rPr lang="en-US" sz="4400" dirty="0" smtClean="0"/>
              <a:t>D</a:t>
            </a:r>
            <a:r>
              <a:rPr lang="en-US" altLang="zh-CN" sz="4400" dirty="0" smtClean="0"/>
              <a:t>esign Details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819560" y="1478993"/>
            <a:ext cx="3523840" cy="610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lang="en-US" sz="3600" dirty="0"/>
              <a:t> </a:t>
            </a:r>
            <a:r>
              <a:rPr lang="en-US" altLang="zh-CN" sz="3600" dirty="0" smtClean="0"/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At</a:t>
            </a:r>
            <a:r>
              <a:rPr lang="zh-CN" alt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switch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400" kern="0" dirty="0" smtClean="0">
                <a:solidFill>
                  <a:sysClr val="windowText" lastClr="000000"/>
                </a:solidFill>
              </a:rPr>
              <a:t/>
            </a:r>
            <a:br>
              <a:rPr lang="en-US" sz="4400" kern="0" dirty="0" smtClean="0">
                <a:solidFill>
                  <a:sysClr val="windowText" lastClr="000000"/>
                </a:solidFill>
              </a:rPr>
            </a:br>
            <a:endParaRPr lang="en-US" sz="4400" kern="0" dirty="0" smtClea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0" y="1981200"/>
            <a:ext cx="5025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400" b="1" i="1" spc="-35" dirty="0" smtClean="0">
                <a:latin typeface="Arial"/>
                <a:cs typeface="Arial"/>
              </a:rPr>
              <a:t> </a:t>
            </a:r>
            <a:r>
              <a:rPr lang="en-US" altLang="zh-CN" sz="2400" b="1" i="1" spc="-35" dirty="0">
                <a:latin typeface="Arial"/>
                <a:cs typeface="Arial"/>
              </a:rPr>
              <a:t>Cross-queue ECN </a:t>
            </a:r>
            <a:r>
              <a:rPr lang="en-US" altLang="zh-CN" sz="2400" b="1" i="1" spc="-35" dirty="0" smtClean="0">
                <a:latin typeface="Arial"/>
                <a:cs typeface="Arial"/>
              </a:rPr>
              <a:t>marking</a:t>
            </a:r>
            <a:endParaRPr lang="en-US" sz="2400" b="1" i="1" spc="-35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654737"/>
            <a:ext cx="6290302" cy="2740774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819560" y="5105400"/>
            <a:ext cx="4743040" cy="610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lang="en-US" sz="3600" dirty="0"/>
              <a:t> </a:t>
            </a:r>
            <a:r>
              <a:rPr lang="en-US" altLang="zh-CN" sz="3600" dirty="0"/>
              <a:t> </a:t>
            </a:r>
            <a:r>
              <a:rPr lang="en-US" altLang="zh-CN" sz="4000" b="1" i="1" dirty="0">
                <a:solidFill>
                  <a:srgbClr val="FF0000"/>
                </a:solidFill>
              </a:rPr>
              <a:t>At</a:t>
            </a:r>
            <a:r>
              <a:rPr lang="zh-CN" altLang="en-US" sz="4000" b="1" i="1" dirty="0">
                <a:solidFill>
                  <a:srgbClr val="FF0000"/>
                </a:solidFill>
              </a:rPr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receiver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400" kern="0" dirty="0" smtClean="0">
                <a:solidFill>
                  <a:sysClr val="windowText" lastClr="000000"/>
                </a:solidFill>
              </a:rPr>
              <a:t/>
            </a:r>
            <a:br>
              <a:rPr lang="en-US" sz="4400" kern="0" dirty="0" smtClean="0">
                <a:solidFill>
                  <a:sysClr val="windowText" lastClr="000000"/>
                </a:solidFill>
              </a:rPr>
            </a:br>
            <a:endParaRPr lang="en-US" sz="4400" kern="0" dirty="0" smtClea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5716365"/>
            <a:ext cx="7543800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800" b="1" i="1" spc="-35" dirty="0" smtClean="0">
                <a:latin typeface="Arial"/>
                <a:cs typeface="Arial"/>
              </a:rPr>
              <a:t> </a:t>
            </a:r>
            <a:r>
              <a:rPr lang="en-US" sz="2800" b="1" i="1" spc="-35" dirty="0" smtClean="0">
                <a:latin typeface="Arial"/>
                <a:cs typeface="Arial"/>
              </a:rPr>
              <a:t>Grant </a:t>
            </a:r>
            <a:r>
              <a:rPr lang="en-US" sz="2800" b="1" i="1" spc="-35" dirty="0">
                <a:latin typeface="Arial"/>
                <a:cs typeface="Arial"/>
              </a:rPr>
              <a:t>Generation and </a:t>
            </a:r>
            <a:r>
              <a:rPr lang="en-US" sz="2800" b="1" i="1" spc="-35" dirty="0" smtClean="0">
                <a:latin typeface="Arial"/>
                <a:cs typeface="Arial"/>
              </a:rPr>
              <a:t>Markin</a:t>
            </a:r>
            <a:r>
              <a:rPr lang="en-US" altLang="zh-CN" sz="2800" b="1" i="1" spc="-35" dirty="0" smtClean="0">
                <a:latin typeface="Arial"/>
                <a:cs typeface="Arial"/>
              </a:rPr>
              <a:t>g</a:t>
            </a:r>
            <a:endParaRPr lang="en-US" sz="2800" b="1" i="1" spc="-35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880" y="3276600"/>
            <a:ext cx="2362200" cy="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zh-CN" sz="4400" spc="30" dirty="0" smtClean="0">
                <a:latin typeface="Arial"/>
                <a:cs typeface="Arial"/>
              </a:rPr>
              <a:t>RPO</a:t>
            </a:r>
            <a:r>
              <a:rPr lang="en-US" sz="4400" spc="30" dirty="0" smtClean="0">
                <a:latin typeface="Arial"/>
                <a:cs typeface="Arial"/>
              </a:rPr>
              <a:t>:</a:t>
            </a:r>
            <a:r>
              <a:rPr lang="zh-CN" altLang="en-US" sz="4400" spc="30" dirty="0" smtClean="0">
                <a:latin typeface="Arial"/>
                <a:cs typeface="Arial"/>
              </a:rPr>
              <a:t> </a:t>
            </a:r>
            <a:r>
              <a:rPr lang="en-US" sz="4400" dirty="0" smtClean="0"/>
              <a:t>M</a:t>
            </a:r>
            <a:r>
              <a:rPr lang="en-US" altLang="zh-CN" sz="4400" dirty="0" smtClean="0"/>
              <a:t>odel</a:t>
            </a:r>
            <a:r>
              <a:rPr lang="en-US" sz="4400" dirty="0" smtClean="0"/>
              <a:t> </a:t>
            </a:r>
            <a:r>
              <a:rPr lang="en-US" altLang="zh-CN" sz="4400" dirty="0" smtClean="0"/>
              <a:t>Analysis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61" y="1553188"/>
            <a:ext cx="6905001" cy="3552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69885"/>
            <a:ext cx="5410200" cy="1030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860246"/>
            <a:ext cx="3000974" cy="56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1" y="5257800"/>
            <a:ext cx="8218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smtClean="0">
                <a:latin typeface="Arial"/>
                <a:cs typeface="Arial"/>
              </a:rPr>
              <a:t>O</a:t>
            </a:r>
            <a:r>
              <a:rPr sz="4400" spc="-75" smtClean="0">
                <a:latin typeface="Arial"/>
                <a:cs typeface="Arial"/>
              </a:rPr>
              <a:t>u</a:t>
            </a:r>
            <a:r>
              <a:rPr sz="4400" spc="-25" smtClean="0">
                <a:latin typeface="Arial"/>
                <a:cs typeface="Arial"/>
              </a:rPr>
              <a:t>t</a:t>
            </a:r>
            <a:r>
              <a:rPr sz="4400" spc="25" smtClean="0">
                <a:latin typeface="Arial"/>
                <a:cs typeface="Arial"/>
              </a:rPr>
              <a:t>l</a:t>
            </a:r>
            <a:r>
              <a:rPr sz="4400" spc="20" smtClean="0">
                <a:latin typeface="Arial"/>
                <a:cs typeface="Arial"/>
              </a:rPr>
              <a:t>i</a:t>
            </a:r>
            <a:r>
              <a:rPr sz="4400" spc="-50" smtClean="0">
                <a:latin typeface="Arial"/>
                <a:cs typeface="Arial"/>
              </a:rPr>
              <a:t>n</a:t>
            </a:r>
            <a:r>
              <a:rPr sz="4400" spc="0" smtClean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4653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RPO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Design</a:t>
            </a:r>
            <a:endParaRPr lang="en-US" sz="2800" b="1" spc="3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sz="2500" spc="470" dirty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>
                <a:latin typeface="Arial"/>
                <a:cs typeface="Arial"/>
              </a:rPr>
              <a:t>Implementation</a:t>
            </a:r>
            <a:endParaRPr sz="2800" b="1" spc="30" dirty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9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altLang="zh-CN" sz="4400" spc="30" dirty="0" smtClean="0">
                <a:latin typeface="Arial"/>
                <a:cs typeface="Arial"/>
              </a:rPr>
              <a:t>RPO</a:t>
            </a:r>
            <a:r>
              <a:rPr lang="en-US" sz="4400" spc="30" dirty="0" smtClean="0">
                <a:latin typeface="Arial"/>
                <a:cs typeface="Arial"/>
              </a:rPr>
              <a:t>:</a:t>
            </a:r>
            <a:r>
              <a:rPr lang="zh-CN" altLang="en-US" sz="4400" spc="30" dirty="0" smtClean="0">
                <a:latin typeface="Arial"/>
                <a:cs typeface="Arial"/>
              </a:rPr>
              <a:t> </a:t>
            </a:r>
            <a:r>
              <a:rPr lang="en-US" altLang="zh-CN" sz="4400" dirty="0" smtClean="0">
                <a:latin typeface="Arial"/>
                <a:cs typeface="Arial"/>
              </a:rPr>
              <a:t>Implementation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1476580" y="5561235"/>
            <a:ext cx="3523840" cy="610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lang="en-US" sz="3600" dirty="0"/>
              <a:t> </a:t>
            </a:r>
            <a:r>
              <a:rPr lang="en-US" altLang="zh-CN" sz="3600" dirty="0" smtClean="0"/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At</a:t>
            </a:r>
            <a:r>
              <a:rPr lang="zh-CN" alt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switch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400" kern="0" dirty="0" smtClean="0">
                <a:solidFill>
                  <a:sysClr val="windowText" lastClr="000000"/>
                </a:solidFill>
              </a:rPr>
              <a:t/>
            </a:r>
            <a:br>
              <a:rPr lang="en-US" sz="4400" kern="0" dirty="0" smtClean="0">
                <a:solidFill>
                  <a:sysClr val="windowText" lastClr="000000"/>
                </a:solidFill>
              </a:rPr>
            </a:br>
            <a:endParaRPr lang="en-US" sz="4400" kern="0" dirty="0" smtClea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620000" y="2057400"/>
            <a:ext cx="3200400" cy="610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sz="36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lang="en-US" sz="3600" dirty="0"/>
              <a:t> </a:t>
            </a:r>
            <a:r>
              <a:rPr lang="en-US" altLang="zh-CN" sz="3600" dirty="0"/>
              <a:t> </a:t>
            </a:r>
            <a:r>
              <a:rPr lang="en-US" altLang="zh-CN" sz="4000" b="1" i="1" dirty="0">
                <a:solidFill>
                  <a:srgbClr val="FF0000"/>
                </a:solidFill>
              </a:rPr>
              <a:t>At</a:t>
            </a:r>
            <a:r>
              <a:rPr lang="zh-CN" altLang="en-US" sz="4000" b="1" i="1" dirty="0">
                <a:solidFill>
                  <a:srgbClr val="FF0000"/>
                </a:solidFill>
              </a:rPr>
              <a:t> 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hosts</a:t>
            </a:r>
            <a:r>
              <a:rPr lang="en-US" sz="4000" b="1" i="1" dirty="0" smtClean="0">
                <a:solidFill>
                  <a:srgbClr val="FF0000"/>
                </a:solidFill>
              </a:rPr>
              <a:t> </a:t>
            </a:r>
            <a:r>
              <a:rPr lang="en-US" sz="4400" kern="0" dirty="0" smtClean="0">
                <a:solidFill>
                  <a:sysClr val="windowText" lastClr="000000"/>
                </a:solidFill>
              </a:rPr>
              <a:t/>
            </a:r>
            <a:br>
              <a:rPr lang="en-US" sz="4400" kern="0" dirty="0" smtClean="0">
                <a:solidFill>
                  <a:sysClr val="windowText" lastClr="000000"/>
                </a:solidFill>
              </a:rPr>
            </a:br>
            <a:endParaRPr lang="en-US" sz="4400" kern="0" dirty="0" smtClea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5043"/>
            <a:ext cx="6172200" cy="3615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762" y="3200400"/>
            <a:ext cx="5639038" cy="3276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48381" y="1483726"/>
            <a:ext cx="1413819" cy="2478674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2201" y="1483724"/>
            <a:ext cx="1676400" cy="2478675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038601" y="1483724"/>
            <a:ext cx="1600199" cy="2478675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3048000"/>
            <a:ext cx="2895600" cy="31242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296400" y="3048000"/>
            <a:ext cx="2895600" cy="31242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smtClean="0">
                <a:latin typeface="Arial"/>
                <a:cs typeface="Arial"/>
              </a:rPr>
              <a:t>O</a:t>
            </a:r>
            <a:r>
              <a:rPr sz="4400" spc="-75" smtClean="0">
                <a:latin typeface="Arial"/>
                <a:cs typeface="Arial"/>
              </a:rPr>
              <a:t>u</a:t>
            </a:r>
            <a:r>
              <a:rPr sz="4400" spc="-25" smtClean="0">
                <a:latin typeface="Arial"/>
                <a:cs typeface="Arial"/>
              </a:rPr>
              <a:t>t</a:t>
            </a:r>
            <a:r>
              <a:rPr sz="4400" spc="25" smtClean="0">
                <a:latin typeface="Arial"/>
                <a:cs typeface="Arial"/>
              </a:rPr>
              <a:t>l</a:t>
            </a:r>
            <a:r>
              <a:rPr sz="4400" spc="20" smtClean="0">
                <a:latin typeface="Arial"/>
                <a:cs typeface="Arial"/>
              </a:rPr>
              <a:t>i</a:t>
            </a:r>
            <a:r>
              <a:rPr sz="4400" spc="-50" smtClean="0">
                <a:latin typeface="Arial"/>
                <a:cs typeface="Arial"/>
              </a:rPr>
              <a:t>n</a:t>
            </a:r>
            <a:r>
              <a:rPr sz="4400" spc="0" smtClean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RPO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Design</a:t>
            </a:r>
            <a:endParaRPr lang="en-US" sz="2800" b="1" spc="3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sz="2500" spc="470" dirty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Implementation</a:t>
            </a:r>
            <a:endParaRPr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482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6"/>
          <p:cNvSpPr txBox="1"/>
          <p:nvPr/>
        </p:nvSpPr>
        <p:spPr>
          <a:xfrm>
            <a:off x="838200" y="1447800"/>
            <a:ext cx="5638800" cy="2362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spc="10" dirty="0" smtClean="0">
                <a:solidFill>
                  <a:srgbClr val="FF0000"/>
                </a:solidFill>
                <a:latin typeface="Arial"/>
                <a:cs typeface="Arial"/>
              </a:rPr>
              <a:t>Testbed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spc="40" dirty="0">
                <a:latin typeface="Arial"/>
                <a:cs typeface="Arial"/>
              </a:rPr>
              <a:t>D</a:t>
            </a:r>
            <a:r>
              <a:rPr lang="en-US" sz="2400" spc="40" dirty="0">
                <a:latin typeface="Arial"/>
                <a:cs typeface="Arial"/>
              </a:rPr>
              <a:t>umbbell topology</a:t>
            </a:r>
            <a:r>
              <a:rPr lang="en-US" altLang="zh-CN" sz="2400" spc="40" dirty="0">
                <a:latin typeface="Arial"/>
                <a:cs typeface="Arial"/>
              </a:rPr>
              <a:t>;</a:t>
            </a:r>
            <a:endParaRPr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spc="40" dirty="0" smtClean="0">
                <a:latin typeface="Arial"/>
                <a:cs typeface="Arial"/>
              </a:rPr>
              <a:t>10G</a:t>
            </a:r>
            <a:r>
              <a:rPr sz="2400" spc="40" dirty="0" smtClean="0">
                <a:latin typeface="Arial"/>
                <a:cs typeface="Arial"/>
              </a:rPr>
              <a:t>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 smtClean="0">
                <a:latin typeface="Arial"/>
                <a:cs typeface="Arial"/>
              </a:rPr>
              <a:t>;</a:t>
            </a:r>
            <a:endParaRPr lang="en-US" sz="2400" spc="40" dirty="0" smtClean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>
                <a:latin typeface="Arial"/>
                <a:cs typeface="Arial"/>
              </a:rPr>
              <a:t>Dell PRECISION TOWER </a:t>
            </a:r>
            <a:r>
              <a:rPr lang="en-US" sz="2400" spc="40" dirty="0" smtClean="0">
                <a:latin typeface="Arial"/>
                <a:cs typeface="Arial"/>
              </a:rPr>
              <a:t>5820</a:t>
            </a:r>
            <a:r>
              <a:rPr lang="zh-CN" altLang="en-US" sz="2400" spc="40" dirty="0" smtClean="0">
                <a:latin typeface="Arial"/>
                <a:cs typeface="Arial"/>
              </a:rPr>
              <a:t>；</a:t>
            </a:r>
            <a:endParaRPr lang="en-US" sz="2400" spc="40" dirty="0" smtClean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Intel </a:t>
            </a:r>
            <a:r>
              <a:rPr lang="en-US" sz="2400" spc="40" dirty="0">
                <a:latin typeface="Arial"/>
                <a:cs typeface="Arial"/>
              </a:rPr>
              <a:t>10GbE 2P </a:t>
            </a:r>
            <a:r>
              <a:rPr lang="en-US" sz="2400" spc="40" dirty="0" smtClean="0">
                <a:latin typeface="Arial"/>
                <a:cs typeface="Arial"/>
              </a:rPr>
              <a:t>X520NICs</a:t>
            </a:r>
            <a:r>
              <a:rPr lang="zh-CN" altLang="en-US" sz="2400" spc="40" dirty="0">
                <a:latin typeface="Arial"/>
                <a:cs typeface="Arial"/>
              </a:rPr>
              <a:t>；</a:t>
            </a:r>
            <a:endParaRPr lang="en-US" altLang="zh-CN" sz="2400" spc="40" dirty="0" smtClean="0">
              <a:latin typeface="Arial"/>
              <a:cs typeface="Arial"/>
            </a:endParaRPr>
          </a:p>
        </p:txBody>
      </p:sp>
      <p:sp>
        <p:nvSpPr>
          <p:cNvPr id="1048695" name="object 2"/>
          <p:cNvSpPr txBox="1"/>
          <p:nvPr/>
        </p:nvSpPr>
        <p:spPr>
          <a:xfrm>
            <a:off x="893290" y="366395"/>
            <a:ext cx="6574310" cy="700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spc="-520" smtClean="0">
                <a:latin typeface="Arial"/>
                <a:cs typeface="Arial"/>
              </a:rPr>
              <a:t>T</a:t>
            </a:r>
            <a:r>
              <a:rPr sz="4400" spc="-50" smtClean="0">
                <a:latin typeface="Arial"/>
                <a:cs typeface="Arial"/>
              </a:rPr>
              <a:t>e</a:t>
            </a:r>
            <a:r>
              <a:rPr sz="4400" spc="-25" smtClean="0">
                <a:latin typeface="Arial"/>
                <a:cs typeface="Arial"/>
              </a:rPr>
              <a:t>s</a:t>
            </a:r>
            <a:r>
              <a:rPr sz="4400" spc="-40" smtClean="0">
                <a:latin typeface="Arial"/>
                <a:cs typeface="Arial"/>
              </a:rPr>
              <a:t>t</a:t>
            </a:r>
            <a:r>
              <a:rPr sz="4400" spc="-50" smtClean="0">
                <a:latin typeface="Arial"/>
                <a:cs typeface="Arial"/>
              </a:rPr>
              <a:t>be</a:t>
            </a:r>
            <a:r>
              <a:rPr sz="4400" spc="0" smtClean="0">
                <a:latin typeface="Arial"/>
                <a:cs typeface="Arial"/>
              </a:rPr>
              <a:t>d</a:t>
            </a:r>
            <a:r>
              <a:rPr sz="4400" spc="225" smtClean="0">
                <a:latin typeface="Arial"/>
                <a:cs typeface="Arial"/>
              </a:rPr>
              <a:t> </a:t>
            </a:r>
            <a:r>
              <a:rPr sz="4400" spc="20" smtClean="0">
                <a:latin typeface="Arial"/>
                <a:cs typeface="Arial"/>
              </a:rPr>
              <a:t>R</a:t>
            </a:r>
            <a:r>
              <a:rPr sz="4400" spc="-50" smtClean="0">
                <a:latin typeface="Arial"/>
                <a:cs typeface="Arial"/>
              </a:rPr>
              <a:t>e</a:t>
            </a:r>
            <a:r>
              <a:rPr sz="4400" spc="0" smtClean="0">
                <a:latin typeface="Arial"/>
                <a:cs typeface="Arial"/>
              </a:rPr>
              <a:t>s</a:t>
            </a:r>
            <a:r>
              <a:rPr sz="4400" spc="-50" smtClean="0">
                <a:latin typeface="Arial"/>
                <a:cs typeface="Arial"/>
              </a:rPr>
              <a:t>u</a:t>
            </a:r>
            <a:r>
              <a:rPr sz="4400" spc="20" smtClean="0">
                <a:latin typeface="Arial"/>
                <a:cs typeface="Arial"/>
              </a:rPr>
              <a:t>l</a:t>
            </a:r>
            <a:r>
              <a:rPr sz="4400" spc="-40" smtClean="0">
                <a:latin typeface="Arial"/>
                <a:cs typeface="Arial"/>
              </a:rPr>
              <a:t>t</a:t>
            </a:r>
            <a:r>
              <a:rPr sz="4400" spc="0" smtClean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411" t="-1" r="51785" b="2020"/>
          <a:stretch/>
        </p:blipFill>
        <p:spPr>
          <a:xfrm>
            <a:off x="2590800" y="6183653"/>
            <a:ext cx="1752600" cy="28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0099" b="13241"/>
          <a:stretch/>
        </p:blipFill>
        <p:spPr>
          <a:xfrm>
            <a:off x="7333171" y="3521416"/>
            <a:ext cx="3382453" cy="29579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90316"/>
          <a:stretch/>
        </p:blipFill>
        <p:spPr>
          <a:xfrm>
            <a:off x="5803900" y="6546850"/>
            <a:ext cx="6388100" cy="311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50646" b="13933"/>
          <a:stretch/>
        </p:blipFill>
        <p:spPr>
          <a:xfrm>
            <a:off x="7239000" y="446231"/>
            <a:ext cx="3429000" cy="3007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657600"/>
            <a:ext cx="3886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6"/>
          <p:cNvSpPr txBox="1"/>
          <p:nvPr/>
        </p:nvSpPr>
        <p:spPr>
          <a:xfrm>
            <a:off x="838200" y="1447800"/>
            <a:ext cx="5638800" cy="2362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spc="10" dirty="0" smtClean="0">
                <a:solidFill>
                  <a:srgbClr val="FF0000"/>
                </a:solidFill>
                <a:latin typeface="Arial"/>
                <a:cs typeface="Arial"/>
              </a:rPr>
              <a:t>Testbed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>
                <a:latin typeface="Arial"/>
                <a:cs typeface="Arial"/>
              </a:rPr>
              <a:t>Multi-bottleneck topology</a:t>
            </a:r>
            <a:r>
              <a:rPr lang="en-US" altLang="zh-CN" sz="2400" spc="40" dirty="0">
                <a:latin typeface="Arial"/>
                <a:cs typeface="Arial"/>
              </a:rPr>
              <a:t>;</a:t>
            </a:r>
            <a:endParaRPr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spc="40" dirty="0" smtClean="0">
                <a:latin typeface="Arial"/>
                <a:cs typeface="Arial"/>
              </a:rPr>
              <a:t>10G</a:t>
            </a:r>
            <a:r>
              <a:rPr sz="2400" spc="40" dirty="0" smtClean="0">
                <a:latin typeface="Arial"/>
                <a:cs typeface="Arial"/>
              </a:rPr>
              <a:t>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 smtClean="0">
                <a:latin typeface="Arial"/>
                <a:cs typeface="Arial"/>
              </a:rPr>
              <a:t>;</a:t>
            </a:r>
            <a:endParaRPr lang="en-US" sz="2400" spc="40" dirty="0" smtClean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>
                <a:latin typeface="Arial"/>
                <a:cs typeface="Arial"/>
              </a:rPr>
              <a:t>Dell PRECISION TOWER </a:t>
            </a:r>
            <a:r>
              <a:rPr lang="en-US" sz="2400" spc="40" dirty="0" smtClean="0">
                <a:latin typeface="Arial"/>
                <a:cs typeface="Arial"/>
              </a:rPr>
              <a:t>5820</a:t>
            </a:r>
            <a:r>
              <a:rPr lang="zh-CN" altLang="en-US" sz="2400" spc="40" dirty="0" smtClean="0">
                <a:latin typeface="Arial"/>
                <a:cs typeface="Arial"/>
              </a:rPr>
              <a:t>；</a:t>
            </a:r>
            <a:endParaRPr lang="en-US" sz="2400" spc="40" dirty="0" smtClean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Intel </a:t>
            </a:r>
            <a:r>
              <a:rPr lang="en-US" sz="2400" spc="40" dirty="0">
                <a:latin typeface="Arial"/>
                <a:cs typeface="Arial"/>
              </a:rPr>
              <a:t>10GbE 2P </a:t>
            </a:r>
            <a:r>
              <a:rPr lang="en-US" sz="2400" spc="40" dirty="0" smtClean="0">
                <a:latin typeface="Arial"/>
                <a:cs typeface="Arial"/>
              </a:rPr>
              <a:t>X520NICs</a:t>
            </a:r>
            <a:r>
              <a:rPr lang="zh-CN" altLang="en-US" sz="2400" spc="40" dirty="0">
                <a:latin typeface="Arial"/>
                <a:cs typeface="Arial"/>
              </a:rPr>
              <a:t>；</a:t>
            </a:r>
            <a:endParaRPr lang="en-US" altLang="zh-CN" sz="2400" spc="40" dirty="0" smtClean="0">
              <a:latin typeface="Arial"/>
              <a:cs typeface="Arial"/>
            </a:endParaRPr>
          </a:p>
        </p:txBody>
      </p:sp>
      <p:sp>
        <p:nvSpPr>
          <p:cNvPr id="1048695" name="object 2"/>
          <p:cNvSpPr txBox="1"/>
          <p:nvPr/>
        </p:nvSpPr>
        <p:spPr>
          <a:xfrm>
            <a:off x="893290" y="366395"/>
            <a:ext cx="6574310" cy="700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spc="-520" smtClean="0">
                <a:latin typeface="Arial"/>
                <a:cs typeface="Arial"/>
              </a:rPr>
              <a:t>T</a:t>
            </a:r>
            <a:r>
              <a:rPr sz="4400" spc="-50" smtClean="0">
                <a:latin typeface="Arial"/>
                <a:cs typeface="Arial"/>
              </a:rPr>
              <a:t>e</a:t>
            </a:r>
            <a:r>
              <a:rPr sz="4400" spc="-25" smtClean="0">
                <a:latin typeface="Arial"/>
                <a:cs typeface="Arial"/>
              </a:rPr>
              <a:t>s</a:t>
            </a:r>
            <a:r>
              <a:rPr sz="4400" spc="-40" smtClean="0">
                <a:latin typeface="Arial"/>
                <a:cs typeface="Arial"/>
              </a:rPr>
              <a:t>t</a:t>
            </a:r>
            <a:r>
              <a:rPr sz="4400" spc="-50" smtClean="0">
                <a:latin typeface="Arial"/>
                <a:cs typeface="Arial"/>
              </a:rPr>
              <a:t>be</a:t>
            </a:r>
            <a:r>
              <a:rPr sz="4400" spc="0" smtClean="0">
                <a:latin typeface="Arial"/>
                <a:cs typeface="Arial"/>
              </a:rPr>
              <a:t>d</a:t>
            </a:r>
            <a:r>
              <a:rPr sz="4400" spc="225" smtClean="0">
                <a:latin typeface="Arial"/>
                <a:cs typeface="Arial"/>
              </a:rPr>
              <a:t> </a:t>
            </a:r>
            <a:r>
              <a:rPr sz="4400" spc="20" smtClean="0">
                <a:latin typeface="Arial"/>
                <a:cs typeface="Arial"/>
              </a:rPr>
              <a:t>R</a:t>
            </a:r>
            <a:r>
              <a:rPr sz="4400" spc="-50" smtClean="0">
                <a:latin typeface="Arial"/>
                <a:cs typeface="Arial"/>
              </a:rPr>
              <a:t>e</a:t>
            </a:r>
            <a:r>
              <a:rPr sz="4400" spc="0" smtClean="0">
                <a:latin typeface="Arial"/>
                <a:cs typeface="Arial"/>
              </a:rPr>
              <a:t>s</a:t>
            </a:r>
            <a:r>
              <a:rPr sz="4400" spc="-50" smtClean="0">
                <a:latin typeface="Arial"/>
                <a:cs typeface="Arial"/>
              </a:rPr>
              <a:t>u</a:t>
            </a:r>
            <a:r>
              <a:rPr sz="4400" spc="20" smtClean="0">
                <a:latin typeface="Arial"/>
                <a:cs typeface="Arial"/>
              </a:rPr>
              <a:t>l</a:t>
            </a:r>
            <a:r>
              <a:rPr sz="4400" spc="-40" smtClean="0">
                <a:latin typeface="Arial"/>
                <a:cs typeface="Arial"/>
              </a:rPr>
              <a:t>t</a:t>
            </a:r>
            <a:r>
              <a:rPr sz="4400" spc="0" smtClean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411" t="-1" r="51785" b="2020"/>
          <a:stretch/>
        </p:blipFill>
        <p:spPr>
          <a:xfrm>
            <a:off x="2427845" y="6172200"/>
            <a:ext cx="1752600" cy="2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20" y="3810000"/>
            <a:ext cx="3422650" cy="23437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1295400"/>
            <a:ext cx="5625070" cy="5181600"/>
          </a:xfrm>
          <a:prstGeom prst="rect">
            <a:avLst/>
          </a:prstGeom>
        </p:spPr>
      </p:pic>
      <p:sp>
        <p:nvSpPr>
          <p:cNvPr id="7" name="object 8"/>
          <p:cNvSpPr txBox="1"/>
          <p:nvPr/>
        </p:nvSpPr>
        <p:spPr>
          <a:xfrm>
            <a:off x="5181600" y="5428628"/>
            <a:ext cx="1825625" cy="743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 algn="ctr"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opportunistic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812800" marR="12700" indent="-800100" algn="ctr">
              <a:lnSpc>
                <a:spcPct val="100000"/>
              </a:lnSpc>
            </a:pPr>
            <a:r>
              <a:rPr lang="en-US" altLang="zh-CN"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packets </a:t>
            </a:r>
            <a:endParaRPr sz="2000" b="1" dirty="0">
              <a:solidFill>
                <a:srgbClr val="FF0000"/>
              </a:solidFill>
              <a:latin typeface="Microsoft YaHei UI"/>
              <a:cs typeface="Microsoft YaHei UI"/>
            </a:endParaRPr>
          </a:p>
        </p:txBody>
      </p:sp>
      <p:cxnSp>
        <p:nvCxnSpPr>
          <p:cNvPr id="8" name="直接箭头连接符 17"/>
          <p:cNvCxnSpPr>
            <a:cxnSpLocks/>
          </p:cNvCxnSpPr>
          <p:nvPr/>
        </p:nvCxnSpPr>
        <p:spPr>
          <a:xfrm flipV="1">
            <a:off x="6553200" y="4876800"/>
            <a:ext cx="1760190" cy="5334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smtClean="0">
                <a:latin typeface="Arial"/>
                <a:cs typeface="Arial"/>
              </a:rPr>
              <a:t>O</a:t>
            </a:r>
            <a:r>
              <a:rPr sz="4400" spc="-75" smtClean="0">
                <a:latin typeface="Arial"/>
                <a:cs typeface="Arial"/>
              </a:rPr>
              <a:t>u</a:t>
            </a:r>
            <a:r>
              <a:rPr sz="4400" spc="-25" smtClean="0">
                <a:latin typeface="Arial"/>
                <a:cs typeface="Arial"/>
              </a:rPr>
              <a:t>t</a:t>
            </a:r>
            <a:r>
              <a:rPr sz="4400" spc="25" smtClean="0">
                <a:latin typeface="Arial"/>
                <a:cs typeface="Arial"/>
              </a:rPr>
              <a:t>l</a:t>
            </a:r>
            <a:r>
              <a:rPr sz="4400" spc="20" smtClean="0">
                <a:latin typeface="Arial"/>
                <a:cs typeface="Arial"/>
              </a:rPr>
              <a:t>i</a:t>
            </a:r>
            <a:r>
              <a:rPr sz="4400" spc="-50" smtClean="0">
                <a:latin typeface="Arial"/>
                <a:cs typeface="Arial"/>
              </a:rPr>
              <a:t>n</a:t>
            </a:r>
            <a:r>
              <a:rPr sz="4400" spc="0" smtClean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>
                <a:latin typeface="Arial"/>
                <a:cs typeface="Arial"/>
              </a:rPr>
              <a:t>Introduction</a:t>
            </a:r>
            <a:endParaRPr lang="en-US" sz="2800" b="1" spc="30" dirty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>
                <a:latin typeface="Arial"/>
                <a:cs typeface="Arial"/>
              </a:rPr>
              <a:t>Background</a:t>
            </a: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>
                <a:latin typeface="Arial"/>
                <a:cs typeface="Arial"/>
              </a:rPr>
              <a:t>Motivation</a:t>
            </a:r>
            <a:endParaRPr lang="en-US" sz="2800" b="1" spc="30" dirty="0"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RPO</a:t>
            </a:r>
            <a:r>
              <a:rPr sz="2800" b="1" spc="30" dirty="0" smtClean="0">
                <a:latin typeface="Arial"/>
                <a:cs typeface="Arial"/>
              </a:rPr>
              <a:t> </a:t>
            </a:r>
            <a:r>
              <a:rPr sz="2800" b="1" spc="30" dirty="0"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Implementation</a:t>
            </a:r>
            <a:r>
              <a:rPr lang="en-US" sz="2500" spc="470" dirty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endParaRPr lang="en-US" sz="2500" spc="470" dirty="0" smtClean="0">
              <a:solidFill>
                <a:srgbClr val="00007D"/>
              </a:solidFill>
              <a:latin typeface="Arial"/>
              <a:cs typeface="Arial"/>
            </a:endParaRPr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lang="en-US" sz="2500" b="1" spc="470" dirty="0">
              <a:solidFill>
                <a:srgbClr val="00007D"/>
              </a:solidFill>
              <a:latin typeface="Arial"/>
              <a:cs typeface="Arial"/>
            </a:endParaRPr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sz="2500" spc="470" dirty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b="1" spc="30" dirty="0" smtClean="0">
                <a:latin typeface="Arial"/>
                <a:cs typeface="Arial"/>
              </a:rPr>
              <a:t>Evaluation</a:t>
            </a:r>
            <a:endParaRPr lang="en-US" sz="2800" b="1" spc="30" dirty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785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954" y="3458262"/>
            <a:ext cx="3454400" cy="2628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429000"/>
            <a:ext cx="6184900" cy="2400300"/>
          </a:xfrm>
          <a:prstGeom prst="rect">
            <a:avLst/>
          </a:prstGeom>
        </p:spPr>
      </p:pic>
      <p:sp>
        <p:nvSpPr>
          <p:cNvPr id="1048708" name="object 5"/>
          <p:cNvSpPr txBox="1"/>
          <p:nvPr/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La</a:t>
            </a:r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ge</a:t>
            </a:r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r-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sc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4400" kern="0" spc="13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4400" kern="0" spc="-65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u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endParaRPr lang="en-US" sz="4400" ker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48709" name="object 6"/>
          <p:cNvSpPr txBox="1"/>
          <p:nvPr/>
        </p:nvSpPr>
        <p:spPr>
          <a:xfrm>
            <a:off x="916938" y="1485052"/>
            <a:ext cx="11122662" cy="1486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spc="10" dirty="0" smtClean="0">
                <a:solidFill>
                  <a:srgbClr val="FF0000"/>
                </a:solidFill>
                <a:latin typeface="Arial"/>
                <a:cs typeface="Arial"/>
              </a:rPr>
              <a:t>Simulation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sz="2400" spc="40" dirty="0" smtClean="0">
                <a:latin typeface="Arial"/>
                <a:cs typeface="Arial"/>
              </a:rPr>
              <a:t>NS</a:t>
            </a:r>
            <a:r>
              <a:rPr lang="en-US" altLang="zh-CN" sz="2400" spc="40" dirty="0" smtClean="0">
                <a:latin typeface="Arial"/>
                <a:cs typeface="Arial"/>
              </a:rPr>
              <a:t>-</a:t>
            </a:r>
            <a:r>
              <a:rPr sz="2400" spc="40" dirty="0" smtClean="0">
                <a:latin typeface="Arial"/>
                <a:cs typeface="Arial"/>
              </a:rPr>
              <a:t>2 </a:t>
            </a:r>
            <a:r>
              <a:rPr sz="2400" spc="40" dirty="0">
                <a:latin typeface="Arial"/>
                <a:cs typeface="Arial"/>
              </a:rPr>
              <a:t>simulator; </a:t>
            </a:r>
            <a:r>
              <a:rPr lang="en-US" sz="2400" spc="40" dirty="0" smtClean="0">
                <a:latin typeface="Arial"/>
                <a:cs typeface="Arial"/>
              </a:rPr>
              <a:t>2</a:t>
            </a:r>
            <a:r>
              <a:rPr sz="2400" spc="40" dirty="0" smtClean="0">
                <a:latin typeface="Arial"/>
                <a:cs typeface="Arial"/>
              </a:rPr>
              <a:t>-layer</a:t>
            </a:r>
            <a:r>
              <a:rPr lang="en-US" sz="2400" spc="40" dirty="0" smtClean="0">
                <a:latin typeface="Arial"/>
                <a:cs typeface="Arial"/>
              </a:rPr>
              <a:t> Leaf-spine topology</a:t>
            </a:r>
            <a:r>
              <a:rPr lang="zh-CN" altLang="en-US" sz="2400" spc="40" dirty="0" smtClean="0">
                <a:latin typeface="Arial"/>
                <a:cs typeface="Arial"/>
              </a:rPr>
              <a:t>；</a:t>
            </a:r>
            <a:endParaRPr sz="2400" spc="40" dirty="0">
              <a:latin typeface="Arial"/>
              <a:cs typeface="Arial"/>
            </a:endParaRPr>
          </a:p>
          <a:p>
            <a:pPr marL="342900" indent="-342900">
              <a:lnSpc>
                <a:spcPts val="950"/>
              </a:lnSpc>
              <a:spcBef>
                <a:spcPts val="10"/>
              </a:spcBef>
              <a:buClr>
                <a:srgbClr val="9999CC"/>
              </a:buClr>
              <a:buFont typeface="Wingdings" panose="05000000000000000000" pitchFamily="2" charset="2"/>
              <a:buChar char="n"/>
            </a:pPr>
            <a:endParaRPr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spc="40" dirty="0">
                <a:latin typeface="Arial"/>
                <a:cs typeface="Arial"/>
              </a:rPr>
              <a:t>4</a:t>
            </a:r>
            <a:r>
              <a:rPr lang="en-US" altLang="zh-CN" sz="2400" spc="40" dirty="0" smtClean="0">
                <a:latin typeface="Arial"/>
                <a:cs typeface="Arial"/>
              </a:rPr>
              <a:t>0</a:t>
            </a:r>
            <a:r>
              <a:rPr sz="2400" spc="40" dirty="0" smtClean="0">
                <a:latin typeface="Arial"/>
                <a:cs typeface="Arial"/>
              </a:rPr>
              <a:t>Gbps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>
                <a:latin typeface="Arial"/>
                <a:cs typeface="Arial"/>
              </a:rPr>
              <a:t>; </a:t>
            </a:r>
            <a:r>
              <a:rPr lang="en-US" altLang="zh-CN" sz="2400" spc="40" dirty="0" smtClean="0">
                <a:latin typeface="Arial"/>
                <a:cs typeface="Arial"/>
              </a:rPr>
              <a:t>400</a:t>
            </a:r>
            <a:r>
              <a:rPr sz="2400" spc="40" dirty="0" smtClean="0">
                <a:latin typeface="Arial"/>
                <a:cs typeface="Arial"/>
              </a:rPr>
              <a:t> hosts</a:t>
            </a:r>
            <a:r>
              <a:rPr lang="zh-CN" altLang="en-US" sz="2400" spc="40" dirty="0" smtClean="0">
                <a:latin typeface="Arial"/>
                <a:cs typeface="Arial"/>
              </a:rPr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/</a:t>
            </a:r>
            <a:r>
              <a:rPr lang="zh-CN" altLang="en-US" sz="2400" spc="40" dirty="0" smtClean="0">
                <a:latin typeface="Arial"/>
                <a:cs typeface="Arial"/>
              </a:rPr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10</a:t>
            </a:r>
            <a:r>
              <a:rPr lang="en-US" sz="2400" spc="40" dirty="0" smtClean="0">
                <a:latin typeface="Arial"/>
                <a:cs typeface="Arial"/>
              </a:rPr>
              <a:t> </a:t>
            </a:r>
            <a:r>
              <a:rPr lang="en-US" altLang="zh-CN" sz="2400" spc="40" dirty="0">
                <a:latin typeface="Arial"/>
                <a:cs typeface="Arial"/>
              </a:rPr>
              <a:t>L</a:t>
            </a:r>
            <a:r>
              <a:rPr lang="en-US" altLang="zh-CN" sz="2400" spc="40" dirty="0" smtClean="0">
                <a:latin typeface="Arial"/>
                <a:cs typeface="Arial"/>
              </a:rPr>
              <a:t>eaf</a:t>
            </a:r>
            <a:r>
              <a:rPr lang="en-US" sz="2400" spc="40" dirty="0" smtClean="0">
                <a:latin typeface="Arial"/>
                <a:cs typeface="Arial"/>
              </a:rPr>
              <a:t> </a:t>
            </a:r>
            <a:r>
              <a:rPr sz="2400" spc="40" dirty="0" smtClean="0">
                <a:latin typeface="Arial"/>
                <a:cs typeface="Arial"/>
              </a:rPr>
              <a:t>switches</a:t>
            </a:r>
            <a:r>
              <a:rPr lang="zh-CN" altLang="en-US" sz="2400" spc="40" dirty="0" smtClean="0">
                <a:latin typeface="Arial"/>
                <a:cs typeface="Arial"/>
              </a:rPr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/</a:t>
            </a:r>
            <a:r>
              <a:rPr lang="zh-CN" altLang="en-US" sz="2400" spc="40" dirty="0" smtClean="0">
                <a:latin typeface="Arial"/>
                <a:cs typeface="Arial"/>
              </a:rPr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8 Spine</a:t>
            </a:r>
            <a:r>
              <a:rPr lang="zh-CN" altLang="en-US" sz="2400" spc="40" dirty="0" smtClean="0">
                <a:latin typeface="Arial"/>
                <a:cs typeface="Arial"/>
              </a:rPr>
              <a:t> </a:t>
            </a:r>
            <a:r>
              <a:rPr lang="en-US" altLang="zh-CN" sz="2400" spc="40" dirty="0" smtClean="0">
                <a:latin typeface="Arial"/>
                <a:cs typeface="Arial"/>
              </a:rPr>
              <a:t>switches</a:t>
            </a:r>
            <a:r>
              <a:rPr lang="zh-CN" altLang="en-US" sz="2400" spc="40" dirty="0" smtClean="0">
                <a:latin typeface="Arial"/>
                <a:cs typeface="Arial"/>
              </a:rPr>
              <a:t>；</a:t>
            </a:r>
            <a:endParaRPr lang="en-US" altLang="zh-CN" sz="2400" spc="40" dirty="0" smtClean="0">
              <a:latin typeface="Arial"/>
              <a:cs typeface="Arial"/>
            </a:endParaRPr>
          </a:p>
        </p:txBody>
      </p:sp>
      <p:sp>
        <p:nvSpPr>
          <p:cNvPr id="1048711" name="object 3"/>
          <p:cNvSpPr/>
          <p:nvPr/>
        </p:nvSpPr>
        <p:spPr>
          <a:xfrm>
            <a:off x="11311254" y="3733800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712" name="object 4"/>
          <p:cNvSpPr txBox="1"/>
          <p:nvPr/>
        </p:nvSpPr>
        <p:spPr>
          <a:xfrm>
            <a:off x="11158854" y="4800295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smtClean="0">
                <a:latin typeface="Calibri"/>
                <a:cs typeface="Calibri"/>
              </a:rPr>
              <a:t>b</a:t>
            </a:r>
            <a:r>
              <a:rPr sz="1800" b="1" spc="-10" smtClean="0">
                <a:latin typeface="Calibri"/>
                <a:cs typeface="Calibri"/>
              </a:rPr>
              <a:t>e</a:t>
            </a:r>
            <a:r>
              <a:rPr sz="1800" b="1" spc="-30" smtClean="0">
                <a:latin typeface="Calibri"/>
                <a:cs typeface="Calibri"/>
              </a:rPr>
              <a:t>t</a:t>
            </a:r>
            <a:r>
              <a:rPr sz="1800" b="1" spc="-35" smtClean="0">
                <a:latin typeface="Calibri"/>
                <a:cs typeface="Calibri"/>
              </a:rPr>
              <a:t>t</a:t>
            </a:r>
            <a:r>
              <a:rPr sz="1800" b="1" spc="-10" smtClean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8715" name="object 8"/>
          <p:cNvSpPr txBox="1"/>
          <p:nvPr/>
        </p:nvSpPr>
        <p:spPr>
          <a:xfrm>
            <a:off x="1641264" y="6248400"/>
            <a:ext cx="4171045" cy="330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sz="2000" b="1" spc="-1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R</a:t>
            </a:r>
            <a:r>
              <a:rPr sz="2000" b="1" spc="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d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u</a:t>
            </a:r>
            <a:r>
              <a:rPr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c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sz="2000" b="1" spc="7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A</a:t>
            </a:r>
            <a:r>
              <a:rPr sz="2000" b="1" spc="-2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F</a:t>
            </a:r>
            <a:r>
              <a:rPr sz="2000" b="1" spc="-5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C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 up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t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sz="2000" b="1" spc="9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~</a:t>
            </a:r>
            <a:r>
              <a:rPr lang="en-US" altLang="zh-CN"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52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 dirty="0">
              <a:latin typeface="Microsoft YaHei UI"/>
              <a:cs typeface="Microsoft YaHei U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725" y="3135786"/>
            <a:ext cx="1574800" cy="292100"/>
          </a:xfrm>
          <a:prstGeom prst="rect">
            <a:avLst/>
          </a:prstGeom>
        </p:spPr>
      </p:pic>
      <p:cxnSp>
        <p:nvCxnSpPr>
          <p:cNvPr id="3145728" name="直接箭头连接符 17"/>
          <p:cNvCxnSpPr>
            <a:cxnSpLocks/>
          </p:cNvCxnSpPr>
          <p:nvPr/>
        </p:nvCxnSpPr>
        <p:spPr>
          <a:xfrm flipV="1">
            <a:off x="4267200" y="5041900"/>
            <a:ext cx="1621309" cy="12065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箭头连接符 24"/>
          <p:cNvCxnSpPr>
            <a:cxnSpLocks/>
          </p:cNvCxnSpPr>
          <p:nvPr/>
        </p:nvCxnSpPr>
        <p:spPr>
          <a:xfrm flipH="1" flipV="1">
            <a:off x="10706099" y="4968718"/>
            <a:ext cx="4120" cy="127968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8"/>
          <p:cNvSpPr txBox="1"/>
          <p:nvPr/>
        </p:nvSpPr>
        <p:spPr>
          <a:xfrm>
            <a:off x="7467600" y="6248400"/>
            <a:ext cx="4457700" cy="2617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sz="2000" b="1" spc="-1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R</a:t>
            </a:r>
            <a:r>
              <a:rPr sz="2000" b="1" spc="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d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u</a:t>
            </a:r>
            <a:r>
              <a:rPr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c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sz="2000" b="1" spc="7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sz="2000" b="1" spc="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altLang="zh-CN" sz="2000" b="1" spc="4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99</a:t>
            </a:r>
            <a:r>
              <a:rPr lang="en-US" altLang="zh-CN" sz="2000" b="1" spc="40" baseline="300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th</a:t>
            </a:r>
            <a:r>
              <a:rPr lang="zh-CN" altLang="en-US" sz="2000" b="1" spc="40" baseline="3000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altLang="zh-CN" sz="2000" b="1" spc="-2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slowdown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up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t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sz="2000" b="1" spc="9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~</a:t>
            </a:r>
            <a:r>
              <a:rPr lang="en-US" altLang="zh-CN"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68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 dirty="0">
              <a:latin typeface="Microsoft YaHei UI"/>
              <a:cs typeface="Microsoft YaHei UI"/>
            </a:endParaRPr>
          </a:p>
        </p:txBody>
      </p:sp>
      <p:sp>
        <p:nvSpPr>
          <p:cNvPr id="21" name="object 3"/>
          <p:cNvSpPr/>
          <p:nvPr/>
        </p:nvSpPr>
        <p:spPr>
          <a:xfrm>
            <a:off x="6781800" y="3657600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4"/>
          <p:cNvSpPr txBox="1"/>
          <p:nvPr/>
        </p:nvSpPr>
        <p:spPr>
          <a:xfrm>
            <a:off x="6629400" y="4724095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smtClean="0">
                <a:latin typeface="Calibri"/>
                <a:cs typeface="Calibri"/>
              </a:rPr>
              <a:t>b</a:t>
            </a:r>
            <a:r>
              <a:rPr sz="1800" b="1" spc="-10" smtClean="0">
                <a:latin typeface="Calibri"/>
                <a:cs typeface="Calibri"/>
              </a:rPr>
              <a:t>e</a:t>
            </a:r>
            <a:r>
              <a:rPr sz="1800" b="1" spc="-30" smtClean="0">
                <a:latin typeface="Calibri"/>
                <a:cs typeface="Calibri"/>
              </a:rPr>
              <a:t>t</a:t>
            </a:r>
            <a:r>
              <a:rPr sz="1800" b="1" spc="-35" smtClean="0">
                <a:latin typeface="Calibri"/>
                <a:cs typeface="Calibri"/>
              </a:rPr>
              <a:t>t</a:t>
            </a:r>
            <a:r>
              <a:rPr sz="1800" b="1" spc="-10" smtClean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899" y="3129566"/>
            <a:ext cx="1574800" cy="29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 animBg="1"/>
      <p:bldP spid="1048712" grpId="0"/>
      <p:bldP spid="1048715" grpId="0"/>
      <p:bldP spid="22" grpId="0"/>
      <p:bldP spid="21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39" y="3094691"/>
            <a:ext cx="6261100" cy="3086100"/>
          </a:xfrm>
          <a:prstGeom prst="rect">
            <a:avLst/>
          </a:prstGeom>
        </p:spPr>
      </p:pic>
      <p:sp>
        <p:nvSpPr>
          <p:cNvPr id="1048708" name="object 5"/>
          <p:cNvSpPr txBox="1"/>
          <p:nvPr/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La</a:t>
            </a:r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ge</a:t>
            </a:r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r-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sc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4400" kern="0" spc="13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4400" kern="0" spc="-65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u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endParaRPr lang="en-US" sz="4400" ker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48709" name="object 6"/>
          <p:cNvSpPr txBox="1"/>
          <p:nvPr/>
        </p:nvSpPr>
        <p:spPr>
          <a:xfrm>
            <a:off x="916938" y="1485052"/>
            <a:ext cx="10822307" cy="1486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spc="10" dirty="0" smtClean="0">
                <a:solidFill>
                  <a:srgbClr val="FF0000"/>
                </a:solidFill>
                <a:latin typeface="Arial"/>
                <a:cs typeface="Arial"/>
              </a:rPr>
              <a:t>Simulation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>
                <a:latin typeface="Arial"/>
                <a:cs typeface="Arial"/>
              </a:rPr>
              <a:t>NS</a:t>
            </a:r>
            <a:r>
              <a:rPr lang="en-US" altLang="zh-CN" sz="2400" spc="40" dirty="0">
                <a:latin typeface="Arial"/>
                <a:cs typeface="Arial"/>
              </a:rPr>
              <a:t>-</a:t>
            </a:r>
            <a:r>
              <a:rPr lang="en-US" sz="2400" spc="40" dirty="0">
                <a:latin typeface="Arial"/>
                <a:cs typeface="Arial"/>
              </a:rPr>
              <a:t>2 simulator; 2-layer Leaf-spine topology</a:t>
            </a:r>
            <a:r>
              <a:rPr lang="zh-CN" altLang="en-US" sz="2400" spc="40" dirty="0">
                <a:latin typeface="Arial"/>
                <a:cs typeface="Arial"/>
              </a:rPr>
              <a:t>；</a:t>
            </a:r>
            <a:endParaRPr lang="en-US" sz="2400" spc="40" dirty="0">
              <a:latin typeface="Arial"/>
              <a:cs typeface="Arial"/>
            </a:endParaRPr>
          </a:p>
          <a:p>
            <a:pPr marL="342900" indent="-342900">
              <a:lnSpc>
                <a:spcPts val="950"/>
              </a:lnSpc>
              <a:spcBef>
                <a:spcPts val="10"/>
              </a:spcBef>
              <a:buClr>
                <a:srgbClr val="9999CC"/>
              </a:buClr>
              <a:buFont typeface="Wingdings" panose="05000000000000000000" pitchFamily="2" charset="2"/>
              <a:buChar char="n"/>
            </a:pPr>
            <a:endParaRPr lang="en-US" sz="2400" spc="40" dirty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spc="40" dirty="0">
                <a:latin typeface="Arial"/>
                <a:cs typeface="Arial"/>
              </a:rPr>
              <a:t>40</a:t>
            </a:r>
            <a:r>
              <a:rPr lang="en-US" sz="2400" spc="40" dirty="0">
                <a:latin typeface="Arial"/>
                <a:cs typeface="Arial"/>
              </a:rPr>
              <a:t>Gbps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lang="en-US" sz="2400" spc="40" dirty="0">
                <a:latin typeface="Arial"/>
                <a:cs typeface="Arial"/>
              </a:rPr>
              <a:t>; </a:t>
            </a:r>
            <a:r>
              <a:rPr lang="en-US" altLang="zh-CN" sz="2400" spc="40" dirty="0">
                <a:latin typeface="Arial"/>
                <a:cs typeface="Arial"/>
              </a:rPr>
              <a:t>400</a:t>
            </a:r>
            <a:r>
              <a:rPr lang="en-US" sz="2400" spc="40" dirty="0">
                <a:latin typeface="Arial"/>
                <a:cs typeface="Arial"/>
              </a:rPr>
              <a:t> hosts, </a:t>
            </a:r>
            <a:r>
              <a:rPr lang="en-US" altLang="zh-CN" sz="2400" spc="40" dirty="0">
                <a:latin typeface="Arial"/>
                <a:cs typeface="Arial"/>
              </a:rPr>
              <a:t>10</a:t>
            </a:r>
            <a:r>
              <a:rPr lang="en-US" sz="2400" spc="40" dirty="0">
                <a:latin typeface="Arial"/>
                <a:cs typeface="Arial"/>
              </a:rPr>
              <a:t> </a:t>
            </a:r>
            <a:r>
              <a:rPr lang="en-US" altLang="zh-CN" sz="2400" spc="40" dirty="0">
                <a:latin typeface="Arial"/>
                <a:cs typeface="Arial"/>
              </a:rPr>
              <a:t>Leaf</a:t>
            </a:r>
            <a:r>
              <a:rPr lang="en-US" sz="2400" spc="40" dirty="0">
                <a:latin typeface="Arial"/>
                <a:cs typeface="Arial"/>
              </a:rPr>
              <a:t> switches,</a:t>
            </a:r>
            <a:r>
              <a:rPr lang="en-US" altLang="zh-CN" sz="2400" dirty="0"/>
              <a:t> </a:t>
            </a:r>
            <a:r>
              <a:rPr lang="en-US" altLang="zh-CN" sz="2400" spc="40" dirty="0">
                <a:latin typeface="Arial"/>
                <a:cs typeface="Arial"/>
              </a:rPr>
              <a:t>8 Spine switches</a:t>
            </a:r>
            <a:r>
              <a:rPr lang="zh-CN" altLang="en-US" sz="2400" spc="40" dirty="0">
                <a:latin typeface="Arial"/>
                <a:cs typeface="Arial"/>
              </a:rPr>
              <a:t>；</a:t>
            </a:r>
            <a:endParaRPr lang="en-US" altLang="zh-CN" sz="2400" spc="40" dirty="0">
              <a:latin typeface="Arial"/>
              <a:cs typeface="Arial"/>
            </a:endParaRPr>
          </a:p>
        </p:txBody>
      </p:sp>
      <p:sp>
        <p:nvSpPr>
          <p:cNvPr id="1048715" name="object 8"/>
          <p:cNvSpPr txBox="1"/>
          <p:nvPr/>
        </p:nvSpPr>
        <p:spPr>
          <a:xfrm>
            <a:off x="1315111" y="6248400"/>
            <a:ext cx="5085689" cy="3257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lang="en-US" sz="2000" b="1" spc="-100" dirty="0">
                <a:solidFill>
                  <a:srgbClr val="FF0000"/>
                </a:solidFill>
                <a:latin typeface="Microsoft YaHei UI"/>
                <a:cs typeface="Microsoft YaHei UI"/>
              </a:rPr>
              <a:t>Improv</a:t>
            </a:r>
            <a:r>
              <a:rPr lang="en-US" sz="2000" b="1" spc="5" dirty="0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lang="en-US" sz="2000" b="1" spc="70" dirty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sz="2000" b="1" spc="-30" dirty="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lang="en-US" sz="2000" b="1" spc="5" dirty="0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lang="en-US" sz="2000" b="1" dirty="0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lang="en-US" sz="2000" b="1" spc="40" dirty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altLang="zh-CN" sz="2000" b="1" spc="40" smtClean="0">
                <a:solidFill>
                  <a:srgbClr val="FF0000"/>
                </a:solidFill>
                <a:latin typeface="Microsoft YaHei UI"/>
                <a:cs typeface="Microsoft YaHei UI"/>
              </a:rPr>
              <a:t>link utilization 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up</a:t>
            </a:r>
            <a:r>
              <a:rPr sz="2000" b="1" spc="-3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t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sz="2000" b="1" spc="9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~</a:t>
            </a:r>
            <a:r>
              <a:rPr lang="en-US" altLang="zh-CN" sz="2000" b="1" spc="-35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35</a:t>
            </a:r>
            <a:r>
              <a:rPr sz="2000" b="1" spc="0" dirty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 dirty="0">
              <a:latin typeface="Microsoft YaHei UI"/>
              <a:cs typeface="Microsoft YaHei UI"/>
            </a:endParaRPr>
          </a:p>
        </p:txBody>
      </p:sp>
      <p:sp>
        <p:nvSpPr>
          <p:cNvPr id="16" name="object 3"/>
          <p:cNvSpPr/>
          <p:nvPr/>
        </p:nvSpPr>
        <p:spPr>
          <a:xfrm rot="10800000">
            <a:off x="9124290" y="3760289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4"/>
          <p:cNvSpPr txBox="1"/>
          <p:nvPr/>
        </p:nvSpPr>
        <p:spPr>
          <a:xfrm>
            <a:off x="8991600" y="4826784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smtClean="0">
                <a:latin typeface="Calibri"/>
                <a:cs typeface="Calibri"/>
              </a:rPr>
              <a:t>b</a:t>
            </a:r>
            <a:r>
              <a:rPr sz="1800" b="1" spc="-10" smtClean="0">
                <a:latin typeface="Calibri"/>
                <a:cs typeface="Calibri"/>
              </a:rPr>
              <a:t>e</a:t>
            </a:r>
            <a:r>
              <a:rPr sz="1800" b="1" spc="-30" smtClean="0">
                <a:latin typeface="Calibri"/>
                <a:cs typeface="Calibri"/>
              </a:rPr>
              <a:t>t</a:t>
            </a:r>
            <a:r>
              <a:rPr sz="1800" b="1" spc="-35" smtClean="0">
                <a:latin typeface="Calibri"/>
                <a:cs typeface="Calibri"/>
              </a:rPr>
              <a:t>t</a:t>
            </a:r>
            <a:r>
              <a:rPr sz="1800" b="1" spc="-10" smtClean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cxnSp>
        <p:nvCxnSpPr>
          <p:cNvPr id="3145728" name="直接箭头连接符 17"/>
          <p:cNvCxnSpPr>
            <a:cxnSpLocks/>
          </p:cNvCxnSpPr>
          <p:nvPr/>
        </p:nvCxnSpPr>
        <p:spPr>
          <a:xfrm flipV="1">
            <a:off x="3810000" y="4648200"/>
            <a:ext cx="1524000" cy="156811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32" y="2336719"/>
            <a:ext cx="3888808" cy="3379870"/>
          </a:xfrm>
          <a:prstGeom prst="rect">
            <a:avLst/>
          </a:prstGeom>
        </p:spPr>
      </p:pic>
      <p:sp>
        <p:nvSpPr>
          <p:cNvPr id="1048708" name="object 5"/>
          <p:cNvSpPr txBox="1"/>
          <p:nvPr/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La</a:t>
            </a:r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r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ge</a:t>
            </a:r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r-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sc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e</a:t>
            </a:r>
            <a:r>
              <a:rPr lang="en-US" sz="4400" kern="0" spc="13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4400" kern="0" spc="-65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u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endParaRPr lang="en-US" sz="4400" ker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48709" name="object 6"/>
          <p:cNvSpPr txBox="1"/>
          <p:nvPr/>
        </p:nvSpPr>
        <p:spPr>
          <a:xfrm>
            <a:off x="762001" y="1561252"/>
            <a:ext cx="8229600" cy="572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smtClean="0"/>
              <a:t>Performance </a:t>
            </a:r>
            <a:r>
              <a:rPr lang="en-US" sz="2800"/>
              <a:t>in </a:t>
            </a:r>
            <a:r>
              <a:rPr lang="en-US" sz="2800">
                <a:solidFill>
                  <a:srgbClr val="FF0000"/>
                </a:solidFill>
              </a:rPr>
              <a:t>Many-to-many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sz="2800" smtClean="0"/>
              <a:t>Communications</a:t>
            </a:r>
            <a:endParaRPr lang="en-US" sz="2800"/>
          </a:p>
        </p:txBody>
      </p:sp>
      <p:sp>
        <p:nvSpPr>
          <p:cNvPr id="1048715" name="object 8"/>
          <p:cNvSpPr txBox="1"/>
          <p:nvPr/>
        </p:nvSpPr>
        <p:spPr>
          <a:xfrm>
            <a:off x="685800" y="6019800"/>
            <a:ext cx="4648200" cy="2793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indent="-800100">
              <a:lnSpc>
                <a:spcPct val="100000"/>
              </a:lnSpc>
            </a:pPr>
            <a:r>
              <a:rPr lang="en-US" sz="2000" b="1" spc="-100">
                <a:solidFill>
                  <a:srgbClr val="FF0000"/>
                </a:solidFill>
                <a:latin typeface="Microsoft YaHei UI"/>
                <a:cs typeface="Microsoft YaHei UI"/>
              </a:rPr>
              <a:t>Improv</a:t>
            </a:r>
            <a:r>
              <a:rPr lang="en-US" sz="2000" b="1" spc="5">
                <a:solidFill>
                  <a:srgbClr val="FF0000"/>
                </a:solidFill>
                <a:latin typeface="Microsoft YaHei UI"/>
                <a:cs typeface="Microsoft YaHei UI"/>
              </a:rPr>
              <a:t>i</a:t>
            </a:r>
            <a:r>
              <a:rPr lang="en-US" sz="2000" b="1">
                <a:solidFill>
                  <a:srgbClr val="FF0000"/>
                </a:solidFill>
                <a:latin typeface="Microsoft YaHei UI"/>
                <a:cs typeface="Microsoft YaHei UI"/>
              </a:rPr>
              <a:t>ng</a:t>
            </a:r>
            <a:r>
              <a:rPr lang="en-US" sz="2000" b="1" spc="7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sz="2000" b="1" spc="-30">
                <a:solidFill>
                  <a:srgbClr val="FF0000"/>
                </a:solidFill>
                <a:latin typeface="Microsoft YaHei UI"/>
                <a:cs typeface="Microsoft YaHei UI"/>
              </a:rPr>
              <a:t>t</a:t>
            </a:r>
            <a:r>
              <a:rPr lang="en-US" sz="2000" b="1" spc="5">
                <a:solidFill>
                  <a:srgbClr val="FF0000"/>
                </a:solidFill>
                <a:latin typeface="Microsoft YaHei UI"/>
                <a:cs typeface="Microsoft YaHei UI"/>
              </a:rPr>
              <a:t>h</a:t>
            </a:r>
            <a:r>
              <a:rPr lang="en-US" sz="2000" b="1">
                <a:solidFill>
                  <a:srgbClr val="FF0000"/>
                </a:solidFill>
                <a:latin typeface="Microsoft YaHei UI"/>
                <a:cs typeface="Microsoft YaHei UI"/>
              </a:rPr>
              <a:t>e</a:t>
            </a:r>
            <a:r>
              <a:rPr lang="en-US" sz="2000" b="1" spc="4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lang="en-US" altLang="zh-CN" sz="2000" b="1" spc="40" smtClean="0">
                <a:solidFill>
                  <a:srgbClr val="FF0000"/>
                </a:solidFill>
                <a:latin typeface="Microsoft YaHei UI"/>
                <a:cs typeface="Microsoft YaHei UI"/>
              </a:rPr>
              <a:t>link utilization </a:t>
            </a:r>
            <a:r>
              <a:rPr sz="2000" b="1" spc="0" smtClean="0">
                <a:solidFill>
                  <a:srgbClr val="FF0000"/>
                </a:solidFill>
                <a:latin typeface="Microsoft YaHei UI"/>
                <a:cs typeface="Microsoft YaHei UI"/>
              </a:rPr>
              <a:t>up</a:t>
            </a:r>
            <a:r>
              <a:rPr sz="2000" b="1" spc="-30" smtClean="0">
                <a:solidFill>
                  <a:srgbClr val="FF0000"/>
                </a:solidFill>
                <a:latin typeface="Microsoft YaHei UI"/>
                <a:cs typeface="Microsoft YaHei UI"/>
              </a:rPr>
              <a:t> t</a:t>
            </a:r>
            <a:r>
              <a:rPr sz="2000" b="1" spc="0" smtClean="0">
                <a:solidFill>
                  <a:srgbClr val="FF0000"/>
                </a:solidFill>
                <a:latin typeface="Microsoft YaHei UI"/>
                <a:cs typeface="Microsoft YaHei UI"/>
              </a:rPr>
              <a:t>o</a:t>
            </a:r>
            <a:r>
              <a:rPr sz="2000" b="1" spc="90" smtClean="0">
                <a:solidFill>
                  <a:srgbClr val="FF0000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smtClean="0">
                <a:solidFill>
                  <a:srgbClr val="FF0000"/>
                </a:solidFill>
                <a:latin typeface="Microsoft YaHei UI"/>
                <a:cs typeface="Microsoft YaHei UI"/>
              </a:rPr>
              <a:t>~</a:t>
            </a:r>
            <a:r>
              <a:rPr sz="2000" b="1" spc="-35" smtClean="0">
                <a:solidFill>
                  <a:srgbClr val="FF0000"/>
                </a:solidFill>
                <a:latin typeface="Microsoft YaHei UI"/>
                <a:cs typeface="Microsoft YaHei UI"/>
              </a:rPr>
              <a:t>60</a:t>
            </a:r>
            <a:r>
              <a:rPr sz="2000" b="1" spc="0" smtClean="0">
                <a:solidFill>
                  <a:srgbClr val="FF0000"/>
                </a:solidFill>
                <a:latin typeface="Microsoft YaHei UI"/>
                <a:cs typeface="Microsoft YaHei UI"/>
              </a:rPr>
              <a:t>%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3" name="object 3"/>
          <p:cNvSpPr/>
          <p:nvPr/>
        </p:nvSpPr>
        <p:spPr>
          <a:xfrm rot="10800000">
            <a:off x="5462245" y="3200400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4"/>
          <p:cNvSpPr txBox="1"/>
          <p:nvPr/>
        </p:nvSpPr>
        <p:spPr>
          <a:xfrm>
            <a:off x="5329555" y="4266895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smtClean="0">
                <a:latin typeface="Calibri"/>
                <a:cs typeface="Calibri"/>
              </a:rPr>
              <a:t>b</a:t>
            </a:r>
            <a:r>
              <a:rPr sz="1800" b="1" spc="-10" smtClean="0">
                <a:latin typeface="Calibri"/>
                <a:cs typeface="Calibri"/>
              </a:rPr>
              <a:t>e</a:t>
            </a:r>
            <a:r>
              <a:rPr sz="1800" b="1" spc="-30" smtClean="0">
                <a:latin typeface="Calibri"/>
                <a:cs typeface="Calibri"/>
              </a:rPr>
              <a:t>t</a:t>
            </a:r>
            <a:r>
              <a:rPr sz="1800" b="1" spc="-35" smtClean="0">
                <a:latin typeface="Calibri"/>
                <a:cs typeface="Calibri"/>
              </a:rPr>
              <a:t>t</a:t>
            </a:r>
            <a:r>
              <a:rPr sz="1800" b="1" spc="-10" smtClean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cxnSp>
        <p:nvCxnSpPr>
          <p:cNvPr id="3145728" name="直接箭头连接符 17"/>
          <p:cNvCxnSpPr>
            <a:cxnSpLocks/>
          </p:cNvCxnSpPr>
          <p:nvPr/>
        </p:nvCxnSpPr>
        <p:spPr>
          <a:xfrm flipV="1">
            <a:off x="1676400" y="3498545"/>
            <a:ext cx="457200" cy="25212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3"/>
          <p:cNvSpPr/>
          <p:nvPr/>
        </p:nvSpPr>
        <p:spPr>
          <a:xfrm>
            <a:off x="6777355" y="3200400"/>
            <a:ext cx="228600" cy="1051474"/>
          </a:xfrm>
          <a:custGeom>
            <a:avLst/>
            <a:gdLst/>
            <a:ahLst/>
            <a:cxnLst/>
            <a:rect l="l" t="t" r="r" b="b"/>
            <a:pathLst>
              <a:path w="228600" h="1051474">
                <a:moveTo>
                  <a:pt x="228600" y="822874"/>
                </a:moveTo>
                <a:lnTo>
                  <a:pt x="0" y="822874"/>
                </a:lnTo>
                <a:lnTo>
                  <a:pt x="114300" y="1051474"/>
                </a:lnTo>
                <a:lnTo>
                  <a:pt x="228600" y="822874"/>
                </a:lnTo>
                <a:close/>
              </a:path>
              <a:path w="228600" h="1051474">
                <a:moveTo>
                  <a:pt x="152398" y="0"/>
                </a:moveTo>
                <a:lnTo>
                  <a:pt x="76198" y="0"/>
                </a:lnTo>
                <a:lnTo>
                  <a:pt x="76200" y="822874"/>
                </a:lnTo>
                <a:lnTo>
                  <a:pt x="152400" y="822874"/>
                </a:lnTo>
                <a:lnTo>
                  <a:pt x="1523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4"/>
          <p:cNvSpPr txBox="1"/>
          <p:nvPr/>
        </p:nvSpPr>
        <p:spPr>
          <a:xfrm>
            <a:off x="6624955" y="4266895"/>
            <a:ext cx="6140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smtClean="0">
                <a:latin typeface="Calibri"/>
                <a:cs typeface="Calibri"/>
              </a:rPr>
              <a:t>b</a:t>
            </a:r>
            <a:r>
              <a:rPr sz="1800" b="1" spc="-10" smtClean="0">
                <a:latin typeface="Calibri"/>
                <a:cs typeface="Calibri"/>
              </a:rPr>
              <a:t>e</a:t>
            </a:r>
            <a:r>
              <a:rPr sz="1800" b="1" spc="-30" smtClean="0">
                <a:latin typeface="Calibri"/>
                <a:cs typeface="Calibri"/>
              </a:rPr>
              <a:t>t</a:t>
            </a:r>
            <a:r>
              <a:rPr sz="1800" b="1" spc="-35" smtClean="0">
                <a:latin typeface="Calibri"/>
                <a:cs typeface="Calibri"/>
              </a:rPr>
              <a:t>t</a:t>
            </a:r>
            <a:r>
              <a:rPr sz="1800" b="1" spc="-10" smtClean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970" y="2240607"/>
            <a:ext cx="3989158" cy="353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smtClean="0">
                <a:latin typeface="Arial"/>
                <a:cs typeface="Arial"/>
              </a:rPr>
              <a:t>O</a:t>
            </a:r>
            <a:r>
              <a:rPr sz="4400" spc="-75" smtClean="0">
                <a:latin typeface="Arial"/>
                <a:cs typeface="Arial"/>
              </a:rPr>
              <a:t>u</a:t>
            </a:r>
            <a:r>
              <a:rPr sz="4400" spc="-25" smtClean="0">
                <a:latin typeface="Arial"/>
                <a:cs typeface="Arial"/>
              </a:rPr>
              <a:t>t</a:t>
            </a:r>
            <a:r>
              <a:rPr sz="4400" spc="25" smtClean="0">
                <a:latin typeface="Arial"/>
                <a:cs typeface="Arial"/>
              </a:rPr>
              <a:t>l</a:t>
            </a:r>
            <a:r>
              <a:rPr sz="4400" spc="20" smtClean="0">
                <a:latin typeface="Arial"/>
                <a:cs typeface="Arial"/>
              </a:rPr>
              <a:t>i</a:t>
            </a:r>
            <a:r>
              <a:rPr sz="4400" spc="-50" smtClean="0">
                <a:latin typeface="Arial"/>
                <a:cs typeface="Arial"/>
              </a:rPr>
              <a:t>n</a:t>
            </a:r>
            <a:r>
              <a:rPr sz="4400" spc="0" smtClean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4272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AMRT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Design</a:t>
            </a:r>
            <a:endParaRPr lang="en-US" sz="2800" b="1" spc="3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sz="2500" spc="470" dirty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Implementation</a:t>
            </a:r>
            <a:endParaRPr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466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object 2"/>
          <p:cNvSpPr txBox="1">
            <a:spLocks noGrp="1"/>
          </p:cNvSpPr>
          <p:nvPr>
            <p:ph type="title"/>
          </p:nvPr>
        </p:nvSpPr>
        <p:spPr>
          <a:xfrm>
            <a:off x="914400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30" smtClean="0">
                <a:latin typeface="Arial"/>
                <a:cs typeface="Arial"/>
              </a:rPr>
              <a:t>Summary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729" name="object 3"/>
          <p:cNvSpPr txBox="1"/>
          <p:nvPr/>
        </p:nvSpPr>
        <p:spPr>
          <a:xfrm>
            <a:off x="914401" y="1573530"/>
            <a:ext cx="8839200" cy="147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35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600" b="1" spc="75" dirty="0" smtClean="0">
                <a:solidFill>
                  <a:srgbClr val="000099"/>
                </a:solidFill>
                <a:latin typeface="Arial"/>
                <a:cs typeface="Arial"/>
              </a:rPr>
              <a:t>	</a:t>
            </a:r>
            <a:r>
              <a:rPr lang="en-US" altLang="zh-CN" sz="2800" b="1" spc="75" dirty="0" smtClean="0">
                <a:latin typeface="Arial"/>
                <a:cs typeface="Arial"/>
              </a:rPr>
              <a:t>C</a:t>
            </a:r>
            <a:r>
              <a:rPr lang="en-US" sz="2800" b="1" spc="75" dirty="0" smtClean="0">
                <a:latin typeface="Arial"/>
                <a:cs typeface="Arial"/>
              </a:rPr>
              <a:t>onservative</a:t>
            </a:r>
            <a:r>
              <a:rPr lang="zh-CN" altLang="en-US" sz="2800" b="1" spc="75" dirty="0" smtClean="0">
                <a:latin typeface="Arial"/>
                <a:cs typeface="Arial"/>
              </a:rPr>
              <a:t> </a:t>
            </a:r>
            <a:r>
              <a:rPr lang="en-US" sz="2800" b="1" spc="75" dirty="0">
                <a:latin typeface="Arial"/>
                <a:cs typeface="Arial"/>
              </a:rPr>
              <a:t>receiver-driven</a:t>
            </a:r>
            <a:r>
              <a:rPr lang="zh-CN" altLang="en-US" sz="2800" b="1" spc="75" dirty="0">
                <a:latin typeface="Arial"/>
                <a:cs typeface="Arial"/>
              </a:rPr>
              <a:t> </a:t>
            </a:r>
            <a:r>
              <a:rPr lang="en-US" sz="2800" b="1" spc="75" dirty="0" smtClean="0">
                <a:latin typeface="Arial"/>
                <a:cs typeface="Arial"/>
              </a:rPr>
              <a:t>transmission</a:t>
            </a:r>
            <a:endParaRPr lang="en-US" sz="2600" b="1" spc="75" dirty="0" smtClean="0">
              <a:latin typeface="Arial"/>
              <a:cs typeface="Arial"/>
            </a:endParaRPr>
          </a:p>
          <a:p>
            <a:pPr marL="914400" indent="-457200">
              <a:lnSpc>
                <a:spcPts val="35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200" spc="-25" dirty="0" smtClean="0">
                <a:latin typeface="Arial"/>
                <a:cs typeface="Arial"/>
              </a:rPr>
              <a:t>Under-utilization</a:t>
            </a:r>
            <a:r>
              <a:rPr lang="zh-CN" altLang="en-US" sz="2200" spc="-25" dirty="0" smtClean="0">
                <a:latin typeface="Arial"/>
                <a:cs typeface="Arial"/>
              </a:rPr>
              <a:t> </a:t>
            </a:r>
            <a:r>
              <a:rPr lang="en-US" altLang="zh-CN" sz="2200" spc="-25" dirty="0" smtClean="0">
                <a:latin typeface="Arial"/>
                <a:cs typeface="Arial"/>
              </a:rPr>
              <a:t>in</a:t>
            </a:r>
            <a:r>
              <a:rPr lang="zh-CN" altLang="en-US" sz="2200" spc="-25" dirty="0" smtClean="0">
                <a:latin typeface="Arial"/>
                <a:cs typeface="Arial"/>
              </a:rPr>
              <a:t> 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RTT </a:t>
            </a:r>
            <a:r>
              <a:rPr lang="en-US" altLang="zh-CN" sz="2400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>
                <a:solidFill>
                  <a:srgbClr val="FF0000"/>
                </a:solidFill>
              </a:rPr>
              <a:t>ariation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scenario</a:t>
            </a:r>
            <a:r>
              <a:rPr lang="en-US" altLang="zh-CN" sz="2200" spc="-25" dirty="0" smtClean="0">
                <a:latin typeface="Arial"/>
                <a:cs typeface="Arial"/>
              </a:rPr>
              <a:t>;</a:t>
            </a:r>
            <a:endParaRPr sz="750" dirty="0" smtClean="0"/>
          </a:p>
          <a:p>
            <a:pPr marL="914400" indent="-457200">
              <a:lnSpc>
                <a:spcPts val="35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200" spc="-25" dirty="0" smtClean="0">
                <a:latin typeface="Arial"/>
                <a:cs typeface="Arial"/>
              </a:rPr>
              <a:t>Under-utilization</a:t>
            </a:r>
            <a:r>
              <a:rPr lang="zh-CN" altLang="en-US" sz="2200" spc="-25" dirty="0" smtClean="0">
                <a:latin typeface="Arial"/>
                <a:cs typeface="Arial"/>
              </a:rPr>
              <a:t> </a:t>
            </a:r>
            <a:r>
              <a:rPr lang="en-US" altLang="zh-CN" sz="2200" spc="-25" dirty="0">
                <a:latin typeface="Arial"/>
                <a:cs typeface="Arial"/>
              </a:rPr>
              <a:t>in</a:t>
            </a:r>
            <a:r>
              <a:rPr lang="zh-CN" altLang="en-US" sz="2200" spc="-25" dirty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ynamic ON/OFF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traffic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sz="2200" spc="-25" dirty="0" smtClean="0">
                <a:latin typeface="Arial"/>
                <a:cs typeface="Arial"/>
              </a:rPr>
              <a:t>scenario</a:t>
            </a:r>
            <a:r>
              <a:rPr lang="en-US" altLang="zh-CN" sz="2200" spc="-25" dirty="0">
                <a:latin typeface="Arial"/>
                <a:cs typeface="Arial"/>
              </a:rPr>
              <a:t>;</a:t>
            </a:r>
            <a:endParaRPr sz="2200" spc="-25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914400" y="3083523"/>
            <a:ext cx="10744200" cy="15646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3500"/>
              </a:lnSpc>
              <a:spcBef>
                <a:spcPts val="260"/>
              </a:spcBef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b="1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600" b="1" spc="20" dirty="0" smtClean="0">
                <a:latin typeface="Arial"/>
                <a:cs typeface="Arial"/>
              </a:rPr>
              <a:t>C</a:t>
            </a:r>
            <a:r>
              <a:rPr sz="2600" b="1" spc="-50" dirty="0" smtClean="0">
                <a:latin typeface="Arial"/>
                <a:cs typeface="Arial"/>
              </a:rPr>
              <a:t>ha</a:t>
            </a:r>
            <a:r>
              <a:rPr sz="2600" b="1" spc="20" dirty="0" smtClean="0">
                <a:latin typeface="Arial"/>
                <a:cs typeface="Arial"/>
              </a:rPr>
              <a:t>ll</a:t>
            </a:r>
            <a:r>
              <a:rPr sz="2600" b="1" spc="-50" dirty="0" smtClean="0">
                <a:latin typeface="Arial"/>
                <a:cs typeface="Arial"/>
              </a:rPr>
              <a:t>enge</a:t>
            </a:r>
            <a:r>
              <a:rPr sz="2600" b="1" spc="0" dirty="0" smtClean="0">
                <a:latin typeface="Arial"/>
                <a:cs typeface="Arial"/>
              </a:rPr>
              <a:t>s</a:t>
            </a:r>
            <a:r>
              <a:rPr sz="2600" b="1" spc="275" dirty="0" smtClean="0">
                <a:latin typeface="Arial"/>
                <a:cs typeface="Arial"/>
              </a:rPr>
              <a:t> </a:t>
            </a:r>
            <a:r>
              <a:rPr sz="2600" b="1" spc="-35" dirty="0" smtClean="0">
                <a:latin typeface="Arial"/>
                <a:cs typeface="Arial"/>
              </a:rPr>
              <a:t>f</a:t>
            </a:r>
            <a:r>
              <a:rPr sz="2600" b="1" spc="-50" dirty="0" smtClean="0">
                <a:latin typeface="Arial"/>
                <a:cs typeface="Arial"/>
              </a:rPr>
              <a:t>o</a:t>
            </a:r>
            <a:r>
              <a:rPr sz="2600" b="1" spc="0" dirty="0" smtClean="0">
                <a:latin typeface="Arial"/>
                <a:cs typeface="Arial"/>
              </a:rPr>
              <a:t>r</a:t>
            </a:r>
            <a:r>
              <a:rPr sz="2600" b="1" spc="10" dirty="0" smtClean="0">
                <a:latin typeface="Arial"/>
                <a:cs typeface="Arial"/>
              </a:rPr>
              <a:t> </a:t>
            </a:r>
            <a:r>
              <a:rPr lang="en-US" altLang="zh-CN" sz="2600" b="1" spc="20" dirty="0" smtClean="0">
                <a:latin typeface="Arial"/>
                <a:cs typeface="Arial"/>
              </a:rPr>
              <a:t>RPO</a:t>
            </a:r>
            <a:endParaRPr sz="2600" b="1" dirty="0" smtClean="0">
              <a:latin typeface="Arial"/>
              <a:cs typeface="Arial"/>
            </a:endParaRPr>
          </a:p>
          <a:p>
            <a:pPr marL="914400" marR="12700" indent="-457200">
              <a:lnSpc>
                <a:spcPts val="3500"/>
              </a:lnSpc>
              <a:spcBef>
                <a:spcPts val="320"/>
              </a:spcBef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sz="2200" spc="10" dirty="0" smtClean="0">
                <a:latin typeface="Arial"/>
                <a:cs typeface="Arial"/>
              </a:rPr>
              <a:t>H</a:t>
            </a:r>
            <a:r>
              <a:rPr sz="2200" spc="-25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w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25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65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efficiently </a:t>
            </a:r>
            <a:r>
              <a:rPr lang="en-US" altLang="zh-CN" sz="2400" dirty="0" smtClean="0">
                <a:solidFill>
                  <a:srgbClr val="FF0000"/>
                </a:solidFill>
              </a:rPr>
              <a:t>utilize </a:t>
            </a:r>
            <a:r>
              <a:rPr lang="en-US" sz="2400" dirty="0" smtClean="0">
                <a:solidFill>
                  <a:srgbClr val="FF0000"/>
                </a:solidFill>
              </a:rPr>
              <a:t>the available bandwidth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without increasing the queueing delay </a:t>
            </a:r>
            <a:r>
              <a:rPr lang="en-US" altLang="zh-CN" sz="2400" dirty="0"/>
              <a:t>of normal </a:t>
            </a:r>
            <a:r>
              <a:rPr lang="en-US" altLang="zh-CN" sz="2400" dirty="0" smtClean="0"/>
              <a:t>packets</a:t>
            </a:r>
            <a:r>
              <a:rPr lang="en-US" sz="2200" dirty="0" smtClean="0">
                <a:latin typeface="Arial"/>
                <a:cs typeface="Arial"/>
              </a:rPr>
              <a:t>?</a:t>
            </a:r>
            <a:endParaRPr sz="2200" spc="0" dirty="0" smtClean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14401" y="4666466"/>
            <a:ext cx="8991600" cy="20391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3500"/>
              </a:lnSpc>
              <a:spcBef>
                <a:spcPts val="259"/>
              </a:spcBef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600" b="1" spc="-55" dirty="0" smtClean="0">
                <a:latin typeface="Arial"/>
                <a:cs typeface="Arial"/>
              </a:rPr>
              <a:t>Key points of </a:t>
            </a:r>
            <a:r>
              <a:rPr lang="en-US" altLang="zh-CN" sz="2600" b="1" spc="-55" dirty="0" smtClean="0">
                <a:latin typeface="Arial"/>
                <a:cs typeface="Arial"/>
              </a:rPr>
              <a:t>RPO</a:t>
            </a:r>
            <a:endParaRPr sz="2600" b="1" dirty="0" smtClean="0">
              <a:latin typeface="Arial"/>
              <a:cs typeface="Arial"/>
            </a:endParaRPr>
          </a:p>
          <a:p>
            <a:pPr marL="914400" indent="-457200">
              <a:lnSpc>
                <a:spcPts val="3000"/>
              </a:lnSpc>
              <a:spcBef>
                <a:spcPts val="480"/>
              </a:spcBef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dirty="0"/>
              <a:t>Receiver-driven </a:t>
            </a:r>
            <a:r>
              <a:rPr lang="en-US" altLang="zh-CN" sz="2400" dirty="0" smtClean="0"/>
              <a:t>o</a:t>
            </a:r>
            <a:r>
              <a:rPr lang="en-US" sz="2400" dirty="0" smtClean="0"/>
              <a:t>pportunistic 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ransmission </a:t>
            </a:r>
            <a:r>
              <a:rPr lang="en-US" altLang="zh-CN" sz="2400" dirty="0" smtClean="0"/>
              <a:t>at senders</a:t>
            </a:r>
            <a:r>
              <a:rPr lang="zh-CN" altLang="en-US" sz="2200" dirty="0" smtClean="0">
                <a:latin typeface="Arial"/>
                <a:cs typeface="Arial"/>
              </a:rPr>
              <a:t>；</a:t>
            </a:r>
            <a:endParaRPr lang="en-US" altLang="zh-CN" sz="2200" dirty="0" smtClean="0">
              <a:latin typeface="Arial"/>
              <a:cs typeface="Arial"/>
            </a:endParaRPr>
          </a:p>
          <a:p>
            <a:pPr marL="914400" indent="-457200">
              <a:lnSpc>
                <a:spcPts val="3000"/>
              </a:lnSpc>
              <a:spcBef>
                <a:spcPts val="480"/>
              </a:spcBef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dirty="0"/>
              <a:t>Cross-queue </a:t>
            </a:r>
            <a:r>
              <a:rPr lang="en-US" altLang="zh-CN" sz="2400" dirty="0" smtClean="0"/>
              <a:t>c</a:t>
            </a:r>
            <a:r>
              <a:rPr lang="en-US" sz="2400" dirty="0" smtClean="0"/>
              <a:t>ongestion </a:t>
            </a:r>
            <a:r>
              <a:rPr lang="en-US" altLang="zh-CN" sz="2400" dirty="0" smtClean="0"/>
              <a:t>f</a:t>
            </a:r>
            <a:r>
              <a:rPr lang="en-US" sz="2400" dirty="0" smtClean="0"/>
              <a:t>eedback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 switches;</a:t>
            </a:r>
            <a:endParaRPr lang="en-US" sz="2400" dirty="0"/>
          </a:p>
          <a:p>
            <a:pPr marL="914400" indent="-457200">
              <a:lnSpc>
                <a:spcPts val="3000"/>
              </a:lnSpc>
              <a:spcBef>
                <a:spcPts val="480"/>
              </a:spcBef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dirty="0"/>
              <a:t>Grant </a:t>
            </a:r>
            <a:r>
              <a:rPr lang="en-US" altLang="zh-CN" sz="2400" dirty="0" smtClean="0"/>
              <a:t>g</a:t>
            </a:r>
            <a:r>
              <a:rPr lang="en-US" sz="2400" dirty="0" smtClean="0"/>
              <a:t>eneration </a:t>
            </a:r>
            <a:r>
              <a:rPr lang="en-US" sz="2400" dirty="0"/>
              <a:t>and </a:t>
            </a:r>
            <a:r>
              <a:rPr lang="en-US" altLang="zh-CN" sz="2400" dirty="0" smtClean="0"/>
              <a:t>m</a:t>
            </a:r>
            <a:r>
              <a:rPr lang="en-US" sz="2400" dirty="0" smtClean="0"/>
              <a:t>arking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receivers</a:t>
            </a:r>
            <a:r>
              <a:rPr lang="en-US" altLang="zh-CN" sz="2200" dirty="0" smtClean="0">
                <a:latin typeface="Arial"/>
                <a:cs typeface="Arial"/>
              </a:rPr>
              <a:t>.</a:t>
            </a:r>
            <a:endParaRPr lang="en-US" altLang="zh-CN"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9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%E4%B8%AD%E5%8D%97%E5%A4%A7%E5%AD%A6%E6%A0%A1%E5%BE%B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1" y="3962400"/>
            <a:ext cx="1501379" cy="150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University of Minnesota block M and word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343400"/>
            <a:ext cx="4495800" cy="57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2895152" y="1066800"/>
            <a:ext cx="5682453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华文仿宋" pitchFamily="2" charset="-122"/>
              </a:rPr>
              <a:t>Thank you !</a:t>
            </a:r>
            <a:endParaRPr kumimoji="1" lang="en-US" altLang="zh-CN" sz="8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ea typeface="华文仿宋" pitchFamily="2" charset="-122"/>
            </a:endParaRPr>
          </a:p>
          <a:p>
            <a:pPr algn="ctr">
              <a:defRPr/>
            </a:pPr>
            <a:r>
              <a:rPr lang="en-US" altLang="ko-KR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Q&amp;A</a:t>
            </a:r>
            <a:endParaRPr lang="zh-CN" alt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4234835"/>
            <a:ext cx="2209800" cy="894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4268172"/>
            <a:ext cx="3343501" cy="860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smtClean="0">
                <a:latin typeface="Arial"/>
                <a:cs typeface="Arial"/>
              </a:rPr>
              <a:t>O</a:t>
            </a:r>
            <a:r>
              <a:rPr sz="4400" spc="-75" smtClean="0">
                <a:latin typeface="Arial"/>
                <a:cs typeface="Arial"/>
              </a:rPr>
              <a:t>u</a:t>
            </a:r>
            <a:r>
              <a:rPr sz="4400" spc="-25" smtClean="0">
                <a:latin typeface="Arial"/>
                <a:cs typeface="Arial"/>
              </a:rPr>
              <a:t>t</a:t>
            </a:r>
            <a:r>
              <a:rPr sz="4400" spc="25" smtClean="0">
                <a:latin typeface="Arial"/>
                <a:cs typeface="Arial"/>
              </a:rPr>
              <a:t>l</a:t>
            </a:r>
            <a:r>
              <a:rPr sz="4400" spc="20" smtClean="0">
                <a:latin typeface="Arial"/>
                <a:cs typeface="Arial"/>
              </a:rPr>
              <a:t>i</a:t>
            </a:r>
            <a:r>
              <a:rPr sz="4400" spc="-50" smtClean="0">
                <a:latin typeface="Arial"/>
                <a:cs typeface="Arial"/>
              </a:rPr>
              <a:t>n</a:t>
            </a:r>
            <a:r>
              <a:rPr sz="4400" spc="0" smtClean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4425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RPO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  <a:endParaRPr lang="en-US" sz="2800" b="1" spc="3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lang="en-US" sz="2800" b="1" spc="3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sz="2500" spc="470" dirty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Implementation</a:t>
            </a:r>
            <a:endParaRPr lang="en-US" sz="2800" b="1" spc="3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378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948381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4400" spc="30" smtClean="0">
                <a:latin typeface="Arial"/>
                <a:cs typeface="Arial"/>
              </a:rPr>
              <a:t>Introduction</a:t>
            </a:r>
            <a:r>
              <a:rPr lang="zh-CN" altLang="en-US" sz="4400" spc="30" smtClean="0">
                <a:latin typeface="Arial"/>
                <a:cs typeface="Arial"/>
              </a:rPr>
              <a:t> 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604" name="object 7"/>
          <p:cNvSpPr txBox="1"/>
          <p:nvPr/>
        </p:nvSpPr>
        <p:spPr>
          <a:xfrm>
            <a:off x="762001" y="1371600"/>
            <a:ext cx="11277599" cy="2133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endParaRPr lang="en-US" altLang="zh-CN" sz="3200" b="1" spc="4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98144" indent="-342900"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lang="zh-CN" altLang="en-US" sz="3200" b="1" spc="40" dirty="0" smtClean="0">
                <a:latin typeface="Arial"/>
                <a:cs typeface="Arial"/>
              </a:rPr>
              <a:t> </a:t>
            </a:r>
            <a:r>
              <a:rPr lang="en-US" altLang="zh-CN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lang="zh-CN" altLang="en-US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idea :</a:t>
            </a:r>
          </a:p>
          <a:p>
            <a:r>
              <a:rPr lang="zh-CN" altLang="en-US" sz="3200" b="1" spc="40" dirty="0" smtClean="0">
                <a:latin typeface="Arial"/>
                <a:cs typeface="Arial"/>
              </a:rPr>
              <a:t>    </a:t>
            </a:r>
            <a:r>
              <a:rPr lang="en-US" altLang="zh-CN" sz="3200" dirty="0"/>
              <a:t>I</a:t>
            </a:r>
            <a:r>
              <a:rPr lang="en-US" sz="3200" dirty="0"/>
              <a:t>mprove link utilization in receiver-driven </a:t>
            </a:r>
            <a:r>
              <a:rPr lang="en-US" altLang="zh-CN" sz="3200" dirty="0"/>
              <a:t>transmission</a:t>
            </a:r>
            <a:r>
              <a:rPr lang="zh-CN" altLang="en-US" sz="3200" dirty="0"/>
              <a:t> </a:t>
            </a:r>
            <a:r>
              <a:rPr lang="en-US" altLang="zh-CN" sz="3200" dirty="0"/>
              <a:t>under</a:t>
            </a:r>
            <a:r>
              <a:rPr lang="zh-CN" altLang="en-US" sz="3200" dirty="0"/>
              <a:t> </a:t>
            </a:r>
            <a:r>
              <a:rPr lang="en-US" sz="3200" dirty="0" smtClean="0"/>
              <a:t>the roundtrip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time </a:t>
            </a:r>
            <a:r>
              <a:rPr lang="en-US" sz="3200" dirty="0"/>
              <a:t>variation and </a:t>
            </a:r>
            <a:r>
              <a:rPr lang="en-US" sz="3200" dirty="0" smtClean="0"/>
              <a:t>highly dynamic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traffic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scenarios.</a:t>
            </a:r>
            <a:endParaRPr lang="en-US" sz="3200" dirty="0"/>
          </a:p>
          <a:p>
            <a:pPr algn="just"/>
            <a:endParaRPr lang="en-US" altLang="zh-CN" sz="3200" spc="40" dirty="0" smtClean="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tabLst>
                <a:tab pos="512445" algn="l"/>
              </a:tabLst>
            </a:pPr>
            <a:endParaRPr sz="3200" b="1" spc="-35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2800" spc="-35" dirty="0">
              <a:latin typeface="Arial"/>
              <a:cs typeface="Arial"/>
            </a:endParaRPr>
          </a:p>
          <a:p>
            <a:pPr marL="956944" indent="-457200">
              <a:lnSpc>
                <a:spcPts val="2855"/>
              </a:lnSpc>
              <a:buClr>
                <a:srgbClr val="9999CC"/>
              </a:buClr>
              <a:buSzPct val="79166"/>
              <a:buFont typeface="Arial"/>
              <a:buChar char="□"/>
              <a:tabLst>
                <a:tab pos="956944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762000" y="3487270"/>
            <a:ext cx="10972799" cy="27611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just"/>
            <a:endParaRPr lang="en-US" altLang="zh-CN" sz="3200" b="1" spc="40" dirty="0" smtClean="0">
              <a:latin typeface="Arial"/>
              <a:cs typeface="Arial"/>
            </a:endParaRPr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lang="zh-CN" altLang="en-US" sz="3200" b="1" spc="40" dirty="0" smtClean="0">
                <a:latin typeface="Arial"/>
                <a:cs typeface="Arial"/>
              </a:rPr>
              <a:t> </a:t>
            </a:r>
            <a:r>
              <a:rPr lang="en-US" altLang="zh-CN" sz="3200" b="1" spc="40" dirty="0" smtClean="0">
                <a:solidFill>
                  <a:srgbClr val="FF0000"/>
                </a:solidFill>
                <a:latin typeface="Arial"/>
                <a:cs typeface="Arial"/>
              </a:rPr>
              <a:t>Solution:</a:t>
            </a:r>
          </a:p>
          <a:p>
            <a:pPr algn="just"/>
            <a:r>
              <a:rPr lang="zh-CN" altLang="en-US" sz="3200" dirty="0" smtClean="0"/>
              <a:t>     </a:t>
            </a:r>
            <a:r>
              <a:rPr lang="en-US" altLang="zh-CN" sz="3200" b="1" i="1" dirty="0" smtClean="0"/>
              <a:t>RPO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rationally </a:t>
            </a:r>
            <a:r>
              <a:rPr lang="en-US" altLang="zh-CN" sz="3200" dirty="0"/>
              <a:t>uses low-priority opportunistic packets to </a:t>
            </a:r>
            <a:r>
              <a:rPr lang="en-US" sz="3200" dirty="0"/>
              <a:t>grab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sz="3200" dirty="0" smtClean="0"/>
              <a:t>spare </a:t>
            </a:r>
            <a:r>
              <a:rPr lang="en-US" sz="3200" dirty="0"/>
              <a:t>bandwidth </a:t>
            </a:r>
            <a:r>
              <a:rPr lang="en-US" altLang="zh-CN" sz="3200" dirty="0" smtClean="0"/>
              <a:t>without </a:t>
            </a:r>
            <a:r>
              <a:rPr lang="en-US" altLang="zh-CN" sz="3200" dirty="0"/>
              <a:t>increasing the queueing delay of high-priority normal packets.</a:t>
            </a:r>
            <a:endParaRPr lang="en-US" altLang="zh-CN" sz="3200" dirty="0" smtClean="0"/>
          </a:p>
          <a:p>
            <a:pPr algn="just"/>
            <a:r>
              <a:rPr lang="en-US" sz="3200" dirty="0" smtClean="0"/>
              <a:t> </a:t>
            </a:r>
            <a:endParaRPr sz="3200" b="1" spc="-35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2800" spc="-35" dirty="0">
              <a:latin typeface="Arial"/>
              <a:cs typeface="Arial"/>
            </a:endParaRPr>
          </a:p>
          <a:p>
            <a:pPr marL="956944" indent="-457200">
              <a:lnSpc>
                <a:spcPts val="2855"/>
              </a:lnSpc>
              <a:buClr>
                <a:srgbClr val="9999CC"/>
              </a:buClr>
              <a:buSzPct val="79166"/>
              <a:buFont typeface="Arial"/>
              <a:buChar char="□"/>
              <a:tabLst>
                <a:tab pos="956944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91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smtClean="0">
                <a:latin typeface="Arial"/>
                <a:cs typeface="Arial"/>
              </a:rPr>
              <a:t>O</a:t>
            </a:r>
            <a:r>
              <a:rPr sz="4400" spc="-75" smtClean="0">
                <a:latin typeface="Arial"/>
                <a:cs typeface="Arial"/>
              </a:rPr>
              <a:t>u</a:t>
            </a:r>
            <a:r>
              <a:rPr sz="4400" spc="-25" smtClean="0">
                <a:latin typeface="Arial"/>
                <a:cs typeface="Arial"/>
              </a:rPr>
              <a:t>t</a:t>
            </a:r>
            <a:r>
              <a:rPr sz="4400" spc="25" smtClean="0">
                <a:latin typeface="Arial"/>
                <a:cs typeface="Arial"/>
              </a:rPr>
              <a:t>l</a:t>
            </a:r>
            <a:r>
              <a:rPr sz="4400" spc="20" smtClean="0">
                <a:latin typeface="Arial"/>
                <a:cs typeface="Arial"/>
              </a:rPr>
              <a:t>i</a:t>
            </a:r>
            <a:r>
              <a:rPr sz="4400" spc="-50" smtClean="0">
                <a:latin typeface="Arial"/>
                <a:cs typeface="Arial"/>
              </a:rPr>
              <a:t>n</a:t>
            </a:r>
            <a:r>
              <a:rPr sz="4400" spc="0" smtClean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lang="en-US" altLang="zh-CN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sz="2500" spc="470" dirty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>
                <a:latin typeface="Arial"/>
                <a:cs typeface="Arial"/>
              </a:rPr>
              <a:t>Background</a:t>
            </a:r>
            <a:endParaRPr lang="en-US" sz="2800" b="1" spc="30" dirty="0"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Motivation</a:t>
            </a: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RPO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Design</a:t>
            </a:r>
            <a:endParaRPr lang="en-US" sz="2800" b="1" spc="3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sz="2500" spc="470" dirty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Implementation</a:t>
            </a:r>
            <a:endParaRPr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37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872181" y="294435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30" smtClean="0">
                <a:latin typeface="Arial"/>
                <a:cs typeface="Arial"/>
              </a:rPr>
              <a:t>Background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604" name="object 7"/>
          <p:cNvSpPr txBox="1"/>
          <p:nvPr/>
        </p:nvSpPr>
        <p:spPr>
          <a:xfrm>
            <a:off x="749300" y="1600201"/>
            <a:ext cx="3996415" cy="699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5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zh-CN" altLang="en-US" sz="2800" b="1" spc="-35" smtClean="0">
                <a:latin typeface="Arial"/>
                <a:cs typeface="Arial"/>
              </a:rPr>
              <a:t> </a:t>
            </a:r>
            <a:r>
              <a:rPr lang="en-US" altLang="zh-CN" sz="2800" b="1" spc="-35" smtClean="0">
                <a:latin typeface="Arial"/>
                <a:cs typeface="Arial"/>
              </a:rPr>
              <a:t>Data Center (DC)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D4DE0864-DCB8-43E7-BFBC-034D4F1C180B}"/>
              </a:ext>
            </a:extLst>
          </p:cNvPr>
          <p:cNvSpPr txBox="1"/>
          <p:nvPr/>
        </p:nvSpPr>
        <p:spPr>
          <a:xfrm>
            <a:off x="11353800" y="3128949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0099"/>
                </a:solidFill>
              </a:rPr>
              <a:t>Leaf</a:t>
            </a:r>
          </a:p>
        </p:txBody>
      </p:sp>
      <p:cxnSp>
        <p:nvCxnSpPr>
          <p:cNvPr id="256" name="Straight Arrow Connector 6">
            <a:extLst>
              <a:ext uri="{FF2B5EF4-FFF2-40B4-BE49-F238E27FC236}">
                <a16:creationId xmlns:a16="http://schemas.microsoft.com/office/drawing/2014/main" xmlns="" id="{F623B1C3-074B-4999-B4F2-24344B1BB837}"/>
              </a:ext>
            </a:extLst>
          </p:cNvPr>
          <p:cNvCxnSpPr/>
          <p:nvPr/>
        </p:nvCxnSpPr>
        <p:spPr>
          <a:xfrm flipV="1">
            <a:off x="8358708" y="2351924"/>
            <a:ext cx="619783" cy="130129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7">
            <a:extLst>
              <a:ext uri="{FF2B5EF4-FFF2-40B4-BE49-F238E27FC236}">
                <a16:creationId xmlns:a16="http://schemas.microsoft.com/office/drawing/2014/main" xmlns="" id="{B2B48614-198E-40DF-A4CF-C83382F16FC8}"/>
              </a:ext>
            </a:extLst>
          </p:cNvPr>
          <p:cNvCxnSpPr/>
          <p:nvPr/>
        </p:nvCxnSpPr>
        <p:spPr>
          <a:xfrm flipH="1" flipV="1">
            <a:off x="8978491" y="2351924"/>
            <a:ext cx="459530" cy="129418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8" name="Group 8">
            <a:extLst>
              <a:ext uri="{FF2B5EF4-FFF2-40B4-BE49-F238E27FC236}">
                <a16:creationId xmlns:a16="http://schemas.microsoft.com/office/drawing/2014/main" xmlns="" id="{BC74051D-8B8F-40A1-B53F-3A37C3ACBF2B}"/>
              </a:ext>
            </a:extLst>
          </p:cNvPr>
          <p:cNvGrpSpPr/>
          <p:nvPr/>
        </p:nvGrpSpPr>
        <p:grpSpPr>
          <a:xfrm>
            <a:off x="8694385" y="1787298"/>
            <a:ext cx="449615" cy="567849"/>
            <a:chOff x="1027560" y="1988818"/>
            <a:chExt cx="545969" cy="678181"/>
          </a:xfrm>
        </p:grpSpPr>
        <p:sp>
          <p:nvSpPr>
            <p:cNvPr id="497" name="Cube 9">
              <a:extLst>
                <a:ext uri="{FF2B5EF4-FFF2-40B4-BE49-F238E27FC236}">
                  <a16:creationId xmlns:a16="http://schemas.microsoft.com/office/drawing/2014/main" xmlns="" id="{919CCED8-F0AC-418D-9E1D-B41694DC9058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3" name="Picture 2">
              <a:extLst>
                <a:ext uri="{FF2B5EF4-FFF2-40B4-BE49-F238E27FC236}">
                  <a16:creationId xmlns:a16="http://schemas.microsoft.com/office/drawing/2014/main" xmlns="" id="{FDF5515F-0FE3-437A-9F84-E85873C91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6" name="Rectangle 83">
              <a:extLst>
                <a:ext uri="{FF2B5EF4-FFF2-40B4-BE49-F238E27FC236}">
                  <a16:creationId xmlns:a16="http://schemas.microsoft.com/office/drawing/2014/main" xmlns="" id="{4C56D004-D3DC-4D31-8817-67841B2273C3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83">
              <a:extLst>
                <a:ext uri="{FF2B5EF4-FFF2-40B4-BE49-F238E27FC236}">
                  <a16:creationId xmlns:a16="http://schemas.microsoft.com/office/drawing/2014/main" xmlns="" id="{ACFE3E20-EA9D-4899-9B23-E378EBCD7764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8" name="Group 18">
            <a:extLst>
              <a:ext uri="{FF2B5EF4-FFF2-40B4-BE49-F238E27FC236}">
                <a16:creationId xmlns:a16="http://schemas.microsoft.com/office/drawing/2014/main" xmlns="" id="{FFC3264D-B784-4DD7-A7BB-E82EF3605075}"/>
              </a:ext>
            </a:extLst>
          </p:cNvPr>
          <p:cNvGrpSpPr/>
          <p:nvPr/>
        </p:nvGrpSpPr>
        <p:grpSpPr>
          <a:xfrm>
            <a:off x="5943600" y="3841526"/>
            <a:ext cx="775546" cy="420648"/>
            <a:chOff x="457200" y="4457617"/>
            <a:chExt cx="1085821" cy="427364"/>
          </a:xfrm>
        </p:grpSpPr>
        <p:cxnSp>
          <p:nvCxnSpPr>
            <p:cNvPr id="509" name="Straight Connector 19">
              <a:extLst>
                <a:ext uri="{FF2B5EF4-FFF2-40B4-BE49-F238E27FC236}">
                  <a16:creationId xmlns:a16="http://schemas.microsoft.com/office/drawing/2014/main" xmlns="" id="{CFCC5D56-577E-4A38-A046-9FB690971729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20">
              <a:extLst>
                <a:ext uri="{FF2B5EF4-FFF2-40B4-BE49-F238E27FC236}">
                  <a16:creationId xmlns:a16="http://schemas.microsoft.com/office/drawing/2014/main" xmlns="" id="{D86F3E24-DD64-48C8-84FA-9C3071DF963F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21">
              <a:extLst>
                <a:ext uri="{FF2B5EF4-FFF2-40B4-BE49-F238E27FC236}">
                  <a16:creationId xmlns:a16="http://schemas.microsoft.com/office/drawing/2014/main" xmlns="" id="{CF6BB08E-7579-46E0-9157-AF9BB5AA374B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22">
              <a:extLst>
                <a:ext uri="{FF2B5EF4-FFF2-40B4-BE49-F238E27FC236}">
                  <a16:creationId xmlns:a16="http://schemas.microsoft.com/office/drawing/2014/main" xmlns="" id="{F730D25B-5240-4F42-9DD4-5AF0B88E97A3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4" name="Group 23">
              <a:extLst>
                <a:ext uri="{FF2B5EF4-FFF2-40B4-BE49-F238E27FC236}">
                  <a16:creationId xmlns:a16="http://schemas.microsoft.com/office/drawing/2014/main" xmlns="" id="{1FB39012-C37B-418B-AF19-B6E63AA7B4D0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15" name="Straight Connector 24">
                <a:extLst>
                  <a:ext uri="{FF2B5EF4-FFF2-40B4-BE49-F238E27FC236}">
                    <a16:creationId xmlns:a16="http://schemas.microsoft.com/office/drawing/2014/main" xmlns="" id="{173D502D-3AD4-4E26-A62D-6D5515951320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25">
                <a:extLst>
                  <a:ext uri="{FF2B5EF4-FFF2-40B4-BE49-F238E27FC236}">
                    <a16:creationId xmlns:a16="http://schemas.microsoft.com/office/drawing/2014/main" xmlns="" id="{B2102371-0139-499F-8A6E-C6743EA725A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26">
                <a:extLst>
                  <a:ext uri="{FF2B5EF4-FFF2-40B4-BE49-F238E27FC236}">
                    <a16:creationId xmlns:a16="http://schemas.microsoft.com/office/drawing/2014/main" xmlns="" id="{E1063241-47DF-48E7-88CA-CA3C402D36DB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27">
                <a:extLst>
                  <a:ext uri="{FF2B5EF4-FFF2-40B4-BE49-F238E27FC236}">
                    <a16:creationId xmlns:a16="http://schemas.microsoft.com/office/drawing/2014/main" xmlns="" id="{B3E7E2FA-DC14-4B52-8CA6-29FBC0B393FE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4" name="Group 28">
            <a:extLst>
              <a:ext uri="{FF2B5EF4-FFF2-40B4-BE49-F238E27FC236}">
                <a16:creationId xmlns:a16="http://schemas.microsoft.com/office/drawing/2014/main" xmlns="" id="{33B1B916-9AEB-4EFD-9F8C-DDE10BEEE351}"/>
              </a:ext>
            </a:extLst>
          </p:cNvPr>
          <p:cNvGrpSpPr/>
          <p:nvPr/>
        </p:nvGrpSpPr>
        <p:grpSpPr>
          <a:xfrm>
            <a:off x="6958872" y="3842087"/>
            <a:ext cx="775546" cy="420648"/>
            <a:chOff x="457200" y="4457617"/>
            <a:chExt cx="1085821" cy="427364"/>
          </a:xfrm>
        </p:grpSpPr>
        <p:cxnSp>
          <p:nvCxnSpPr>
            <p:cNvPr id="525" name="Straight Connector 29">
              <a:extLst>
                <a:ext uri="{FF2B5EF4-FFF2-40B4-BE49-F238E27FC236}">
                  <a16:creationId xmlns:a16="http://schemas.microsoft.com/office/drawing/2014/main" xmlns="" id="{5EA533E3-FE6D-4FE9-8B06-8BA82253C22C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30">
              <a:extLst>
                <a:ext uri="{FF2B5EF4-FFF2-40B4-BE49-F238E27FC236}">
                  <a16:creationId xmlns:a16="http://schemas.microsoft.com/office/drawing/2014/main" xmlns="" id="{369BEA49-7242-45AB-A128-B6621D8AD58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31">
              <a:extLst>
                <a:ext uri="{FF2B5EF4-FFF2-40B4-BE49-F238E27FC236}">
                  <a16:creationId xmlns:a16="http://schemas.microsoft.com/office/drawing/2014/main" xmlns="" id="{0AA325FF-2B9A-4DA9-B744-A1DB0323B214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32">
              <a:extLst>
                <a:ext uri="{FF2B5EF4-FFF2-40B4-BE49-F238E27FC236}">
                  <a16:creationId xmlns:a16="http://schemas.microsoft.com/office/drawing/2014/main" xmlns="" id="{8C490879-8721-4147-A335-D0DF6C67C500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9" name="Group 33">
              <a:extLst>
                <a:ext uri="{FF2B5EF4-FFF2-40B4-BE49-F238E27FC236}">
                  <a16:creationId xmlns:a16="http://schemas.microsoft.com/office/drawing/2014/main" xmlns="" id="{6C1553B3-73C5-4925-8A25-7501F6AE7916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30" name="Straight Connector 34">
                <a:extLst>
                  <a:ext uri="{FF2B5EF4-FFF2-40B4-BE49-F238E27FC236}">
                    <a16:creationId xmlns:a16="http://schemas.microsoft.com/office/drawing/2014/main" xmlns="" id="{F1509E57-A61E-43FA-B6CE-E3D271B6FF3A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35">
                <a:extLst>
                  <a:ext uri="{FF2B5EF4-FFF2-40B4-BE49-F238E27FC236}">
                    <a16:creationId xmlns:a16="http://schemas.microsoft.com/office/drawing/2014/main" xmlns="" id="{5E661F04-8222-4DB3-A9E3-BA4DCC216093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36">
                <a:extLst>
                  <a:ext uri="{FF2B5EF4-FFF2-40B4-BE49-F238E27FC236}">
                    <a16:creationId xmlns:a16="http://schemas.microsoft.com/office/drawing/2014/main" xmlns="" id="{5AB7654B-FE0C-4AC6-85E7-583F0DC46DE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37">
                <a:extLst>
                  <a:ext uri="{FF2B5EF4-FFF2-40B4-BE49-F238E27FC236}">
                    <a16:creationId xmlns:a16="http://schemas.microsoft.com/office/drawing/2014/main" xmlns="" id="{27168262-700F-4843-B1CA-14248D8503F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4" name="Group 38">
            <a:extLst>
              <a:ext uri="{FF2B5EF4-FFF2-40B4-BE49-F238E27FC236}">
                <a16:creationId xmlns:a16="http://schemas.microsoft.com/office/drawing/2014/main" xmlns="" id="{4122D033-AF46-408D-8975-85916A2BB91F}"/>
              </a:ext>
            </a:extLst>
          </p:cNvPr>
          <p:cNvGrpSpPr/>
          <p:nvPr/>
        </p:nvGrpSpPr>
        <p:grpSpPr>
          <a:xfrm>
            <a:off x="7965989" y="3842087"/>
            <a:ext cx="775546" cy="420648"/>
            <a:chOff x="457200" y="4457617"/>
            <a:chExt cx="1085821" cy="427364"/>
          </a:xfrm>
        </p:grpSpPr>
        <p:cxnSp>
          <p:nvCxnSpPr>
            <p:cNvPr id="535" name="Straight Connector 39">
              <a:extLst>
                <a:ext uri="{FF2B5EF4-FFF2-40B4-BE49-F238E27FC236}">
                  <a16:creationId xmlns:a16="http://schemas.microsoft.com/office/drawing/2014/main" xmlns="" id="{2099970D-17BC-49CE-871D-E267A9891E80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40">
              <a:extLst>
                <a:ext uri="{FF2B5EF4-FFF2-40B4-BE49-F238E27FC236}">
                  <a16:creationId xmlns:a16="http://schemas.microsoft.com/office/drawing/2014/main" xmlns="" id="{468D13AD-B71B-446F-8210-EE0208E01F58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41">
              <a:extLst>
                <a:ext uri="{FF2B5EF4-FFF2-40B4-BE49-F238E27FC236}">
                  <a16:creationId xmlns:a16="http://schemas.microsoft.com/office/drawing/2014/main" xmlns="" id="{E5DD25F4-FC16-4D91-8E3C-1EB8A3CC5286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42">
              <a:extLst>
                <a:ext uri="{FF2B5EF4-FFF2-40B4-BE49-F238E27FC236}">
                  <a16:creationId xmlns:a16="http://schemas.microsoft.com/office/drawing/2014/main" xmlns="" id="{66670FB0-F870-49D8-B37A-56A3F939AB7B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9" name="Group 43">
              <a:extLst>
                <a:ext uri="{FF2B5EF4-FFF2-40B4-BE49-F238E27FC236}">
                  <a16:creationId xmlns:a16="http://schemas.microsoft.com/office/drawing/2014/main" xmlns="" id="{865DEF25-AD00-4274-A383-7D57E488AB3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40" name="Straight Connector 44">
                <a:extLst>
                  <a:ext uri="{FF2B5EF4-FFF2-40B4-BE49-F238E27FC236}">
                    <a16:creationId xmlns:a16="http://schemas.microsoft.com/office/drawing/2014/main" xmlns="" id="{2F1340B8-DCF4-444D-A12D-A15A8411B157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45">
                <a:extLst>
                  <a:ext uri="{FF2B5EF4-FFF2-40B4-BE49-F238E27FC236}">
                    <a16:creationId xmlns:a16="http://schemas.microsoft.com/office/drawing/2014/main" xmlns="" id="{574F50F9-679E-48FB-975B-A7F83886C224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46">
                <a:extLst>
                  <a:ext uri="{FF2B5EF4-FFF2-40B4-BE49-F238E27FC236}">
                    <a16:creationId xmlns:a16="http://schemas.microsoft.com/office/drawing/2014/main" xmlns="" id="{DD0C3AE9-14C3-4FBA-8324-70F11677F0BF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47">
                <a:extLst>
                  <a:ext uri="{FF2B5EF4-FFF2-40B4-BE49-F238E27FC236}">
                    <a16:creationId xmlns:a16="http://schemas.microsoft.com/office/drawing/2014/main" xmlns="" id="{312D4DF4-2290-4FFE-B285-B71C6EA66C52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4" name="Group 48">
            <a:extLst>
              <a:ext uri="{FF2B5EF4-FFF2-40B4-BE49-F238E27FC236}">
                <a16:creationId xmlns:a16="http://schemas.microsoft.com/office/drawing/2014/main" xmlns="" id="{89674F67-2835-46BF-8F83-641CC7C3AF11}"/>
              </a:ext>
            </a:extLst>
          </p:cNvPr>
          <p:cNvGrpSpPr/>
          <p:nvPr/>
        </p:nvGrpSpPr>
        <p:grpSpPr>
          <a:xfrm>
            <a:off x="9044534" y="3832243"/>
            <a:ext cx="775546" cy="420648"/>
            <a:chOff x="457200" y="4457617"/>
            <a:chExt cx="1085821" cy="427364"/>
          </a:xfrm>
        </p:grpSpPr>
        <p:cxnSp>
          <p:nvCxnSpPr>
            <p:cNvPr id="545" name="Straight Connector 49">
              <a:extLst>
                <a:ext uri="{FF2B5EF4-FFF2-40B4-BE49-F238E27FC236}">
                  <a16:creationId xmlns:a16="http://schemas.microsoft.com/office/drawing/2014/main" xmlns="" id="{CF6E160E-6BDA-4B61-9E50-487EC851C72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0">
              <a:extLst>
                <a:ext uri="{FF2B5EF4-FFF2-40B4-BE49-F238E27FC236}">
                  <a16:creationId xmlns:a16="http://schemas.microsoft.com/office/drawing/2014/main" xmlns="" id="{44920E4C-2313-4979-B0B9-79BC21D42E12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1">
              <a:extLst>
                <a:ext uri="{FF2B5EF4-FFF2-40B4-BE49-F238E27FC236}">
                  <a16:creationId xmlns:a16="http://schemas.microsoft.com/office/drawing/2014/main" xmlns="" id="{7C89E778-C2CD-441D-8E76-149EE72F6B75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2">
              <a:extLst>
                <a:ext uri="{FF2B5EF4-FFF2-40B4-BE49-F238E27FC236}">
                  <a16:creationId xmlns:a16="http://schemas.microsoft.com/office/drawing/2014/main" xmlns="" id="{11E76EB8-B7BE-447E-90DE-BF85698828D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9" name="Group 53">
              <a:extLst>
                <a:ext uri="{FF2B5EF4-FFF2-40B4-BE49-F238E27FC236}">
                  <a16:creationId xmlns:a16="http://schemas.microsoft.com/office/drawing/2014/main" xmlns="" id="{9DBC94D1-352B-44C5-9D62-186E24296BEF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550" name="Straight Connector 54">
                <a:extLst>
                  <a:ext uri="{FF2B5EF4-FFF2-40B4-BE49-F238E27FC236}">
                    <a16:creationId xmlns:a16="http://schemas.microsoft.com/office/drawing/2014/main" xmlns="" id="{05D343D5-180F-4A14-88D6-9C83CB170EEB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">
                <a:extLst>
                  <a:ext uri="{FF2B5EF4-FFF2-40B4-BE49-F238E27FC236}">
                    <a16:creationId xmlns:a16="http://schemas.microsoft.com/office/drawing/2014/main" xmlns="" id="{08B3AF59-957D-4A9D-A1E5-17D8E034165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6">
                <a:extLst>
                  <a:ext uri="{FF2B5EF4-FFF2-40B4-BE49-F238E27FC236}">
                    <a16:creationId xmlns:a16="http://schemas.microsoft.com/office/drawing/2014/main" xmlns="" id="{DAE80522-4B67-45B8-B3CE-C904B3E0ABB2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7">
                <a:extLst>
                  <a:ext uri="{FF2B5EF4-FFF2-40B4-BE49-F238E27FC236}">
                    <a16:creationId xmlns:a16="http://schemas.microsoft.com/office/drawing/2014/main" xmlns="" id="{B2F8B08C-6D7E-44BB-9FC9-165643029536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4" name="Group 58">
            <a:extLst>
              <a:ext uri="{FF2B5EF4-FFF2-40B4-BE49-F238E27FC236}">
                <a16:creationId xmlns:a16="http://schemas.microsoft.com/office/drawing/2014/main" xmlns="" id="{D26E0786-9F7B-45E8-9698-521915BE24EE}"/>
              </a:ext>
            </a:extLst>
          </p:cNvPr>
          <p:cNvGrpSpPr/>
          <p:nvPr/>
        </p:nvGrpSpPr>
        <p:grpSpPr>
          <a:xfrm>
            <a:off x="5986413" y="3646106"/>
            <a:ext cx="698684" cy="203473"/>
            <a:chOff x="5220661" y="3675707"/>
            <a:chExt cx="978209" cy="243008"/>
          </a:xfrm>
        </p:grpSpPr>
        <p:sp>
          <p:nvSpPr>
            <p:cNvPr id="555" name="Rectangle 59">
              <a:extLst>
                <a:ext uri="{FF2B5EF4-FFF2-40B4-BE49-F238E27FC236}">
                  <a16:creationId xmlns:a16="http://schemas.microsoft.com/office/drawing/2014/main" xmlns="" id="{46760191-2951-4563-A95F-2259841B06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462CB174-4BFB-4D28-B38C-0D652C740E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00A8D70-256C-46B3-8606-AEFED2E3A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AD6606C-AC2A-4500-A205-F87D72ED04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488F91BE-ACA1-4934-ACB7-79FD9097A0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C5360DA-819A-48F4-A1EF-410E613D13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4676122B-96B2-43BC-B158-AF82A2AC12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7BF73E1-994D-42EA-B756-08B8C612FE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3518BCC-BE36-410C-A76C-8FABBD811A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32F5941-4114-429F-B57F-F5F4E50627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443C113-264F-4152-8220-84C860A27F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B555CE4-E1AC-4A17-993C-27EAEA24DE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F2C31E9-0298-4419-9F0A-C5F8E3D6A0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44AFF7F-8A95-4E8A-83BB-D8B496A275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224D353-CE2B-4B84-96D2-2D7435E4C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5A102EB0-9864-4D7E-89AC-4094B6CBC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C2B1AB1-8C78-478C-A5BF-2BC7231B6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3194373-B0E9-4BFA-8DC2-6152056988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D1562A0-073F-4B07-9610-7ED5DDA8FA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9F9364A-6EB2-4B40-BB2D-55BEADB3E5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7BA68B6-4C0A-42BA-A40C-9E1FCA0649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6" name="Group 80">
            <a:extLst>
              <a:ext uri="{FF2B5EF4-FFF2-40B4-BE49-F238E27FC236}">
                <a16:creationId xmlns:a16="http://schemas.microsoft.com/office/drawing/2014/main" xmlns="" id="{462E6A26-14C2-42CD-968B-2C505A7EED6C}"/>
              </a:ext>
            </a:extLst>
          </p:cNvPr>
          <p:cNvGrpSpPr/>
          <p:nvPr/>
        </p:nvGrpSpPr>
        <p:grpSpPr>
          <a:xfrm>
            <a:off x="7001642" y="3646106"/>
            <a:ext cx="698684" cy="203473"/>
            <a:chOff x="5220661" y="3675707"/>
            <a:chExt cx="978209" cy="243008"/>
          </a:xfrm>
        </p:grpSpPr>
        <p:sp>
          <p:nvSpPr>
            <p:cNvPr id="577" name="Rectangle 81">
              <a:extLst>
                <a:ext uri="{FF2B5EF4-FFF2-40B4-BE49-F238E27FC236}">
                  <a16:creationId xmlns:a16="http://schemas.microsoft.com/office/drawing/2014/main" xmlns="" id="{648085F8-75AD-4B9A-8F32-302CAB1D5989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5828B0C-A3AA-4806-A97F-20EF6AF9C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672BD83-8759-4ABF-8330-02C25B3971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9FFF381-6AB2-42D4-8452-389FA3C7E8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AA65682-A102-4034-8B39-710D4C76A8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902022C-D047-402B-8E60-7F8B61D886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4F53BF8-9009-4227-935F-F457734AC1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8B4D298-AABA-4BE8-8BA4-ABF2890856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59825747-1DCA-4529-9F83-ECAD9E9929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68139A3-4F41-4D13-88AC-FF7FBAAA2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311C76E-20FB-474A-A479-1334371D5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9EF829C-391D-45BE-9A2E-34CE70735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3090801-0148-48A8-A337-5E495039C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16E36FD-5705-4313-9FFC-022686D5EA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85237BF-CF53-49BD-B1CF-6869AA2267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1238934-C3FE-4005-AE31-316732F2C3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847212D-69FF-4CDF-8405-C48A04861B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02BEAB7-4C79-4CDA-9740-5B5C02EC0B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C1235F0-139D-48F5-9451-72F2F88CB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88A9CC1-87DC-4E8A-996B-F72E228976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F833DAC-F951-49B2-8734-EECB69EEDE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8" name="Group 102">
            <a:extLst>
              <a:ext uri="{FF2B5EF4-FFF2-40B4-BE49-F238E27FC236}">
                <a16:creationId xmlns:a16="http://schemas.microsoft.com/office/drawing/2014/main" xmlns="" id="{DBF2C8B6-E27F-4B01-BD51-5160DDE927CB}"/>
              </a:ext>
            </a:extLst>
          </p:cNvPr>
          <p:cNvGrpSpPr/>
          <p:nvPr/>
        </p:nvGrpSpPr>
        <p:grpSpPr>
          <a:xfrm>
            <a:off x="8009366" y="3653216"/>
            <a:ext cx="698684" cy="203473"/>
            <a:chOff x="5220661" y="3675707"/>
            <a:chExt cx="978209" cy="243008"/>
          </a:xfrm>
        </p:grpSpPr>
        <p:sp>
          <p:nvSpPr>
            <p:cNvPr id="599" name="Rectangle 103">
              <a:extLst>
                <a:ext uri="{FF2B5EF4-FFF2-40B4-BE49-F238E27FC236}">
                  <a16:creationId xmlns:a16="http://schemas.microsoft.com/office/drawing/2014/main" xmlns="" id="{D91309FA-CA96-47FC-A0D9-0DC8787EC8AA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453F6719-69F8-4653-9308-115D254AC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EEA4CE9-08EB-4294-BC76-6FBA7B61F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7271306-D837-4FC4-890D-4CA807A32F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530E2536-1C6E-4B6E-8B33-F971E1FD22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8A8D470-7543-49E4-91F6-1E244231B8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F284931-FB3F-448D-A0BF-56D7E8E22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64BB443-E527-43D3-8A89-C08FE68C0E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C3DF67A3-3005-44B0-BB80-42226A85F3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7E41191-0464-40ED-A798-95A407E75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6D52B00-DAF9-467A-AA93-7CFA02A005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465782E7-90F8-49BD-B102-9A6365EEF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211C758-5A5C-43B4-AF05-FF93A8A05C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890A407-8EBC-4DF7-B227-2FBB86A2B3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33207D1-E33F-4158-995B-092883D06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5AEAF3D-1743-4AA8-B973-A6558AF3B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AA73452-AC79-4323-9837-F317A33A01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C7BAECF-6672-4EEA-87B4-29C042187F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78BF594-42C6-415B-A322-CF11D9B19B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EC98360-4718-45D4-B9E4-8D05160FC3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43EAAC5-EF63-4EDE-A696-FE42EA4C8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0" name="Group 124">
            <a:extLst>
              <a:ext uri="{FF2B5EF4-FFF2-40B4-BE49-F238E27FC236}">
                <a16:creationId xmlns:a16="http://schemas.microsoft.com/office/drawing/2014/main" xmlns="" id="{47D01ED8-9BDA-46FF-8F6A-F22A6196A48F}"/>
              </a:ext>
            </a:extLst>
          </p:cNvPr>
          <p:cNvGrpSpPr/>
          <p:nvPr/>
        </p:nvGrpSpPr>
        <p:grpSpPr>
          <a:xfrm>
            <a:off x="9088679" y="3646106"/>
            <a:ext cx="698684" cy="203473"/>
            <a:chOff x="5220661" y="3675707"/>
            <a:chExt cx="978209" cy="243008"/>
          </a:xfrm>
        </p:grpSpPr>
        <p:sp>
          <p:nvSpPr>
            <p:cNvPr id="621" name="Rectangle 125">
              <a:extLst>
                <a:ext uri="{FF2B5EF4-FFF2-40B4-BE49-F238E27FC236}">
                  <a16:creationId xmlns:a16="http://schemas.microsoft.com/office/drawing/2014/main" xmlns="" id="{FAA9F90F-1735-4EA6-B425-761C5942EE6F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B2A8D27-55BA-487F-AC8C-118B9F0B72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808654B-31C7-4467-8721-B1F241CE2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9130BCE-D0FC-45E7-A30A-5DA9D00C53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3B93CFC-5B77-42F9-9CED-E603351EF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F59D6FD-DA89-4C3E-ACEB-D6AEE020B8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5BC957C-5B05-46D9-A6FC-338D655AD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CA048928-D190-46C1-8411-595B6D2D6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962BCB5-4196-4611-AC24-B0A83D40FF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95273DE-6A0F-4050-B5E0-2BF191F47C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2814D1C-87A5-4AB5-851B-85E8DC75ED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51ED86BD-4168-4DE7-AF8E-80AFBE3905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9A2D6B2-DFFA-44F5-8FC7-E0FA03D94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C3F6C2F-DC0E-4E2A-A835-C39707AB32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5AC72E0C-10EB-4927-B0D3-8B5FC86A71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7715CAD-3AB0-4E57-841E-F69C5736AF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88A84B7-E278-44C1-9570-DDE02C4AAF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BC40587-5083-4376-A27F-27EB27F2E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F6F88F5-6EBD-4AF9-AA9D-F23C894C45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27800CE-3C60-4A00-ABF8-2679D14C8F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2536250-18FC-492F-A426-9B8F645F6D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42" name="Straight Arrow Connector 146">
            <a:extLst>
              <a:ext uri="{FF2B5EF4-FFF2-40B4-BE49-F238E27FC236}">
                <a16:creationId xmlns:a16="http://schemas.microsoft.com/office/drawing/2014/main" xmlns="" id="{2CC10506-EA4D-4078-8D3F-96A86E0D8BD7}"/>
              </a:ext>
            </a:extLst>
          </p:cNvPr>
          <p:cNvCxnSpPr/>
          <p:nvPr/>
        </p:nvCxnSpPr>
        <p:spPr>
          <a:xfrm flipV="1">
            <a:off x="10527319" y="2351924"/>
            <a:ext cx="500987" cy="130129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3" name="Group 148">
            <a:extLst>
              <a:ext uri="{FF2B5EF4-FFF2-40B4-BE49-F238E27FC236}">
                <a16:creationId xmlns:a16="http://schemas.microsoft.com/office/drawing/2014/main" xmlns="" id="{3C114A67-DA67-4A6F-B81C-5BB63FFE03F9}"/>
              </a:ext>
            </a:extLst>
          </p:cNvPr>
          <p:cNvGrpSpPr/>
          <p:nvPr/>
        </p:nvGrpSpPr>
        <p:grpSpPr>
          <a:xfrm>
            <a:off x="10744200" y="1787298"/>
            <a:ext cx="449615" cy="567849"/>
            <a:chOff x="1027560" y="1988818"/>
            <a:chExt cx="545969" cy="678181"/>
          </a:xfrm>
        </p:grpSpPr>
        <p:sp>
          <p:nvSpPr>
            <p:cNvPr id="644" name="Cube 149">
              <a:extLst>
                <a:ext uri="{FF2B5EF4-FFF2-40B4-BE49-F238E27FC236}">
                  <a16:creationId xmlns:a16="http://schemas.microsoft.com/office/drawing/2014/main" xmlns="" id="{183D698C-485A-4515-BA5A-94572BCD1B1A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5" name="Picture 2">
              <a:extLst>
                <a:ext uri="{FF2B5EF4-FFF2-40B4-BE49-F238E27FC236}">
                  <a16:creationId xmlns:a16="http://schemas.microsoft.com/office/drawing/2014/main" xmlns="" id="{425E6A89-03F6-4F6A-8ED4-CF759D789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6" name="Rectangle 83">
              <a:extLst>
                <a:ext uri="{FF2B5EF4-FFF2-40B4-BE49-F238E27FC236}">
                  <a16:creationId xmlns:a16="http://schemas.microsoft.com/office/drawing/2014/main" xmlns="" id="{C3F03F06-33ED-418F-B448-83D715DD27A8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83">
              <a:extLst>
                <a:ext uri="{FF2B5EF4-FFF2-40B4-BE49-F238E27FC236}">
                  <a16:creationId xmlns:a16="http://schemas.microsoft.com/office/drawing/2014/main" xmlns="" id="{1A96B223-70F8-467F-B58F-80B4252E06DB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8" name="Group 153">
            <a:extLst>
              <a:ext uri="{FF2B5EF4-FFF2-40B4-BE49-F238E27FC236}">
                <a16:creationId xmlns:a16="http://schemas.microsoft.com/office/drawing/2014/main" xmlns="" id="{3C06DC31-31B0-423E-AB26-F9BB94946FD9}"/>
              </a:ext>
            </a:extLst>
          </p:cNvPr>
          <p:cNvGrpSpPr/>
          <p:nvPr/>
        </p:nvGrpSpPr>
        <p:grpSpPr>
          <a:xfrm>
            <a:off x="10134600" y="3842087"/>
            <a:ext cx="775546" cy="420648"/>
            <a:chOff x="457200" y="4457617"/>
            <a:chExt cx="1085821" cy="427364"/>
          </a:xfrm>
        </p:grpSpPr>
        <p:cxnSp>
          <p:nvCxnSpPr>
            <p:cNvPr id="649" name="Straight Connector 154">
              <a:extLst>
                <a:ext uri="{FF2B5EF4-FFF2-40B4-BE49-F238E27FC236}">
                  <a16:creationId xmlns:a16="http://schemas.microsoft.com/office/drawing/2014/main" xmlns="" id="{1CC6E4C8-1E6A-4392-9BE1-DA62DFA55E92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155">
              <a:extLst>
                <a:ext uri="{FF2B5EF4-FFF2-40B4-BE49-F238E27FC236}">
                  <a16:creationId xmlns:a16="http://schemas.microsoft.com/office/drawing/2014/main" xmlns="" id="{2EFF5AF1-AE89-4809-A9CE-3CD30AA24594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156">
              <a:extLst>
                <a:ext uri="{FF2B5EF4-FFF2-40B4-BE49-F238E27FC236}">
                  <a16:creationId xmlns:a16="http://schemas.microsoft.com/office/drawing/2014/main" xmlns="" id="{F5D0581A-8E60-4E79-8A72-AE7C838EE999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157">
              <a:extLst>
                <a:ext uri="{FF2B5EF4-FFF2-40B4-BE49-F238E27FC236}">
                  <a16:creationId xmlns:a16="http://schemas.microsoft.com/office/drawing/2014/main" xmlns="" id="{59F08980-B070-4B1D-B0E0-DA265315E12A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3" name="Group 158">
              <a:extLst>
                <a:ext uri="{FF2B5EF4-FFF2-40B4-BE49-F238E27FC236}">
                  <a16:creationId xmlns:a16="http://schemas.microsoft.com/office/drawing/2014/main" xmlns="" id="{F513A732-B82F-405D-AADE-A25104D947C2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654" name="Straight Connector 159">
                <a:extLst>
                  <a:ext uri="{FF2B5EF4-FFF2-40B4-BE49-F238E27FC236}">
                    <a16:creationId xmlns:a16="http://schemas.microsoft.com/office/drawing/2014/main" xmlns="" id="{EB95F50E-29F1-46C4-A5B8-1282268CD64D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160">
                <a:extLst>
                  <a:ext uri="{FF2B5EF4-FFF2-40B4-BE49-F238E27FC236}">
                    <a16:creationId xmlns:a16="http://schemas.microsoft.com/office/drawing/2014/main" xmlns="" id="{08C60969-50D3-4C19-8648-82BC4B57ED71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161">
                <a:extLst>
                  <a:ext uri="{FF2B5EF4-FFF2-40B4-BE49-F238E27FC236}">
                    <a16:creationId xmlns:a16="http://schemas.microsoft.com/office/drawing/2014/main" xmlns="" id="{7D9D83A5-60BD-4A2B-8F11-FDFAC8EF71F7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162">
                <a:extLst>
                  <a:ext uri="{FF2B5EF4-FFF2-40B4-BE49-F238E27FC236}">
                    <a16:creationId xmlns:a16="http://schemas.microsoft.com/office/drawing/2014/main" xmlns="" id="{25F7A48C-A618-4782-AB0B-D747ADA17C21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8" name="Group 163">
            <a:extLst>
              <a:ext uri="{FF2B5EF4-FFF2-40B4-BE49-F238E27FC236}">
                <a16:creationId xmlns:a16="http://schemas.microsoft.com/office/drawing/2014/main" xmlns="" id="{5DF072BC-FB22-4ABA-AB83-5CB55341B475}"/>
              </a:ext>
            </a:extLst>
          </p:cNvPr>
          <p:cNvGrpSpPr/>
          <p:nvPr/>
        </p:nvGrpSpPr>
        <p:grpSpPr>
          <a:xfrm>
            <a:off x="11213145" y="3832243"/>
            <a:ext cx="775546" cy="420648"/>
            <a:chOff x="457200" y="4457617"/>
            <a:chExt cx="1085821" cy="427364"/>
          </a:xfrm>
        </p:grpSpPr>
        <p:cxnSp>
          <p:nvCxnSpPr>
            <p:cNvPr id="659" name="Straight Connector 164">
              <a:extLst>
                <a:ext uri="{FF2B5EF4-FFF2-40B4-BE49-F238E27FC236}">
                  <a16:creationId xmlns:a16="http://schemas.microsoft.com/office/drawing/2014/main" xmlns="" id="{F98EE297-2057-44CF-8827-4D32C1BA46A6}"/>
                </a:ext>
              </a:extLst>
            </p:cNvPr>
            <p:cNvCxnSpPr/>
            <p:nvPr/>
          </p:nvCxnSpPr>
          <p:spPr>
            <a:xfrm flipV="1">
              <a:off x="457200" y="4457617"/>
              <a:ext cx="5300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165">
              <a:extLst>
                <a:ext uri="{FF2B5EF4-FFF2-40B4-BE49-F238E27FC236}">
                  <a16:creationId xmlns:a16="http://schemas.microsoft.com/office/drawing/2014/main" xmlns="" id="{B01DEB0E-8379-4525-9D28-D647F6C95CAC}"/>
                </a:ext>
              </a:extLst>
            </p:cNvPr>
            <p:cNvCxnSpPr/>
            <p:nvPr/>
          </p:nvCxnSpPr>
          <p:spPr>
            <a:xfrm flipV="1">
              <a:off x="609600" y="4457617"/>
              <a:ext cx="3776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166">
              <a:extLst>
                <a:ext uri="{FF2B5EF4-FFF2-40B4-BE49-F238E27FC236}">
                  <a16:creationId xmlns:a16="http://schemas.microsoft.com/office/drawing/2014/main" xmlns="" id="{557E9157-1F7C-4CE8-90CD-09128047250D}"/>
                </a:ext>
              </a:extLst>
            </p:cNvPr>
            <p:cNvCxnSpPr/>
            <p:nvPr/>
          </p:nvCxnSpPr>
          <p:spPr>
            <a:xfrm flipV="1">
              <a:off x="762000" y="4457617"/>
              <a:ext cx="2252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167">
              <a:extLst>
                <a:ext uri="{FF2B5EF4-FFF2-40B4-BE49-F238E27FC236}">
                  <a16:creationId xmlns:a16="http://schemas.microsoft.com/office/drawing/2014/main" xmlns="" id="{555D5F21-9055-417C-9FAD-470772D6CCA2}"/>
                </a:ext>
              </a:extLst>
            </p:cNvPr>
            <p:cNvCxnSpPr/>
            <p:nvPr/>
          </p:nvCxnSpPr>
          <p:spPr>
            <a:xfrm flipV="1">
              <a:off x="914400" y="4457617"/>
              <a:ext cx="72825" cy="41918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Group 168">
              <a:extLst>
                <a:ext uri="{FF2B5EF4-FFF2-40B4-BE49-F238E27FC236}">
                  <a16:creationId xmlns:a16="http://schemas.microsoft.com/office/drawing/2014/main" xmlns="" id="{14112A46-D2C6-4FE4-A516-991C4EC3B94B}"/>
                </a:ext>
              </a:extLst>
            </p:cNvPr>
            <p:cNvGrpSpPr/>
            <p:nvPr/>
          </p:nvGrpSpPr>
          <p:grpSpPr>
            <a:xfrm flipH="1">
              <a:off x="1012996" y="4465798"/>
              <a:ext cx="530025" cy="419183"/>
              <a:chOff x="609600" y="4610017"/>
              <a:chExt cx="530025" cy="419183"/>
            </a:xfrm>
          </p:grpSpPr>
          <p:cxnSp>
            <p:nvCxnSpPr>
              <p:cNvPr id="664" name="Straight Connector 169">
                <a:extLst>
                  <a:ext uri="{FF2B5EF4-FFF2-40B4-BE49-F238E27FC236}">
                    <a16:creationId xmlns:a16="http://schemas.microsoft.com/office/drawing/2014/main" xmlns="" id="{3DF0ADE7-A692-4D6D-BFFA-7D6FD6077A6F}"/>
                  </a:ext>
                </a:extLst>
              </p:cNvPr>
              <p:cNvCxnSpPr/>
              <p:nvPr/>
            </p:nvCxnSpPr>
            <p:spPr>
              <a:xfrm flipV="1">
                <a:off x="609600" y="4610017"/>
                <a:ext cx="5300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170">
                <a:extLst>
                  <a:ext uri="{FF2B5EF4-FFF2-40B4-BE49-F238E27FC236}">
                    <a16:creationId xmlns:a16="http://schemas.microsoft.com/office/drawing/2014/main" xmlns="" id="{67E70EDB-48DC-49E8-BF3D-C7C7A6F2839E}"/>
                  </a:ext>
                </a:extLst>
              </p:cNvPr>
              <p:cNvCxnSpPr/>
              <p:nvPr/>
            </p:nvCxnSpPr>
            <p:spPr>
              <a:xfrm flipV="1">
                <a:off x="762000" y="4610017"/>
                <a:ext cx="3776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171">
                <a:extLst>
                  <a:ext uri="{FF2B5EF4-FFF2-40B4-BE49-F238E27FC236}">
                    <a16:creationId xmlns:a16="http://schemas.microsoft.com/office/drawing/2014/main" xmlns="" id="{27CCA614-17D1-43D5-8B64-EB77EC248410}"/>
                  </a:ext>
                </a:extLst>
              </p:cNvPr>
              <p:cNvCxnSpPr/>
              <p:nvPr/>
            </p:nvCxnSpPr>
            <p:spPr>
              <a:xfrm flipV="1">
                <a:off x="914400" y="4610017"/>
                <a:ext cx="2252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172">
                <a:extLst>
                  <a:ext uri="{FF2B5EF4-FFF2-40B4-BE49-F238E27FC236}">
                    <a16:creationId xmlns:a16="http://schemas.microsoft.com/office/drawing/2014/main" xmlns="" id="{8ADE367E-ED0B-46DD-B384-F0506D62C07D}"/>
                  </a:ext>
                </a:extLst>
              </p:cNvPr>
              <p:cNvCxnSpPr/>
              <p:nvPr/>
            </p:nvCxnSpPr>
            <p:spPr>
              <a:xfrm flipV="1">
                <a:off x="1066800" y="4610017"/>
                <a:ext cx="72825" cy="419183"/>
              </a:xfrm>
              <a:prstGeom prst="line">
                <a:avLst/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8" name="Group 173">
            <a:extLst>
              <a:ext uri="{FF2B5EF4-FFF2-40B4-BE49-F238E27FC236}">
                <a16:creationId xmlns:a16="http://schemas.microsoft.com/office/drawing/2014/main" xmlns="" id="{372E4F1F-83A2-4F3F-A5C0-102EA43E1EC8}"/>
              </a:ext>
            </a:extLst>
          </p:cNvPr>
          <p:cNvGrpSpPr/>
          <p:nvPr/>
        </p:nvGrpSpPr>
        <p:grpSpPr>
          <a:xfrm>
            <a:off x="10177977" y="3653216"/>
            <a:ext cx="698684" cy="203473"/>
            <a:chOff x="5220661" y="3675707"/>
            <a:chExt cx="978209" cy="243008"/>
          </a:xfrm>
        </p:grpSpPr>
        <p:sp>
          <p:nvSpPr>
            <p:cNvPr id="669" name="Rectangle 174">
              <a:extLst>
                <a:ext uri="{FF2B5EF4-FFF2-40B4-BE49-F238E27FC236}">
                  <a16:creationId xmlns:a16="http://schemas.microsoft.com/office/drawing/2014/main" xmlns="" id="{5D7CF5A3-84F3-4068-906B-05C573BC345E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48C085C-BD6B-4C28-9741-05E64AC7E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5B44B92-5D09-45FE-9558-23539560D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9F4C44A-1013-41EF-9467-25E6E0E916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F7A6F43-AEA2-4142-94DE-FA3D45DB7A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128188EC-D19D-4408-997A-40E3EA9E5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CA2A77C-EC19-4AFD-9348-43DE6A41F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6BC4063-A4DB-478B-8317-99BFDBDDA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B67301B-6AEC-47E3-8E5B-50D3C5D41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3C77BAA-2C91-4C22-85B7-CA7DDA1B71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1C86FF9-C08E-4157-BD77-8E01FDABF1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BAD656A-B1CE-48A4-B7C6-EE895AAFA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A125EDB-E9C1-4EC0-B9B0-901FFC22BB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2B3A23E-3E01-4CB0-97AB-474FE8C39A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6AFDE32C-B127-4B07-9B5A-93267E56F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AA220D1-BBBD-425C-B322-E8C83E1A0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163E46B-7C0F-465C-85C1-14262217CB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70A3462A-DAFB-4CC7-887E-F4D2CA9AD0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F891B2F-A6FB-49B3-9710-DF12C5252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A3AF2D3-B2C7-4AF5-AF2B-9648D260E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CA39285B-BB53-402C-8503-5E053B3C4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0" name="Group 195">
            <a:extLst>
              <a:ext uri="{FF2B5EF4-FFF2-40B4-BE49-F238E27FC236}">
                <a16:creationId xmlns:a16="http://schemas.microsoft.com/office/drawing/2014/main" xmlns="" id="{F52D4567-2482-4E96-BD40-D0F6D1E00DEB}"/>
              </a:ext>
            </a:extLst>
          </p:cNvPr>
          <p:cNvGrpSpPr/>
          <p:nvPr/>
        </p:nvGrpSpPr>
        <p:grpSpPr>
          <a:xfrm>
            <a:off x="11257290" y="3646106"/>
            <a:ext cx="698684" cy="203473"/>
            <a:chOff x="5220661" y="3675707"/>
            <a:chExt cx="978209" cy="243008"/>
          </a:xfrm>
        </p:grpSpPr>
        <p:sp>
          <p:nvSpPr>
            <p:cNvPr id="691" name="Rectangle 196">
              <a:extLst>
                <a:ext uri="{FF2B5EF4-FFF2-40B4-BE49-F238E27FC236}">
                  <a16:creationId xmlns:a16="http://schemas.microsoft.com/office/drawing/2014/main" xmlns="" id="{A7D3E356-90BB-41DE-891C-685C34E2CB3C}"/>
                </a:ext>
              </a:extLst>
            </p:cNvPr>
            <p:cNvSpPr/>
            <p:nvPr/>
          </p:nvSpPr>
          <p:spPr>
            <a:xfrm>
              <a:off x="5220661" y="367570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252633A-7228-4AC4-BFDD-1FC4168AE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FD03710-679A-43CD-8DAD-76CEF8BF64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24733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9D5ED29-0D5B-4C13-A491-B2D740FD4F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60853C9-0443-47A5-92FB-1405EEF62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339542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FAD941E-9554-444F-80A8-E45EAD415C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27DB69C-E6F2-4A53-9EEC-2A7EA88B1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43175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29F8BEEA-2C31-4E17-8954-AFD1B82C3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7DEC9EF-6AEE-419D-AE54-D37C808E4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523965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F91BE20F-027F-4720-A6FA-0FF8478A2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D7CBDFD6-9483-4DDE-AD20-6027F2ECCF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616121" y="380570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2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E58BACE5-7C1C-4F5C-A6C2-F233B9FAED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71698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3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B3EC1F80-D891-4F04-9FFC-054FB64674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708333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4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3303983-A0F0-47FC-8A8D-6557FE9966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5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08DBB98B-B68E-47CE-BA8A-822358BACF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00544" y="380570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8A806FA-E03E-450B-ABE6-30F0AAED0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7169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7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91C6F218-696D-41BD-B38F-79A0530C38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892756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8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80D6DFCC-0E62-4232-A53B-188734F5EB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9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6C1F343-521C-4E5A-90C7-58B55A6D48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5986833" y="380570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0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3A13EC1E-BC43-4BDC-B741-9FFCF2D9FD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716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1" name="Picture 8" descr="Ethernet Network Connector Rj-45 Lan Female Clip Art">
              <a:extLst>
                <a:ext uri="{FF2B5EF4-FFF2-40B4-BE49-F238E27FC236}">
                  <a16:creationId xmlns:a16="http://schemas.microsoft.com/office/drawing/2014/main" xmlns="" id="{A11E582E-7BEA-4C82-A1B1-7893700E51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>
              <a:off x="6079045" y="38057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2" name="TextBox 217">
            <a:extLst>
              <a:ext uri="{FF2B5EF4-FFF2-40B4-BE49-F238E27FC236}">
                <a16:creationId xmlns:a16="http://schemas.microsoft.com/office/drawing/2014/main" xmlns="" id="{48E6A5F3-2238-464A-A546-23510DA0C4DD}"/>
              </a:ext>
            </a:extLst>
          </p:cNvPr>
          <p:cNvSpPr txBox="1"/>
          <p:nvPr/>
        </p:nvSpPr>
        <p:spPr>
          <a:xfrm>
            <a:off x="11125200" y="1841182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0099"/>
                </a:solidFill>
              </a:rPr>
              <a:t>Spine</a:t>
            </a:r>
          </a:p>
        </p:txBody>
      </p:sp>
      <p:cxnSp>
        <p:nvCxnSpPr>
          <p:cNvPr id="713" name="Straight Arrow Connector 218">
            <a:extLst>
              <a:ext uri="{FF2B5EF4-FFF2-40B4-BE49-F238E27FC236}">
                <a16:creationId xmlns:a16="http://schemas.microsoft.com/office/drawing/2014/main" xmlns="" id="{934481DE-2824-4662-97C7-E957C7EC549A}"/>
              </a:ext>
            </a:extLst>
          </p:cNvPr>
          <p:cNvCxnSpPr/>
          <p:nvPr/>
        </p:nvCxnSpPr>
        <p:spPr>
          <a:xfrm flipV="1">
            <a:off x="6335755" y="2355148"/>
            <a:ext cx="2639639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4" name="Straight Arrow Connector 219">
            <a:extLst>
              <a:ext uri="{FF2B5EF4-FFF2-40B4-BE49-F238E27FC236}">
                <a16:creationId xmlns:a16="http://schemas.microsoft.com/office/drawing/2014/main" xmlns="" id="{BFB5C065-687A-4164-BE98-A3A5FC8CDE23}"/>
              </a:ext>
            </a:extLst>
          </p:cNvPr>
          <p:cNvCxnSpPr/>
          <p:nvPr/>
        </p:nvCxnSpPr>
        <p:spPr>
          <a:xfrm flipV="1">
            <a:off x="6335755" y="2355148"/>
            <a:ext cx="4689454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5" name="Straight Arrow Connector 220">
            <a:extLst>
              <a:ext uri="{FF2B5EF4-FFF2-40B4-BE49-F238E27FC236}">
                <a16:creationId xmlns:a16="http://schemas.microsoft.com/office/drawing/2014/main" xmlns="" id="{B02FC970-E40E-477B-9BD1-E9E7A7A0D9F3}"/>
              </a:ext>
            </a:extLst>
          </p:cNvPr>
          <p:cNvCxnSpPr/>
          <p:nvPr/>
        </p:nvCxnSpPr>
        <p:spPr>
          <a:xfrm flipV="1">
            <a:off x="7350984" y="2351924"/>
            <a:ext cx="1627507" cy="129418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6" name="Straight Arrow Connector 221">
            <a:extLst>
              <a:ext uri="{FF2B5EF4-FFF2-40B4-BE49-F238E27FC236}">
                <a16:creationId xmlns:a16="http://schemas.microsoft.com/office/drawing/2014/main" xmlns="" id="{D4B2F7BD-2968-4E20-B490-39ED1F89B6CE}"/>
              </a:ext>
            </a:extLst>
          </p:cNvPr>
          <p:cNvCxnSpPr/>
          <p:nvPr/>
        </p:nvCxnSpPr>
        <p:spPr>
          <a:xfrm flipV="1">
            <a:off x="7350984" y="2355148"/>
            <a:ext cx="3674225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7" name="Straight Arrow Connector 223">
            <a:extLst>
              <a:ext uri="{FF2B5EF4-FFF2-40B4-BE49-F238E27FC236}">
                <a16:creationId xmlns:a16="http://schemas.microsoft.com/office/drawing/2014/main" xmlns="" id="{D1FCBF2F-EAFD-4538-8797-0BA5FDCC1D1F}"/>
              </a:ext>
            </a:extLst>
          </p:cNvPr>
          <p:cNvCxnSpPr/>
          <p:nvPr/>
        </p:nvCxnSpPr>
        <p:spPr>
          <a:xfrm flipV="1">
            <a:off x="8358708" y="2355148"/>
            <a:ext cx="2666501" cy="129806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" name="Straight Arrow Connector 225">
            <a:extLst>
              <a:ext uri="{FF2B5EF4-FFF2-40B4-BE49-F238E27FC236}">
                <a16:creationId xmlns:a16="http://schemas.microsoft.com/office/drawing/2014/main" xmlns="" id="{AD5C79EC-0956-4D24-8D31-52917A3F3EA5}"/>
              </a:ext>
            </a:extLst>
          </p:cNvPr>
          <p:cNvCxnSpPr/>
          <p:nvPr/>
        </p:nvCxnSpPr>
        <p:spPr>
          <a:xfrm flipV="1">
            <a:off x="9438021" y="2355148"/>
            <a:ext cx="1587188" cy="129095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" name="Straight Arrow Connector 226">
            <a:extLst>
              <a:ext uri="{FF2B5EF4-FFF2-40B4-BE49-F238E27FC236}">
                <a16:creationId xmlns:a16="http://schemas.microsoft.com/office/drawing/2014/main" xmlns="" id="{94AB802B-B930-414B-8BBE-DDAD855D4CFF}"/>
              </a:ext>
            </a:extLst>
          </p:cNvPr>
          <p:cNvCxnSpPr/>
          <p:nvPr/>
        </p:nvCxnSpPr>
        <p:spPr>
          <a:xfrm flipH="1" flipV="1">
            <a:off x="8978491" y="2351924"/>
            <a:ext cx="1548828" cy="130129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0" name="Straight Arrow Connector 228">
            <a:extLst>
              <a:ext uri="{FF2B5EF4-FFF2-40B4-BE49-F238E27FC236}">
                <a16:creationId xmlns:a16="http://schemas.microsoft.com/office/drawing/2014/main" xmlns="" id="{E0CD7CB9-D769-4E24-8C82-64F836092B4C}"/>
              </a:ext>
            </a:extLst>
          </p:cNvPr>
          <p:cNvCxnSpPr/>
          <p:nvPr/>
        </p:nvCxnSpPr>
        <p:spPr>
          <a:xfrm flipH="1" flipV="1">
            <a:off x="8978491" y="2351924"/>
            <a:ext cx="2628141" cy="129418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1" name="Group 230">
            <a:extLst>
              <a:ext uri="{FF2B5EF4-FFF2-40B4-BE49-F238E27FC236}">
                <a16:creationId xmlns:a16="http://schemas.microsoft.com/office/drawing/2014/main" xmlns="" id="{B9565F59-8FE1-41BB-B31C-9ABBAAC509C0}"/>
              </a:ext>
            </a:extLst>
          </p:cNvPr>
          <p:cNvGrpSpPr/>
          <p:nvPr/>
        </p:nvGrpSpPr>
        <p:grpSpPr>
          <a:xfrm>
            <a:off x="7627585" y="1784648"/>
            <a:ext cx="449615" cy="567849"/>
            <a:chOff x="1027560" y="1988818"/>
            <a:chExt cx="545969" cy="678181"/>
          </a:xfrm>
        </p:grpSpPr>
        <p:sp>
          <p:nvSpPr>
            <p:cNvPr id="722" name="Cube 231">
              <a:extLst>
                <a:ext uri="{FF2B5EF4-FFF2-40B4-BE49-F238E27FC236}">
                  <a16:creationId xmlns:a16="http://schemas.microsoft.com/office/drawing/2014/main" xmlns="" id="{C26425B5-D049-41AB-AFC0-FFB379502EAC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3" name="Picture 2">
              <a:extLst>
                <a:ext uri="{FF2B5EF4-FFF2-40B4-BE49-F238E27FC236}">
                  <a16:creationId xmlns:a16="http://schemas.microsoft.com/office/drawing/2014/main" xmlns="" id="{12535B12-77F9-4A84-9DA8-267C4EECA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4" name="Rectangle 83">
              <a:extLst>
                <a:ext uri="{FF2B5EF4-FFF2-40B4-BE49-F238E27FC236}">
                  <a16:creationId xmlns:a16="http://schemas.microsoft.com/office/drawing/2014/main" xmlns="" id="{DB8A988C-1810-4036-B649-C1B737D9FCBE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Rectangle 83">
              <a:extLst>
                <a:ext uri="{FF2B5EF4-FFF2-40B4-BE49-F238E27FC236}">
                  <a16:creationId xmlns:a16="http://schemas.microsoft.com/office/drawing/2014/main" xmlns="" id="{60F2B591-2FAE-47D8-A82F-DC15C0BCF96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6" name="Group 235">
            <a:extLst>
              <a:ext uri="{FF2B5EF4-FFF2-40B4-BE49-F238E27FC236}">
                <a16:creationId xmlns:a16="http://schemas.microsoft.com/office/drawing/2014/main" xmlns="" id="{DE20F48C-1117-49B9-A433-9D8D0F993FCC}"/>
              </a:ext>
            </a:extLst>
          </p:cNvPr>
          <p:cNvGrpSpPr/>
          <p:nvPr/>
        </p:nvGrpSpPr>
        <p:grpSpPr>
          <a:xfrm>
            <a:off x="9721609" y="1811092"/>
            <a:ext cx="449615" cy="567849"/>
            <a:chOff x="1027560" y="1988818"/>
            <a:chExt cx="545969" cy="678181"/>
          </a:xfrm>
        </p:grpSpPr>
        <p:sp>
          <p:nvSpPr>
            <p:cNvPr id="727" name="Cube 236">
              <a:extLst>
                <a:ext uri="{FF2B5EF4-FFF2-40B4-BE49-F238E27FC236}">
                  <a16:creationId xmlns:a16="http://schemas.microsoft.com/office/drawing/2014/main" xmlns="" id="{C203FF85-2BF7-498D-84F7-0D06EFA59545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8" name="Picture 2">
              <a:extLst>
                <a:ext uri="{FF2B5EF4-FFF2-40B4-BE49-F238E27FC236}">
                  <a16:creationId xmlns:a16="http://schemas.microsoft.com/office/drawing/2014/main" xmlns="" id="{ABEF31BB-D82B-4E2C-A96F-A66F72AAD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9" name="Rectangle 83">
              <a:extLst>
                <a:ext uri="{FF2B5EF4-FFF2-40B4-BE49-F238E27FC236}">
                  <a16:creationId xmlns:a16="http://schemas.microsoft.com/office/drawing/2014/main" xmlns="" id="{3E0A2986-8A3F-4270-81F0-5D0F111B52BB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Rectangle 83">
              <a:extLst>
                <a:ext uri="{FF2B5EF4-FFF2-40B4-BE49-F238E27FC236}">
                  <a16:creationId xmlns:a16="http://schemas.microsoft.com/office/drawing/2014/main" xmlns="" id="{0B430F83-3E81-4C4E-AC63-2FC5B9261970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1" name="Straight Arrow Connector 240">
            <a:extLst>
              <a:ext uri="{FF2B5EF4-FFF2-40B4-BE49-F238E27FC236}">
                <a16:creationId xmlns:a16="http://schemas.microsoft.com/office/drawing/2014/main" xmlns="" id="{DFE20110-CED7-4A31-BC8B-11175F1FBFBB}"/>
              </a:ext>
            </a:extLst>
          </p:cNvPr>
          <p:cNvCxnSpPr/>
          <p:nvPr/>
        </p:nvCxnSpPr>
        <p:spPr>
          <a:xfrm flipH="1" flipV="1">
            <a:off x="10002618" y="2378941"/>
            <a:ext cx="1604014" cy="1267165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2" name="Straight Arrow Connector 241">
            <a:extLst>
              <a:ext uri="{FF2B5EF4-FFF2-40B4-BE49-F238E27FC236}">
                <a16:creationId xmlns:a16="http://schemas.microsoft.com/office/drawing/2014/main" xmlns="" id="{CCF1F344-DE5A-49D6-823C-EFD6AD559895}"/>
              </a:ext>
            </a:extLst>
          </p:cNvPr>
          <p:cNvCxnSpPr/>
          <p:nvPr/>
        </p:nvCxnSpPr>
        <p:spPr>
          <a:xfrm flipH="1" flipV="1">
            <a:off x="7911691" y="2349274"/>
            <a:ext cx="3694941" cy="129683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3" name="Straight Arrow Connector 242">
            <a:extLst>
              <a:ext uri="{FF2B5EF4-FFF2-40B4-BE49-F238E27FC236}">
                <a16:creationId xmlns:a16="http://schemas.microsoft.com/office/drawing/2014/main" xmlns="" id="{7792A532-D26B-47BD-B690-CA71BACF9BDC}"/>
              </a:ext>
            </a:extLst>
          </p:cNvPr>
          <p:cNvCxnSpPr/>
          <p:nvPr/>
        </p:nvCxnSpPr>
        <p:spPr>
          <a:xfrm flipH="1" flipV="1">
            <a:off x="10002618" y="2378941"/>
            <a:ext cx="524701" cy="1274275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4" name="Straight Arrow Connector 243">
            <a:extLst>
              <a:ext uri="{FF2B5EF4-FFF2-40B4-BE49-F238E27FC236}">
                <a16:creationId xmlns:a16="http://schemas.microsoft.com/office/drawing/2014/main" xmlns="" id="{9382BC81-24AF-4456-882B-2ED5091E924A}"/>
              </a:ext>
            </a:extLst>
          </p:cNvPr>
          <p:cNvCxnSpPr/>
          <p:nvPr/>
        </p:nvCxnSpPr>
        <p:spPr>
          <a:xfrm flipH="1" flipV="1">
            <a:off x="7908594" y="2352497"/>
            <a:ext cx="2618725" cy="130071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5" name="Straight Arrow Connector 244">
            <a:extLst>
              <a:ext uri="{FF2B5EF4-FFF2-40B4-BE49-F238E27FC236}">
                <a16:creationId xmlns:a16="http://schemas.microsoft.com/office/drawing/2014/main" xmlns="" id="{ED40AD92-26B4-43C0-A93A-CEC7755B403F}"/>
              </a:ext>
            </a:extLst>
          </p:cNvPr>
          <p:cNvCxnSpPr/>
          <p:nvPr/>
        </p:nvCxnSpPr>
        <p:spPr>
          <a:xfrm flipV="1">
            <a:off x="9438021" y="2378941"/>
            <a:ext cx="564597" cy="1267165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6" name="Straight Arrow Connector 245">
            <a:extLst>
              <a:ext uri="{FF2B5EF4-FFF2-40B4-BE49-F238E27FC236}">
                <a16:creationId xmlns:a16="http://schemas.microsoft.com/office/drawing/2014/main" xmlns="" id="{59924AA9-9B87-403E-843D-1D5F02B4BD08}"/>
              </a:ext>
            </a:extLst>
          </p:cNvPr>
          <p:cNvCxnSpPr/>
          <p:nvPr/>
        </p:nvCxnSpPr>
        <p:spPr>
          <a:xfrm flipH="1" flipV="1">
            <a:off x="7911691" y="2349274"/>
            <a:ext cx="1526330" cy="129683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7" name="Straight Arrow Connector 246">
            <a:extLst>
              <a:ext uri="{FF2B5EF4-FFF2-40B4-BE49-F238E27FC236}">
                <a16:creationId xmlns:a16="http://schemas.microsoft.com/office/drawing/2014/main" xmlns="" id="{6761E60E-6423-4BE8-8376-2D77062FB351}"/>
              </a:ext>
            </a:extLst>
          </p:cNvPr>
          <p:cNvCxnSpPr/>
          <p:nvPr/>
        </p:nvCxnSpPr>
        <p:spPr>
          <a:xfrm flipV="1">
            <a:off x="8358708" y="2375718"/>
            <a:ext cx="1647007" cy="127749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8" name="Straight Arrow Connector 247">
            <a:extLst>
              <a:ext uri="{FF2B5EF4-FFF2-40B4-BE49-F238E27FC236}">
                <a16:creationId xmlns:a16="http://schemas.microsoft.com/office/drawing/2014/main" xmlns="" id="{C6E525D7-EC34-4593-BA8E-E1BBEAB90ABD}"/>
              </a:ext>
            </a:extLst>
          </p:cNvPr>
          <p:cNvCxnSpPr/>
          <p:nvPr/>
        </p:nvCxnSpPr>
        <p:spPr>
          <a:xfrm flipH="1" flipV="1">
            <a:off x="7911691" y="2349274"/>
            <a:ext cx="447017" cy="1303942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Straight Arrow Connector 248">
            <a:extLst>
              <a:ext uri="{FF2B5EF4-FFF2-40B4-BE49-F238E27FC236}">
                <a16:creationId xmlns:a16="http://schemas.microsoft.com/office/drawing/2014/main" xmlns="" id="{8EC7ABA0-766C-4CF6-B0D9-526CF8204BEF}"/>
              </a:ext>
            </a:extLst>
          </p:cNvPr>
          <p:cNvCxnSpPr/>
          <p:nvPr/>
        </p:nvCxnSpPr>
        <p:spPr>
          <a:xfrm flipV="1">
            <a:off x="7350984" y="2375718"/>
            <a:ext cx="2654731" cy="127038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0" name="Straight Arrow Connector 249">
            <a:extLst>
              <a:ext uri="{FF2B5EF4-FFF2-40B4-BE49-F238E27FC236}">
                <a16:creationId xmlns:a16="http://schemas.microsoft.com/office/drawing/2014/main" xmlns="" id="{D73C6010-2D8E-4E1A-A9EF-C49065633C7D}"/>
              </a:ext>
            </a:extLst>
          </p:cNvPr>
          <p:cNvCxnSpPr/>
          <p:nvPr/>
        </p:nvCxnSpPr>
        <p:spPr>
          <a:xfrm flipV="1">
            <a:off x="7350984" y="2352497"/>
            <a:ext cx="557610" cy="129360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1" name="Straight Arrow Connector 250">
            <a:extLst>
              <a:ext uri="{FF2B5EF4-FFF2-40B4-BE49-F238E27FC236}">
                <a16:creationId xmlns:a16="http://schemas.microsoft.com/office/drawing/2014/main" xmlns="" id="{DD5D05AA-EC4B-461B-BCC2-D5022EB326E3}"/>
              </a:ext>
            </a:extLst>
          </p:cNvPr>
          <p:cNvCxnSpPr/>
          <p:nvPr/>
        </p:nvCxnSpPr>
        <p:spPr>
          <a:xfrm flipV="1">
            <a:off x="6335755" y="2352497"/>
            <a:ext cx="1572839" cy="1293609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2" name="Straight Arrow Connector 251">
            <a:extLst>
              <a:ext uri="{FF2B5EF4-FFF2-40B4-BE49-F238E27FC236}">
                <a16:creationId xmlns:a16="http://schemas.microsoft.com/office/drawing/2014/main" xmlns="" id="{31DDFB5B-9A96-4CD4-A251-0858133D01AB}"/>
              </a:ext>
            </a:extLst>
          </p:cNvPr>
          <p:cNvCxnSpPr/>
          <p:nvPr/>
        </p:nvCxnSpPr>
        <p:spPr>
          <a:xfrm flipV="1">
            <a:off x="6335755" y="2357735"/>
            <a:ext cx="3669960" cy="1270388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3" name="Group 2">
            <a:extLst>
              <a:ext uri="{FF2B5EF4-FFF2-40B4-BE49-F238E27FC236}">
                <a16:creationId xmlns:a16="http://schemas.microsoft.com/office/drawing/2014/main" xmlns="" id="{7A4AB59E-84D0-4BC7-80B9-FC8F9882A336}"/>
              </a:ext>
            </a:extLst>
          </p:cNvPr>
          <p:cNvGrpSpPr/>
          <p:nvPr/>
        </p:nvGrpSpPr>
        <p:grpSpPr>
          <a:xfrm>
            <a:off x="6345915" y="2351924"/>
            <a:ext cx="5260717" cy="1294182"/>
            <a:chOff x="3083708" y="3200109"/>
            <a:chExt cx="5260717" cy="1294182"/>
          </a:xfrm>
        </p:grpSpPr>
        <p:cxnSp>
          <p:nvCxnSpPr>
            <p:cNvPr id="744" name="Straight Arrow Connector 261">
              <a:extLst>
                <a:ext uri="{FF2B5EF4-FFF2-40B4-BE49-F238E27FC236}">
                  <a16:creationId xmlns:a16="http://schemas.microsoft.com/office/drawing/2014/main" xmlns="" id="{A441C9C9-34C7-4B11-A3C6-41BC55CF2F1B}"/>
                </a:ext>
              </a:extLst>
            </p:cNvPr>
            <p:cNvCxnSpPr/>
            <p:nvPr/>
          </p:nvCxnSpPr>
          <p:spPr>
            <a:xfrm flipH="1" flipV="1">
              <a:off x="7766099" y="3200109"/>
              <a:ext cx="578326" cy="1294182"/>
            </a:xfrm>
            <a:prstGeom prst="straightConnector1">
              <a:avLst/>
            </a:prstGeom>
            <a:ln w="1270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45" name="Group 290">
              <a:extLst>
                <a:ext uri="{FF2B5EF4-FFF2-40B4-BE49-F238E27FC236}">
                  <a16:creationId xmlns:a16="http://schemas.microsoft.com/office/drawing/2014/main" xmlns="" id="{90899372-A498-4D48-A49D-5F37F6C53E39}"/>
                </a:ext>
              </a:extLst>
            </p:cNvPr>
            <p:cNvGrpSpPr/>
            <p:nvPr/>
          </p:nvGrpSpPr>
          <p:grpSpPr>
            <a:xfrm>
              <a:off x="3083708" y="3213762"/>
              <a:ext cx="5255959" cy="1277479"/>
              <a:chOff x="3187848" y="4121689"/>
              <a:chExt cx="5255959" cy="1277479"/>
            </a:xfrm>
          </p:grpSpPr>
          <p:cxnSp>
            <p:nvCxnSpPr>
              <p:cNvPr id="746" name="Straight Arrow Connector 291">
                <a:extLst>
                  <a:ext uri="{FF2B5EF4-FFF2-40B4-BE49-F238E27FC236}">
                    <a16:creationId xmlns:a16="http://schemas.microsoft.com/office/drawing/2014/main" xmlns="" id="{D229F10F-5F5D-4BAB-87BA-2BAD10C05DA1}"/>
                  </a:ext>
                </a:extLst>
              </p:cNvPr>
              <p:cNvCxnSpPr/>
              <p:nvPr/>
            </p:nvCxnSpPr>
            <p:spPr>
              <a:xfrm flipH="1" flipV="1">
                <a:off x="3742305" y="4121689"/>
                <a:ext cx="2547809" cy="1270369"/>
              </a:xfrm>
              <a:prstGeom prst="straightConnector1">
                <a:avLst/>
              </a:prstGeom>
              <a:ln w="12700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7" name="Group 292">
                <a:extLst>
                  <a:ext uri="{FF2B5EF4-FFF2-40B4-BE49-F238E27FC236}">
                    <a16:creationId xmlns:a16="http://schemas.microsoft.com/office/drawing/2014/main" xmlns="" id="{E3E092C6-DD53-4859-B46F-6913AA91413E}"/>
                  </a:ext>
                </a:extLst>
              </p:cNvPr>
              <p:cNvGrpSpPr/>
              <p:nvPr/>
            </p:nvGrpSpPr>
            <p:grpSpPr>
              <a:xfrm>
                <a:off x="3187848" y="4121689"/>
                <a:ext cx="5255959" cy="1277479"/>
                <a:chOff x="3187848" y="4121689"/>
                <a:chExt cx="5255959" cy="1277479"/>
              </a:xfrm>
            </p:grpSpPr>
            <p:cxnSp>
              <p:nvCxnSpPr>
                <p:cNvPr id="748" name="Straight Arrow Connector 293">
                  <a:extLst>
                    <a:ext uri="{FF2B5EF4-FFF2-40B4-BE49-F238E27FC236}">
                      <a16:creationId xmlns:a16="http://schemas.microsoft.com/office/drawing/2014/main" xmlns="" id="{D3ACC743-E155-4412-A180-6F32125310BD}"/>
                    </a:ext>
                  </a:extLst>
                </p:cNvPr>
                <p:cNvCxnSpPr/>
                <p:nvPr/>
              </p:nvCxnSpPr>
              <p:spPr>
                <a:xfrm flipV="1">
                  <a:off x="3187848" y="4121689"/>
                  <a:ext cx="554457" cy="127036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Straight Arrow Connector 294">
                  <a:extLst>
                    <a:ext uri="{FF2B5EF4-FFF2-40B4-BE49-F238E27FC236}">
                      <a16:creationId xmlns:a16="http://schemas.microsoft.com/office/drawing/2014/main" xmlns="" id="{6F03D8C4-DE8E-4570-B97D-E2E8728E5DCE}"/>
                    </a:ext>
                  </a:extLst>
                </p:cNvPr>
                <p:cNvCxnSpPr/>
                <p:nvPr/>
              </p:nvCxnSpPr>
              <p:spPr>
                <a:xfrm flipH="1" flipV="1">
                  <a:off x="3742305" y="4121689"/>
                  <a:ext cx="460772" cy="127036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Arrow Connector 296">
                  <a:extLst>
                    <a:ext uri="{FF2B5EF4-FFF2-40B4-BE49-F238E27FC236}">
                      <a16:creationId xmlns:a16="http://schemas.microsoft.com/office/drawing/2014/main" xmlns="" id="{BD84BCFC-D2A3-4370-BD53-9C4ABE6422B3}"/>
                    </a:ext>
                  </a:extLst>
                </p:cNvPr>
                <p:cNvCxnSpPr/>
                <p:nvPr/>
              </p:nvCxnSpPr>
              <p:spPr>
                <a:xfrm flipH="1" flipV="1">
                  <a:off x="3742305" y="4121689"/>
                  <a:ext cx="1468496" cy="127747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Arrow Connector 297">
                  <a:extLst>
                    <a:ext uri="{FF2B5EF4-FFF2-40B4-BE49-F238E27FC236}">
                      <a16:creationId xmlns:a16="http://schemas.microsoft.com/office/drawing/2014/main" xmlns="" id="{93A7D189-1B8D-4872-AB98-D527ED5950D7}"/>
                    </a:ext>
                  </a:extLst>
                </p:cNvPr>
                <p:cNvCxnSpPr/>
                <p:nvPr/>
              </p:nvCxnSpPr>
              <p:spPr>
                <a:xfrm flipH="1" flipV="1">
                  <a:off x="3742305" y="4121689"/>
                  <a:ext cx="4701502" cy="1270369"/>
                </a:xfrm>
                <a:prstGeom prst="straightConnector1">
                  <a:avLst/>
                </a:prstGeom>
                <a:ln w="12700"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52" name="Group 230">
            <a:extLst>
              <a:ext uri="{FF2B5EF4-FFF2-40B4-BE49-F238E27FC236}">
                <a16:creationId xmlns:a16="http://schemas.microsoft.com/office/drawing/2014/main" xmlns="" id="{B9565F59-8FE1-41BB-B31C-9ABBAAC509C0}"/>
              </a:ext>
            </a:extLst>
          </p:cNvPr>
          <p:cNvGrpSpPr/>
          <p:nvPr/>
        </p:nvGrpSpPr>
        <p:grpSpPr>
          <a:xfrm>
            <a:off x="6652694" y="1801109"/>
            <a:ext cx="449615" cy="567849"/>
            <a:chOff x="1027560" y="1988818"/>
            <a:chExt cx="545969" cy="678181"/>
          </a:xfrm>
        </p:grpSpPr>
        <p:sp>
          <p:nvSpPr>
            <p:cNvPr id="753" name="Cube 231">
              <a:extLst>
                <a:ext uri="{FF2B5EF4-FFF2-40B4-BE49-F238E27FC236}">
                  <a16:creationId xmlns:a16="http://schemas.microsoft.com/office/drawing/2014/main" xmlns="" id="{C26425B5-D049-41AB-AFC0-FFB379502EAC}"/>
                </a:ext>
              </a:extLst>
            </p:cNvPr>
            <p:cNvSpPr/>
            <p:nvPr/>
          </p:nvSpPr>
          <p:spPr>
            <a:xfrm flipH="1">
              <a:off x="1027560" y="198881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4" name="Picture 2">
              <a:extLst>
                <a:ext uri="{FF2B5EF4-FFF2-40B4-BE49-F238E27FC236}">
                  <a16:creationId xmlns:a16="http://schemas.microsoft.com/office/drawing/2014/main" xmlns="" id="{12535B12-77F9-4A84-9DA8-267C4EECA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71574" y="2133601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5" name="Rectangle 83">
              <a:extLst>
                <a:ext uri="{FF2B5EF4-FFF2-40B4-BE49-F238E27FC236}">
                  <a16:creationId xmlns:a16="http://schemas.microsoft.com/office/drawing/2014/main" xmlns="" id="{DB8A988C-1810-4036-B649-C1B737D9FCBE}"/>
                </a:ext>
              </a:extLst>
            </p:cNvPr>
            <p:cNvSpPr/>
            <p:nvPr/>
          </p:nvSpPr>
          <p:spPr>
            <a:xfrm>
              <a:off x="1028484" y="2005964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Rectangle 83">
              <a:extLst>
                <a:ext uri="{FF2B5EF4-FFF2-40B4-BE49-F238E27FC236}">
                  <a16:creationId xmlns:a16="http://schemas.microsoft.com/office/drawing/2014/main" xmlns="" id="{60F2B591-2FAE-47D8-A82F-DC15C0BCF967}"/>
                </a:ext>
              </a:extLst>
            </p:cNvPr>
            <p:cNvSpPr/>
            <p:nvPr/>
          </p:nvSpPr>
          <p:spPr>
            <a:xfrm>
              <a:off x="1037545" y="1988820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7" name="TextBox 756">
            <a:extLst>
              <a:ext uri="{FF2B5EF4-FFF2-40B4-BE49-F238E27FC236}">
                <a16:creationId xmlns:a16="http://schemas.microsoft.com/office/drawing/2014/main" xmlns="" id="{972E271C-3C45-4196-8E8C-A34479E5AB84}"/>
              </a:ext>
            </a:extLst>
          </p:cNvPr>
          <p:cNvSpPr txBox="1"/>
          <p:nvPr/>
        </p:nvSpPr>
        <p:spPr>
          <a:xfrm>
            <a:off x="5548530" y="2658706"/>
            <a:ext cx="129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0099"/>
                </a:solidFill>
              </a:rPr>
              <a:t>4</a:t>
            </a:r>
            <a:r>
              <a:rPr lang="en-US" sz="2000" b="1" dirty="0" smtClean="0">
                <a:solidFill>
                  <a:srgbClr val="000099"/>
                </a:solidFill>
              </a:rPr>
              <a:t>0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/100</a:t>
            </a:r>
            <a:r>
              <a:rPr lang="en-US" sz="2000" b="1" dirty="0" smtClean="0">
                <a:solidFill>
                  <a:srgbClr val="000099"/>
                </a:solidFill>
              </a:rPr>
              <a:t>G</a:t>
            </a:r>
            <a:endParaRPr lang="en-US" sz="2000" b="1" dirty="0">
              <a:solidFill>
                <a:srgbClr val="000099"/>
              </a:solidFill>
            </a:endParaRP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xmlns="" id="{D4DE0864-DCB8-43E7-BFBC-034D4F1C180B}"/>
              </a:ext>
            </a:extLst>
          </p:cNvPr>
          <p:cNvSpPr txBox="1"/>
          <p:nvPr/>
        </p:nvSpPr>
        <p:spPr>
          <a:xfrm>
            <a:off x="11125200" y="4338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mtClean="0">
                <a:solidFill>
                  <a:srgbClr val="000099"/>
                </a:solidFill>
              </a:rPr>
              <a:t>Hosts</a:t>
            </a:r>
            <a:endParaRPr lang="en-US" sz="2400" b="1">
              <a:solidFill>
                <a:srgbClr val="000099"/>
              </a:solidFill>
            </a:endParaRPr>
          </a:p>
        </p:txBody>
      </p:sp>
      <p:sp>
        <p:nvSpPr>
          <p:cNvPr id="259" name="object 7"/>
          <p:cNvSpPr txBox="1"/>
          <p:nvPr/>
        </p:nvSpPr>
        <p:spPr>
          <a:xfrm>
            <a:off x="743187" y="2397414"/>
            <a:ext cx="5407956" cy="1945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5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altLang="zh-CN" sz="2800" b="1" spc="-35" dirty="0" smtClean="0">
                <a:latin typeface="Arial"/>
                <a:cs typeface="Arial"/>
              </a:rPr>
              <a:t>Data Center Traffic</a:t>
            </a:r>
            <a:endParaRPr lang="en-US" altLang="zh-CN" sz="2400" b="1" i="1" spc="-35" dirty="0">
              <a:latin typeface="Arial"/>
              <a:cs typeface="Arial"/>
            </a:endParaRPr>
          </a:p>
          <a:p>
            <a:pPr marL="956944" indent="-457200">
              <a:lnSpc>
                <a:spcPts val="5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56944" algn="l"/>
              </a:tabLst>
            </a:pPr>
            <a:r>
              <a:rPr lang="en-US" sz="2400" b="1" i="1" spc="10" dirty="0" smtClean="0">
                <a:latin typeface="Arial"/>
                <a:cs typeface="Arial"/>
              </a:rPr>
              <a:t>delay-sensitive</a:t>
            </a:r>
            <a:r>
              <a:rPr lang="zh-CN" altLang="en-US" sz="2400" b="1" i="1" spc="10" dirty="0" smtClean="0">
                <a:latin typeface="Arial"/>
                <a:cs typeface="Arial"/>
              </a:rPr>
              <a:t> </a:t>
            </a:r>
            <a:r>
              <a:rPr lang="en-US" altLang="zh-CN" sz="2400" b="1" i="1" spc="10" dirty="0">
                <a:latin typeface="Arial"/>
                <a:cs typeface="Arial"/>
              </a:rPr>
              <a:t>flows</a:t>
            </a:r>
          </a:p>
          <a:p>
            <a:pPr marL="956944" indent="-457200">
              <a:lnSpc>
                <a:spcPts val="5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56944" algn="l"/>
              </a:tabLst>
            </a:pPr>
            <a:r>
              <a:rPr lang="en-US" altLang="zh-CN" sz="2400" b="1" i="1" spc="-35" dirty="0" smtClean="0">
                <a:latin typeface="Arial"/>
                <a:cs typeface="Arial"/>
              </a:rPr>
              <a:t>throughput</a:t>
            </a:r>
            <a:r>
              <a:rPr lang="en-US" sz="2400" b="1" i="1" spc="10" dirty="0" smtClean="0">
                <a:latin typeface="Arial"/>
                <a:cs typeface="Arial"/>
              </a:rPr>
              <a:t>-sensitive</a:t>
            </a:r>
            <a:r>
              <a:rPr lang="en-US" altLang="zh-CN" sz="2400" b="1" i="1" spc="10" dirty="0" smtClean="0">
                <a:latin typeface="Arial"/>
                <a:cs typeface="Arial"/>
              </a:rPr>
              <a:t> flow</a:t>
            </a:r>
            <a:r>
              <a:rPr lang="en-US" altLang="zh-CN" sz="2400" b="1" i="1" spc="-35" dirty="0" smtClean="0">
                <a:latin typeface="Arial"/>
                <a:cs typeface="Arial"/>
              </a:rPr>
              <a:t>s</a:t>
            </a:r>
          </a:p>
        </p:txBody>
      </p:sp>
      <p:sp>
        <p:nvSpPr>
          <p:cNvPr id="260" name="object 7"/>
          <p:cNvSpPr txBox="1"/>
          <p:nvPr/>
        </p:nvSpPr>
        <p:spPr>
          <a:xfrm>
            <a:off x="749896" y="4465645"/>
            <a:ext cx="11442104" cy="12063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5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lang="en-US" altLang="zh-CN" sz="2800" b="1" spc="-35" dirty="0" smtClean="0">
                <a:latin typeface="Arial"/>
                <a:cs typeface="Arial"/>
              </a:rPr>
              <a:t>Transport</a:t>
            </a:r>
            <a:r>
              <a:rPr lang="zh-CN" altLang="en-US" sz="2800" b="1" spc="-35" dirty="0" smtClean="0">
                <a:latin typeface="Arial"/>
                <a:cs typeface="Arial"/>
              </a:rPr>
              <a:t> </a:t>
            </a:r>
            <a:r>
              <a:rPr lang="en-US" altLang="zh-CN" sz="2800" b="1" spc="-35" dirty="0" smtClean="0">
                <a:latin typeface="Arial"/>
                <a:cs typeface="Arial"/>
              </a:rPr>
              <a:t>protocols </a:t>
            </a:r>
          </a:p>
          <a:p>
            <a:pPr marL="914400" indent="-457200">
              <a:lnSpc>
                <a:spcPts val="5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b="1" i="1" spc="10" dirty="0" smtClean="0">
                <a:latin typeface="Arial"/>
                <a:cs typeface="Arial"/>
              </a:rPr>
              <a:t>Sender</a:t>
            </a:r>
            <a:r>
              <a:rPr lang="en-US" sz="2400" b="1" i="1" spc="10" dirty="0" smtClean="0">
                <a:latin typeface="Arial"/>
                <a:cs typeface="Arial"/>
              </a:rPr>
              <a:t>-</a:t>
            </a:r>
            <a:r>
              <a:rPr lang="en-US" altLang="zh-CN" sz="2400" b="1" i="1" spc="10" dirty="0" smtClean="0">
                <a:latin typeface="Arial"/>
                <a:cs typeface="Arial"/>
              </a:rPr>
              <a:t>side</a:t>
            </a:r>
            <a:r>
              <a:rPr lang="zh-CN" altLang="en-US" sz="2400" b="1" i="1" spc="10" dirty="0" smtClean="0">
                <a:latin typeface="Arial"/>
                <a:cs typeface="Arial"/>
              </a:rPr>
              <a:t> </a:t>
            </a:r>
            <a:r>
              <a:rPr lang="en-US" altLang="zh-CN" sz="2400" spc="10" dirty="0" smtClean="0">
                <a:latin typeface="Arial"/>
                <a:cs typeface="Arial"/>
              </a:rPr>
              <a:t>(</a:t>
            </a:r>
            <a:r>
              <a:rPr lang="en-US" altLang="zh-CN" sz="2000" spc="10" dirty="0" smtClean="0">
                <a:latin typeface="Arial"/>
                <a:cs typeface="Arial"/>
              </a:rPr>
              <a:t>DCTCP</a:t>
            </a:r>
            <a:r>
              <a:rPr lang="en-US" altLang="zh-CN" sz="2000" spc="10" baseline="30000" dirty="0" smtClean="0">
                <a:latin typeface="Arial"/>
                <a:cs typeface="Arial"/>
              </a:rPr>
              <a:t>[Sigcomm’10]</a:t>
            </a:r>
            <a:r>
              <a:rPr lang="en-US" altLang="zh-CN" sz="2000" spc="10" dirty="0" smtClean="0">
                <a:latin typeface="Arial"/>
                <a:cs typeface="Arial"/>
              </a:rPr>
              <a:t>,</a:t>
            </a:r>
            <a:r>
              <a:rPr lang="zh-CN" altLang="en-US" sz="2000" spc="10" dirty="0" smtClean="0">
                <a:latin typeface="Arial"/>
                <a:cs typeface="Arial"/>
              </a:rPr>
              <a:t> </a:t>
            </a:r>
            <a:r>
              <a:rPr lang="en-US" sz="2000" dirty="0" err="1" smtClean="0"/>
              <a:t>pFabric</a:t>
            </a:r>
            <a:r>
              <a:rPr lang="en-US" altLang="zh-CN" sz="2000" baseline="30000" dirty="0" smtClean="0"/>
              <a:t>[</a:t>
            </a:r>
            <a:r>
              <a:rPr lang="en-US" altLang="zh-CN" sz="2000" spc="10" baseline="30000" dirty="0" smtClean="0">
                <a:latin typeface="Arial"/>
                <a:cs typeface="Arial"/>
              </a:rPr>
              <a:t>Sigcomm’13</a:t>
            </a:r>
            <a:r>
              <a:rPr lang="en-US" altLang="zh-CN" sz="2000" baseline="30000" dirty="0" smtClean="0"/>
              <a:t>]</a:t>
            </a:r>
            <a:r>
              <a:rPr lang="zh-CN" altLang="en-US" sz="2000" baseline="30000" dirty="0" smtClean="0"/>
              <a:t> 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DCQCN</a:t>
            </a:r>
            <a:r>
              <a:rPr lang="en-US" altLang="zh-CN" sz="2000" baseline="30000" dirty="0" smtClean="0"/>
              <a:t>[</a:t>
            </a:r>
            <a:r>
              <a:rPr lang="en-US" altLang="zh-CN" sz="2000" spc="10" baseline="30000" dirty="0" smtClean="0">
                <a:latin typeface="Arial"/>
                <a:cs typeface="Arial"/>
              </a:rPr>
              <a:t>Sigcomm’15</a:t>
            </a:r>
            <a:r>
              <a:rPr lang="en-US" altLang="zh-CN" sz="2000" baseline="30000" dirty="0" smtClean="0"/>
              <a:t>]</a:t>
            </a:r>
            <a:r>
              <a:rPr lang="zh-CN" altLang="en-US" sz="2000" baseline="30000" dirty="0" smtClean="0"/>
              <a:t> </a:t>
            </a:r>
            <a:r>
              <a:rPr lang="en-US" altLang="zh-CN" sz="2000" dirty="0" smtClean="0"/>
              <a:t>,</a:t>
            </a:r>
            <a:r>
              <a:rPr lang="en-US" sz="2000" dirty="0" smtClean="0"/>
              <a:t>Timely</a:t>
            </a:r>
            <a:r>
              <a:rPr lang="en-US" altLang="zh-CN" sz="2000" baseline="30000" dirty="0" smtClean="0"/>
              <a:t>[</a:t>
            </a:r>
            <a:r>
              <a:rPr lang="en-US" altLang="zh-CN" sz="2000" spc="10" baseline="30000" dirty="0" smtClean="0">
                <a:latin typeface="Arial"/>
                <a:cs typeface="Arial"/>
              </a:rPr>
              <a:t>Sigcomm’15</a:t>
            </a:r>
            <a:r>
              <a:rPr lang="en-US" altLang="zh-CN" sz="2000" baseline="30000" dirty="0" smtClean="0"/>
              <a:t>]</a:t>
            </a:r>
            <a:r>
              <a:rPr lang="en-US" altLang="zh-CN" sz="2000" spc="1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261" name="object 7"/>
          <p:cNvSpPr txBox="1"/>
          <p:nvPr/>
        </p:nvSpPr>
        <p:spPr>
          <a:xfrm>
            <a:off x="749895" y="5794222"/>
            <a:ext cx="11365905" cy="7741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14400" indent="-457200">
              <a:lnSpc>
                <a:spcPts val="5000"/>
              </a:lnSpc>
              <a:buClr>
                <a:srgbClr val="9999CC"/>
              </a:buClr>
              <a:buSzPct val="79166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b="1" i="1" spc="-35" dirty="0" smtClean="0">
                <a:solidFill>
                  <a:srgbClr val="FF0000"/>
                </a:solidFill>
                <a:latin typeface="Arial"/>
                <a:cs typeface="Arial"/>
              </a:rPr>
              <a:t>Receiver-driven</a:t>
            </a:r>
            <a:r>
              <a:rPr lang="zh-CN" altLang="en-US" sz="2400" b="1" i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400" spc="-35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altLang="zh-CN" sz="2000" spc="10" dirty="0" err="1" smtClean="0">
                <a:solidFill>
                  <a:srgbClr val="FF0000"/>
                </a:solidFill>
                <a:latin typeface="Arial"/>
                <a:cs typeface="Arial"/>
              </a:rPr>
              <a:t>pHost</a:t>
            </a:r>
            <a:r>
              <a:rPr lang="en-US" altLang="zh-CN" sz="2000" spc="10" baseline="30000" dirty="0" smtClean="0">
                <a:solidFill>
                  <a:srgbClr val="FF0000"/>
                </a:solidFill>
                <a:latin typeface="Arial"/>
                <a:cs typeface="Arial"/>
              </a:rPr>
              <a:t>[CoNEXT’15]</a:t>
            </a:r>
            <a:r>
              <a:rPr lang="en-US" altLang="zh-CN" sz="2000" spc="1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zh-CN" altLang="en-US" sz="2000" spc="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000" spc="10" dirty="0" smtClean="0">
                <a:solidFill>
                  <a:srgbClr val="FF0000"/>
                </a:solidFill>
                <a:latin typeface="Arial"/>
                <a:cs typeface="Arial"/>
              </a:rPr>
              <a:t>NDP</a:t>
            </a:r>
            <a:r>
              <a:rPr lang="en-US" altLang="zh-CN" sz="2000" spc="10" baseline="30000" dirty="0" smtClean="0">
                <a:solidFill>
                  <a:srgbClr val="FF0000"/>
                </a:solidFill>
                <a:latin typeface="Arial"/>
                <a:cs typeface="Arial"/>
              </a:rPr>
              <a:t>[Sigcomm’17]</a:t>
            </a:r>
            <a:r>
              <a:rPr lang="en-US" altLang="zh-CN" sz="2000" spc="1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ExpressPass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</a:t>
            </a:r>
            <a:r>
              <a:rPr lang="en-US" altLang="zh-CN" sz="2000" spc="10" baseline="30000" dirty="0" smtClean="0">
                <a:solidFill>
                  <a:srgbClr val="FF0000"/>
                </a:solidFill>
                <a:latin typeface="Arial"/>
                <a:cs typeface="Arial"/>
              </a:rPr>
              <a:t>Sigcomm’17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]</a:t>
            </a:r>
            <a:r>
              <a:rPr lang="zh-CN" altLang="en-US" sz="2000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,</a:t>
            </a:r>
            <a:r>
              <a:rPr lang="zh-CN" altLang="en-US" sz="2000" baseline="30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Homa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</a:t>
            </a:r>
            <a:r>
              <a:rPr lang="en-US" altLang="zh-CN" sz="2000" spc="10" baseline="30000" dirty="0" smtClean="0">
                <a:solidFill>
                  <a:srgbClr val="FF0000"/>
                </a:solidFill>
                <a:latin typeface="Arial"/>
                <a:cs typeface="Arial"/>
              </a:rPr>
              <a:t>Sigcomm’18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]</a:t>
            </a:r>
            <a:r>
              <a:rPr lang="en-US" altLang="zh-CN" sz="2000" spc="1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en-US" altLang="zh-CN" sz="2000" spc="1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0032" y="3620869"/>
            <a:ext cx="11385768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/>
              <a:t>How </a:t>
            </a:r>
            <a:r>
              <a:rPr lang="en-US" altLang="zh-CN" sz="3600" b="1" dirty="0"/>
              <a:t>to achieve the low latency and high </a:t>
            </a:r>
            <a:r>
              <a:rPr lang="en-US" altLang="zh-CN" sz="3600" b="1" dirty="0" smtClean="0"/>
              <a:t>throughput</a:t>
            </a:r>
            <a:r>
              <a:rPr lang="zh-CN" altLang="en-US" sz="3600" b="1" dirty="0" smtClean="0"/>
              <a:t>？</a:t>
            </a:r>
            <a:endParaRPr lang="en-US" altLang="zh-CN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260" grpId="0"/>
      <p:bldP spid="261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0" smtClean="0">
                <a:latin typeface="Arial"/>
                <a:cs typeface="Arial"/>
              </a:rPr>
              <a:t>O</a:t>
            </a:r>
            <a:r>
              <a:rPr sz="4400" spc="-75" smtClean="0">
                <a:latin typeface="Arial"/>
                <a:cs typeface="Arial"/>
              </a:rPr>
              <a:t>u</a:t>
            </a:r>
            <a:r>
              <a:rPr sz="4400" spc="-25" smtClean="0">
                <a:latin typeface="Arial"/>
                <a:cs typeface="Arial"/>
              </a:rPr>
              <a:t>t</a:t>
            </a:r>
            <a:r>
              <a:rPr sz="4400" spc="25" smtClean="0">
                <a:latin typeface="Arial"/>
                <a:cs typeface="Arial"/>
              </a:rPr>
              <a:t>l</a:t>
            </a:r>
            <a:r>
              <a:rPr sz="4400" spc="20" smtClean="0">
                <a:latin typeface="Arial"/>
                <a:cs typeface="Arial"/>
              </a:rPr>
              <a:t>i</a:t>
            </a:r>
            <a:r>
              <a:rPr sz="4400" spc="-50" smtClean="0">
                <a:latin typeface="Arial"/>
                <a:cs typeface="Arial"/>
              </a:rPr>
              <a:t>n</a:t>
            </a:r>
            <a:r>
              <a:rPr sz="4400" spc="0" smtClean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597" name="object 3"/>
          <p:cNvSpPr txBox="1"/>
          <p:nvPr/>
        </p:nvSpPr>
        <p:spPr>
          <a:xfrm>
            <a:off x="916938" y="1746885"/>
            <a:ext cx="7541261" cy="351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Introduction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lang="en-US" altLang="zh-CN"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altLang="zh-CN"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2"/>
                </a:solidFill>
                <a:latin typeface="Arial"/>
                <a:cs typeface="Arial"/>
              </a:rPr>
              <a:t>Background</a:t>
            </a:r>
            <a:endParaRPr lang="en-US" sz="2800" b="1" spc="30" dirty="0" smtClean="0">
              <a:solidFill>
                <a:schemeClr val="bg2"/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latin typeface="Arial"/>
                <a:cs typeface="Arial"/>
              </a:rPr>
              <a:t>Motivation</a:t>
            </a:r>
            <a:endParaRPr lang="en-US" sz="2800" b="1" spc="30" dirty="0"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sz="600" dirty="0" smtClean="0"/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RPO</a:t>
            </a:r>
            <a:r>
              <a:rPr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Design</a:t>
            </a:r>
            <a:endParaRPr lang="en-US" sz="2800" b="1" spc="30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endParaRPr lang="en-US"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lang="en-US" sz="2500" spc="470" dirty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altLang="zh-CN" sz="2800" b="1" spc="30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Implementation</a:t>
            </a:r>
            <a:endParaRPr sz="2800" b="1" spc="3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Evaluation</a:t>
            </a:r>
          </a:p>
          <a:p>
            <a:pPr>
              <a:lnSpc>
                <a:spcPts val="2500"/>
              </a:lnSpc>
              <a:spcBef>
                <a:spcPts val="40"/>
              </a:spcBef>
              <a:buFont typeface="Wingdings" pitchFamily="2" charset="2"/>
              <a:buChar char="n"/>
            </a:pPr>
            <a:endParaRPr sz="600" dirty="0"/>
          </a:p>
          <a:p>
            <a:pPr marL="12700" indent="-342900">
              <a:lnSpc>
                <a:spcPts val="2500"/>
              </a:lnSpc>
              <a:buFont typeface="Wingdings" pitchFamily="2" charset="2"/>
              <a:buChar char="n"/>
              <a:tabLst>
                <a:tab pos="469265" algn="l"/>
              </a:tabLst>
            </a:pPr>
            <a:r>
              <a:rPr sz="2500" spc="47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sz="2800" b="1" spc="3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45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/>
          </p:cNvSpPr>
          <p:nvPr/>
        </p:nvSpPr>
        <p:spPr>
          <a:xfrm>
            <a:off x="914400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v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endParaRPr lang="en-US" sz="44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700395" y="1430021"/>
            <a:ext cx="7148205" cy="9105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9"/>
              </a:spcBef>
            </a:pPr>
            <a:endParaRPr sz="1200" dirty="0"/>
          </a:p>
          <a:p>
            <a:pPr marL="398144" indent="-342900"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lang="zh-CN" altLang="en-US" sz="3200" spc="470" dirty="0">
                <a:solidFill>
                  <a:srgbClr val="00007D"/>
                </a:solidFill>
                <a:latin typeface="Arial"/>
                <a:cs typeface="Arial"/>
              </a:rPr>
              <a:t> </a:t>
            </a:r>
            <a:r>
              <a:rPr lang="en-US" sz="3200" b="1" spc="40" dirty="0" smtClean="0">
                <a:latin typeface="Arial"/>
                <a:cs typeface="Arial"/>
              </a:rPr>
              <a:t>Impact </a:t>
            </a:r>
            <a:r>
              <a:rPr lang="en-US" sz="3200" b="1" spc="40" dirty="0">
                <a:latin typeface="Arial"/>
                <a:cs typeface="Arial"/>
              </a:rPr>
              <a:t>of RTT Variation</a:t>
            </a:r>
          </a:p>
          <a:p>
            <a:pPr marL="398144" indent="-342900">
              <a:buFont typeface="Wingdings" panose="05000000000000000000" pitchFamily="2" charset="2"/>
              <a:buChar char="n"/>
              <a:tabLst>
                <a:tab pos="512445" algn="l"/>
              </a:tabLst>
            </a:pPr>
            <a:endParaRPr lang="en-US" sz="3200" b="1" spc="40" dirty="0">
              <a:latin typeface="Arial"/>
              <a:cs typeface="Arial"/>
            </a:endParaRPr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endParaRPr sz="2800" spc="-35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6168"/>
          <a:stretch/>
        </p:blipFill>
        <p:spPr>
          <a:xfrm>
            <a:off x="27096" y="2730946"/>
            <a:ext cx="3287417" cy="2547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814" y="3429000"/>
            <a:ext cx="5867400" cy="244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4646"/>
          <a:stretch/>
        </p:blipFill>
        <p:spPr>
          <a:xfrm>
            <a:off x="3376697" y="2590800"/>
            <a:ext cx="2922117" cy="2687160"/>
          </a:xfrm>
          <a:prstGeom prst="rect">
            <a:avLst/>
          </a:prstGeom>
        </p:spPr>
      </p:pic>
      <p:sp>
        <p:nvSpPr>
          <p:cNvPr id="7" name="object 6"/>
          <p:cNvSpPr txBox="1"/>
          <p:nvPr/>
        </p:nvSpPr>
        <p:spPr>
          <a:xfrm>
            <a:off x="6527414" y="1600200"/>
            <a:ext cx="5638800" cy="174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spc="10" dirty="0" smtClean="0">
                <a:solidFill>
                  <a:srgbClr val="FF0000"/>
                </a:solidFill>
                <a:latin typeface="Arial"/>
                <a:cs typeface="Arial"/>
              </a:rPr>
              <a:t>Testbed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spc="40" dirty="0" smtClean="0">
                <a:latin typeface="Arial"/>
                <a:cs typeface="Arial"/>
              </a:rPr>
              <a:t>10G</a:t>
            </a:r>
            <a:r>
              <a:rPr sz="2400" spc="40" dirty="0" smtClean="0">
                <a:latin typeface="Arial"/>
                <a:cs typeface="Arial"/>
              </a:rPr>
              <a:t>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 smtClean="0">
                <a:latin typeface="Arial"/>
                <a:cs typeface="Arial"/>
              </a:rPr>
              <a:t>;</a:t>
            </a:r>
            <a:endParaRPr lang="en-US" sz="2400" spc="40" dirty="0" smtClean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>
                <a:latin typeface="Arial"/>
                <a:cs typeface="Arial"/>
              </a:rPr>
              <a:t>Dell PRECISION TOWER </a:t>
            </a:r>
            <a:r>
              <a:rPr lang="en-US" sz="2400" spc="40" dirty="0" smtClean="0">
                <a:latin typeface="Arial"/>
                <a:cs typeface="Arial"/>
              </a:rPr>
              <a:t>5820</a:t>
            </a:r>
            <a:r>
              <a:rPr lang="zh-CN" altLang="en-US" sz="2400" spc="40" dirty="0" smtClean="0">
                <a:latin typeface="Arial"/>
                <a:cs typeface="Arial"/>
              </a:rPr>
              <a:t>；</a:t>
            </a:r>
            <a:endParaRPr lang="en-US" sz="2400" spc="40" dirty="0" smtClean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Intel </a:t>
            </a:r>
            <a:r>
              <a:rPr lang="en-US" sz="2400" spc="40" dirty="0">
                <a:latin typeface="Arial"/>
                <a:cs typeface="Arial"/>
              </a:rPr>
              <a:t>10GbE 2P </a:t>
            </a:r>
            <a:r>
              <a:rPr lang="en-US" sz="2400" spc="40" dirty="0" smtClean="0">
                <a:latin typeface="Arial"/>
                <a:cs typeface="Arial"/>
              </a:rPr>
              <a:t>X520NICs</a:t>
            </a:r>
            <a:r>
              <a:rPr lang="zh-CN" altLang="en-US" sz="2400" spc="40" dirty="0">
                <a:latin typeface="Arial"/>
                <a:cs typeface="Arial"/>
              </a:rPr>
              <a:t>；</a:t>
            </a:r>
            <a:endParaRPr lang="en-US" altLang="zh-CN" sz="2400" spc="40" dirty="0" smtClean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81600" y="2590800"/>
            <a:ext cx="1055029" cy="12192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00200" y="3124200"/>
            <a:ext cx="1219200" cy="11430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590843" y="28416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/>
          </p:cNvSpPr>
          <p:nvPr/>
        </p:nvSpPr>
        <p:spPr>
          <a:xfrm>
            <a:off x="914400" y="366787"/>
            <a:ext cx="9795819" cy="7000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4400" kern="0" spc="30" smtClean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v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lang="en-US" sz="4400" kern="0" spc="-40" smtClean="0">
                <a:solidFill>
                  <a:sysClr val="windowText" lastClr="000000"/>
                </a:solidFill>
                <a:latin typeface="Arial"/>
                <a:cs typeface="Arial"/>
              </a:rPr>
              <a:t>t</a:t>
            </a:r>
            <a:r>
              <a:rPr lang="en-US" sz="4400" kern="0" spc="20" smtClean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lang="en-US" sz="4400" kern="0" spc="-50" smtClean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lang="en-US" sz="4400" kern="0" smtClean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endParaRPr lang="en-US" sz="44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700395" y="1430022"/>
            <a:ext cx="5852805" cy="8436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9"/>
              </a:spcBef>
            </a:pPr>
            <a:endParaRPr sz="1200" dirty="0"/>
          </a:p>
          <a:p>
            <a:pPr marL="398144" indent="-342900">
              <a:buFont typeface="Wingdings" panose="05000000000000000000" pitchFamily="2" charset="2"/>
              <a:buChar char="n"/>
              <a:tabLst>
                <a:tab pos="512445" algn="l"/>
              </a:tabLst>
            </a:pPr>
            <a:r>
              <a:rPr lang="zh-CN" altLang="en-US" sz="3200" spc="470" dirty="0">
                <a:solidFill>
                  <a:srgbClr val="00007D"/>
                </a:solidFill>
                <a:latin typeface="Arial"/>
                <a:cs typeface="Arial"/>
              </a:rPr>
              <a:t> </a:t>
            </a:r>
            <a:r>
              <a:rPr lang="en-US" sz="3200" b="1" spc="40" dirty="0" smtClean="0">
                <a:latin typeface="Arial"/>
                <a:cs typeface="Arial"/>
              </a:rPr>
              <a:t>Impact </a:t>
            </a:r>
            <a:r>
              <a:rPr lang="en-US" sz="3200" b="1" spc="40" dirty="0">
                <a:latin typeface="Arial"/>
                <a:cs typeface="Arial"/>
              </a:rPr>
              <a:t>of ON/OFF Traffic</a:t>
            </a:r>
          </a:p>
          <a:p>
            <a:pPr marL="398144" indent="-342900">
              <a:buFont typeface="Wingdings" panose="05000000000000000000" pitchFamily="2" charset="2"/>
              <a:buChar char="n"/>
              <a:tabLst>
                <a:tab pos="512445" algn="l"/>
              </a:tabLst>
            </a:pPr>
            <a:endParaRPr lang="en-US" sz="3200" b="1" spc="40" dirty="0">
              <a:latin typeface="Arial"/>
              <a:cs typeface="Arial"/>
            </a:endParaRPr>
          </a:p>
          <a:p>
            <a:pPr marL="398144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512445" algn="l"/>
              </a:tabLst>
            </a:pPr>
            <a:endParaRPr sz="2800" spc="-35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6250"/>
          <a:stretch/>
        </p:blipFill>
        <p:spPr>
          <a:xfrm>
            <a:off x="76200" y="2614551"/>
            <a:ext cx="3276600" cy="2414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455" y="3581400"/>
            <a:ext cx="5812545" cy="233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3400"/>
          <a:stretch/>
        </p:blipFill>
        <p:spPr>
          <a:xfrm>
            <a:off x="3445755" y="2612902"/>
            <a:ext cx="2840745" cy="2414649"/>
          </a:xfrm>
          <a:prstGeom prst="rect">
            <a:avLst/>
          </a:prstGeom>
        </p:spPr>
      </p:pic>
      <p:sp>
        <p:nvSpPr>
          <p:cNvPr id="7" name="object 6"/>
          <p:cNvSpPr txBox="1"/>
          <p:nvPr/>
        </p:nvSpPr>
        <p:spPr>
          <a:xfrm>
            <a:off x="6527414" y="1600200"/>
            <a:ext cx="5638800" cy="174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469265" algn="l"/>
              </a:tabLst>
            </a:pPr>
            <a:r>
              <a:rPr sz="2300" spc="430" dirty="0" smtClean="0">
                <a:solidFill>
                  <a:srgbClr val="00007D"/>
                </a:solidFill>
                <a:latin typeface="Arial"/>
                <a:cs typeface="Arial"/>
              </a:rPr>
              <a:t>	</a:t>
            </a:r>
            <a:r>
              <a:rPr lang="en-US" sz="2800" spc="10" dirty="0" smtClean="0">
                <a:solidFill>
                  <a:srgbClr val="FF0000"/>
                </a:solidFill>
                <a:latin typeface="Arial"/>
                <a:cs typeface="Arial"/>
              </a:rPr>
              <a:t>Testbed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settings</a:t>
            </a: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altLang="zh-CN" sz="2400" spc="40" dirty="0" smtClean="0">
                <a:latin typeface="Arial"/>
                <a:cs typeface="Arial"/>
              </a:rPr>
              <a:t>10G</a:t>
            </a:r>
            <a:r>
              <a:rPr sz="2400" spc="40" dirty="0" smtClean="0">
                <a:latin typeface="Arial"/>
                <a:cs typeface="Arial"/>
              </a:rPr>
              <a:t>bps </a:t>
            </a:r>
            <a:r>
              <a:rPr lang="en-US" altLang="zh-CN" sz="2400" spc="40" dirty="0">
                <a:latin typeface="Arial"/>
                <a:cs typeface="Arial"/>
              </a:rPr>
              <a:t>bottleneck link</a:t>
            </a:r>
            <a:r>
              <a:rPr sz="2400" spc="40" dirty="0" smtClean="0">
                <a:latin typeface="Arial"/>
                <a:cs typeface="Arial"/>
              </a:rPr>
              <a:t>;</a:t>
            </a:r>
            <a:endParaRPr lang="en-US" sz="2400" spc="40" dirty="0" smtClean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>
                <a:latin typeface="Arial"/>
                <a:cs typeface="Arial"/>
              </a:rPr>
              <a:t>Dell PRECISION TOWER </a:t>
            </a:r>
            <a:r>
              <a:rPr lang="en-US" sz="2400" spc="40" dirty="0" smtClean="0">
                <a:latin typeface="Arial"/>
                <a:cs typeface="Arial"/>
              </a:rPr>
              <a:t>5820</a:t>
            </a:r>
            <a:r>
              <a:rPr lang="zh-CN" altLang="en-US" sz="2400" spc="40" dirty="0" smtClean="0">
                <a:latin typeface="Arial"/>
                <a:cs typeface="Arial"/>
              </a:rPr>
              <a:t>；</a:t>
            </a:r>
            <a:endParaRPr lang="en-US" sz="2400" spc="40" dirty="0" smtClean="0">
              <a:latin typeface="Arial"/>
              <a:cs typeface="Arial"/>
            </a:endParaRPr>
          </a:p>
          <a:p>
            <a:pPr marL="914400" indent="-457200">
              <a:lnSpc>
                <a:spcPct val="100000"/>
              </a:lnSpc>
              <a:buClr>
                <a:srgbClr val="9999CC"/>
              </a:buClr>
              <a:buSzPct val="81818"/>
              <a:buFont typeface="Wingdings" panose="05000000000000000000" pitchFamily="2" charset="2"/>
              <a:buChar char="n"/>
              <a:tabLst>
                <a:tab pos="913765" algn="l"/>
              </a:tabLst>
            </a:pPr>
            <a:r>
              <a:rPr lang="en-US" sz="2400" spc="40" dirty="0" smtClean="0">
                <a:latin typeface="Arial"/>
                <a:cs typeface="Arial"/>
              </a:rPr>
              <a:t>Intel </a:t>
            </a:r>
            <a:r>
              <a:rPr lang="en-US" sz="2400" spc="40" dirty="0">
                <a:latin typeface="Arial"/>
                <a:cs typeface="Arial"/>
              </a:rPr>
              <a:t>10GbE 2P </a:t>
            </a:r>
            <a:r>
              <a:rPr lang="en-US" sz="2400" spc="40" dirty="0" smtClean="0">
                <a:latin typeface="Arial"/>
                <a:cs typeface="Arial"/>
              </a:rPr>
              <a:t>X520NICs</a:t>
            </a:r>
            <a:r>
              <a:rPr lang="zh-CN" altLang="en-US" sz="2400" spc="40" dirty="0">
                <a:latin typeface="Arial"/>
                <a:cs typeface="Arial"/>
              </a:rPr>
              <a:t>；</a:t>
            </a:r>
            <a:endParaRPr lang="en-US" altLang="zh-CN" sz="2400" spc="40" dirty="0" smtClean="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04900" y="3124200"/>
            <a:ext cx="1219200" cy="11430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181600" y="2514600"/>
            <a:ext cx="1055029" cy="12192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中值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中值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19602</TotalTime>
  <Words>499</Words>
  <Application>Microsoft Macintosh PowerPoint</Application>
  <PresentationFormat>Widescreen</PresentationFormat>
  <Paragraphs>260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Arial Unicode MS</vt:lpstr>
      <vt:lpstr>Calibri</vt:lpstr>
      <vt:lpstr>Lucida Handwriting</vt:lpstr>
      <vt:lpstr>Microsoft YaHei UI</vt:lpstr>
      <vt:lpstr>Tw Cen MT</vt:lpstr>
      <vt:lpstr>Wingdings</vt:lpstr>
      <vt:lpstr>Wingdings 2</vt:lpstr>
      <vt:lpstr>华文仿宋</vt:lpstr>
      <vt:lpstr>宋体</vt:lpstr>
      <vt:lpstr>Office Theme</vt:lpstr>
      <vt:lpstr>1_中值</vt:lpstr>
      <vt:lpstr>中值</vt:lpstr>
      <vt:lpstr>PowerPoint Presentation</vt:lpstr>
      <vt:lpstr>Outline</vt:lpstr>
      <vt:lpstr>Outline</vt:lpstr>
      <vt:lpstr>Introduction </vt:lpstr>
      <vt:lpstr>Outline</vt:lpstr>
      <vt:lpstr>Background</vt:lpstr>
      <vt:lpstr>Outline</vt:lpstr>
      <vt:lpstr>PowerPoint Presentation</vt:lpstr>
      <vt:lpstr>PowerPoint Presentation</vt:lpstr>
      <vt:lpstr>Outline</vt:lpstr>
      <vt:lpstr>  RPO Overview </vt:lpstr>
      <vt:lpstr>RPO: Design Details </vt:lpstr>
      <vt:lpstr>RPO: Design Details </vt:lpstr>
      <vt:lpstr>RPO: Model Analysis</vt:lpstr>
      <vt:lpstr>Outline</vt:lpstr>
      <vt:lpstr>RPO: Implementation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Summary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Alcatel_7049D</dc:creator>
  <cp:lastModifiedBy>Microsoft Office User</cp:lastModifiedBy>
  <cp:revision>1599</cp:revision>
  <dcterms:created xsi:type="dcterms:W3CDTF">2016-11-09T01:06:31Z</dcterms:created>
  <dcterms:modified xsi:type="dcterms:W3CDTF">2022-02-08T05:35:05Z</dcterms:modified>
</cp:coreProperties>
</file>