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55" r:id="rId3"/>
  </p:sldMasterIdLst>
  <p:notesMasterIdLst>
    <p:notesMasterId r:id="rId28"/>
  </p:notesMasterIdLst>
  <p:sldIdLst>
    <p:sldId id="279" r:id="rId4"/>
    <p:sldId id="282" r:id="rId5"/>
    <p:sldId id="297" r:id="rId6"/>
    <p:sldId id="300" r:id="rId7"/>
    <p:sldId id="301" r:id="rId8"/>
    <p:sldId id="281" r:id="rId9"/>
    <p:sldId id="302" r:id="rId10"/>
    <p:sldId id="259" r:id="rId11"/>
    <p:sldId id="286" r:id="rId12"/>
    <p:sldId id="261" r:id="rId13"/>
    <p:sldId id="287" r:id="rId14"/>
    <p:sldId id="303" r:id="rId15"/>
    <p:sldId id="283" r:id="rId16"/>
    <p:sldId id="291" r:id="rId17"/>
    <p:sldId id="290" r:id="rId18"/>
    <p:sldId id="304" r:id="rId19"/>
    <p:sldId id="294" r:id="rId20"/>
    <p:sldId id="298" r:id="rId21"/>
    <p:sldId id="272" r:id="rId22"/>
    <p:sldId id="273" r:id="rId23"/>
    <p:sldId id="277" r:id="rId24"/>
    <p:sldId id="305" r:id="rId25"/>
    <p:sldId id="275" r:id="rId26"/>
    <p:sldId id="276" r:id="rId27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3"/>
    <p:restoredTop sz="83269" autoAdjust="0"/>
  </p:normalViewPr>
  <p:slideViewPr>
    <p:cSldViewPr>
      <p:cViewPr varScale="1">
        <p:scale>
          <a:sx n="72" d="100"/>
          <a:sy n="72" d="100"/>
        </p:scale>
        <p:origin x="56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58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FA077-034F-4BE1-9787-6F0D354D2883}" type="datetimeFigureOut">
              <a:rPr lang="zh-CN" altLang="en-US" smtClean="0"/>
              <a:pPr/>
              <a:t>2022/2/8</a:t>
            </a:fld>
            <a:endParaRPr lang="zh-CN" altLang="en-US"/>
          </a:p>
        </p:txBody>
      </p:sp>
      <p:sp>
        <p:nvSpPr>
          <p:cNvPr id="1048759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60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61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62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25E4-D69E-4EA0-9DAD-063DCB6B3C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94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80C18C-B797-4CF8-831D-F06934F7481B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62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test the impact on short flows.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a clearly shows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the short flows experience large queueing delay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flow-based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Figure b, the packet-based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switching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the most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 ACKs due to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reordering.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all of them have large flow completion time as shown in figure c.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baseline="0" dirty="0" smtClean="0"/>
          </a:p>
        </p:txBody>
      </p:sp>
      <p:sp>
        <p:nvSpPr>
          <p:cNvPr id="104862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87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Figure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a, we can see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load balancing with large granularity causes low link utilization.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b shows that,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packet switching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introduces more out-of-order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packets.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due to the dilemma between the link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utilization and packet reordering,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shown in figure 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long flows only obtain 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throughput of less than 35% of the network capacity.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These...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motivated us to tackle the above problems in designing TLB.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pc="-35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2400" spc="10" dirty="0" smtClean="0">
              <a:solidFill>
                <a:srgbClr val="BFBFBF"/>
              </a:solidFill>
              <a:latin typeface="Arial"/>
              <a:cs typeface="Arial"/>
            </a:endParaRPr>
          </a:p>
          <a:p>
            <a:endParaRPr lang="en-US" altLang="zh-CN" sz="1200" spc="10" dirty="0" smtClean="0">
              <a:solidFill>
                <a:srgbClr val="BFBFBF"/>
              </a:solidFill>
              <a:latin typeface="Arial"/>
              <a:cs typeface="Arial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baseline="0" dirty="0" smtClean="0"/>
          </a:p>
        </p:txBody>
      </p:sp>
      <p:sp>
        <p:nvSpPr>
          <p:cNvPr id="104862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420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9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 of TLB.  two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modules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one is Granularity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calculator. At the switch, the load strength of short flows is estimated according to their arrival rate,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the switching granularity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long flows is calculated to guarantee the short flows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finish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their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deadlines.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second one 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Forwarding Manager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short flows, TLB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arriving packet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shortest queue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long flows,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current queue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 reaches the switching threshold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arriving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packet to the shortest queue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TLB forwards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arriving packet to the same queue as the last arrival packet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same flow.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we make no modifications at the end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hosts.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6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895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From this equation, we can obtain the switching granularity of long flows. </a:t>
            </a:r>
          </a:p>
          <a:p>
            <a:r>
              <a:rPr lang="en-US" altLang="zh-CN" sz="28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The left figure a and b in this slide shows that with the increase of short and long flows, larger switching granularity of long flows should be needed.</a:t>
            </a:r>
          </a:p>
          <a:p>
            <a:r>
              <a:rPr lang="en-US" altLang="zh-CN" sz="28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On the right two figures, with the increase of paths and deadline, the switching granularity of long flows becomes smaller.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brief, the switching granularities of long flows in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numerical analysis closely follow the corresponding simulation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results.</a:t>
            </a:r>
          </a:p>
          <a:p>
            <a:endParaRPr lang="en-US" altLang="zh-CN" sz="2800" b="0" i="0" u="none" strike="noStrike" kern="1200" baseline="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altLang="zh-CN" sz="2800" b="0" i="0" u="none" strike="noStrike" kern="1200" baseline="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altLang="zh-CN" sz="2800" b="0" i="0" u="none" strike="noStrike" kern="1200" baseline="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4866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27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figure shows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queueing process with adaptive switching granularity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short and long flows.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traffic load of short flows is high,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long flows are rerouted at the large granularity to leave more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less-congested paths for short flows.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contrast,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less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 flows, the long flows are switched at the small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granularity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full use of the multiple path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6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643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841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TLB on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Mininet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based on Linux kernel.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figures show the average flow completion time is improved by TLB with increasing the number of short and long flows respectively.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TLB compared with four other schemes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achieves better performance.</a:t>
            </a:r>
          </a:p>
        </p:txBody>
      </p:sp>
      <p:sp>
        <p:nvSpPr>
          <p:cNvPr id="104869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48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two figures show the throughputs of long flows. They are </a:t>
            </a:r>
            <a:r>
              <a:rPr lang="en-US" altLang="zh-CN" sz="1200" b="0" i="0" u="none" strike="noStrike" kern="1200" baseline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improved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about 50% over ECMP.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reason is that ECMP employs only one path to transfer each long flow, resulting the low utilization on the multiple paths.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Presto and RPS work on the smaller granularity and flexibly reroute packets to all paths, they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obtain the higher throughputs of long flows, but at the cost of reordering. </a:t>
            </a:r>
          </a:p>
        </p:txBody>
      </p:sp>
      <p:sp>
        <p:nvSpPr>
          <p:cNvPr id="104869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984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evaluate the system overhead of TLB, we measure the CPU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memory utilization ratio at the leaf switch as shown in these two figures.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calculation overhead of switching granularities only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generates a tiny fraction of CPU load, TLB does not incur ex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ssive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overhead and brings about negligible memory utilization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compared with other schemes.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70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465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618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1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plement our small-scale testbed experiments, we further conduct large-scale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NS2 simulations in the web search and data mining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scenarios.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are the typical workloads in datacenter.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two figures are under the web search workload.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AFCT of short flows by around 60% over ECMP. And TLB also improves the throughput of long flows compared to the large switching schemes. 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71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737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1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71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540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44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beginning, the impacts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same </a:t>
            </a:r>
            <a:r>
              <a:rPr lang="en-US" altLang="zh-CN" sz="1200" dirty="0" smtClean="0">
                <a:latin typeface="Arial"/>
                <a:cs typeface="Arial"/>
              </a:rPr>
              <a:t>switching granularity</a:t>
            </a:r>
            <a:r>
              <a:rPr lang="zh-CN" altLang="en-US" sz="1200" dirty="0" smtClean="0">
                <a:latin typeface="Arial"/>
                <a:cs typeface="Arial"/>
              </a:rPr>
              <a:t> </a:t>
            </a:r>
            <a:r>
              <a:rPr lang="en-US" altLang="zh-CN" sz="1200" dirty="0" smtClean="0">
                <a:latin typeface="Arial"/>
                <a:cs typeface="Arial"/>
              </a:rPr>
              <a:t>on short and</a:t>
            </a:r>
            <a:r>
              <a:rPr lang="zh-CN" altLang="en-US" sz="1200" dirty="0" smtClean="0">
                <a:latin typeface="Arial"/>
                <a:cs typeface="Arial"/>
              </a:rPr>
              <a:t> </a:t>
            </a:r>
            <a:r>
              <a:rPr lang="en-US" altLang="zh-CN" sz="1200" dirty="0" smtClean="0">
                <a:latin typeface="Arial"/>
                <a:cs typeface="Arial"/>
              </a:rPr>
              <a:t>long flows</a:t>
            </a:r>
            <a:r>
              <a:rPr lang="zh-CN" altLang="en-US" sz="1200" baseline="0" dirty="0" smtClean="0">
                <a:latin typeface="Arial"/>
                <a:cs typeface="Arial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explained.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three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issues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one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queueing delay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caused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the large </a:t>
            </a:r>
            <a:r>
              <a:rPr lang="en-US" altLang="zh-CN" sz="1200" dirty="0" smtClean="0">
                <a:latin typeface="Arial"/>
                <a:cs typeface="Arial"/>
              </a:rPr>
              <a:t>switching granularity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second one is the out-of-order problem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small switching granularity, and the last one is low link utilization.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 b="1" i="0" u="none" strike="noStrike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Rerouting </a:t>
            </a:r>
            <a:r>
              <a:rPr lang="en-US" altLang="zh-CN" sz="1200" b="0" i="0" u="none" strike="noStrike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spc="-25" dirty="0" smtClean="0">
                <a:latin typeface="Arial"/>
                <a:cs typeface="Arial"/>
              </a:rPr>
              <a:t>short and long flows with</a:t>
            </a:r>
            <a:r>
              <a:rPr lang="en-US" altLang="zh-CN" sz="1200" spc="-25" baseline="0" dirty="0" smtClean="0">
                <a:latin typeface="Arial"/>
                <a:cs typeface="Arial"/>
              </a:rPr>
              <a:t> different granularity </a:t>
            </a:r>
            <a:r>
              <a:rPr lang="en-US" altLang="zh-CN" sz="1200" spc="-25" dirty="0" smtClean="0">
                <a:latin typeface="Arial"/>
                <a:cs typeface="Arial"/>
              </a:rPr>
              <a:t>is a very</a:t>
            </a:r>
            <a:r>
              <a:rPr lang="en-US" altLang="zh-CN" sz="1200" spc="-25" baseline="0" dirty="0" smtClean="0">
                <a:latin typeface="Arial"/>
                <a:cs typeface="Arial"/>
              </a:rPr>
              <a:t> important issue.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TLB adaptively adjusts the </a:t>
            </a:r>
            <a:r>
              <a:rPr lang="en-US" altLang="zh-CN" sz="1200" dirty="0" smtClean="0">
                <a:latin typeface="Arial"/>
                <a:cs typeface="Arial"/>
              </a:rPr>
              <a:t>switching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granularity of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flows according to the load strength of short ones.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short flows have more opportunities to make use of 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less-congested paths.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long flows are also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 to flexibly change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improve their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throughputs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evaluated TLB with simulations and small-scale testbed. Both achieve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performance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73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389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4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74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9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3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key idea</a:t>
            </a:r>
            <a:r>
              <a:rPr lang="en-US" altLang="zh-CN" dirty="0" smtClean="0"/>
              <a:t> of TLB</a:t>
            </a:r>
            <a:r>
              <a:rPr lang="zh-CN" altLang="en-US" dirty="0" smtClean="0"/>
              <a:t> </a:t>
            </a:r>
            <a:r>
              <a:rPr lang="en-US" altLang="zh-CN" dirty="0" smtClean="0"/>
              <a:t>is to l</a:t>
            </a:r>
            <a:r>
              <a:rPr lang="en-US" altLang="zh-CN" sz="1200" spc="40" dirty="0" smtClean="0">
                <a:latin typeface="Arial"/>
                <a:cs typeface="Arial"/>
              </a:rPr>
              <a:t>et short and long flows reroute</a:t>
            </a:r>
            <a:r>
              <a:rPr lang="zh-CN" altLang="en-US" sz="1200" spc="40" dirty="0" smtClean="0">
                <a:latin typeface="Arial"/>
                <a:cs typeface="Arial"/>
              </a:rPr>
              <a:t> </a:t>
            </a:r>
            <a:r>
              <a:rPr lang="en-US" altLang="zh-CN" sz="1200" spc="40" dirty="0" smtClean="0">
                <a:latin typeface="Arial"/>
                <a:cs typeface="Arial"/>
              </a:rPr>
              <a:t>at the different granularities.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To realize this idea, we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proposed a traffic-aware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balancing mechanism.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Specifically,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TLB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dirty="0" smtClean="0"/>
              <a:t>daptively adjusts the rerouting granularity of</a:t>
            </a:r>
            <a:r>
              <a:rPr lang="zh-CN" altLang="en-US" sz="1200" dirty="0" smtClean="0"/>
              <a:t> </a:t>
            </a:r>
            <a:r>
              <a:rPr lang="en-US" sz="1200" dirty="0" smtClean="0"/>
              <a:t>long flows according to the load strength of short </a:t>
            </a:r>
            <a:r>
              <a:rPr lang="en-US" altLang="zh-CN" sz="1200" dirty="0" smtClean="0"/>
              <a:t>flows.</a:t>
            </a:r>
            <a:endParaRPr lang="en-US" sz="1200" dirty="0" smtClean="0"/>
          </a:p>
        </p:txBody>
      </p:sp>
      <p:sp>
        <p:nvSpPr>
          <p:cNvPr id="104860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5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33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10" dirty="0" smtClean="0">
                <a:latin typeface="Arial"/>
                <a:cs typeface="Arial"/>
              </a:rPr>
              <a:t>The datacenter network has</a:t>
            </a:r>
            <a:r>
              <a:rPr lang="en-US" altLang="zh-CN" sz="1200" spc="10" baseline="0" dirty="0" smtClean="0">
                <a:latin typeface="Arial"/>
                <a:cs typeface="Arial"/>
              </a:rPr>
              <a:t> the following </a:t>
            </a:r>
            <a:r>
              <a:rPr lang="en-US" altLang="zh-CN" sz="1200" spc="10" dirty="0" smtClean="0">
                <a:latin typeface="Arial"/>
                <a:cs typeface="Arial"/>
              </a:rPr>
              <a:t>characteristics: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spc="-35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High bandwidth</a:t>
            </a:r>
            <a:r>
              <a:rPr lang="zh-CN" altLang="en-US" sz="800" spc="-35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800" spc="-35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and</a:t>
            </a:r>
            <a:r>
              <a:rPr lang="zh-CN" altLang="en-US" sz="800" spc="-35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800" spc="-35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Low</a:t>
            </a:r>
            <a:r>
              <a:rPr lang="zh-CN" altLang="en-US" sz="800" spc="-35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800" spc="-35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RTT.</a:t>
            </a:r>
            <a:r>
              <a:rPr lang="zh-CN" altLang="en-US" sz="800" spc="-35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has Small switch buffer</a:t>
            </a:r>
            <a:r>
              <a:rPr lang="zh-CN" altLang="en-US" sz="800" kern="1200" spc="-35" baseline="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800" kern="1200" spc="-35" baseline="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and </a:t>
            </a:r>
            <a:r>
              <a:rPr lang="en-US" altLang="zh-CN" sz="800" spc="-35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Multiple equal cost paths.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spc="-35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</a:t>
            </a:r>
            <a:r>
              <a:rPr lang="en-US" altLang="zh-CN" sz="800" spc="-35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data center, the mixed traffic is heavy-tailed distribution. </a:t>
            </a:r>
            <a:r>
              <a:rPr lang="en-US" altLang="zh-CN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means, large number of short flows generated in delay-sensitive applications</a:t>
            </a:r>
            <a:r>
              <a:rPr lang="zh-CN" altLang="en-US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800" spc="10" dirty="0" smtClean="0">
                <a:latin typeface="Arial"/>
                <a:cs typeface="Arial"/>
              </a:rPr>
              <a:t>such as web search, social networking and </a:t>
            </a:r>
            <a:r>
              <a:rPr lang="en-US" altLang="zh-CN" sz="800" b="1" spc="10" dirty="0" smtClean="0">
                <a:latin typeface="Arial"/>
                <a:cs typeface="Arial"/>
              </a:rPr>
              <a:t>retails</a:t>
            </a:r>
            <a:r>
              <a:rPr lang="en-US" altLang="zh-CN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zh-CN" sz="8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Usually</a:t>
            </a:r>
            <a:r>
              <a:rPr lang="en-US" altLang="zh-CN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size of short flows is less than 100</a:t>
            </a:r>
            <a:r>
              <a:rPr lang="en-US" altLang="zh-CN" sz="8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KB</a:t>
            </a:r>
            <a:r>
              <a:rPr lang="en-US" altLang="zh-CN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They </a:t>
            </a:r>
            <a:r>
              <a:rPr lang="en-US" altLang="zh-CN" sz="8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</a:t>
            </a:r>
            <a:r>
              <a:rPr lang="en-US" altLang="zh-CN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only about 10% of data with around 90% of TCP flows. </a:t>
            </a:r>
            <a:r>
              <a:rPr lang="en-US" altLang="zh-CN" sz="8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</a:t>
            </a:r>
            <a:r>
              <a:rPr lang="en-US" altLang="zh-CN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short flows are </a:t>
            </a:r>
            <a:r>
              <a:rPr lang="en-US" altLang="zh-CN" sz="800" spc="-35" dirty="0" smtClean="0">
                <a:latin typeface="Arial"/>
                <a:cs typeface="Arial"/>
              </a:rPr>
              <a:t>coexisting with the throughput-sensitive </a:t>
            </a:r>
            <a:r>
              <a:rPr lang="en-US" altLang="zh-CN" sz="800" b="0" i="0" spc="15" dirty="0" smtClean="0">
                <a:latin typeface="Arial"/>
                <a:cs typeface="Arial"/>
              </a:rPr>
              <a:t>long flows</a:t>
            </a:r>
            <a:r>
              <a:rPr lang="en-US" altLang="zh-CN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Long flows </a:t>
            </a:r>
            <a:r>
              <a:rPr lang="en-US" altLang="zh-CN" sz="8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</a:t>
            </a:r>
            <a:r>
              <a:rPr lang="en-US" altLang="zh-CN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about 90% of data with only about</a:t>
            </a:r>
            <a:r>
              <a:rPr lang="zh-CN" altLang="en-US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10% of TCP flows.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0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191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249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Existing load balancing designs respectively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 the same granularity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switch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regardless of 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type.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Flow-based load balancing may cause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large tail latency and low link utilization due to hash collision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Flowlet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-based load balancing can not switch path flexibly.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Flowcell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packet-based load balancing have severe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out-of-order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packets.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means</a:t>
            </a:r>
            <a:r>
              <a:rPr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dirty="0" smtClean="0">
                <a:latin typeface="Arial"/>
                <a:cs typeface="Arial"/>
              </a:rPr>
              <a:t>Later-sent packets are </a:t>
            </a:r>
            <a:r>
              <a:rPr lang="en-US" altLang="zh-CN" sz="1200" b="1" dirty="0" smtClean="0">
                <a:solidFill>
                  <a:srgbClr val="FF0000"/>
                </a:solidFill>
                <a:latin typeface="Arial"/>
                <a:cs typeface="Arial"/>
              </a:rPr>
              <a:t>received ahead</a:t>
            </a:r>
            <a:r>
              <a:rPr lang="en-US" altLang="zh-CN" sz="12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200" dirty="0" smtClean="0">
                <a:latin typeface="Arial"/>
                <a:cs typeface="Arial"/>
              </a:rPr>
              <a:t>of earlier-sent ones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0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191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a simple example to show the issues of typical load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balancing schemes.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take a look at the left figure.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three equal cost paths. One long flow and two short flows arrive at the different time.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four different granularities to reroute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flows at the leaf switch.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right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shows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flow-level switching, two flows </a:t>
            </a:r>
            <a:r>
              <a:rPr lang="en-US" altLang="zh-CN" baseline="0" dirty="0" smtClean="0"/>
              <a:t>collide 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first path while the third path is empty.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Figure b shows the packet-level switching fully uses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 three paths but there are some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out-of-order packets.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err="1" smtClean="0"/>
              <a:t>Flowlet</a:t>
            </a:r>
            <a:r>
              <a:rPr lang="en-US" altLang="zh-CN" baseline="0" dirty="0" smtClean="0"/>
              <a:t> switching also has low link utilization problem.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The ideal switching in figure d achieves high link utilization and no out-of-order packets.</a:t>
            </a:r>
          </a:p>
        </p:txBody>
      </p:sp>
      <p:sp>
        <p:nvSpPr>
          <p:cNvPr id="104862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07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Holder 2"/>
          <p:cNvSpPr>
            <a:spLocks noGrp="1"/>
          </p:cNvSpPr>
          <p:nvPr>
            <p:ph type="ctrTitle"/>
          </p:nvPr>
        </p:nvSpPr>
        <p:spPr>
          <a:xfrm>
            <a:off x="811821" y="929073"/>
            <a:ext cx="10568357" cy="95102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104875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104875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200" spc="30" dirty="0" smtClean="0">
                <a:solidFill>
                  <a:srgbClr val="898989"/>
                </a:solidFill>
                <a:latin typeface="Arial"/>
                <a:cs typeface="Arial"/>
              </a:rPr>
              <a:t>16</a:t>
            </a:r>
            <a:r>
              <a:rPr sz="1200" spc="-35" dirty="0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20" dirty="0" smtClean="0">
                <a:solidFill>
                  <a:srgbClr val="898989"/>
                </a:solidFill>
                <a:latin typeface="Arial"/>
                <a:cs typeface="Arial"/>
              </a:rPr>
              <a:t>6</a:t>
            </a:r>
            <a:r>
              <a:rPr sz="1200" spc="-40" dirty="0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30" dirty="0" smtClean="0">
                <a:solidFill>
                  <a:srgbClr val="898989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875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2/8/22</a:t>
            </a:fld>
            <a:endParaRPr lang="en-US" smtClean="0"/>
          </a:p>
        </p:txBody>
      </p:sp>
      <p:sp>
        <p:nvSpPr>
          <p:cNvPr id="104875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dirty="0" smtClean="0">
                <a:solidFill>
                  <a:srgbClr val="898989"/>
                </a:solidFill>
                <a:latin typeface="Arial"/>
                <a:cs typeface="Arial"/>
              </a:rPr>
              <a:pPr marL="114300">
                <a:lnSpc>
                  <a:spcPct val="100000"/>
                </a:lnSpc>
              </a:pPr>
              <a:t>‹#›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82D2B-E4C1-4BA5-B63B-D095B6B2EF2D}" type="datetimeFigureOut">
              <a:rPr lang="en-US"/>
              <a:pPr>
                <a:defRPr/>
              </a:pPr>
              <a:t>2/8/22</a:t>
            </a:fld>
            <a:endParaRPr 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幻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3164D-5225-4107-A73A-113056FA1C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0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F3700-5BB7-4D05-BFFE-15C994E681CB}" type="datetimeFigureOut">
              <a:rPr lang="en-US"/>
              <a:pPr>
                <a:defRPr/>
              </a:pPr>
              <a:t>2/8/22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4F5A9CA-2C4C-479F-BA57-C13DC51A1A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70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307E9-89DA-4B1D-897D-11E51EB903C7}" type="datetimeFigureOut">
              <a:rPr lang="en-US"/>
              <a:pPr>
                <a:defRPr/>
              </a:pPr>
              <a:t>2/8/22</a:t>
            </a:fld>
            <a:endParaRPr lang="en-US" dirty="0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94F03-E95C-478B-BDED-9941BCF5D9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60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 bwMode="white">
          <a:xfrm>
            <a:off x="-12700" y="4572005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8"/>
          <p:cNvSpPr/>
          <p:nvPr/>
        </p:nvSpPr>
        <p:spPr>
          <a:xfrm>
            <a:off x="-12697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10"/>
          <p:cNvSpPr/>
          <p:nvPr/>
        </p:nvSpPr>
        <p:spPr bwMode="white">
          <a:xfrm>
            <a:off x="1930403" y="0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 dirty="0"/>
          </a:p>
        </p:txBody>
      </p:sp>
      <p:sp>
        <p:nvSpPr>
          <p:cNvPr id="9" name="日期占位符 11"/>
          <p:cNvSpPr>
            <a:spLocks noGrp="1"/>
          </p:cNvSpPr>
          <p:nvPr>
            <p:ph type="dt" sz="half" idx="10"/>
          </p:nvPr>
        </p:nvSpPr>
        <p:spPr>
          <a:xfrm>
            <a:off x="8331200" y="6248405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760AA73-2D41-4214-B3E0-5CE0062C0BC7}" type="datetimeFigureOut">
              <a:rPr lang="en-US"/>
              <a:pPr>
                <a:defRPr/>
              </a:pPr>
              <a:t>2/8/22</a:t>
            </a:fld>
            <a:endParaRPr lang="en-US"/>
          </a:p>
        </p:txBody>
      </p:sp>
      <p:sp>
        <p:nvSpPr>
          <p:cNvPr id="10" name="幻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55"/>
            <a:ext cx="19304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97DA5CF-A730-4B8F-90DB-9C169193A7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2133600" y="6248405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62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90ED5-A82D-426C-87BD-3D541B253D61}" type="datetimeFigureOut">
              <a:rPr lang="en-US"/>
              <a:pPr>
                <a:defRPr/>
              </a:pPr>
              <a:t>2/8/22</a:t>
            </a:fld>
            <a:endParaRPr 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D413E-0A34-42CF-B028-EE81A5FE2D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8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 bwMode="white">
          <a:xfrm>
            <a:off x="8128003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2"/>
            <a:ext cx="27432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737600" y="6248405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F6142-BD36-4244-A81D-481C47B28C72}" type="datetimeFigureOut">
              <a:rPr lang="en-US"/>
              <a:pPr>
                <a:defRPr/>
              </a:pPr>
              <a:t>2/8/22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3" y="6248405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20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BEAB-A3B6-46A2-94E0-4B1E333443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5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433AE-A11B-4147-8162-1920A8C93C10}" type="datetimeFigureOut">
              <a:rPr lang="en-US"/>
              <a:pPr>
                <a:defRPr/>
              </a:pPr>
              <a:t>2/8/22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EE263-A256-446D-BFA9-172809511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53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6DAD0-0D84-4F50-8B4D-AF70F9B80F3A}" type="datetimeFigureOut">
              <a:rPr lang="en-US"/>
              <a:pPr>
                <a:defRPr/>
              </a:pPr>
              <a:t>2/8/22</a:t>
            </a:fld>
            <a:endParaRPr 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D5CF1-4B31-4E49-A749-4BB1E460FA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86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11FD468-10AE-4F6B-8339-0BAE7453718E}" type="datetimeFigureOut">
              <a:rPr lang="en-US"/>
              <a:pPr>
                <a:defRPr/>
              </a:pPr>
              <a:t>2/8/22</a:t>
            </a:fld>
            <a:endParaRPr lang="en-US"/>
          </a:p>
        </p:txBody>
      </p:sp>
      <p:sp>
        <p:nvSpPr>
          <p:cNvPr id="6" name="幻灯片编号占位符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58846D1-ED77-4A6F-86E9-4CF4A534D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页脚占位符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7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64E25B1-83A6-4214-A135-35701A1E4E5C}" type="datetimeFigureOut">
              <a:rPr lang="en-US"/>
              <a:pPr>
                <a:defRPr/>
              </a:pPr>
              <a:t>2/8/22</a:t>
            </a:fld>
            <a:endParaRPr lang="en-US"/>
          </a:p>
        </p:txBody>
      </p:sp>
      <p:sp>
        <p:nvSpPr>
          <p:cNvPr id="8" name="幻灯片编号占位符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939DC3F-F31D-4D54-BCE3-F2456EDC8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585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586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200" spc="30" dirty="0" smtClean="0">
                <a:solidFill>
                  <a:srgbClr val="898989"/>
                </a:solidFill>
                <a:latin typeface="Arial"/>
                <a:cs typeface="Arial"/>
              </a:rPr>
              <a:t>16</a:t>
            </a:r>
            <a:r>
              <a:rPr sz="1200" spc="-35" dirty="0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20" dirty="0" smtClean="0">
                <a:solidFill>
                  <a:srgbClr val="898989"/>
                </a:solidFill>
                <a:latin typeface="Arial"/>
                <a:cs typeface="Arial"/>
              </a:rPr>
              <a:t>6</a:t>
            </a:r>
            <a:r>
              <a:rPr sz="1200" spc="-40" dirty="0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30" dirty="0" smtClean="0">
                <a:solidFill>
                  <a:srgbClr val="898989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8587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2/8/22</a:t>
            </a:fld>
            <a:endParaRPr lang="en-US" smtClean="0"/>
          </a:p>
        </p:txBody>
      </p:sp>
      <p:sp>
        <p:nvSpPr>
          <p:cNvPr id="1048588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dirty="0" smtClean="0">
                <a:solidFill>
                  <a:srgbClr val="898989"/>
                </a:solidFill>
                <a:latin typeface="Arial"/>
                <a:cs typeface="Arial"/>
              </a:rPr>
              <a:pPr marL="114300">
                <a:lnSpc>
                  <a:spcPct val="100000"/>
                </a:lnSpc>
              </a:pPr>
              <a:t>‹#›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82D2B-E4C1-4BA5-B63B-D095B6B2EF2D}" type="datetimeFigureOut">
              <a:rPr lang="en-US"/>
              <a:pPr>
                <a:defRPr/>
              </a:pPr>
              <a:t>2/8/22</a:t>
            </a:fld>
            <a:endParaRPr 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幻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3164D-5225-4107-A73A-113056FA1C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03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F3700-5BB7-4D05-BFFE-15C994E681CB}" type="datetimeFigureOut">
              <a:rPr lang="en-US"/>
              <a:pPr>
                <a:defRPr/>
              </a:pPr>
              <a:t>2/8/22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4F5A9CA-2C4C-479F-BA57-C13DC51A1A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70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307E9-89DA-4B1D-897D-11E51EB903C7}" type="datetimeFigureOut">
              <a:rPr lang="en-US"/>
              <a:pPr>
                <a:defRPr/>
              </a:pPr>
              <a:t>2/8/22</a:t>
            </a:fld>
            <a:endParaRPr lang="en-US" dirty="0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94F03-E95C-478B-BDED-9941BCF5D9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60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8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10"/>
          <p:cNvSpPr/>
          <p:nvPr/>
        </p:nvSpPr>
        <p:spPr bwMode="white">
          <a:xfrm>
            <a:off x="1930402" y="0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 dirty="0"/>
          </a:p>
        </p:txBody>
      </p:sp>
      <p:sp>
        <p:nvSpPr>
          <p:cNvPr id="9" name="日期占位符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760AA73-2D41-4214-B3E0-5CE0062C0BC7}" type="datetimeFigureOut">
              <a:rPr lang="en-US"/>
              <a:pPr>
                <a:defRPr/>
              </a:pPr>
              <a:t>2/8/22</a:t>
            </a:fld>
            <a:endParaRPr lang="en-US"/>
          </a:p>
        </p:txBody>
      </p:sp>
      <p:sp>
        <p:nvSpPr>
          <p:cNvPr id="10" name="幻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53"/>
            <a:ext cx="19304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97DA5CF-A730-4B8F-90DB-9C169193A7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62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90ED5-A82D-426C-87BD-3D541B253D61}" type="datetimeFigureOut">
              <a:rPr lang="en-US"/>
              <a:pPr>
                <a:defRPr/>
              </a:pPr>
              <a:t>2/8/22</a:t>
            </a:fld>
            <a:endParaRPr 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D413E-0A34-42CF-B028-EE81A5FE2D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8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2"/>
            <a:ext cx="27432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F6142-BD36-4244-A81D-481C47B28C72}" type="datetimeFigureOut">
              <a:rPr lang="en-US"/>
              <a:pPr>
                <a:defRPr/>
              </a:pPr>
              <a:t>2/8/22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8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BEAB-A3B6-46A2-94E0-4B1E333443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5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433AE-A11B-4147-8162-1920A8C93C10}" type="datetimeFigureOut">
              <a:rPr lang="en-US"/>
              <a:pPr>
                <a:defRPr/>
              </a:pPr>
              <a:t>2/8/22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EE263-A256-446D-BFA9-172809511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5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74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1048748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104874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200" spc="30" dirty="0" smtClean="0">
                <a:solidFill>
                  <a:srgbClr val="898989"/>
                </a:solidFill>
                <a:latin typeface="Arial"/>
                <a:cs typeface="Arial"/>
              </a:rPr>
              <a:t>16</a:t>
            </a:r>
            <a:r>
              <a:rPr sz="1200" spc="-35" dirty="0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20" dirty="0" smtClean="0">
                <a:solidFill>
                  <a:srgbClr val="898989"/>
                </a:solidFill>
                <a:latin typeface="Arial"/>
                <a:cs typeface="Arial"/>
              </a:rPr>
              <a:t>6</a:t>
            </a:r>
            <a:r>
              <a:rPr sz="1200" spc="-40" dirty="0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30" dirty="0" smtClean="0">
                <a:solidFill>
                  <a:srgbClr val="898989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875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2/8/22</a:t>
            </a:fld>
            <a:endParaRPr lang="en-US" smtClean="0"/>
          </a:p>
        </p:txBody>
      </p:sp>
      <p:sp>
        <p:nvSpPr>
          <p:cNvPr id="104875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dirty="0" smtClean="0">
                <a:solidFill>
                  <a:srgbClr val="898989"/>
                </a:solidFill>
                <a:latin typeface="Arial"/>
                <a:cs typeface="Arial"/>
              </a:rPr>
              <a:pPr marL="114300">
                <a:lnSpc>
                  <a:spcPct val="100000"/>
                </a:lnSpc>
              </a:pPr>
              <a:t>‹#›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734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200" spc="30" dirty="0" smtClean="0">
                <a:solidFill>
                  <a:srgbClr val="898989"/>
                </a:solidFill>
                <a:latin typeface="Arial"/>
                <a:cs typeface="Arial"/>
              </a:rPr>
              <a:t>16</a:t>
            </a:r>
            <a:r>
              <a:rPr sz="1200" spc="-35" dirty="0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20" dirty="0" smtClean="0">
                <a:solidFill>
                  <a:srgbClr val="898989"/>
                </a:solidFill>
                <a:latin typeface="Arial"/>
                <a:cs typeface="Arial"/>
              </a:rPr>
              <a:t>6</a:t>
            </a:r>
            <a:r>
              <a:rPr sz="1200" spc="-40" dirty="0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30" dirty="0" smtClean="0">
                <a:solidFill>
                  <a:srgbClr val="898989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8735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2/8/22</a:t>
            </a:fld>
            <a:endParaRPr lang="en-US" smtClean="0"/>
          </a:p>
        </p:txBody>
      </p:sp>
      <p:sp>
        <p:nvSpPr>
          <p:cNvPr id="1048736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dirty="0" smtClean="0">
                <a:solidFill>
                  <a:srgbClr val="898989"/>
                </a:solidFill>
                <a:latin typeface="Arial"/>
                <a:cs typeface="Arial"/>
              </a:rPr>
              <a:pPr marL="114300">
                <a:lnSpc>
                  <a:spcPct val="100000"/>
                </a:lnSpc>
              </a:pPr>
              <a:t>‹#›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200" spc="30" dirty="0" smtClean="0">
                <a:solidFill>
                  <a:srgbClr val="898989"/>
                </a:solidFill>
                <a:latin typeface="Arial"/>
                <a:cs typeface="Arial"/>
              </a:rPr>
              <a:t>16</a:t>
            </a:r>
            <a:r>
              <a:rPr sz="1200" spc="-35" dirty="0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20" dirty="0" smtClean="0">
                <a:solidFill>
                  <a:srgbClr val="898989"/>
                </a:solidFill>
                <a:latin typeface="Arial"/>
                <a:cs typeface="Arial"/>
              </a:rPr>
              <a:t>6</a:t>
            </a:r>
            <a:r>
              <a:rPr sz="1200" spc="-40" dirty="0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30" dirty="0" smtClean="0">
                <a:solidFill>
                  <a:srgbClr val="898989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8744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2/8/22</a:t>
            </a:fld>
            <a:endParaRPr lang="en-US" smtClean="0"/>
          </a:p>
        </p:txBody>
      </p:sp>
      <p:sp>
        <p:nvSpPr>
          <p:cNvPr id="1048745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dirty="0" smtClean="0">
                <a:solidFill>
                  <a:srgbClr val="898989"/>
                </a:solidFill>
                <a:latin typeface="Arial"/>
                <a:cs typeface="Arial"/>
              </a:rPr>
              <a:pPr marL="114300">
                <a:lnSpc>
                  <a:spcPct val="100000"/>
                </a:lnSpc>
              </a:pPr>
              <a:t>‹#›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F3700-5BB7-4D05-BFFE-15C994E681CB}" type="datetimeFigureOut">
              <a:rPr lang="en-US"/>
              <a:pPr>
                <a:defRPr/>
              </a:pPr>
              <a:t>2/8/22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4F5A9CA-2C4C-479F-BA57-C13DC51A1A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7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6DAD0-0D84-4F50-8B4D-AF70F9B80F3A}" type="datetimeFigureOut">
              <a:rPr lang="en-US"/>
              <a:pPr>
                <a:defRPr/>
              </a:pPr>
              <a:t>2/8/22</a:t>
            </a:fld>
            <a:endParaRPr 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D5CF1-4B31-4E49-A749-4BB1E460FA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8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11FD468-10AE-4F6B-8339-0BAE7453718E}" type="datetimeFigureOut">
              <a:rPr lang="en-US"/>
              <a:pPr>
                <a:defRPr/>
              </a:pPr>
              <a:t>2/8/22</a:t>
            </a:fld>
            <a:endParaRPr lang="en-US"/>
          </a:p>
        </p:txBody>
      </p:sp>
      <p:sp>
        <p:nvSpPr>
          <p:cNvPr id="6" name="幻灯片编号占位符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58846D1-ED77-4A6F-86E9-4CF4A534D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页脚占位符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64E25B1-83A6-4214-A135-35701A1E4E5C}" type="datetimeFigureOut">
              <a:rPr lang="en-US"/>
              <a:pPr>
                <a:defRPr/>
              </a:pPr>
              <a:t>2/8/22</a:t>
            </a:fld>
            <a:endParaRPr lang="en-US"/>
          </a:p>
        </p:txBody>
      </p:sp>
      <p:sp>
        <p:nvSpPr>
          <p:cNvPr id="8" name="幻灯片编号占位符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939DC3F-F31D-4D54-BCE3-F2456EDC8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k object 16"/>
          <p:cNvSpPr/>
          <p:nvPr/>
        </p:nvSpPr>
        <p:spPr>
          <a:xfrm>
            <a:off x="825500" y="1308100"/>
            <a:ext cx="2133600" cy="101600"/>
          </a:xfrm>
          <a:custGeom>
            <a:avLst/>
            <a:gdLst/>
            <a:ahLst/>
            <a:cxnLst/>
            <a:rect l="l" t="t" r="r" b="b"/>
            <a:pathLst>
              <a:path w="2133600" h="101600">
                <a:moveTo>
                  <a:pt x="0" y="0"/>
                </a:moveTo>
                <a:lnTo>
                  <a:pt x="2133600" y="0"/>
                </a:lnTo>
                <a:lnTo>
                  <a:pt x="2133600" y="101600"/>
                </a:lnTo>
                <a:lnTo>
                  <a:pt x="0" y="101600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577" name="bk object 17"/>
          <p:cNvSpPr/>
          <p:nvPr/>
        </p:nvSpPr>
        <p:spPr>
          <a:xfrm>
            <a:off x="2349500" y="1308100"/>
            <a:ext cx="7239000" cy="101600"/>
          </a:xfrm>
          <a:custGeom>
            <a:avLst/>
            <a:gdLst/>
            <a:ahLst/>
            <a:cxnLst/>
            <a:rect l="l" t="t" r="r" b="b"/>
            <a:pathLst>
              <a:path w="7239000" h="101600">
                <a:moveTo>
                  <a:pt x="0" y="0"/>
                </a:moveTo>
                <a:lnTo>
                  <a:pt x="7239000" y="0"/>
                </a:lnTo>
                <a:lnTo>
                  <a:pt x="7239000" y="101600"/>
                </a:lnTo>
                <a:lnTo>
                  <a:pt x="0" y="101600"/>
                </a:lnTo>
                <a:lnTo>
                  <a:pt x="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578" name="bk object 18"/>
          <p:cNvSpPr/>
          <p:nvPr/>
        </p:nvSpPr>
        <p:spPr>
          <a:xfrm>
            <a:off x="2349500" y="1308100"/>
            <a:ext cx="7239000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579" name="Holder 2"/>
          <p:cNvSpPr>
            <a:spLocks noGrp="1"/>
          </p:cNvSpPr>
          <p:nvPr>
            <p:ph type="title"/>
          </p:nvPr>
        </p:nvSpPr>
        <p:spPr>
          <a:xfrm>
            <a:off x="1198090" y="294435"/>
            <a:ext cx="9795819" cy="7000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1048580" name="Holder 3"/>
          <p:cNvSpPr>
            <a:spLocks noGrp="1"/>
          </p:cNvSpPr>
          <p:nvPr>
            <p:ph type="body" idx="1"/>
          </p:nvPr>
        </p:nvSpPr>
        <p:spPr>
          <a:xfrm>
            <a:off x="2136775" y="2276608"/>
            <a:ext cx="7918450" cy="290682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1048581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47472"/>
            <a:ext cx="546212" cy="2001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30" dirty="0" smtClean="0">
                <a:solidFill>
                  <a:srgbClr val="898989"/>
                </a:solidFill>
                <a:latin typeface="Arial"/>
                <a:cs typeface="Arial"/>
              </a:rPr>
              <a:t>16</a:t>
            </a:r>
            <a:r>
              <a:rPr sz="1200" spc="-35" dirty="0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20" dirty="0" smtClean="0">
                <a:solidFill>
                  <a:srgbClr val="898989"/>
                </a:solidFill>
                <a:latin typeface="Arial"/>
                <a:cs typeface="Arial"/>
              </a:rPr>
              <a:t>6</a:t>
            </a:r>
            <a:r>
              <a:rPr sz="1200" spc="-40" dirty="0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30" dirty="0" smtClean="0">
                <a:solidFill>
                  <a:srgbClr val="898989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8582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2/8/22</a:t>
            </a:fld>
            <a:endParaRPr lang="en-US" smtClean="0"/>
          </a:p>
        </p:txBody>
      </p:sp>
      <p:sp>
        <p:nvSpPr>
          <p:cNvPr id="1048583" name="Holder 6"/>
          <p:cNvSpPr>
            <a:spLocks noGrp="1"/>
          </p:cNvSpPr>
          <p:nvPr>
            <p:ph type="sldNum" sz="quarter" idx="7"/>
          </p:nvPr>
        </p:nvSpPr>
        <p:spPr>
          <a:xfrm>
            <a:off x="11064240" y="6447472"/>
            <a:ext cx="228589" cy="2001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dirty="0" smtClean="0">
                <a:solidFill>
                  <a:srgbClr val="898989"/>
                </a:solidFill>
                <a:latin typeface="Arial"/>
                <a:cs typeface="Arial"/>
              </a:rPr>
              <a:pPr marL="114300">
                <a:lnSpc>
                  <a:spcPct val="100000"/>
                </a:lnSpc>
              </a:pPr>
              <a:t>‹#›</a:t>
            </a:fld>
            <a:endParaRPr sz="12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18BDD7-BB07-4D63-A9C8-1B17D7127D24}" type="datetimeFigureOut">
              <a:rPr lang="en-US"/>
              <a:pPr>
                <a:defRPr/>
              </a:pPr>
              <a:t>2/8/22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幻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1591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39C466-A3E0-44BA-9537-8D4283D235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18BDD7-BB07-4D63-A9C8-1B17D7127D24}" type="datetimeFigureOut">
              <a:rPr lang="en-US"/>
              <a:pPr>
                <a:defRPr/>
              </a:pPr>
              <a:t>2/8/22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幻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39C466-A3E0-44BA-9537-8D4283D235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2190750"/>
            <a:ext cx="12192000" cy="2533650"/>
          </a:xfrm>
          <a:prstGeom prst="rect">
            <a:avLst/>
          </a:prstGeom>
          <a:solidFill>
            <a:srgbClr val="22E907">
              <a:alpha val="15000"/>
            </a:srgbClr>
          </a:solidFill>
          <a:ln/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algn="ctr"/>
            <a:r>
              <a:rPr lang="en-US" altLang="zh-CN" sz="6000" b="1" spc="100" dirty="0" smtClean="0">
                <a:latin typeface="Lucida Handwriting"/>
                <a:cs typeface="Lucida Handwriting"/>
              </a:rPr>
              <a:t>TLB:</a:t>
            </a:r>
            <a:r>
              <a:rPr lang="en-US" altLang="zh-CN" sz="6600" b="1" dirty="0" smtClean="0"/>
              <a:t> </a:t>
            </a:r>
            <a:r>
              <a:rPr lang="en-US" sz="4800" b="1" spc="-20" dirty="0" smtClean="0">
                <a:latin typeface="Microsoft YaHei UI"/>
                <a:cs typeface="Microsoft YaHei UI"/>
              </a:rPr>
              <a:t>Traffic-aware </a:t>
            </a:r>
            <a:r>
              <a:rPr lang="en-US" sz="4800" b="1" spc="-20" dirty="0">
                <a:latin typeface="Microsoft YaHei UI"/>
                <a:cs typeface="Microsoft YaHei UI"/>
              </a:rPr>
              <a:t>Load Balancing with Adaptive Granularity </a:t>
            </a:r>
            <a:r>
              <a:rPr lang="en-US" sz="4800" b="1" spc="-20" dirty="0" smtClean="0">
                <a:latin typeface="Microsoft YaHei UI"/>
                <a:cs typeface="Microsoft YaHei UI"/>
              </a:rPr>
              <a:t>in Data </a:t>
            </a:r>
            <a:r>
              <a:rPr lang="en-US" sz="4800" b="1" spc="-20" dirty="0">
                <a:latin typeface="Microsoft YaHei UI"/>
                <a:cs typeface="Microsoft YaHei UI"/>
              </a:rPr>
              <a:t>Center Networks</a:t>
            </a:r>
          </a:p>
          <a:p>
            <a:pPr marL="12700" algn="ctr"/>
            <a:endParaRPr lang="en-US" altLang="zh-CN" sz="4800" b="1" spc="-20" dirty="0" smtClean="0">
              <a:latin typeface="Microsoft YaHei UI"/>
              <a:cs typeface="Microsoft YaHei UI"/>
            </a:endParaRPr>
          </a:p>
        </p:txBody>
      </p:sp>
      <p:pic>
        <p:nvPicPr>
          <p:cNvPr id="10" name="Picture 4" descr="%E4%B8%AD%E5%8D%97%E5%A4%A7%E5%AD%A6%E6%A0%A1%E5%BE%B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400"/>
            <a:ext cx="1554747" cy="1452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University of Minnesota block M and word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907373"/>
            <a:ext cx="73152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92100" y="25162"/>
            <a:ext cx="11899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 48th International Conference on Parallel Processing (ICPP 2019</a:t>
            </a:r>
            <a:r>
              <a:rPr lang="en-US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en-US" altLang="zh-CN" dirty="0">
              <a:solidFill>
                <a:sysClr val="windowText" lastClr="0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517" y="5022850"/>
            <a:ext cx="12164483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None/>
              <a:defRPr sz="36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lvl="0" algn="ctr"/>
            <a:r>
              <a:rPr lang="en-US" altLang="zh-CN" sz="2400" b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Jinbin</a:t>
            </a:r>
            <a:r>
              <a:rPr lang="en-US" altLang="zh-CN" sz="2400" b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Hu</a:t>
            </a:r>
            <a:r>
              <a:rPr lang="en-US" altLang="zh-CN" sz="2400" b="0" baseline="30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 </a:t>
            </a:r>
            <a:r>
              <a:rPr lang="en-US" altLang="zh-CN" sz="2400" b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 Jiawei Huang</a:t>
            </a:r>
            <a:r>
              <a:rPr lang="en-US" altLang="zh-CN" sz="2400" b="0" baseline="30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400" b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 </a:t>
            </a:r>
            <a:r>
              <a:rPr lang="en-US" altLang="zh-CN" sz="2400" b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Wenjun</a:t>
            </a:r>
            <a:r>
              <a:rPr lang="en-US" altLang="zh-CN" sz="2400" b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Lv</a:t>
            </a:r>
            <a:r>
              <a:rPr lang="en-US" altLang="zh-CN" sz="2400" b="0" baseline="30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400" b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 </a:t>
            </a:r>
            <a:r>
              <a:rPr lang="en-US" altLang="zh-CN" sz="2400" b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Weihe</a:t>
            </a:r>
            <a:r>
              <a:rPr lang="en-US" altLang="zh-CN" sz="2400" b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Li</a:t>
            </a:r>
            <a:r>
              <a:rPr lang="en-US" altLang="zh-CN" sz="2400" b="0" baseline="30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400" b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 </a:t>
            </a:r>
            <a:r>
              <a:rPr lang="en-US" altLang="zh-CN" sz="2400" b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Jianxin</a:t>
            </a:r>
            <a:r>
              <a:rPr lang="en-US" altLang="zh-CN" sz="2400" b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Wang</a:t>
            </a:r>
            <a:r>
              <a:rPr lang="en-US" altLang="zh-CN" sz="2400" b="0" baseline="30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400" b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 Tian He</a:t>
            </a:r>
            <a:r>
              <a:rPr lang="en-US" altLang="zh-CN" sz="2400" b="0" baseline="30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en-US" altLang="zh-CN" sz="2400" b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400" baseline="30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Central South University, China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400" baseline="30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                                                   2</a:t>
            </a: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University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of Minnesota, USA</a:t>
            </a:r>
          </a:p>
          <a:p>
            <a:pPr algn="ctr">
              <a:defRPr/>
            </a:pPr>
            <a:endParaRPr lang="en-US" altLang="zh-CN" sz="2400" dirty="0" smtClean="0">
              <a:solidFill>
                <a:sysClr val="windowText" lastClr="0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7"/>
          <p:cNvSpPr txBox="1"/>
          <p:nvPr/>
        </p:nvSpPr>
        <p:spPr>
          <a:xfrm>
            <a:off x="916939" y="1586091"/>
            <a:ext cx="10187940" cy="17667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42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zh-CN" altLang="en-US" sz="3200" dirty="0" smtClean="0">
                <a:latin typeface="Arial"/>
                <a:cs typeface="Arial"/>
              </a:rPr>
              <a:t> </a:t>
            </a:r>
            <a:r>
              <a:rPr lang="en-US" altLang="zh-CN" sz="3200" dirty="0" smtClean="0">
                <a:latin typeface="Arial"/>
                <a:cs typeface="Arial"/>
              </a:rPr>
              <a:t>The </a:t>
            </a:r>
            <a:r>
              <a:rPr lang="en-US" altLang="zh-CN" sz="3200" dirty="0">
                <a:latin typeface="Arial"/>
                <a:cs typeface="Arial"/>
              </a:rPr>
              <a:t>impact on short flows </a:t>
            </a:r>
            <a:endParaRPr lang="en-US" sz="3200" dirty="0" smtClean="0">
              <a:latin typeface="Arial"/>
              <a:cs typeface="Arial"/>
            </a:endParaRPr>
          </a:p>
          <a:p>
            <a:pPr marL="469900" indent="-457200">
              <a:lnSpc>
                <a:spcPts val="4200"/>
              </a:lnSpc>
              <a:buFont typeface="Wingdings" charset="2"/>
              <a:buChar char="Ø"/>
              <a:tabLst>
                <a:tab pos="469265" algn="l"/>
              </a:tabLst>
            </a:pPr>
            <a:r>
              <a:rPr lang="en-US" altLang="zh-CN" sz="2800" b="1" dirty="0">
                <a:latin typeface="Arial"/>
                <a:cs typeface="Arial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/>
                <a:cs typeface="Arial"/>
              </a:rPr>
              <a:t>Queueing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/>
                <a:cs typeface="Arial"/>
              </a:rPr>
              <a:t>delay</a:t>
            </a:r>
            <a:endParaRPr lang="en-US" sz="2800" b="1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469900" indent="-457200">
              <a:lnSpc>
                <a:spcPts val="4200"/>
              </a:lnSpc>
              <a:buFont typeface="Wingdings" charset="2"/>
              <a:buChar char="Ø"/>
              <a:tabLst>
                <a:tab pos="469265" algn="l"/>
              </a:tabLst>
            </a:pPr>
            <a:r>
              <a:rPr lang="en-US" altLang="zh-CN" sz="2800" b="1" dirty="0" smtClean="0">
                <a:latin typeface="Arial"/>
                <a:cs typeface="Arial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/>
                <a:cs typeface="Arial"/>
              </a:rPr>
              <a:t>Packet reordering</a:t>
            </a:r>
            <a:endParaRPr 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68250" b="14347"/>
          <a:stretch/>
        </p:blipFill>
        <p:spPr>
          <a:xfrm>
            <a:off x="152400" y="3510560"/>
            <a:ext cx="3870960" cy="2890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68750" b="14347"/>
          <a:stretch/>
        </p:blipFill>
        <p:spPr>
          <a:xfrm>
            <a:off x="8153400" y="3510560"/>
            <a:ext cx="3810000" cy="28902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054" y="3352800"/>
            <a:ext cx="3893346" cy="3044330"/>
          </a:xfrm>
          <a:prstGeom prst="rect">
            <a:avLst/>
          </a:prstGeom>
        </p:spPr>
      </p:pic>
      <p:sp>
        <p:nvSpPr>
          <p:cNvPr id="10" name="object 2"/>
          <p:cNvSpPr txBox="1">
            <a:spLocks/>
          </p:cNvSpPr>
          <p:nvPr/>
        </p:nvSpPr>
        <p:spPr>
          <a:xfrm>
            <a:off x="914400" y="366787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4400" kern="0" spc="30" dirty="0" smtClean="0">
                <a:solidFill>
                  <a:sysClr val="windowText" lastClr="000000"/>
                </a:solidFill>
                <a:latin typeface="Arial"/>
                <a:cs typeface="Arial"/>
              </a:rPr>
              <a:t>M</a:t>
            </a:r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o</a:t>
            </a:r>
            <a:r>
              <a:rPr lang="en-US" sz="4400" kern="0" spc="-40" dirty="0" smtClean="0">
                <a:solidFill>
                  <a:sysClr val="windowText" lastClr="000000"/>
                </a:solidFill>
                <a:latin typeface="Arial"/>
                <a:cs typeface="Arial"/>
              </a:rPr>
              <a:t>t</a:t>
            </a:r>
            <a:r>
              <a:rPr lang="en-US" sz="4400" kern="0" spc="20" dirty="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4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v</a:t>
            </a:r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lang="en-US" sz="4400" kern="0" spc="-40" dirty="0" smtClean="0">
                <a:solidFill>
                  <a:sysClr val="windowText" lastClr="000000"/>
                </a:solidFill>
                <a:latin typeface="Arial"/>
                <a:cs typeface="Arial"/>
              </a:rPr>
              <a:t>t</a:t>
            </a:r>
            <a:r>
              <a:rPr lang="en-US" sz="4400" kern="0" spc="20" dirty="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o</a:t>
            </a:r>
            <a:r>
              <a:rPr lang="en-US" sz="4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endParaRPr lang="en-US" sz="44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68750" b="12719"/>
          <a:stretch/>
        </p:blipFill>
        <p:spPr>
          <a:xfrm>
            <a:off x="304800" y="3444549"/>
            <a:ext cx="3810000" cy="30928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8750" b="12719"/>
          <a:stretch/>
        </p:blipFill>
        <p:spPr>
          <a:xfrm>
            <a:off x="8229600" y="3444549"/>
            <a:ext cx="3810000" cy="30928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4375" r="34375" b="12719"/>
          <a:stretch/>
        </p:blipFill>
        <p:spPr>
          <a:xfrm>
            <a:off x="4267200" y="3460315"/>
            <a:ext cx="3810000" cy="3092885"/>
          </a:xfrm>
          <a:prstGeom prst="rect">
            <a:avLst/>
          </a:prstGeom>
        </p:spPr>
      </p:pic>
      <p:sp>
        <p:nvSpPr>
          <p:cNvPr id="8" name="object 7"/>
          <p:cNvSpPr txBox="1"/>
          <p:nvPr/>
        </p:nvSpPr>
        <p:spPr>
          <a:xfrm>
            <a:off x="916939" y="1586091"/>
            <a:ext cx="10187940" cy="17667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42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zh-CN" altLang="en-US" sz="3200" dirty="0" smtClean="0">
                <a:latin typeface="Arial"/>
                <a:cs typeface="Arial"/>
              </a:rPr>
              <a:t> </a:t>
            </a:r>
            <a:r>
              <a:rPr lang="en-US" altLang="zh-CN" sz="3200" dirty="0" smtClean="0">
                <a:latin typeface="Arial"/>
                <a:cs typeface="Arial"/>
              </a:rPr>
              <a:t>The </a:t>
            </a:r>
            <a:r>
              <a:rPr lang="en-US" altLang="zh-CN" sz="3200" dirty="0">
                <a:latin typeface="Arial"/>
                <a:cs typeface="Arial"/>
              </a:rPr>
              <a:t>impact on </a:t>
            </a:r>
            <a:r>
              <a:rPr lang="en-US" altLang="zh-CN" sz="3200" dirty="0" smtClean="0">
                <a:latin typeface="Arial"/>
                <a:cs typeface="Arial"/>
              </a:rPr>
              <a:t>long</a:t>
            </a:r>
            <a:r>
              <a:rPr lang="zh-CN" altLang="en-US" sz="3200" dirty="0" smtClean="0">
                <a:latin typeface="Arial"/>
                <a:cs typeface="Arial"/>
              </a:rPr>
              <a:t> </a:t>
            </a:r>
            <a:r>
              <a:rPr lang="en-US" altLang="zh-CN" sz="3200" dirty="0" smtClean="0">
                <a:latin typeface="Arial"/>
                <a:cs typeface="Arial"/>
              </a:rPr>
              <a:t>flows </a:t>
            </a:r>
            <a:endParaRPr lang="en-US" sz="3200" dirty="0" smtClean="0">
              <a:latin typeface="Arial"/>
              <a:cs typeface="Arial"/>
            </a:endParaRPr>
          </a:p>
          <a:p>
            <a:pPr marL="469900" indent="-457200">
              <a:lnSpc>
                <a:spcPts val="4200"/>
              </a:lnSpc>
              <a:buFont typeface="Wingdings" charset="2"/>
              <a:buChar char="Ø"/>
              <a:tabLst>
                <a:tab pos="469265" algn="l"/>
              </a:tabLst>
            </a:pPr>
            <a:r>
              <a:rPr lang="en-US" altLang="zh-CN" sz="2800" b="1" dirty="0">
                <a:latin typeface="Arial"/>
                <a:cs typeface="Arial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Low </a:t>
            </a:r>
            <a:r>
              <a:rPr lang="en-US" sz="2800" b="1" dirty="0">
                <a:solidFill>
                  <a:srgbClr val="FF0000"/>
                </a:solidFill>
                <a:latin typeface="Arial"/>
                <a:cs typeface="Arial"/>
              </a:rPr>
              <a:t>link </a:t>
            </a:r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utilization</a:t>
            </a:r>
          </a:p>
          <a:p>
            <a:pPr marL="469900" indent="-457200">
              <a:lnSpc>
                <a:spcPts val="4200"/>
              </a:lnSpc>
              <a:buFont typeface="Wingdings" charset="2"/>
              <a:buChar char="Ø"/>
              <a:tabLst>
                <a:tab pos="469265" algn="l"/>
              </a:tabLst>
            </a:pPr>
            <a:r>
              <a:rPr lang="en-US" altLang="zh-CN" sz="2800" b="1" dirty="0" smtClean="0">
                <a:latin typeface="Arial"/>
                <a:cs typeface="Arial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/>
                <a:cs typeface="Arial"/>
              </a:rPr>
              <a:t>Packet reordering</a:t>
            </a:r>
            <a:endParaRPr 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914400" y="366787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4400" kern="0" spc="30" dirty="0" smtClean="0">
                <a:solidFill>
                  <a:sysClr val="windowText" lastClr="000000"/>
                </a:solidFill>
                <a:latin typeface="Arial"/>
                <a:cs typeface="Arial"/>
              </a:rPr>
              <a:t>M</a:t>
            </a:r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o</a:t>
            </a:r>
            <a:r>
              <a:rPr lang="en-US" sz="4400" kern="0" spc="-40" dirty="0" smtClean="0">
                <a:solidFill>
                  <a:sysClr val="windowText" lastClr="000000"/>
                </a:solidFill>
                <a:latin typeface="Arial"/>
                <a:cs typeface="Arial"/>
              </a:rPr>
              <a:t>t</a:t>
            </a:r>
            <a:r>
              <a:rPr lang="en-US" sz="4400" kern="0" spc="20" dirty="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4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v</a:t>
            </a:r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lang="en-US" sz="4400" kern="0" spc="-40" dirty="0" smtClean="0">
                <a:solidFill>
                  <a:sysClr val="windowText" lastClr="000000"/>
                </a:solidFill>
                <a:latin typeface="Arial"/>
                <a:cs typeface="Arial"/>
              </a:rPr>
              <a:t>t</a:t>
            </a:r>
            <a:r>
              <a:rPr lang="en-US" sz="4400" kern="0" spc="20" dirty="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o</a:t>
            </a:r>
            <a:r>
              <a:rPr lang="en-US" sz="4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endParaRPr lang="en-US" sz="44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7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60" dirty="0" smtClean="0">
                <a:latin typeface="Arial"/>
                <a:cs typeface="Arial"/>
              </a:rPr>
              <a:t>O</a:t>
            </a:r>
            <a:r>
              <a:rPr sz="4400" spc="-75" dirty="0" smtClean="0">
                <a:latin typeface="Arial"/>
                <a:cs typeface="Arial"/>
              </a:rPr>
              <a:t>u</a:t>
            </a:r>
            <a:r>
              <a:rPr sz="4400" spc="-25" dirty="0" smtClean="0">
                <a:latin typeface="Arial"/>
                <a:cs typeface="Arial"/>
              </a:rPr>
              <a:t>t</a:t>
            </a:r>
            <a:r>
              <a:rPr sz="4400" spc="25" dirty="0" smtClean="0">
                <a:latin typeface="Arial"/>
                <a:cs typeface="Arial"/>
              </a:rPr>
              <a:t>l</a:t>
            </a:r>
            <a:r>
              <a:rPr sz="4400" spc="20" dirty="0" smtClean="0">
                <a:latin typeface="Arial"/>
                <a:cs typeface="Arial"/>
              </a:rPr>
              <a:t>i</a:t>
            </a:r>
            <a:r>
              <a:rPr sz="4400" spc="-50" dirty="0" smtClean="0">
                <a:latin typeface="Arial"/>
                <a:cs typeface="Arial"/>
              </a:rPr>
              <a:t>n</a:t>
            </a:r>
            <a:r>
              <a:rPr sz="4400" spc="0" dirty="0" smtClean="0">
                <a:latin typeface="Arial"/>
                <a:cs typeface="Arial"/>
              </a:rPr>
              <a:t>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48597" name="object 3"/>
          <p:cNvSpPr txBox="1"/>
          <p:nvPr/>
        </p:nvSpPr>
        <p:spPr>
          <a:xfrm>
            <a:off x="916938" y="1746885"/>
            <a:ext cx="7541261" cy="351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2"/>
                </a:solidFill>
                <a:latin typeface="Arial"/>
                <a:cs typeface="Arial"/>
              </a:rPr>
              <a:t>Introduction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lang="en-US" altLang="zh-CN"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lang="en-US" altLang="zh-CN"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2"/>
                </a:solidFill>
                <a:latin typeface="Arial"/>
                <a:cs typeface="Arial"/>
              </a:rPr>
              <a:t>Background</a:t>
            </a:r>
            <a:endParaRPr lang="en-US" sz="2800" b="1" spc="30" dirty="0" smtClean="0">
              <a:solidFill>
                <a:schemeClr val="bg2"/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Motivation</a:t>
            </a:r>
            <a:endParaRPr lang="en-US" sz="2800" b="1" spc="3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sz="2800" b="1" spc="30" dirty="0" smtClean="0">
                <a:latin typeface="Arial"/>
                <a:cs typeface="Arial"/>
              </a:rPr>
              <a:t>TLB</a:t>
            </a:r>
            <a:r>
              <a:rPr sz="2800" b="1" spc="30" dirty="0" smtClean="0">
                <a:latin typeface="Arial"/>
                <a:cs typeface="Arial"/>
              </a:rPr>
              <a:t> </a:t>
            </a:r>
            <a:r>
              <a:rPr sz="2800" b="1" spc="30" dirty="0">
                <a:latin typeface="Arial"/>
                <a:cs typeface="Arial"/>
              </a:rPr>
              <a:t>Design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Evaluation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483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>
            <a:spLocks noGrp="1"/>
          </p:cNvSpPr>
          <p:nvPr>
            <p:ph type="title"/>
          </p:nvPr>
        </p:nvSpPr>
        <p:spPr>
          <a:xfrm>
            <a:off x="990600" y="1585987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en-US" sz="3600" dirty="0" smtClean="0">
                <a:latin typeface="Arial"/>
                <a:cs typeface="Arial"/>
              </a:rPr>
              <a:t>	 </a:t>
            </a:r>
            <a:r>
              <a:rPr lang="en-US" sz="3600" b="1" dirty="0" smtClean="0">
                <a:solidFill>
                  <a:srgbClr val="FF0000"/>
                </a:solidFill>
                <a:latin typeface="Arial"/>
                <a:cs typeface="Arial"/>
              </a:rPr>
              <a:t>TLB A</a:t>
            </a:r>
            <a:r>
              <a:rPr lang="en-US" sz="3600" b="1" dirty="0" smtClean="0">
                <a:solidFill>
                  <a:srgbClr val="FF0000"/>
                </a:solidFill>
              </a:rPr>
              <a:t>rchitecture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 smtClean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445" y="2438400"/>
            <a:ext cx="9372600" cy="3947853"/>
          </a:xfrm>
          <a:prstGeom prst="rect">
            <a:avLst/>
          </a:prstGeom>
        </p:spPr>
      </p:pic>
      <p:sp>
        <p:nvSpPr>
          <p:cNvPr id="15" name="object 2"/>
          <p:cNvSpPr txBox="1">
            <a:spLocks/>
          </p:cNvSpPr>
          <p:nvPr/>
        </p:nvSpPr>
        <p:spPr>
          <a:xfrm>
            <a:off x="914400" y="366787"/>
            <a:ext cx="10612910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4400" kern="0" spc="30" dirty="0" smtClean="0">
                <a:solidFill>
                  <a:sysClr val="windowText" lastClr="000000"/>
                </a:solidFill>
                <a:latin typeface="Arial"/>
                <a:cs typeface="Arial"/>
              </a:rPr>
              <a:t>TLB</a:t>
            </a:r>
            <a:r>
              <a:rPr lang="en-US" altLang="zh-CN" sz="4400" kern="0" spc="-15" dirty="0" smtClean="0">
                <a:solidFill>
                  <a:sysClr val="windowText" lastClr="000000"/>
                </a:solidFill>
                <a:latin typeface="Arial"/>
                <a:cs typeface="Arial"/>
              </a:rPr>
              <a:t>:</a:t>
            </a:r>
            <a:r>
              <a:rPr lang="en-US" altLang="zh-CN" sz="4000" kern="0" spc="-15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US" altLang="zh-CN" sz="4000" b="1" i="1" u="heavy" kern="0" spc="-20" dirty="0" smtClean="0">
                <a:solidFill>
                  <a:sysClr val="windowText" lastClr="000000"/>
                </a:solidFill>
                <a:latin typeface="Arial"/>
                <a:cs typeface="Arial"/>
              </a:rPr>
              <a:t>T</a:t>
            </a:r>
            <a:r>
              <a:rPr lang="en-US" altLang="zh-CN" sz="40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raffic-aware</a:t>
            </a:r>
            <a:r>
              <a:rPr lang="en-US" altLang="zh-CN" sz="4000" kern="0" spc="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US" altLang="zh-CN" sz="4000" b="1" i="1" u="heavy" kern="0" spc="-20" smtClean="0">
                <a:solidFill>
                  <a:sysClr val="windowText" lastClr="000000"/>
                </a:solidFill>
                <a:latin typeface="Arial"/>
                <a:cs typeface="Arial"/>
              </a:rPr>
              <a:t>L</a:t>
            </a:r>
            <a:r>
              <a:rPr lang="en-US" altLang="zh-CN" sz="40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oad </a:t>
            </a:r>
            <a:r>
              <a:rPr lang="en-US" altLang="zh-CN" sz="4000" b="1" i="1" u="heavy" kern="0" spc="-20" smtClean="0">
                <a:solidFill>
                  <a:sysClr val="windowText" lastClr="000000"/>
                </a:solidFill>
                <a:latin typeface="Arial"/>
                <a:cs typeface="Arial"/>
              </a:rPr>
              <a:t>B</a:t>
            </a:r>
            <a:r>
              <a:rPr lang="en-US" altLang="zh-CN" sz="40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alancing</a:t>
            </a:r>
            <a:endParaRPr lang="en-US" sz="40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83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>
            <a:spLocks noGrp="1"/>
          </p:cNvSpPr>
          <p:nvPr>
            <p:ph type="title"/>
          </p:nvPr>
        </p:nvSpPr>
        <p:spPr>
          <a:xfrm>
            <a:off x="948381" y="366787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4400" spc="30" dirty="0" smtClean="0">
                <a:latin typeface="Arial"/>
                <a:cs typeface="Arial"/>
              </a:rPr>
              <a:t>TLB: </a:t>
            </a:r>
            <a:r>
              <a:rPr lang="en-US" sz="4400" dirty="0" smtClean="0"/>
              <a:t>Adaptive switching granularity</a:t>
            </a:r>
            <a:endParaRPr lang="en-US" sz="4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/>
          <a:srcRect r="1474"/>
          <a:stretch/>
        </p:blipFill>
        <p:spPr>
          <a:xfrm>
            <a:off x="2895600" y="1524000"/>
            <a:ext cx="5715000" cy="158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/>
          <a:srcRect t="93289" b="1"/>
          <a:stretch/>
        </p:blipFill>
        <p:spPr>
          <a:xfrm>
            <a:off x="2590800" y="6098202"/>
            <a:ext cx="7127605" cy="4549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/>
          <a:srcRect l="51250" b="55699"/>
          <a:stretch/>
        </p:blipFill>
        <p:spPr>
          <a:xfrm>
            <a:off x="3200400" y="3352800"/>
            <a:ext cx="2971800" cy="25693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/>
          <a:srcRect t="48540" r="52737" b="7664"/>
          <a:stretch/>
        </p:blipFill>
        <p:spPr>
          <a:xfrm>
            <a:off x="6267845" y="3453713"/>
            <a:ext cx="2799955" cy="2468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/>
          <a:srcRect r="52500" b="55699"/>
          <a:stretch/>
        </p:blipFill>
        <p:spPr>
          <a:xfrm>
            <a:off x="228600" y="3352800"/>
            <a:ext cx="2895600" cy="25693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/>
          <a:srcRect l="51850" t="48540" b="7664"/>
          <a:stretch/>
        </p:blipFill>
        <p:spPr>
          <a:xfrm>
            <a:off x="9163445" y="3453713"/>
            <a:ext cx="2852468" cy="246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>
            <a:spLocks noGrp="1"/>
          </p:cNvSpPr>
          <p:nvPr>
            <p:ph type="title"/>
          </p:nvPr>
        </p:nvSpPr>
        <p:spPr>
          <a:xfrm>
            <a:off x="948381" y="366787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4400" spc="30" dirty="0" smtClean="0">
                <a:latin typeface="Arial"/>
                <a:cs typeface="Arial"/>
              </a:rPr>
              <a:t>TLB: </a:t>
            </a:r>
            <a:r>
              <a:rPr lang="en-US" altLang="zh-CN" sz="4400" dirty="0" smtClean="0"/>
              <a:t>Queueing process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681174"/>
            <a:ext cx="9393711" cy="3795826"/>
          </a:xfrm>
          <a:prstGeom prst="rect">
            <a:avLst/>
          </a:prstGeom>
        </p:spPr>
      </p:pic>
      <p:sp>
        <p:nvSpPr>
          <p:cNvPr id="4" name="object 7"/>
          <p:cNvSpPr txBox="1"/>
          <p:nvPr/>
        </p:nvSpPr>
        <p:spPr>
          <a:xfrm>
            <a:off x="700395" y="1430021"/>
            <a:ext cx="10379303" cy="54279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19"/>
              </a:spcBef>
            </a:pPr>
            <a:endParaRPr sz="1200" dirty="0"/>
          </a:p>
          <a:p>
            <a:pPr marL="398144" indent="-34290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512445" algn="l"/>
              </a:tabLst>
            </a:pPr>
            <a:r>
              <a:rPr sz="32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sz="3200" b="1" spc="40" dirty="0" smtClean="0">
                <a:latin typeface="Arial"/>
                <a:cs typeface="Arial"/>
              </a:rPr>
              <a:t>Load balancing with </a:t>
            </a:r>
            <a:r>
              <a:rPr lang="en-US" altLang="zh-CN" sz="3200" b="1" spc="40" dirty="0" smtClean="0">
                <a:solidFill>
                  <a:srgbClr val="FF0000"/>
                </a:solidFill>
                <a:latin typeface="Arial"/>
                <a:cs typeface="Arial"/>
              </a:rPr>
              <a:t>different</a:t>
            </a:r>
            <a:r>
              <a:rPr lang="en-US" sz="3200" b="1" spc="40" dirty="0" smtClean="0">
                <a:latin typeface="Arial"/>
                <a:cs typeface="Arial"/>
              </a:rPr>
              <a:t> </a:t>
            </a:r>
            <a:r>
              <a:rPr lang="en-US" sz="3200" b="1" spc="40" dirty="0" smtClean="0">
                <a:solidFill>
                  <a:srgbClr val="FF0000"/>
                </a:solidFill>
                <a:latin typeface="Arial"/>
                <a:cs typeface="Arial"/>
              </a:rPr>
              <a:t>granularity</a:t>
            </a:r>
            <a:endParaRPr sz="3200" b="1" spc="-35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40"/>
              </a:spcBef>
            </a:pPr>
            <a:endParaRPr sz="2800" spc="-3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54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60" dirty="0" smtClean="0">
                <a:latin typeface="Arial"/>
                <a:cs typeface="Arial"/>
              </a:rPr>
              <a:t>O</a:t>
            </a:r>
            <a:r>
              <a:rPr sz="4400" spc="-75" dirty="0" smtClean="0">
                <a:latin typeface="Arial"/>
                <a:cs typeface="Arial"/>
              </a:rPr>
              <a:t>u</a:t>
            </a:r>
            <a:r>
              <a:rPr sz="4400" spc="-25" dirty="0" smtClean="0">
                <a:latin typeface="Arial"/>
                <a:cs typeface="Arial"/>
              </a:rPr>
              <a:t>t</a:t>
            </a:r>
            <a:r>
              <a:rPr sz="4400" spc="25" dirty="0" smtClean="0">
                <a:latin typeface="Arial"/>
                <a:cs typeface="Arial"/>
              </a:rPr>
              <a:t>l</a:t>
            </a:r>
            <a:r>
              <a:rPr sz="4400" spc="20" dirty="0" smtClean="0">
                <a:latin typeface="Arial"/>
                <a:cs typeface="Arial"/>
              </a:rPr>
              <a:t>i</a:t>
            </a:r>
            <a:r>
              <a:rPr sz="4400" spc="-50" dirty="0" smtClean="0">
                <a:latin typeface="Arial"/>
                <a:cs typeface="Arial"/>
              </a:rPr>
              <a:t>n</a:t>
            </a:r>
            <a:r>
              <a:rPr sz="4400" spc="0" dirty="0" smtClean="0">
                <a:latin typeface="Arial"/>
                <a:cs typeface="Arial"/>
              </a:rPr>
              <a:t>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48597" name="object 3"/>
          <p:cNvSpPr txBox="1"/>
          <p:nvPr/>
        </p:nvSpPr>
        <p:spPr>
          <a:xfrm>
            <a:off x="916938" y="1746885"/>
            <a:ext cx="7541261" cy="351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2"/>
                </a:solidFill>
                <a:latin typeface="Arial"/>
                <a:cs typeface="Arial"/>
              </a:rPr>
              <a:t>Introduction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lang="en-US" altLang="zh-CN"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lang="en-US" altLang="zh-CN"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2"/>
                </a:solidFill>
                <a:latin typeface="Arial"/>
                <a:cs typeface="Arial"/>
              </a:rPr>
              <a:t>Background</a:t>
            </a:r>
            <a:endParaRPr lang="en-US" sz="2800" b="1" spc="30" dirty="0" smtClean="0">
              <a:solidFill>
                <a:schemeClr val="bg2"/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Motivation</a:t>
            </a:r>
            <a:endParaRPr lang="en-US" sz="2800" b="1" spc="3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TLB</a:t>
            </a:r>
            <a:r>
              <a:rPr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Design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latin typeface="Arial"/>
                <a:cs typeface="Arial"/>
              </a:rPr>
              <a:t>Evaluation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4821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object 6"/>
          <p:cNvSpPr txBox="1"/>
          <p:nvPr/>
        </p:nvSpPr>
        <p:spPr>
          <a:xfrm>
            <a:off x="916938" y="1485052"/>
            <a:ext cx="11503662" cy="14867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sz="2300" spc="43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sz="2800" spc="10" dirty="0" err="1" smtClean="0">
                <a:solidFill>
                  <a:srgbClr val="FF0000"/>
                </a:solidFill>
                <a:latin typeface="Arial"/>
                <a:cs typeface="Arial"/>
              </a:rPr>
              <a:t>Testbed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settings</a:t>
            </a:r>
          </a:p>
          <a:p>
            <a:pPr>
              <a:lnSpc>
                <a:spcPts val="750"/>
              </a:lnSpc>
              <a:spcBef>
                <a:spcPts val="30"/>
              </a:spcBef>
            </a:pPr>
            <a:endParaRPr sz="750" dirty="0"/>
          </a:p>
          <a:p>
            <a:pPr marL="914400" indent="-457200"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altLang="zh-CN" sz="2400" spc="40" dirty="0" err="1">
                <a:latin typeface="Arial"/>
                <a:cs typeface="Arial"/>
              </a:rPr>
              <a:t>Mininet</a:t>
            </a:r>
            <a:r>
              <a:rPr lang="en-US" altLang="zh-CN" sz="2400" spc="40" dirty="0">
                <a:latin typeface="Arial"/>
                <a:cs typeface="Arial"/>
              </a:rPr>
              <a:t> </a:t>
            </a:r>
            <a:r>
              <a:rPr lang="en-US" altLang="zh-CN" sz="2400" spc="40" dirty="0" smtClean="0">
                <a:latin typeface="Arial"/>
                <a:cs typeface="Arial"/>
              </a:rPr>
              <a:t>2.3.0</a:t>
            </a:r>
            <a:r>
              <a:rPr lang="zh-CN" altLang="en-US" sz="2400" spc="40" dirty="0">
                <a:latin typeface="Arial"/>
                <a:cs typeface="Arial"/>
              </a:rPr>
              <a:t>；</a:t>
            </a:r>
            <a:r>
              <a:rPr sz="2400" spc="40" dirty="0" smtClean="0">
                <a:latin typeface="Arial"/>
                <a:cs typeface="Arial"/>
              </a:rPr>
              <a:t> </a:t>
            </a:r>
            <a:r>
              <a:rPr lang="nb-NO" sz="2400" dirty="0"/>
              <a:t>P4</a:t>
            </a:r>
            <a:r>
              <a:rPr lang="nb-NO" sz="2400" baseline="-25000" dirty="0"/>
              <a:t>16</a:t>
            </a:r>
            <a:r>
              <a:rPr lang="nb-NO" sz="2400" dirty="0"/>
              <a:t> </a:t>
            </a:r>
            <a:r>
              <a:rPr lang="nb-NO" sz="2400" dirty="0" smtClean="0"/>
              <a:t>1.0.</a:t>
            </a:r>
            <a:r>
              <a:rPr lang="zh-CN" altLang="en-US" sz="2400" dirty="0" smtClean="0"/>
              <a:t>；</a:t>
            </a:r>
            <a:r>
              <a:rPr lang="en-US" sz="2400" spc="40" dirty="0" smtClean="0">
                <a:latin typeface="Arial"/>
                <a:cs typeface="Arial"/>
              </a:rPr>
              <a:t>2</a:t>
            </a:r>
            <a:r>
              <a:rPr sz="2400" spc="40" dirty="0" smtClean="0">
                <a:latin typeface="Arial"/>
                <a:cs typeface="Arial"/>
              </a:rPr>
              <a:t>-layer</a:t>
            </a:r>
            <a:r>
              <a:rPr lang="en-US" sz="2400" spc="40" dirty="0" smtClean="0">
                <a:latin typeface="Arial"/>
                <a:cs typeface="Arial"/>
              </a:rPr>
              <a:t> Leaf-spine topology</a:t>
            </a:r>
            <a:endParaRPr sz="2400" spc="40" dirty="0">
              <a:latin typeface="Arial"/>
              <a:cs typeface="Arial"/>
            </a:endParaRPr>
          </a:p>
          <a:p>
            <a:pPr marL="342900" indent="-342900">
              <a:lnSpc>
                <a:spcPts val="950"/>
              </a:lnSpc>
              <a:spcBef>
                <a:spcPts val="10"/>
              </a:spcBef>
              <a:buClr>
                <a:srgbClr val="9999CC"/>
              </a:buClr>
              <a:buFont typeface="Wingdings" panose="05000000000000000000" pitchFamily="2" charset="2"/>
              <a:buChar char="n"/>
            </a:pPr>
            <a:endParaRPr sz="2400" spc="40" dirty="0">
              <a:latin typeface="Arial"/>
              <a:cs typeface="Arial"/>
            </a:endParaRPr>
          </a:p>
          <a:p>
            <a:pPr marL="914400" indent="-457200">
              <a:lnSpc>
                <a:spcPct val="1000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sz="2400" spc="40" dirty="0" smtClean="0">
                <a:latin typeface="Arial"/>
                <a:cs typeface="Arial"/>
              </a:rPr>
              <a:t>20M</a:t>
            </a:r>
            <a:r>
              <a:rPr sz="2400" spc="40" dirty="0" smtClean="0">
                <a:latin typeface="Arial"/>
                <a:cs typeface="Arial"/>
              </a:rPr>
              <a:t>bps </a:t>
            </a:r>
            <a:r>
              <a:rPr lang="en-US" altLang="zh-CN" sz="2400" spc="40" dirty="0">
                <a:latin typeface="Arial"/>
                <a:cs typeface="Arial"/>
              </a:rPr>
              <a:t>bottleneck link</a:t>
            </a:r>
            <a:r>
              <a:rPr sz="2400" spc="40" dirty="0">
                <a:latin typeface="Arial"/>
                <a:cs typeface="Arial"/>
              </a:rPr>
              <a:t>; </a:t>
            </a:r>
            <a:r>
              <a:rPr lang="en-US" sz="2400" spc="40" dirty="0" smtClean="0">
                <a:latin typeface="Arial"/>
                <a:cs typeface="Arial"/>
              </a:rPr>
              <a:t>56</a:t>
            </a:r>
            <a:r>
              <a:rPr sz="2400" spc="40" dirty="0" smtClean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hosts, </a:t>
            </a:r>
            <a:r>
              <a:rPr sz="2400" spc="40" dirty="0" smtClean="0">
                <a:latin typeface="Arial"/>
                <a:cs typeface="Arial"/>
              </a:rPr>
              <a:t>2</a:t>
            </a:r>
            <a:r>
              <a:rPr lang="en-US" sz="2400" spc="40" dirty="0" smtClean="0">
                <a:latin typeface="Arial"/>
                <a:cs typeface="Arial"/>
              </a:rPr>
              <a:t> </a:t>
            </a:r>
            <a:r>
              <a:rPr lang="en-US" sz="2400" spc="40" dirty="0" err="1">
                <a:latin typeface="Arial"/>
                <a:cs typeface="Arial"/>
              </a:rPr>
              <a:t>ToR</a:t>
            </a:r>
            <a:r>
              <a:rPr lang="en-US" sz="2400" spc="4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switches</a:t>
            </a:r>
            <a:r>
              <a:rPr lang="en-US" sz="2400" spc="40" dirty="0">
                <a:latin typeface="Arial"/>
                <a:cs typeface="Arial"/>
              </a:rPr>
              <a:t>,</a:t>
            </a:r>
            <a:r>
              <a:rPr lang="en-US" altLang="zh-CN" sz="2400" dirty="0"/>
              <a:t> </a:t>
            </a:r>
            <a:r>
              <a:rPr lang="en-US" altLang="zh-CN" sz="2400" spc="40" dirty="0" smtClean="0">
                <a:latin typeface="Arial"/>
                <a:cs typeface="Arial"/>
              </a:rPr>
              <a:t>10 </a:t>
            </a:r>
            <a:r>
              <a:rPr lang="en-US" altLang="zh-CN" sz="2400" spc="40" dirty="0">
                <a:latin typeface="Arial"/>
                <a:cs typeface="Arial"/>
              </a:rPr>
              <a:t>core </a:t>
            </a:r>
            <a:r>
              <a:rPr lang="en-US" altLang="zh-CN" sz="2400" spc="40" dirty="0" smtClean="0">
                <a:latin typeface="Arial"/>
                <a:cs typeface="Arial"/>
              </a:rPr>
              <a:t>switches</a:t>
            </a:r>
          </a:p>
        </p:txBody>
      </p:sp>
      <p:sp>
        <p:nvSpPr>
          <p:cNvPr id="1048695" name="object 2"/>
          <p:cNvSpPr txBox="1"/>
          <p:nvPr/>
        </p:nvSpPr>
        <p:spPr>
          <a:xfrm>
            <a:off x="893290" y="366395"/>
            <a:ext cx="10536710" cy="700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spc="-520" dirty="0" smtClean="0">
                <a:latin typeface="Arial"/>
                <a:cs typeface="Arial"/>
              </a:rPr>
              <a:t>T</a:t>
            </a:r>
            <a:r>
              <a:rPr sz="4400" spc="-50" dirty="0" smtClean="0">
                <a:latin typeface="Arial"/>
                <a:cs typeface="Arial"/>
              </a:rPr>
              <a:t>e</a:t>
            </a:r>
            <a:r>
              <a:rPr sz="4400" spc="-25" dirty="0" smtClean="0">
                <a:latin typeface="Arial"/>
                <a:cs typeface="Arial"/>
              </a:rPr>
              <a:t>s</a:t>
            </a:r>
            <a:r>
              <a:rPr sz="4400" spc="-40" dirty="0" smtClean="0">
                <a:latin typeface="Arial"/>
                <a:cs typeface="Arial"/>
              </a:rPr>
              <a:t>t</a:t>
            </a:r>
            <a:r>
              <a:rPr sz="4400" spc="-50" dirty="0" smtClean="0">
                <a:latin typeface="Arial"/>
                <a:cs typeface="Arial"/>
              </a:rPr>
              <a:t>be</a:t>
            </a:r>
            <a:r>
              <a:rPr sz="4400" spc="0" dirty="0" smtClean="0">
                <a:latin typeface="Arial"/>
                <a:cs typeface="Arial"/>
              </a:rPr>
              <a:t>d</a:t>
            </a:r>
            <a:r>
              <a:rPr sz="4400" spc="225" dirty="0" smtClean="0">
                <a:latin typeface="Arial"/>
                <a:cs typeface="Arial"/>
              </a:rPr>
              <a:t> </a:t>
            </a:r>
            <a:r>
              <a:rPr sz="4400" spc="20" dirty="0" smtClean="0">
                <a:latin typeface="Arial"/>
                <a:cs typeface="Arial"/>
              </a:rPr>
              <a:t>R</a:t>
            </a:r>
            <a:r>
              <a:rPr sz="4400" spc="-50" dirty="0" smtClean="0">
                <a:latin typeface="Arial"/>
                <a:cs typeface="Arial"/>
              </a:rPr>
              <a:t>e</a:t>
            </a:r>
            <a:r>
              <a:rPr sz="4400" spc="0" dirty="0" smtClean="0">
                <a:latin typeface="Arial"/>
                <a:cs typeface="Arial"/>
              </a:rPr>
              <a:t>s</a:t>
            </a:r>
            <a:r>
              <a:rPr sz="4400" spc="-50" dirty="0" smtClean="0">
                <a:latin typeface="Arial"/>
                <a:cs typeface="Arial"/>
              </a:rPr>
              <a:t>u</a:t>
            </a:r>
            <a:r>
              <a:rPr sz="4400" spc="20" dirty="0" smtClean="0">
                <a:latin typeface="Arial"/>
                <a:cs typeface="Arial"/>
              </a:rPr>
              <a:t>l</a:t>
            </a:r>
            <a:r>
              <a:rPr sz="4400" spc="-40" dirty="0" smtClean="0">
                <a:latin typeface="Arial"/>
                <a:cs typeface="Arial"/>
              </a:rPr>
              <a:t>t</a:t>
            </a:r>
            <a:r>
              <a:rPr sz="4400" spc="0" dirty="0" smtClean="0"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52243" b="15867"/>
          <a:stretch/>
        </p:blipFill>
        <p:spPr>
          <a:xfrm>
            <a:off x="1447799" y="3200400"/>
            <a:ext cx="4495801" cy="31061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14286"/>
          <a:stretch/>
        </p:blipFill>
        <p:spPr>
          <a:xfrm>
            <a:off x="6453023" y="3200400"/>
            <a:ext cx="4443577" cy="310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9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object 6"/>
          <p:cNvSpPr txBox="1"/>
          <p:nvPr/>
        </p:nvSpPr>
        <p:spPr>
          <a:xfrm>
            <a:off x="916938" y="1485052"/>
            <a:ext cx="11503662" cy="14867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sz="2300" spc="43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sz="2800" spc="10" dirty="0" err="1" smtClean="0">
                <a:solidFill>
                  <a:srgbClr val="FF0000"/>
                </a:solidFill>
                <a:latin typeface="Arial"/>
                <a:cs typeface="Arial"/>
              </a:rPr>
              <a:t>Testbed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settings</a:t>
            </a:r>
          </a:p>
          <a:p>
            <a:pPr>
              <a:lnSpc>
                <a:spcPts val="750"/>
              </a:lnSpc>
              <a:spcBef>
                <a:spcPts val="30"/>
              </a:spcBef>
            </a:pPr>
            <a:endParaRPr sz="750" dirty="0"/>
          </a:p>
          <a:p>
            <a:pPr marL="914400" indent="-457200"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altLang="zh-CN" sz="2400" spc="40" dirty="0" err="1">
                <a:latin typeface="Arial"/>
                <a:cs typeface="Arial"/>
              </a:rPr>
              <a:t>Mininet</a:t>
            </a:r>
            <a:r>
              <a:rPr lang="en-US" altLang="zh-CN" sz="2400" spc="40" dirty="0">
                <a:latin typeface="Arial"/>
                <a:cs typeface="Arial"/>
              </a:rPr>
              <a:t> </a:t>
            </a:r>
            <a:r>
              <a:rPr lang="en-US" altLang="zh-CN" sz="2400" spc="40" dirty="0" smtClean="0">
                <a:latin typeface="Arial"/>
                <a:cs typeface="Arial"/>
              </a:rPr>
              <a:t>2.3.0</a:t>
            </a:r>
            <a:r>
              <a:rPr lang="zh-CN" altLang="en-US" sz="2400" spc="40" dirty="0">
                <a:latin typeface="Arial"/>
                <a:cs typeface="Arial"/>
              </a:rPr>
              <a:t>；</a:t>
            </a:r>
            <a:r>
              <a:rPr sz="2400" spc="40" dirty="0" smtClean="0">
                <a:latin typeface="Arial"/>
                <a:cs typeface="Arial"/>
              </a:rPr>
              <a:t> </a:t>
            </a:r>
            <a:r>
              <a:rPr lang="nb-NO" sz="2400" dirty="0"/>
              <a:t>P4</a:t>
            </a:r>
            <a:r>
              <a:rPr lang="nb-NO" sz="2400" baseline="-25000" dirty="0"/>
              <a:t>16</a:t>
            </a:r>
            <a:r>
              <a:rPr lang="nb-NO" sz="2400" dirty="0"/>
              <a:t> </a:t>
            </a:r>
            <a:r>
              <a:rPr lang="nb-NO" sz="2400" dirty="0" smtClean="0"/>
              <a:t>1.0.</a:t>
            </a:r>
            <a:r>
              <a:rPr lang="zh-CN" altLang="en-US" sz="2400" dirty="0" smtClean="0"/>
              <a:t>；</a:t>
            </a:r>
            <a:r>
              <a:rPr lang="en-US" sz="2400" spc="40" dirty="0" smtClean="0">
                <a:latin typeface="Arial"/>
                <a:cs typeface="Arial"/>
              </a:rPr>
              <a:t>2</a:t>
            </a:r>
            <a:r>
              <a:rPr sz="2400" spc="40" dirty="0" smtClean="0">
                <a:latin typeface="Arial"/>
                <a:cs typeface="Arial"/>
              </a:rPr>
              <a:t>-layer</a:t>
            </a:r>
            <a:r>
              <a:rPr lang="en-US" sz="2400" spc="40" dirty="0" smtClean="0">
                <a:latin typeface="Arial"/>
                <a:cs typeface="Arial"/>
              </a:rPr>
              <a:t> Leaf-spine topology</a:t>
            </a:r>
            <a:endParaRPr sz="2400" spc="40" dirty="0">
              <a:latin typeface="Arial"/>
              <a:cs typeface="Arial"/>
            </a:endParaRPr>
          </a:p>
          <a:p>
            <a:pPr marL="342900" indent="-342900">
              <a:lnSpc>
                <a:spcPts val="950"/>
              </a:lnSpc>
              <a:spcBef>
                <a:spcPts val="10"/>
              </a:spcBef>
              <a:buClr>
                <a:srgbClr val="9999CC"/>
              </a:buClr>
              <a:buFont typeface="Wingdings" panose="05000000000000000000" pitchFamily="2" charset="2"/>
              <a:buChar char="n"/>
            </a:pPr>
            <a:endParaRPr sz="2400" spc="40" dirty="0">
              <a:latin typeface="Arial"/>
              <a:cs typeface="Arial"/>
            </a:endParaRPr>
          </a:p>
          <a:p>
            <a:pPr marL="914400" indent="-457200">
              <a:lnSpc>
                <a:spcPct val="1000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sz="2400" spc="40" dirty="0" smtClean="0">
                <a:latin typeface="Arial"/>
                <a:cs typeface="Arial"/>
              </a:rPr>
              <a:t>20M</a:t>
            </a:r>
            <a:r>
              <a:rPr sz="2400" spc="40" dirty="0" smtClean="0">
                <a:latin typeface="Arial"/>
                <a:cs typeface="Arial"/>
              </a:rPr>
              <a:t>bps </a:t>
            </a:r>
            <a:r>
              <a:rPr lang="en-US" altLang="zh-CN" sz="2400" spc="40" dirty="0">
                <a:latin typeface="Arial"/>
                <a:cs typeface="Arial"/>
              </a:rPr>
              <a:t>bottleneck link</a:t>
            </a:r>
            <a:r>
              <a:rPr sz="2400" spc="40" dirty="0">
                <a:latin typeface="Arial"/>
                <a:cs typeface="Arial"/>
              </a:rPr>
              <a:t>; </a:t>
            </a:r>
            <a:r>
              <a:rPr lang="en-US" sz="2400" spc="40" dirty="0" smtClean="0">
                <a:latin typeface="Arial"/>
                <a:cs typeface="Arial"/>
              </a:rPr>
              <a:t>56</a:t>
            </a:r>
            <a:r>
              <a:rPr sz="2400" spc="40" dirty="0" smtClean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hosts, </a:t>
            </a:r>
            <a:r>
              <a:rPr sz="2400" spc="40" dirty="0" smtClean="0">
                <a:latin typeface="Arial"/>
                <a:cs typeface="Arial"/>
              </a:rPr>
              <a:t>2</a:t>
            </a:r>
            <a:r>
              <a:rPr lang="en-US" sz="2400" spc="40" dirty="0" smtClean="0">
                <a:latin typeface="Arial"/>
                <a:cs typeface="Arial"/>
              </a:rPr>
              <a:t> </a:t>
            </a:r>
            <a:r>
              <a:rPr lang="en-US" sz="2400" spc="40" dirty="0" err="1">
                <a:latin typeface="Arial"/>
                <a:cs typeface="Arial"/>
              </a:rPr>
              <a:t>ToR</a:t>
            </a:r>
            <a:r>
              <a:rPr lang="en-US" sz="2400" spc="4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switches</a:t>
            </a:r>
            <a:r>
              <a:rPr lang="en-US" sz="2400" spc="40" dirty="0">
                <a:latin typeface="Arial"/>
                <a:cs typeface="Arial"/>
              </a:rPr>
              <a:t>,</a:t>
            </a:r>
            <a:r>
              <a:rPr lang="en-US" altLang="zh-CN" sz="2400" dirty="0"/>
              <a:t> </a:t>
            </a:r>
            <a:r>
              <a:rPr lang="en-US" altLang="zh-CN" sz="2400" spc="40" dirty="0" smtClean="0">
                <a:latin typeface="Arial"/>
                <a:cs typeface="Arial"/>
              </a:rPr>
              <a:t>10 </a:t>
            </a:r>
            <a:r>
              <a:rPr lang="en-US" altLang="zh-CN" sz="2400" spc="40" dirty="0">
                <a:latin typeface="Arial"/>
                <a:cs typeface="Arial"/>
              </a:rPr>
              <a:t>core </a:t>
            </a:r>
            <a:r>
              <a:rPr lang="en-US" altLang="zh-CN" sz="2400" spc="40" dirty="0" smtClean="0">
                <a:latin typeface="Arial"/>
                <a:cs typeface="Arial"/>
              </a:rPr>
              <a:t>switches</a:t>
            </a:r>
          </a:p>
        </p:txBody>
      </p:sp>
      <p:sp>
        <p:nvSpPr>
          <p:cNvPr id="1048695" name="object 2"/>
          <p:cNvSpPr txBox="1"/>
          <p:nvPr/>
        </p:nvSpPr>
        <p:spPr>
          <a:xfrm>
            <a:off x="893290" y="366395"/>
            <a:ext cx="10536710" cy="700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spc="-520" dirty="0" smtClean="0">
                <a:latin typeface="Arial"/>
                <a:cs typeface="Arial"/>
              </a:rPr>
              <a:t>T</a:t>
            </a:r>
            <a:r>
              <a:rPr sz="4400" spc="-50" dirty="0" smtClean="0">
                <a:latin typeface="Arial"/>
                <a:cs typeface="Arial"/>
              </a:rPr>
              <a:t>e</a:t>
            </a:r>
            <a:r>
              <a:rPr sz="4400" spc="-25" dirty="0" smtClean="0">
                <a:latin typeface="Arial"/>
                <a:cs typeface="Arial"/>
              </a:rPr>
              <a:t>s</a:t>
            </a:r>
            <a:r>
              <a:rPr sz="4400" spc="-40" dirty="0" smtClean="0">
                <a:latin typeface="Arial"/>
                <a:cs typeface="Arial"/>
              </a:rPr>
              <a:t>t</a:t>
            </a:r>
            <a:r>
              <a:rPr sz="4400" spc="-50" dirty="0" smtClean="0">
                <a:latin typeface="Arial"/>
                <a:cs typeface="Arial"/>
              </a:rPr>
              <a:t>be</a:t>
            </a:r>
            <a:r>
              <a:rPr sz="4400" spc="0" dirty="0" smtClean="0">
                <a:latin typeface="Arial"/>
                <a:cs typeface="Arial"/>
              </a:rPr>
              <a:t>d</a:t>
            </a:r>
            <a:r>
              <a:rPr sz="4400" spc="225" dirty="0" smtClean="0">
                <a:latin typeface="Arial"/>
                <a:cs typeface="Arial"/>
              </a:rPr>
              <a:t> </a:t>
            </a:r>
            <a:r>
              <a:rPr sz="4400" spc="20" dirty="0" smtClean="0">
                <a:latin typeface="Arial"/>
                <a:cs typeface="Arial"/>
              </a:rPr>
              <a:t>R</a:t>
            </a:r>
            <a:r>
              <a:rPr sz="4400" spc="-50" dirty="0" smtClean="0">
                <a:latin typeface="Arial"/>
                <a:cs typeface="Arial"/>
              </a:rPr>
              <a:t>e</a:t>
            </a:r>
            <a:r>
              <a:rPr sz="4400" spc="0" dirty="0" smtClean="0">
                <a:latin typeface="Arial"/>
                <a:cs typeface="Arial"/>
              </a:rPr>
              <a:t>s</a:t>
            </a:r>
            <a:r>
              <a:rPr sz="4400" spc="-50" dirty="0" smtClean="0">
                <a:latin typeface="Arial"/>
                <a:cs typeface="Arial"/>
              </a:rPr>
              <a:t>u</a:t>
            </a:r>
            <a:r>
              <a:rPr sz="4400" spc="20" dirty="0" smtClean="0">
                <a:latin typeface="Arial"/>
                <a:cs typeface="Arial"/>
              </a:rPr>
              <a:t>l</a:t>
            </a:r>
            <a:r>
              <a:rPr sz="4400" spc="-40" dirty="0" smtClean="0">
                <a:latin typeface="Arial"/>
                <a:cs typeface="Arial"/>
              </a:rPr>
              <a:t>t</a:t>
            </a:r>
            <a:r>
              <a:rPr sz="4400" spc="0" dirty="0" smtClean="0"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2099" b="15867"/>
          <a:stretch/>
        </p:blipFill>
        <p:spPr>
          <a:xfrm>
            <a:off x="1371600" y="3200400"/>
            <a:ext cx="4592114" cy="31631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230" y="3200401"/>
            <a:ext cx="4600145" cy="318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object 6"/>
          <p:cNvSpPr txBox="1"/>
          <p:nvPr/>
        </p:nvSpPr>
        <p:spPr>
          <a:xfrm>
            <a:off x="916938" y="1637452"/>
            <a:ext cx="9141462" cy="14867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sz="2300" spc="43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sz="2800" spc="10" dirty="0" smtClean="0">
                <a:solidFill>
                  <a:srgbClr val="FF0000"/>
                </a:solidFill>
                <a:latin typeface="Arial"/>
                <a:cs typeface="Arial"/>
              </a:rPr>
              <a:t>Overhead</a:t>
            </a:r>
            <a:r>
              <a:rPr lang="en-US" sz="2800" spc="10" dirty="0" smtClean="0">
                <a:latin typeface="Arial"/>
                <a:cs typeface="Arial"/>
              </a:rPr>
              <a:t> </a:t>
            </a:r>
            <a:r>
              <a:rPr lang="en-US" sz="2800" dirty="0"/>
              <a:t>of the leaf </a:t>
            </a:r>
            <a:r>
              <a:rPr lang="en-US" sz="2800" dirty="0" smtClean="0"/>
              <a:t>switch</a:t>
            </a:r>
            <a:endParaRPr sz="2800" spc="10" dirty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0"/>
              </a:spcBef>
            </a:pPr>
            <a:endParaRPr sz="750" dirty="0"/>
          </a:p>
        </p:txBody>
      </p:sp>
      <p:sp>
        <p:nvSpPr>
          <p:cNvPr id="1048701" name="object 2"/>
          <p:cNvSpPr txBox="1"/>
          <p:nvPr/>
        </p:nvSpPr>
        <p:spPr>
          <a:xfrm>
            <a:off x="914400" y="366395"/>
            <a:ext cx="10536710" cy="700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spc="-520" dirty="0" smtClean="0">
                <a:latin typeface="Arial"/>
                <a:cs typeface="Arial"/>
              </a:rPr>
              <a:t>T</a:t>
            </a:r>
            <a:r>
              <a:rPr sz="4400" spc="-50" dirty="0" smtClean="0">
                <a:latin typeface="Arial"/>
                <a:cs typeface="Arial"/>
              </a:rPr>
              <a:t>e</a:t>
            </a:r>
            <a:r>
              <a:rPr sz="4400" spc="-25" dirty="0" smtClean="0">
                <a:latin typeface="Arial"/>
                <a:cs typeface="Arial"/>
              </a:rPr>
              <a:t>s</a:t>
            </a:r>
            <a:r>
              <a:rPr sz="4400" spc="-40" dirty="0" smtClean="0">
                <a:latin typeface="Arial"/>
                <a:cs typeface="Arial"/>
              </a:rPr>
              <a:t>t</a:t>
            </a:r>
            <a:r>
              <a:rPr sz="4400" spc="-50" dirty="0" smtClean="0">
                <a:latin typeface="Arial"/>
                <a:cs typeface="Arial"/>
              </a:rPr>
              <a:t>be</a:t>
            </a:r>
            <a:r>
              <a:rPr sz="4400" spc="0" dirty="0" smtClean="0">
                <a:latin typeface="Arial"/>
                <a:cs typeface="Arial"/>
              </a:rPr>
              <a:t>d</a:t>
            </a:r>
            <a:r>
              <a:rPr sz="4400" spc="225" dirty="0" smtClean="0">
                <a:latin typeface="Arial"/>
                <a:cs typeface="Arial"/>
              </a:rPr>
              <a:t> </a:t>
            </a:r>
            <a:r>
              <a:rPr sz="4400" spc="20" dirty="0" smtClean="0">
                <a:latin typeface="Arial"/>
                <a:cs typeface="Arial"/>
              </a:rPr>
              <a:t>R</a:t>
            </a:r>
            <a:r>
              <a:rPr sz="4400" spc="-50" dirty="0" smtClean="0">
                <a:latin typeface="Arial"/>
                <a:cs typeface="Arial"/>
              </a:rPr>
              <a:t>e</a:t>
            </a:r>
            <a:r>
              <a:rPr sz="4400" spc="0" dirty="0" smtClean="0">
                <a:latin typeface="Arial"/>
                <a:cs typeface="Arial"/>
              </a:rPr>
              <a:t>s</a:t>
            </a:r>
            <a:r>
              <a:rPr sz="4400" spc="-50" dirty="0" smtClean="0">
                <a:latin typeface="Arial"/>
                <a:cs typeface="Arial"/>
              </a:rPr>
              <a:t>u</a:t>
            </a:r>
            <a:r>
              <a:rPr sz="4400" spc="20" dirty="0" smtClean="0">
                <a:latin typeface="Arial"/>
                <a:cs typeface="Arial"/>
              </a:rPr>
              <a:t>l</a:t>
            </a:r>
            <a:r>
              <a:rPr sz="4400" spc="-40" dirty="0" smtClean="0">
                <a:latin typeface="Arial"/>
                <a:cs typeface="Arial"/>
              </a:rPr>
              <a:t>t</a:t>
            </a:r>
            <a:r>
              <a:rPr sz="4400" spc="0" dirty="0" smtClean="0"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51375"/>
          <a:stretch/>
        </p:blipFill>
        <p:spPr>
          <a:xfrm>
            <a:off x="1066800" y="2401614"/>
            <a:ext cx="4267200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2243"/>
          <a:stretch/>
        </p:blipFill>
        <p:spPr>
          <a:xfrm>
            <a:off x="6107824" y="2401614"/>
            <a:ext cx="4191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60" dirty="0" smtClean="0">
                <a:latin typeface="Arial"/>
                <a:cs typeface="Arial"/>
              </a:rPr>
              <a:t>O</a:t>
            </a:r>
            <a:r>
              <a:rPr sz="4400" spc="-75" dirty="0" smtClean="0">
                <a:latin typeface="Arial"/>
                <a:cs typeface="Arial"/>
              </a:rPr>
              <a:t>u</a:t>
            </a:r>
            <a:r>
              <a:rPr sz="4400" spc="-25" dirty="0" smtClean="0">
                <a:latin typeface="Arial"/>
                <a:cs typeface="Arial"/>
              </a:rPr>
              <a:t>t</a:t>
            </a:r>
            <a:r>
              <a:rPr sz="4400" spc="25" dirty="0" smtClean="0">
                <a:latin typeface="Arial"/>
                <a:cs typeface="Arial"/>
              </a:rPr>
              <a:t>l</a:t>
            </a:r>
            <a:r>
              <a:rPr sz="4400" spc="20" dirty="0" smtClean="0">
                <a:latin typeface="Arial"/>
                <a:cs typeface="Arial"/>
              </a:rPr>
              <a:t>i</a:t>
            </a:r>
            <a:r>
              <a:rPr sz="4400" spc="-50" dirty="0" smtClean="0">
                <a:latin typeface="Arial"/>
                <a:cs typeface="Arial"/>
              </a:rPr>
              <a:t>n</a:t>
            </a:r>
            <a:r>
              <a:rPr sz="4400" spc="0" dirty="0" smtClean="0">
                <a:latin typeface="Arial"/>
                <a:cs typeface="Arial"/>
              </a:rPr>
              <a:t>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48597" name="object 3"/>
          <p:cNvSpPr txBox="1"/>
          <p:nvPr/>
        </p:nvSpPr>
        <p:spPr>
          <a:xfrm>
            <a:off x="916938" y="1746885"/>
            <a:ext cx="7541261" cy="351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>
                <a:latin typeface="Arial"/>
                <a:cs typeface="Arial"/>
              </a:rPr>
              <a:t>Introduction</a:t>
            </a:r>
            <a:endParaRPr lang="en-US" sz="2800" b="1" spc="30" dirty="0">
              <a:latin typeface="Arial"/>
              <a:cs typeface="Arial"/>
            </a:endParaRP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lang="en-US" altLang="zh-CN"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lang="en-US" altLang="zh-CN"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>
                <a:latin typeface="Arial"/>
                <a:cs typeface="Arial"/>
              </a:rPr>
              <a:t>Background</a:t>
            </a:r>
          </a:p>
          <a:p>
            <a:pPr marL="12700">
              <a:lnSpc>
                <a:spcPts val="2500"/>
              </a:lnSpc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>
                <a:latin typeface="Arial"/>
                <a:cs typeface="Arial"/>
              </a:rPr>
              <a:t>Motivation</a:t>
            </a:r>
            <a:endParaRPr lang="en-US" sz="2800" b="1" spc="30" dirty="0"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sz="2800" b="1" spc="30" dirty="0" smtClean="0">
                <a:latin typeface="Arial"/>
                <a:cs typeface="Arial"/>
              </a:rPr>
              <a:t>TLB</a:t>
            </a:r>
            <a:r>
              <a:rPr sz="2800" b="1" spc="30" dirty="0" smtClean="0">
                <a:latin typeface="Arial"/>
                <a:cs typeface="Arial"/>
              </a:rPr>
              <a:t> </a:t>
            </a:r>
            <a:r>
              <a:rPr sz="2800" b="1" spc="30" dirty="0">
                <a:latin typeface="Arial"/>
                <a:cs typeface="Arial"/>
              </a:rPr>
              <a:t>Design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latin typeface="Arial"/>
                <a:cs typeface="Arial"/>
              </a:rPr>
              <a:t>Evaluation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latin typeface="Arial"/>
                <a:cs typeface="Arial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87858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object 5"/>
          <p:cNvSpPr txBox="1"/>
          <p:nvPr/>
        </p:nvSpPr>
        <p:spPr>
          <a:xfrm>
            <a:off x="914400" y="381000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La</a:t>
            </a:r>
            <a:r>
              <a:rPr lang="en-US" sz="4400" kern="0" spc="30" dirty="0" smtClean="0">
                <a:solidFill>
                  <a:sysClr val="windowText" lastClr="000000"/>
                </a:solidFill>
                <a:latin typeface="Arial"/>
                <a:cs typeface="Arial"/>
              </a:rPr>
              <a:t>r</a:t>
            </a:r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ge</a:t>
            </a:r>
            <a:r>
              <a:rPr lang="en-US" sz="4400" kern="0" spc="30" dirty="0" smtClean="0">
                <a:solidFill>
                  <a:sysClr val="windowText" lastClr="000000"/>
                </a:solidFill>
                <a:latin typeface="Arial"/>
                <a:cs typeface="Arial"/>
              </a:rPr>
              <a:t>r-</a:t>
            </a:r>
            <a:r>
              <a:rPr lang="en-US" sz="4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sc</a:t>
            </a:r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lang="en-US" sz="4400" kern="0" spc="20" dirty="0" smtClean="0">
                <a:solidFill>
                  <a:sysClr val="windowText" lastClr="000000"/>
                </a:solidFill>
                <a:latin typeface="Arial"/>
                <a:cs typeface="Arial"/>
              </a:rPr>
              <a:t>l</a:t>
            </a:r>
            <a:r>
              <a:rPr lang="en-US" sz="4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e</a:t>
            </a:r>
            <a:r>
              <a:rPr lang="en-US" sz="4400" kern="0" spc="13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US" sz="4400" kern="0" spc="-65" dirty="0" smtClean="0">
                <a:solidFill>
                  <a:sysClr val="windowText" lastClr="000000"/>
                </a:solidFill>
                <a:latin typeface="Arial"/>
                <a:cs typeface="Arial"/>
              </a:rPr>
              <a:t>S</a:t>
            </a:r>
            <a:r>
              <a:rPr lang="en-US" sz="4400" kern="0" spc="20" dirty="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4400" kern="0" spc="30" dirty="0" smtClean="0">
                <a:solidFill>
                  <a:sysClr val="windowText" lastClr="000000"/>
                </a:solidFill>
                <a:latin typeface="Arial"/>
                <a:cs typeface="Arial"/>
              </a:rPr>
              <a:t>m</a:t>
            </a:r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u</a:t>
            </a:r>
            <a:r>
              <a:rPr lang="en-US" sz="4400" kern="0" spc="20" dirty="0" smtClean="0">
                <a:solidFill>
                  <a:sysClr val="windowText" lastClr="000000"/>
                </a:solidFill>
                <a:latin typeface="Arial"/>
                <a:cs typeface="Arial"/>
              </a:rPr>
              <a:t>l</a:t>
            </a:r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lang="en-US" sz="4400" kern="0" spc="-40" dirty="0" smtClean="0">
                <a:solidFill>
                  <a:sysClr val="windowText" lastClr="000000"/>
                </a:solidFill>
                <a:latin typeface="Arial"/>
                <a:cs typeface="Arial"/>
              </a:rPr>
              <a:t>t</a:t>
            </a:r>
            <a:r>
              <a:rPr lang="en-US" sz="4400" kern="0" spc="20" dirty="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on</a:t>
            </a:r>
            <a:r>
              <a:rPr lang="en-US" sz="4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s </a:t>
            </a:r>
            <a:r>
              <a:rPr lang="en-US" sz="4400" kern="0" dirty="0" smtClean="0">
                <a:solidFill>
                  <a:schemeClr val="tx2"/>
                </a:solidFill>
                <a:latin typeface="Arial"/>
                <a:cs typeface="Arial"/>
              </a:rPr>
              <a:t>(</a:t>
            </a:r>
            <a:r>
              <a:rPr lang="en-US" sz="4400" i="1" kern="0" dirty="0" smtClean="0">
                <a:solidFill>
                  <a:srgbClr val="FF0000"/>
                </a:solidFill>
                <a:latin typeface="Arial"/>
                <a:cs typeface="Arial"/>
              </a:rPr>
              <a:t>web search</a:t>
            </a:r>
            <a:r>
              <a:rPr lang="en-US" sz="4400" kern="0" dirty="0" smtClean="0">
                <a:solidFill>
                  <a:schemeClr val="tx2"/>
                </a:solidFill>
                <a:latin typeface="Arial"/>
                <a:cs typeface="Arial"/>
              </a:rPr>
              <a:t>)</a:t>
            </a:r>
            <a:endParaRPr lang="en-US" sz="4400" kern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048709" name="object 6"/>
          <p:cNvSpPr txBox="1"/>
          <p:nvPr/>
        </p:nvSpPr>
        <p:spPr>
          <a:xfrm>
            <a:off x="916938" y="1485052"/>
            <a:ext cx="11503662" cy="14867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sz="2300" spc="43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spc="10" dirty="0" smtClean="0">
                <a:solidFill>
                  <a:srgbClr val="FF0000"/>
                </a:solidFill>
                <a:latin typeface="Arial"/>
                <a:cs typeface="Arial"/>
              </a:rPr>
              <a:t>Simulation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settings</a:t>
            </a:r>
          </a:p>
          <a:p>
            <a:pPr>
              <a:lnSpc>
                <a:spcPts val="750"/>
              </a:lnSpc>
              <a:spcBef>
                <a:spcPts val="30"/>
              </a:spcBef>
            </a:pPr>
            <a:endParaRPr sz="750" dirty="0"/>
          </a:p>
          <a:p>
            <a:pPr marL="914400" indent="-457200">
              <a:lnSpc>
                <a:spcPct val="1000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sz="2400" spc="40" dirty="0">
                <a:latin typeface="Arial"/>
                <a:cs typeface="Arial"/>
              </a:rPr>
              <a:t>NS2 simulator; </a:t>
            </a:r>
            <a:r>
              <a:rPr lang="en-US" sz="2400" spc="40" dirty="0" smtClean="0">
                <a:latin typeface="Arial"/>
                <a:cs typeface="Arial"/>
              </a:rPr>
              <a:t>2</a:t>
            </a:r>
            <a:r>
              <a:rPr sz="2400" spc="40" dirty="0" smtClean="0">
                <a:latin typeface="Arial"/>
                <a:cs typeface="Arial"/>
              </a:rPr>
              <a:t>-layer</a:t>
            </a:r>
            <a:r>
              <a:rPr lang="en-US" sz="2400" spc="40" dirty="0" smtClean="0">
                <a:latin typeface="Arial"/>
                <a:cs typeface="Arial"/>
              </a:rPr>
              <a:t> Leaf-spine topology</a:t>
            </a:r>
            <a:endParaRPr sz="2400" spc="40" dirty="0">
              <a:latin typeface="Arial"/>
              <a:cs typeface="Arial"/>
            </a:endParaRPr>
          </a:p>
          <a:p>
            <a:pPr marL="342900" indent="-342900">
              <a:lnSpc>
                <a:spcPts val="950"/>
              </a:lnSpc>
              <a:spcBef>
                <a:spcPts val="10"/>
              </a:spcBef>
              <a:buClr>
                <a:srgbClr val="9999CC"/>
              </a:buClr>
              <a:buFont typeface="Wingdings" panose="05000000000000000000" pitchFamily="2" charset="2"/>
              <a:buChar char="n"/>
            </a:pPr>
            <a:endParaRPr sz="2400" spc="40" dirty="0">
              <a:latin typeface="Arial"/>
              <a:cs typeface="Arial"/>
            </a:endParaRPr>
          </a:p>
          <a:p>
            <a:pPr marL="914400" indent="-457200">
              <a:lnSpc>
                <a:spcPct val="1000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sz="2400" spc="40" dirty="0" smtClean="0">
                <a:latin typeface="Arial"/>
                <a:cs typeface="Arial"/>
              </a:rPr>
              <a:t>1</a:t>
            </a:r>
            <a:r>
              <a:rPr sz="2400" spc="40" dirty="0">
                <a:latin typeface="Arial"/>
                <a:cs typeface="Arial"/>
              </a:rPr>
              <a:t>Gbps </a:t>
            </a:r>
            <a:r>
              <a:rPr lang="en-US" altLang="zh-CN" sz="2400" spc="40" dirty="0">
                <a:latin typeface="Arial"/>
                <a:cs typeface="Arial"/>
              </a:rPr>
              <a:t>bottleneck link</a:t>
            </a:r>
            <a:r>
              <a:rPr sz="2400" spc="40" dirty="0">
                <a:latin typeface="Arial"/>
                <a:cs typeface="Arial"/>
              </a:rPr>
              <a:t>; </a:t>
            </a:r>
            <a:r>
              <a:rPr lang="en-US" sz="2400" spc="40" dirty="0" smtClean="0">
                <a:latin typeface="Arial"/>
                <a:cs typeface="Arial"/>
              </a:rPr>
              <a:t>256</a:t>
            </a:r>
            <a:r>
              <a:rPr sz="2400" spc="40" dirty="0" smtClean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hosts, </a:t>
            </a:r>
            <a:r>
              <a:rPr lang="en-US" sz="2400" spc="40" dirty="0" smtClean="0">
                <a:latin typeface="Arial"/>
                <a:cs typeface="Arial"/>
              </a:rPr>
              <a:t>8 </a:t>
            </a:r>
            <a:r>
              <a:rPr lang="en-US" sz="2400" spc="40" dirty="0" err="1">
                <a:latin typeface="Arial"/>
                <a:cs typeface="Arial"/>
              </a:rPr>
              <a:t>ToR</a:t>
            </a:r>
            <a:r>
              <a:rPr lang="en-US" sz="2400" spc="4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switches</a:t>
            </a:r>
            <a:r>
              <a:rPr lang="en-US" sz="2400" spc="40" dirty="0">
                <a:latin typeface="Arial"/>
                <a:cs typeface="Arial"/>
              </a:rPr>
              <a:t>,</a:t>
            </a:r>
            <a:r>
              <a:rPr lang="en-US" altLang="zh-CN" sz="2400" dirty="0"/>
              <a:t> </a:t>
            </a:r>
            <a:r>
              <a:rPr lang="en-US" altLang="zh-CN" sz="2400" spc="40" dirty="0" smtClean="0">
                <a:latin typeface="Arial"/>
                <a:cs typeface="Arial"/>
              </a:rPr>
              <a:t>8 </a:t>
            </a:r>
            <a:r>
              <a:rPr lang="en-US" altLang="zh-CN" sz="2400" spc="40" dirty="0">
                <a:latin typeface="Arial"/>
                <a:cs typeface="Arial"/>
              </a:rPr>
              <a:t>core </a:t>
            </a:r>
            <a:r>
              <a:rPr lang="en-US" altLang="zh-CN" sz="2400" spc="40" dirty="0" smtClean="0">
                <a:latin typeface="Arial"/>
                <a:cs typeface="Arial"/>
              </a:rPr>
              <a:t>switches</a:t>
            </a:r>
          </a:p>
        </p:txBody>
      </p:sp>
      <p:sp>
        <p:nvSpPr>
          <p:cNvPr id="1048710" name="object 8"/>
          <p:cNvSpPr txBox="1"/>
          <p:nvPr/>
        </p:nvSpPr>
        <p:spPr>
          <a:xfrm>
            <a:off x="6510981" y="6083300"/>
            <a:ext cx="4766619" cy="622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marR="12700" indent="-800100">
              <a:lnSpc>
                <a:spcPct val="100000"/>
              </a:lnSpc>
            </a:pPr>
            <a:r>
              <a:rPr lang="en-US" sz="2000" b="1" spc="-100" dirty="0">
                <a:solidFill>
                  <a:srgbClr val="FF0000"/>
                </a:solidFill>
                <a:latin typeface="Microsoft YaHei UI"/>
                <a:cs typeface="Microsoft YaHei UI"/>
              </a:rPr>
              <a:t>I</a:t>
            </a:r>
            <a:r>
              <a:rPr lang="en-US" sz="2000" b="1" spc="-10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mprov</a:t>
            </a:r>
            <a:r>
              <a:rPr sz="2000" b="1" spc="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i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ng</a:t>
            </a:r>
            <a:r>
              <a:rPr sz="2000" b="1" spc="7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sz="2000" b="1" spc="-3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t</a:t>
            </a:r>
            <a:r>
              <a:rPr sz="2000" b="1" spc="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h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e</a:t>
            </a:r>
            <a:r>
              <a:rPr sz="2000" b="1" spc="4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lang="en-US" sz="2000" b="1" spc="4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throughput 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up</a:t>
            </a:r>
            <a:r>
              <a:rPr sz="2000" b="1" spc="-3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t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o</a:t>
            </a:r>
            <a:r>
              <a:rPr sz="2000" b="1" spc="9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sz="2000" b="1" spc="-2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~</a:t>
            </a:r>
            <a:r>
              <a:rPr lang="en-US" sz="2000" b="1" spc="-3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55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%</a:t>
            </a:r>
            <a:endParaRPr sz="2000" dirty="0">
              <a:latin typeface="Microsoft YaHei UI"/>
              <a:cs typeface="Microsoft YaHei UI"/>
            </a:endParaRPr>
          </a:p>
        </p:txBody>
      </p:sp>
      <p:sp>
        <p:nvSpPr>
          <p:cNvPr id="1048711" name="object 3"/>
          <p:cNvSpPr/>
          <p:nvPr/>
        </p:nvSpPr>
        <p:spPr>
          <a:xfrm>
            <a:off x="5695290" y="3619500"/>
            <a:ext cx="228600" cy="1051474"/>
          </a:xfrm>
          <a:custGeom>
            <a:avLst/>
            <a:gdLst/>
            <a:ahLst/>
            <a:cxnLst/>
            <a:rect l="l" t="t" r="r" b="b"/>
            <a:pathLst>
              <a:path w="228600" h="1051474">
                <a:moveTo>
                  <a:pt x="228600" y="822874"/>
                </a:moveTo>
                <a:lnTo>
                  <a:pt x="0" y="822874"/>
                </a:lnTo>
                <a:lnTo>
                  <a:pt x="114300" y="1051474"/>
                </a:lnTo>
                <a:lnTo>
                  <a:pt x="228600" y="822874"/>
                </a:lnTo>
                <a:close/>
              </a:path>
              <a:path w="228600" h="1051474">
                <a:moveTo>
                  <a:pt x="152398" y="0"/>
                </a:moveTo>
                <a:lnTo>
                  <a:pt x="76198" y="0"/>
                </a:lnTo>
                <a:lnTo>
                  <a:pt x="76200" y="822874"/>
                </a:lnTo>
                <a:lnTo>
                  <a:pt x="152400" y="822874"/>
                </a:lnTo>
                <a:lnTo>
                  <a:pt x="15239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712" name="object 4"/>
          <p:cNvSpPr txBox="1"/>
          <p:nvPr/>
        </p:nvSpPr>
        <p:spPr>
          <a:xfrm>
            <a:off x="5562600" y="4685995"/>
            <a:ext cx="61404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20" dirty="0" smtClean="0">
                <a:latin typeface="Calibri"/>
                <a:cs typeface="Calibri"/>
              </a:rPr>
              <a:t>b</a:t>
            </a:r>
            <a:r>
              <a:rPr sz="1800" b="1" spc="-10" dirty="0" smtClean="0">
                <a:latin typeface="Calibri"/>
                <a:cs typeface="Calibri"/>
              </a:rPr>
              <a:t>e</a:t>
            </a:r>
            <a:r>
              <a:rPr sz="1800" b="1" spc="-30" dirty="0" smtClean="0">
                <a:latin typeface="Calibri"/>
                <a:cs typeface="Calibri"/>
              </a:rPr>
              <a:t>t</a:t>
            </a:r>
            <a:r>
              <a:rPr sz="1800" b="1" spc="-35" dirty="0" smtClean="0">
                <a:latin typeface="Calibri"/>
                <a:cs typeface="Calibri"/>
              </a:rPr>
              <a:t>t</a:t>
            </a:r>
            <a:r>
              <a:rPr sz="1800" b="1" spc="-10" dirty="0" smtClean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48713" name="object 3"/>
          <p:cNvSpPr/>
          <p:nvPr/>
        </p:nvSpPr>
        <p:spPr>
          <a:xfrm rot="10800000">
            <a:off x="11257890" y="3760289"/>
            <a:ext cx="228600" cy="1051474"/>
          </a:xfrm>
          <a:custGeom>
            <a:avLst/>
            <a:gdLst/>
            <a:ahLst/>
            <a:cxnLst/>
            <a:rect l="l" t="t" r="r" b="b"/>
            <a:pathLst>
              <a:path w="228600" h="1051474">
                <a:moveTo>
                  <a:pt x="228600" y="822874"/>
                </a:moveTo>
                <a:lnTo>
                  <a:pt x="0" y="822874"/>
                </a:lnTo>
                <a:lnTo>
                  <a:pt x="114300" y="1051474"/>
                </a:lnTo>
                <a:lnTo>
                  <a:pt x="228600" y="822874"/>
                </a:lnTo>
                <a:close/>
              </a:path>
              <a:path w="228600" h="1051474">
                <a:moveTo>
                  <a:pt x="152398" y="0"/>
                </a:moveTo>
                <a:lnTo>
                  <a:pt x="76198" y="0"/>
                </a:lnTo>
                <a:lnTo>
                  <a:pt x="76200" y="822874"/>
                </a:lnTo>
                <a:lnTo>
                  <a:pt x="152400" y="822874"/>
                </a:lnTo>
                <a:lnTo>
                  <a:pt x="15239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714" name="object 4"/>
          <p:cNvSpPr txBox="1"/>
          <p:nvPr/>
        </p:nvSpPr>
        <p:spPr>
          <a:xfrm>
            <a:off x="11125200" y="4826784"/>
            <a:ext cx="61404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20" dirty="0" smtClean="0">
                <a:latin typeface="Calibri"/>
                <a:cs typeface="Calibri"/>
              </a:rPr>
              <a:t>b</a:t>
            </a:r>
            <a:r>
              <a:rPr sz="1800" b="1" spc="-10" dirty="0" smtClean="0">
                <a:latin typeface="Calibri"/>
                <a:cs typeface="Calibri"/>
              </a:rPr>
              <a:t>e</a:t>
            </a:r>
            <a:r>
              <a:rPr sz="1800" b="1" spc="-30" dirty="0" smtClean="0">
                <a:latin typeface="Calibri"/>
                <a:cs typeface="Calibri"/>
              </a:rPr>
              <a:t>t</a:t>
            </a:r>
            <a:r>
              <a:rPr sz="1800" b="1" spc="-35" dirty="0" smtClean="0">
                <a:latin typeface="Calibri"/>
                <a:cs typeface="Calibri"/>
              </a:rPr>
              <a:t>t</a:t>
            </a:r>
            <a:r>
              <a:rPr sz="1800" b="1" spc="-10" dirty="0" smtClean="0">
                <a:latin typeface="Calibri"/>
                <a:cs typeface="Calibri"/>
              </a:rPr>
              <a:t>er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42" y="3158351"/>
            <a:ext cx="4400347" cy="2902915"/>
          </a:xfrm>
          <a:prstGeom prst="rect">
            <a:avLst/>
          </a:prstGeom>
        </p:spPr>
      </p:pic>
      <p:sp>
        <p:nvSpPr>
          <p:cNvPr id="1048715" name="object 8"/>
          <p:cNvSpPr txBox="1"/>
          <p:nvPr/>
        </p:nvSpPr>
        <p:spPr>
          <a:xfrm>
            <a:off x="1086755" y="6159500"/>
            <a:ext cx="4171045" cy="622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marR="12700" indent="-800100">
              <a:lnSpc>
                <a:spcPct val="100000"/>
              </a:lnSpc>
            </a:pPr>
            <a:r>
              <a:rPr sz="2000" b="1" spc="-10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R</a:t>
            </a:r>
            <a:r>
              <a:rPr sz="2000" b="1" spc="3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e</a:t>
            </a:r>
            <a:r>
              <a:rPr sz="2000" b="1" spc="-3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d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u</a:t>
            </a:r>
            <a:r>
              <a:rPr sz="2000" b="1" spc="-3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c</a:t>
            </a:r>
            <a:r>
              <a:rPr sz="2000" b="1" spc="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i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ng</a:t>
            </a:r>
            <a:r>
              <a:rPr sz="2000" b="1" spc="7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sz="2000" b="1" spc="-3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t</a:t>
            </a:r>
            <a:r>
              <a:rPr sz="2000" b="1" spc="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h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e</a:t>
            </a:r>
            <a:r>
              <a:rPr sz="2000" b="1" spc="4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lang="en-US" sz="2000" b="1" spc="4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A</a:t>
            </a:r>
            <a:r>
              <a:rPr sz="2000" b="1" spc="-2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F</a:t>
            </a:r>
            <a:r>
              <a:rPr sz="2000" b="1" spc="-5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C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T up</a:t>
            </a:r>
            <a:r>
              <a:rPr sz="2000" b="1" spc="-3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t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o</a:t>
            </a:r>
            <a:r>
              <a:rPr sz="2000" b="1" spc="9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sz="2000" b="1" spc="-2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~</a:t>
            </a:r>
            <a:r>
              <a:rPr sz="2000" b="1" spc="-3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60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%</a:t>
            </a:r>
            <a:endParaRPr sz="2000" dirty="0">
              <a:latin typeface="Microsoft YaHei UI"/>
              <a:cs typeface="Microsoft YaHei U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489" y="3244850"/>
            <a:ext cx="4178300" cy="2781300"/>
          </a:xfrm>
          <a:prstGeom prst="rect">
            <a:avLst/>
          </a:prstGeom>
        </p:spPr>
      </p:pic>
      <p:cxnSp>
        <p:nvCxnSpPr>
          <p:cNvPr id="3145728" name="直接箭头连接符 17"/>
          <p:cNvCxnSpPr>
            <a:cxnSpLocks/>
          </p:cNvCxnSpPr>
          <p:nvPr/>
        </p:nvCxnSpPr>
        <p:spPr>
          <a:xfrm flipV="1">
            <a:off x="2743200" y="5181600"/>
            <a:ext cx="674811" cy="9779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直接箭头连接符 24"/>
          <p:cNvCxnSpPr>
            <a:cxnSpLocks/>
          </p:cNvCxnSpPr>
          <p:nvPr/>
        </p:nvCxnSpPr>
        <p:spPr>
          <a:xfrm flipV="1">
            <a:off x="8077200" y="4387440"/>
            <a:ext cx="851306" cy="163871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object 5"/>
          <p:cNvSpPr txBox="1"/>
          <p:nvPr/>
        </p:nvSpPr>
        <p:spPr>
          <a:xfrm>
            <a:off x="948381" y="381000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La</a:t>
            </a:r>
            <a:r>
              <a:rPr lang="en-US" sz="4400" kern="0" spc="30" dirty="0" smtClean="0">
                <a:solidFill>
                  <a:sysClr val="windowText" lastClr="000000"/>
                </a:solidFill>
                <a:latin typeface="Arial"/>
                <a:cs typeface="Arial"/>
              </a:rPr>
              <a:t>r</a:t>
            </a:r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ge</a:t>
            </a:r>
            <a:r>
              <a:rPr lang="en-US" sz="4400" kern="0" spc="30" dirty="0" smtClean="0">
                <a:solidFill>
                  <a:sysClr val="windowText" lastClr="000000"/>
                </a:solidFill>
                <a:latin typeface="Arial"/>
                <a:cs typeface="Arial"/>
              </a:rPr>
              <a:t>r-</a:t>
            </a:r>
            <a:r>
              <a:rPr lang="en-US" sz="4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sc</a:t>
            </a:r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lang="en-US" sz="4400" kern="0" spc="20" dirty="0" smtClean="0">
                <a:solidFill>
                  <a:sysClr val="windowText" lastClr="000000"/>
                </a:solidFill>
                <a:latin typeface="Arial"/>
                <a:cs typeface="Arial"/>
              </a:rPr>
              <a:t>l</a:t>
            </a:r>
            <a:r>
              <a:rPr lang="en-US" sz="4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e</a:t>
            </a:r>
            <a:r>
              <a:rPr lang="en-US" sz="4400" kern="0" spc="13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US" sz="4400" kern="0" spc="-65" dirty="0" smtClean="0">
                <a:solidFill>
                  <a:sysClr val="windowText" lastClr="000000"/>
                </a:solidFill>
                <a:latin typeface="Arial"/>
                <a:cs typeface="Arial"/>
              </a:rPr>
              <a:t>S</a:t>
            </a:r>
            <a:r>
              <a:rPr lang="en-US" sz="4400" kern="0" spc="20" dirty="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4400" kern="0" spc="30" dirty="0" smtClean="0">
                <a:solidFill>
                  <a:sysClr val="windowText" lastClr="000000"/>
                </a:solidFill>
                <a:latin typeface="Arial"/>
                <a:cs typeface="Arial"/>
              </a:rPr>
              <a:t>m</a:t>
            </a:r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u</a:t>
            </a:r>
            <a:r>
              <a:rPr lang="en-US" sz="4400" kern="0" spc="20" dirty="0" smtClean="0">
                <a:solidFill>
                  <a:sysClr val="windowText" lastClr="000000"/>
                </a:solidFill>
                <a:latin typeface="Arial"/>
                <a:cs typeface="Arial"/>
              </a:rPr>
              <a:t>l</a:t>
            </a:r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lang="en-US" sz="4400" kern="0" spc="-40" dirty="0" smtClean="0">
                <a:solidFill>
                  <a:sysClr val="windowText" lastClr="000000"/>
                </a:solidFill>
                <a:latin typeface="Arial"/>
                <a:cs typeface="Arial"/>
              </a:rPr>
              <a:t>t</a:t>
            </a:r>
            <a:r>
              <a:rPr lang="en-US" sz="4400" kern="0" spc="20" dirty="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4400" kern="0" spc="-50" dirty="0" smtClean="0">
                <a:solidFill>
                  <a:sysClr val="windowText" lastClr="000000"/>
                </a:solidFill>
                <a:latin typeface="Arial"/>
                <a:cs typeface="Arial"/>
              </a:rPr>
              <a:t>on</a:t>
            </a:r>
            <a:r>
              <a:rPr lang="en-US" sz="4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s </a:t>
            </a:r>
            <a:r>
              <a:rPr lang="en-US" sz="4400" kern="0" dirty="0" smtClean="0">
                <a:solidFill>
                  <a:schemeClr val="tx2"/>
                </a:solidFill>
                <a:latin typeface="Arial"/>
                <a:cs typeface="Arial"/>
              </a:rPr>
              <a:t>(</a:t>
            </a:r>
            <a:r>
              <a:rPr lang="en-US" sz="4400" i="1" kern="0" dirty="0" smtClean="0">
                <a:solidFill>
                  <a:srgbClr val="FF0000"/>
                </a:solidFill>
                <a:latin typeface="Arial"/>
                <a:cs typeface="Arial"/>
              </a:rPr>
              <a:t>data mining</a:t>
            </a:r>
            <a:r>
              <a:rPr lang="en-US" sz="4400" kern="0" dirty="0" smtClean="0">
                <a:solidFill>
                  <a:schemeClr val="tx2"/>
                </a:solidFill>
                <a:latin typeface="Arial"/>
                <a:cs typeface="Arial"/>
              </a:rPr>
              <a:t>)</a:t>
            </a:r>
            <a:endParaRPr lang="en-US" sz="4400" kern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048709" name="object 6"/>
          <p:cNvSpPr txBox="1"/>
          <p:nvPr/>
        </p:nvSpPr>
        <p:spPr>
          <a:xfrm>
            <a:off x="916938" y="1485052"/>
            <a:ext cx="11503662" cy="14867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sz="2300" spc="43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spc="10" dirty="0" smtClean="0">
                <a:solidFill>
                  <a:srgbClr val="FF0000"/>
                </a:solidFill>
                <a:latin typeface="Arial"/>
                <a:cs typeface="Arial"/>
              </a:rPr>
              <a:t>Simulation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settings</a:t>
            </a:r>
          </a:p>
          <a:p>
            <a:pPr>
              <a:lnSpc>
                <a:spcPts val="750"/>
              </a:lnSpc>
              <a:spcBef>
                <a:spcPts val="30"/>
              </a:spcBef>
            </a:pPr>
            <a:endParaRPr sz="750" dirty="0"/>
          </a:p>
          <a:p>
            <a:pPr marL="914400" indent="-457200">
              <a:lnSpc>
                <a:spcPct val="1000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sz="2400" spc="40" dirty="0">
                <a:latin typeface="Arial"/>
                <a:cs typeface="Arial"/>
              </a:rPr>
              <a:t>NS2 simulator; </a:t>
            </a:r>
            <a:r>
              <a:rPr lang="en-US" sz="2400" spc="40" dirty="0" smtClean="0">
                <a:latin typeface="Arial"/>
                <a:cs typeface="Arial"/>
              </a:rPr>
              <a:t>2</a:t>
            </a:r>
            <a:r>
              <a:rPr sz="2400" spc="40" dirty="0" smtClean="0">
                <a:latin typeface="Arial"/>
                <a:cs typeface="Arial"/>
              </a:rPr>
              <a:t>-layer</a:t>
            </a:r>
            <a:r>
              <a:rPr lang="en-US" sz="2400" spc="40" dirty="0" smtClean="0">
                <a:latin typeface="Arial"/>
                <a:cs typeface="Arial"/>
              </a:rPr>
              <a:t> Leaf-spine topology</a:t>
            </a:r>
            <a:endParaRPr sz="2400" spc="40" dirty="0">
              <a:latin typeface="Arial"/>
              <a:cs typeface="Arial"/>
            </a:endParaRPr>
          </a:p>
          <a:p>
            <a:pPr marL="342900" indent="-342900">
              <a:lnSpc>
                <a:spcPts val="950"/>
              </a:lnSpc>
              <a:spcBef>
                <a:spcPts val="10"/>
              </a:spcBef>
              <a:buClr>
                <a:srgbClr val="9999CC"/>
              </a:buClr>
              <a:buFont typeface="Wingdings" panose="05000000000000000000" pitchFamily="2" charset="2"/>
              <a:buChar char="n"/>
            </a:pPr>
            <a:endParaRPr sz="2400" spc="40" dirty="0">
              <a:latin typeface="Arial"/>
              <a:cs typeface="Arial"/>
            </a:endParaRPr>
          </a:p>
          <a:p>
            <a:pPr marL="914400" indent="-457200">
              <a:lnSpc>
                <a:spcPct val="1000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sz="2400" spc="40" dirty="0" smtClean="0">
                <a:latin typeface="Arial"/>
                <a:cs typeface="Arial"/>
              </a:rPr>
              <a:t>1</a:t>
            </a:r>
            <a:r>
              <a:rPr sz="2400" spc="40" dirty="0">
                <a:latin typeface="Arial"/>
                <a:cs typeface="Arial"/>
              </a:rPr>
              <a:t>Gbps </a:t>
            </a:r>
            <a:r>
              <a:rPr lang="en-US" altLang="zh-CN" sz="2400" spc="40" dirty="0">
                <a:latin typeface="Arial"/>
                <a:cs typeface="Arial"/>
              </a:rPr>
              <a:t>bottleneck link</a:t>
            </a:r>
            <a:r>
              <a:rPr sz="2400" spc="40" dirty="0">
                <a:latin typeface="Arial"/>
                <a:cs typeface="Arial"/>
              </a:rPr>
              <a:t>; </a:t>
            </a:r>
            <a:r>
              <a:rPr lang="en-US" sz="2400" spc="40" dirty="0">
                <a:latin typeface="Arial"/>
                <a:cs typeface="Arial"/>
              </a:rPr>
              <a:t>256 hosts, 8 </a:t>
            </a:r>
            <a:r>
              <a:rPr lang="en-US" sz="2400" spc="40" dirty="0" err="1">
                <a:latin typeface="Arial"/>
                <a:cs typeface="Arial"/>
              </a:rPr>
              <a:t>ToR</a:t>
            </a:r>
            <a:r>
              <a:rPr lang="en-US" sz="2400" spc="40" dirty="0">
                <a:latin typeface="Arial"/>
                <a:cs typeface="Arial"/>
              </a:rPr>
              <a:t> switches,</a:t>
            </a:r>
            <a:r>
              <a:rPr lang="en-US" altLang="zh-CN" sz="2400" dirty="0"/>
              <a:t> </a:t>
            </a:r>
            <a:r>
              <a:rPr lang="en-US" altLang="zh-CN" sz="2400" spc="40" dirty="0">
                <a:latin typeface="Arial"/>
                <a:cs typeface="Arial"/>
              </a:rPr>
              <a:t>8 core switches</a:t>
            </a:r>
          </a:p>
        </p:txBody>
      </p:sp>
      <p:sp>
        <p:nvSpPr>
          <p:cNvPr id="1048710" name="object 8"/>
          <p:cNvSpPr txBox="1"/>
          <p:nvPr/>
        </p:nvSpPr>
        <p:spPr>
          <a:xfrm>
            <a:off x="6039510" y="6019800"/>
            <a:ext cx="5085690" cy="622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marR="12700" indent="-800100">
              <a:lnSpc>
                <a:spcPct val="100000"/>
              </a:lnSpc>
            </a:pPr>
            <a:r>
              <a:rPr lang="en-US" sz="2000" b="1" spc="-100" dirty="0">
                <a:solidFill>
                  <a:srgbClr val="FF0000"/>
                </a:solidFill>
                <a:latin typeface="Microsoft YaHei UI"/>
                <a:cs typeface="Microsoft YaHei UI"/>
              </a:rPr>
              <a:t>I</a:t>
            </a:r>
            <a:r>
              <a:rPr lang="en-US" sz="2000" b="1" spc="-10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mprov</a:t>
            </a:r>
            <a:r>
              <a:rPr sz="2000" b="1" spc="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i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ng</a:t>
            </a:r>
            <a:r>
              <a:rPr sz="2000" b="1" spc="7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sz="2000" b="1" spc="-3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t</a:t>
            </a:r>
            <a:r>
              <a:rPr sz="2000" b="1" spc="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h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e</a:t>
            </a:r>
            <a:r>
              <a:rPr sz="2000" b="1" spc="4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lang="en-US" sz="2000" b="1" spc="4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throughput 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up</a:t>
            </a:r>
            <a:r>
              <a:rPr sz="2000" b="1" spc="-3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t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o</a:t>
            </a:r>
            <a:r>
              <a:rPr lang="en-US" sz="2000" b="1" spc="90" dirty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lang="en-US" sz="2000" b="1" spc="-2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50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%</a:t>
            </a:r>
            <a:endParaRPr sz="2000" dirty="0">
              <a:latin typeface="Microsoft YaHei UI"/>
              <a:cs typeface="Microsoft YaHei UI"/>
            </a:endParaRPr>
          </a:p>
        </p:txBody>
      </p:sp>
      <p:sp>
        <p:nvSpPr>
          <p:cNvPr id="1048711" name="object 3"/>
          <p:cNvSpPr/>
          <p:nvPr/>
        </p:nvSpPr>
        <p:spPr>
          <a:xfrm>
            <a:off x="5466690" y="3619500"/>
            <a:ext cx="228600" cy="1051474"/>
          </a:xfrm>
          <a:custGeom>
            <a:avLst/>
            <a:gdLst/>
            <a:ahLst/>
            <a:cxnLst/>
            <a:rect l="l" t="t" r="r" b="b"/>
            <a:pathLst>
              <a:path w="228600" h="1051474">
                <a:moveTo>
                  <a:pt x="228600" y="822874"/>
                </a:moveTo>
                <a:lnTo>
                  <a:pt x="0" y="822874"/>
                </a:lnTo>
                <a:lnTo>
                  <a:pt x="114300" y="1051474"/>
                </a:lnTo>
                <a:lnTo>
                  <a:pt x="228600" y="822874"/>
                </a:lnTo>
                <a:close/>
              </a:path>
              <a:path w="228600" h="1051474">
                <a:moveTo>
                  <a:pt x="152398" y="0"/>
                </a:moveTo>
                <a:lnTo>
                  <a:pt x="76198" y="0"/>
                </a:lnTo>
                <a:lnTo>
                  <a:pt x="76200" y="822874"/>
                </a:lnTo>
                <a:lnTo>
                  <a:pt x="152400" y="822874"/>
                </a:lnTo>
                <a:lnTo>
                  <a:pt x="15239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713" name="object 3"/>
          <p:cNvSpPr/>
          <p:nvPr/>
        </p:nvSpPr>
        <p:spPr>
          <a:xfrm rot="10800000">
            <a:off x="10800690" y="3620589"/>
            <a:ext cx="228600" cy="1051474"/>
          </a:xfrm>
          <a:custGeom>
            <a:avLst/>
            <a:gdLst/>
            <a:ahLst/>
            <a:cxnLst/>
            <a:rect l="l" t="t" r="r" b="b"/>
            <a:pathLst>
              <a:path w="228600" h="1051474">
                <a:moveTo>
                  <a:pt x="228600" y="822874"/>
                </a:moveTo>
                <a:lnTo>
                  <a:pt x="0" y="822874"/>
                </a:lnTo>
                <a:lnTo>
                  <a:pt x="114300" y="1051474"/>
                </a:lnTo>
                <a:lnTo>
                  <a:pt x="228600" y="822874"/>
                </a:lnTo>
                <a:close/>
              </a:path>
              <a:path w="228600" h="1051474">
                <a:moveTo>
                  <a:pt x="152398" y="0"/>
                </a:moveTo>
                <a:lnTo>
                  <a:pt x="76198" y="0"/>
                </a:lnTo>
                <a:lnTo>
                  <a:pt x="76200" y="822874"/>
                </a:lnTo>
                <a:lnTo>
                  <a:pt x="152400" y="822874"/>
                </a:lnTo>
                <a:lnTo>
                  <a:pt x="15239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714" name="object 4"/>
          <p:cNvSpPr txBox="1"/>
          <p:nvPr/>
        </p:nvSpPr>
        <p:spPr>
          <a:xfrm>
            <a:off x="10668000" y="4687084"/>
            <a:ext cx="61404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20" dirty="0" smtClean="0">
                <a:latin typeface="Calibri"/>
                <a:cs typeface="Calibri"/>
              </a:rPr>
              <a:t>b</a:t>
            </a:r>
            <a:r>
              <a:rPr sz="1800" b="1" spc="-10" dirty="0" smtClean="0">
                <a:latin typeface="Calibri"/>
                <a:cs typeface="Calibri"/>
              </a:rPr>
              <a:t>e</a:t>
            </a:r>
            <a:r>
              <a:rPr sz="1800" b="1" spc="-30" dirty="0" smtClean="0">
                <a:latin typeface="Calibri"/>
                <a:cs typeface="Calibri"/>
              </a:rPr>
              <a:t>t</a:t>
            </a:r>
            <a:r>
              <a:rPr sz="1800" b="1" spc="-35" dirty="0" smtClean="0">
                <a:latin typeface="Calibri"/>
                <a:cs typeface="Calibri"/>
              </a:rPr>
              <a:t>t</a:t>
            </a:r>
            <a:r>
              <a:rPr sz="1800" b="1" spc="-10" dirty="0" smtClean="0">
                <a:latin typeface="Calibri"/>
                <a:cs typeface="Calibri"/>
              </a:rPr>
              <a:t>er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48715" name="object 8"/>
          <p:cNvSpPr txBox="1"/>
          <p:nvPr/>
        </p:nvSpPr>
        <p:spPr>
          <a:xfrm>
            <a:off x="914400" y="6096000"/>
            <a:ext cx="4169550" cy="622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marR="12700" indent="-800100">
              <a:lnSpc>
                <a:spcPct val="100000"/>
              </a:lnSpc>
            </a:pPr>
            <a:r>
              <a:rPr sz="2000" b="1" spc="-10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R</a:t>
            </a:r>
            <a:r>
              <a:rPr sz="2000" b="1" spc="3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e</a:t>
            </a:r>
            <a:r>
              <a:rPr sz="2000" b="1" spc="-3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d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u</a:t>
            </a:r>
            <a:r>
              <a:rPr sz="2000" b="1" spc="-3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c</a:t>
            </a:r>
            <a:r>
              <a:rPr sz="2000" b="1" spc="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i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ng</a:t>
            </a:r>
            <a:r>
              <a:rPr sz="2000" b="1" spc="7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sz="2000" b="1" spc="-3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t</a:t>
            </a:r>
            <a:r>
              <a:rPr sz="2000" b="1" spc="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h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e</a:t>
            </a:r>
            <a:r>
              <a:rPr sz="2000" b="1" spc="4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lang="en-US" sz="2000" b="1" spc="4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A</a:t>
            </a:r>
            <a:r>
              <a:rPr sz="2000" b="1" spc="-2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F</a:t>
            </a:r>
            <a:r>
              <a:rPr sz="2000" b="1" spc="-5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C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T</a:t>
            </a:r>
            <a:r>
              <a:rPr lang="en-US" sz="2000" b="1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up</a:t>
            </a:r>
            <a:r>
              <a:rPr sz="2000" b="1" spc="-3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t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o</a:t>
            </a:r>
            <a:r>
              <a:rPr sz="2000" b="1" spc="9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sz="2000" b="1" spc="-2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~</a:t>
            </a:r>
            <a:r>
              <a:rPr lang="en-US" sz="2000" b="1" spc="-3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5</a:t>
            </a:r>
            <a:r>
              <a:rPr sz="2000" b="1" spc="-3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0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%</a:t>
            </a:r>
            <a:endParaRPr sz="2000" dirty="0">
              <a:latin typeface="Microsoft YaHei UI"/>
              <a:cs typeface="Microsoft YaHei U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48" y="3155950"/>
            <a:ext cx="4203700" cy="275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436" y="3155950"/>
            <a:ext cx="4216400" cy="2806700"/>
          </a:xfrm>
          <a:prstGeom prst="rect">
            <a:avLst/>
          </a:prstGeom>
        </p:spPr>
      </p:pic>
      <p:cxnSp>
        <p:nvCxnSpPr>
          <p:cNvPr id="3145728" name="直接箭头连接符 17"/>
          <p:cNvCxnSpPr>
            <a:cxnSpLocks/>
          </p:cNvCxnSpPr>
          <p:nvPr/>
        </p:nvCxnSpPr>
        <p:spPr>
          <a:xfrm flipV="1">
            <a:off x="2590800" y="5135245"/>
            <a:ext cx="690610" cy="96075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12" name="object 4"/>
          <p:cNvSpPr txBox="1"/>
          <p:nvPr/>
        </p:nvSpPr>
        <p:spPr>
          <a:xfrm>
            <a:off x="5334000" y="4685995"/>
            <a:ext cx="61404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20" dirty="0" smtClean="0">
                <a:latin typeface="Calibri"/>
                <a:cs typeface="Calibri"/>
              </a:rPr>
              <a:t>b</a:t>
            </a:r>
            <a:r>
              <a:rPr sz="1800" b="1" spc="-10" dirty="0" smtClean="0">
                <a:latin typeface="Calibri"/>
                <a:cs typeface="Calibri"/>
              </a:rPr>
              <a:t>e</a:t>
            </a:r>
            <a:r>
              <a:rPr sz="1800" b="1" spc="-30" dirty="0" smtClean="0">
                <a:latin typeface="Calibri"/>
                <a:cs typeface="Calibri"/>
              </a:rPr>
              <a:t>t</a:t>
            </a:r>
            <a:r>
              <a:rPr sz="1800" b="1" spc="-35" dirty="0" smtClean="0">
                <a:latin typeface="Calibri"/>
                <a:cs typeface="Calibri"/>
              </a:rPr>
              <a:t>t</a:t>
            </a:r>
            <a:r>
              <a:rPr sz="1800" b="1" spc="-10" dirty="0" smtClean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cxnSp>
        <p:nvCxnSpPr>
          <p:cNvPr id="3145729" name="直接箭头连接符 24"/>
          <p:cNvCxnSpPr>
            <a:cxnSpLocks/>
          </p:cNvCxnSpPr>
          <p:nvPr/>
        </p:nvCxnSpPr>
        <p:spPr>
          <a:xfrm flipV="1">
            <a:off x="7772400" y="4705044"/>
            <a:ext cx="713236" cy="125760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20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60" dirty="0" smtClean="0">
                <a:latin typeface="Arial"/>
                <a:cs typeface="Arial"/>
              </a:rPr>
              <a:t>O</a:t>
            </a:r>
            <a:r>
              <a:rPr sz="4400" spc="-75" dirty="0" smtClean="0">
                <a:latin typeface="Arial"/>
                <a:cs typeface="Arial"/>
              </a:rPr>
              <a:t>u</a:t>
            </a:r>
            <a:r>
              <a:rPr sz="4400" spc="-25" dirty="0" smtClean="0">
                <a:latin typeface="Arial"/>
                <a:cs typeface="Arial"/>
              </a:rPr>
              <a:t>t</a:t>
            </a:r>
            <a:r>
              <a:rPr sz="4400" spc="25" dirty="0" smtClean="0">
                <a:latin typeface="Arial"/>
                <a:cs typeface="Arial"/>
              </a:rPr>
              <a:t>l</a:t>
            </a:r>
            <a:r>
              <a:rPr sz="4400" spc="20" dirty="0" smtClean="0">
                <a:latin typeface="Arial"/>
                <a:cs typeface="Arial"/>
              </a:rPr>
              <a:t>i</a:t>
            </a:r>
            <a:r>
              <a:rPr sz="4400" spc="-50" dirty="0" smtClean="0">
                <a:latin typeface="Arial"/>
                <a:cs typeface="Arial"/>
              </a:rPr>
              <a:t>n</a:t>
            </a:r>
            <a:r>
              <a:rPr sz="4400" spc="0" dirty="0" smtClean="0">
                <a:latin typeface="Arial"/>
                <a:cs typeface="Arial"/>
              </a:rPr>
              <a:t>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48597" name="object 3"/>
          <p:cNvSpPr txBox="1"/>
          <p:nvPr/>
        </p:nvSpPr>
        <p:spPr>
          <a:xfrm>
            <a:off x="916938" y="1746885"/>
            <a:ext cx="7541261" cy="351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2"/>
                </a:solidFill>
                <a:latin typeface="Arial"/>
                <a:cs typeface="Arial"/>
              </a:rPr>
              <a:t>Introduction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lang="en-US" altLang="zh-CN"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lang="en-US" altLang="zh-CN"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2"/>
                </a:solidFill>
                <a:latin typeface="Arial"/>
                <a:cs typeface="Arial"/>
              </a:rPr>
              <a:t>Background</a:t>
            </a:r>
            <a:endParaRPr lang="en-US" sz="2800" b="1" spc="30" dirty="0" smtClean="0">
              <a:solidFill>
                <a:schemeClr val="bg2"/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Motivation</a:t>
            </a:r>
            <a:endParaRPr lang="en-US" sz="2800" b="1" spc="3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TLB</a:t>
            </a:r>
            <a:r>
              <a:rPr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Design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Evaluation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latin typeface="Arial"/>
                <a:cs typeface="Arial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4669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object 2"/>
          <p:cNvSpPr txBox="1">
            <a:spLocks noGrp="1"/>
          </p:cNvSpPr>
          <p:nvPr>
            <p:ph type="title"/>
          </p:nvPr>
        </p:nvSpPr>
        <p:spPr>
          <a:xfrm>
            <a:off x="914400" y="366787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4400" spc="30" dirty="0" smtClean="0">
                <a:latin typeface="Arial"/>
                <a:cs typeface="Arial"/>
              </a:rPr>
              <a:t>Summary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48729" name="object 3"/>
          <p:cNvSpPr txBox="1"/>
          <p:nvPr/>
        </p:nvSpPr>
        <p:spPr>
          <a:xfrm>
            <a:off x="914400" y="1573530"/>
            <a:ext cx="10970261" cy="1474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35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sz="2600" b="1" spc="75" dirty="0">
                <a:solidFill>
                  <a:srgbClr val="000099"/>
                </a:solidFill>
                <a:latin typeface="Arial"/>
                <a:cs typeface="Arial"/>
              </a:rPr>
              <a:t>	</a:t>
            </a:r>
            <a:r>
              <a:rPr lang="en-US" sz="2600" b="1" spc="75" dirty="0" smtClean="0">
                <a:latin typeface="Arial"/>
                <a:cs typeface="Arial"/>
              </a:rPr>
              <a:t>Load </a:t>
            </a:r>
            <a:r>
              <a:rPr lang="en-US" sz="2600" b="1" spc="75" dirty="0">
                <a:latin typeface="Arial"/>
                <a:cs typeface="Arial"/>
              </a:rPr>
              <a:t>Balancing with Same </a:t>
            </a:r>
            <a:r>
              <a:rPr lang="en-US" sz="2600" b="1" spc="75" dirty="0" smtClean="0">
                <a:latin typeface="Arial"/>
                <a:cs typeface="Arial"/>
              </a:rPr>
              <a:t>Granularity</a:t>
            </a:r>
          </a:p>
          <a:p>
            <a:pPr marL="914400" indent="-457200">
              <a:lnSpc>
                <a:spcPts val="35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sz="2200" spc="-25" dirty="0" smtClean="0">
                <a:latin typeface="Arial"/>
                <a:cs typeface="Arial"/>
              </a:rPr>
              <a:t>Queueing delay and out-of-order for short flows</a:t>
            </a:r>
            <a:r>
              <a:rPr lang="en-US" altLang="zh-CN" sz="2200" spc="-25" dirty="0" smtClean="0">
                <a:latin typeface="Arial"/>
                <a:cs typeface="Arial"/>
              </a:rPr>
              <a:t>;</a:t>
            </a:r>
            <a:endParaRPr sz="750" dirty="0"/>
          </a:p>
          <a:p>
            <a:pPr marL="914400" indent="-457200">
              <a:lnSpc>
                <a:spcPts val="35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sz="2200" spc="-15" dirty="0" smtClean="0">
                <a:latin typeface="Arial"/>
                <a:cs typeface="Arial"/>
              </a:rPr>
              <a:t>Low link utilization and out-of-order for long flows</a:t>
            </a:r>
            <a:r>
              <a:rPr lang="en-US" altLang="zh-CN" sz="2200" spc="-15" dirty="0" smtClean="0">
                <a:latin typeface="Arial"/>
                <a:cs typeface="Arial"/>
              </a:rPr>
              <a:t>;</a:t>
            </a:r>
            <a:endParaRPr sz="2200" dirty="0" smtClean="0">
              <a:latin typeface="Arial"/>
              <a:cs typeface="Arial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914400" y="3168912"/>
            <a:ext cx="10744200" cy="15646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3500"/>
              </a:lnSpc>
              <a:spcBef>
                <a:spcPts val="260"/>
              </a:spcBef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sz="2300" b="1" spc="43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600" b="1" spc="20" dirty="0" smtClean="0">
                <a:latin typeface="Arial"/>
                <a:cs typeface="Arial"/>
              </a:rPr>
              <a:t>C</a:t>
            </a:r>
            <a:r>
              <a:rPr sz="2600" b="1" spc="-50" dirty="0" smtClean="0">
                <a:latin typeface="Arial"/>
                <a:cs typeface="Arial"/>
              </a:rPr>
              <a:t>ha</a:t>
            </a:r>
            <a:r>
              <a:rPr sz="2600" b="1" spc="20" dirty="0" smtClean="0">
                <a:latin typeface="Arial"/>
                <a:cs typeface="Arial"/>
              </a:rPr>
              <a:t>ll</a:t>
            </a:r>
            <a:r>
              <a:rPr sz="2600" b="1" spc="-50" dirty="0" smtClean="0">
                <a:latin typeface="Arial"/>
                <a:cs typeface="Arial"/>
              </a:rPr>
              <a:t>enge</a:t>
            </a:r>
            <a:r>
              <a:rPr sz="2600" b="1" spc="0" dirty="0" smtClean="0">
                <a:latin typeface="Arial"/>
                <a:cs typeface="Arial"/>
              </a:rPr>
              <a:t>s</a:t>
            </a:r>
            <a:r>
              <a:rPr sz="2600" b="1" spc="275" dirty="0" smtClean="0">
                <a:latin typeface="Arial"/>
                <a:cs typeface="Arial"/>
              </a:rPr>
              <a:t> </a:t>
            </a:r>
            <a:r>
              <a:rPr sz="2600" b="1" spc="-35" dirty="0" smtClean="0">
                <a:latin typeface="Arial"/>
                <a:cs typeface="Arial"/>
              </a:rPr>
              <a:t>f</a:t>
            </a:r>
            <a:r>
              <a:rPr sz="2600" b="1" spc="-50" dirty="0" smtClean="0">
                <a:latin typeface="Arial"/>
                <a:cs typeface="Arial"/>
              </a:rPr>
              <a:t>o</a:t>
            </a:r>
            <a:r>
              <a:rPr sz="2600" b="1" spc="0" dirty="0" smtClean="0">
                <a:latin typeface="Arial"/>
                <a:cs typeface="Arial"/>
              </a:rPr>
              <a:t>r</a:t>
            </a:r>
            <a:r>
              <a:rPr sz="2600" b="1" spc="10" dirty="0" smtClean="0">
                <a:latin typeface="Arial"/>
                <a:cs typeface="Arial"/>
              </a:rPr>
              <a:t> </a:t>
            </a:r>
            <a:r>
              <a:rPr lang="en-US" sz="2600" b="1" spc="20" dirty="0" smtClean="0">
                <a:latin typeface="Arial"/>
                <a:cs typeface="Arial"/>
              </a:rPr>
              <a:t>TLB</a:t>
            </a:r>
            <a:endParaRPr sz="2600" b="1" dirty="0" smtClean="0">
              <a:latin typeface="Arial"/>
              <a:cs typeface="Arial"/>
            </a:endParaRPr>
          </a:p>
          <a:p>
            <a:pPr marL="914400" marR="12700" indent="-457200">
              <a:lnSpc>
                <a:spcPts val="3500"/>
              </a:lnSpc>
              <a:spcBef>
                <a:spcPts val="320"/>
              </a:spcBef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sz="2200" spc="10" dirty="0" smtClean="0">
                <a:latin typeface="Arial"/>
                <a:cs typeface="Arial"/>
              </a:rPr>
              <a:t>H</a:t>
            </a:r>
            <a:r>
              <a:rPr sz="2200" spc="-25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w</a:t>
            </a:r>
            <a:r>
              <a:rPr sz="2200" spc="-5" dirty="0" smtClean="0">
                <a:latin typeface="Arial"/>
                <a:cs typeface="Arial"/>
              </a:rPr>
              <a:t> </a:t>
            </a:r>
            <a:r>
              <a:rPr sz="2200" spc="-25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65" dirty="0" smtClean="0">
                <a:latin typeface="Arial"/>
                <a:cs typeface="Arial"/>
              </a:rPr>
              <a:t> </a:t>
            </a:r>
            <a:r>
              <a:rPr lang="en-US" altLang="zh-CN" sz="2200" spc="65" dirty="0" smtClean="0">
                <a:solidFill>
                  <a:srgbClr val="FF0000"/>
                </a:solidFill>
                <a:latin typeface="Arial"/>
                <a:cs typeface="Arial"/>
              </a:rPr>
              <a:t>adjust switching granularity for short and long flows </a:t>
            </a:r>
            <a:r>
              <a:rPr lang="en-US" altLang="zh-CN" sz="2200" spc="65" dirty="0" smtClean="0">
                <a:latin typeface="Arial"/>
                <a:cs typeface="Arial"/>
              </a:rPr>
              <a:t>to </a:t>
            </a:r>
            <a:r>
              <a:rPr lang="en-US" sz="2200" spc="-25" dirty="0" smtClean="0">
                <a:latin typeface="Arial"/>
                <a:cs typeface="Arial"/>
              </a:rPr>
              <a:t>reduce the FCT for short </a:t>
            </a:r>
            <a:r>
              <a:rPr lang="en-US" altLang="zh-CN" sz="2200" spc="-25" dirty="0" smtClean="0">
                <a:latin typeface="Arial"/>
                <a:cs typeface="Arial"/>
              </a:rPr>
              <a:t>ones</a:t>
            </a:r>
            <a:r>
              <a:rPr lang="zh-CN" altLang="en-US" sz="2200" spc="-25" dirty="0" smtClean="0">
                <a:latin typeface="Arial"/>
                <a:cs typeface="Arial"/>
              </a:rPr>
              <a:t> </a:t>
            </a:r>
            <a:r>
              <a:rPr lang="en-US" sz="2200" spc="-25" dirty="0" smtClean="0">
                <a:latin typeface="Arial"/>
                <a:cs typeface="Arial"/>
              </a:rPr>
              <a:t>and guarantee the throughput for long </a:t>
            </a:r>
            <a:r>
              <a:rPr lang="en-US" altLang="zh-CN" sz="2200" spc="-25" dirty="0" smtClean="0">
                <a:latin typeface="Arial"/>
                <a:cs typeface="Arial"/>
              </a:rPr>
              <a:t>ones</a:t>
            </a:r>
            <a:r>
              <a:rPr lang="en-US" sz="2200" dirty="0" smtClean="0">
                <a:latin typeface="Arial"/>
                <a:cs typeface="Arial"/>
              </a:rPr>
              <a:t>?</a:t>
            </a:r>
            <a:endParaRPr sz="2200" spc="0" dirty="0" smtClean="0"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914400" y="4818866"/>
            <a:ext cx="10970261" cy="17075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3500"/>
              </a:lnSpc>
              <a:spcBef>
                <a:spcPts val="259"/>
              </a:spcBef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sz="2300" spc="43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sz="2600" b="1" spc="-55" dirty="0" smtClean="0">
                <a:latin typeface="Arial"/>
                <a:cs typeface="Arial"/>
              </a:rPr>
              <a:t>Key points of TLB</a:t>
            </a:r>
            <a:endParaRPr sz="2600" b="1" dirty="0" smtClean="0">
              <a:latin typeface="Arial"/>
              <a:cs typeface="Arial"/>
            </a:endParaRPr>
          </a:p>
          <a:p>
            <a:pPr marL="914400" indent="-457200">
              <a:lnSpc>
                <a:spcPts val="3500"/>
              </a:lnSpc>
              <a:spcBef>
                <a:spcPts val="480"/>
              </a:spcBef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altLang="zh-CN" sz="2200" dirty="0" smtClean="0">
                <a:latin typeface="Arial"/>
                <a:cs typeface="Arial"/>
              </a:rPr>
              <a:t>Calculate</a:t>
            </a:r>
            <a:r>
              <a:rPr lang="zh-CN" altLang="en-US" sz="2200" dirty="0" smtClean="0">
                <a:latin typeface="Arial"/>
                <a:cs typeface="Arial"/>
              </a:rPr>
              <a:t> </a:t>
            </a:r>
            <a:r>
              <a:rPr lang="en-US" altLang="zh-CN" sz="2200" dirty="0" smtClean="0">
                <a:latin typeface="Arial"/>
                <a:cs typeface="Arial"/>
              </a:rPr>
              <a:t>the</a:t>
            </a:r>
            <a:r>
              <a:rPr lang="zh-CN" altLang="en-US" sz="2200" dirty="0" smtClean="0">
                <a:latin typeface="Arial"/>
                <a:cs typeface="Arial"/>
              </a:rPr>
              <a:t> </a:t>
            </a:r>
            <a:r>
              <a:rPr lang="en-US" altLang="zh-CN" sz="2200" dirty="0" smtClean="0">
                <a:latin typeface="Arial"/>
                <a:cs typeface="Arial"/>
              </a:rPr>
              <a:t>switching</a:t>
            </a:r>
            <a:r>
              <a:rPr lang="zh-CN" altLang="en-US" sz="2200" dirty="0" smtClean="0">
                <a:latin typeface="Arial"/>
                <a:cs typeface="Arial"/>
              </a:rPr>
              <a:t> </a:t>
            </a:r>
            <a:r>
              <a:rPr lang="en-US" altLang="zh-CN" sz="2200" dirty="0" smtClean="0">
                <a:latin typeface="Arial"/>
                <a:cs typeface="Arial"/>
              </a:rPr>
              <a:t>granularity</a:t>
            </a:r>
            <a:r>
              <a:rPr lang="zh-CN" altLang="en-US" sz="2200" dirty="0" smtClean="0">
                <a:latin typeface="Arial"/>
                <a:cs typeface="Arial"/>
              </a:rPr>
              <a:t> </a:t>
            </a:r>
            <a:r>
              <a:rPr lang="en-US" altLang="zh-CN" sz="2200" dirty="0" smtClean="0">
                <a:latin typeface="Arial"/>
                <a:cs typeface="Arial"/>
              </a:rPr>
              <a:t>of</a:t>
            </a:r>
            <a:r>
              <a:rPr lang="zh-CN" altLang="en-US" sz="2200" dirty="0" smtClean="0">
                <a:latin typeface="Arial"/>
                <a:cs typeface="Arial"/>
              </a:rPr>
              <a:t> </a:t>
            </a:r>
            <a:r>
              <a:rPr lang="en-US" altLang="zh-CN" sz="2200" dirty="0" smtClean="0">
                <a:latin typeface="Arial"/>
                <a:cs typeface="Arial"/>
              </a:rPr>
              <a:t>long</a:t>
            </a:r>
            <a:r>
              <a:rPr lang="zh-CN" altLang="en-US" sz="2200" dirty="0" smtClean="0">
                <a:latin typeface="Arial"/>
                <a:cs typeface="Arial"/>
              </a:rPr>
              <a:t> </a:t>
            </a:r>
            <a:r>
              <a:rPr lang="en-US" altLang="zh-CN" sz="2200" dirty="0" smtClean="0">
                <a:latin typeface="Arial"/>
                <a:cs typeface="Arial"/>
              </a:rPr>
              <a:t>flow</a:t>
            </a:r>
            <a:r>
              <a:rPr lang="zh-CN" altLang="en-US" sz="2200" dirty="0" smtClean="0">
                <a:latin typeface="Arial"/>
                <a:cs typeface="Arial"/>
              </a:rPr>
              <a:t>；</a:t>
            </a:r>
            <a:endParaRPr lang="en-US" altLang="zh-CN" sz="2200" dirty="0" smtClean="0">
              <a:latin typeface="Arial"/>
              <a:cs typeface="Arial"/>
            </a:endParaRPr>
          </a:p>
          <a:p>
            <a:pPr marL="914400" indent="-457200">
              <a:lnSpc>
                <a:spcPts val="3500"/>
              </a:lnSpc>
              <a:spcBef>
                <a:spcPts val="480"/>
              </a:spcBef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altLang="zh-CN" sz="2200" dirty="0" smtClean="0">
                <a:latin typeface="Arial"/>
                <a:cs typeface="Arial"/>
              </a:rPr>
              <a:t>Forward the short and long</a:t>
            </a:r>
            <a:r>
              <a:rPr lang="zh-CN" altLang="en-US" sz="2200" dirty="0" smtClean="0">
                <a:latin typeface="Arial"/>
                <a:cs typeface="Arial"/>
              </a:rPr>
              <a:t> </a:t>
            </a:r>
            <a:r>
              <a:rPr lang="en-US" altLang="zh-CN" sz="2200" dirty="0" smtClean="0">
                <a:latin typeface="Arial"/>
                <a:cs typeface="Arial"/>
              </a:rPr>
              <a:t>flows</a:t>
            </a:r>
            <a:r>
              <a:rPr lang="zh-CN" altLang="en-US" sz="2200" dirty="0" smtClean="0">
                <a:latin typeface="Arial"/>
                <a:cs typeface="Arial"/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  <a:latin typeface="Arial"/>
                <a:cs typeface="Arial"/>
              </a:rPr>
              <a:t>with different switching granularity</a:t>
            </a:r>
            <a:r>
              <a:rPr lang="en-US" altLang="zh-CN" sz="2200" dirty="0" smtClean="0">
                <a:latin typeface="Arial"/>
                <a:cs typeface="Arial"/>
              </a:rPr>
              <a:t>.</a:t>
            </a:r>
            <a:endParaRPr lang="en-US" altLang="zh-CN"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%E4%B8%AD%E5%8D%97%E5%A4%A7%E5%AD%A6%E6%A0%A1%E5%BE%B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267200"/>
            <a:ext cx="1697037" cy="169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University of Minnesota block M and word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800600"/>
            <a:ext cx="54864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2895600" y="1371600"/>
            <a:ext cx="568155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1" lang="en-US" altLang="zh-CN" sz="8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华文仿宋" pitchFamily="2" charset="-122"/>
              </a:rPr>
              <a:t>Thank you !</a:t>
            </a:r>
            <a:endParaRPr kumimoji="1" lang="en-US" altLang="zh-CN" sz="8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ea typeface="华文仿宋" pitchFamily="2" charset="-122"/>
            </a:endParaRPr>
          </a:p>
          <a:p>
            <a:pPr algn="ctr">
              <a:defRPr/>
            </a:pPr>
            <a:r>
              <a:rPr lang="en-US" altLang="ko-KR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Q&amp;A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60" dirty="0" smtClean="0">
                <a:latin typeface="Arial"/>
                <a:cs typeface="Arial"/>
              </a:rPr>
              <a:t>O</a:t>
            </a:r>
            <a:r>
              <a:rPr sz="4400" spc="-75" dirty="0" smtClean="0">
                <a:latin typeface="Arial"/>
                <a:cs typeface="Arial"/>
              </a:rPr>
              <a:t>u</a:t>
            </a:r>
            <a:r>
              <a:rPr sz="4400" spc="-25" dirty="0" smtClean="0">
                <a:latin typeface="Arial"/>
                <a:cs typeface="Arial"/>
              </a:rPr>
              <a:t>t</a:t>
            </a:r>
            <a:r>
              <a:rPr sz="4400" spc="25" dirty="0" smtClean="0">
                <a:latin typeface="Arial"/>
                <a:cs typeface="Arial"/>
              </a:rPr>
              <a:t>l</a:t>
            </a:r>
            <a:r>
              <a:rPr sz="4400" spc="20" dirty="0" smtClean="0">
                <a:latin typeface="Arial"/>
                <a:cs typeface="Arial"/>
              </a:rPr>
              <a:t>i</a:t>
            </a:r>
            <a:r>
              <a:rPr sz="4400" spc="-50" dirty="0" smtClean="0">
                <a:latin typeface="Arial"/>
                <a:cs typeface="Arial"/>
              </a:rPr>
              <a:t>n</a:t>
            </a:r>
            <a:r>
              <a:rPr sz="4400" spc="0" dirty="0" smtClean="0">
                <a:latin typeface="Arial"/>
                <a:cs typeface="Arial"/>
              </a:rPr>
              <a:t>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48597" name="object 3"/>
          <p:cNvSpPr txBox="1"/>
          <p:nvPr/>
        </p:nvSpPr>
        <p:spPr>
          <a:xfrm>
            <a:off x="916938" y="1746885"/>
            <a:ext cx="7541261" cy="351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latin typeface="Arial"/>
                <a:cs typeface="Arial"/>
              </a:rPr>
              <a:t>Introduction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lang="en-US" altLang="zh-CN"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lang="en-US" altLang="zh-CN"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2"/>
                </a:solidFill>
                <a:latin typeface="Arial"/>
                <a:cs typeface="Arial"/>
              </a:rPr>
              <a:t>Background</a:t>
            </a:r>
            <a:endParaRPr lang="en-US" sz="2800" b="1" spc="30" dirty="0" smtClean="0">
              <a:solidFill>
                <a:schemeClr val="bg2"/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Motivation</a:t>
            </a:r>
            <a:endParaRPr lang="en-US" sz="2800" b="1" spc="3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TLB</a:t>
            </a:r>
            <a:r>
              <a:rPr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Design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Evaluation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378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>
            <a:spLocks noGrp="1"/>
          </p:cNvSpPr>
          <p:nvPr>
            <p:ph type="title"/>
          </p:nvPr>
        </p:nvSpPr>
        <p:spPr>
          <a:xfrm>
            <a:off x="948381" y="366787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4400" spc="30" dirty="0" smtClean="0">
                <a:latin typeface="Arial"/>
                <a:cs typeface="Arial"/>
              </a:rPr>
              <a:t>Introduction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48604" name="object 7"/>
          <p:cNvSpPr txBox="1"/>
          <p:nvPr/>
        </p:nvSpPr>
        <p:spPr>
          <a:xfrm>
            <a:off x="762001" y="1600200"/>
            <a:ext cx="10972799" cy="38861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19"/>
              </a:spcBef>
            </a:pPr>
            <a:endParaRPr sz="1200" dirty="0"/>
          </a:p>
          <a:p>
            <a:pPr marL="398144" indent="-34290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512445" algn="l"/>
              </a:tabLst>
            </a:pPr>
            <a:r>
              <a:rPr sz="32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3200" b="1" spc="40" dirty="0" smtClean="0">
                <a:solidFill>
                  <a:srgbClr val="FF0000"/>
                </a:solidFill>
                <a:latin typeface="Arial"/>
                <a:cs typeface="Arial"/>
              </a:rPr>
              <a:t>Key</a:t>
            </a:r>
            <a:r>
              <a:rPr lang="zh-CN" altLang="en-US" sz="3200" b="1" spc="4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3200" b="1" spc="40" dirty="0" smtClean="0">
                <a:solidFill>
                  <a:srgbClr val="FF0000"/>
                </a:solidFill>
                <a:latin typeface="Arial"/>
                <a:cs typeface="Arial"/>
              </a:rPr>
              <a:t>idea:</a:t>
            </a:r>
          </a:p>
          <a:p>
            <a:pPr marL="55244" algn="just">
              <a:lnSpc>
                <a:spcPct val="100000"/>
              </a:lnSpc>
              <a:tabLst>
                <a:tab pos="512445" algn="l"/>
              </a:tabLst>
            </a:pPr>
            <a:r>
              <a:rPr lang="en-US" altLang="zh-CN" sz="3200" b="1" spc="40" dirty="0" smtClean="0">
                <a:latin typeface="Arial"/>
                <a:cs typeface="Arial"/>
              </a:rPr>
              <a:t>	</a:t>
            </a:r>
            <a:r>
              <a:rPr lang="en-US" altLang="zh-CN" sz="3200" spc="40" dirty="0" smtClean="0">
                <a:latin typeface="Arial"/>
                <a:cs typeface="Arial"/>
              </a:rPr>
              <a:t>Let short and long flows reroute</a:t>
            </a:r>
            <a:r>
              <a:rPr lang="zh-CN" altLang="en-US" sz="3200" spc="40" dirty="0" smtClean="0">
                <a:latin typeface="Arial"/>
                <a:cs typeface="Arial"/>
              </a:rPr>
              <a:t> </a:t>
            </a:r>
            <a:r>
              <a:rPr lang="en-US" altLang="zh-CN" sz="3200" spc="40" dirty="0" smtClean="0">
                <a:latin typeface="Arial"/>
                <a:cs typeface="Arial"/>
              </a:rPr>
              <a:t>at the different granularities.</a:t>
            </a:r>
            <a:endParaRPr lang="en-US" altLang="zh-CN" sz="3200" spc="40" dirty="0">
              <a:latin typeface="Arial"/>
              <a:cs typeface="Arial"/>
            </a:endParaRPr>
          </a:p>
          <a:p>
            <a:pPr marL="398144" indent="-34290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512445" algn="l"/>
              </a:tabLst>
            </a:pPr>
            <a:endParaRPr lang="en-US" altLang="zh-CN" sz="3200" b="1" spc="40" dirty="0" smtClean="0">
              <a:latin typeface="Arial"/>
              <a:cs typeface="Arial"/>
            </a:endParaRPr>
          </a:p>
          <a:p>
            <a:pPr marL="398144" indent="-34290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512445" algn="l"/>
              </a:tabLst>
            </a:pPr>
            <a:r>
              <a:rPr lang="zh-CN" altLang="en-US" sz="3200" b="1" spc="40" dirty="0" smtClean="0">
                <a:latin typeface="Arial"/>
                <a:cs typeface="Arial"/>
              </a:rPr>
              <a:t> </a:t>
            </a:r>
            <a:r>
              <a:rPr lang="en-US" altLang="zh-CN" sz="3200" b="1" spc="40" dirty="0" smtClean="0">
                <a:solidFill>
                  <a:srgbClr val="FF0000"/>
                </a:solidFill>
                <a:latin typeface="Arial"/>
                <a:cs typeface="Arial"/>
              </a:rPr>
              <a:t>Solution:</a:t>
            </a:r>
          </a:p>
          <a:p>
            <a:pPr algn="just"/>
            <a:r>
              <a:rPr lang="zh-CN" altLang="en-US" sz="3200" dirty="0"/>
              <a:t> </a:t>
            </a:r>
            <a:r>
              <a:rPr lang="zh-CN" altLang="en-US" sz="3200" dirty="0" smtClean="0"/>
              <a:t>    </a:t>
            </a:r>
            <a:r>
              <a:rPr lang="en-US" altLang="zh-CN" sz="3200" dirty="0" smtClean="0"/>
              <a:t>A</a:t>
            </a:r>
            <a:r>
              <a:rPr lang="en-US" sz="3200" dirty="0" smtClean="0"/>
              <a:t>daptively </a:t>
            </a:r>
            <a:r>
              <a:rPr lang="en-US" sz="3200" dirty="0"/>
              <a:t>adjusts the rerouting granularity </a:t>
            </a:r>
            <a:r>
              <a:rPr lang="en-US" sz="3200" dirty="0" smtClean="0"/>
              <a:t>of</a:t>
            </a:r>
            <a:r>
              <a:rPr lang="zh-CN" altLang="en-US" sz="3200" dirty="0" smtClean="0"/>
              <a:t> </a:t>
            </a:r>
            <a:r>
              <a:rPr lang="en-US" sz="3200" dirty="0" smtClean="0"/>
              <a:t>long </a:t>
            </a:r>
            <a:r>
              <a:rPr lang="en-US" sz="3200" dirty="0"/>
              <a:t>flows according to the load strength of short </a:t>
            </a:r>
            <a:r>
              <a:rPr lang="en-US" altLang="zh-CN" sz="3200" dirty="0" smtClean="0"/>
              <a:t>flows.</a:t>
            </a:r>
            <a:endParaRPr lang="en-US" sz="3200" dirty="0"/>
          </a:p>
          <a:p>
            <a:pPr marL="398144" indent="-34290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512445" algn="l"/>
              </a:tabLst>
            </a:pPr>
            <a:endParaRPr lang="en-US" altLang="zh-CN" sz="3200" b="1" spc="40" dirty="0" smtClean="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tabLst>
                <a:tab pos="512445" algn="l"/>
              </a:tabLst>
            </a:pPr>
            <a:r>
              <a:rPr lang="en-US" sz="3200" b="1" spc="40" dirty="0">
                <a:latin typeface="Arial"/>
                <a:cs typeface="Arial"/>
              </a:rPr>
              <a:t>	</a:t>
            </a:r>
            <a:endParaRPr lang="en-US" sz="3200" b="1" spc="40" dirty="0" smtClean="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tabLst>
                <a:tab pos="512445" algn="l"/>
              </a:tabLst>
            </a:pPr>
            <a:endParaRPr sz="3200" b="1" spc="-35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40"/>
              </a:spcBef>
            </a:pPr>
            <a:endParaRPr sz="2800" spc="-35" dirty="0">
              <a:latin typeface="Arial"/>
              <a:cs typeface="Arial"/>
            </a:endParaRPr>
          </a:p>
          <a:p>
            <a:pPr marL="956944" indent="-457200">
              <a:lnSpc>
                <a:spcPts val="2855"/>
              </a:lnSpc>
              <a:buClr>
                <a:srgbClr val="9999CC"/>
              </a:buClr>
              <a:buSzPct val="79166"/>
              <a:buFont typeface="Arial"/>
              <a:buChar char="□"/>
              <a:tabLst>
                <a:tab pos="956944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991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60" dirty="0" smtClean="0">
                <a:latin typeface="Arial"/>
                <a:cs typeface="Arial"/>
              </a:rPr>
              <a:t>O</a:t>
            </a:r>
            <a:r>
              <a:rPr sz="4400" spc="-75" dirty="0" smtClean="0">
                <a:latin typeface="Arial"/>
                <a:cs typeface="Arial"/>
              </a:rPr>
              <a:t>u</a:t>
            </a:r>
            <a:r>
              <a:rPr sz="4400" spc="-25" dirty="0" smtClean="0">
                <a:latin typeface="Arial"/>
                <a:cs typeface="Arial"/>
              </a:rPr>
              <a:t>t</a:t>
            </a:r>
            <a:r>
              <a:rPr sz="4400" spc="25" dirty="0" smtClean="0">
                <a:latin typeface="Arial"/>
                <a:cs typeface="Arial"/>
              </a:rPr>
              <a:t>l</a:t>
            </a:r>
            <a:r>
              <a:rPr sz="4400" spc="20" dirty="0" smtClean="0">
                <a:latin typeface="Arial"/>
                <a:cs typeface="Arial"/>
              </a:rPr>
              <a:t>i</a:t>
            </a:r>
            <a:r>
              <a:rPr sz="4400" spc="-50" dirty="0" smtClean="0">
                <a:latin typeface="Arial"/>
                <a:cs typeface="Arial"/>
              </a:rPr>
              <a:t>n</a:t>
            </a:r>
            <a:r>
              <a:rPr sz="4400" spc="0" dirty="0" smtClean="0">
                <a:latin typeface="Arial"/>
                <a:cs typeface="Arial"/>
              </a:rPr>
              <a:t>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48597" name="object 3"/>
          <p:cNvSpPr txBox="1"/>
          <p:nvPr/>
        </p:nvSpPr>
        <p:spPr>
          <a:xfrm>
            <a:off x="916938" y="1746885"/>
            <a:ext cx="7541261" cy="351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2"/>
                </a:solidFill>
                <a:latin typeface="Arial"/>
                <a:cs typeface="Arial"/>
              </a:rPr>
              <a:t>Introduction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lang="en-US" altLang="zh-CN"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lang="en-US" altLang="zh-CN" sz="2500" spc="470" dirty="0" smtClean="0"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latin typeface="Arial"/>
                <a:cs typeface="Arial"/>
              </a:rPr>
              <a:t>Background</a:t>
            </a:r>
            <a:endParaRPr lang="en-US" sz="2800" b="1" spc="30" dirty="0" smtClean="0"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Motivation</a:t>
            </a:r>
            <a:endParaRPr lang="en-US" sz="2800" b="1" spc="3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TLB</a:t>
            </a:r>
            <a:r>
              <a:rPr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Design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Evaluation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378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>
            <a:spLocks noGrp="1"/>
          </p:cNvSpPr>
          <p:nvPr>
            <p:ph type="title"/>
          </p:nvPr>
        </p:nvSpPr>
        <p:spPr>
          <a:xfrm>
            <a:off x="872181" y="294435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4400" spc="30" dirty="0" smtClean="0">
                <a:latin typeface="Arial"/>
                <a:cs typeface="Arial"/>
              </a:rPr>
              <a:t>Background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48604" name="object 7"/>
          <p:cNvSpPr txBox="1"/>
          <p:nvPr/>
        </p:nvSpPr>
        <p:spPr>
          <a:xfrm>
            <a:off x="685800" y="1506221"/>
            <a:ext cx="11137900" cy="53517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5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zh-CN" altLang="en-US" sz="2800" b="1" spc="-35" dirty="0" smtClean="0">
                <a:latin typeface="Arial"/>
                <a:cs typeface="Arial"/>
              </a:rPr>
              <a:t> </a:t>
            </a:r>
            <a:r>
              <a:rPr lang="en-US" altLang="zh-CN" sz="2800" b="1" spc="-35" dirty="0" smtClean="0">
                <a:latin typeface="Arial"/>
                <a:cs typeface="Arial"/>
              </a:rPr>
              <a:t>Data Center Network (DCN)</a:t>
            </a:r>
          </a:p>
          <a:p>
            <a:pPr marL="355600" indent="-342900">
              <a:lnSpc>
                <a:spcPct val="15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en-US" altLang="zh-CN" sz="2800" b="1" spc="-35" dirty="0">
                <a:latin typeface="Arial"/>
                <a:cs typeface="Arial"/>
              </a:rPr>
              <a:t> DCN 's characteristics </a:t>
            </a:r>
            <a:endParaRPr lang="en-US" sz="1200" dirty="0"/>
          </a:p>
          <a:p>
            <a:pPr marL="956944" indent="-457200">
              <a:lnSpc>
                <a:spcPct val="150000"/>
              </a:lnSpc>
              <a:buClr>
                <a:srgbClr val="9999CC"/>
              </a:buClr>
              <a:buSzPct val="79166"/>
              <a:buFont typeface="Wingdings" panose="05000000000000000000" pitchFamily="2" charset="2"/>
              <a:buChar char="n"/>
              <a:tabLst>
                <a:tab pos="956944" algn="l"/>
              </a:tabLst>
            </a:pPr>
            <a:r>
              <a:rPr lang="en-US" altLang="zh-CN" sz="2400" b="1" i="1" spc="-35" dirty="0">
                <a:latin typeface="Arial"/>
                <a:cs typeface="Arial"/>
              </a:rPr>
              <a:t>High </a:t>
            </a:r>
            <a:r>
              <a:rPr lang="en-US" altLang="zh-CN" sz="2400" b="1" i="1" spc="-35" dirty="0" smtClean="0">
                <a:latin typeface="Arial"/>
                <a:cs typeface="Arial"/>
              </a:rPr>
              <a:t>bandwidth,</a:t>
            </a:r>
            <a:r>
              <a:rPr lang="zh-CN" altLang="en-US" sz="2400" b="1" i="1" spc="-35" dirty="0" smtClean="0">
                <a:latin typeface="Arial"/>
                <a:cs typeface="Arial"/>
              </a:rPr>
              <a:t>  </a:t>
            </a:r>
            <a:r>
              <a:rPr lang="en-US" altLang="zh-CN" sz="2400" b="1" i="1" spc="-35" dirty="0" smtClean="0">
                <a:latin typeface="Arial"/>
                <a:cs typeface="Arial"/>
              </a:rPr>
              <a:t>Low </a:t>
            </a:r>
            <a:r>
              <a:rPr lang="en-US" altLang="zh-CN" sz="2400" b="1" i="1" spc="-35" dirty="0">
                <a:latin typeface="Arial"/>
                <a:cs typeface="Arial"/>
              </a:rPr>
              <a:t>RTT</a:t>
            </a:r>
          </a:p>
          <a:p>
            <a:pPr marL="956944" indent="-457200">
              <a:lnSpc>
                <a:spcPts val="3900"/>
              </a:lnSpc>
              <a:buClr>
                <a:srgbClr val="9999CC"/>
              </a:buClr>
              <a:buSzPct val="79166"/>
              <a:buFont typeface="Wingdings" panose="05000000000000000000" pitchFamily="2" charset="2"/>
              <a:buChar char="n"/>
              <a:tabLst>
                <a:tab pos="956944" algn="l"/>
              </a:tabLst>
            </a:pPr>
            <a:r>
              <a:rPr lang="en-US" altLang="zh-CN" sz="2400" b="1" i="1" spc="-35" dirty="0">
                <a:latin typeface="Arial"/>
                <a:cs typeface="Arial"/>
              </a:rPr>
              <a:t>Small switch buffer</a:t>
            </a:r>
          </a:p>
          <a:p>
            <a:pPr marL="956944" indent="-457200">
              <a:lnSpc>
                <a:spcPts val="3900"/>
              </a:lnSpc>
              <a:buClr>
                <a:srgbClr val="9999CC"/>
              </a:buClr>
              <a:buSzPct val="79166"/>
              <a:buFont typeface="Wingdings" panose="05000000000000000000" pitchFamily="2" charset="2"/>
              <a:buChar char="n"/>
              <a:tabLst>
                <a:tab pos="956944" algn="l"/>
              </a:tabLst>
            </a:pPr>
            <a:r>
              <a:rPr lang="en-US" altLang="zh-CN" sz="2400" b="1" i="1" spc="-35" dirty="0">
                <a:latin typeface="Arial"/>
                <a:cs typeface="Arial"/>
              </a:rPr>
              <a:t>Multiple </a:t>
            </a:r>
            <a:r>
              <a:rPr lang="en-US" altLang="zh-CN" sz="2400" b="1" i="1" spc="-35" dirty="0" smtClean="0">
                <a:latin typeface="Arial"/>
                <a:cs typeface="Arial"/>
              </a:rPr>
              <a:t>equal </a:t>
            </a:r>
            <a:r>
              <a:rPr lang="en-US" altLang="zh-CN" sz="2400" b="1" i="1" spc="-35" dirty="0">
                <a:latin typeface="Arial"/>
                <a:cs typeface="Arial"/>
              </a:rPr>
              <a:t>cost paths</a:t>
            </a:r>
          </a:p>
          <a:p>
            <a:pPr marL="355600" indent="-342900">
              <a:lnSpc>
                <a:spcPct val="15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zh-CN" altLang="en-US" sz="2800" b="1" spc="-35" dirty="0" smtClean="0">
                <a:latin typeface="Arial"/>
                <a:cs typeface="Arial"/>
              </a:rPr>
              <a:t> </a:t>
            </a:r>
            <a:r>
              <a:rPr lang="en-US" altLang="zh-CN" sz="2800" b="1" spc="-35" dirty="0" smtClean="0">
                <a:solidFill>
                  <a:srgbClr val="FF0000"/>
                </a:solidFill>
                <a:latin typeface="Arial"/>
                <a:cs typeface="Arial"/>
              </a:rPr>
              <a:t>DC’s</a:t>
            </a:r>
            <a:r>
              <a:rPr lang="zh-CN" altLang="en-US" sz="2800" b="1" spc="-3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800" b="1" spc="-35" dirty="0" smtClean="0">
                <a:solidFill>
                  <a:srgbClr val="FF0000"/>
                </a:solidFill>
                <a:latin typeface="Arial"/>
                <a:cs typeface="Arial"/>
              </a:rPr>
              <a:t>mixed</a:t>
            </a:r>
            <a:r>
              <a:rPr lang="en-US" altLang="zh-CN" sz="2800" b="1" spc="-35" dirty="0" smtClean="0">
                <a:latin typeface="Arial"/>
                <a:cs typeface="Arial"/>
              </a:rPr>
              <a:t> </a:t>
            </a:r>
            <a:r>
              <a:rPr lang="en-US" altLang="zh-CN" sz="2800" b="1" spc="-35" dirty="0" smtClean="0">
                <a:solidFill>
                  <a:srgbClr val="FF0000"/>
                </a:solidFill>
                <a:latin typeface="Arial"/>
                <a:cs typeface="Arial"/>
              </a:rPr>
              <a:t>traffic</a:t>
            </a:r>
          </a:p>
          <a:p>
            <a:pPr marL="914400" indent="-457200">
              <a:lnSpc>
                <a:spcPct val="150000"/>
              </a:lnSpc>
              <a:buClr>
                <a:srgbClr val="9999CC"/>
              </a:buClr>
              <a:buSzPct val="79166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altLang="zh-CN" sz="2400" b="1" i="1" spc="-35" dirty="0">
                <a:latin typeface="Arial"/>
                <a:cs typeface="Arial"/>
              </a:rPr>
              <a:t>Heavy-tailed </a:t>
            </a:r>
            <a:r>
              <a:rPr lang="en-US" altLang="zh-CN" sz="2400" b="1" i="1" spc="-35" dirty="0" smtClean="0">
                <a:latin typeface="Arial"/>
                <a:cs typeface="Arial"/>
              </a:rPr>
              <a:t>distribution</a:t>
            </a:r>
            <a:endParaRPr lang="en-US" altLang="zh-CN" sz="2400" b="1" i="1" spc="10" dirty="0" smtClean="0">
              <a:latin typeface="Arial"/>
              <a:cs typeface="Arial"/>
            </a:endParaRPr>
          </a:p>
          <a:p>
            <a:pPr marL="914400" indent="-457200">
              <a:lnSpc>
                <a:spcPct val="150000"/>
              </a:lnSpc>
              <a:buClr>
                <a:srgbClr val="9999CC"/>
              </a:buClr>
              <a:buSzPct val="79166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altLang="zh-CN" sz="2400" b="1" i="1" spc="10" dirty="0" smtClean="0">
                <a:latin typeface="Arial"/>
                <a:cs typeface="Arial"/>
              </a:rPr>
              <a:t>Low latency </a:t>
            </a:r>
            <a:r>
              <a:rPr lang="en-US" altLang="zh-CN" sz="2400" b="1" spc="10" dirty="0" smtClean="0">
                <a:latin typeface="Arial"/>
                <a:cs typeface="Arial"/>
              </a:rPr>
              <a:t>for </a:t>
            </a:r>
            <a:r>
              <a:rPr lang="en-US" altLang="zh-CN" sz="2400" b="1" spc="10" dirty="0" smtClean="0">
                <a:solidFill>
                  <a:srgbClr val="FF0000"/>
                </a:solidFill>
                <a:latin typeface="Arial"/>
                <a:cs typeface="Arial"/>
              </a:rPr>
              <a:t>short </a:t>
            </a:r>
            <a:r>
              <a:rPr lang="en-US" altLang="zh-CN" sz="2400" b="1" spc="10" dirty="0" smtClean="0">
                <a:latin typeface="Arial"/>
                <a:cs typeface="Arial"/>
              </a:rPr>
              <a:t>foreground </a:t>
            </a:r>
            <a:r>
              <a:rPr lang="en-US" altLang="zh-CN" sz="2400" b="1" spc="10" dirty="0" smtClean="0">
                <a:solidFill>
                  <a:srgbClr val="FF0000"/>
                </a:solidFill>
                <a:latin typeface="Arial"/>
                <a:cs typeface="Arial"/>
              </a:rPr>
              <a:t>flows</a:t>
            </a:r>
            <a:endParaRPr lang="en-US" altLang="zh-CN" sz="2400" b="1" i="1" spc="15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914400" indent="-457200">
              <a:lnSpc>
                <a:spcPct val="150000"/>
              </a:lnSpc>
              <a:buClr>
                <a:srgbClr val="9999CC"/>
              </a:buClr>
              <a:buSzPct val="79166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altLang="zh-CN" sz="2400" b="1" i="1" spc="-35" dirty="0" smtClean="0">
                <a:latin typeface="Arial"/>
                <a:cs typeface="Arial"/>
              </a:rPr>
              <a:t>High throughput </a:t>
            </a:r>
            <a:r>
              <a:rPr lang="en-US" altLang="zh-CN" sz="2400" b="1" spc="-35" dirty="0" smtClean="0">
                <a:latin typeface="Arial"/>
                <a:cs typeface="Arial"/>
              </a:rPr>
              <a:t>for </a:t>
            </a:r>
            <a:r>
              <a:rPr lang="en-US" altLang="zh-CN" sz="2400" b="1" spc="-35" dirty="0" smtClean="0">
                <a:solidFill>
                  <a:srgbClr val="FF0000"/>
                </a:solidFill>
                <a:latin typeface="Arial"/>
                <a:cs typeface="Arial"/>
              </a:rPr>
              <a:t>long</a:t>
            </a:r>
            <a:r>
              <a:rPr lang="en-US" altLang="zh-CN" sz="2400" b="1" spc="-35" dirty="0" smtClean="0">
                <a:latin typeface="Arial"/>
                <a:cs typeface="Arial"/>
              </a:rPr>
              <a:t> background </a:t>
            </a:r>
            <a:r>
              <a:rPr lang="en-US" altLang="zh-CN" sz="2400" b="1" spc="-35" dirty="0" smtClean="0">
                <a:solidFill>
                  <a:srgbClr val="FF0000"/>
                </a:solidFill>
                <a:latin typeface="Arial"/>
                <a:cs typeface="Arial"/>
              </a:rPr>
              <a:t>flows</a:t>
            </a:r>
            <a:endParaRPr lang="en-US" altLang="zh-CN" sz="2400" b="1" spc="-35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="" xmlns:a16="http://schemas.microsoft.com/office/drawing/2014/main" id="{D4DE0864-DCB8-43E7-BFBC-034D4F1C180B}"/>
              </a:ext>
            </a:extLst>
          </p:cNvPr>
          <p:cNvSpPr txBox="1"/>
          <p:nvPr/>
        </p:nvSpPr>
        <p:spPr>
          <a:xfrm>
            <a:off x="11277600" y="4011301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99"/>
                </a:solidFill>
              </a:rPr>
              <a:t>Leaf</a:t>
            </a:r>
          </a:p>
        </p:txBody>
      </p:sp>
      <p:cxnSp>
        <p:nvCxnSpPr>
          <p:cNvPr id="256" name="Straight Arrow Connector 6">
            <a:extLst>
              <a:ext uri="{FF2B5EF4-FFF2-40B4-BE49-F238E27FC236}">
                <a16:creationId xmlns="" xmlns:a16="http://schemas.microsoft.com/office/drawing/2014/main" id="{F623B1C3-074B-4999-B4F2-24344B1BB837}"/>
              </a:ext>
            </a:extLst>
          </p:cNvPr>
          <p:cNvCxnSpPr/>
          <p:nvPr/>
        </p:nvCxnSpPr>
        <p:spPr>
          <a:xfrm flipV="1">
            <a:off x="8282508" y="3234276"/>
            <a:ext cx="619783" cy="1301292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Straight Arrow Connector 7">
            <a:extLst>
              <a:ext uri="{FF2B5EF4-FFF2-40B4-BE49-F238E27FC236}">
                <a16:creationId xmlns="" xmlns:a16="http://schemas.microsoft.com/office/drawing/2014/main" id="{B2B48614-198E-40DF-A4CF-C83382F16FC8}"/>
              </a:ext>
            </a:extLst>
          </p:cNvPr>
          <p:cNvCxnSpPr/>
          <p:nvPr/>
        </p:nvCxnSpPr>
        <p:spPr>
          <a:xfrm flipH="1" flipV="1">
            <a:off x="8902291" y="3234276"/>
            <a:ext cx="459530" cy="1294182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8" name="Group 8">
            <a:extLst>
              <a:ext uri="{FF2B5EF4-FFF2-40B4-BE49-F238E27FC236}">
                <a16:creationId xmlns="" xmlns:a16="http://schemas.microsoft.com/office/drawing/2014/main" id="{BC74051D-8B8F-40A1-B53F-3A37C3ACBF2B}"/>
              </a:ext>
            </a:extLst>
          </p:cNvPr>
          <p:cNvGrpSpPr/>
          <p:nvPr/>
        </p:nvGrpSpPr>
        <p:grpSpPr>
          <a:xfrm>
            <a:off x="8618185" y="2669650"/>
            <a:ext cx="449615" cy="567849"/>
            <a:chOff x="1027560" y="1988818"/>
            <a:chExt cx="545969" cy="678181"/>
          </a:xfrm>
        </p:grpSpPr>
        <p:sp>
          <p:nvSpPr>
            <p:cNvPr id="497" name="Cube 9">
              <a:extLst>
                <a:ext uri="{FF2B5EF4-FFF2-40B4-BE49-F238E27FC236}">
                  <a16:creationId xmlns="" xmlns:a16="http://schemas.microsoft.com/office/drawing/2014/main" id="{919CCED8-F0AC-418D-9E1D-B41694DC9058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3" name="Picture 2">
              <a:extLst>
                <a:ext uri="{FF2B5EF4-FFF2-40B4-BE49-F238E27FC236}">
                  <a16:creationId xmlns="" xmlns:a16="http://schemas.microsoft.com/office/drawing/2014/main" id="{FDF5515F-0FE3-437A-9F84-E85873C912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6" name="Rectangle 83">
              <a:extLst>
                <a:ext uri="{FF2B5EF4-FFF2-40B4-BE49-F238E27FC236}">
                  <a16:creationId xmlns="" xmlns:a16="http://schemas.microsoft.com/office/drawing/2014/main" id="{4C56D004-D3DC-4D31-8817-67841B2273C3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83">
              <a:extLst>
                <a:ext uri="{FF2B5EF4-FFF2-40B4-BE49-F238E27FC236}">
                  <a16:creationId xmlns="" xmlns:a16="http://schemas.microsoft.com/office/drawing/2014/main" id="{ACFE3E20-EA9D-4899-9B23-E378EBCD7764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8" name="Group 18">
            <a:extLst>
              <a:ext uri="{FF2B5EF4-FFF2-40B4-BE49-F238E27FC236}">
                <a16:creationId xmlns="" xmlns:a16="http://schemas.microsoft.com/office/drawing/2014/main" id="{FFC3264D-B784-4DD7-A7BB-E82EF3605075}"/>
              </a:ext>
            </a:extLst>
          </p:cNvPr>
          <p:cNvGrpSpPr/>
          <p:nvPr/>
        </p:nvGrpSpPr>
        <p:grpSpPr>
          <a:xfrm>
            <a:off x="5867400" y="4723878"/>
            <a:ext cx="775546" cy="420648"/>
            <a:chOff x="457200" y="4457617"/>
            <a:chExt cx="1085821" cy="427364"/>
          </a:xfrm>
        </p:grpSpPr>
        <p:cxnSp>
          <p:nvCxnSpPr>
            <p:cNvPr id="509" name="Straight Connector 19">
              <a:extLst>
                <a:ext uri="{FF2B5EF4-FFF2-40B4-BE49-F238E27FC236}">
                  <a16:creationId xmlns="" xmlns:a16="http://schemas.microsoft.com/office/drawing/2014/main" id="{CFCC5D56-577E-4A38-A046-9FB690971729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20">
              <a:extLst>
                <a:ext uri="{FF2B5EF4-FFF2-40B4-BE49-F238E27FC236}">
                  <a16:creationId xmlns="" xmlns:a16="http://schemas.microsoft.com/office/drawing/2014/main" id="{D86F3E24-DD64-48C8-84FA-9C3071DF963F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21">
              <a:extLst>
                <a:ext uri="{FF2B5EF4-FFF2-40B4-BE49-F238E27FC236}">
                  <a16:creationId xmlns="" xmlns:a16="http://schemas.microsoft.com/office/drawing/2014/main" id="{CF6BB08E-7579-46E0-9157-AF9BB5AA374B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22">
              <a:extLst>
                <a:ext uri="{FF2B5EF4-FFF2-40B4-BE49-F238E27FC236}">
                  <a16:creationId xmlns="" xmlns:a16="http://schemas.microsoft.com/office/drawing/2014/main" id="{F730D25B-5240-4F42-9DD4-5AF0B88E97A3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4" name="Group 23">
              <a:extLst>
                <a:ext uri="{FF2B5EF4-FFF2-40B4-BE49-F238E27FC236}">
                  <a16:creationId xmlns="" xmlns:a16="http://schemas.microsoft.com/office/drawing/2014/main" id="{1FB39012-C37B-418B-AF19-B6E63AA7B4D0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515" name="Straight Connector 24">
                <a:extLst>
                  <a:ext uri="{FF2B5EF4-FFF2-40B4-BE49-F238E27FC236}">
                    <a16:creationId xmlns="" xmlns:a16="http://schemas.microsoft.com/office/drawing/2014/main" id="{173D502D-3AD4-4E26-A62D-6D5515951320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25">
                <a:extLst>
                  <a:ext uri="{FF2B5EF4-FFF2-40B4-BE49-F238E27FC236}">
                    <a16:creationId xmlns="" xmlns:a16="http://schemas.microsoft.com/office/drawing/2014/main" id="{B2102371-0139-499F-8A6E-C6743EA725AE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26">
                <a:extLst>
                  <a:ext uri="{FF2B5EF4-FFF2-40B4-BE49-F238E27FC236}">
                    <a16:creationId xmlns="" xmlns:a16="http://schemas.microsoft.com/office/drawing/2014/main" id="{E1063241-47DF-48E7-88CA-CA3C402D36DB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27">
                <a:extLst>
                  <a:ext uri="{FF2B5EF4-FFF2-40B4-BE49-F238E27FC236}">
                    <a16:creationId xmlns="" xmlns:a16="http://schemas.microsoft.com/office/drawing/2014/main" id="{B3E7E2FA-DC14-4B52-8CA6-29FBC0B393FE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4" name="Group 28">
            <a:extLst>
              <a:ext uri="{FF2B5EF4-FFF2-40B4-BE49-F238E27FC236}">
                <a16:creationId xmlns="" xmlns:a16="http://schemas.microsoft.com/office/drawing/2014/main" id="{33B1B916-9AEB-4EFD-9F8C-DDE10BEEE351}"/>
              </a:ext>
            </a:extLst>
          </p:cNvPr>
          <p:cNvGrpSpPr/>
          <p:nvPr/>
        </p:nvGrpSpPr>
        <p:grpSpPr>
          <a:xfrm>
            <a:off x="6882672" y="4724439"/>
            <a:ext cx="775546" cy="420648"/>
            <a:chOff x="457200" y="4457617"/>
            <a:chExt cx="1085821" cy="427364"/>
          </a:xfrm>
        </p:grpSpPr>
        <p:cxnSp>
          <p:nvCxnSpPr>
            <p:cNvPr id="525" name="Straight Connector 29">
              <a:extLst>
                <a:ext uri="{FF2B5EF4-FFF2-40B4-BE49-F238E27FC236}">
                  <a16:creationId xmlns="" xmlns:a16="http://schemas.microsoft.com/office/drawing/2014/main" id="{5EA533E3-FE6D-4FE9-8B06-8BA82253C22C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30">
              <a:extLst>
                <a:ext uri="{FF2B5EF4-FFF2-40B4-BE49-F238E27FC236}">
                  <a16:creationId xmlns="" xmlns:a16="http://schemas.microsoft.com/office/drawing/2014/main" id="{369BEA49-7242-45AB-A128-B6621D8AD582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31">
              <a:extLst>
                <a:ext uri="{FF2B5EF4-FFF2-40B4-BE49-F238E27FC236}">
                  <a16:creationId xmlns="" xmlns:a16="http://schemas.microsoft.com/office/drawing/2014/main" id="{0AA325FF-2B9A-4DA9-B744-A1DB0323B214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32">
              <a:extLst>
                <a:ext uri="{FF2B5EF4-FFF2-40B4-BE49-F238E27FC236}">
                  <a16:creationId xmlns="" xmlns:a16="http://schemas.microsoft.com/office/drawing/2014/main" id="{8C490879-8721-4147-A335-D0DF6C67C500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9" name="Group 33">
              <a:extLst>
                <a:ext uri="{FF2B5EF4-FFF2-40B4-BE49-F238E27FC236}">
                  <a16:creationId xmlns="" xmlns:a16="http://schemas.microsoft.com/office/drawing/2014/main" id="{6C1553B3-73C5-4925-8A25-7501F6AE7916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530" name="Straight Connector 34">
                <a:extLst>
                  <a:ext uri="{FF2B5EF4-FFF2-40B4-BE49-F238E27FC236}">
                    <a16:creationId xmlns="" xmlns:a16="http://schemas.microsoft.com/office/drawing/2014/main" id="{F1509E57-A61E-43FA-B6CE-E3D271B6FF3A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35">
                <a:extLst>
                  <a:ext uri="{FF2B5EF4-FFF2-40B4-BE49-F238E27FC236}">
                    <a16:creationId xmlns="" xmlns:a16="http://schemas.microsoft.com/office/drawing/2014/main" id="{5E661F04-8222-4DB3-A9E3-BA4DCC216093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36">
                <a:extLst>
                  <a:ext uri="{FF2B5EF4-FFF2-40B4-BE49-F238E27FC236}">
                    <a16:creationId xmlns="" xmlns:a16="http://schemas.microsoft.com/office/drawing/2014/main" id="{5AB7654B-FE0C-4AC6-85E7-583F0DC46DE0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37">
                <a:extLst>
                  <a:ext uri="{FF2B5EF4-FFF2-40B4-BE49-F238E27FC236}">
                    <a16:creationId xmlns="" xmlns:a16="http://schemas.microsoft.com/office/drawing/2014/main" id="{27168262-700F-4843-B1CA-14248D8503FD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4" name="Group 38">
            <a:extLst>
              <a:ext uri="{FF2B5EF4-FFF2-40B4-BE49-F238E27FC236}">
                <a16:creationId xmlns="" xmlns:a16="http://schemas.microsoft.com/office/drawing/2014/main" id="{4122D033-AF46-408D-8975-85916A2BB91F}"/>
              </a:ext>
            </a:extLst>
          </p:cNvPr>
          <p:cNvGrpSpPr/>
          <p:nvPr/>
        </p:nvGrpSpPr>
        <p:grpSpPr>
          <a:xfrm>
            <a:off x="7889789" y="4724439"/>
            <a:ext cx="775546" cy="420648"/>
            <a:chOff x="457200" y="4457617"/>
            <a:chExt cx="1085821" cy="427364"/>
          </a:xfrm>
        </p:grpSpPr>
        <p:cxnSp>
          <p:nvCxnSpPr>
            <p:cNvPr id="535" name="Straight Connector 39">
              <a:extLst>
                <a:ext uri="{FF2B5EF4-FFF2-40B4-BE49-F238E27FC236}">
                  <a16:creationId xmlns="" xmlns:a16="http://schemas.microsoft.com/office/drawing/2014/main" id="{2099970D-17BC-49CE-871D-E267A9891E80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40">
              <a:extLst>
                <a:ext uri="{FF2B5EF4-FFF2-40B4-BE49-F238E27FC236}">
                  <a16:creationId xmlns="" xmlns:a16="http://schemas.microsoft.com/office/drawing/2014/main" id="{468D13AD-B71B-446F-8210-EE0208E01F58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41">
              <a:extLst>
                <a:ext uri="{FF2B5EF4-FFF2-40B4-BE49-F238E27FC236}">
                  <a16:creationId xmlns="" xmlns:a16="http://schemas.microsoft.com/office/drawing/2014/main" id="{E5DD25F4-FC16-4D91-8E3C-1EB8A3CC5286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42">
              <a:extLst>
                <a:ext uri="{FF2B5EF4-FFF2-40B4-BE49-F238E27FC236}">
                  <a16:creationId xmlns="" xmlns:a16="http://schemas.microsoft.com/office/drawing/2014/main" id="{66670FB0-F870-49D8-B37A-56A3F939AB7B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9" name="Group 43">
              <a:extLst>
                <a:ext uri="{FF2B5EF4-FFF2-40B4-BE49-F238E27FC236}">
                  <a16:creationId xmlns="" xmlns:a16="http://schemas.microsoft.com/office/drawing/2014/main" id="{865DEF25-AD00-4274-A383-7D57E488AB3F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540" name="Straight Connector 44">
                <a:extLst>
                  <a:ext uri="{FF2B5EF4-FFF2-40B4-BE49-F238E27FC236}">
                    <a16:creationId xmlns="" xmlns:a16="http://schemas.microsoft.com/office/drawing/2014/main" id="{2F1340B8-DCF4-444D-A12D-A15A8411B157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45">
                <a:extLst>
                  <a:ext uri="{FF2B5EF4-FFF2-40B4-BE49-F238E27FC236}">
                    <a16:creationId xmlns="" xmlns:a16="http://schemas.microsoft.com/office/drawing/2014/main" id="{574F50F9-679E-48FB-975B-A7F83886C224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46">
                <a:extLst>
                  <a:ext uri="{FF2B5EF4-FFF2-40B4-BE49-F238E27FC236}">
                    <a16:creationId xmlns="" xmlns:a16="http://schemas.microsoft.com/office/drawing/2014/main" id="{DD0C3AE9-14C3-4FBA-8324-70F11677F0BF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47">
                <a:extLst>
                  <a:ext uri="{FF2B5EF4-FFF2-40B4-BE49-F238E27FC236}">
                    <a16:creationId xmlns="" xmlns:a16="http://schemas.microsoft.com/office/drawing/2014/main" id="{312D4DF4-2290-4FFE-B285-B71C6EA66C52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4" name="Group 48">
            <a:extLst>
              <a:ext uri="{FF2B5EF4-FFF2-40B4-BE49-F238E27FC236}">
                <a16:creationId xmlns="" xmlns:a16="http://schemas.microsoft.com/office/drawing/2014/main" id="{89674F67-2835-46BF-8F83-641CC7C3AF11}"/>
              </a:ext>
            </a:extLst>
          </p:cNvPr>
          <p:cNvGrpSpPr/>
          <p:nvPr/>
        </p:nvGrpSpPr>
        <p:grpSpPr>
          <a:xfrm>
            <a:off x="8968334" y="4714595"/>
            <a:ext cx="775546" cy="420648"/>
            <a:chOff x="457200" y="4457617"/>
            <a:chExt cx="1085821" cy="427364"/>
          </a:xfrm>
        </p:grpSpPr>
        <p:cxnSp>
          <p:nvCxnSpPr>
            <p:cNvPr id="545" name="Straight Connector 49">
              <a:extLst>
                <a:ext uri="{FF2B5EF4-FFF2-40B4-BE49-F238E27FC236}">
                  <a16:creationId xmlns="" xmlns:a16="http://schemas.microsoft.com/office/drawing/2014/main" id="{CF6E160E-6BDA-4B61-9E50-487EC851C726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0">
              <a:extLst>
                <a:ext uri="{FF2B5EF4-FFF2-40B4-BE49-F238E27FC236}">
                  <a16:creationId xmlns="" xmlns:a16="http://schemas.microsoft.com/office/drawing/2014/main" id="{44920E4C-2313-4979-B0B9-79BC21D42E12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1">
              <a:extLst>
                <a:ext uri="{FF2B5EF4-FFF2-40B4-BE49-F238E27FC236}">
                  <a16:creationId xmlns="" xmlns:a16="http://schemas.microsoft.com/office/drawing/2014/main" id="{7C89E778-C2CD-441D-8E76-149EE72F6B75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2">
              <a:extLst>
                <a:ext uri="{FF2B5EF4-FFF2-40B4-BE49-F238E27FC236}">
                  <a16:creationId xmlns="" xmlns:a16="http://schemas.microsoft.com/office/drawing/2014/main" id="{11E76EB8-B7BE-447E-90DE-BF85698828D2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9" name="Group 53">
              <a:extLst>
                <a:ext uri="{FF2B5EF4-FFF2-40B4-BE49-F238E27FC236}">
                  <a16:creationId xmlns="" xmlns:a16="http://schemas.microsoft.com/office/drawing/2014/main" id="{9DBC94D1-352B-44C5-9D62-186E24296BEF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550" name="Straight Connector 54">
                <a:extLst>
                  <a:ext uri="{FF2B5EF4-FFF2-40B4-BE49-F238E27FC236}">
                    <a16:creationId xmlns="" xmlns:a16="http://schemas.microsoft.com/office/drawing/2014/main" id="{05D343D5-180F-4A14-88D6-9C83CB170EEB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">
                <a:extLst>
                  <a:ext uri="{FF2B5EF4-FFF2-40B4-BE49-F238E27FC236}">
                    <a16:creationId xmlns="" xmlns:a16="http://schemas.microsoft.com/office/drawing/2014/main" id="{08B3AF59-957D-4A9D-A1E5-17D8E0341651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6">
                <a:extLst>
                  <a:ext uri="{FF2B5EF4-FFF2-40B4-BE49-F238E27FC236}">
                    <a16:creationId xmlns="" xmlns:a16="http://schemas.microsoft.com/office/drawing/2014/main" id="{DAE80522-4B67-45B8-B3CE-C904B3E0ABB2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7">
                <a:extLst>
                  <a:ext uri="{FF2B5EF4-FFF2-40B4-BE49-F238E27FC236}">
                    <a16:creationId xmlns="" xmlns:a16="http://schemas.microsoft.com/office/drawing/2014/main" id="{B2F8B08C-6D7E-44BB-9FC9-165643029536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4" name="Group 58">
            <a:extLst>
              <a:ext uri="{FF2B5EF4-FFF2-40B4-BE49-F238E27FC236}">
                <a16:creationId xmlns="" xmlns:a16="http://schemas.microsoft.com/office/drawing/2014/main" id="{D26E0786-9F7B-45E8-9698-521915BE24EE}"/>
              </a:ext>
            </a:extLst>
          </p:cNvPr>
          <p:cNvGrpSpPr/>
          <p:nvPr/>
        </p:nvGrpSpPr>
        <p:grpSpPr>
          <a:xfrm>
            <a:off x="5910213" y="4528458"/>
            <a:ext cx="698684" cy="203473"/>
            <a:chOff x="5220661" y="3675707"/>
            <a:chExt cx="978209" cy="243008"/>
          </a:xfrm>
        </p:grpSpPr>
        <p:sp>
          <p:nvSpPr>
            <p:cNvPr id="555" name="Rectangle 59">
              <a:extLst>
                <a:ext uri="{FF2B5EF4-FFF2-40B4-BE49-F238E27FC236}">
                  <a16:creationId xmlns="" xmlns:a16="http://schemas.microsoft.com/office/drawing/2014/main" id="{46760191-2951-4563-A95F-2259841B065E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6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462CB174-4BFB-4D28-B38C-0D652C740E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7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300A8D70-256C-46B3-8606-AEFED2E3A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8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7AD6606C-AC2A-4500-A205-F87D72ED04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9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488F91BE-ACA1-4934-ACB7-79FD9097A0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0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9C5360DA-819A-48F4-A1EF-410E613D13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1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4676122B-96B2-43BC-B158-AF82A2AC12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2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17BF73E1-994D-42EA-B756-08B8C612FE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3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93518BCC-BE36-410C-A76C-8FABBD811A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4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332F5941-4114-429F-B57F-F5F4E50627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5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D443C113-264F-4152-8220-84C860A27F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6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0B555CE4-E1AC-4A17-993C-27EAEA24DE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7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EF2C31E9-0298-4419-9F0A-C5F8E3D6A0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8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244AFF7F-8A95-4E8A-83BB-D8B496A275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9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F224D353-CE2B-4B84-96D2-2D7435E4C9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0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5A102EB0-9864-4D7E-89AC-4094B6CBCE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1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6C2B1AB1-8C78-478C-A5BF-2BC7231B6A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2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63194373-B0E9-4BFA-8DC2-6152056988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3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7D1562A0-073F-4B07-9610-7ED5DDA8FA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4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19F9364A-6EB2-4B40-BB2D-55BEADB3E5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5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27BA68B6-4C0A-42BA-A40C-9E1FCA0649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6" name="Group 80">
            <a:extLst>
              <a:ext uri="{FF2B5EF4-FFF2-40B4-BE49-F238E27FC236}">
                <a16:creationId xmlns="" xmlns:a16="http://schemas.microsoft.com/office/drawing/2014/main" id="{462E6A26-14C2-42CD-968B-2C505A7EED6C}"/>
              </a:ext>
            </a:extLst>
          </p:cNvPr>
          <p:cNvGrpSpPr/>
          <p:nvPr/>
        </p:nvGrpSpPr>
        <p:grpSpPr>
          <a:xfrm>
            <a:off x="6925442" y="4528458"/>
            <a:ext cx="698684" cy="203473"/>
            <a:chOff x="5220661" y="3675707"/>
            <a:chExt cx="978209" cy="243008"/>
          </a:xfrm>
        </p:grpSpPr>
        <p:sp>
          <p:nvSpPr>
            <p:cNvPr id="577" name="Rectangle 81">
              <a:extLst>
                <a:ext uri="{FF2B5EF4-FFF2-40B4-BE49-F238E27FC236}">
                  <a16:creationId xmlns="" xmlns:a16="http://schemas.microsoft.com/office/drawing/2014/main" id="{648085F8-75AD-4B9A-8F32-302CAB1D5989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8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A5828B0C-A3AA-4806-A97F-20EF6AF9C7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9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0672BD83-8759-4ABF-8330-02C25B3971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0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89FFF381-6AB2-42D4-8452-389FA3C7E8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1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6AA65682-A102-4034-8B39-710D4C76A8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2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1902022C-D047-402B-8E60-7F8B61D886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3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34F53BF8-9009-4227-935F-F457734AC1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4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F8B4D298-AABA-4BE8-8BA4-ABF2890856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5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59825747-1DCA-4529-9F83-ECAD9E9929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6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E68139A3-4F41-4D13-88AC-FF7FBAAA2F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7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B311C76E-20FB-474A-A479-1334371D55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8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79EF829C-391D-45BE-9A2E-34CE707355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9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83090801-0148-48A8-A337-5E495039C8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0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816E36FD-5705-4313-9FFC-022686D5EA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1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085237BF-CF53-49BD-B1CF-6869AA2267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2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21238934-C3FE-4005-AE31-316732F2C3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3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9847212D-69FF-4CDF-8405-C48A04861B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4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D02BEAB7-4C79-4CDA-9740-5B5C02EC0B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5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BC1235F0-139D-48F5-9451-72F2F88CB0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6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988A9CC1-87DC-4E8A-996B-F72E228976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7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0F833DAC-F951-49B2-8734-EECB69EEDE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8" name="Group 102">
            <a:extLst>
              <a:ext uri="{FF2B5EF4-FFF2-40B4-BE49-F238E27FC236}">
                <a16:creationId xmlns="" xmlns:a16="http://schemas.microsoft.com/office/drawing/2014/main" id="{DBF2C8B6-E27F-4B01-BD51-5160DDE927CB}"/>
              </a:ext>
            </a:extLst>
          </p:cNvPr>
          <p:cNvGrpSpPr/>
          <p:nvPr/>
        </p:nvGrpSpPr>
        <p:grpSpPr>
          <a:xfrm>
            <a:off x="7933166" y="4535568"/>
            <a:ext cx="698684" cy="203473"/>
            <a:chOff x="5220661" y="3675707"/>
            <a:chExt cx="978209" cy="243008"/>
          </a:xfrm>
        </p:grpSpPr>
        <p:sp>
          <p:nvSpPr>
            <p:cNvPr id="599" name="Rectangle 103">
              <a:extLst>
                <a:ext uri="{FF2B5EF4-FFF2-40B4-BE49-F238E27FC236}">
                  <a16:creationId xmlns="" xmlns:a16="http://schemas.microsoft.com/office/drawing/2014/main" id="{D91309FA-CA96-47FC-A0D9-0DC8787EC8AA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0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453F6719-69F8-4653-9308-115D254ACA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1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FEEA4CE9-08EB-4294-BC76-6FBA7B61FC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2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17271306-D837-4FC4-890D-4CA807A32F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3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530E2536-1C6E-4B6E-8B33-F971E1FD22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4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98A8D470-7543-49E4-91F6-1E244231B8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5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DF284931-FB3F-448D-A0BF-56D7E8E220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6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264BB443-E527-43D3-8A89-C08FE68C0E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7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C3DF67A3-3005-44B0-BB80-42226A85F3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8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A7E41191-0464-40ED-A798-95A407E758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9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06D52B00-DAF9-467A-AA93-7CFA02A005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0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465782E7-90F8-49BD-B102-9A6365EEFB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1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2211C758-5A5C-43B4-AF05-FF93A8A05C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2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E890A407-8EBC-4DF7-B227-2FBB86A2B3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3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B33207D1-E33F-4158-995B-092883D065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D5AEAF3D-1743-4AA8-B973-A6558AF3B4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6AA73452-AC79-4323-9837-F317A33A01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BC7BAECF-6672-4EEA-87B4-29C042187F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7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078BF594-42C6-415B-A322-CF11D9B19B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8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0EC98360-4718-45D4-B9E4-8D05160FC3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9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E43EAAC5-EF63-4EDE-A696-FE42EA4C8C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0" name="Group 124">
            <a:extLst>
              <a:ext uri="{FF2B5EF4-FFF2-40B4-BE49-F238E27FC236}">
                <a16:creationId xmlns="" xmlns:a16="http://schemas.microsoft.com/office/drawing/2014/main" id="{47D01ED8-9BDA-46FF-8F6A-F22A6196A48F}"/>
              </a:ext>
            </a:extLst>
          </p:cNvPr>
          <p:cNvGrpSpPr/>
          <p:nvPr/>
        </p:nvGrpSpPr>
        <p:grpSpPr>
          <a:xfrm>
            <a:off x="9012479" y="4528458"/>
            <a:ext cx="698684" cy="203473"/>
            <a:chOff x="5220661" y="3675707"/>
            <a:chExt cx="978209" cy="243008"/>
          </a:xfrm>
        </p:grpSpPr>
        <p:sp>
          <p:nvSpPr>
            <p:cNvPr id="621" name="Rectangle 125">
              <a:extLst>
                <a:ext uri="{FF2B5EF4-FFF2-40B4-BE49-F238E27FC236}">
                  <a16:creationId xmlns="" xmlns:a16="http://schemas.microsoft.com/office/drawing/2014/main" id="{FAA9F90F-1735-4EA6-B425-761C5942EE6F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2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1B2A8D27-55BA-487F-AC8C-118B9F0B72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3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F808654B-31C7-4467-8721-B1F241CE2D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4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F9130BCE-D0FC-45E7-A30A-5DA9D00C53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5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E3B93CFC-5B77-42F9-9CED-E603351EF1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6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2F59D6FD-DA89-4C3E-ACEB-D6AEE020B8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7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15BC957C-5B05-46D9-A6FC-338D655AD6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8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CA048928-D190-46C1-8411-595B6D2D63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9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7962BCB5-4196-4611-AC24-B0A83D40FF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0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395273DE-6A0F-4050-B5E0-2BF191F47C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1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B2814D1C-87A5-4AB5-851B-85E8DC75ED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2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51ED86BD-4168-4DE7-AF8E-80AFBE3905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3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A9A2D6B2-DFFA-44F5-8FC7-E0FA03D948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4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0C3F6C2F-DC0E-4E2A-A835-C39707AB32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5AC72E0C-10EB-4927-B0D3-8B5FC86A71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6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A7715CAD-3AB0-4E57-841E-F69C5736AF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7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788A84B7-E278-44C1-9570-DDE02C4AAF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8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9BC40587-5083-4376-A27F-27EB27F2ED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9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3F6F88F5-6EBD-4AF9-AA9D-F23C894C45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0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327800CE-3C60-4A00-ABF8-2679D14C8F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22536250-18FC-492F-A426-9B8F645F6D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42" name="Straight Arrow Connector 146">
            <a:extLst>
              <a:ext uri="{FF2B5EF4-FFF2-40B4-BE49-F238E27FC236}">
                <a16:creationId xmlns="" xmlns:a16="http://schemas.microsoft.com/office/drawing/2014/main" id="{2CC10506-EA4D-4078-8D3F-96A86E0D8BD7}"/>
              </a:ext>
            </a:extLst>
          </p:cNvPr>
          <p:cNvCxnSpPr/>
          <p:nvPr/>
        </p:nvCxnSpPr>
        <p:spPr>
          <a:xfrm flipV="1">
            <a:off x="10451119" y="3234276"/>
            <a:ext cx="500987" cy="1301292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43" name="Group 148">
            <a:extLst>
              <a:ext uri="{FF2B5EF4-FFF2-40B4-BE49-F238E27FC236}">
                <a16:creationId xmlns="" xmlns:a16="http://schemas.microsoft.com/office/drawing/2014/main" id="{3C114A67-DA67-4A6F-B81C-5BB63FFE03F9}"/>
              </a:ext>
            </a:extLst>
          </p:cNvPr>
          <p:cNvGrpSpPr/>
          <p:nvPr/>
        </p:nvGrpSpPr>
        <p:grpSpPr>
          <a:xfrm>
            <a:off x="10668000" y="2669650"/>
            <a:ext cx="449615" cy="567849"/>
            <a:chOff x="1027560" y="1988818"/>
            <a:chExt cx="545969" cy="678181"/>
          </a:xfrm>
        </p:grpSpPr>
        <p:sp>
          <p:nvSpPr>
            <p:cNvPr id="644" name="Cube 149">
              <a:extLst>
                <a:ext uri="{FF2B5EF4-FFF2-40B4-BE49-F238E27FC236}">
                  <a16:creationId xmlns="" xmlns:a16="http://schemas.microsoft.com/office/drawing/2014/main" id="{183D698C-485A-4515-BA5A-94572BCD1B1A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5" name="Picture 2">
              <a:extLst>
                <a:ext uri="{FF2B5EF4-FFF2-40B4-BE49-F238E27FC236}">
                  <a16:creationId xmlns="" xmlns:a16="http://schemas.microsoft.com/office/drawing/2014/main" id="{425E6A89-03F6-4F6A-8ED4-CF759D7890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6" name="Rectangle 83">
              <a:extLst>
                <a:ext uri="{FF2B5EF4-FFF2-40B4-BE49-F238E27FC236}">
                  <a16:creationId xmlns="" xmlns:a16="http://schemas.microsoft.com/office/drawing/2014/main" id="{C3F03F06-33ED-418F-B448-83D715DD27A8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Rectangle 83">
              <a:extLst>
                <a:ext uri="{FF2B5EF4-FFF2-40B4-BE49-F238E27FC236}">
                  <a16:creationId xmlns="" xmlns:a16="http://schemas.microsoft.com/office/drawing/2014/main" id="{1A96B223-70F8-467F-B58F-80B4252E06DB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8" name="Group 153">
            <a:extLst>
              <a:ext uri="{FF2B5EF4-FFF2-40B4-BE49-F238E27FC236}">
                <a16:creationId xmlns="" xmlns:a16="http://schemas.microsoft.com/office/drawing/2014/main" id="{3C06DC31-31B0-423E-AB26-F9BB94946FD9}"/>
              </a:ext>
            </a:extLst>
          </p:cNvPr>
          <p:cNvGrpSpPr/>
          <p:nvPr/>
        </p:nvGrpSpPr>
        <p:grpSpPr>
          <a:xfrm>
            <a:off x="10058400" y="4724439"/>
            <a:ext cx="775546" cy="420648"/>
            <a:chOff x="457200" y="4457617"/>
            <a:chExt cx="1085821" cy="427364"/>
          </a:xfrm>
        </p:grpSpPr>
        <p:cxnSp>
          <p:nvCxnSpPr>
            <p:cNvPr id="649" name="Straight Connector 154">
              <a:extLst>
                <a:ext uri="{FF2B5EF4-FFF2-40B4-BE49-F238E27FC236}">
                  <a16:creationId xmlns="" xmlns:a16="http://schemas.microsoft.com/office/drawing/2014/main" id="{1CC6E4C8-1E6A-4392-9BE1-DA62DFA55E92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155">
              <a:extLst>
                <a:ext uri="{FF2B5EF4-FFF2-40B4-BE49-F238E27FC236}">
                  <a16:creationId xmlns="" xmlns:a16="http://schemas.microsoft.com/office/drawing/2014/main" id="{2EFF5AF1-AE89-4809-A9CE-3CD30AA24594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156">
              <a:extLst>
                <a:ext uri="{FF2B5EF4-FFF2-40B4-BE49-F238E27FC236}">
                  <a16:creationId xmlns="" xmlns:a16="http://schemas.microsoft.com/office/drawing/2014/main" id="{F5D0581A-8E60-4E79-8A72-AE7C838EE999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157">
              <a:extLst>
                <a:ext uri="{FF2B5EF4-FFF2-40B4-BE49-F238E27FC236}">
                  <a16:creationId xmlns="" xmlns:a16="http://schemas.microsoft.com/office/drawing/2014/main" id="{59F08980-B070-4B1D-B0E0-DA265315E12A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3" name="Group 158">
              <a:extLst>
                <a:ext uri="{FF2B5EF4-FFF2-40B4-BE49-F238E27FC236}">
                  <a16:creationId xmlns="" xmlns:a16="http://schemas.microsoft.com/office/drawing/2014/main" id="{F513A732-B82F-405D-AADE-A25104D947C2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654" name="Straight Connector 159">
                <a:extLst>
                  <a:ext uri="{FF2B5EF4-FFF2-40B4-BE49-F238E27FC236}">
                    <a16:creationId xmlns="" xmlns:a16="http://schemas.microsoft.com/office/drawing/2014/main" id="{EB95F50E-29F1-46C4-A5B8-1282268CD64D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160">
                <a:extLst>
                  <a:ext uri="{FF2B5EF4-FFF2-40B4-BE49-F238E27FC236}">
                    <a16:creationId xmlns="" xmlns:a16="http://schemas.microsoft.com/office/drawing/2014/main" id="{08C60969-50D3-4C19-8648-82BC4B57ED71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161">
                <a:extLst>
                  <a:ext uri="{FF2B5EF4-FFF2-40B4-BE49-F238E27FC236}">
                    <a16:creationId xmlns="" xmlns:a16="http://schemas.microsoft.com/office/drawing/2014/main" id="{7D9D83A5-60BD-4A2B-8F11-FDFAC8EF71F7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162">
                <a:extLst>
                  <a:ext uri="{FF2B5EF4-FFF2-40B4-BE49-F238E27FC236}">
                    <a16:creationId xmlns="" xmlns:a16="http://schemas.microsoft.com/office/drawing/2014/main" id="{25F7A48C-A618-4782-AB0B-D747ADA17C21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8" name="Group 163">
            <a:extLst>
              <a:ext uri="{FF2B5EF4-FFF2-40B4-BE49-F238E27FC236}">
                <a16:creationId xmlns="" xmlns:a16="http://schemas.microsoft.com/office/drawing/2014/main" id="{5DF072BC-FB22-4ABA-AB83-5CB55341B475}"/>
              </a:ext>
            </a:extLst>
          </p:cNvPr>
          <p:cNvGrpSpPr/>
          <p:nvPr/>
        </p:nvGrpSpPr>
        <p:grpSpPr>
          <a:xfrm>
            <a:off x="11136945" y="4714595"/>
            <a:ext cx="775546" cy="420648"/>
            <a:chOff x="457200" y="4457617"/>
            <a:chExt cx="1085821" cy="427364"/>
          </a:xfrm>
        </p:grpSpPr>
        <p:cxnSp>
          <p:nvCxnSpPr>
            <p:cNvPr id="659" name="Straight Connector 164">
              <a:extLst>
                <a:ext uri="{FF2B5EF4-FFF2-40B4-BE49-F238E27FC236}">
                  <a16:creationId xmlns="" xmlns:a16="http://schemas.microsoft.com/office/drawing/2014/main" id="{F98EE297-2057-44CF-8827-4D32C1BA46A6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165">
              <a:extLst>
                <a:ext uri="{FF2B5EF4-FFF2-40B4-BE49-F238E27FC236}">
                  <a16:creationId xmlns="" xmlns:a16="http://schemas.microsoft.com/office/drawing/2014/main" id="{B01DEB0E-8379-4525-9D28-D647F6C95CAC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166">
              <a:extLst>
                <a:ext uri="{FF2B5EF4-FFF2-40B4-BE49-F238E27FC236}">
                  <a16:creationId xmlns="" xmlns:a16="http://schemas.microsoft.com/office/drawing/2014/main" id="{557E9157-1F7C-4CE8-90CD-09128047250D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Connector 167">
              <a:extLst>
                <a:ext uri="{FF2B5EF4-FFF2-40B4-BE49-F238E27FC236}">
                  <a16:creationId xmlns="" xmlns:a16="http://schemas.microsoft.com/office/drawing/2014/main" id="{555D5F21-9055-417C-9FAD-470772D6CCA2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Group 168">
              <a:extLst>
                <a:ext uri="{FF2B5EF4-FFF2-40B4-BE49-F238E27FC236}">
                  <a16:creationId xmlns="" xmlns:a16="http://schemas.microsoft.com/office/drawing/2014/main" id="{14112A46-D2C6-4FE4-A516-991C4EC3B94B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664" name="Straight Connector 169">
                <a:extLst>
                  <a:ext uri="{FF2B5EF4-FFF2-40B4-BE49-F238E27FC236}">
                    <a16:creationId xmlns="" xmlns:a16="http://schemas.microsoft.com/office/drawing/2014/main" id="{3DF0ADE7-A692-4D6D-BFFA-7D6FD6077A6F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170">
                <a:extLst>
                  <a:ext uri="{FF2B5EF4-FFF2-40B4-BE49-F238E27FC236}">
                    <a16:creationId xmlns="" xmlns:a16="http://schemas.microsoft.com/office/drawing/2014/main" id="{67E70EDB-48DC-49E8-BF3D-C7C7A6F2839E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171">
                <a:extLst>
                  <a:ext uri="{FF2B5EF4-FFF2-40B4-BE49-F238E27FC236}">
                    <a16:creationId xmlns="" xmlns:a16="http://schemas.microsoft.com/office/drawing/2014/main" id="{27CCA614-17D1-43D5-8B64-EB77EC248410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172">
                <a:extLst>
                  <a:ext uri="{FF2B5EF4-FFF2-40B4-BE49-F238E27FC236}">
                    <a16:creationId xmlns="" xmlns:a16="http://schemas.microsoft.com/office/drawing/2014/main" id="{8ADE367E-ED0B-46DD-B384-F0506D62C07D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8" name="Group 173">
            <a:extLst>
              <a:ext uri="{FF2B5EF4-FFF2-40B4-BE49-F238E27FC236}">
                <a16:creationId xmlns="" xmlns:a16="http://schemas.microsoft.com/office/drawing/2014/main" id="{372E4F1F-83A2-4F3F-A5C0-102EA43E1EC8}"/>
              </a:ext>
            </a:extLst>
          </p:cNvPr>
          <p:cNvGrpSpPr/>
          <p:nvPr/>
        </p:nvGrpSpPr>
        <p:grpSpPr>
          <a:xfrm>
            <a:off x="10101777" y="4535568"/>
            <a:ext cx="698684" cy="203473"/>
            <a:chOff x="5220661" y="3675707"/>
            <a:chExt cx="978209" cy="243008"/>
          </a:xfrm>
        </p:grpSpPr>
        <p:sp>
          <p:nvSpPr>
            <p:cNvPr id="669" name="Rectangle 174">
              <a:extLst>
                <a:ext uri="{FF2B5EF4-FFF2-40B4-BE49-F238E27FC236}">
                  <a16:creationId xmlns="" xmlns:a16="http://schemas.microsoft.com/office/drawing/2014/main" id="{5D7CF5A3-84F3-4068-906B-05C573BC345E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0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748C085C-BD6B-4C28-9741-05E64AC7EA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1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65B44B92-5D09-45FE-9558-23539560DC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2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29F4C44A-1013-41EF-9467-25E6E0E916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3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FF7A6F43-AEA2-4142-94DE-FA3D45DB7A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4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128188EC-D19D-4408-997A-40E3EA9E50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5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FCA2A77C-EC19-4AFD-9348-43DE6A41F5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6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36BC4063-A4DB-478B-8317-99BFDBDDA4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7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9B67301B-6AEC-47E3-8E5B-50D3C5D410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8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E3C77BAA-2C91-4C22-85B7-CA7DDA1B71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9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E1C86FF9-C08E-4157-BD77-8E01FDABF1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0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7BAD656A-B1CE-48A4-B7C6-EE895AAFAE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1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2A125EDB-E9C1-4EC0-B9B0-901FFC22BB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2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92B3A23E-3E01-4CB0-97AB-474FE8C39A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3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6AFDE32C-B127-4B07-9B5A-93267E56FB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4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3AA220D1-BBBD-425C-B322-E8C83E1A0C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5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D163E46B-7C0F-465C-85C1-14262217CB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6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70A3462A-DAFB-4CC7-887E-F4D2CA9AD0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7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2F891B2F-A6FB-49B3-9710-DF12C5252F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8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9A3AF2D3-B2C7-4AF5-AF2B-9648D260EA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9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CA39285B-BB53-402C-8503-5E053B3C44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0" name="Group 195">
            <a:extLst>
              <a:ext uri="{FF2B5EF4-FFF2-40B4-BE49-F238E27FC236}">
                <a16:creationId xmlns="" xmlns:a16="http://schemas.microsoft.com/office/drawing/2014/main" id="{F52D4567-2482-4E96-BD40-D0F6D1E00DEB}"/>
              </a:ext>
            </a:extLst>
          </p:cNvPr>
          <p:cNvGrpSpPr/>
          <p:nvPr/>
        </p:nvGrpSpPr>
        <p:grpSpPr>
          <a:xfrm>
            <a:off x="11181090" y="4528458"/>
            <a:ext cx="698684" cy="203473"/>
            <a:chOff x="5220661" y="3675707"/>
            <a:chExt cx="978209" cy="243008"/>
          </a:xfrm>
        </p:grpSpPr>
        <p:sp>
          <p:nvSpPr>
            <p:cNvPr id="691" name="Rectangle 196">
              <a:extLst>
                <a:ext uri="{FF2B5EF4-FFF2-40B4-BE49-F238E27FC236}">
                  <a16:creationId xmlns="" xmlns:a16="http://schemas.microsoft.com/office/drawing/2014/main" id="{A7D3E356-90BB-41DE-891C-685C34E2CB3C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2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8252633A-7228-4AC4-BFDD-1FC4168AE6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3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8FD03710-679A-43CD-8DAD-76CEF8BF64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4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A9D5ED29-0D5B-4C13-A491-B2D740FD4F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5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860853C9-0443-47A5-92FB-1405EEF62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6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BFAD941E-9554-444F-80A8-E45EAD415C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7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D27DB69C-E6F2-4A53-9EEC-2A7EA88B14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8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29F8BEEA-2C31-4E17-8954-AFD1B82C33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9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97DEC9EF-6AEE-419D-AE54-D37C808E4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0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F91BE20F-027F-4720-A6FA-0FF8478A20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1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D7CBDFD6-9483-4DDE-AD20-6027F2ECCF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2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E58BACE5-7C1C-4F5C-A6C2-F233B9FAED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3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B3EC1F80-D891-4F04-9FFC-054FB64674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4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A3303983-A0F0-47FC-8A8D-6557FE9966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5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08DBB98B-B68E-47CE-BA8A-822358BACF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6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98A806FA-E03E-450B-ABE6-30F0AAED03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7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91C6F218-696D-41BD-B38F-79A0530C38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8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80D6DFCC-0E62-4232-A53B-188734F5EB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9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36C1F343-521C-4E5A-90C7-58B55A6D48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0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3A13EC1E-BC43-4BDC-B741-9FFCF2D9FD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1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A11E582E-7BEA-4C82-A1B1-7893700E51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2" name="TextBox 217">
            <a:extLst>
              <a:ext uri="{FF2B5EF4-FFF2-40B4-BE49-F238E27FC236}">
                <a16:creationId xmlns="" xmlns:a16="http://schemas.microsoft.com/office/drawing/2014/main" id="{48E6A5F3-2238-464A-A546-23510DA0C4DD}"/>
              </a:ext>
            </a:extLst>
          </p:cNvPr>
          <p:cNvSpPr txBox="1"/>
          <p:nvPr/>
        </p:nvSpPr>
        <p:spPr>
          <a:xfrm>
            <a:off x="11049000" y="2723534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99"/>
                </a:solidFill>
              </a:rPr>
              <a:t>Spine</a:t>
            </a:r>
          </a:p>
        </p:txBody>
      </p:sp>
      <p:cxnSp>
        <p:nvCxnSpPr>
          <p:cNvPr id="713" name="Straight Arrow Connector 218">
            <a:extLst>
              <a:ext uri="{FF2B5EF4-FFF2-40B4-BE49-F238E27FC236}">
                <a16:creationId xmlns="" xmlns:a16="http://schemas.microsoft.com/office/drawing/2014/main" id="{934481DE-2824-4662-97C7-E957C7EC549A}"/>
              </a:ext>
            </a:extLst>
          </p:cNvPr>
          <p:cNvCxnSpPr/>
          <p:nvPr/>
        </p:nvCxnSpPr>
        <p:spPr>
          <a:xfrm flipV="1">
            <a:off x="6259555" y="3237500"/>
            <a:ext cx="2639639" cy="1290959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4" name="Straight Arrow Connector 219">
            <a:extLst>
              <a:ext uri="{FF2B5EF4-FFF2-40B4-BE49-F238E27FC236}">
                <a16:creationId xmlns="" xmlns:a16="http://schemas.microsoft.com/office/drawing/2014/main" id="{BFB5C065-687A-4164-BE98-A3A5FC8CDE23}"/>
              </a:ext>
            </a:extLst>
          </p:cNvPr>
          <p:cNvCxnSpPr/>
          <p:nvPr/>
        </p:nvCxnSpPr>
        <p:spPr>
          <a:xfrm flipV="1">
            <a:off x="6259555" y="3237500"/>
            <a:ext cx="4689454" cy="1290959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5" name="Straight Arrow Connector 220">
            <a:extLst>
              <a:ext uri="{FF2B5EF4-FFF2-40B4-BE49-F238E27FC236}">
                <a16:creationId xmlns="" xmlns:a16="http://schemas.microsoft.com/office/drawing/2014/main" id="{B02FC970-E40E-477B-9BD1-E9E7A7A0D9F3}"/>
              </a:ext>
            </a:extLst>
          </p:cNvPr>
          <p:cNvCxnSpPr/>
          <p:nvPr/>
        </p:nvCxnSpPr>
        <p:spPr>
          <a:xfrm flipV="1">
            <a:off x="7274784" y="3234276"/>
            <a:ext cx="1627507" cy="1294182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6" name="Straight Arrow Connector 221">
            <a:extLst>
              <a:ext uri="{FF2B5EF4-FFF2-40B4-BE49-F238E27FC236}">
                <a16:creationId xmlns="" xmlns:a16="http://schemas.microsoft.com/office/drawing/2014/main" id="{D4B2F7BD-2968-4E20-B490-39ED1F89B6CE}"/>
              </a:ext>
            </a:extLst>
          </p:cNvPr>
          <p:cNvCxnSpPr/>
          <p:nvPr/>
        </p:nvCxnSpPr>
        <p:spPr>
          <a:xfrm flipV="1">
            <a:off x="7274784" y="3237500"/>
            <a:ext cx="3674225" cy="1290959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7" name="Straight Arrow Connector 223">
            <a:extLst>
              <a:ext uri="{FF2B5EF4-FFF2-40B4-BE49-F238E27FC236}">
                <a16:creationId xmlns="" xmlns:a16="http://schemas.microsoft.com/office/drawing/2014/main" id="{D1FCBF2F-EAFD-4538-8797-0BA5FDCC1D1F}"/>
              </a:ext>
            </a:extLst>
          </p:cNvPr>
          <p:cNvCxnSpPr/>
          <p:nvPr/>
        </p:nvCxnSpPr>
        <p:spPr>
          <a:xfrm flipV="1">
            <a:off x="8282508" y="3237500"/>
            <a:ext cx="2666501" cy="1298068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8" name="Straight Arrow Connector 225">
            <a:extLst>
              <a:ext uri="{FF2B5EF4-FFF2-40B4-BE49-F238E27FC236}">
                <a16:creationId xmlns="" xmlns:a16="http://schemas.microsoft.com/office/drawing/2014/main" id="{AD5C79EC-0956-4D24-8D31-52917A3F3EA5}"/>
              </a:ext>
            </a:extLst>
          </p:cNvPr>
          <p:cNvCxnSpPr/>
          <p:nvPr/>
        </p:nvCxnSpPr>
        <p:spPr>
          <a:xfrm flipV="1">
            <a:off x="9361821" y="3237500"/>
            <a:ext cx="1587188" cy="1290959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9" name="Straight Arrow Connector 226">
            <a:extLst>
              <a:ext uri="{FF2B5EF4-FFF2-40B4-BE49-F238E27FC236}">
                <a16:creationId xmlns="" xmlns:a16="http://schemas.microsoft.com/office/drawing/2014/main" id="{94AB802B-B930-414B-8BBE-DDAD855D4CFF}"/>
              </a:ext>
            </a:extLst>
          </p:cNvPr>
          <p:cNvCxnSpPr/>
          <p:nvPr/>
        </p:nvCxnSpPr>
        <p:spPr>
          <a:xfrm flipH="1" flipV="1">
            <a:off x="8902291" y="3234276"/>
            <a:ext cx="1548828" cy="1301292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0" name="Straight Arrow Connector 228">
            <a:extLst>
              <a:ext uri="{FF2B5EF4-FFF2-40B4-BE49-F238E27FC236}">
                <a16:creationId xmlns="" xmlns:a16="http://schemas.microsoft.com/office/drawing/2014/main" id="{E0CD7CB9-D769-4E24-8C82-64F836092B4C}"/>
              </a:ext>
            </a:extLst>
          </p:cNvPr>
          <p:cNvCxnSpPr/>
          <p:nvPr/>
        </p:nvCxnSpPr>
        <p:spPr>
          <a:xfrm flipH="1" flipV="1">
            <a:off x="8902291" y="3234276"/>
            <a:ext cx="2628141" cy="1294182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21" name="Group 230">
            <a:extLst>
              <a:ext uri="{FF2B5EF4-FFF2-40B4-BE49-F238E27FC236}">
                <a16:creationId xmlns="" xmlns:a16="http://schemas.microsoft.com/office/drawing/2014/main" id="{B9565F59-8FE1-41BB-B31C-9ABBAAC509C0}"/>
              </a:ext>
            </a:extLst>
          </p:cNvPr>
          <p:cNvGrpSpPr/>
          <p:nvPr/>
        </p:nvGrpSpPr>
        <p:grpSpPr>
          <a:xfrm>
            <a:off x="7551385" y="2667000"/>
            <a:ext cx="449615" cy="567849"/>
            <a:chOff x="1027560" y="1988818"/>
            <a:chExt cx="545969" cy="678181"/>
          </a:xfrm>
        </p:grpSpPr>
        <p:sp>
          <p:nvSpPr>
            <p:cNvPr id="722" name="Cube 231">
              <a:extLst>
                <a:ext uri="{FF2B5EF4-FFF2-40B4-BE49-F238E27FC236}">
                  <a16:creationId xmlns="" xmlns:a16="http://schemas.microsoft.com/office/drawing/2014/main" id="{C26425B5-D049-41AB-AFC0-FFB379502EAC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3" name="Picture 2">
              <a:extLst>
                <a:ext uri="{FF2B5EF4-FFF2-40B4-BE49-F238E27FC236}">
                  <a16:creationId xmlns="" xmlns:a16="http://schemas.microsoft.com/office/drawing/2014/main" id="{12535B12-77F9-4A84-9DA8-267C4EECA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4" name="Rectangle 83">
              <a:extLst>
                <a:ext uri="{FF2B5EF4-FFF2-40B4-BE49-F238E27FC236}">
                  <a16:creationId xmlns="" xmlns:a16="http://schemas.microsoft.com/office/drawing/2014/main" id="{DB8A988C-1810-4036-B649-C1B737D9FCBE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Rectangle 83">
              <a:extLst>
                <a:ext uri="{FF2B5EF4-FFF2-40B4-BE49-F238E27FC236}">
                  <a16:creationId xmlns="" xmlns:a16="http://schemas.microsoft.com/office/drawing/2014/main" id="{60F2B591-2FAE-47D8-A82F-DC15C0BCF967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6" name="Group 235">
            <a:extLst>
              <a:ext uri="{FF2B5EF4-FFF2-40B4-BE49-F238E27FC236}">
                <a16:creationId xmlns="" xmlns:a16="http://schemas.microsoft.com/office/drawing/2014/main" id="{DE20F48C-1117-49B9-A433-9D8D0F993FCC}"/>
              </a:ext>
            </a:extLst>
          </p:cNvPr>
          <p:cNvGrpSpPr/>
          <p:nvPr/>
        </p:nvGrpSpPr>
        <p:grpSpPr>
          <a:xfrm>
            <a:off x="9645409" y="2693444"/>
            <a:ext cx="449615" cy="567849"/>
            <a:chOff x="1027560" y="1988818"/>
            <a:chExt cx="545969" cy="678181"/>
          </a:xfrm>
        </p:grpSpPr>
        <p:sp>
          <p:nvSpPr>
            <p:cNvPr id="727" name="Cube 236">
              <a:extLst>
                <a:ext uri="{FF2B5EF4-FFF2-40B4-BE49-F238E27FC236}">
                  <a16:creationId xmlns="" xmlns:a16="http://schemas.microsoft.com/office/drawing/2014/main" id="{C203FF85-2BF7-498D-84F7-0D06EFA59545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8" name="Picture 2">
              <a:extLst>
                <a:ext uri="{FF2B5EF4-FFF2-40B4-BE49-F238E27FC236}">
                  <a16:creationId xmlns="" xmlns:a16="http://schemas.microsoft.com/office/drawing/2014/main" id="{ABEF31BB-D82B-4E2C-A96F-A66F72AAD3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9" name="Rectangle 83">
              <a:extLst>
                <a:ext uri="{FF2B5EF4-FFF2-40B4-BE49-F238E27FC236}">
                  <a16:creationId xmlns="" xmlns:a16="http://schemas.microsoft.com/office/drawing/2014/main" id="{3E0A2986-8A3F-4270-81F0-5D0F111B52BB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0" name="Rectangle 83">
              <a:extLst>
                <a:ext uri="{FF2B5EF4-FFF2-40B4-BE49-F238E27FC236}">
                  <a16:creationId xmlns="" xmlns:a16="http://schemas.microsoft.com/office/drawing/2014/main" id="{0B430F83-3E81-4C4E-AC63-2FC5B9261970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1" name="Straight Arrow Connector 240">
            <a:extLst>
              <a:ext uri="{FF2B5EF4-FFF2-40B4-BE49-F238E27FC236}">
                <a16:creationId xmlns="" xmlns:a16="http://schemas.microsoft.com/office/drawing/2014/main" id="{DFE20110-CED7-4A31-BC8B-11175F1FBFBB}"/>
              </a:ext>
            </a:extLst>
          </p:cNvPr>
          <p:cNvCxnSpPr/>
          <p:nvPr/>
        </p:nvCxnSpPr>
        <p:spPr>
          <a:xfrm flipH="1" flipV="1">
            <a:off x="9926418" y="3261293"/>
            <a:ext cx="1604014" cy="1267165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2" name="Straight Arrow Connector 241">
            <a:extLst>
              <a:ext uri="{FF2B5EF4-FFF2-40B4-BE49-F238E27FC236}">
                <a16:creationId xmlns="" xmlns:a16="http://schemas.microsoft.com/office/drawing/2014/main" id="{CCF1F344-DE5A-49D6-823C-EFD6AD559895}"/>
              </a:ext>
            </a:extLst>
          </p:cNvPr>
          <p:cNvCxnSpPr/>
          <p:nvPr/>
        </p:nvCxnSpPr>
        <p:spPr>
          <a:xfrm flipH="1" flipV="1">
            <a:off x="7835491" y="3231626"/>
            <a:ext cx="3694941" cy="1296832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3" name="Straight Arrow Connector 242">
            <a:extLst>
              <a:ext uri="{FF2B5EF4-FFF2-40B4-BE49-F238E27FC236}">
                <a16:creationId xmlns="" xmlns:a16="http://schemas.microsoft.com/office/drawing/2014/main" id="{7792A532-D26B-47BD-B690-CA71BACF9BDC}"/>
              </a:ext>
            </a:extLst>
          </p:cNvPr>
          <p:cNvCxnSpPr/>
          <p:nvPr/>
        </p:nvCxnSpPr>
        <p:spPr>
          <a:xfrm flipH="1" flipV="1">
            <a:off x="9926418" y="3261293"/>
            <a:ext cx="524701" cy="1274275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4" name="Straight Arrow Connector 243">
            <a:extLst>
              <a:ext uri="{FF2B5EF4-FFF2-40B4-BE49-F238E27FC236}">
                <a16:creationId xmlns="" xmlns:a16="http://schemas.microsoft.com/office/drawing/2014/main" id="{9382BC81-24AF-4456-882B-2ED5091E924A}"/>
              </a:ext>
            </a:extLst>
          </p:cNvPr>
          <p:cNvCxnSpPr/>
          <p:nvPr/>
        </p:nvCxnSpPr>
        <p:spPr>
          <a:xfrm flipH="1" flipV="1">
            <a:off x="7832394" y="3234849"/>
            <a:ext cx="2618725" cy="1300719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5" name="Straight Arrow Connector 244">
            <a:extLst>
              <a:ext uri="{FF2B5EF4-FFF2-40B4-BE49-F238E27FC236}">
                <a16:creationId xmlns="" xmlns:a16="http://schemas.microsoft.com/office/drawing/2014/main" id="{ED40AD92-26B4-43C0-A93A-CEC7755B403F}"/>
              </a:ext>
            </a:extLst>
          </p:cNvPr>
          <p:cNvCxnSpPr/>
          <p:nvPr/>
        </p:nvCxnSpPr>
        <p:spPr>
          <a:xfrm flipV="1">
            <a:off x="9361821" y="3261293"/>
            <a:ext cx="564597" cy="1267165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6" name="Straight Arrow Connector 245">
            <a:extLst>
              <a:ext uri="{FF2B5EF4-FFF2-40B4-BE49-F238E27FC236}">
                <a16:creationId xmlns="" xmlns:a16="http://schemas.microsoft.com/office/drawing/2014/main" id="{59924AA9-9B87-403E-843D-1D5F02B4BD08}"/>
              </a:ext>
            </a:extLst>
          </p:cNvPr>
          <p:cNvCxnSpPr/>
          <p:nvPr/>
        </p:nvCxnSpPr>
        <p:spPr>
          <a:xfrm flipH="1" flipV="1">
            <a:off x="7835491" y="3231626"/>
            <a:ext cx="1526330" cy="1296832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7" name="Straight Arrow Connector 246">
            <a:extLst>
              <a:ext uri="{FF2B5EF4-FFF2-40B4-BE49-F238E27FC236}">
                <a16:creationId xmlns="" xmlns:a16="http://schemas.microsoft.com/office/drawing/2014/main" id="{6761E60E-6423-4BE8-8376-2D77062FB351}"/>
              </a:ext>
            </a:extLst>
          </p:cNvPr>
          <p:cNvCxnSpPr/>
          <p:nvPr/>
        </p:nvCxnSpPr>
        <p:spPr>
          <a:xfrm flipV="1">
            <a:off x="8282508" y="3258070"/>
            <a:ext cx="1647007" cy="1277498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8" name="Straight Arrow Connector 247">
            <a:extLst>
              <a:ext uri="{FF2B5EF4-FFF2-40B4-BE49-F238E27FC236}">
                <a16:creationId xmlns="" xmlns:a16="http://schemas.microsoft.com/office/drawing/2014/main" id="{C6E525D7-EC34-4593-BA8E-E1BBEAB90ABD}"/>
              </a:ext>
            </a:extLst>
          </p:cNvPr>
          <p:cNvCxnSpPr/>
          <p:nvPr/>
        </p:nvCxnSpPr>
        <p:spPr>
          <a:xfrm flipH="1" flipV="1">
            <a:off x="7835491" y="3231626"/>
            <a:ext cx="447017" cy="1303942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9" name="Straight Arrow Connector 248">
            <a:extLst>
              <a:ext uri="{FF2B5EF4-FFF2-40B4-BE49-F238E27FC236}">
                <a16:creationId xmlns="" xmlns:a16="http://schemas.microsoft.com/office/drawing/2014/main" id="{8EC7ABA0-766C-4CF6-B0D9-526CF8204BEF}"/>
              </a:ext>
            </a:extLst>
          </p:cNvPr>
          <p:cNvCxnSpPr/>
          <p:nvPr/>
        </p:nvCxnSpPr>
        <p:spPr>
          <a:xfrm flipV="1">
            <a:off x="7274784" y="3258070"/>
            <a:ext cx="2654731" cy="1270388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0" name="Straight Arrow Connector 249">
            <a:extLst>
              <a:ext uri="{FF2B5EF4-FFF2-40B4-BE49-F238E27FC236}">
                <a16:creationId xmlns="" xmlns:a16="http://schemas.microsoft.com/office/drawing/2014/main" id="{D73C6010-2D8E-4E1A-A9EF-C49065633C7D}"/>
              </a:ext>
            </a:extLst>
          </p:cNvPr>
          <p:cNvCxnSpPr/>
          <p:nvPr/>
        </p:nvCxnSpPr>
        <p:spPr>
          <a:xfrm flipV="1">
            <a:off x="7274784" y="3234849"/>
            <a:ext cx="557610" cy="1293609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1" name="Straight Arrow Connector 250">
            <a:extLst>
              <a:ext uri="{FF2B5EF4-FFF2-40B4-BE49-F238E27FC236}">
                <a16:creationId xmlns="" xmlns:a16="http://schemas.microsoft.com/office/drawing/2014/main" id="{DD5D05AA-EC4B-461B-BCC2-D5022EB326E3}"/>
              </a:ext>
            </a:extLst>
          </p:cNvPr>
          <p:cNvCxnSpPr/>
          <p:nvPr/>
        </p:nvCxnSpPr>
        <p:spPr>
          <a:xfrm flipV="1">
            <a:off x="6259555" y="3234849"/>
            <a:ext cx="1572839" cy="1293609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2" name="Straight Arrow Connector 251">
            <a:extLst>
              <a:ext uri="{FF2B5EF4-FFF2-40B4-BE49-F238E27FC236}">
                <a16:creationId xmlns="" xmlns:a16="http://schemas.microsoft.com/office/drawing/2014/main" id="{31DDFB5B-9A96-4CD4-A251-0858133D01AB}"/>
              </a:ext>
            </a:extLst>
          </p:cNvPr>
          <p:cNvCxnSpPr/>
          <p:nvPr/>
        </p:nvCxnSpPr>
        <p:spPr>
          <a:xfrm flipV="1">
            <a:off x="6259555" y="3240087"/>
            <a:ext cx="3669960" cy="1270388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43" name="Group 2">
            <a:extLst>
              <a:ext uri="{FF2B5EF4-FFF2-40B4-BE49-F238E27FC236}">
                <a16:creationId xmlns="" xmlns:a16="http://schemas.microsoft.com/office/drawing/2014/main" id="{7A4AB59E-84D0-4BC7-80B9-FC8F9882A336}"/>
              </a:ext>
            </a:extLst>
          </p:cNvPr>
          <p:cNvGrpSpPr/>
          <p:nvPr/>
        </p:nvGrpSpPr>
        <p:grpSpPr>
          <a:xfrm>
            <a:off x="6269715" y="3234276"/>
            <a:ext cx="5260717" cy="1294182"/>
            <a:chOff x="3083708" y="3200109"/>
            <a:chExt cx="5260717" cy="1294182"/>
          </a:xfrm>
        </p:grpSpPr>
        <p:cxnSp>
          <p:nvCxnSpPr>
            <p:cNvPr id="744" name="Straight Arrow Connector 261">
              <a:extLst>
                <a:ext uri="{FF2B5EF4-FFF2-40B4-BE49-F238E27FC236}">
                  <a16:creationId xmlns="" xmlns:a16="http://schemas.microsoft.com/office/drawing/2014/main" id="{A441C9C9-34C7-4B11-A3C6-41BC55CF2F1B}"/>
                </a:ext>
              </a:extLst>
            </p:cNvPr>
            <p:cNvCxnSpPr/>
            <p:nvPr/>
          </p:nvCxnSpPr>
          <p:spPr>
            <a:xfrm flipH="1" flipV="1">
              <a:off x="7766099" y="3200109"/>
              <a:ext cx="578326" cy="1294182"/>
            </a:xfrm>
            <a:prstGeom prst="straightConnector1">
              <a:avLst/>
            </a:prstGeom>
            <a:ln w="1270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45" name="Group 290">
              <a:extLst>
                <a:ext uri="{FF2B5EF4-FFF2-40B4-BE49-F238E27FC236}">
                  <a16:creationId xmlns="" xmlns:a16="http://schemas.microsoft.com/office/drawing/2014/main" id="{90899372-A498-4D48-A49D-5F37F6C53E39}"/>
                </a:ext>
              </a:extLst>
            </p:cNvPr>
            <p:cNvGrpSpPr/>
            <p:nvPr/>
          </p:nvGrpSpPr>
          <p:grpSpPr>
            <a:xfrm>
              <a:off x="3083708" y="3213762"/>
              <a:ext cx="5255959" cy="1277479"/>
              <a:chOff x="3187848" y="4121689"/>
              <a:chExt cx="5255959" cy="1277479"/>
            </a:xfrm>
          </p:grpSpPr>
          <p:cxnSp>
            <p:nvCxnSpPr>
              <p:cNvPr id="746" name="Straight Arrow Connector 291">
                <a:extLst>
                  <a:ext uri="{FF2B5EF4-FFF2-40B4-BE49-F238E27FC236}">
                    <a16:creationId xmlns="" xmlns:a16="http://schemas.microsoft.com/office/drawing/2014/main" id="{D229F10F-5F5D-4BAB-87BA-2BAD10C05DA1}"/>
                  </a:ext>
                </a:extLst>
              </p:cNvPr>
              <p:cNvCxnSpPr/>
              <p:nvPr/>
            </p:nvCxnSpPr>
            <p:spPr>
              <a:xfrm flipH="1" flipV="1">
                <a:off x="3742305" y="4121689"/>
                <a:ext cx="2547809" cy="1270369"/>
              </a:xfrm>
              <a:prstGeom prst="straightConnector1">
                <a:avLst/>
              </a:prstGeom>
              <a:ln w="12700"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47" name="Group 292">
                <a:extLst>
                  <a:ext uri="{FF2B5EF4-FFF2-40B4-BE49-F238E27FC236}">
                    <a16:creationId xmlns="" xmlns:a16="http://schemas.microsoft.com/office/drawing/2014/main" id="{E3E092C6-DD53-4859-B46F-6913AA91413E}"/>
                  </a:ext>
                </a:extLst>
              </p:cNvPr>
              <p:cNvGrpSpPr/>
              <p:nvPr/>
            </p:nvGrpSpPr>
            <p:grpSpPr>
              <a:xfrm>
                <a:off x="3187848" y="4121689"/>
                <a:ext cx="5255959" cy="1277479"/>
                <a:chOff x="3187848" y="4121689"/>
                <a:chExt cx="5255959" cy="1277479"/>
              </a:xfrm>
            </p:grpSpPr>
            <p:cxnSp>
              <p:nvCxnSpPr>
                <p:cNvPr id="748" name="Straight Arrow Connector 293">
                  <a:extLst>
                    <a:ext uri="{FF2B5EF4-FFF2-40B4-BE49-F238E27FC236}">
                      <a16:creationId xmlns="" xmlns:a16="http://schemas.microsoft.com/office/drawing/2014/main" id="{D3ACC743-E155-4412-A180-6F32125310BD}"/>
                    </a:ext>
                  </a:extLst>
                </p:cNvPr>
                <p:cNvCxnSpPr/>
                <p:nvPr/>
              </p:nvCxnSpPr>
              <p:spPr>
                <a:xfrm flipV="1">
                  <a:off x="3187848" y="4121689"/>
                  <a:ext cx="554457" cy="1270369"/>
                </a:xfrm>
                <a:prstGeom prst="straightConnector1">
                  <a:avLst/>
                </a:prstGeom>
                <a:ln w="12700">
                  <a:tailEnd type="non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9" name="Straight Arrow Connector 294">
                  <a:extLst>
                    <a:ext uri="{FF2B5EF4-FFF2-40B4-BE49-F238E27FC236}">
                      <a16:creationId xmlns="" xmlns:a16="http://schemas.microsoft.com/office/drawing/2014/main" id="{6F03D8C4-DE8E-4570-B97D-E2E8728E5DCE}"/>
                    </a:ext>
                  </a:extLst>
                </p:cNvPr>
                <p:cNvCxnSpPr/>
                <p:nvPr/>
              </p:nvCxnSpPr>
              <p:spPr>
                <a:xfrm flipH="1" flipV="1">
                  <a:off x="3742305" y="4121689"/>
                  <a:ext cx="460772" cy="1270369"/>
                </a:xfrm>
                <a:prstGeom prst="straightConnector1">
                  <a:avLst/>
                </a:prstGeom>
                <a:ln w="12700">
                  <a:tailEnd type="non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Straight Arrow Connector 296">
                  <a:extLst>
                    <a:ext uri="{FF2B5EF4-FFF2-40B4-BE49-F238E27FC236}">
                      <a16:creationId xmlns="" xmlns:a16="http://schemas.microsoft.com/office/drawing/2014/main" id="{BD84BCFC-D2A3-4370-BD53-9C4ABE6422B3}"/>
                    </a:ext>
                  </a:extLst>
                </p:cNvPr>
                <p:cNvCxnSpPr/>
                <p:nvPr/>
              </p:nvCxnSpPr>
              <p:spPr>
                <a:xfrm flipH="1" flipV="1">
                  <a:off x="3742305" y="4121689"/>
                  <a:ext cx="1468496" cy="1277479"/>
                </a:xfrm>
                <a:prstGeom prst="straightConnector1">
                  <a:avLst/>
                </a:prstGeom>
                <a:ln w="12700">
                  <a:tailEnd type="non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1" name="Straight Arrow Connector 297">
                  <a:extLst>
                    <a:ext uri="{FF2B5EF4-FFF2-40B4-BE49-F238E27FC236}">
                      <a16:creationId xmlns="" xmlns:a16="http://schemas.microsoft.com/office/drawing/2014/main" id="{93A7D189-1B8D-4872-AB98-D527ED5950D7}"/>
                    </a:ext>
                  </a:extLst>
                </p:cNvPr>
                <p:cNvCxnSpPr/>
                <p:nvPr/>
              </p:nvCxnSpPr>
              <p:spPr>
                <a:xfrm flipH="1" flipV="1">
                  <a:off x="3742305" y="4121689"/>
                  <a:ext cx="4701502" cy="1270369"/>
                </a:xfrm>
                <a:prstGeom prst="straightConnector1">
                  <a:avLst/>
                </a:prstGeom>
                <a:ln w="12700">
                  <a:tailEnd type="non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52" name="Group 230">
            <a:extLst>
              <a:ext uri="{FF2B5EF4-FFF2-40B4-BE49-F238E27FC236}">
                <a16:creationId xmlns="" xmlns:a16="http://schemas.microsoft.com/office/drawing/2014/main" id="{B9565F59-8FE1-41BB-B31C-9ABBAAC509C0}"/>
              </a:ext>
            </a:extLst>
          </p:cNvPr>
          <p:cNvGrpSpPr/>
          <p:nvPr/>
        </p:nvGrpSpPr>
        <p:grpSpPr>
          <a:xfrm>
            <a:off x="6576494" y="2683461"/>
            <a:ext cx="449615" cy="567849"/>
            <a:chOff x="1027560" y="1988818"/>
            <a:chExt cx="545969" cy="678181"/>
          </a:xfrm>
        </p:grpSpPr>
        <p:sp>
          <p:nvSpPr>
            <p:cNvPr id="753" name="Cube 231">
              <a:extLst>
                <a:ext uri="{FF2B5EF4-FFF2-40B4-BE49-F238E27FC236}">
                  <a16:creationId xmlns="" xmlns:a16="http://schemas.microsoft.com/office/drawing/2014/main" id="{C26425B5-D049-41AB-AFC0-FFB379502EAC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4" name="Picture 2">
              <a:extLst>
                <a:ext uri="{FF2B5EF4-FFF2-40B4-BE49-F238E27FC236}">
                  <a16:creationId xmlns="" xmlns:a16="http://schemas.microsoft.com/office/drawing/2014/main" id="{12535B12-77F9-4A84-9DA8-267C4EECA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5" name="Rectangle 83">
              <a:extLst>
                <a:ext uri="{FF2B5EF4-FFF2-40B4-BE49-F238E27FC236}">
                  <a16:creationId xmlns="" xmlns:a16="http://schemas.microsoft.com/office/drawing/2014/main" id="{DB8A988C-1810-4036-B649-C1B737D9FCBE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Rectangle 83">
              <a:extLst>
                <a:ext uri="{FF2B5EF4-FFF2-40B4-BE49-F238E27FC236}">
                  <a16:creationId xmlns="" xmlns:a16="http://schemas.microsoft.com/office/drawing/2014/main" id="{60F2B591-2FAE-47D8-A82F-DC15C0BCF967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7" name="TextBox 756">
            <a:extLst>
              <a:ext uri="{FF2B5EF4-FFF2-40B4-BE49-F238E27FC236}">
                <a16:creationId xmlns="" xmlns:a16="http://schemas.microsoft.com/office/drawing/2014/main" id="{972E271C-3C45-4196-8E8C-A34479E5AB84}"/>
              </a:ext>
            </a:extLst>
          </p:cNvPr>
          <p:cNvSpPr txBox="1"/>
          <p:nvPr/>
        </p:nvSpPr>
        <p:spPr>
          <a:xfrm>
            <a:off x="5472330" y="3541058"/>
            <a:ext cx="1293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99"/>
                </a:solidFill>
              </a:rPr>
              <a:t>40</a:t>
            </a:r>
            <a:r>
              <a:rPr lang="en-US" altLang="zh-CN" sz="2000" b="1" dirty="0">
                <a:solidFill>
                  <a:srgbClr val="000099"/>
                </a:solidFill>
              </a:rPr>
              <a:t>/100</a:t>
            </a:r>
            <a:r>
              <a:rPr lang="en-US" sz="2000" b="1" dirty="0">
                <a:solidFill>
                  <a:srgbClr val="000099"/>
                </a:solidFill>
              </a:rPr>
              <a:t>G</a:t>
            </a:r>
          </a:p>
        </p:txBody>
      </p:sp>
      <p:sp>
        <p:nvSpPr>
          <p:cNvPr id="758" name="TextBox 757">
            <a:extLst>
              <a:ext uri="{FF2B5EF4-FFF2-40B4-BE49-F238E27FC236}">
                <a16:creationId xmlns="" xmlns:a16="http://schemas.microsoft.com/office/drawing/2014/main" id="{D4DE0864-DCB8-43E7-BFBC-034D4F1C180B}"/>
              </a:ext>
            </a:extLst>
          </p:cNvPr>
          <p:cNvSpPr txBox="1"/>
          <p:nvPr/>
        </p:nvSpPr>
        <p:spPr>
          <a:xfrm>
            <a:off x="11049000" y="5145087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0099"/>
                </a:solidFill>
              </a:rPr>
              <a:t>Hosts</a:t>
            </a:r>
            <a:endParaRPr lang="en-US" sz="24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60" dirty="0" smtClean="0">
                <a:latin typeface="Arial"/>
                <a:cs typeface="Arial"/>
              </a:rPr>
              <a:t>O</a:t>
            </a:r>
            <a:r>
              <a:rPr sz="4400" spc="-75" dirty="0" smtClean="0">
                <a:latin typeface="Arial"/>
                <a:cs typeface="Arial"/>
              </a:rPr>
              <a:t>u</a:t>
            </a:r>
            <a:r>
              <a:rPr sz="4400" spc="-25" dirty="0" smtClean="0">
                <a:latin typeface="Arial"/>
                <a:cs typeface="Arial"/>
              </a:rPr>
              <a:t>t</a:t>
            </a:r>
            <a:r>
              <a:rPr sz="4400" spc="25" dirty="0" smtClean="0">
                <a:latin typeface="Arial"/>
                <a:cs typeface="Arial"/>
              </a:rPr>
              <a:t>l</a:t>
            </a:r>
            <a:r>
              <a:rPr sz="4400" spc="20" dirty="0" smtClean="0">
                <a:latin typeface="Arial"/>
                <a:cs typeface="Arial"/>
              </a:rPr>
              <a:t>i</a:t>
            </a:r>
            <a:r>
              <a:rPr sz="4400" spc="-50" dirty="0" smtClean="0">
                <a:latin typeface="Arial"/>
                <a:cs typeface="Arial"/>
              </a:rPr>
              <a:t>n</a:t>
            </a:r>
            <a:r>
              <a:rPr sz="4400" spc="0" dirty="0" smtClean="0">
                <a:latin typeface="Arial"/>
                <a:cs typeface="Arial"/>
              </a:rPr>
              <a:t>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48597" name="object 3"/>
          <p:cNvSpPr txBox="1"/>
          <p:nvPr/>
        </p:nvSpPr>
        <p:spPr>
          <a:xfrm>
            <a:off x="916938" y="1746885"/>
            <a:ext cx="7541261" cy="351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2"/>
                </a:solidFill>
                <a:latin typeface="Arial"/>
                <a:cs typeface="Arial"/>
              </a:rPr>
              <a:t>Introduction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lang="en-US" altLang="zh-CN"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lang="en-US" altLang="zh-CN"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2"/>
                </a:solidFill>
                <a:latin typeface="Arial"/>
                <a:cs typeface="Arial"/>
              </a:rPr>
              <a:t>Background</a:t>
            </a:r>
            <a:endParaRPr lang="en-US" sz="2800" b="1" spc="30" dirty="0" smtClean="0">
              <a:solidFill>
                <a:schemeClr val="bg2"/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latin typeface="Arial"/>
                <a:cs typeface="Arial"/>
              </a:rPr>
              <a:t>Motivation</a:t>
            </a:r>
            <a:endParaRPr lang="en-US" sz="2800" b="1" spc="30" dirty="0"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TLB</a:t>
            </a:r>
            <a:r>
              <a:rPr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Design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Evaluation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450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>
            <a:spLocks noGrp="1"/>
          </p:cNvSpPr>
          <p:nvPr>
            <p:ph type="title"/>
          </p:nvPr>
        </p:nvSpPr>
        <p:spPr>
          <a:xfrm>
            <a:off x="948381" y="366787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30" dirty="0" smtClean="0">
                <a:latin typeface="Arial"/>
                <a:cs typeface="Arial"/>
              </a:rPr>
              <a:t>M</a:t>
            </a:r>
            <a:r>
              <a:rPr sz="4400" spc="-50" dirty="0" smtClean="0">
                <a:latin typeface="Arial"/>
                <a:cs typeface="Arial"/>
              </a:rPr>
              <a:t>o</a:t>
            </a:r>
            <a:r>
              <a:rPr sz="4400" spc="-40" dirty="0" smtClean="0">
                <a:latin typeface="Arial"/>
                <a:cs typeface="Arial"/>
              </a:rPr>
              <a:t>t</a:t>
            </a:r>
            <a:r>
              <a:rPr sz="4400" spc="20" dirty="0" smtClean="0">
                <a:latin typeface="Arial"/>
                <a:cs typeface="Arial"/>
              </a:rPr>
              <a:t>i</a:t>
            </a:r>
            <a:r>
              <a:rPr sz="4400" spc="0" dirty="0" smtClean="0">
                <a:latin typeface="Arial"/>
                <a:cs typeface="Arial"/>
              </a:rPr>
              <a:t>v</a:t>
            </a:r>
            <a:r>
              <a:rPr sz="4400" spc="-50" dirty="0" smtClean="0">
                <a:latin typeface="Arial"/>
                <a:cs typeface="Arial"/>
              </a:rPr>
              <a:t>a</a:t>
            </a:r>
            <a:r>
              <a:rPr sz="4400" spc="-40" dirty="0" smtClean="0">
                <a:latin typeface="Arial"/>
                <a:cs typeface="Arial"/>
              </a:rPr>
              <a:t>t</a:t>
            </a:r>
            <a:r>
              <a:rPr sz="4400" spc="20" dirty="0" smtClean="0">
                <a:latin typeface="Arial"/>
                <a:cs typeface="Arial"/>
              </a:rPr>
              <a:t>i</a:t>
            </a:r>
            <a:r>
              <a:rPr sz="4400" spc="-50" dirty="0" smtClean="0">
                <a:latin typeface="Arial"/>
                <a:cs typeface="Arial"/>
              </a:rPr>
              <a:t>o</a:t>
            </a:r>
            <a:r>
              <a:rPr sz="4400" spc="0" dirty="0" smtClean="0">
                <a:latin typeface="Arial"/>
                <a:cs typeface="Arial"/>
              </a:rPr>
              <a:t>n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48604" name="object 7"/>
          <p:cNvSpPr txBox="1"/>
          <p:nvPr/>
        </p:nvSpPr>
        <p:spPr>
          <a:xfrm>
            <a:off x="212497" y="1430021"/>
            <a:ext cx="11903303" cy="54279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19"/>
              </a:spcBef>
            </a:pPr>
            <a:endParaRPr sz="1200" dirty="0"/>
          </a:p>
          <a:p>
            <a:pPr marL="398144" indent="-34290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512445" algn="l"/>
              </a:tabLst>
            </a:pPr>
            <a:r>
              <a:rPr sz="32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sz="3200" b="1" spc="40" dirty="0" smtClean="0">
                <a:latin typeface="Arial"/>
                <a:cs typeface="Arial"/>
              </a:rPr>
              <a:t>Load balancing with same granularity</a:t>
            </a:r>
            <a:endParaRPr sz="3200" b="1" spc="-35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40"/>
              </a:spcBef>
            </a:pPr>
            <a:endParaRPr sz="2800" spc="-35" dirty="0">
              <a:latin typeface="Arial"/>
              <a:cs typeface="Arial"/>
            </a:endParaRPr>
          </a:p>
          <a:p>
            <a:pPr marL="956944" indent="-457200">
              <a:lnSpc>
                <a:spcPts val="4000"/>
              </a:lnSpc>
              <a:buClr>
                <a:srgbClr val="9999CC"/>
              </a:buClr>
              <a:buSzPct val="79166"/>
              <a:buFont typeface="Wingdings" panose="05000000000000000000" pitchFamily="2" charset="2"/>
              <a:buChar char="n"/>
              <a:tabLst>
                <a:tab pos="956944" algn="l"/>
              </a:tabLst>
            </a:pPr>
            <a:r>
              <a:rPr lang="en-US" sz="2800" b="1" spc="-35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Flow</a:t>
            </a:r>
            <a:r>
              <a:rPr lang="en-US" altLang="zh-CN" sz="2800" b="1" spc="-35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-based:</a:t>
            </a:r>
            <a:r>
              <a:rPr lang="zh-CN" altLang="en-US" sz="2800" b="1" spc="-35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dirty="0" err="1" smtClean="0">
                <a:latin typeface="Arial" charset="0"/>
                <a:ea typeface="Arial" charset="0"/>
                <a:cs typeface="Arial" charset="0"/>
              </a:rPr>
              <a:t>Hedera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(NSDI’10)</a:t>
            </a:r>
            <a:r>
              <a:rPr lang="zh-CN" altLang="en-US" sz="2000" dirty="0" smtClean="0">
                <a:latin typeface="Arial" charset="0"/>
                <a:ea typeface="Arial" charset="0"/>
                <a:cs typeface="Arial" charset="0"/>
              </a:rPr>
              <a:t>、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FlowBender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CoNEXT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’14)</a:t>
            </a:r>
            <a:r>
              <a:rPr lang="zh-CN" altLang="en-US" sz="2000" dirty="0" smtClean="0">
                <a:latin typeface="Arial" charset="0"/>
                <a:ea typeface="Arial" charset="0"/>
                <a:cs typeface="Arial" charset="0"/>
              </a:rPr>
              <a:t>、</a:t>
            </a:r>
            <a:r>
              <a:rPr lang="zh-CN" altLang="en-US" sz="2000" dirty="0">
                <a:ea typeface="楷体" charset="-122"/>
                <a:sym typeface="+mn-ea"/>
              </a:rPr>
              <a:t>karuna</a:t>
            </a:r>
            <a:r>
              <a:rPr lang="en-US" altLang="zh-CN" sz="2000" dirty="0">
                <a:ea typeface="楷体" charset="-122"/>
                <a:sym typeface="+mn-ea"/>
              </a:rPr>
              <a:t>(S</a:t>
            </a:r>
            <a:r>
              <a:rPr lang="zh-CN" altLang="en-US" sz="2000" dirty="0">
                <a:ea typeface="楷体" charset="-122"/>
                <a:sym typeface="+mn-ea"/>
              </a:rPr>
              <a:t>igcomm</a:t>
            </a:r>
            <a:r>
              <a:rPr lang="en-US" altLang="zh-CN" sz="2000" dirty="0">
                <a:ea typeface="楷体" charset="-122"/>
                <a:sym typeface="+mn-ea"/>
              </a:rPr>
              <a:t>’</a:t>
            </a:r>
            <a:r>
              <a:rPr lang="zh-CN" altLang="en-US" sz="2000" dirty="0">
                <a:ea typeface="楷体" charset="-122"/>
                <a:sym typeface="+mn-ea"/>
              </a:rPr>
              <a:t>16</a:t>
            </a:r>
            <a:r>
              <a:rPr lang="en-US" altLang="zh-CN" dirty="0" smtClean="0">
                <a:ea typeface="楷体" charset="-122"/>
                <a:sym typeface="+mn-ea"/>
              </a:rPr>
              <a:t>)</a:t>
            </a:r>
            <a:endParaRPr lang="en-US" altLang="zh-CN" b="1" spc="-35" dirty="0" smtClean="0">
              <a:latin typeface="Arial" charset="0"/>
              <a:ea typeface="Arial" charset="0"/>
              <a:cs typeface="Arial" charset="0"/>
            </a:endParaRPr>
          </a:p>
          <a:p>
            <a:pPr marL="499744">
              <a:lnSpc>
                <a:spcPts val="4000"/>
              </a:lnSpc>
              <a:buClr>
                <a:srgbClr val="9999CC"/>
              </a:buClr>
              <a:buSzPct val="79166"/>
              <a:tabLst>
                <a:tab pos="956944" algn="l"/>
              </a:tabLst>
            </a:pPr>
            <a:r>
              <a:rPr lang="zh-CN" altLang="en-US" sz="2400" b="1" i="1" spc="-35" dirty="0" smtClean="0">
                <a:latin typeface="Arial" charset="0"/>
                <a:ea typeface="Arial" charset="0"/>
                <a:cs typeface="Arial" charset="0"/>
              </a:rPr>
              <a:t>      </a:t>
            </a:r>
            <a:r>
              <a:rPr lang="en-US" altLang="zh-CN" sz="2400" b="1" i="1" spc="-35" dirty="0" smtClean="0">
                <a:latin typeface="Arial" charset="0"/>
                <a:ea typeface="Arial" charset="0"/>
                <a:cs typeface="Arial" charset="0"/>
              </a:rPr>
              <a:t>tail </a:t>
            </a:r>
            <a:r>
              <a:rPr lang="en-US" altLang="zh-CN" sz="2400" b="1" i="1" spc="-35" dirty="0">
                <a:latin typeface="Arial" charset="0"/>
                <a:ea typeface="Arial" charset="0"/>
                <a:cs typeface="Arial" charset="0"/>
              </a:rPr>
              <a:t>latency,</a:t>
            </a:r>
            <a:r>
              <a:rPr lang="zh-CN" altLang="en-US" sz="2400" b="1" i="1" spc="-35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b="1" i="1" spc="-35" dirty="0">
                <a:latin typeface="Arial" charset="0"/>
                <a:ea typeface="Arial" charset="0"/>
                <a:cs typeface="Arial" charset="0"/>
              </a:rPr>
              <a:t>low link utilization </a:t>
            </a:r>
            <a:endParaRPr lang="en-US" sz="2400" b="1" i="1" spc="-35" dirty="0">
              <a:latin typeface="Arial" charset="0"/>
              <a:ea typeface="Arial" charset="0"/>
              <a:cs typeface="Arial" charset="0"/>
            </a:endParaRPr>
          </a:p>
          <a:p>
            <a:pPr marL="956944" indent="-457200">
              <a:lnSpc>
                <a:spcPts val="4000"/>
              </a:lnSpc>
              <a:buClr>
                <a:srgbClr val="9999CC"/>
              </a:buClr>
              <a:buSzPct val="79166"/>
              <a:buFont typeface="Wingdings" panose="05000000000000000000" pitchFamily="2" charset="2"/>
              <a:buChar char="n"/>
              <a:tabLst>
                <a:tab pos="956944" algn="l"/>
              </a:tabLst>
            </a:pPr>
            <a:r>
              <a:rPr lang="en-US" sz="2800" b="1" spc="-35" dirty="0" err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Flowlet</a:t>
            </a:r>
            <a:r>
              <a:rPr lang="en-US" altLang="zh-CN" sz="2800" b="1" spc="-35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-based:</a:t>
            </a:r>
            <a:r>
              <a:rPr lang="zh-CN" altLang="en-US" sz="2800" dirty="0"/>
              <a:t> </a:t>
            </a:r>
            <a:r>
              <a:rPr lang="en-US" altLang="zh-CN" sz="2000" dirty="0" smtClean="0"/>
              <a:t>C</a:t>
            </a:r>
            <a:r>
              <a:rPr lang="en-US" sz="2000" dirty="0" smtClean="0"/>
              <a:t>ONGA</a:t>
            </a:r>
            <a:r>
              <a:rPr lang="en-US" altLang="zh-CN" sz="2000" dirty="0" smtClean="0">
                <a:sym typeface="+mn-ea"/>
              </a:rPr>
              <a:t>(S</a:t>
            </a:r>
            <a:r>
              <a:rPr lang="zh-CN" altLang="en-US" sz="2000" dirty="0" smtClean="0">
                <a:sym typeface="+mn-ea"/>
              </a:rPr>
              <a:t>igcomm</a:t>
            </a:r>
            <a:r>
              <a:rPr lang="en-US" altLang="zh-CN" sz="2000" dirty="0" smtClean="0">
                <a:ea typeface="楷体" charset="-122"/>
                <a:sym typeface="+mn-ea"/>
              </a:rPr>
              <a:t>’</a:t>
            </a:r>
            <a:r>
              <a:rPr lang="zh-CN" altLang="en-US" sz="2000" dirty="0" smtClean="0">
                <a:ea typeface="楷体" charset="-122"/>
                <a:sym typeface="+mn-ea"/>
              </a:rPr>
              <a:t>1</a:t>
            </a:r>
            <a:r>
              <a:rPr lang="en-US" altLang="zh-CN" sz="2000" dirty="0" smtClean="0">
                <a:ea typeface="楷体" charset="-122"/>
                <a:sym typeface="+mn-ea"/>
              </a:rPr>
              <a:t>4)</a:t>
            </a:r>
            <a:r>
              <a:rPr lang="zh-CN" altLang="en-US" sz="2000" dirty="0" smtClean="0">
                <a:ea typeface="楷体" charset="-122"/>
              </a:rPr>
              <a:t>、</a:t>
            </a:r>
            <a:endParaRPr lang="en-US" altLang="zh-CN" sz="2000" dirty="0" smtClean="0">
              <a:ea typeface="楷体" charset="-122"/>
            </a:endParaRPr>
          </a:p>
          <a:p>
            <a:pPr marL="499744">
              <a:lnSpc>
                <a:spcPts val="4000"/>
              </a:lnSpc>
              <a:buClr>
                <a:srgbClr val="9999CC"/>
              </a:buClr>
              <a:buSzPct val="79166"/>
              <a:tabLst>
                <a:tab pos="956944" algn="l"/>
              </a:tabLst>
            </a:pPr>
            <a:r>
              <a:rPr lang="zh-CN" altLang="en-US" sz="2000" dirty="0" smtClean="0">
                <a:ea typeface="楷体" charset="-122"/>
              </a:rPr>
              <a:t> </a:t>
            </a:r>
            <a:r>
              <a:rPr lang="en-US" sz="2000" dirty="0" err="1" smtClean="0"/>
              <a:t>LetFlow</a:t>
            </a:r>
            <a:r>
              <a:rPr lang="en-US" altLang="zh-CN" sz="2000" dirty="0" smtClean="0">
                <a:ea typeface="楷体" charset="-122"/>
              </a:rPr>
              <a:t>(NSDI’17)</a:t>
            </a:r>
            <a:r>
              <a:rPr lang="zh-CN" altLang="en-US" sz="2000" dirty="0" smtClean="0"/>
              <a:t>、</a:t>
            </a:r>
            <a:r>
              <a:rPr lang="en-US" sz="2000" dirty="0" err="1" smtClean="0"/>
              <a:t>Flowtune</a:t>
            </a:r>
            <a:r>
              <a:rPr lang="en-US" altLang="zh-CN" sz="2000" dirty="0" smtClean="0">
                <a:ea typeface="楷体" charset="-122"/>
              </a:rPr>
              <a:t>(NSDI’17)</a:t>
            </a:r>
            <a:endParaRPr lang="en-US" altLang="zh-CN" sz="2000" b="1" spc="-35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marL="499744">
              <a:lnSpc>
                <a:spcPts val="4000"/>
              </a:lnSpc>
              <a:buClr>
                <a:srgbClr val="9999CC"/>
              </a:buClr>
              <a:buSzPct val="79166"/>
              <a:tabLst>
                <a:tab pos="956944" algn="l"/>
              </a:tabLst>
            </a:pPr>
            <a:r>
              <a:rPr lang="zh-CN" altLang="en-US" sz="2400" b="1" i="1" spc="-35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     </a:t>
            </a:r>
            <a:r>
              <a:rPr lang="en-US" altLang="zh-CN" sz="2400" b="1" i="1" spc="-35" dirty="0" err="1" smtClean="0">
                <a:latin typeface="Arial" charset="0"/>
                <a:ea typeface="Arial" charset="0"/>
                <a:cs typeface="Arial" charset="0"/>
              </a:rPr>
              <a:t>unflexible</a:t>
            </a:r>
            <a:r>
              <a:rPr lang="zh-CN" altLang="en-US" sz="2400" b="1" i="1" spc="-35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b="1" i="1" spc="-35" dirty="0">
                <a:latin typeface="Arial" charset="0"/>
                <a:ea typeface="Arial" charset="0"/>
                <a:cs typeface="Arial" charset="0"/>
              </a:rPr>
              <a:t>switching</a:t>
            </a:r>
          </a:p>
          <a:p>
            <a:pPr marL="956944" indent="-457200">
              <a:lnSpc>
                <a:spcPts val="4000"/>
              </a:lnSpc>
              <a:buClr>
                <a:srgbClr val="9999CC"/>
              </a:buClr>
              <a:buSzPct val="79166"/>
              <a:buFont typeface="Wingdings" panose="05000000000000000000" pitchFamily="2" charset="2"/>
              <a:buChar char="n"/>
              <a:tabLst>
                <a:tab pos="956944" algn="l"/>
              </a:tabLst>
            </a:pPr>
            <a:r>
              <a:rPr lang="en-US" altLang="zh-CN" sz="2800" b="1" spc="-35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Flowcell</a:t>
            </a:r>
            <a:r>
              <a:rPr lang="en-US" altLang="zh-CN" sz="2800" b="1" spc="-35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-based: </a:t>
            </a:r>
            <a:r>
              <a:rPr lang="en-US" sz="2000" dirty="0" smtClean="0"/>
              <a:t>Presto</a:t>
            </a:r>
            <a:r>
              <a:rPr lang="en-US" altLang="zh-CN" sz="2000" dirty="0" smtClean="0">
                <a:ea typeface="楷体" charset="-122"/>
                <a:sym typeface="+mn-ea"/>
              </a:rPr>
              <a:t>(S</a:t>
            </a:r>
            <a:r>
              <a:rPr lang="zh-CN" altLang="en-US" sz="2000" dirty="0">
                <a:ea typeface="楷体" charset="-122"/>
                <a:sym typeface="+mn-ea"/>
              </a:rPr>
              <a:t>igcomm</a:t>
            </a:r>
            <a:r>
              <a:rPr lang="en-US" altLang="zh-CN" sz="2000" dirty="0">
                <a:ea typeface="楷体" charset="-122"/>
                <a:sym typeface="+mn-ea"/>
              </a:rPr>
              <a:t>’</a:t>
            </a:r>
            <a:r>
              <a:rPr lang="zh-CN" altLang="en-US" sz="2000" dirty="0">
                <a:ea typeface="楷体" charset="-122"/>
                <a:sym typeface="+mn-ea"/>
              </a:rPr>
              <a:t>1</a:t>
            </a:r>
            <a:r>
              <a:rPr lang="en-US" altLang="zh-CN" sz="2000" dirty="0">
                <a:ea typeface="楷体" charset="-122"/>
                <a:sym typeface="+mn-ea"/>
              </a:rPr>
              <a:t>5</a:t>
            </a:r>
            <a:r>
              <a:rPr lang="en-US" altLang="zh-CN" sz="2000" dirty="0" smtClean="0">
                <a:ea typeface="楷体" charset="-122"/>
                <a:sym typeface="+mn-ea"/>
              </a:rPr>
              <a:t>)</a:t>
            </a:r>
            <a:endParaRPr lang="en-US" altLang="zh-CN" sz="2000" b="1" spc="-35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marL="499744">
              <a:lnSpc>
                <a:spcPts val="4000"/>
              </a:lnSpc>
              <a:buClr>
                <a:srgbClr val="9999CC"/>
              </a:buClr>
              <a:buSzPct val="79166"/>
              <a:tabLst>
                <a:tab pos="956944" algn="l"/>
              </a:tabLst>
            </a:pPr>
            <a:r>
              <a:rPr lang="zh-CN" altLang="en-US" sz="2400" b="1" i="1" spc="-35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zh-CN" altLang="en-US" sz="2400" b="1" i="1" spc="-35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    </a:t>
            </a:r>
            <a:r>
              <a:rPr lang="en-US" altLang="zh-CN" sz="2400" b="1" i="1" spc="-35" dirty="0" smtClean="0">
                <a:latin typeface="Arial" charset="0"/>
                <a:ea typeface="Arial" charset="0"/>
                <a:cs typeface="Arial" charset="0"/>
              </a:rPr>
              <a:t>packet</a:t>
            </a:r>
            <a:r>
              <a:rPr lang="zh-CN" altLang="en-US" sz="2400" b="1" i="1" spc="-35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b="1" i="1" spc="-35" dirty="0">
                <a:latin typeface="Arial" charset="0"/>
                <a:ea typeface="Arial" charset="0"/>
                <a:cs typeface="Arial" charset="0"/>
              </a:rPr>
              <a:t>reordering</a:t>
            </a:r>
          </a:p>
          <a:p>
            <a:pPr marL="956944" indent="-457200">
              <a:lnSpc>
                <a:spcPts val="4000"/>
              </a:lnSpc>
              <a:buClr>
                <a:srgbClr val="9999CC"/>
              </a:buClr>
              <a:buSzPct val="79166"/>
              <a:buFont typeface="Wingdings" panose="05000000000000000000" pitchFamily="2" charset="2"/>
              <a:buChar char="n"/>
              <a:tabLst>
                <a:tab pos="956944" algn="l"/>
              </a:tabLst>
            </a:pPr>
            <a:r>
              <a:rPr lang="en-US" sz="2800" b="1" spc="-35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Packet</a:t>
            </a:r>
            <a:r>
              <a:rPr lang="en-US" altLang="zh-CN" sz="2800" b="1" spc="-35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-based: </a:t>
            </a:r>
            <a:r>
              <a:rPr lang="en-US" sz="2000" dirty="0" smtClean="0"/>
              <a:t>RPS</a:t>
            </a:r>
            <a:r>
              <a:rPr lang="en-US" altLang="zh-CN" sz="2000" dirty="0" smtClean="0">
                <a:ea typeface="楷体" charset="-122"/>
              </a:rPr>
              <a:t>(</a:t>
            </a:r>
            <a:r>
              <a:rPr lang="en-US" altLang="zh-CN" sz="2000" dirty="0" smtClean="0">
                <a:ea typeface="楷体" charset="-122"/>
                <a:sym typeface="+mn-ea"/>
              </a:rPr>
              <a:t>Infocom’13</a:t>
            </a:r>
            <a:r>
              <a:rPr lang="en-US" altLang="zh-CN" sz="2000" dirty="0">
                <a:ea typeface="楷体" charset="-122"/>
              </a:rPr>
              <a:t>)</a:t>
            </a:r>
            <a:r>
              <a:rPr lang="zh-CN" altLang="en-US" sz="2000" dirty="0"/>
              <a:t>、 </a:t>
            </a:r>
            <a:r>
              <a:rPr lang="en-US" sz="2000" dirty="0"/>
              <a:t>DRILL</a:t>
            </a:r>
            <a:r>
              <a:rPr lang="en-US" altLang="zh-CN" sz="2000" dirty="0">
                <a:ea typeface="楷体" charset="-122"/>
                <a:sym typeface="+mn-ea"/>
              </a:rPr>
              <a:t>(S</a:t>
            </a:r>
            <a:r>
              <a:rPr lang="zh-CN" altLang="en-US" sz="2000" dirty="0">
                <a:ea typeface="楷体" charset="-122"/>
                <a:sym typeface="+mn-ea"/>
              </a:rPr>
              <a:t>igcomm</a:t>
            </a:r>
            <a:r>
              <a:rPr lang="en-US" altLang="zh-CN" sz="2000" dirty="0">
                <a:ea typeface="楷体" charset="-122"/>
                <a:sym typeface="+mn-ea"/>
              </a:rPr>
              <a:t>’</a:t>
            </a:r>
            <a:r>
              <a:rPr lang="zh-CN" altLang="en-US" sz="2000" dirty="0">
                <a:ea typeface="楷体" charset="-122"/>
                <a:sym typeface="+mn-ea"/>
              </a:rPr>
              <a:t>1</a:t>
            </a:r>
            <a:r>
              <a:rPr lang="en-US" altLang="zh-CN" sz="2000" dirty="0" smtClean="0">
                <a:ea typeface="楷体" charset="-122"/>
                <a:sym typeface="+mn-ea"/>
              </a:rPr>
              <a:t>7)</a:t>
            </a:r>
            <a:r>
              <a:rPr lang="zh-CN" altLang="en-US" sz="2000" dirty="0">
                <a:ea typeface="楷体" charset="-122"/>
                <a:sym typeface="+mn-ea"/>
              </a:rPr>
              <a:t>、</a:t>
            </a:r>
            <a:r>
              <a:rPr lang="en-US" sz="2000" dirty="0" smtClean="0">
                <a:ea typeface="楷体" charset="-122"/>
              </a:rPr>
              <a:t>Hermes</a:t>
            </a:r>
            <a:r>
              <a:rPr lang="en-US" altLang="zh-CN" sz="2000" dirty="0" smtClean="0">
                <a:ea typeface="楷体" charset="-122"/>
              </a:rPr>
              <a:t>(S</a:t>
            </a:r>
            <a:r>
              <a:rPr lang="zh-CN" altLang="en-US" sz="2000" dirty="0">
                <a:ea typeface="楷体" charset="-122"/>
                <a:sym typeface="+mn-ea"/>
              </a:rPr>
              <a:t>igcomm</a:t>
            </a:r>
            <a:r>
              <a:rPr lang="en-US" altLang="zh-CN" sz="2000" dirty="0">
                <a:ea typeface="楷体" charset="-122"/>
                <a:sym typeface="+mn-ea"/>
              </a:rPr>
              <a:t>’</a:t>
            </a:r>
            <a:r>
              <a:rPr lang="zh-CN" altLang="en-US" sz="2000" dirty="0">
                <a:ea typeface="楷体" charset="-122"/>
                <a:sym typeface="+mn-ea"/>
              </a:rPr>
              <a:t>1</a:t>
            </a:r>
            <a:r>
              <a:rPr lang="en-US" altLang="zh-CN" sz="2000" dirty="0">
                <a:ea typeface="楷体" charset="-122"/>
                <a:sym typeface="+mn-ea"/>
              </a:rPr>
              <a:t>7</a:t>
            </a:r>
            <a:r>
              <a:rPr lang="en-US" altLang="zh-CN" sz="2000" dirty="0" smtClean="0">
                <a:ea typeface="楷体" charset="-122"/>
              </a:rPr>
              <a:t>)</a:t>
            </a:r>
            <a:endParaRPr lang="en-US" altLang="zh-CN" sz="2000" b="1" spc="-35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marL="499744">
              <a:lnSpc>
                <a:spcPts val="4000"/>
              </a:lnSpc>
              <a:buClr>
                <a:srgbClr val="9999CC"/>
              </a:buClr>
              <a:buSzPct val="79166"/>
              <a:tabLst>
                <a:tab pos="956944" algn="l"/>
              </a:tabLst>
            </a:pPr>
            <a:r>
              <a:rPr lang="zh-CN" altLang="en-US" sz="2400" b="1" i="1" spc="-35" dirty="0" smtClean="0">
                <a:latin typeface="Arial" charset="0"/>
                <a:ea typeface="Arial" charset="0"/>
                <a:cs typeface="Arial" charset="0"/>
              </a:rPr>
              <a:t>      </a:t>
            </a:r>
            <a:r>
              <a:rPr lang="en-US" altLang="zh-CN" sz="2400" b="1" i="1" spc="-35" dirty="0" smtClean="0">
                <a:latin typeface="Arial" charset="0"/>
                <a:ea typeface="Arial" charset="0"/>
                <a:cs typeface="Arial" charset="0"/>
              </a:rPr>
              <a:t>packet</a:t>
            </a:r>
            <a:r>
              <a:rPr lang="zh-CN" altLang="en-US" sz="2400" b="1" i="1" spc="-35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b="1" i="1" spc="-35" dirty="0" smtClean="0">
                <a:latin typeface="Arial" charset="0"/>
                <a:ea typeface="Arial" charset="0"/>
                <a:cs typeface="Arial" charset="0"/>
              </a:rPr>
              <a:t>reordering</a:t>
            </a:r>
            <a:endParaRPr lang="en-US" sz="2400" spc="-35" dirty="0" smtClean="0">
              <a:latin typeface="Arial" charset="0"/>
              <a:ea typeface="Arial" charset="0"/>
              <a:cs typeface="Arial" charset="0"/>
            </a:endParaRPr>
          </a:p>
          <a:p>
            <a:pPr marL="956944" indent="-457200">
              <a:lnSpc>
                <a:spcPts val="2855"/>
              </a:lnSpc>
              <a:buClr>
                <a:srgbClr val="9999CC"/>
              </a:buClr>
              <a:buSzPct val="79166"/>
              <a:buFont typeface="Arial"/>
              <a:buChar char="□"/>
              <a:tabLst>
                <a:tab pos="956944" algn="l"/>
              </a:tabLst>
            </a:pPr>
            <a:endParaRPr sz="2400" dirty="0">
              <a:latin typeface="Arial"/>
              <a:cs typeface="Arial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9D65BA6C-6FCF-4343-BD86-B361A1BB382A}"/>
              </a:ext>
            </a:extLst>
          </p:cNvPr>
          <p:cNvCxnSpPr>
            <a:stCxn id="74" idx="0"/>
            <a:endCxn id="29" idx="3"/>
          </p:cNvCxnSpPr>
          <p:nvPr/>
        </p:nvCxnSpPr>
        <p:spPr>
          <a:xfrm flipV="1">
            <a:off x="6462864" y="3770900"/>
            <a:ext cx="561248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D380A9A6-97EA-4026-BCF0-989C3D935457}"/>
              </a:ext>
            </a:extLst>
          </p:cNvPr>
          <p:cNvCxnSpPr>
            <a:stCxn id="96" idx="0"/>
            <a:endCxn id="29" idx="3"/>
          </p:cNvCxnSpPr>
          <p:nvPr/>
        </p:nvCxnSpPr>
        <p:spPr>
          <a:xfrm flipH="1" flipV="1">
            <a:off x="7024112" y="3770900"/>
            <a:ext cx="453981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F623B1C3-074B-4999-B4F2-24344B1BB837}"/>
              </a:ext>
            </a:extLst>
          </p:cNvPr>
          <p:cNvCxnSpPr>
            <a:stCxn id="118" idx="0"/>
          </p:cNvCxnSpPr>
          <p:nvPr/>
        </p:nvCxnSpPr>
        <p:spPr>
          <a:xfrm flipV="1">
            <a:off x="8485817" y="3767676"/>
            <a:ext cx="619783" cy="130129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B2B48614-198E-40DF-A4CF-C83382F16FC8}"/>
              </a:ext>
            </a:extLst>
          </p:cNvPr>
          <p:cNvCxnSpPr>
            <a:stCxn id="140" idx="0"/>
          </p:cNvCxnSpPr>
          <p:nvPr/>
        </p:nvCxnSpPr>
        <p:spPr>
          <a:xfrm flipH="1" flipV="1">
            <a:off x="9105600" y="3767676"/>
            <a:ext cx="459530" cy="129418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BC74051D-8B8F-40A1-B53F-3A37C3ACBF2B}"/>
              </a:ext>
            </a:extLst>
          </p:cNvPr>
          <p:cNvGrpSpPr/>
          <p:nvPr/>
        </p:nvGrpSpPr>
        <p:grpSpPr>
          <a:xfrm>
            <a:off x="8821494" y="3203050"/>
            <a:ext cx="449615" cy="567849"/>
            <a:chOff x="1027560" y="1988818"/>
            <a:chExt cx="545969" cy="678181"/>
          </a:xfrm>
        </p:grpSpPr>
        <p:sp>
          <p:nvSpPr>
            <p:cNvPr id="11" name="Cube 10">
              <a:extLst>
                <a:ext uri="{FF2B5EF4-FFF2-40B4-BE49-F238E27FC236}">
                  <a16:creationId xmlns="" xmlns:a16="http://schemas.microsoft.com/office/drawing/2014/main" id="{919CCED8-F0AC-418D-9E1D-B41694DC9058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="" xmlns:a16="http://schemas.microsoft.com/office/drawing/2014/main" id="{FDF5515F-0FE3-437A-9F84-E85873C912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83">
              <a:extLst>
                <a:ext uri="{FF2B5EF4-FFF2-40B4-BE49-F238E27FC236}">
                  <a16:creationId xmlns="" xmlns:a16="http://schemas.microsoft.com/office/drawing/2014/main" id="{4C56D004-D3DC-4D31-8817-67841B2273C3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83">
              <a:extLst>
                <a:ext uri="{FF2B5EF4-FFF2-40B4-BE49-F238E27FC236}">
                  <a16:creationId xmlns="" xmlns:a16="http://schemas.microsoft.com/office/drawing/2014/main" id="{ACFE3E20-EA9D-4899-9B23-E378EBCD7764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394A0977-DCFD-40F9-BE7D-99EC2C2338AE}"/>
              </a:ext>
            </a:extLst>
          </p:cNvPr>
          <p:cNvGrpSpPr/>
          <p:nvPr/>
        </p:nvGrpSpPr>
        <p:grpSpPr>
          <a:xfrm>
            <a:off x="6743103" y="3203050"/>
            <a:ext cx="449615" cy="567849"/>
            <a:chOff x="1027560" y="1988818"/>
            <a:chExt cx="545969" cy="678181"/>
          </a:xfrm>
        </p:grpSpPr>
        <p:sp>
          <p:nvSpPr>
            <p:cNvPr id="16" name="Cube 15">
              <a:extLst>
                <a:ext uri="{FF2B5EF4-FFF2-40B4-BE49-F238E27FC236}">
                  <a16:creationId xmlns="" xmlns:a16="http://schemas.microsoft.com/office/drawing/2014/main" id="{8D3259BE-CDFD-421C-9736-AF69C979E465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>
              <a:extLst>
                <a:ext uri="{FF2B5EF4-FFF2-40B4-BE49-F238E27FC236}">
                  <a16:creationId xmlns="" xmlns:a16="http://schemas.microsoft.com/office/drawing/2014/main" id="{9571534E-61CF-4D24-9692-2124847DBD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83">
              <a:extLst>
                <a:ext uri="{FF2B5EF4-FFF2-40B4-BE49-F238E27FC236}">
                  <a16:creationId xmlns="" xmlns:a16="http://schemas.microsoft.com/office/drawing/2014/main" id="{6100A6BD-179A-4BFF-8A78-A871234AE96D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83">
              <a:extLst>
                <a:ext uri="{FF2B5EF4-FFF2-40B4-BE49-F238E27FC236}">
                  <a16:creationId xmlns="" xmlns:a16="http://schemas.microsoft.com/office/drawing/2014/main" id="{19CC370E-3B23-4616-AD99-4FE6237F6218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FFC3264D-B784-4DD7-A7BB-E82EF3605075}"/>
              </a:ext>
            </a:extLst>
          </p:cNvPr>
          <p:cNvGrpSpPr/>
          <p:nvPr/>
        </p:nvGrpSpPr>
        <p:grpSpPr>
          <a:xfrm>
            <a:off x="6070709" y="5257278"/>
            <a:ext cx="775546" cy="420648"/>
            <a:chOff x="457200" y="4457617"/>
            <a:chExt cx="1085821" cy="42736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CFCC5D56-577E-4A38-A046-9FB690971729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D86F3E24-DD64-48C8-84FA-9C3071DF963F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CF6BB08E-7579-46E0-9157-AF9BB5AA374B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F730D25B-5240-4F42-9DD4-5AF0B88E97A3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1FB39012-C37B-418B-AF19-B6E63AA7B4D0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="" xmlns:a16="http://schemas.microsoft.com/office/drawing/2014/main" id="{173D502D-3AD4-4E26-A62D-6D5515951320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="" xmlns:a16="http://schemas.microsoft.com/office/drawing/2014/main" id="{B2102371-0139-499F-8A6E-C6743EA725AE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="" xmlns:a16="http://schemas.microsoft.com/office/drawing/2014/main" id="{E1063241-47DF-48E7-88CA-CA3C402D36DB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="" xmlns:a16="http://schemas.microsoft.com/office/drawing/2014/main" id="{B3E7E2FA-DC14-4B52-8CA6-29FBC0B393FE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33B1B916-9AEB-4EFD-9F8C-DDE10BEEE351}"/>
              </a:ext>
            </a:extLst>
          </p:cNvPr>
          <p:cNvGrpSpPr/>
          <p:nvPr/>
        </p:nvGrpSpPr>
        <p:grpSpPr>
          <a:xfrm>
            <a:off x="7085981" y="5257839"/>
            <a:ext cx="775546" cy="420648"/>
            <a:chOff x="457200" y="4457617"/>
            <a:chExt cx="1085821" cy="42736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5EA533E3-FE6D-4FE9-8B06-8BA82253C22C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369BEA49-7242-45AB-A128-B6621D8AD582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0AA325FF-2B9A-4DA9-B744-A1DB0323B214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8C490879-8721-4147-A335-D0DF6C67C500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6C1553B3-73C5-4925-8A25-7501F6AE7916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="" xmlns:a16="http://schemas.microsoft.com/office/drawing/2014/main" id="{F1509E57-A61E-43FA-B6CE-E3D271B6FF3A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="" xmlns:a16="http://schemas.microsoft.com/office/drawing/2014/main" id="{5E661F04-8222-4DB3-A9E3-BA4DCC216093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5AB7654B-FE0C-4AC6-85E7-583F0DC46DE0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7168262-700F-4843-B1CA-14248D8503FD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4122D033-AF46-408D-8975-85916A2BB91F}"/>
              </a:ext>
            </a:extLst>
          </p:cNvPr>
          <p:cNvGrpSpPr/>
          <p:nvPr/>
        </p:nvGrpSpPr>
        <p:grpSpPr>
          <a:xfrm>
            <a:off x="8093098" y="5257839"/>
            <a:ext cx="775546" cy="420648"/>
            <a:chOff x="457200" y="4457617"/>
            <a:chExt cx="1085821" cy="42736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2099970D-17BC-49CE-871D-E267A9891E80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468D13AD-B71B-446F-8210-EE0208E01F58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E5DD25F4-FC16-4D91-8E3C-1EB8A3CC5286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66670FB0-F870-49D8-B37A-56A3F939AB7B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="" xmlns:a16="http://schemas.microsoft.com/office/drawing/2014/main" id="{865DEF25-AD00-4274-A383-7D57E488AB3F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2F1340B8-DCF4-444D-A12D-A15A8411B157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="" xmlns:a16="http://schemas.microsoft.com/office/drawing/2014/main" id="{574F50F9-679E-48FB-975B-A7F83886C224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="" xmlns:a16="http://schemas.microsoft.com/office/drawing/2014/main" id="{DD0C3AE9-14C3-4FBA-8324-70F11677F0BF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="" xmlns:a16="http://schemas.microsoft.com/office/drawing/2014/main" id="{312D4DF4-2290-4FFE-B285-B71C6EA66C52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89674F67-2835-46BF-8F83-641CC7C3AF11}"/>
              </a:ext>
            </a:extLst>
          </p:cNvPr>
          <p:cNvGrpSpPr/>
          <p:nvPr/>
        </p:nvGrpSpPr>
        <p:grpSpPr>
          <a:xfrm>
            <a:off x="9171643" y="5247995"/>
            <a:ext cx="775546" cy="420648"/>
            <a:chOff x="457200" y="4457617"/>
            <a:chExt cx="1085821" cy="427364"/>
          </a:xfrm>
        </p:grpSpPr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CF6E160E-6BDA-4B61-9E50-487EC851C726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44920E4C-2313-4979-B0B9-79BC21D42E12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7C89E778-C2CD-441D-8E76-149EE72F6B75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11E76EB8-B7BE-447E-90DE-BF85698828D2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="" xmlns:a16="http://schemas.microsoft.com/office/drawing/2014/main" id="{9DBC94D1-352B-44C5-9D62-186E24296BEF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="" xmlns:a16="http://schemas.microsoft.com/office/drawing/2014/main" id="{05D343D5-180F-4A14-88D6-9C83CB170EEB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="" xmlns:a16="http://schemas.microsoft.com/office/drawing/2014/main" id="{08B3AF59-957D-4A9D-A1E5-17D8E0341651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="" xmlns:a16="http://schemas.microsoft.com/office/drawing/2014/main" id="{DAE80522-4B67-45B8-B3CE-C904B3E0ABB2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="" xmlns:a16="http://schemas.microsoft.com/office/drawing/2014/main" id="{B2F8B08C-6D7E-44BB-9FC9-165643029536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D26E0786-9F7B-45E8-9698-521915BE24EE}"/>
              </a:ext>
            </a:extLst>
          </p:cNvPr>
          <p:cNvGrpSpPr/>
          <p:nvPr/>
        </p:nvGrpSpPr>
        <p:grpSpPr>
          <a:xfrm>
            <a:off x="6113522" y="5061858"/>
            <a:ext cx="698684" cy="203473"/>
            <a:chOff x="5220661" y="3675707"/>
            <a:chExt cx="978209" cy="243008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46760191-2951-4563-A95F-2259841B065E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462CB174-4BFB-4D28-B38C-0D652C740E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300A8D70-256C-46B3-8606-AEFED2E3A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7AD6606C-AC2A-4500-A205-F87D72ED04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488F91BE-ACA1-4934-ACB7-79FD9097A0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9C5360DA-819A-48F4-A1EF-410E613D13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4676122B-96B2-43BC-B158-AF82A2AC12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17BF73E1-994D-42EA-B756-08B8C612FE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93518BCC-BE36-410C-A76C-8FABBD811A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332F5941-4114-429F-B57F-F5F4E50627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D443C113-264F-4152-8220-84C860A27F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0B555CE4-E1AC-4A17-993C-27EAEA24DE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EF2C31E9-0298-4419-9F0A-C5F8E3D6A0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244AFF7F-8A95-4E8A-83BB-D8B496A275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F224D353-CE2B-4B84-96D2-2D7435E4C9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5A102EB0-9864-4D7E-89AC-4094B6CBCE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6C2B1AB1-8C78-478C-A5BF-2BC7231B6A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63194373-B0E9-4BFA-8DC2-6152056988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7D1562A0-073F-4B07-9610-7ED5DDA8FA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19F9364A-6EB2-4B40-BB2D-55BEADB3E5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27BA68B6-4C0A-42BA-A40C-9E1FCA0649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462E6A26-14C2-42CD-968B-2C505A7EED6C}"/>
              </a:ext>
            </a:extLst>
          </p:cNvPr>
          <p:cNvGrpSpPr/>
          <p:nvPr/>
        </p:nvGrpSpPr>
        <p:grpSpPr>
          <a:xfrm>
            <a:off x="7128751" y="5061858"/>
            <a:ext cx="698684" cy="203473"/>
            <a:chOff x="5220661" y="3675707"/>
            <a:chExt cx="978209" cy="243008"/>
          </a:xfrm>
        </p:grpSpPr>
        <p:sp>
          <p:nvSpPr>
            <p:cNvPr id="83" name="Rectangle 82">
              <a:extLst>
                <a:ext uri="{FF2B5EF4-FFF2-40B4-BE49-F238E27FC236}">
                  <a16:creationId xmlns="" xmlns:a16="http://schemas.microsoft.com/office/drawing/2014/main" id="{648085F8-75AD-4B9A-8F32-302CAB1D5989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A5828B0C-A3AA-4806-A97F-20EF6AF9C7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0672BD83-8759-4ABF-8330-02C25B3971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89FFF381-6AB2-42D4-8452-389FA3C7E8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6AA65682-A102-4034-8B39-710D4C76A8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1902022C-D047-402B-8E60-7F8B61D886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34F53BF8-9009-4227-935F-F457734AC1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F8B4D298-AABA-4BE8-8BA4-ABF2890856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59825747-1DCA-4529-9F83-ECAD9E9929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E68139A3-4F41-4D13-88AC-FF7FBAAA2F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B311C76E-20FB-474A-A479-1334371D55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79EF829C-391D-45BE-9A2E-34CE707355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83090801-0148-48A8-A337-5E495039C8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816E36FD-5705-4313-9FFC-022686D5EA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085237BF-CF53-49BD-B1CF-6869AA2267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21238934-C3FE-4005-AE31-316732F2C3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9847212D-69FF-4CDF-8405-C48A04861B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D02BEAB7-4C79-4CDA-9740-5B5C02EC0B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BC1235F0-139D-48F5-9451-72F2F88CB0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988A9CC1-87DC-4E8A-996B-F72E228976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0F833DAC-F951-49B2-8734-EECB69EEDE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" name="Group 103">
            <a:extLst>
              <a:ext uri="{FF2B5EF4-FFF2-40B4-BE49-F238E27FC236}">
                <a16:creationId xmlns="" xmlns:a16="http://schemas.microsoft.com/office/drawing/2014/main" id="{DBF2C8B6-E27F-4B01-BD51-5160DDE927CB}"/>
              </a:ext>
            </a:extLst>
          </p:cNvPr>
          <p:cNvGrpSpPr/>
          <p:nvPr/>
        </p:nvGrpSpPr>
        <p:grpSpPr>
          <a:xfrm>
            <a:off x="8136475" y="5068968"/>
            <a:ext cx="698684" cy="203473"/>
            <a:chOff x="5220661" y="3675707"/>
            <a:chExt cx="978209" cy="243008"/>
          </a:xfrm>
        </p:grpSpPr>
        <p:sp>
          <p:nvSpPr>
            <p:cNvPr id="105" name="Rectangle 104">
              <a:extLst>
                <a:ext uri="{FF2B5EF4-FFF2-40B4-BE49-F238E27FC236}">
                  <a16:creationId xmlns="" xmlns:a16="http://schemas.microsoft.com/office/drawing/2014/main" id="{D91309FA-CA96-47FC-A0D9-0DC8787EC8AA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453F6719-69F8-4653-9308-115D254ACA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FEEA4CE9-08EB-4294-BC76-6FBA7B61FC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17271306-D837-4FC4-890D-4CA807A32F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530E2536-1C6E-4B6E-8B33-F971E1FD22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98A8D470-7543-49E4-91F6-1E244231B8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DF284931-FB3F-448D-A0BF-56D7E8E220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264BB443-E527-43D3-8A89-C08FE68C0E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C3DF67A3-3005-44B0-BB80-42226A85F3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A7E41191-0464-40ED-A798-95A407E758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06D52B00-DAF9-467A-AA93-7CFA02A005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465782E7-90F8-49BD-B102-9A6365EEFB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2211C758-5A5C-43B4-AF05-FF93A8A05C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E890A407-8EBC-4DF7-B227-2FBB86A2B3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B33207D1-E33F-4158-995B-092883D065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D5AEAF3D-1743-4AA8-B973-A6558AF3B4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6AA73452-AC79-4323-9837-F317A33A01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BC7BAECF-6672-4EEA-87B4-29C042187F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078BF594-42C6-415B-A322-CF11D9B19B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0EC98360-4718-45D4-B9E4-8D05160FC3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E43EAAC5-EF63-4EDE-A696-FE42EA4C8C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6" name="Group 125">
            <a:extLst>
              <a:ext uri="{FF2B5EF4-FFF2-40B4-BE49-F238E27FC236}">
                <a16:creationId xmlns="" xmlns:a16="http://schemas.microsoft.com/office/drawing/2014/main" id="{47D01ED8-9BDA-46FF-8F6A-F22A6196A48F}"/>
              </a:ext>
            </a:extLst>
          </p:cNvPr>
          <p:cNvGrpSpPr/>
          <p:nvPr/>
        </p:nvGrpSpPr>
        <p:grpSpPr>
          <a:xfrm>
            <a:off x="9215788" y="5061858"/>
            <a:ext cx="698684" cy="203473"/>
            <a:chOff x="5220661" y="3675707"/>
            <a:chExt cx="978209" cy="243008"/>
          </a:xfrm>
        </p:grpSpPr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FAA9F90F-1735-4EA6-B425-761C5942EE6F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8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1B2A8D27-55BA-487F-AC8C-118B9F0B72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F808654B-31C7-4467-8721-B1F241CE2D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F9130BCE-D0FC-45E7-A30A-5DA9D00C53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E3B93CFC-5B77-42F9-9CED-E603351EF1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2F59D6FD-DA89-4C3E-ACEB-D6AEE020B8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15BC957C-5B05-46D9-A6FC-338D655AD6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CA048928-D190-46C1-8411-595B6D2D63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7962BCB5-4196-4611-AC24-B0A83D40FF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395273DE-6A0F-4050-B5E0-2BF191F47C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B2814D1C-87A5-4AB5-851B-85E8DC75ED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51ED86BD-4168-4DE7-AF8E-80AFBE3905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A9A2D6B2-DFFA-44F5-8FC7-E0FA03D948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0C3F6C2F-DC0E-4E2A-A835-C39707AB32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5AC72E0C-10EB-4927-B0D3-8B5FC86A71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A7715CAD-3AB0-4E57-841E-F69C5736AF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788A84B7-E278-44C1-9570-DDE02C4AAF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9BC40587-5083-4376-A27F-27EB27F2ED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3F6F88F5-6EBD-4AF9-AA9D-F23C894C45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327800CE-3C60-4A00-ABF8-2679D14C8F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22536250-18FC-492F-A426-9B8F645F6D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8" name="Straight Arrow Connector 147">
            <a:extLst>
              <a:ext uri="{FF2B5EF4-FFF2-40B4-BE49-F238E27FC236}">
                <a16:creationId xmlns="" xmlns:a16="http://schemas.microsoft.com/office/drawing/2014/main" id="{2CC10506-EA4D-4078-8D3F-96A86E0D8BD7}"/>
              </a:ext>
            </a:extLst>
          </p:cNvPr>
          <p:cNvCxnSpPr>
            <a:stCxn id="189" idx="0"/>
          </p:cNvCxnSpPr>
          <p:nvPr/>
        </p:nvCxnSpPr>
        <p:spPr>
          <a:xfrm flipV="1">
            <a:off x="10654428" y="3767676"/>
            <a:ext cx="500987" cy="130129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="" xmlns:a16="http://schemas.microsoft.com/office/drawing/2014/main" id="{EE7444E7-2D56-4CDD-9C9A-3DD8A87DD44C}"/>
              </a:ext>
            </a:extLst>
          </p:cNvPr>
          <p:cNvCxnSpPr>
            <a:stCxn id="211" idx="0"/>
          </p:cNvCxnSpPr>
          <p:nvPr/>
        </p:nvCxnSpPr>
        <p:spPr>
          <a:xfrm flipH="1" flipV="1">
            <a:off x="11155415" y="3767676"/>
            <a:ext cx="578326" cy="129418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="" xmlns:a16="http://schemas.microsoft.com/office/drawing/2014/main" id="{3C114A67-DA67-4A6F-B81C-5BB63FFE03F9}"/>
              </a:ext>
            </a:extLst>
          </p:cNvPr>
          <p:cNvGrpSpPr/>
          <p:nvPr/>
        </p:nvGrpSpPr>
        <p:grpSpPr>
          <a:xfrm>
            <a:off x="10871309" y="3203050"/>
            <a:ext cx="449615" cy="567849"/>
            <a:chOff x="1027560" y="1988818"/>
            <a:chExt cx="545969" cy="678181"/>
          </a:xfrm>
        </p:grpSpPr>
        <p:sp>
          <p:nvSpPr>
            <p:cNvPr id="151" name="Cube 150">
              <a:extLst>
                <a:ext uri="{FF2B5EF4-FFF2-40B4-BE49-F238E27FC236}">
                  <a16:creationId xmlns="" xmlns:a16="http://schemas.microsoft.com/office/drawing/2014/main" id="{183D698C-485A-4515-BA5A-94572BCD1B1A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Picture 2">
              <a:extLst>
                <a:ext uri="{FF2B5EF4-FFF2-40B4-BE49-F238E27FC236}">
                  <a16:creationId xmlns="" xmlns:a16="http://schemas.microsoft.com/office/drawing/2014/main" id="{425E6A89-03F6-4F6A-8ED4-CF759D7890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3" name="Rectangle 83">
              <a:extLst>
                <a:ext uri="{FF2B5EF4-FFF2-40B4-BE49-F238E27FC236}">
                  <a16:creationId xmlns="" xmlns:a16="http://schemas.microsoft.com/office/drawing/2014/main" id="{C3F03F06-33ED-418F-B448-83D715DD27A8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83">
              <a:extLst>
                <a:ext uri="{FF2B5EF4-FFF2-40B4-BE49-F238E27FC236}">
                  <a16:creationId xmlns="" xmlns:a16="http://schemas.microsoft.com/office/drawing/2014/main" id="{1A96B223-70F8-467F-B58F-80B4252E06DB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="" xmlns:a16="http://schemas.microsoft.com/office/drawing/2014/main" id="{3C06DC31-31B0-423E-AB26-F9BB94946FD9}"/>
              </a:ext>
            </a:extLst>
          </p:cNvPr>
          <p:cNvGrpSpPr/>
          <p:nvPr/>
        </p:nvGrpSpPr>
        <p:grpSpPr>
          <a:xfrm>
            <a:off x="10261709" y="5257839"/>
            <a:ext cx="775546" cy="420648"/>
            <a:chOff x="457200" y="4457617"/>
            <a:chExt cx="1085821" cy="427364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="" xmlns:a16="http://schemas.microsoft.com/office/drawing/2014/main" id="{1CC6E4C8-1E6A-4392-9BE1-DA62DFA55E92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="" xmlns:a16="http://schemas.microsoft.com/office/drawing/2014/main" id="{2EFF5AF1-AE89-4809-A9CE-3CD30AA24594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="" xmlns:a16="http://schemas.microsoft.com/office/drawing/2014/main" id="{F5D0581A-8E60-4E79-8A72-AE7C838EE999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="" xmlns:a16="http://schemas.microsoft.com/office/drawing/2014/main" id="{59F08980-B070-4B1D-B0E0-DA265315E12A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="" xmlns:a16="http://schemas.microsoft.com/office/drawing/2014/main" id="{F513A732-B82F-405D-AADE-A25104D947C2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161" name="Straight Connector 160">
                <a:extLst>
                  <a:ext uri="{FF2B5EF4-FFF2-40B4-BE49-F238E27FC236}">
                    <a16:creationId xmlns="" xmlns:a16="http://schemas.microsoft.com/office/drawing/2014/main" id="{EB95F50E-29F1-46C4-A5B8-1282268CD64D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="" xmlns:a16="http://schemas.microsoft.com/office/drawing/2014/main" id="{08C60969-50D3-4C19-8648-82BC4B57ED71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="" xmlns:a16="http://schemas.microsoft.com/office/drawing/2014/main" id="{7D9D83A5-60BD-4A2B-8F11-FDFAC8EF71F7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="" xmlns:a16="http://schemas.microsoft.com/office/drawing/2014/main" id="{25F7A48C-A618-4782-AB0B-D747ADA17C21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5" name="Group 164">
            <a:extLst>
              <a:ext uri="{FF2B5EF4-FFF2-40B4-BE49-F238E27FC236}">
                <a16:creationId xmlns="" xmlns:a16="http://schemas.microsoft.com/office/drawing/2014/main" id="{5DF072BC-FB22-4ABA-AB83-5CB55341B475}"/>
              </a:ext>
            </a:extLst>
          </p:cNvPr>
          <p:cNvGrpSpPr/>
          <p:nvPr/>
        </p:nvGrpSpPr>
        <p:grpSpPr>
          <a:xfrm>
            <a:off x="11340254" y="5247995"/>
            <a:ext cx="775546" cy="420648"/>
            <a:chOff x="457200" y="4457617"/>
            <a:chExt cx="1085821" cy="427364"/>
          </a:xfrm>
        </p:grpSpPr>
        <p:cxnSp>
          <p:nvCxnSpPr>
            <p:cNvPr id="166" name="Straight Connector 165">
              <a:extLst>
                <a:ext uri="{FF2B5EF4-FFF2-40B4-BE49-F238E27FC236}">
                  <a16:creationId xmlns="" xmlns:a16="http://schemas.microsoft.com/office/drawing/2014/main" id="{F98EE297-2057-44CF-8827-4D32C1BA46A6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="" xmlns:a16="http://schemas.microsoft.com/office/drawing/2014/main" id="{B01DEB0E-8379-4525-9D28-D647F6C95CAC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="" xmlns:a16="http://schemas.microsoft.com/office/drawing/2014/main" id="{557E9157-1F7C-4CE8-90CD-09128047250D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="" xmlns:a16="http://schemas.microsoft.com/office/drawing/2014/main" id="{555D5F21-9055-417C-9FAD-470772D6CCA2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oup 169">
              <a:extLst>
                <a:ext uri="{FF2B5EF4-FFF2-40B4-BE49-F238E27FC236}">
                  <a16:creationId xmlns="" xmlns:a16="http://schemas.microsoft.com/office/drawing/2014/main" id="{14112A46-D2C6-4FE4-A516-991C4EC3B94B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="" xmlns:a16="http://schemas.microsoft.com/office/drawing/2014/main" id="{3DF0ADE7-A692-4D6D-BFFA-7D6FD6077A6F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="" xmlns:a16="http://schemas.microsoft.com/office/drawing/2014/main" id="{67E70EDB-48DC-49E8-BF3D-C7C7A6F2839E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="" xmlns:a16="http://schemas.microsoft.com/office/drawing/2014/main" id="{27CCA614-17D1-43D5-8B64-EB77EC248410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="" xmlns:a16="http://schemas.microsoft.com/office/drawing/2014/main" id="{8ADE367E-ED0B-46DD-B384-F0506D62C07D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5" name="Group 174">
            <a:extLst>
              <a:ext uri="{FF2B5EF4-FFF2-40B4-BE49-F238E27FC236}">
                <a16:creationId xmlns="" xmlns:a16="http://schemas.microsoft.com/office/drawing/2014/main" id="{372E4F1F-83A2-4F3F-A5C0-102EA43E1EC8}"/>
              </a:ext>
            </a:extLst>
          </p:cNvPr>
          <p:cNvGrpSpPr/>
          <p:nvPr/>
        </p:nvGrpSpPr>
        <p:grpSpPr>
          <a:xfrm>
            <a:off x="10305086" y="5068968"/>
            <a:ext cx="698684" cy="203473"/>
            <a:chOff x="5220661" y="3675707"/>
            <a:chExt cx="978209" cy="243008"/>
          </a:xfrm>
        </p:grpSpPr>
        <p:sp>
          <p:nvSpPr>
            <p:cNvPr id="176" name="Rectangle 175">
              <a:extLst>
                <a:ext uri="{FF2B5EF4-FFF2-40B4-BE49-F238E27FC236}">
                  <a16:creationId xmlns="" xmlns:a16="http://schemas.microsoft.com/office/drawing/2014/main" id="{5D7CF5A3-84F3-4068-906B-05C573BC345E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748C085C-BD6B-4C28-9741-05E64AC7EA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65B44B92-5D09-45FE-9558-23539560DC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29F4C44A-1013-41EF-9467-25E6E0E916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FF7A6F43-AEA2-4142-94DE-FA3D45DB7A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128188EC-D19D-4408-997A-40E3EA9E50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FCA2A77C-EC19-4AFD-9348-43DE6A41F5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36BC4063-A4DB-478B-8317-99BFDBDDA4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9B67301B-6AEC-47E3-8E5B-50D3C5D410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E3C77BAA-2C91-4C22-85B7-CA7DDA1B71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E1C86FF9-C08E-4157-BD77-8E01FDABF1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7BAD656A-B1CE-48A4-B7C6-EE895AAFAE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8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2A125EDB-E9C1-4EC0-B9B0-901FFC22BB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9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92B3A23E-3E01-4CB0-97AB-474FE8C39A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6AFDE32C-B127-4B07-9B5A-93267E56FB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1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3AA220D1-BBBD-425C-B322-E8C83E1A0C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2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D163E46B-7C0F-465C-85C1-14262217CB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3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70A3462A-DAFB-4CC7-887E-F4D2CA9AD0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2F891B2F-A6FB-49B3-9710-DF12C5252F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9A3AF2D3-B2C7-4AF5-AF2B-9648D260EA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CA39285B-BB53-402C-8503-5E053B3C44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7" name="Group 196">
            <a:extLst>
              <a:ext uri="{FF2B5EF4-FFF2-40B4-BE49-F238E27FC236}">
                <a16:creationId xmlns="" xmlns:a16="http://schemas.microsoft.com/office/drawing/2014/main" id="{F52D4567-2482-4E96-BD40-D0F6D1E00DEB}"/>
              </a:ext>
            </a:extLst>
          </p:cNvPr>
          <p:cNvGrpSpPr/>
          <p:nvPr/>
        </p:nvGrpSpPr>
        <p:grpSpPr>
          <a:xfrm>
            <a:off x="11384399" y="5061858"/>
            <a:ext cx="698684" cy="203473"/>
            <a:chOff x="5220661" y="3675707"/>
            <a:chExt cx="978209" cy="243008"/>
          </a:xfrm>
        </p:grpSpPr>
        <p:sp>
          <p:nvSpPr>
            <p:cNvPr id="198" name="Rectangle 197">
              <a:extLst>
                <a:ext uri="{FF2B5EF4-FFF2-40B4-BE49-F238E27FC236}">
                  <a16:creationId xmlns="" xmlns:a16="http://schemas.microsoft.com/office/drawing/2014/main" id="{A7D3E356-90BB-41DE-891C-685C34E2CB3C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9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8252633A-7228-4AC4-BFDD-1FC4168AE6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8FD03710-679A-43CD-8DAD-76CEF8BF64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A9D5ED29-0D5B-4C13-A491-B2D740FD4F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860853C9-0443-47A5-92FB-1405EEF62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BFAD941E-9554-444F-80A8-E45EAD415C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D27DB69C-E6F2-4A53-9EEC-2A7EA88B14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29F8BEEA-2C31-4E17-8954-AFD1B82C33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97DEC9EF-6AEE-419D-AE54-D37C808E4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F91BE20F-027F-4720-A6FA-0FF8478A20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D7CBDFD6-9483-4DDE-AD20-6027F2ECCF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E58BACE5-7C1C-4F5C-A6C2-F233B9FAED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B3EC1F80-D891-4F04-9FFC-054FB64674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A3303983-A0F0-47FC-8A8D-6557FE9966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08DBB98B-B68E-47CE-BA8A-822358BACF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98A806FA-E03E-450B-ABE6-30F0AAED03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91C6F218-696D-41BD-B38F-79A0530C38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80D6DFCC-0E62-4232-A53B-188734F5EB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6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36C1F343-521C-4E5A-90C7-58B55A6D48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7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3A13EC1E-BC43-4BDC-B741-9FFCF2D9FD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8" name="Picture 8" descr="Ethernet Network Connector Rj-45 Lan Female Clip Art">
              <a:extLst>
                <a:ext uri="{FF2B5EF4-FFF2-40B4-BE49-F238E27FC236}">
                  <a16:creationId xmlns="" xmlns:a16="http://schemas.microsoft.com/office/drawing/2014/main" id="{A11E582E-7BEA-4C82-A1B1-7893700E51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9" name="Straight Arrow Connector 218">
            <a:extLst>
              <a:ext uri="{FF2B5EF4-FFF2-40B4-BE49-F238E27FC236}">
                <a16:creationId xmlns="" xmlns:a16="http://schemas.microsoft.com/office/drawing/2014/main" id="{934481DE-2824-4662-97C7-E957C7EC549A}"/>
              </a:ext>
            </a:extLst>
          </p:cNvPr>
          <p:cNvCxnSpPr>
            <a:stCxn id="74" idx="0"/>
            <a:endCxn id="24" idx="3"/>
          </p:cNvCxnSpPr>
          <p:nvPr/>
        </p:nvCxnSpPr>
        <p:spPr>
          <a:xfrm flipV="1">
            <a:off x="6462864" y="3770900"/>
            <a:ext cx="2639639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="" xmlns:a16="http://schemas.microsoft.com/office/drawing/2014/main" id="{BFB5C065-687A-4164-BE98-A3A5FC8CDE23}"/>
              </a:ext>
            </a:extLst>
          </p:cNvPr>
          <p:cNvCxnSpPr>
            <a:stCxn id="74" idx="0"/>
            <a:endCxn id="164" idx="3"/>
          </p:cNvCxnSpPr>
          <p:nvPr/>
        </p:nvCxnSpPr>
        <p:spPr>
          <a:xfrm flipV="1">
            <a:off x="6462864" y="3770900"/>
            <a:ext cx="4689454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="" xmlns:a16="http://schemas.microsoft.com/office/drawing/2014/main" id="{B02FC970-E40E-477B-9BD1-E9E7A7A0D9F3}"/>
              </a:ext>
            </a:extLst>
          </p:cNvPr>
          <p:cNvCxnSpPr>
            <a:stCxn id="96" idx="0"/>
          </p:cNvCxnSpPr>
          <p:nvPr/>
        </p:nvCxnSpPr>
        <p:spPr>
          <a:xfrm flipV="1">
            <a:off x="7478093" y="3767676"/>
            <a:ext cx="1627507" cy="129418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="" xmlns:a16="http://schemas.microsoft.com/office/drawing/2014/main" id="{D4B2F7BD-2968-4E20-B490-39ED1F89B6CE}"/>
              </a:ext>
            </a:extLst>
          </p:cNvPr>
          <p:cNvCxnSpPr>
            <a:stCxn id="96" idx="0"/>
            <a:endCxn id="164" idx="3"/>
          </p:cNvCxnSpPr>
          <p:nvPr/>
        </p:nvCxnSpPr>
        <p:spPr>
          <a:xfrm flipV="1">
            <a:off x="7478093" y="3770900"/>
            <a:ext cx="3674225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="" xmlns:a16="http://schemas.microsoft.com/office/drawing/2014/main" id="{6EA282CF-49CE-45B6-8867-97D32D1428FC}"/>
              </a:ext>
            </a:extLst>
          </p:cNvPr>
          <p:cNvCxnSpPr>
            <a:stCxn id="118" idx="0"/>
            <a:endCxn id="29" idx="3"/>
          </p:cNvCxnSpPr>
          <p:nvPr/>
        </p:nvCxnSpPr>
        <p:spPr>
          <a:xfrm flipH="1" flipV="1">
            <a:off x="7024112" y="3770900"/>
            <a:ext cx="1461705" cy="129806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="" xmlns:a16="http://schemas.microsoft.com/office/drawing/2014/main" id="{D1FCBF2F-EAFD-4538-8797-0BA5FDCC1D1F}"/>
              </a:ext>
            </a:extLst>
          </p:cNvPr>
          <p:cNvCxnSpPr>
            <a:stCxn id="118" idx="0"/>
            <a:endCxn id="164" idx="3"/>
          </p:cNvCxnSpPr>
          <p:nvPr/>
        </p:nvCxnSpPr>
        <p:spPr>
          <a:xfrm flipV="1">
            <a:off x="8485817" y="3770900"/>
            <a:ext cx="2666501" cy="129806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="" xmlns:a16="http://schemas.microsoft.com/office/drawing/2014/main" id="{DDD17E68-26AD-4CA5-B4FB-36C393E55560}"/>
              </a:ext>
            </a:extLst>
          </p:cNvPr>
          <p:cNvCxnSpPr>
            <a:stCxn id="140" idx="0"/>
            <a:endCxn id="29" idx="3"/>
          </p:cNvCxnSpPr>
          <p:nvPr/>
        </p:nvCxnSpPr>
        <p:spPr>
          <a:xfrm flipH="1" flipV="1">
            <a:off x="7024112" y="3770900"/>
            <a:ext cx="2541018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="" xmlns:a16="http://schemas.microsoft.com/office/drawing/2014/main" id="{AD5C79EC-0956-4D24-8D31-52917A3F3EA5}"/>
              </a:ext>
            </a:extLst>
          </p:cNvPr>
          <p:cNvCxnSpPr>
            <a:stCxn id="140" idx="0"/>
            <a:endCxn id="164" idx="3"/>
          </p:cNvCxnSpPr>
          <p:nvPr/>
        </p:nvCxnSpPr>
        <p:spPr>
          <a:xfrm flipV="1">
            <a:off x="9565130" y="3770900"/>
            <a:ext cx="1587188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="" xmlns:a16="http://schemas.microsoft.com/office/drawing/2014/main" id="{94AB802B-B930-414B-8BBE-DDAD855D4CFF}"/>
              </a:ext>
            </a:extLst>
          </p:cNvPr>
          <p:cNvCxnSpPr>
            <a:stCxn id="189" idx="0"/>
          </p:cNvCxnSpPr>
          <p:nvPr/>
        </p:nvCxnSpPr>
        <p:spPr>
          <a:xfrm flipH="1" flipV="1">
            <a:off x="9105600" y="3767676"/>
            <a:ext cx="1548828" cy="130129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="" xmlns:a16="http://schemas.microsoft.com/office/drawing/2014/main" id="{91EB7FA8-9313-45E2-A11C-13C8CA35F55C}"/>
              </a:ext>
            </a:extLst>
          </p:cNvPr>
          <p:cNvCxnSpPr>
            <a:stCxn id="189" idx="0"/>
            <a:endCxn id="29" idx="3"/>
          </p:cNvCxnSpPr>
          <p:nvPr/>
        </p:nvCxnSpPr>
        <p:spPr>
          <a:xfrm flipH="1" flipV="1">
            <a:off x="7024112" y="3770900"/>
            <a:ext cx="3630316" cy="129806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="" xmlns:a16="http://schemas.microsoft.com/office/drawing/2014/main" id="{E0CD7CB9-D769-4E24-8C82-64F836092B4C}"/>
              </a:ext>
            </a:extLst>
          </p:cNvPr>
          <p:cNvCxnSpPr>
            <a:stCxn id="211" idx="0"/>
          </p:cNvCxnSpPr>
          <p:nvPr/>
        </p:nvCxnSpPr>
        <p:spPr>
          <a:xfrm flipH="1" flipV="1">
            <a:off x="9105600" y="3767676"/>
            <a:ext cx="2628141" cy="129418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="" xmlns:a16="http://schemas.microsoft.com/office/drawing/2014/main" id="{D9F372B5-4275-4087-81B4-4ADE537772F6}"/>
              </a:ext>
            </a:extLst>
          </p:cNvPr>
          <p:cNvCxnSpPr>
            <a:stCxn id="211" idx="0"/>
            <a:endCxn id="29" idx="3"/>
          </p:cNvCxnSpPr>
          <p:nvPr/>
        </p:nvCxnSpPr>
        <p:spPr>
          <a:xfrm flipH="1" flipV="1">
            <a:off x="7024112" y="3770900"/>
            <a:ext cx="4709629" cy="12909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1" name="Group 230">
            <a:extLst>
              <a:ext uri="{FF2B5EF4-FFF2-40B4-BE49-F238E27FC236}">
                <a16:creationId xmlns="" xmlns:a16="http://schemas.microsoft.com/office/drawing/2014/main" id="{B9565F59-8FE1-41BB-B31C-9ABBAAC509C0}"/>
              </a:ext>
            </a:extLst>
          </p:cNvPr>
          <p:cNvGrpSpPr/>
          <p:nvPr/>
        </p:nvGrpSpPr>
        <p:grpSpPr>
          <a:xfrm>
            <a:off x="7754694" y="3200400"/>
            <a:ext cx="449615" cy="567849"/>
            <a:chOff x="1027560" y="1988818"/>
            <a:chExt cx="545969" cy="678181"/>
          </a:xfrm>
        </p:grpSpPr>
        <p:sp>
          <p:nvSpPr>
            <p:cNvPr id="232" name="Cube 231">
              <a:extLst>
                <a:ext uri="{FF2B5EF4-FFF2-40B4-BE49-F238E27FC236}">
                  <a16:creationId xmlns="" xmlns:a16="http://schemas.microsoft.com/office/drawing/2014/main" id="{C26425B5-D049-41AB-AFC0-FFB379502EAC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3" name="Picture 2">
              <a:extLst>
                <a:ext uri="{FF2B5EF4-FFF2-40B4-BE49-F238E27FC236}">
                  <a16:creationId xmlns="" xmlns:a16="http://schemas.microsoft.com/office/drawing/2014/main" id="{12535B12-77F9-4A84-9DA8-267C4EECA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4" name="Rectangle 83">
              <a:extLst>
                <a:ext uri="{FF2B5EF4-FFF2-40B4-BE49-F238E27FC236}">
                  <a16:creationId xmlns="" xmlns:a16="http://schemas.microsoft.com/office/drawing/2014/main" id="{DB8A988C-1810-4036-B649-C1B737D9FCBE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83">
              <a:extLst>
                <a:ext uri="{FF2B5EF4-FFF2-40B4-BE49-F238E27FC236}">
                  <a16:creationId xmlns="" xmlns:a16="http://schemas.microsoft.com/office/drawing/2014/main" id="{60F2B591-2FAE-47D8-A82F-DC15C0BCF967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="" xmlns:a16="http://schemas.microsoft.com/office/drawing/2014/main" id="{DE20F48C-1117-49B9-A433-9D8D0F993FCC}"/>
              </a:ext>
            </a:extLst>
          </p:cNvPr>
          <p:cNvGrpSpPr/>
          <p:nvPr/>
        </p:nvGrpSpPr>
        <p:grpSpPr>
          <a:xfrm>
            <a:off x="9848718" y="3226844"/>
            <a:ext cx="449615" cy="567849"/>
            <a:chOff x="1027560" y="1988818"/>
            <a:chExt cx="545969" cy="678181"/>
          </a:xfrm>
        </p:grpSpPr>
        <p:sp>
          <p:nvSpPr>
            <p:cNvPr id="237" name="Cube 236">
              <a:extLst>
                <a:ext uri="{FF2B5EF4-FFF2-40B4-BE49-F238E27FC236}">
                  <a16:creationId xmlns="" xmlns:a16="http://schemas.microsoft.com/office/drawing/2014/main" id="{C203FF85-2BF7-498D-84F7-0D06EFA59545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8" name="Picture 2">
              <a:extLst>
                <a:ext uri="{FF2B5EF4-FFF2-40B4-BE49-F238E27FC236}">
                  <a16:creationId xmlns="" xmlns:a16="http://schemas.microsoft.com/office/drawing/2014/main" id="{ABEF31BB-D82B-4E2C-A96F-A66F72AAD3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9" name="Rectangle 83">
              <a:extLst>
                <a:ext uri="{FF2B5EF4-FFF2-40B4-BE49-F238E27FC236}">
                  <a16:creationId xmlns="" xmlns:a16="http://schemas.microsoft.com/office/drawing/2014/main" id="{3E0A2986-8A3F-4270-81F0-5D0F111B52BB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83">
              <a:extLst>
                <a:ext uri="{FF2B5EF4-FFF2-40B4-BE49-F238E27FC236}">
                  <a16:creationId xmlns="" xmlns:a16="http://schemas.microsoft.com/office/drawing/2014/main" id="{0B430F83-3E81-4C4E-AC63-2FC5B9261970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1" name="Straight Arrow Connector 240">
            <a:extLst>
              <a:ext uri="{FF2B5EF4-FFF2-40B4-BE49-F238E27FC236}">
                <a16:creationId xmlns="" xmlns:a16="http://schemas.microsoft.com/office/drawing/2014/main" id="{DFE20110-CED7-4A31-BC8B-11175F1FBFBB}"/>
              </a:ext>
            </a:extLst>
          </p:cNvPr>
          <p:cNvCxnSpPr>
            <a:stCxn id="211" idx="0"/>
            <a:endCxn id="251" idx="3"/>
          </p:cNvCxnSpPr>
          <p:nvPr/>
        </p:nvCxnSpPr>
        <p:spPr>
          <a:xfrm flipH="1" flipV="1">
            <a:off x="10129727" y="3794693"/>
            <a:ext cx="1604014" cy="126716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="" xmlns:a16="http://schemas.microsoft.com/office/drawing/2014/main" id="{CCF1F344-DE5A-49D6-823C-EFD6AD559895}"/>
              </a:ext>
            </a:extLst>
          </p:cNvPr>
          <p:cNvCxnSpPr>
            <a:stCxn id="211" idx="0"/>
            <a:endCxn id="247" idx="2"/>
          </p:cNvCxnSpPr>
          <p:nvPr/>
        </p:nvCxnSpPr>
        <p:spPr>
          <a:xfrm flipH="1" flipV="1">
            <a:off x="8038800" y="3765026"/>
            <a:ext cx="3694941" cy="129683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="" xmlns:a16="http://schemas.microsoft.com/office/drawing/2014/main" id="{7792A532-D26B-47BD-B690-CA71BACF9BDC}"/>
              </a:ext>
            </a:extLst>
          </p:cNvPr>
          <p:cNvCxnSpPr>
            <a:stCxn id="189" idx="0"/>
            <a:endCxn id="251" idx="3"/>
          </p:cNvCxnSpPr>
          <p:nvPr/>
        </p:nvCxnSpPr>
        <p:spPr>
          <a:xfrm flipH="1" flipV="1">
            <a:off x="10129727" y="3794693"/>
            <a:ext cx="524701" cy="127427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="" xmlns:a16="http://schemas.microsoft.com/office/drawing/2014/main" id="{9382BC81-24AF-4456-882B-2ED5091E924A}"/>
              </a:ext>
            </a:extLst>
          </p:cNvPr>
          <p:cNvCxnSpPr>
            <a:stCxn id="189" idx="0"/>
          </p:cNvCxnSpPr>
          <p:nvPr/>
        </p:nvCxnSpPr>
        <p:spPr>
          <a:xfrm flipH="1" flipV="1">
            <a:off x="8035703" y="3768249"/>
            <a:ext cx="2618725" cy="130071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="" xmlns:a16="http://schemas.microsoft.com/office/drawing/2014/main" id="{ED40AD92-26B4-43C0-A93A-CEC7755B403F}"/>
              </a:ext>
            </a:extLst>
          </p:cNvPr>
          <p:cNvCxnSpPr>
            <a:stCxn id="140" idx="0"/>
            <a:endCxn id="251" idx="3"/>
          </p:cNvCxnSpPr>
          <p:nvPr/>
        </p:nvCxnSpPr>
        <p:spPr>
          <a:xfrm flipV="1">
            <a:off x="9565130" y="3794693"/>
            <a:ext cx="564597" cy="126716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="" xmlns:a16="http://schemas.microsoft.com/office/drawing/2014/main" id="{59924AA9-9B87-403E-843D-1D5F02B4BD08}"/>
              </a:ext>
            </a:extLst>
          </p:cNvPr>
          <p:cNvCxnSpPr>
            <a:stCxn id="140" idx="0"/>
            <a:endCxn id="247" idx="2"/>
          </p:cNvCxnSpPr>
          <p:nvPr/>
        </p:nvCxnSpPr>
        <p:spPr>
          <a:xfrm flipH="1" flipV="1">
            <a:off x="8038800" y="3765026"/>
            <a:ext cx="1526330" cy="129683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="" xmlns:a16="http://schemas.microsoft.com/office/drawing/2014/main" id="{6761E60E-6423-4BE8-8376-2D77062FB351}"/>
              </a:ext>
            </a:extLst>
          </p:cNvPr>
          <p:cNvCxnSpPr>
            <a:stCxn id="118" idx="0"/>
            <a:endCxn id="252" idx="2"/>
          </p:cNvCxnSpPr>
          <p:nvPr/>
        </p:nvCxnSpPr>
        <p:spPr>
          <a:xfrm flipV="1">
            <a:off x="8485817" y="3791470"/>
            <a:ext cx="1647007" cy="127749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="" xmlns:a16="http://schemas.microsoft.com/office/drawing/2014/main" id="{C6E525D7-EC34-4593-BA8E-E1BBEAB90ABD}"/>
              </a:ext>
            </a:extLst>
          </p:cNvPr>
          <p:cNvCxnSpPr>
            <a:stCxn id="118" idx="0"/>
            <a:endCxn id="247" idx="2"/>
          </p:cNvCxnSpPr>
          <p:nvPr/>
        </p:nvCxnSpPr>
        <p:spPr>
          <a:xfrm flipH="1" flipV="1">
            <a:off x="8038800" y="3765026"/>
            <a:ext cx="447017" cy="130394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="" xmlns:a16="http://schemas.microsoft.com/office/drawing/2014/main" id="{8EC7ABA0-766C-4CF6-B0D9-526CF8204BEF}"/>
              </a:ext>
            </a:extLst>
          </p:cNvPr>
          <p:cNvCxnSpPr>
            <a:stCxn id="96" idx="0"/>
            <a:endCxn id="252" idx="2"/>
          </p:cNvCxnSpPr>
          <p:nvPr/>
        </p:nvCxnSpPr>
        <p:spPr>
          <a:xfrm flipV="1">
            <a:off x="7478093" y="3791470"/>
            <a:ext cx="2654731" cy="127038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="" xmlns:a16="http://schemas.microsoft.com/office/drawing/2014/main" id="{D73C6010-2D8E-4E1A-A9EF-C49065633C7D}"/>
              </a:ext>
            </a:extLst>
          </p:cNvPr>
          <p:cNvCxnSpPr>
            <a:stCxn id="96" idx="0"/>
          </p:cNvCxnSpPr>
          <p:nvPr/>
        </p:nvCxnSpPr>
        <p:spPr>
          <a:xfrm flipV="1">
            <a:off x="7478093" y="3768249"/>
            <a:ext cx="557610" cy="129360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="" xmlns:a16="http://schemas.microsoft.com/office/drawing/2014/main" id="{DD5D05AA-EC4B-461B-BCC2-D5022EB326E3}"/>
              </a:ext>
            </a:extLst>
          </p:cNvPr>
          <p:cNvCxnSpPr>
            <a:stCxn id="74" idx="0"/>
          </p:cNvCxnSpPr>
          <p:nvPr/>
        </p:nvCxnSpPr>
        <p:spPr>
          <a:xfrm flipV="1">
            <a:off x="6462864" y="3768249"/>
            <a:ext cx="1572839" cy="129360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="" xmlns:a16="http://schemas.microsoft.com/office/drawing/2014/main" id="{31DDFB5B-9A96-4CD4-A251-0858133D01AB}"/>
              </a:ext>
            </a:extLst>
          </p:cNvPr>
          <p:cNvCxnSpPr>
            <a:stCxn id="74" idx="0"/>
            <a:endCxn id="252" idx="2"/>
          </p:cNvCxnSpPr>
          <p:nvPr/>
        </p:nvCxnSpPr>
        <p:spPr>
          <a:xfrm flipV="1">
            <a:off x="6462864" y="3791470"/>
            <a:ext cx="3669960" cy="127038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>
            <a:extLst>
              <a:ext uri="{FF2B5EF4-FFF2-40B4-BE49-F238E27FC236}">
                <a16:creationId xmlns="" xmlns:a16="http://schemas.microsoft.com/office/drawing/2014/main" id="{5AB2B2F1-CF73-4DDE-AB5F-9268748194D4}"/>
              </a:ext>
            </a:extLst>
          </p:cNvPr>
          <p:cNvGrpSpPr/>
          <p:nvPr/>
        </p:nvGrpSpPr>
        <p:grpSpPr>
          <a:xfrm>
            <a:off x="6354012" y="3670822"/>
            <a:ext cx="3461659" cy="2012428"/>
            <a:chOff x="2926596" y="3614942"/>
            <a:chExt cx="3461659" cy="2012428"/>
          </a:xfrm>
        </p:grpSpPr>
        <p:sp>
          <p:nvSpPr>
            <p:cNvPr id="254" name="Freeform: Shape 1027">
              <a:extLst>
                <a:ext uri="{FF2B5EF4-FFF2-40B4-BE49-F238E27FC236}">
                  <a16:creationId xmlns="" xmlns:a16="http://schemas.microsoft.com/office/drawing/2014/main" id="{D478F130-1627-46AF-80E4-B6B1C42DF503}"/>
                </a:ext>
              </a:extLst>
            </p:cNvPr>
            <p:cNvSpPr/>
            <p:nvPr/>
          </p:nvSpPr>
          <p:spPr>
            <a:xfrm>
              <a:off x="2926596" y="3677900"/>
              <a:ext cx="3461659" cy="1943120"/>
            </a:xfrm>
            <a:custGeom>
              <a:avLst/>
              <a:gdLst>
                <a:gd name="connsiteX0" fmla="*/ 0 w 3765550"/>
                <a:gd name="connsiteY0" fmla="*/ 1943120 h 1943120"/>
                <a:gd name="connsiteX1" fmla="*/ 323850 w 3765550"/>
                <a:gd name="connsiteY1" fmla="*/ 1333520 h 1943120"/>
                <a:gd name="connsiteX2" fmla="*/ 1809750 w 3765550"/>
                <a:gd name="connsiteY2" fmla="*/ 20 h 1943120"/>
                <a:gd name="connsiteX3" fmla="*/ 3359150 w 3765550"/>
                <a:gd name="connsiteY3" fmla="*/ 1365270 h 1943120"/>
                <a:gd name="connsiteX4" fmla="*/ 3765550 w 3765550"/>
                <a:gd name="connsiteY4" fmla="*/ 1930420 h 194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5550" h="1943120">
                  <a:moveTo>
                    <a:pt x="0" y="1943120"/>
                  </a:moveTo>
                  <a:cubicBezTo>
                    <a:pt x="11112" y="1800245"/>
                    <a:pt x="22225" y="1657370"/>
                    <a:pt x="323850" y="1333520"/>
                  </a:cubicBezTo>
                  <a:cubicBezTo>
                    <a:pt x="625475" y="1009670"/>
                    <a:pt x="1303867" y="-5272"/>
                    <a:pt x="1809750" y="20"/>
                  </a:cubicBezTo>
                  <a:cubicBezTo>
                    <a:pt x="2315633" y="5312"/>
                    <a:pt x="3033183" y="1043537"/>
                    <a:pt x="3359150" y="1365270"/>
                  </a:cubicBezTo>
                  <a:cubicBezTo>
                    <a:pt x="3685117" y="1687003"/>
                    <a:pt x="3602567" y="1899728"/>
                    <a:pt x="3765550" y="1930420"/>
                  </a:cubicBezTo>
                </a:path>
              </a:pathLst>
            </a:custGeom>
            <a:noFill/>
            <a:ln w="88900">
              <a:solidFill>
                <a:schemeClr val="accent1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Freeform: Shape 256">
              <a:extLst>
                <a:ext uri="{FF2B5EF4-FFF2-40B4-BE49-F238E27FC236}">
                  <a16:creationId xmlns="" xmlns:a16="http://schemas.microsoft.com/office/drawing/2014/main" id="{B16030EC-01F0-4A1F-93BC-B227F6426055}"/>
                </a:ext>
              </a:extLst>
            </p:cNvPr>
            <p:cNvSpPr/>
            <p:nvPr/>
          </p:nvSpPr>
          <p:spPr>
            <a:xfrm>
              <a:off x="3712210" y="3690591"/>
              <a:ext cx="2575372" cy="1936779"/>
            </a:xfrm>
            <a:custGeom>
              <a:avLst/>
              <a:gdLst>
                <a:gd name="connsiteX0" fmla="*/ 0 w 2749550"/>
                <a:gd name="connsiteY0" fmla="*/ 1936779 h 1936779"/>
                <a:gd name="connsiteX1" fmla="*/ 323850 w 2749550"/>
                <a:gd name="connsiteY1" fmla="*/ 1327179 h 1936779"/>
                <a:gd name="connsiteX2" fmla="*/ 920750 w 2749550"/>
                <a:gd name="connsiteY2" fmla="*/ 29 h 1936779"/>
                <a:gd name="connsiteX3" fmla="*/ 2324100 w 2749550"/>
                <a:gd name="connsiteY3" fmla="*/ 1365279 h 1936779"/>
                <a:gd name="connsiteX4" fmla="*/ 2749550 w 2749550"/>
                <a:gd name="connsiteY4" fmla="*/ 1917729 h 1936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9550" h="1936779">
                  <a:moveTo>
                    <a:pt x="0" y="1936779"/>
                  </a:moveTo>
                  <a:cubicBezTo>
                    <a:pt x="85196" y="1793375"/>
                    <a:pt x="170392" y="1649971"/>
                    <a:pt x="323850" y="1327179"/>
                  </a:cubicBezTo>
                  <a:cubicBezTo>
                    <a:pt x="477308" y="1004387"/>
                    <a:pt x="587375" y="-6321"/>
                    <a:pt x="920750" y="29"/>
                  </a:cubicBezTo>
                  <a:cubicBezTo>
                    <a:pt x="1254125" y="6379"/>
                    <a:pt x="2019300" y="1045662"/>
                    <a:pt x="2324100" y="1365279"/>
                  </a:cubicBezTo>
                  <a:cubicBezTo>
                    <a:pt x="2628900" y="1684896"/>
                    <a:pt x="2689225" y="1801312"/>
                    <a:pt x="2749550" y="1917729"/>
                  </a:cubicBezTo>
                </a:path>
              </a:pathLst>
            </a:custGeom>
            <a:noFill/>
            <a:ln w="88900">
              <a:solidFill>
                <a:schemeClr val="accent2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6" name="Picture 2" descr="Image result for explosion icon">
              <a:extLst>
                <a:ext uri="{FF2B5EF4-FFF2-40B4-BE49-F238E27FC236}">
                  <a16:creationId xmlns="" xmlns:a16="http://schemas.microsoft.com/office/drawing/2014/main" id="{12536334-88AE-409B-8947-6915FAFD24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78421">
              <a:off x="4726557" y="3589614"/>
              <a:ext cx="549153" cy="599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845" y="2632241"/>
            <a:ext cx="5887087" cy="2733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/>
          <a:srcRect l="58689" b="13731"/>
          <a:stretch/>
        </p:blipFill>
        <p:spPr>
          <a:xfrm>
            <a:off x="9438677" y="2362200"/>
            <a:ext cx="2524723" cy="335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/>
          <a:srcRect r="50242" b="15927"/>
          <a:stretch/>
        </p:blipFill>
        <p:spPr>
          <a:xfrm>
            <a:off x="6176076" y="2393731"/>
            <a:ext cx="3120324" cy="335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/>
          <a:srcRect t="91209"/>
          <a:stretch/>
        </p:blipFill>
        <p:spPr>
          <a:xfrm>
            <a:off x="5838457" y="5990723"/>
            <a:ext cx="5972543" cy="333877"/>
          </a:xfrm>
          <a:prstGeom prst="rect">
            <a:avLst/>
          </a:prstGeom>
        </p:spPr>
      </p:pic>
      <p:sp>
        <p:nvSpPr>
          <p:cNvPr id="9" name="object 2"/>
          <p:cNvSpPr txBox="1">
            <a:spLocks/>
          </p:cNvSpPr>
          <p:nvPr/>
        </p:nvSpPr>
        <p:spPr>
          <a:xfrm>
            <a:off x="914400" y="366787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4400" kern="0" spc="30" smtClean="0">
                <a:solidFill>
                  <a:sysClr val="windowText" lastClr="000000"/>
                </a:solidFill>
                <a:latin typeface="Arial"/>
                <a:cs typeface="Arial"/>
              </a:rPr>
              <a:t>M</a:t>
            </a:r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o</a:t>
            </a:r>
            <a:r>
              <a:rPr lang="en-US" sz="4400" kern="0" spc="-40" smtClean="0">
                <a:solidFill>
                  <a:sysClr val="windowText" lastClr="000000"/>
                </a:solidFill>
                <a:latin typeface="Arial"/>
                <a:cs typeface="Arial"/>
              </a:rPr>
              <a:t>t</a:t>
            </a:r>
            <a:r>
              <a:rPr lang="en-US" sz="4400" kern="0" spc="2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4400" kern="0" smtClean="0">
                <a:solidFill>
                  <a:sysClr val="windowText" lastClr="000000"/>
                </a:solidFill>
                <a:latin typeface="Arial"/>
                <a:cs typeface="Arial"/>
              </a:rPr>
              <a:t>v</a:t>
            </a:r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lang="en-US" sz="4400" kern="0" spc="-40" smtClean="0">
                <a:solidFill>
                  <a:sysClr val="windowText" lastClr="000000"/>
                </a:solidFill>
                <a:latin typeface="Arial"/>
                <a:cs typeface="Arial"/>
              </a:rPr>
              <a:t>t</a:t>
            </a:r>
            <a:r>
              <a:rPr lang="en-US" sz="4400" kern="0" spc="2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o</a:t>
            </a:r>
            <a:r>
              <a:rPr lang="en-US" sz="4400" kern="0" smtClean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endParaRPr lang="en-US" sz="44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700395" y="1430021"/>
            <a:ext cx="10379303" cy="54279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19"/>
              </a:spcBef>
            </a:pPr>
            <a:endParaRPr sz="1200" dirty="0"/>
          </a:p>
          <a:p>
            <a:pPr marL="398144" indent="-34290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512445" algn="l"/>
              </a:tabLst>
            </a:pPr>
            <a:r>
              <a:rPr sz="32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sz="3200" b="1" spc="40" dirty="0" smtClean="0">
                <a:latin typeface="Arial"/>
                <a:cs typeface="Arial"/>
              </a:rPr>
              <a:t>Load balancing with </a:t>
            </a:r>
            <a:r>
              <a:rPr lang="en-US" sz="3200" b="1" spc="40" dirty="0" smtClean="0">
                <a:solidFill>
                  <a:srgbClr val="FF0000"/>
                </a:solidFill>
                <a:latin typeface="Arial"/>
                <a:cs typeface="Arial"/>
              </a:rPr>
              <a:t>same</a:t>
            </a:r>
            <a:r>
              <a:rPr lang="en-US" sz="3200" b="1" spc="40" dirty="0" smtClean="0">
                <a:latin typeface="Arial"/>
                <a:cs typeface="Arial"/>
              </a:rPr>
              <a:t> </a:t>
            </a:r>
            <a:r>
              <a:rPr lang="en-US" sz="3200" b="1" spc="40" dirty="0" smtClean="0">
                <a:solidFill>
                  <a:srgbClr val="FF0000"/>
                </a:solidFill>
                <a:latin typeface="Arial"/>
                <a:cs typeface="Arial"/>
              </a:rPr>
              <a:t>granularity</a:t>
            </a:r>
            <a:endParaRPr sz="3200" b="1" spc="-35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40"/>
              </a:spcBef>
            </a:pPr>
            <a:endParaRPr sz="2800" spc="-3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80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中值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中值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8073</TotalTime>
  <Words>1407</Words>
  <Application>Microsoft Macintosh PowerPoint</Application>
  <PresentationFormat>Widescreen</PresentationFormat>
  <Paragraphs>278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9" baseType="lpstr">
      <vt:lpstr>Arial</vt:lpstr>
      <vt:lpstr>Arial Unicode MS</vt:lpstr>
      <vt:lpstr>Calibri</vt:lpstr>
      <vt:lpstr>Lucida Handwriting</vt:lpstr>
      <vt:lpstr>Microsoft YaHei UI</vt:lpstr>
      <vt:lpstr>Times New Roman</vt:lpstr>
      <vt:lpstr>Tw Cen MT</vt:lpstr>
      <vt:lpstr>Wingdings</vt:lpstr>
      <vt:lpstr>Wingdings 2</vt:lpstr>
      <vt:lpstr>华文仿宋</vt:lpstr>
      <vt:lpstr>宋体</vt:lpstr>
      <vt:lpstr>楷体</vt:lpstr>
      <vt:lpstr>Office Theme</vt:lpstr>
      <vt:lpstr>1_中值</vt:lpstr>
      <vt:lpstr>中值</vt:lpstr>
      <vt:lpstr>PowerPoint Presentation</vt:lpstr>
      <vt:lpstr>Outline</vt:lpstr>
      <vt:lpstr>Outline</vt:lpstr>
      <vt:lpstr>Introduction</vt:lpstr>
      <vt:lpstr>Outline</vt:lpstr>
      <vt:lpstr>Background</vt:lpstr>
      <vt:lpstr>Outline</vt:lpstr>
      <vt:lpstr>Motivation</vt:lpstr>
      <vt:lpstr>PowerPoint Presentation</vt:lpstr>
      <vt:lpstr>PowerPoint Presentation</vt:lpstr>
      <vt:lpstr>PowerPoint Presentation</vt:lpstr>
      <vt:lpstr>Outline</vt:lpstr>
      <vt:lpstr>  TLB Architecture </vt:lpstr>
      <vt:lpstr>TLB: Adaptive switching granularity</vt:lpstr>
      <vt:lpstr>TLB: Queueing process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Summary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Alcatel_7049D</dc:creator>
  <cp:lastModifiedBy>Microsoft Office User</cp:lastModifiedBy>
  <cp:revision>556</cp:revision>
  <dcterms:created xsi:type="dcterms:W3CDTF">2016-11-09T01:06:31Z</dcterms:created>
  <dcterms:modified xsi:type="dcterms:W3CDTF">2022-02-08T05:31:32Z</dcterms:modified>
</cp:coreProperties>
</file>