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60" r:id="rId2"/>
    <p:sldId id="291" r:id="rId3"/>
    <p:sldId id="258" r:id="rId4"/>
    <p:sldId id="307" r:id="rId5"/>
    <p:sldId id="263" r:id="rId6"/>
    <p:sldId id="264" r:id="rId7"/>
    <p:sldId id="265" r:id="rId8"/>
    <p:sldId id="269" r:id="rId9"/>
    <p:sldId id="270" r:id="rId10"/>
    <p:sldId id="271" r:id="rId11"/>
    <p:sldId id="272" r:id="rId12"/>
    <p:sldId id="273" r:id="rId13"/>
    <p:sldId id="274" r:id="rId14"/>
    <p:sldId id="308" r:id="rId15"/>
    <p:sldId id="277" r:id="rId16"/>
    <p:sldId id="276" r:id="rId17"/>
    <p:sldId id="279" r:id="rId18"/>
    <p:sldId id="280" r:id="rId19"/>
    <p:sldId id="281" r:id="rId20"/>
    <p:sldId id="282" r:id="rId21"/>
    <p:sldId id="283" r:id="rId22"/>
    <p:sldId id="285" r:id="rId23"/>
    <p:sldId id="286" r:id="rId24"/>
    <p:sldId id="287" r:id="rId25"/>
    <p:sldId id="288" r:id="rId26"/>
    <p:sldId id="292" r:id="rId27"/>
    <p:sldId id="290" r:id="rId28"/>
    <p:sldId id="293" r:id="rId29"/>
    <p:sldId id="294" r:id="rId30"/>
    <p:sldId id="295" r:id="rId31"/>
    <p:sldId id="296" r:id="rId32"/>
    <p:sldId id="297" r:id="rId33"/>
    <p:sldId id="298" r:id="rId34"/>
    <p:sldId id="299" r:id="rId35"/>
    <p:sldId id="300" r:id="rId36"/>
    <p:sldId id="302" r:id="rId37"/>
    <p:sldId id="303" r:id="rId38"/>
    <p:sldId id="304" r:id="rId39"/>
    <p:sldId id="305" r:id="rId40"/>
    <p:sldId id="306"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004" autoAdjust="0"/>
  </p:normalViewPr>
  <p:slideViewPr>
    <p:cSldViewPr>
      <p:cViewPr varScale="1">
        <p:scale>
          <a:sx n="51" d="100"/>
          <a:sy n="51" d="100"/>
        </p:scale>
        <p:origin x="195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FF4187-CF59-4DAA-9159-400A631006A9}" type="datetimeFigureOut">
              <a:rPr lang="zh-CN" altLang="en-US" smtClean="0"/>
              <a:t>2017/8/4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637371-FF81-4667-9108-D83CDFD985D9}" type="slidenum">
              <a:rPr lang="zh-CN" altLang="en-US" smtClean="0"/>
              <a:t>‹#›</a:t>
            </a:fld>
            <a:endParaRPr lang="zh-CN" altLang="en-US"/>
          </a:p>
        </p:txBody>
      </p:sp>
    </p:spTree>
    <p:extLst>
      <p:ext uri="{BB962C8B-B14F-4D97-AF65-F5344CB8AC3E}">
        <p14:creationId xmlns:p14="http://schemas.microsoft.com/office/powerpoint/2010/main" val="3131011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637371-FF81-4667-9108-D83CDFD985D9}" type="slidenum">
              <a:rPr lang="zh-CN" altLang="en-US" smtClean="0"/>
              <a:t>1</a:t>
            </a:fld>
            <a:endParaRPr lang="zh-CN" altLang="en-US"/>
          </a:p>
        </p:txBody>
      </p:sp>
    </p:spTree>
    <p:extLst>
      <p:ext uri="{BB962C8B-B14F-4D97-AF65-F5344CB8AC3E}">
        <p14:creationId xmlns:p14="http://schemas.microsoft.com/office/powerpoint/2010/main" val="318820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However,</a:t>
            </a:r>
            <a:r>
              <a:rPr lang="en-US" altLang="zh-CN" baseline="0" dirty="0"/>
              <a:t> MLFQ is not supported on commodity switches because it’s hard to track per-flow state on switches. </a:t>
            </a:r>
            <a:endParaRPr lang="zh-CN" altLang="en-US" dirty="0"/>
          </a:p>
        </p:txBody>
      </p:sp>
      <p:sp>
        <p:nvSpPr>
          <p:cNvPr id="4" name="灯片编号占位符 3"/>
          <p:cNvSpPr>
            <a:spLocks noGrp="1"/>
          </p:cNvSpPr>
          <p:nvPr>
            <p:ph type="sldNum" sz="quarter" idx="10"/>
          </p:nvPr>
        </p:nvSpPr>
        <p:spPr/>
        <p:txBody>
          <a:bodyPr/>
          <a:lstStyle/>
          <a:p>
            <a:fld id="{088202B8-8534-4861-B0F9-5E1132DB0233}" type="slidenum">
              <a:rPr lang="zh-CN" altLang="en-US" smtClean="0"/>
              <a:t>11</a:t>
            </a:fld>
            <a:endParaRPr lang="zh-CN" altLang="en-US"/>
          </a:p>
        </p:txBody>
      </p:sp>
    </p:spTree>
    <p:extLst>
      <p:ext uri="{BB962C8B-B14F-4D97-AF65-F5344CB8AC3E}">
        <p14:creationId xmlns:p14="http://schemas.microsoft.com/office/powerpoint/2010/main" val="2784172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a:t>To solve this problem, we decouple multi-level feedback queue. On the switch, we enable strict priority queueing [click]. At end hosts, we have a packet tagging module[click]. The logic of packet tagging module is quite simple. Assuming that they are K priorities and K-1 demotion thresholds correspondingly. Note that the P1 is the highest priority. The packet tagging module just maintains per-flow state and compare the bytes sent information with demotion thresholds. If a flow’s bytes sent value is exactly larger than Alpha[j-1], the following packet of this flow will be marked with </a:t>
            </a:r>
            <a:r>
              <a:rPr lang="en-US" altLang="zh-CN" baseline="0" dirty="0" err="1"/>
              <a:t>Pj</a:t>
            </a:r>
            <a:r>
              <a:rPr lang="en-US" altLang="zh-CN" baseline="0" dirty="0"/>
              <a:t>. For example, [click]</a:t>
            </a:r>
            <a:endParaRPr lang="zh-CN" altLang="en-US" dirty="0"/>
          </a:p>
        </p:txBody>
      </p:sp>
      <p:sp>
        <p:nvSpPr>
          <p:cNvPr id="4" name="灯片编号占位符 3"/>
          <p:cNvSpPr>
            <a:spLocks noGrp="1"/>
          </p:cNvSpPr>
          <p:nvPr>
            <p:ph type="sldNum" sz="quarter" idx="10"/>
          </p:nvPr>
        </p:nvSpPr>
        <p:spPr/>
        <p:txBody>
          <a:bodyPr/>
          <a:lstStyle/>
          <a:p>
            <a:fld id="{088202B8-8534-4861-B0F9-5E1132DB0233}" type="slidenum">
              <a:rPr lang="zh-CN" altLang="en-US" smtClean="0"/>
              <a:t>12</a:t>
            </a:fld>
            <a:endParaRPr lang="zh-CN" altLang="en-US"/>
          </a:p>
        </p:txBody>
      </p:sp>
    </p:spTree>
    <p:extLst>
      <p:ext uri="{BB962C8B-B14F-4D97-AF65-F5344CB8AC3E}">
        <p14:creationId xmlns:p14="http://schemas.microsoft.com/office/powerpoint/2010/main" val="2580700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解释例子</a:t>
            </a:r>
          </a:p>
        </p:txBody>
      </p:sp>
      <p:sp>
        <p:nvSpPr>
          <p:cNvPr id="4" name="灯片编号占位符 3"/>
          <p:cNvSpPr>
            <a:spLocks noGrp="1"/>
          </p:cNvSpPr>
          <p:nvPr>
            <p:ph type="sldNum" sz="quarter" idx="10"/>
          </p:nvPr>
        </p:nvSpPr>
        <p:spPr/>
        <p:txBody>
          <a:bodyPr/>
          <a:lstStyle/>
          <a:p>
            <a:fld id="{088202B8-8534-4861-B0F9-5E1132DB0233}" type="slidenum">
              <a:rPr lang="zh-CN" altLang="en-US" smtClean="0"/>
              <a:t>13</a:t>
            </a:fld>
            <a:endParaRPr lang="zh-CN" altLang="en-US"/>
          </a:p>
        </p:txBody>
      </p:sp>
    </p:spTree>
    <p:extLst>
      <p:ext uri="{BB962C8B-B14F-4D97-AF65-F5344CB8AC3E}">
        <p14:creationId xmlns:p14="http://schemas.microsoft.com/office/powerpoint/2010/main" val="566966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determine </a:t>
            </a:r>
            <a:r>
              <a:rPr lang="en-US" altLang="zh-CN" baseline="0" dirty="0"/>
              <a:t>demotion thresholds for MLFQ, we build a simple queueing theory model to analyze it and derive demotion thresholds based on flow size distributions. However, traffic is highly dynamic in data centers (across both time and space), so the mismatch between traffic and demotion thresholds is unavoidable. We need to handle the mismatch problem in order keep PIAS effective in highly dynamic data center networks? [click] </a:t>
            </a:r>
            <a:r>
              <a:rPr lang="zh-CN" altLang="en-US" baseline="0" dirty="0"/>
              <a:t>解释例子</a:t>
            </a:r>
            <a:endParaRPr lang="en-US" altLang="zh-CN" baseline="0" dirty="0"/>
          </a:p>
          <a:p>
            <a:r>
              <a:rPr lang="en-US" altLang="zh-CN" baseline="0" dirty="0"/>
              <a:t>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14</a:t>
            </a:fld>
            <a:endParaRPr lang="zh-CN" altLang="en-US"/>
          </a:p>
        </p:txBody>
      </p:sp>
    </p:spTree>
    <p:extLst>
      <p:ext uri="{BB962C8B-B14F-4D97-AF65-F5344CB8AC3E}">
        <p14:creationId xmlns:p14="http://schemas.microsoft.com/office/powerpoint/2010/main" val="254396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we summarize the design of PIAS in 1 slide. PIAS has 3</a:t>
            </a:r>
            <a:r>
              <a:rPr lang="en-US" altLang="zh-CN" baseline="0" dirty="0"/>
              <a:t> components. The first one is packet tagging module at end hosts. It tracks per-flow state and mark packets with priority.</a:t>
            </a:r>
            <a:r>
              <a:rPr lang="zh-CN" altLang="en-US" baseline="0" dirty="0"/>
              <a:t> </a:t>
            </a:r>
            <a:r>
              <a:rPr lang="en-US" altLang="zh-CN" baseline="0" dirty="0"/>
              <a:t>At</a:t>
            </a:r>
            <a:r>
              <a:rPr lang="zh-CN" altLang="en-US" baseline="0" dirty="0"/>
              <a:t> </a:t>
            </a:r>
            <a:r>
              <a:rPr lang="en-US" altLang="zh-CN" baseline="0" dirty="0"/>
              <a:t>the</a:t>
            </a:r>
            <a:r>
              <a:rPr lang="zh-CN" altLang="en-US" baseline="0" dirty="0"/>
              <a:t> </a:t>
            </a:r>
            <a:r>
              <a:rPr lang="en-US" altLang="zh-CN" baseline="0" dirty="0"/>
              <a:t>switch,</a:t>
            </a:r>
            <a:r>
              <a:rPr lang="zh-CN" altLang="en-US" baseline="0" dirty="0"/>
              <a:t> </a:t>
            </a:r>
            <a:r>
              <a:rPr lang="en-US" altLang="zh-CN" baseline="0" dirty="0"/>
              <a:t>PIAS</a:t>
            </a:r>
            <a:r>
              <a:rPr lang="zh-CN" altLang="en-US" baseline="0" dirty="0"/>
              <a:t> </a:t>
            </a:r>
            <a:r>
              <a:rPr lang="en-US" altLang="zh-CN" baseline="0" dirty="0"/>
              <a:t>needs</a:t>
            </a:r>
            <a:r>
              <a:rPr lang="zh-CN" altLang="en-US" baseline="0" dirty="0"/>
              <a:t> </a:t>
            </a:r>
            <a:r>
              <a:rPr lang="en-US" altLang="zh-CN" baseline="0" dirty="0"/>
              <a:t>to</a:t>
            </a:r>
            <a:r>
              <a:rPr lang="zh-CN" altLang="en-US" baseline="0" dirty="0"/>
              <a:t> </a:t>
            </a:r>
            <a:r>
              <a:rPr lang="en-US" altLang="zh-CN" baseline="0" dirty="0"/>
              <a:t>enable</a:t>
            </a:r>
            <a:r>
              <a:rPr lang="zh-CN" altLang="en-US" baseline="0" dirty="0"/>
              <a:t> </a:t>
            </a:r>
            <a:r>
              <a:rPr lang="en-US" altLang="zh-CN" baseline="0" dirty="0"/>
              <a:t>strict</a:t>
            </a:r>
            <a:r>
              <a:rPr lang="zh-CN" altLang="en-US" baseline="0" dirty="0"/>
              <a:t> </a:t>
            </a:r>
            <a:r>
              <a:rPr lang="en-US" altLang="zh-CN" baseline="0" dirty="0"/>
              <a:t>priority</a:t>
            </a:r>
            <a:r>
              <a:rPr lang="zh-CN" altLang="en-US" baseline="0" dirty="0"/>
              <a:t> </a:t>
            </a:r>
            <a:r>
              <a:rPr lang="en-US" altLang="zh-CN" baseline="0" dirty="0"/>
              <a:t>queueing and ECN marking.  PIAS leverages DCTCP for rate control. This is the whole system of PIAS.</a:t>
            </a:r>
          </a:p>
        </p:txBody>
      </p:sp>
      <p:sp>
        <p:nvSpPr>
          <p:cNvPr id="4" name="灯片编号占位符 3"/>
          <p:cNvSpPr>
            <a:spLocks noGrp="1"/>
          </p:cNvSpPr>
          <p:nvPr>
            <p:ph type="sldNum" sz="quarter" idx="10"/>
          </p:nvPr>
        </p:nvSpPr>
        <p:spPr/>
        <p:txBody>
          <a:bodyPr/>
          <a:lstStyle/>
          <a:p>
            <a:fld id="{B3ECE79B-8B33-426A-AE47-81CAECE75146}" type="slidenum">
              <a:rPr lang="zh-CN" altLang="en-US" smtClean="0"/>
              <a:t>15</a:t>
            </a:fld>
            <a:endParaRPr lang="zh-CN" altLang="en-US"/>
          </a:p>
        </p:txBody>
      </p:sp>
    </p:spTree>
    <p:extLst>
      <p:ext uri="{BB962C8B-B14F-4D97-AF65-F5344CB8AC3E}">
        <p14:creationId xmlns:p14="http://schemas.microsoft.com/office/powerpoint/2010/main" val="1346793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637371-FF81-4667-9108-D83CDFD985D9}" type="slidenum">
              <a:rPr lang="zh-CN" altLang="en-US" smtClean="0"/>
              <a:t>16</a:t>
            </a:fld>
            <a:endParaRPr lang="zh-CN" altLang="en-US"/>
          </a:p>
        </p:txBody>
      </p:sp>
    </p:spTree>
    <p:extLst>
      <p:ext uri="{BB962C8B-B14F-4D97-AF65-F5344CB8AC3E}">
        <p14:creationId xmlns:p14="http://schemas.microsoft.com/office/powerpoint/2010/main" val="4257480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divide the implementation efforts into three stages. In this first stage …… [click] In the second stage … [click] In the third stage …. </a:t>
            </a:r>
          </a:p>
        </p:txBody>
      </p:sp>
      <p:sp>
        <p:nvSpPr>
          <p:cNvPr id="4" name="Slide Number Placeholder 3"/>
          <p:cNvSpPr>
            <a:spLocks noGrp="1"/>
          </p:cNvSpPr>
          <p:nvPr>
            <p:ph type="sldNum" sz="quarter" idx="10"/>
          </p:nvPr>
        </p:nvSpPr>
        <p:spPr/>
        <p:txBody>
          <a:bodyPr/>
          <a:lstStyle/>
          <a:p>
            <a:fld id="{F4637371-FF81-4667-9108-D83CDFD985D9}" type="slidenum">
              <a:rPr lang="zh-CN" altLang="en-US" smtClean="0"/>
              <a:t>17</a:t>
            </a:fld>
            <a:endParaRPr lang="zh-CN" altLang="en-US"/>
          </a:p>
        </p:txBody>
      </p:sp>
    </p:spTree>
    <p:extLst>
      <p:ext uri="{BB962C8B-B14F-4D97-AF65-F5344CB8AC3E}">
        <p14:creationId xmlns:p14="http://schemas.microsoft.com/office/powerpoint/2010/main" val="1883537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637371-FF81-4667-9108-D83CDFD985D9}" type="slidenum">
              <a:rPr lang="zh-CN" altLang="en-US" smtClean="0"/>
              <a:t>18</a:t>
            </a:fld>
            <a:endParaRPr lang="zh-CN" altLang="en-US"/>
          </a:p>
        </p:txBody>
      </p:sp>
    </p:spTree>
    <p:extLst>
      <p:ext uri="{BB962C8B-B14F-4D97-AF65-F5344CB8AC3E}">
        <p14:creationId xmlns:p14="http://schemas.microsoft.com/office/powerpoint/2010/main" val="9068062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it is very easy to build a kernel with DCTCP algorithm.</a:t>
            </a:r>
          </a:p>
        </p:txBody>
      </p:sp>
      <p:sp>
        <p:nvSpPr>
          <p:cNvPr id="4" name="Slide Number Placeholder 3"/>
          <p:cNvSpPr>
            <a:spLocks noGrp="1"/>
          </p:cNvSpPr>
          <p:nvPr>
            <p:ph type="sldNum" sz="quarter" idx="10"/>
          </p:nvPr>
        </p:nvSpPr>
        <p:spPr/>
        <p:txBody>
          <a:bodyPr/>
          <a:lstStyle/>
          <a:p>
            <a:fld id="{F4637371-FF81-4667-9108-D83CDFD985D9}" type="slidenum">
              <a:rPr lang="zh-CN" altLang="en-US" smtClean="0"/>
              <a:t>19</a:t>
            </a:fld>
            <a:endParaRPr lang="zh-CN" altLang="en-US"/>
          </a:p>
        </p:txBody>
      </p:sp>
    </p:spTree>
    <p:extLst>
      <p:ext uri="{BB962C8B-B14F-4D97-AF65-F5344CB8AC3E}">
        <p14:creationId xmlns:p14="http://schemas.microsoft.com/office/powerpoint/2010/main" val="1648577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that, we need to configure ECN marking at the switch. The switch I used is Pica8 P-3295 switch. It has 48 1G ports. The OS </a:t>
            </a:r>
            <a:r>
              <a:rPr lang="en-US" dirty="0" err="1"/>
              <a:t>verion</a:t>
            </a:r>
            <a:r>
              <a:rPr lang="en-US" dirty="0"/>
              <a:t> is </a:t>
            </a:r>
            <a:r>
              <a:rPr lang="en-US" dirty="0" err="1"/>
              <a:t>PicOS</a:t>
            </a:r>
            <a:r>
              <a:rPr lang="en-US" dirty="0"/>
              <a:t> 2.1.0. </a:t>
            </a:r>
            <a:r>
              <a:rPr lang="zh-CN" altLang="en-US" dirty="0"/>
              <a:t>看上去，配置</a:t>
            </a:r>
            <a:r>
              <a:rPr lang="en-US" altLang="zh-CN" dirty="0"/>
              <a:t>ECN</a:t>
            </a:r>
            <a:r>
              <a:rPr lang="zh-CN" altLang="en-US" dirty="0"/>
              <a:t>标记很容易，我们只需要在手册里找到命令并且输入命令就好了</a:t>
            </a:r>
            <a:endParaRPr lang="en-US" dirty="0"/>
          </a:p>
        </p:txBody>
      </p:sp>
      <p:sp>
        <p:nvSpPr>
          <p:cNvPr id="4" name="Slide Number Placeholder 3"/>
          <p:cNvSpPr>
            <a:spLocks noGrp="1"/>
          </p:cNvSpPr>
          <p:nvPr>
            <p:ph type="sldNum" sz="quarter" idx="10"/>
          </p:nvPr>
        </p:nvSpPr>
        <p:spPr/>
        <p:txBody>
          <a:bodyPr/>
          <a:lstStyle/>
          <a:p>
            <a:fld id="{F4637371-FF81-4667-9108-D83CDFD985D9}" type="slidenum">
              <a:rPr lang="zh-CN" altLang="en-US" smtClean="0"/>
              <a:t>20</a:t>
            </a:fld>
            <a:endParaRPr lang="zh-CN" altLang="en-US"/>
          </a:p>
        </p:txBody>
      </p:sp>
    </p:spTree>
    <p:extLst>
      <p:ext uri="{BB962C8B-B14F-4D97-AF65-F5344CB8AC3E}">
        <p14:creationId xmlns:p14="http://schemas.microsoft.com/office/powerpoint/2010/main" val="3320846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637371-FF81-4667-9108-D83CDFD985D9}" type="slidenum">
              <a:rPr lang="zh-CN" altLang="en-US" smtClean="0"/>
              <a:t>2</a:t>
            </a:fld>
            <a:endParaRPr lang="zh-CN" altLang="en-US"/>
          </a:p>
        </p:txBody>
      </p:sp>
    </p:spTree>
    <p:extLst>
      <p:ext uri="{BB962C8B-B14F-4D97-AF65-F5344CB8AC3E}">
        <p14:creationId xmlns:p14="http://schemas.microsoft.com/office/powerpoint/2010/main" val="8833227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a:t>
            </a:r>
            <a:r>
              <a:rPr lang="zh-CN" altLang="en-US" dirty="0"/>
              <a:t>找不到</a:t>
            </a:r>
            <a:r>
              <a:rPr lang="en-US" altLang="zh-CN" dirty="0"/>
              <a:t>ECN</a:t>
            </a:r>
            <a:r>
              <a:rPr lang="zh-CN" altLang="en-US" dirty="0"/>
              <a:t>和</a:t>
            </a:r>
            <a:r>
              <a:rPr lang="en-US" altLang="zh-CN" dirty="0"/>
              <a:t>RED </a:t>
            </a:r>
          </a:p>
          <a:p>
            <a:r>
              <a:rPr lang="en-US" dirty="0"/>
              <a:t>[click]</a:t>
            </a:r>
            <a:r>
              <a:rPr lang="zh-CN" altLang="en-US" dirty="0"/>
              <a:t>为什么我的交换机不支持</a:t>
            </a:r>
            <a:r>
              <a:rPr lang="en-US" altLang="zh-CN" dirty="0"/>
              <a:t>ECN</a:t>
            </a:r>
            <a:r>
              <a:rPr lang="zh-CN" altLang="en-US" dirty="0"/>
              <a:t>呢，</a:t>
            </a:r>
            <a:r>
              <a:rPr lang="en-US" altLang="zh-CN" dirty="0"/>
              <a:t>DCTCP</a:t>
            </a:r>
            <a:r>
              <a:rPr lang="zh-CN" altLang="en-US" dirty="0"/>
              <a:t>论文不是这么说的</a:t>
            </a:r>
            <a:endParaRPr lang="en-US" altLang="zh-CN" dirty="0"/>
          </a:p>
          <a:p>
            <a:r>
              <a:rPr lang="zh-CN" altLang="en-US" dirty="0"/>
              <a:t>给</a:t>
            </a:r>
            <a:r>
              <a:rPr lang="en-US" altLang="zh-CN" dirty="0"/>
              <a:t>pica8</a:t>
            </a:r>
            <a:r>
              <a:rPr lang="zh-CN" altLang="en-US" dirty="0"/>
              <a:t>的人发信问，人家表示交换机芯片有这个能力，但是我们还没有做这个</a:t>
            </a:r>
            <a:r>
              <a:rPr lang="en-US" altLang="zh-CN" dirty="0"/>
              <a:t>feature</a:t>
            </a:r>
            <a:endParaRPr lang="en-US" dirty="0"/>
          </a:p>
        </p:txBody>
      </p:sp>
      <p:sp>
        <p:nvSpPr>
          <p:cNvPr id="4" name="Slide Number Placeholder 3"/>
          <p:cNvSpPr>
            <a:spLocks noGrp="1"/>
          </p:cNvSpPr>
          <p:nvPr>
            <p:ph type="sldNum" sz="quarter" idx="10"/>
          </p:nvPr>
        </p:nvSpPr>
        <p:spPr/>
        <p:txBody>
          <a:bodyPr/>
          <a:lstStyle/>
          <a:p>
            <a:fld id="{F4637371-FF81-4667-9108-D83CDFD985D9}" type="slidenum">
              <a:rPr lang="zh-CN" altLang="en-US" smtClean="0"/>
              <a:t>21</a:t>
            </a:fld>
            <a:endParaRPr lang="zh-CN" altLang="en-US"/>
          </a:p>
        </p:txBody>
      </p:sp>
    </p:spTree>
    <p:extLst>
      <p:ext uri="{BB962C8B-B14F-4D97-AF65-F5344CB8AC3E}">
        <p14:creationId xmlns:p14="http://schemas.microsoft.com/office/powerpoint/2010/main" val="11518064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在研究了交换机</a:t>
            </a:r>
            <a:r>
              <a:rPr lang="en-US" altLang="zh-CN" dirty="0"/>
              <a:t>model</a:t>
            </a:r>
            <a:r>
              <a:rPr lang="zh-CN" altLang="en-US" dirty="0"/>
              <a:t>之后，我终于理解了这个回答的意思</a:t>
            </a:r>
            <a:r>
              <a:rPr lang="en-US" altLang="zh-CN" dirty="0"/>
              <a:t>. Our switch actually has three layers. The bottom layer is hardware switching chip. Note that many switch vendors do not have their own switching chips. They buy switching chips from some chip vendors, such as Broadcom and Barefoot. On the top of hardware, chip vendors also provide some switching chip abstraction interfaces to configure the hardware. These interfaces can control all hardware features. [click] The highest layer is switch OS. Switch companies develop their switch OS based on chip interfaces. Due to the time limitation and customer requirement, they will also expose control interfaces to some hardware features.  </a:t>
            </a:r>
            <a:endParaRPr lang="en-US" dirty="0"/>
          </a:p>
        </p:txBody>
      </p:sp>
      <p:sp>
        <p:nvSpPr>
          <p:cNvPr id="4" name="Slide Number Placeholder 3"/>
          <p:cNvSpPr>
            <a:spLocks noGrp="1"/>
          </p:cNvSpPr>
          <p:nvPr>
            <p:ph type="sldNum" sz="quarter" idx="10"/>
          </p:nvPr>
        </p:nvSpPr>
        <p:spPr/>
        <p:txBody>
          <a:bodyPr/>
          <a:lstStyle/>
          <a:p>
            <a:fld id="{F4637371-FF81-4667-9108-D83CDFD985D9}" type="slidenum">
              <a:rPr lang="zh-CN" altLang="en-US" smtClean="0"/>
              <a:t>22</a:t>
            </a:fld>
            <a:endParaRPr lang="zh-CN" altLang="en-US"/>
          </a:p>
        </p:txBody>
      </p:sp>
    </p:spTree>
    <p:extLst>
      <p:ext uri="{BB962C8B-B14F-4D97-AF65-F5344CB8AC3E}">
        <p14:creationId xmlns:p14="http://schemas.microsoft.com/office/powerpoint/2010/main" val="3342599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637371-FF81-4667-9108-D83CDFD985D9}" type="slidenum">
              <a:rPr lang="zh-CN" altLang="en-US" smtClean="0"/>
              <a:t>23</a:t>
            </a:fld>
            <a:endParaRPr lang="zh-CN" altLang="en-US"/>
          </a:p>
        </p:txBody>
      </p:sp>
    </p:spTree>
    <p:extLst>
      <p:ext uri="{BB962C8B-B14F-4D97-AF65-F5344CB8AC3E}">
        <p14:creationId xmlns:p14="http://schemas.microsoft.com/office/powerpoint/2010/main" val="33058627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637371-FF81-4667-9108-D83CDFD985D9}" type="slidenum">
              <a:rPr lang="zh-CN" altLang="en-US" smtClean="0"/>
              <a:t>24</a:t>
            </a:fld>
            <a:endParaRPr lang="zh-CN" altLang="en-US"/>
          </a:p>
        </p:txBody>
      </p:sp>
    </p:spTree>
    <p:extLst>
      <p:ext uri="{BB962C8B-B14F-4D97-AF65-F5344CB8AC3E}">
        <p14:creationId xmlns:p14="http://schemas.microsoft.com/office/powerpoint/2010/main" val="15595192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637371-FF81-4667-9108-D83CDFD985D9}" type="slidenum">
              <a:rPr lang="zh-CN" altLang="en-US" smtClean="0"/>
              <a:t>25</a:t>
            </a:fld>
            <a:endParaRPr lang="zh-CN" altLang="en-US"/>
          </a:p>
        </p:txBody>
      </p:sp>
    </p:spTree>
    <p:extLst>
      <p:ext uri="{BB962C8B-B14F-4D97-AF65-F5344CB8AC3E}">
        <p14:creationId xmlns:p14="http://schemas.microsoft.com/office/powerpoint/2010/main" val="2577593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637371-FF81-4667-9108-D83CDFD985D9}" type="slidenum">
              <a:rPr lang="zh-CN" altLang="en-US" smtClean="0"/>
              <a:t>26</a:t>
            </a:fld>
            <a:endParaRPr lang="zh-CN" altLang="en-US"/>
          </a:p>
        </p:txBody>
      </p:sp>
    </p:spTree>
    <p:extLst>
      <p:ext uri="{BB962C8B-B14F-4D97-AF65-F5344CB8AC3E}">
        <p14:creationId xmlns:p14="http://schemas.microsoft.com/office/powerpoint/2010/main" val="35075994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637371-FF81-4667-9108-D83CDFD985D9}" type="slidenum">
              <a:rPr lang="zh-CN" altLang="en-US" smtClean="0"/>
              <a:t>27</a:t>
            </a:fld>
            <a:endParaRPr lang="zh-CN" altLang="en-US"/>
          </a:p>
        </p:txBody>
      </p:sp>
    </p:spTree>
    <p:extLst>
      <p:ext uri="{BB962C8B-B14F-4D97-AF65-F5344CB8AC3E}">
        <p14:creationId xmlns:p14="http://schemas.microsoft.com/office/powerpoint/2010/main" val="23114521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637371-FF81-4667-9108-D83CDFD985D9}" type="slidenum">
              <a:rPr lang="zh-CN" altLang="en-US" smtClean="0"/>
              <a:t>28</a:t>
            </a:fld>
            <a:endParaRPr lang="zh-CN" altLang="en-US"/>
          </a:p>
        </p:txBody>
      </p:sp>
    </p:spTree>
    <p:extLst>
      <p:ext uri="{BB962C8B-B14F-4D97-AF65-F5344CB8AC3E}">
        <p14:creationId xmlns:p14="http://schemas.microsoft.com/office/powerpoint/2010/main" val="27969757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637371-FF81-4667-9108-D83CDFD985D9}" type="slidenum">
              <a:rPr lang="zh-CN" altLang="en-US" smtClean="0"/>
              <a:t>33</a:t>
            </a:fld>
            <a:endParaRPr lang="zh-CN" altLang="en-US"/>
          </a:p>
        </p:txBody>
      </p:sp>
    </p:spTree>
    <p:extLst>
      <p:ext uri="{BB962C8B-B14F-4D97-AF65-F5344CB8AC3E}">
        <p14:creationId xmlns:p14="http://schemas.microsoft.com/office/powerpoint/2010/main" val="32877071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637371-FF81-4667-9108-D83CDFD985D9}" type="slidenum">
              <a:rPr lang="zh-CN" altLang="en-US" smtClean="0"/>
              <a:t>37</a:t>
            </a:fld>
            <a:endParaRPr lang="zh-CN" altLang="en-US"/>
          </a:p>
        </p:txBody>
      </p:sp>
    </p:spTree>
    <p:extLst>
      <p:ext uri="{BB962C8B-B14F-4D97-AF65-F5344CB8AC3E}">
        <p14:creationId xmlns:p14="http://schemas.microsoft.com/office/powerpoint/2010/main" val="488933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637371-FF81-4667-9108-D83CDFD985D9}" type="slidenum">
              <a:rPr lang="zh-CN" altLang="en-US" smtClean="0"/>
              <a:t>3</a:t>
            </a:fld>
            <a:endParaRPr lang="zh-CN" altLang="en-US"/>
          </a:p>
        </p:txBody>
      </p:sp>
    </p:spTree>
    <p:extLst>
      <p:ext uri="{BB962C8B-B14F-4D97-AF65-F5344CB8AC3E}">
        <p14:creationId xmlns:p14="http://schemas.microsoft.com/office/powerpoint/2010/main" val="3075802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637371-FF81-4667-9108-D83CDFD985D9}" type="slidenum">
              <a:rPr lang="zh-CN" altLang="en-US" smtClean="0"/>
              <a:t>5</a:t>
            </a:fld>
            <a:endParaRPr lang="zh-CN" altLang="en-US"/>
          </a:p>
        </p:txBody>
      </p:sp>
    </p:spTree>
    <p:extLst>
      <p:ext uri="{BB962C8B-B14F-4D97-AF65-F5344CB8AC3E}">
        <p14:creationId xmlns:p14="http://schemas.microsoft.com/office/powerpoint/2010/main" val="2471554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637371-FF81-4667-9108-D83CDFD985D9}" type="slidenum">
              <a:rPr lang="zh-CN" altLang="en-US" smtClean="0"/>
              <a:t>6</a:t>
            </a:fld>
            <a:endParaRPr lang="zh-CN" altLang="en-US"/>
          </a:p>
        </p:txBody>
      </p:sp>
    </p:spTree>
    <p:extLst>
      <p:ext uri="{BB962C8B-B14F-4D97-AF65-F5344CB8AC3E}">
        <p14:creationId xmlns:p14="http://schemas.microsoft.com/office/powerpoint/2010/main" val="1903774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a:t>Many data center applications, such as Web search, machine learning, database and cache, desire ultra low latency for these short messages. The reason is that the completion times of these short messages directly determine the user experience. Therefore, to improve the application performance, one of the most important design goal for data center transport is to minimize flow completion times, especially for short flows. To address this challenge, there are many flow scheduling proposals, [click]   </a:t>
            </a:r>
          </a:p>
          <a:p>
            <a:endParaRPr lang="en-US" altLang="zh-CN" baseline="0" dirty="0"/>
          </a:p>
          <a:p>
            <a:r>
              <a:rPr lang="en-US" altLang="zh-CN" baseline="0" dirty="0"/>
              <a:t>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7</a:t>
            </a:fld>
            <a:endParaRPr lang="zh-CN" altLang="en-US"/>
          </a:p>
        </p:txBody>
      </p:sp>
    </p:spTree>
    <p:extLst>
      <p:ext uri="{BB962C8B-B14F-4D97-AF65-F5344CB8AC3E}">
        <p14:creationId xmlns:p14="http://schemas.microsoft.com/office/powerpoint/2010/main" val="3838237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design rationale of PIAS is performing</a:t>
            </a:r>
            <a:r>
              <a:rPr lang="en-US" altLang="zh-CN" baseline="0" dirty="0"/>
              <a:t> multi-level feedback queue to emulate shortest job first. As we can see, there are K priority queues in MLFQ. 1 is the highest priority while K is the lowest one. During a flow’s life time, its priority is gradually reduced. [click]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8</a:t>
            </a:fld>
            <a:endParaRPr lang="zh-CN" altLang="en-US"/>
          </a:p>
        </p:txBody>
      </p:sp>
    </p:spTree>
    <p:extLst>
      <p:ext uri="{BB962C8B-B14F-4D97-AF65-F5344CB8AC3E}">
        <p14:creationId xmlns:p14="http://schemas.microsoft.com/office/powerpoint/2010/main" val="3681106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example,</a:t>
            </a:r>
            <a:r>
              <a:rPr lang="en-US" altLang="zh-CN" baseline="0" dirty="0"/>
              <a:t> for this flow. The first packet is assigned to the priority 1. [click]. The second packet is demoted to priority 2. [click] For the third packet, its priority is further reduced. [click]. Eventually, if this flow is large enough, the last packet is assigned to the lowest priority. You can see that, the key idea of multi-level feedback queue is very simple and it does not require flow size information to do the scheduling.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9</a:t>
            </a:fld>
            <a:endParaRPr lang="zh-CN" altLang="en-US"/>
          </a:p>
        </p:txBody>
      </p:sp>
    </p:spTree>
    <p:extLst>
      <p:ext uri="{BB962C8B-B14F-4D97-AF65-F5344CB8AC3E}">
        <p14:creationId xmlns:p14="http://schemas.microsoft.com/office/powerpoint/2010/main" val="2746627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With MLFQ, small flows are more likely to finish in higher priority queues while large flows are more likely to finish in lower priority queues. Therefore, small flows</a:t>
            </a:r>
            <a:r>
              <a:rPr lang="en-US" altLang="zh-CN" baseline="0" dirty="0"/>
              <a:t> are prioritized over large flows, thus emulating SJF, especially for heavy tailed DCN workloads.</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10</a:t>
            </a:fld>
            <a:endParaRPr lang="zh-CN" altLang="en-US"/>
          </a:p>
        </p:txBody>
      </p:sp>
    </p:spTree>
    <p:extLst>
      <p:ext uri="{BB962C8B-B14F-4D97-AF65-F5344CB8AC3E}">
        <p14:creationId xmlns:p14="http://schemas.microsoft.com/office/powerpoint/2010/main" val="2032616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F2A791F-60C3-4B29-AA2D-436442291E0F}" type="datetime1">
              <a:rPr lang="zh-CN" altLang="en-US" smtClean="0"/>
              <a:t>2017/8/4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63138AD-D532-4AC4-B30E-6E7475BFE880}" type="datetime1">
              <a:rPr lang="zh-CN" altLang="en-US" smtClean="0"/>
              <a:t>2017/8/4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E1A0762-C824-4A76-8875-A809DCB9C75F}" type="datetime1">
              <a:rPr lang="zh-CN" altLang="en-US" smtClean="0"/>
              <a:t>2017/8/4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AA16799-1DFC-4EC8-9F44-51B7B488A555}" type="datetime1">
              <a:rPr lang="zh-CN" altLang="en-US" smtClean="0"/>
              <a:t>2017/8/4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F41FC2B-3BA4-433B-B49D-95533CEE9443}" type="datetime1">
              <a:rPr lang="zh-CN" altLang="en-US" smtClean="0"/>
              <a:t>2017/8/4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98EB226-5E95-4BC7-A579-7D3DFFEA949F}" type="datetime1">
              <a:rPr lang="zh-CN" altLang="en-US" smtClean="0"/>
              <a:t>2017/8/4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F2E4105-6ED8-44F1-AF58-84C22267B53C}" type="datetime1">
              <a:rPr lang="zh-CN" altLang="en-US" smtClean="0"/>
              <a:t>2017/8/4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FFF1CEC-E490-4B14-8485-248E77031291}" type="datetime1">
              <a:rPr lang="zh-CN" altLang="en-US" smtClean="0"/>
              <a:t>2017/8/4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91B1F0-6032-47A3-B040-0324D9EFDC13}" type="datetime1">
              <a:rPr lang="zh-CN" altLang="en-US" smtClean="0"/>
              <a:t>2017/8/4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653F081-DB12-4D46-B06E-251610EB5248}" type="datetime1">
              <a:rPr lang="zh-CN" altLang="en-US" smtClean="0"/>
              <a:t>2017/8/4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4CB3693-6866-4FD4-9C5A-42C34DF5381F}" type="datetime1">
              <a:rPr lang="zh-CN" altLang="en-US" smtClean="0"/>
              <a:t>2017/8/4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387FD3-556D-4532-AFC7-D00C47CFA939}" type="datetime1">
              <a:rPr lang="zh-CN" altLang="en-US" smtClean="0"/>
              <a:t>2017/8/4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1.png"/><Relationship Id="rId5" Type="http://schemas.openxmlformats.org/officeDocument/2006/relationships/image" Target="../media/image201.png"/><Relationship Id="rId4" Type="http://schemas.openxmlformats.org/officeDocument/2006/relationships/image" Target="../media/image191.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077072"/>
            <a:ext cx="9144000" cy="579646"/>
          </a:xfrm>
          <a:prstGeom prst="rect">
            <a:avLst/>
          </a:prstGeom>
          <a:noFill/>
        </p:spPr>
        <p:txBody>
          <a:bodyPr wrap="square" rtlCol="0">
            <a:spAutoFit/>
          </a:bodyPr>
          <a:lstStyle/>
          <a:p>
            <a:pPr algn="ctr">
              <a:lnSpc>
                <a:spcPts val="3840"/>
              </a:lnSpc>
            </a:pPr>
            <a:r>
              <a:rPr lang="en-US" altLang="zh-CN" sz="3400" dirty="0"/>
              <a:t>Wei Bai</a:t>
            </a:r>
            <a:endParaRPr lang="en-US" altLang="zh-CN" sz="800" dirty="0"/>
          </a:p>
        </p:txBody>
      </p:sp>
      <p:sp>
        <p:nvSpPr>
          <p:cNvPr id="5" name="TextBox 6"/>
          <p:cNvSpPr txBox="1"/>
          <p:nvPr/>
        </p:nvSpPr>
        <p:spPr>
          <a:xfrm>
            <a:off x="26145" y="1628800"/>
            <a:ext cx="9117856" cy="1446550"/>
          </a:xfrm>
          <a:prstGeom prst="rect">
            <a:avLst/>
          </a:prstGeom>
          <a:noFill/>
        </p:spPr>
        <p:txBody>
          <a:bodyPr wrap="square" rtlCol="0">
            <a:spAutoFit/>
          </a:bodyPr>
          <a:lstStyle/>
          <a:p>
            <a:pPr algn="ctr"/>
            <a:r>
              <a:rPr lang="en-US" altLang="zh-CN" sz="4400" dirty="0">
                <a:solidFill>
                  <a:srgbClr val="0000CC"/>
                </a:solidFill>
              </a:rPr>
              <a:t>Experiments with Data Center Congestion Control Research</a:t>
            </a:r>
            <a:endParaRPr lang="en-US" sz="4400" dirty="0">
              <a:solidFill>
                <a:srgbClr val="0000CC"/>
              </a:solidFill>
              <a:latin typeface="+mj-lt"/>
            </a:endParaRPr>
          </a:p>
        </p:txBody>
      </p:sp>
      <p:sp>
        <p:nvSpPr>
          <p:cNvPr id="6" name="灯片编号占位符 4"/>
          <p:cNvSpPr>
            <a:spLocks noGrp="1"/>
          </p:cNvSpPr>
          <p:nvPr>
            <p:ph type="sldNum" sz="quarter" idx="12"/>
          </p:nvPr>
        </p:nvSpPr>
        <p:spPr>
          <a:xfrm>
            <a:off x="6553200" y="6356350"/>
            <a:ext cx="2133600" cy="365125"/>
          </a:xfrm>
        </p:spPr>
        <p:txBody>
          <a:bodyPr/>
          <a:lstStyle/>
          <a:p>
            <a:fld id="{0C913308-F349-4B6D-A68A-DD1791B4A57B}" type="slidenum">
              <a:rPr lang="zh-CN" altLang="en-US" smtClean="0"/>
              <a:t>1</a:t>
            </a:fld>
            <a:endParaRPr lang="zh-CN" altLang="en-US" dirty="0"/>
          </a:p>
        </p:txBody>
      </p:sp>
      <p:sp>
        <p:nvSpPr>
          <p:cNvPr id="7" name="灯片编号占位符 4"/>
          <p:cNvSpPr txBox="1">
            <a:spLocks/>
          </p:cNvSpPr>
          <p:nvPr/>
        </p:nvSpPr>
        <p:spPr>
          <a:xfrm>
            <a:off x="2987824" y="6356350"/>
            <a:ext cx="324036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dirty="0" err="1">
                <a:solidFill>
                  <a:schemeClr val="tx1"/>
                </a:solidFill>
              </a:rPr>
              <a:t>APNet</a:t>
            </a:r>
            <a:r>
              <a:rPr lang="en-US" altLang="zh-CN" sz="2400" dirty="0">
                <a:solidFill>
                  <a:schemeClr val="tx1"/>
                </a:solidFill>
              </a:rPr>
              <a:t> 2017, Hong Kong</a:t>
            </a:r>
            <a:endParaRPr lang="zh-CN" altLang="en-US" sz="2400" dirty="0">
              <a:solidFill>
                <a:schemeClr val="tx1"/>
              </a:solidFill>
            </a:endParaRPr>
          </a:p>
        </p:txBody>
      </p:sp>
      <p:pic>
        <p:nvPicPr>
          <p:cNvPr id="2" name="Picture 1">
            <a:extLst>
              <a:ext uri="{FF2B5EF4-FFF2-40B4-BE49-F238E27FC236}">
                <a16:creationId xmlns:a16="http://schemas.microsoft.com/office/drawing/2014/main" id="{DE4033DF-F41D-4247-9476-081943D59DAA}"/>
              </a:ext>
            </a:extLst>
          </p:cNvPr>
          <p:cNvPicPr>
            <a:picLocks noChangeAspect="1"/>
          </p:cNvPicPr>
          <p:nvPr/>
        </p:nvPicPr>
        <p:blipFill>
          <a:blip r:embed="rId3"/>
          <a:stretch>
            <a:fillRect/>
          </a:stretch>
        </p:blipFill>
        <p:spPr>
          <a:xfrm>
            <a:off x="1475657" y="4962420"/>
            <a:ext cx="2160240" cy="696020"/>
          </a:xfrm>
          <a:prstGeom prst="rect">
            <a:avLst/>
          </a:prstGeom>
        </p:spPr>
      </p:pic>
      <p:pic>
        <p:nvPicPr>
          <p:cNvPr id="3" name="Picture 2">
            <a:extLst>
              <a:ext uri="{FF2B5EF4-FFF2-40B4-BE49-F238E27FC236}">
                <a16:creationId xmlns:a16="http://schemas.microsoft.com/office/drawing/2014/main" id="{4B8471B1-1B93-4200-B78D-CD7D5B9D4ABF}"/>
              </a:ext>
            </a:extLst>
          </p:cNvPr>
          <p:cNvPicPr>
            <a:picLocks noChangeAspect="1"/>
          </p:cNvPicPr>
          <p:nvPr/>
        </p:nvPicPr>
        <p:blipFill>
          <a:blip r:embed="rId4"/>
          <a:stretch>
            <a:fillRect/>
          </a:stretch>
        </p:blipFill>
        <p:spPr>
          <a:xfrm>
            <a:off x="5580112" y="4962420"/>
            <a:ext cx="2304256" cy="639770"/>
          </a:xfrm>
          <a:prstGeom prst="rect">
            <a:avLst/>
          </a:prstGeom>
        </p:spPr>
      </p:pic>
      <p:sp>
        <p:nvSpPr>
          <p:cNvPr id="11" name="Down Arrow 4">
            <a:extLst>
              <a:ext uri="{FF2B5EF4-FFF2-40B4-BE49-F238E27FC236}">
                <a16:creationId xmlns:a16="http://schemas.microsoft.com/office/drawing/2014/main" id="{0DC004E7-C8DF-4FB7-B104-82F9A79ABBBF}"/>
              </a:ext>
            </a:extLst>
          </p:cNvPr>
          <p:cNvSpPr/>
          <p:nvPr/>
        </p:nvSpPr>
        <p:spPr>
          <a:xfrm rot="16200000">
            <a:off x="4442227" y="4983475"/>
            <a:ext cx="331553" cy="678986"/>
          </a:xfrm>
          <a:prstGeom prst="downArrow">
            <a:avLst>
              <a:gd name="adj1" fmla="val 50000"/>
              <a:gd name="adj2" fmla="val 71585"/>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5760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CC"/>
                </a:solidFill>
                <a:cs typeface="Times New Roman" panose="02020603050405020304" pitchFamily="18" charset="0"/>
              </a:rPr>
              <a:t>PIAS Key Idea</a:t>
            </a:r>
            <a:endParaRPr lang="zh-CN" altLang="en-US" dirty="0">
              <a:solidFill>
                <a:srgbClr val="0000CC"/>
              </a:solidFill>
              <a:ea typeface="+mn-ea"/>
              <a:cs typeface="Times New Roman" panose="02020603050405020304" pitchFamily="18" charset="0"/>
            </a:endParaRPr>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内容占位符 6"/>
          <p:cNvSpPr>
            <a:spLocks noGrp="1"/>
          </p:cNvSpPr>
          <p:nvPr>
            <p:ph idx="1"/>
          </p:nvPr>
        </p:nvSpPr>
        <p:spPr/>
        <p:txBody>
          <a:bodyPr/>
          <a:lstStyle/>
          <a:p>
            <a:r>
              <a:rPr lang="en-US" altLang="zh-CN" dirty="0"/>
              <a:t>PIAS performs </a:t>
            </a:r>
            <a:r>
              <a:rPr lang="en-US" altLang="zh-CN" dirty="0">
                <a:solidFill>
                  <a:srgbClr val="0000CC"/>
                </a:solidFill>
                <a:cs typeface="Times New Roman" panose="02020603050405020304" pitchFamily="18" charset="0"/>
              </a:rPr>
              <a:t>Multi-Level Feedback Queue (MLFQ) </a:t>
            </a:r>
            <a:r>
              <a:rPr lang="en-US" altLang="zh-CN" dirty="0"/>
              <a:t>to emulate Shortest Job First (SJF)</a:t>
            </a:r>
          </a:p>
        </p:txBody>
      </p:sp>
      <p:sp>
        <p:nvSpPr>
          <p:cNvPr id="25" name="圆角矩形 48"/>
          <p:cNvSpPr/>
          <p:nvPr/>
        </p:nvSpPr>
        <p:spPr>
          <a:xfrm>
            <a:off x="685800" y="3798928"/>
            <a:ext cx="7848600" cy="15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800" dirty="0">
                <a:solidFill>
                  <a:schemeClr val="bg1"/>
                </a:solidFill>
                <a:ea typeface="Corbel" charset="0"/>
                <a:cs typeface="Corbel" charset="0"/>
              </a:rPr>
              <a:t>In general, PIAS short flows finish in higher priority queues while large ones in lower priority queues, emulating SJF, effective for heavy tailed DCN traffic.</a:t>
            </a:r>
          </a:p>
        </p:txBody>
      </p:sp>
      <p:sp>
        <p:nvSpPr>
          <p:cNvPr id="8" name="灯片编号占位符 7"/>
          <p:cNvSpPr>
            <a:spLocks noGrp="1"/>
          </p:cNvSpPr>
          <p:nvPr>
            <p:ph type="sldNum" sz="quarter" idx="12"/>
          </p:nvPr>
        </p:nvSpPr>
        <p:spPr/>
        <p:txBody>
          <a:bodyPr/>
          <a:lstStyle/>
          <a:p>
            <a:fld id="{0C913308-F349-4B6D-A68A-DD1791B4A57B}" type="slidenum">
              <a:rPr lang="zh-CN" altLang="en-US" smtClean="0"/>
              <a:t>10</a:t>
            </a:fld>
            <a:endParaRPr lang="zh-CN" altLang="en-US" dirty="0"/>
          </a:p>
        </p:txBody>
      </p:sp>
    </p:spTree>
    <p:extLst>
      <p:ext uri="{BB962C8B-B14F-4D97-AF65-F5344CB8AC3E}">
        <p14:creationId xmlns:p14="http://schemas.microsoft.com/office/powerpoint/2010/main" val="1485108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7090" y="152400"/>
            <a:ext cx="8229600" cy="1143000"/>
          </a:xfrm>
          <a:ln>
            <a:solidFill>
              <a:schemeClr val="bg1"/>
            </a:solidFill>
          </a:ln>
        </p:spPr>
        <p:txBody>
          <a:bodyPr>
            <a:normAutofit/>
          </a:bodyPr>
          <a:lstStyle/>
          <a:p>
            <a:r>
              <a:rPr lang="en-US" altLang="zh-CN" dirty="0">
                <a:solidFill>
                  <a:srgbClr val="0000CC"/>
                </a:solidFill>
                <a:ea typeface="Corbel" charset="0"/>
                <a:cs typeface="Corbel" charset="0"/>
              </a:rPr>
              <a:t>How to implement MLFQ?</a:t>
            </a:r>
            <a:endParaRPr lang="zh-CN" altLang="en-US" dirty="0">
              <a:solidFill>
                <a:srgbClr val="0000CC"/>
              </a:solidFill>
              <a:ea typeface="Corbel" charset="0"/>
              <a:cs typeface="Corbel" charset="0"/>
            </a:endParaRPr>
          </a:p>
        </p:txBody>
      </p:sp>
      <p:sp>
        <p:nvSpPr>
          <p:cNvPr id="204" name="Rectangle 23"/>
          <p:cNvSpPr>
            <a:spLocks noChangeArrowheads="1"/>
          </p:cNvSpPr>
          <p:nvPr/>
        </p:nvSpPr>
        <p:spPr bwMode="auto">
          <a:xfrm>
            <a:off x="2684040" y="3381333"/>
            <a:ext cx="3771528" cy="28956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latin typeface="Corbel" charset="0"/>
              <a:ea typeface="Corbel" charset="0"/>
              <a:cs typeface="Corbel" charset="0"/>
            </a:endParaRPr>
          </a:p>
        </p:txBody>
      </p:sp>
      <p:cxnSp>
        <p:nvCxnSpPr>
          <p:cNvPr id="26" name="直接连接符 25"/>
          <p:cNvCxnSpPr/>
          <p:nvPr/>
        </p:nvCxnSpPr>
        <p:spPr>
          <a:xfrm>
            <a:off x="2246498" y="3741378"/>
            <a:ext cx="43754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2279104" y="6049083"/>
            <a:ext cx="438844" cy="76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7" descr="server-gray.png"/>
          <p:cNvPicPr>
            <a:picLocks noChangeAspect="1"/>
          </p:cNvPicPr>
          <p:nvPr/>
        </p:nvPicPr>
        <p:blipFill>
          <a:blip r:embed="rId3" cstate="print"/>
          <a:stretch>
            <a:fillRect/>
          </a:stretch>
        </p:blipFill>
        <p:spPr>
          <a:xfrm>
            <a:off x="1470135" y="5547908"/>
            <a:ext cx="915278" cy="974328"/>
          </a:xfrm>
          <a:prstGeom prst="rect">
            <a:avLst/>
          </a:prstGeom>
        </p:spPr>
      </p:pic>
      <p:pic>
        <p:nvPicPr>
          <p:cNvPr id="33" name="Picture 88" descr="server-gray.png"/>
          <p:cNvPicPr>
            <a:picLocks noChangeAspect="1"/>
          </p:cNvPicPr>
          <p:nvPr/>
        </p:nvPicPr>
        <p:blipFill>
          <a:blip r:embed="rId3" cstate="print"/>
          <a:stretch>
            <a:fillRect/>
          </a:stretch>
        </p:blipFill>
        <p:spPr>
          <a:xfrm>
            <a:off x="1501914" y="3254214"/>
            <a:ext cx="915278" cy="974328"/>
          </a:xfrm>
          <a:prstGeom prst="rect">
            <a:avLst/>
          </a:prstGeom>
        </p:spPr>
      </p:pic>
      <p:pic>
        <p:nvPicPr>
          <p:cNvPr id="34" name="Picture 87" descr="server-gray.png"/>
          <p:cNvPicPr>
            <a:picLocks noChangeAspect="1"/>
          </p:cNvPicPr>
          <p:nvPr/>
        </p:nvPicPr>
        <p:blipFill>
          <a:blip r:embed="rId3" cstate="print"/>
          <a:stretch>
            <a:fillRect/>
          </a:stretch>
        </p:blipFill>
        <p:spPr>
          <a:xfrm>
            <a:off x="6910064" y="4679240"/>
            <a:ext cx="915278" cy="974328"/>
          </a:xfrm>
          <a:prstGeom prst="rect">
            <a:avLst/>
          </a:prstGeom>
        </p:spPr>
      </p:pic>
      <p:sp>
        <p:nvSpPr>
          <p:cNvPr id="31" name="矩形 30"/>
          <p:cNvSpPr/>
          <p:nvPr/>
        </p:nvSpPr>
        <p:spPr>
          <a:xfrm>
            <a:off x="3352818" y="3704975"/>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Corbel" charset="0"/>
                <a:ea typeface="Corbel" charset="0"/>
                <a:cs typeface="Corbel" charset="0"/>
              </a:rPr>
              <a:t>Priority 1</a:t>
            </a:r>
            <a:endParaRPr lang="zh-CN" altLang="en-US" sz="2400" dirty="0">
              <a:solidFill>
                <a:schemeClr val="tx1"/>
              </a:solidFill>
              <a:latin typeface="Corbel" charset="0"/>
              <a:ea typeface="Corbel" charset="0"/>
              <a:cs typeface="Corbel" charset="0"/>
            </a:endParaRPr>
          </a:p>
        </p:txBody>
      </p:sp>
      <p:sp>
        <p:nvSpPr>
          <p:cNvPr id="35" name="矩形 34"/>
          <p:cNvSpPr/>
          <p:nvPr/>
        </p:nvSpPr>
        <p:spPr>
          <a:xfrm>
            <a:off x="3352818" y="4298496"/>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Corbel" charset="0"/>
                <a:ea typeface="Corbel" charset="0"/>
                <a:cs typeface="Corbel" charset="0"/>
              </a:rPr>
              <a:t>Priority 2</a:t>
            </a:r>
            <a:endParaRPr lang="zh-CN" altLang="en-US" sz="2400" dirty="0">
              <a:solidFill>
                <a:schemeClr val="tx1"/>
              </a:solidFill>
              <a:latin typeface="Corbel" charset="0"/>
              <a:ea typeface="Corbel" charset="0"/>
              <a:cs typeface="Corbel" charset="0"/>
            </a:endParaRPr>
          </a:p>
        </p:txBody>
      </p:sp>
      <p:sp>
        <p:nvSpPr>
          <p:cNvPr id="36" name="矩形 35"/>
          <p:cNvSpPr/>
          <p:nvPr/>
        </p:nvSpPr>
        <p:spPr>
          <a:xfrm>
            <a:off x="3352818" y="5594640"/>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Corbel" charset="0"/>
                <a:ea typeface="Corbel" charset="0"/>
                <a:cs typeface="Corbel" charset="0"/>
              </a:rPr>
              <a:t>Priority K</a:t>
            </a:r>
            <a:endParaRPr lang="zh-CN" altLang="en-US" sz="2400" dirty="0">
              <a:solidFill>
                <a:schemeClr val="tx1"/>
              </a:solidFill>
              <a:latin typeface="Corbel" charset="0"/>
              <a:ea typeface="Corbel" charset="0"/>
              <a:cs typeface="Corbel" charset="0"/>
            </a:endParaRPr>
          </a:p>
        </p:txBody>
      </p:sp>
      <p:sp>
        <p:nvSpPr>
          <p:cNvPr id="37" name="TextBox 36"/>
          <p:cNvSpPr txBox="1"/>
          <p:nvPr/>
        </p:nvSpPr>
        <p:spPr>
          <a:xfrm>
            <a:off x="4295328" y="4946568"/>
            <a:ext cx="591829" cy="400110"/>
          </a:xfrm>
          <a:prstGeom prst="rect">
            <a:avLst/>
          </a:prstGeom>
          <a:noFill/>
        </p:spPr>
        <p:txBody>
          <a:bodyPr wrap="none" rtlCol="0">
            <a:spAutoFit/>
          </a:bodyPr>
          <a:lstStyle/>
          <a:p>
            <a:r>
              <a:rPr lang="en-US" altLang="zh-CN" sz="2000" dirty="0">
                <a:latin typeface="Corbel" charset="0"/>
                <a:ea typeface="Corbel" charset="0"/>
                <a:cs typeface="Corbel" charset="0"/>
              </a:rPr>
              <a:t>……</a:t>
            </a:r>
            <a:endParaRPr lang="zh-CN" altLang="en-US" sz="2000" dirty="0">
              <a:latin typeface="Corbel" charset="0"/>
              <a:ea typeface="Corbel" charset="0"/>
              <a:cs typeface="Corbel" charset="0"/>
            </a:endParaRPr>
          </a:p>
        </p:txBody>
      </p:sp>
      <p:cxnSp>
        <p:nvCxnSpPr>
          <p:cNvPr id="38" name="肘形连接符 37"/>
          <p:cNvCxnSpPr>
            <a:stCxn id="31" idx="3"/>
            <a:endCxn id="35" idx="1"/>
          </p:cNvCxnSpPr>
          <p:nvPr/>
        </p:nvCxnSpPr>
        <p:spPr>
          <a:xfrm flipH="1">
            <a:off x="3352818" y="3916971"/>
            <a:ext cx="2370235" cy="593521"/>
          </a:xfrm>
          <a:prstGeom prst="bentConnector5">
            <a:avLst>
              <a:gd name="adj1" fmla="val -9645"/>
              <a:gd name="adj2" fmla="val 50000"/>
              <a:gd name="adj3" fmla="val 109645"/>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肘形连接符 38"/>
          <p:cNvCxnSpPr/>
          <p:nvPr/>
        </p:nvCxnSpPr>
        <p:spPr>
          <a:xfrm flipH="1">
            <a:off x="3352818" y="4510492"/>
            <a:ext cx="2370235" cy="593521"/>
          </a:xfrm>
          <a:prstGeom prst="bentConnector5">
            <a:avLst>
              <a:gd name="adj1" fmla="val -9645"/>
              <a:gd name="adj2" fmla="val 50000"/>
              <a:gd name="adj3" fmla="val 109645"/>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肘形连接符 39"/>
          <p:cNvCxnSpPr/>
          <p:nvPr/>
        </p:nvCxnSpPr>
        <p:spPr>
          <a:xfrm flipH="1">
            <a:off x="3365253" y="5209431"/>
            <a:ext cx="2370235" cy="593521"/>
          </a:xfrm>
          <a:prstGeom prst="bentConnector5">
            <a:avLst>
              <a:gd name="adj1" fmla="val -9645"/>
              <a:gd name="adj2" fmla="val 50000"/>
              <a:gd name="adj3" fmla="val 109645"/>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6253831" y="4713087"/>
            <a:ext cx="705793" cy="762000"/>
            <a:chOff x="6897409" y="2819400"/>
            <a:chExt cx="705793" cy="762000"/>
          </a:xfrm>
        </p:grpSpPr>
        <p:cxnSp>
          <p:nvCxnSpPr>
            <p:cNvPr id="42"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44" name="直接箭头连接符 43"/>
          <p:cNvCxnSpPr/>
          <p:nvPr/>
        </p:nvCxnSpPr>
        <p:spPr>
          <a:xfrm>
            <a:off x="2855168" y="3916971"/>
            <a:ext cx="497650" cy="0"/>
          </a:xfrm>
          <a:prstGeom prst="straightConnector1">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5735488" y="3848991"/>
            <a:ext cx="497650" cy="0"/>
          </a:xfrm>
          <a:prstGeom prst="straightConnector1">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5735488" y="4425055"/>
            <a:ext cx="497650" cy="0"/>
          </a:xfrm>
          <a:prstGeom prst="straightConnector1">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5722549" y="5793207"/>
            <a:ext cx="497650" cy="0"/>
          </a:xfrm>
          <a:prstGeom prst="straightConnector1">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sp>
        <p:nvSpPr>
          <p:cNvPr id="5" name="Rectangular Callout 4"/>
          <p:cNvSpPr/>
          <p:nvPr/>
        </p:nvSpPr>
        <p:spPr>
          <a:xfrm>
            <a:off x="5080762" y="2472822"/>
            <a:ext cx="2674789" cy="691260"/>
          </a:xfrm>
          <a:prstGeom prst="wedgeRectCallout">
            <a:avLst>
              <a:gd name="adj1" fmla="val -44617"/>
              <a:gd name="adj2" fmla="val 11262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ea typeface="Corbel" charset="0"/>
                <a:cs typeface="Corbel" charset="0"/>
              </a:rPr>
              <a:t>Requires switch to keep per-flow state</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11</a:t>
            </a:fld>
            <a:endParaRPr lang="zh-CN" altLang="en-US" dirty="0"/>
          </a:p>
        </p:txBody>
      </p:sp>
      <p:sp>
        <p:nvSpPr>
          <p:cNvPr id="3" name="内容占位符 2"/>
          <p:cNvSpPr>
            <a:spLocks noGrp="1"/>
          </p:cNvSpPr>
          <p:nvPr>
            <p:ph idx="1"/>
          </p:nvPr>
        </p:nvSpPr>
        <p:spPr/>
        <p:txBody>
          <a:bodyPr/>
          <a:lstStyle/>
          <a:p>
            <a:r>
              <a:rPr lang="en-US" altLang="zh-CN" dirty="0"/>
              <a:t>Implementing MLFQ at switch directly </a:t>
            </a:r>
            <a:r>
              <a:rPr lang="en-US" altLang="zh-CN" dirty="0">
                <a:solidFill>
                  <a:srgbClr val="FF0000"/>
                </a:solidFill>
              </a:rPr>
              <a:t>not scalable</a:t>
            </a:r>
            <a:endParaRPr lang="zh-CN" altLang="en-US" dirty="0">
              <a:solidFill>
                <a:srgbClr val="FF0000"/>
              </a:solidFill>
            </a:endParaRPr>
          </a:p>
        </p:txBody>
      </p:sp>
    </p:spTree>
    <p:extLst>
      <p:ext uri="{BB962C8B-B14F-4D97-AF65-F5344CB8AC3E}">
        <p14:creationId xmlns:p14="http://schemas.microsoft.com/office/powerpoint/2010/main" val="132812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7090" y="152400"/>
            <a:ext cx="8229600" cy="1143000"/>
          </a:xfrm>
          <a:ln>
            <a:solidFill>
              <a:schemeClr val="bg1"/>
            </a:solidFill>
          </a:ln>
        </p:spPr>
        <p:txBody>
          <a:bodyPr>
            <a:normAutofit/>
          </a:bodyPr>
          <a:lstStyle/>
          <a:p>
            <a:r>
              <a:rPr lang="en-US" altLang="zh-CN" dirty="0">
                <a:solidFill>
                  <a:srgbClr val="0000CC"/>
                </a:solidFill>
                <a:ea typeface="Corbel" charset="0"/>
                <a:cs typeface="Corbel" charset="0"/>
              </a:rPr>
              <a:t>How to implement MLFQ?</a:t>
            </a:r>
            <a:endParaRPr lang="zh-CN" altLang="en-US" dirty="0">
              <a:solidFill>
                <a:srgbClr val="0000CC"/>
              </a:solidFill>
              <a:ea typeface="Corbel" charset="0"/>
              <a:cs typeface="Corbel" charset="0"/>
            </a:endParaRPr>
          </a:p>
        </p:txBody>
      </p:sp>
      <p:sp>
        <p:nvSpPr>
          <p:cNvPr id="204" name="Rectangle 23"/>
          <p:cNvSpPr>
            <a:spLocks noChangeArrowheads="1"/>
          </p:cNvSpPr>
          <p:nvPr/>
        </p:nvSpPr>
        <p:spPr bwMode="auto">
          <a:xfrm>
            <a:off x="2684040" y="3381333"/>
            <a:ext cx="3771528" cy="28956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latin typeface="Corbel" charset="0"/>
              <a:ea typeface="Corbel" charset="0"/>
              <a:cs typeface="Corbel" charset="0"/>
            </a:endParaRPr>
          </a:p>
        </p:txBody>
      </p:sp>
      <p:cxnSp>
        <p:nvCxnSpPr>
          <p:cNvPr id="26" name="直接连接符 25"/>
          <p:cNvCxnSpPr/>
          <p:nvPr/>
        </p:nvCxnSpPr>
        <p:spPr>
          <a:xfrm>
            <a:off x="2246498" y="3741378"/>
            <a:ext cx="43754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2279104" y="6049083"/>
            <a:ext cx="438844" cy="76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7" descr="server-gray.png"/>
          <p:cNvPicPr>
            <a:picLocks noChangeAspect="1"/>
          </p:cNvPicPr>
          <p:nvPr/>
        </p:nvPicPr>
        <p:blipFill>
          <a:blip r:embed="rId3" cstate="print"/>
          <a:stretch>
            <a:fillRect/>
          </a:stretch>
        </p:blipFill>
        <p:spPr>
          <a:xfrm>
            <a:off x="1470135" y="5547908"/>
            <a:ext cx="915278" cy="974328"/>
          </a:xfrm>
          <a:prstGeom prst="rect">
            <a:avLst/>
          </a:prstGeom>
        </p:spPr>
      </p:pic>
      <p:pic>
        <p:nvPicPr>
          <p:cNvPr id="33" name="Picture 88" descr="server-gray.png"/>
          <p:cNvPicPr>
            <a:picLocks noChangeAspect="1"/>
          </p:cNvPicPr>
          <p:nvPr/>
        </p:nvPicPr>
        <p:blipFill>
          <a:blip r:embed="rId3" cstate="print"/>
          <a:stretch>
            <a:fillRect/>
          </a:stretch>
        </p:blipFill>
        <p:spPr>
          <a:xfrm>
            <a:off x="1501914" y="3254214"/>
            <a:ext cx="915278" cy="974328"/>
          </a:xfrm>
          <a:prstGeom prst="rect">
            <a:avLst/>
          </a:prstGeom>
        </p:spPr>
      </p:pic>
      <p:pic>
        <p:nvPicPr>
          <p:cNvPr id="34" name="Picture 87" descr="server-gray.png"/>
          <p:cNvPicPr>
            <a:picLocks noChangeAspect="1"/>
          </p:cNvPicPr>
          <p:nvPr/>
        </p:nvPicPr>
        <p:blipFill>
          <a:blip r:embed="rId3" cstate="print"/>
          <a:stretch>
            <a:fillRect/>
          </a:stretch>
        </p:blipFill>
        <p:spPr>
          <a:xfrm>
            <a:off x="6910064" y="4679240"/>
            <a:ext cx="915278" cy="974328"/>
          </a:xfrm>
          <a:prstGeom prst="rect">
            <a:avLst/>
          </a:prstGeom>
        </p:spPr>
      </p:pic>
      <p:sp>
        <p:nvSpPr>
          <p:cNvPr id="31" name="矩形 30"/>
          <p:cNvSpPr/>
          <p:nvPr/>
        </p:nvSpPr>
        <p:spPr>
          <a:xfrm>
            <a:off x="3352818" y="3704975"/>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Corbel" charset="0"/>
                <a:ea typeface="Corbel" charset="0"/>
                <a:cs typeface="Corbel" charset="0"/>
              </a:rPr>
              <a:t>Priority 1</a:t>
            </a:r>
            <a:endParaRPr lang="zh-CN" altLang="en-US" sz="2400" dirty="0">
              <a:solidFill>
                <a:schemeClr val="tx1"/>
              </a:solidFill>
              <a:latin typeface="Corbel" charset="0"/>
              <a:ea typeface="Corbel" charset="0"/>
              <a:cs typeface="Corbel" charset="0"/>
            </a:endParaRPr>
          </a:p>
        </p:txBody>
      </p:sp>
      <p:sp>
        <p:nvSpPr>
          <p:cNvPr id="35" name="矩形 34"/>
          <p:cNvSpPr/>
          <p:nvPr/>
        </p:nvSpPr>
        <p:spPr>
          <a:xfrm>
            <a:off x="3352818" y="4298496"/>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Corbel" charset="0"/>
                <a:ea typeface="Corbel" charset="0"/>
                <a:cs typeface="Corbel" charset="0"/>
              </a:rPr>
              <a:t>Priority 2</a:t>
            </a:r>
            <a:endParaRPr lang="zh-CN" altLang="en-US" sz="2400" dirty="0">
              <a:solidFill>
                <a:schemeClr val="tx1"/>
              </a:solidFill>
              <a:latin typeface="Corbel" charset="0"/>
              <a:ea typeface="Corbel" charset="0"/>
              <a:cs typeface="Corbel" charset="0"/>
            </a:endParaRPr>
          </a:p>
        </p:txBody>
      </p:sp>
      <p:sp>
        <p:nvSpPr>
          <p:cNvPr id="36" name="矩形 35"/>
          <p:cNvSpPr/>
          <p:nvPr/>
        </p:nvSpPr>
        <p:spPr>
          <a:xfrm>
            <a:off x="3352818" y="5594640"/>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Corbel" charset="0"/>
                <a:ea typeface="Corbel" charset="0"/>
                <a:cs typeface="Corbel" charset="0"/>
              </a:rPr>
              <a:t>Priority K</a:t>
            </a:r>
            <a:endParaRPr lang="zh-CN" altLang="en-US" sz="2400" dirty="0">
              <a:solidFill>
                <a:schemeClr val="tx1"/>
              </a:solidFill>
              <a:latin typeface="Corbel" charset="0"/>
              <a:ea typeface="Corbel" charset="0"/>
              <a:cs typeface="Corbel" charset="0"/>
            </a:endParaRPr>
          </a:p>
        </p:txBody>
      </p:sp>
      <p:sp>
        <p:nvSpPr>
          <p:cNvPr id="37" name="TextBox 36"/>
          <p:cNvSpPr txBox="1"/>
          <p:nvPr/>
        </p:nvSpPr>
        <p:spPr>
          <a:xfrm>
            <a:off x="4295328" y="4946568"/>
            <a:ext cx="591829" cy="400110"/>
          </a:xfrm>
          <a:prstGeom prst="rect">
            <a:avLst/>
          </a:prstGeom>
          <a:noFill/>
        </p:spPr>
        <p:txBody>
          <a:bodyPr wrap="none" rtlCol="0">
            <a:spAutoFit/>
          </a:bodyPr>
          <a:lstStyle/>
          <a:p>
            <a:r>
              <a:rPr lang="en-US" altLang="zh-CN" sz="2000" dirty="0">
                <a:latin typeface="Corbel" charset="0"/>
                <a:ea typeface="Corbel" charset="0"/>
                <a:cs typeface="Corbel" charset="0"/>
              </a:rPr>
              <a:t>……</a:t>
            </a:r>
            <a:endParaRPr lang="zh-CN" altLang="en-US" sz="2000" dirty="0">
              <a:latin typeface="Corbel" charset="0"/>
              <a:ea typeface="Corbel" charset="0"/>
              <a:cs typeface="Corbel" charset="0"/>
            </a:endParaRPr>
          </a:p>
        </p:txBody>
      </p:sp>
      <p:cxnSp>
        <p:nvCxnSpPr>
          <p:cNvPr id="38" name="肘形连接符 37"/>
          <p:cNvCxnSpPr>
            <a:stCxn id="31" idx="3"/>
            <a:endCxn id="35" idx="1"/>
          </p:cNvCxnSpPr>
          <p:nvPr/>
        </p:nvCxnSpPr>
        <p:spPr>
          <a:xfrm flipH="1">
            <a:off x="3352818" y="3916971"/>
            <a:ext cx="2370235" cy="593521"/>
          </a:xfrm>
          <a:prstGeom prst="bentConnector5">
            <a:avLst>
              <a:gd name="adj1" fmla="val -9645"/>
              <a:gd name="adj2" fmla="val 50000"/>
              <a:gd name="adj3" fmla="val 109645"/>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肘形连接符 38"/>
          <p:cNvCxnSpPr/>
          <p:nvPr/>
        </p:nvCxnSpPr>
        <p:spPr>
          <a:xfrm flipH="1">
            <a:off x="3352818" y="4510492"/>
            <a:ext cx="2370235" cy="593521"/>
          </a:xfrm>
          <a:prstGeom prst="bentConnector5">
            <a:avLst>
              <a:gd name="adj1" fmla="val -9645"/>
              <a:gd name="adj2" fmla="val 50000"/>
              <a:gd name="adj3" fmla="val 109645"/>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肘形连接符 39"/>
          <p:cNvCxnSpPr/>
          <p:nvPr/>
        </p:nvCxnSpPr>
        <p:spPr>
          <a:xfrm flipH="1">
            <a:off x="3365253" y="5209431"/>
            <a:ext cx="2370235" cy="593521"/>
          </a:xfrm>
          <a:prstGeom prst="bentConnector5">
            <a:avLst>
              <a:gd name="adj1" fmla="val -9645"/>
              <a:gd name="adj2" fmla="val 50000"/>
              <a:gd name="adj3" fmla="val 109645"/>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6253831" y="4713087"/>
            <a:ext cx="705793" cy="762000"/>
            <a:chOff x="6897409" y="2819400"/>
            <a:chExt cx="705793" cy="762000"/>
          </a:xfrm>
        </p:grpSpPr>
        <p:cxnSp>
          <p:nvCxnSpPr>
            <p:cNvPr id="42"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44" name="直接箭头连接符 43"/>
          <p:cNvCxnSpPr/>
          <p:nvPr/>
        </p:nvCxnSpPr>
        <p:spPr>
          <a:xfrm>
            <a:off x="2855168" y="3916971"/>
            <a:ext cx="497650" cy="0"/>
          </a:xfrm>
          <a:prstGeom prst="straightConnector1">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5735488" y="3848991"/>
            <a:ext cx="497650" cy="0"/>
          </a:xfrm>
          <a:prstGeom prst="straightConnector1">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5735488" y="4425055"/>
            <a:ext cx="497650" cy="0"/>
          </a:xfrm>
          <a:prstGeom prst="straightConnector1">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5722549" y="5793207"/>
            <a:ext cx="497650" cy="0"/>
          </a:xfrm>
          <a:prstGeom prst="straightConnector1">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sp>
        <p:nvSpPr>
          <p:cNvPr id="95" name="内容占位符 2"/>
          <p:cNvSpPr>
            <a:spLocks noGrp="1"/>
          </p:cNvSpPr>
          <p:nvPr>
            <p:ph idx="1"/>
          </p:nvPr>
        </p:nvSpPr>
        <p:spPr>
          <a:xfrm>
            <a:off x="457200" y="1124744"/>
            <a:ext cx="8291264" cy="4525963"/>
          </a:xfrm>
        </p:spPr>
        <p:txBody>
          <a:bodyPr/>
          <a:lstStyle/>
          <a:p>
            <a:r>
              <a:rPr lang="en-US" altLang="zh-CN" dirty="0">
                <a:solidFill>
                  <a:srgbClr val="0000CC"/>
                </a:solidFill>
                <a:ea typeface="Corbel" charset="0"/>
                <a:cs typeface="Corbel" charset="0"/>
              </a:rPr>
              <a:t>Decoupling</a:t>
            </a:r>
            <a:r>
              <a:rPr lang="en-US" altLang="zh-CN" dirty="0">
                <a:solidFill>
                  <a:srgbClr val="00B050"/>
                </a:solidFill>
                <a:ea typeface="Corbel" charset="0"/>
                <a:cs typeface="Calibri" panose="020F0502020204030204" pitchFamily="34" charset="0"/>
              </a:rPr>
              <a:t> </a:t>
            </a:r>
            <a:r>
              <a:rPr lang="en-US" altLang="zh-CN" dirty="0">
                <a:ea typeface="Corbel" charset="0"/>
                <a:cs typeface="Calibri" panose="020F0502020204030204" pitchFamily="34" charset="0"/>
              </a:rPr>
              <a:t>MLFQ</a:t>
            </a:r>
          </a:p>
          <a:p>
            <a:pPr lvl="1">
              <a:buFont typeface="Wingdings" charset="2"/>
              <a:buChar char="Ø"/>
            </a:pPr>
            <a:r>
              <a:rPr lang="en-US" altLang="zh-CN" sz="2400" dirty="0">
                <a:ea typeface="Corbel" charset="0"/>
                <a:cs typeface="Calibri" panose="020F0502020204030204" pitchFamily="34" charset="0"/>
              </a:rPr>
              <a:t>Stateless</a:t>
            </a:r>
            <a:r>
              <a:rPr lang="en-US" altLang="zh-CN" sz="2400" dirty="0">
                <a:solidFill>
                  <a:srgbClr val="C00000"/>
                </a:solidFill>
                <a:ea typeface="Corbel" charset="0"/>
                <a:cs typeface="Calibri" panose="020F0502020204030204" pitchFamily="34" charset="0"/>
              </a:rPr>
              <a:t> </a:t>
            </a:r>
            <a:r>
              <a:rPr lang="en-US" altLang="zh-CN" sz="2400" dirty="0">
                <a:solidFill>
                  <a:srgbClr val="0000CC"/>
                </a:solidFill>
                <a:ea typeface="Corbel" charset="0"/>
                <a:cs typeface="Corbel" charset="0"/>
              </a:rPr>
              <a:t>Priority Queueing </a:t>
            </a:r>
            <a:r>
              <a:rPr lang="en-US" altLang="zh-CN" sz="2400" dirty="0">
                <a:ea typeface="Corbel" charset="0"/>
                <a:cs typeface="Calibri" panose="020F0502020204030204" pitchFamily="34" charset="0"/>
              </a:rPr>
              <a:t>at the switch (a built-in function) </a:t>
            </a:r>
          </a:p>
          <a:p>
            <a:pPr lvl="1">
              <a:buFont typeface="Wingdings" charset="2"/>
              <a:buChar char="Ø"/>
            </a:pPr>
            <a:r>
              <a:rPr lang="en-US" altLang="zh-CN" sz="2400" dirty="0" err="1">
                <a:ea typeface="Corbel" charset="0"/>
                <a:cs typeface="Calibri" panose="020F0502020204030204" pitchFamily="34" charset="0"/>
              </a:rPr>
              <a:t>Stateful</a:t>
            </a:r>
            <a:r>
              <a:rPr lang="en-US" altLang="zh-CN" sz="2400" dirty="0">
                <a:ea typeface="Corbel" charset="0"/>
                <a:cs typeface="Calibri" panose="020F0502020204030204" pitchFamily="34" charset="0"/>
              </a:rPr>
              <a:t> </a:t>
            </a:r>
            <a:r>
              <a:rPr lang="en-US" altLang="zh-CN" sz="2400" dirty="0">
                <a:solidFill>
                  <a:srgbClr val="0000CC"/>
                </a:solidFill>
                <a:ea typeface="Corbel" charset="0"/>
                <a:cs typeface="Corbel" charset="0"/>
              </a:rPr>
              <a:t>Packet Tagging </a:t>
            </a:r>
            <a:r>
              <a:rPr lang="en-US" altLang="zh-CN" sz="2400" dirty="0">
                <a:ea typeface="Corbel" charset="0"/>
                <a:cs typeface="Calibri" panose="020F0502020204030204" pitchFamily="34" charset="0"/>
              </a:rPr>
              <a:t>at the end host </a:t>
            </a:r>
          </a:p>
        </p:txBody>
      </p:sp>
      <p:sp>
        <p:nvSpPr>
          <p:cNvPr id="45" name="Rectangle 25"/>
          <p:cNvSpPr/>
          <p:nvPr/>
        </p:nvSpPr>
        <p:spPr>
          <a:xfrm>
            <a:off x="-457200" y="3525698"/>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b="1" dirty="0">
              <a:latin typeface="Corbel" charset="0"/>
              <a:ea typeface="Corbel" charset="0"/>
              <a:cs typeface="Corbel" charset="0"/>
            </a:endParaRPr>
          </a:p>
        </p:txBody>
      </p:sp>
      <mc:AlternateContent xmlns:mc="http://schemas.openxmlformats.org/markup-compatibility/2006" xmlns:a14="http://schemas.microsoft.com/office/drawing/2010/main">
        <mc:Choice Requires="a14">
          <p:sp>
            <p:nvSpPr>
              <p:cNvPr id="4" name="Rectangular Callout 3"/>
              <p:cNvSpPr/>
              <p:nvPr/>
            </p:nvSpPr>
            <p:spPr>
              <a:xfrm>
                <a:off x="147737" y="4143332"/>
                <a:ext cx="3798408" cy="1113186"/>
              </a:xfrm>
              <a:prstGeom prst="wedgeRectCallout">
                <a:avLst>
                  <a:gd name="adj1" fmla="val -813"/>
                  <a:gd name="adj2" fmla="val -72719"/>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US" dirty="0">
                    <a:solidFill>
                      <a:sysClr val="windowText" lastClr="000000"/>
                    </a:solidFill>
                    <a:ea typeface="Corbel" charset="0"/>
                    <a:cs typeface="Corbel" charset="0"/>
                  </a:rPr>
                  <a:t>- </a:t>
                </a:r>
                <a14:m>
                  <m:oMath xmlns:m="http://schemas.openxmlformats.org/officeDocument/2006/math">
                    <m:r>
                      <m:rPr>
                        <m:sty m:val="p"/>
                      </m:rPr>
                      <a:rPr lang="en-US" i="0" smtClean="0">
                        <a:solidFill>
                          <a:sysClr val="windowText" lastClr="000000"/>
                        </a:solidFill>
                        <a:latin typeface="Cambria Math" panose="02040503050406030204" pitchFamily="18" charset="0"/>
                        <a:ea typeface="Corbel" charset="0"/>
                        <a:cs typeface="Corbel" charset="0"/>
                      </a:rPr>
                      <m:t>K</m:t>
                    </m:r>
                    <m:r>
                      <a:rPr lang="en-US" i="0" smtClean="0">
                        <a:solidFill>
                          <a:sysClr val="windowText" lastClr="000000"/>
                        </a:solidFill>
                        <a:latin typeface="Cambria Math" panose="02040503050406030204" pitchFamily="18" charset="0"/>
                        <a:ea typeface="Corbel" charset="0"/>
                        <a:cs typeface="Corbel" charset="0"/>
                      </a:rPr>
                      <m:t> </m:t>
                    </m:r>
                  </m:oMath>
                </a14:m>
                <a:r>
                  <a:rPr lang="en-US" dirty="0">
                    <a:solidFill>
                      <a:sysClr val="windowText" lastClr="000000"/>
                    </a:solidFill>
                    <a:ea typeface="Corbel" charset="0"/>
                    <a:cs typeface="Corbel" charset="0"/>
                  </a:rPr>
                  <a:t>priorities: </a:t>
                </a:r>
                <a14:m>
                  <m:oMath xmlns:m="http://schemas.openxmlformats.org/officeDocument/2006/math">
                    <m:sSub>
                      <m:sSubPr>
                        <m:ctrlPr>
                          <a:rPr lang="en-US" altLang="zh-CN" i="1" smtClean="0">
                            <a:solidFill>
                              <a:srgbClr val="0000CC"/>
                            </a:solidFill>
                            <a:latin typeface="Cambria Math" panose="02040503050406030204" pitchFamily="18" charset="0"/>
                            <a:ea typeface="Corbel" charset="0"/>
                            <a:cs typeface="Corbel" charset="0"/>
                          </a:rPr>
                        </m:ctrlPr>
                      </m:sSubPr>
                      <m:e>
                        <m:r>
                          <m:rPr>
                            <m:sty m:val="p"/>
                          </m:rPr>
                          <a:rPr lang="en-US" altLang="zh-CN" i="0">
                            <a:solidFill>
                              <a:srgbClr val="0000CC"/>
                            </a:solidFill>
                            <a:latin typeface="Cambria Math" panose="02040503050406030204" pitchFamily="18" charset="0"/>
                            <a:ea typeface="Corbel" charset="0"/>
                            <a:cs typeface="Corbel" charset="0"/>
                          </a:rPr>
                          <m:t>P</m:t>
                        </m:r>
                      </m:e>
                      <m:sub>
                        <m:r>
                          <m:rPr>
                            <m:sty m:val="p"/>
                          </m:rPr>
                          <a:rPr lang="en-US" altLang="zh-CN" i="0">
                            <a:solidFill>
                              <a:srgbClr val="0000CC"/>
                            </a:solidFill>
                            <a:latin typeface="Cambria Math" panose="02040503050406030204" pitchFamily="18" charset="0"/>
                            <a:ea typeface="Corbel" charset="0"/>
                            <a:cs typeface="Corbel" charset="0"/>
                          </a:rPr>
                          <m:t>i</m:t>
                        </m:r>
                      </m:sub>
                    </m:sSub>
                    <m:r>
                      <a:rPr lang="en-US" altLang="zh-CN" i="0">
                        <a:solidFill>
                          <a:srgbClr val="0000CC"/>
                        </a:solidFill>
                        <a:latin typeface="Cambria Math" panose="02040503050406030204" pitchFamily="18" charset="0"/>
                        <a:ea typeface="Corbel" charset="0"/>
                        <a:cs typeface="Corbel" charset="0"/>
                      </a:rPr>
                      <m:t> </m:t>
                    </m:r>
                    <m:d>
                      <m:dPr>
                        <m:ctrlPr>
                          <a:rPr lang="en-US" altLang="zh-CN" i="1">
                            <a:solidFill>
                              <a:srgbClr val="0000CC"/>
                            </a:solidFill>
                            <a:latin typeface="Cambria Math" panose="02040503050406030204" pitchFamily="18" charset="0"/>
                            <a:ea typeface="Corbel" charset="0"/>
                            <a:cs typeface="Corbel" charset="0"/>
                          </a:rPr>
                        </m:ctrlPr>
                      </m:dPr>
                      <m:e>
                        <m:r>
                          <a:rPr lang="en-US" altLang="zh-CN" i="0">
                            <a:solidFill>
                              <a:srgbClr val="0000CC"/>
                            </a:solidFill>
                            <a:latin typeface="Cambria Math" panose="02040503050406030204" pitchFamily="18" charset="0"/>
                            <a:ea typeface="Corbel" charset="0"/>
                            <a:cs typeface="Corbel" charset="0"/>
                          </a:rPr>
                          <m:t>1≤</m:t>
                        </m:r>
                        <m:r>
                          <m:rPr>
                            <m:sty m:val="p"/>
                          </m:rPr>
                          <a:rPr lang="en-US" altLang="zh-CN" i="0">
                            <a:solidFill>
                              <a:srgbClr val="0000CC"/>
                            </a:solidFill>
                            <a:latin typeface="Cambria Math" panose="02040503050406030204" pitchFamily="18" charset="0"/>
                            <a:ea typeface="Corbel" charset="0"/>
                            <a:cs typeface="Corbel" charset="0"/>
                          </a:rPr>
                          <m:t>i</m:t>
                        </m:r>
                        <m:r>
                          <a:rPr lang="en-US" altLang="zh-CN" i="0">
                            <a:solidFill>
                              <a:srgbClr val="0000CC"/>
                            </a:solidFill>
                            <a:latin typeface="Cambria Math" panose="02040503050406030204" pitchFamily="18" charset="0"/>
                            <a:ea typeface="Corbel" charset="0"/>
                            <a:cs typeface="Corbel" charset="0"/>
                          </a:rPr>
                          <m:t>≤</m:t>
                        </m:r>
                        <m:r>
                          <m:rPr>
                            <m:sty m:val="p"/>
                          </m:rPr>
                          <a:rPr lang="en-US" altLang="zh-CN" i="0">
                            <a:solidFill>
                              <a:srgbClr val="0000CC"/>
                            </a:solidFill>
                            <a:latin typeface="Cambria Math" panose="02040503050406030204" pitchFamily="18" charset="0"/>
                            <a:ea typeface="Corbel" charset="0"/>
                            <a:cs typeface="Corbel" charset="0"/>
                          </a:rPr>
                          <m:t>K</m:t>
                        </m:r>
                      </m:e>
                    </m:d>
                  </m:oMath>
                </a14:m>
                <a:endParaRPr lang="en-US" altLang="zh-CN" dirty="0">
                  <a:solidFill>
                    <a:srgbClr val="0000CC"/>
                  </a:solidFill>
                  <a:ea typeface="Corbel" charset="0"/>
                  <a:cs typeface="Corbel" charset="0"/>
                </a:endParaRPr>
              </a:p>
              <a:p>
                <a14:m>
                  <m:oMath xmlns:m="http://schemas.openxmlformats.org/officeDocument/2006/math">
                    <m:r>
                      <m:rPr>
                        <m:nor/>
                      </m:rPr>
                      <a:rPr lang="en-US" altLang="zh-CN" dirty="0">
                        <a:solidFill>
                          <a:sysClr val="windowText" lastClr="000000"/>
                        </a:solidFill>
                        <a:ea typeface="Corbel" charset="0"/>
                        <a:cs typeface="Corbel" charset="0"/>
                      </a:rPr>
                      <m:t>−</m:t>
                    </m:r>
                    <m:r>
                      <a:rPr lang="en-US" altLang="zh-CN" b="0" i="0" dirty="0" smtClean="0">
                        <a:solidFill>
                          <a:sysClr val="windowText" lastClr="000000"/>
                        </a:solidFill>
                        <a:latin typeface="Cambria Math" panose="02040503050406030204" pitchFamily="18" charset="0"/>
                        <a:ea typeface="Corbel" charset="0"/>
                        <a:cs typeface="Corbel" charset="0"/>
                      </a:rPr>
                      <m:t> </m:t>
                    </m:r>
                    <m:r>
                      <m:rPr>
                        <m:sty m:val="p"/>
                      </m:rPr>
                      <a:rPr lang="en-US" i="0">
                        <a:solidFill>
                          <a:sysClr val="windowText" lastClr="000000"/>
                        </a:solidFill>
                        <a:latin typeface="Cambria Math" panose="02040503050406030204" pitchFamily="18" charset="0"/>
                        <a:ea typeface="Corbel" charset="0"/>
                        <a:cs typeface="Corbel" charset="0"/>
                      </a:rPr>
                      <m:t>K</m:t>
                    </m:r>
                    <m:r>
                      <a:rPr lang="zh-CN" altLang="en-US" b="0" i="0" smtClean="0">
                        <a:solidFill>
                          <a:sysClr val="windowText" lastClr="000000"/>
                        </a:solidFill>
                        <a:latin typeface="Cambria Math" panose="02040503050406030204" pitchFamily="18" charset="0"/>
                        <a:ea typeface="Corbel" charset="0"/>
                        <a:cs typeface="Corbel" charset="0"/>
                      </a:rPr>
                      <m:t>−</m:t>
                    </m:r>
                    <m:r>
                      <a:rPr lang="en-US" i="0">
                        <a:solidFill>
                          <a:sysClr val="windowText" lastClr="000000"/>
                        </a:solidFill>
                        <a:latin typeface="Cambria Math" panose="02040503050406030204" pitchFamily="18" charset="0"/>
                        <a:ea typeface="Corbel" charset="0"/>
                        <a:cs typeface="Corbel" charset="0"/>
                      </a:rPr>
                      <m:t>1</m:t>
                    </m:r>
                  </m:oMath>
                </a14:m>
                <a:r>
                  <a:rPr lang="en-US" dirty="0">
                    <a:solidFill>
                      <a:sysClr val="windowText" lastClr="000000"/>
                    </a:solidFill>
                    <a:ea typeface="Corbel" charset="0"/>
                    <a:cs typeface="Corbel" charset="0"/>
                  </a:rPr>
                  <a:t> thresholds: </a:t>
                </a:r>
                <a14:m>
                  <m:oMath xmlns:m="http://schemas.openxmlformats.org/officeDocument/2006/math">
                    <m:sSub>
                      <m:sSubPr>
                        <m:ctrlPr>
                          <a:rPr lang="en-US" altLang="zh-CN" i="1" smtClean="0">
                            <a:solidFill>
                              <a:srgbClr val="0000CC"/>
                            </a:solidFill>
                            <a:latin typeface="Cambria Math" panose="02040503050406030204" pitchFamily="18" charset="0"/>
                            <a:ea typeface="Corbel" charset="0"/>
                            <a:cs typeface="Corbel" charset="0"/>
                          </a:rPr>
                        </m:ctrlPr>
                      </m:sSubPr>
                      <m:e>
                        <m:r>
                          <m:rPr>
                            <m:sty m:val="p"/>
                          </m:rPr>
                          <a:rPr lang="zh-CN" altLang="en-US" i="0">
                            <a:solidFill>
                              <a:srgbClr val="0000CC"/>
                            </a:solidFill>
                            <a:latin typeface="Cambria Math" panose="02040503050406030204" pitchFamily="18" charset="0"/>
                            <a:ea typeface="Corbel" charset="0"/>
                            <a:cs typeface="Corbel" charset="0"/>
                          </a:rPr>
                          <m:t>α</m:t>
                        </m:r>
                      </m:e>
                      <m:sub>
                        <m:r>
                          <m:rPr>
                            <m:sty m:val="p"/>
                          </m:rPr>
                          <a:rPr lang="en-US" altLang="zh-CN" i="0">
                            <a:solidFill>
                              <a:srgbClr val="0000CC"/>
                            </a:solidFill>
                            <a:latin typeface="Cambria Math" panose="02040503050406030204" pitchFamily="18" charset="0"/>
                            <a:ea typeface="Corbel" charset="0"/>
                            <a:cs typeface="Corbel" charset="0"/>
                          </a:rPr>
                          <m:t>j</m:t>
                        </m:r>
                        <m:r>
                          <a:rPr lang="en-US" altLang="zh-CN" i="0">
                            <a:solidFill>
                              <a:srgbClr val="0000CC"/>
                            </a:solidFill>
                            <a:latin typeface="Cambria Math" panose="02040503050406030204" pitchFamily="18" charset="0"/>
                            <a:ea typeface="Corbel" charset="0"/>
                            <a:cs typeface="Corbel" charset="0"/>
                          </a:rPr>
                          <m:t> </m:t>
                        </m:r>
                      </m:sub>
                    </m:sSub>
                    <m:d>
                      <m:dPr>
                        <m:ctrlPr>
                          <a:rPr lang="en-US" altLang="zh-CN" i="1">
                            <a:solidFill>
                              <a:srgbClr val="0000CC"/>
                            </a:solidFill>
                            <a:latin typeface="Cambria Math" panose="02040503050406030204" pitchFamily="18" charset="0"/>
                            <a:ea typeface="Corbel" charset="0"/>
                            <a:cs typeface="Corbel" charset="0"/>
                          </a:rPr>
                        </m:ctrlPr>
                      </m:dPr>
                      <m:e>
                        <m:r>
                          <a:rPr lang="en-US" altLang="zh-CN" i="0">
                            <a:solidFill>
                              <a:srgbClr val="0000CC"/>
                            </a:solidFill>
                            <a:latin typeface="Cambria Math" panose="02040503050406030204" pitchFamily="18" charset="0"/>
                            <a:ea typeface="Corbel" charset="0"/>
                            <a:cs typeface="Corbel" charset="0"/>
                          </a:rPr>
                          <m:t>1≤</m:t>
                        </m:r>
                        <m:r>
                          <m:rPr>
                            <m:sty m:val="p"/>
                          </m:rPr>
                          <a:rPr lang="en-US" altLang="zh-CN" i="0">
                            <a:solidFill>
                              <a:srgbClr val="0000CC"/>
                            </a:solidFill>
                            <a:latin typeface="Cambria Math" panose="02040503050406030204" pitchFamily="18" charset="0"/>
                            <a:ea typeface="Corbel" charset="0"/>
                            <a:cs typeface="Corbel" charset="0"/>
                          </a:rPr>
                          <m:t>j</m:t>
                        </m:r>
                        <m:r>
                          <a:rPr lang="en-US" altLang="zh-CN" i="0">
                            <a:solidFill>
                              <a:srgbClr val="0000CC"/>
                            </a:solidFill>
                            <a:latin typeface="Cambria Math" panose="02040503050406030204" pitchFamily="18" charset="0"/>
                            <a:ea typeface="Corbel" charset="0"/>
                            <a:cs typeface="Corbel" charset="0"/>
                          </a:rPr>
                          <m:t>≤</m:t>
                        </m:r>
                        <m:r>
                          <m:rPr>
                            <m:sty m:val="p"/>
                          </m:rPr>
                          <a:rPr lang="en-US" altLang="zh-CN" i="0" smtClean="0">
                            <a:solidFill>
                              <a:srgbClr val="0000CC"/>
                            </a:solidFill>
                            <a:latin typeface="Cambria Math" panose="02040503050406030204" pitchFamily="18" charset="0"/>
                            <a:ea typeface="Corbel" charset="0"/>
                            <a:cs typeface="Corbel" charset="0"/>
                          </a:rPr>
                          <m:t>K</m:t>
                        </m:r>
                        <m:r>
                          <a:rPr lang="en-US" altLang="zh-CN" i="0">
                            <a:solidFill>
                              <a:srgbClr val="0000CC"/>
                            </a:solidFill>
                            <a:latin typeface="Cambria Math" panose="02040503050406030204" pitchFamily="18" charset="0"/>
                            <a:ea typeface="Corbel" charset="0"/>
                            <a:cs typeface="Corbel" charset="0"/>
                          </a:rPr>
                          <m:t>−1</m:t>
                        </m:r>
                      </m:e>
                    </m:d>
                  </m:oMath>
                </a14:m>
                <a:endParaRPr lang="en-US" altLang="zh-CN" dirty="0">
                  <a:solidFill>
                    <a:srgbClr val="0000CC"/>
                  </a:solidFill>
                  <a:ea typeface="Corbel" charset="0"/>
                  <a:cs typeface="Corbel" charset="0"/>
                </a:endParaRPr>
              </a:p>
              <a:p>
                <a:r>
                  <a:rPr lang="en-US" dirty="0">
                    <a:solidFill>
                      <a:sysClr val="windowText" lastClr="000000"/>
                    </a:solidFill>
                    <a:ea typeface="Corbel" charset="0"/>
                    <a:cs typeface="Corbel" charset="0"/>
                  </a:rPr>
                  <a:t>- Threshold from </a:t>
                </a:r>
                <a14:m>
                  <m:oMath xmlns:m="http://schemas.openxmlformats.org/officeDocument/2006/math">
                    <m:sSub>
                      <m:sSubPr>
                        <m:ctrlPr>
                          <a:rPr lang="en-US" altLang="zh-CN" i="1" smtClean="0">
                            <a:solidFill>
                              <a:srgbClr val="0000CC"/>
                            </a:solidFill>
                            <a:latin typeface="Cambria Math" panose="02040503050406030204" pitchFamily="18" charset="0"/>
                            <a:ea typeface="Corbel" charset="0"/>
                            <a:cs typeface="Corbel" charset="0"/>
                          </a:rPr>
                        </m:ctrlPr>
                      </m:sSubPr>
                      <m:e>
                        <m:r>
                          <m:rPr>
                            <m:sty m:val="p"/>
                          </m:rPr>
                          <a:rPr lang="en-US" altLang="zh-CN" i="0">
                            <a:solidFill>
                              <a:srgbClr val="0000CC"/>
                            </a:solidFill>
                            <a:latin typeface="Cambria Math" panose="02040503050406030204" pitchFamily="18" charset="0"/>
                            <a:ea typeface="Corbel" charset="0"/>
                            <a:cs typeface="Corbel" charset="0"/>
                          </a:rPr>
                          <m:t>P</m:t>
                        </m:r>
                      </m:e>
                      <m:sub>
                        <m:r>
                          <m:rPr>
                            <m:sty m:val="p"/>
                          </m:rPr>
                          <a:rPr lang="en-US" altLang="zh-CN" i="0">
                            <a:solidFill>
                              <a:srgbClr val="0000CC"/>
                            </a:solidFill>
                            <a:latin typeface="Cambria Math" panose="02040503050406030204" pitchFamily="18" charset="0"/>
                            <a:ea typeface="Corbel" charset="0"/>
                            <a:cs typeface="Corbel" charset="0"/>
                          </a:rPr>
                          <m:t>j</m:t>
                        </m:r>
                        <m:r>
                          <a:rPr lang="en-US" altLang="zh-CN" i="0">
                            <a:solidFill>
                              <a:srgbClr val="0000CC"/>
                            </a:solidFill>
                            <a:latin typeface="Cambria Math" panose="02040503050406030204" pitchFamily="18" charset="0"/>
                            <a:ea typeface="Corbel" charset="0"/>
                            <a:cs typeface="Corbel" charset="0"/>
                          </a:rPr>
                          <m:t>−1</m:t>
                        </m:r>
                      </m:sub>
                    </m:sSub>
                  </m:oMath>
                </a14:m>
                <a:r>
                  <a:rPr lang="en-US" dirty="0">
                    <a:solidFill>
                      <a:sysClr val="windowText" lastClr="000000"/>
                    </a:solidFill>
                    <a:ea typeface="Corbel" charset="0"/>
                    <a:cs typeface="Corbel" charset="0"/>
                  </a:rPr>
                  <a:t> to </a:t>
                </a:r>
                <a14:m>
                  <m:oMath xmlns:m="http://schemas.openxmlformats.org/officeDocument/2006/math">
                    <m:sSub>
                      <m:sSubPr>
                        <m:ctrlPr>
                          <a:rPr lang="en-US" altLang="zh-CN" i="1" smtClean="0">
                            <a:solidFill>
                              <a:srgbClr val="0000CC"/>
                            </a:solidFill>
                            <a:latin typeface="Cambria Math" panose="02040503050406030204" pitchFamily="18" charset="0"/>
                            <a:ea typeface="Corbel" charset="0"/>
                            <a:cs typeface="Corbel" charset="0"/>
                          </a:rPr>
                        </m:ctrlPr>
                      </m:sSubPr>
                      <m:e>
                        <m:r>
                          <m:rPr>
                            <m:sty m:val="p"/>
                          </m:rPr>
                          <a:rPr lang="en-US" altLang="zh-CN" i="0" smtClean="0">
                            <a:solidFill>
                              <a:srgbClr val="0000CC"/>
                            </a:solidFill>
                            <a:latin typeface="Cambria Math" panose="02040503050406030204" pitchFamily="18" charset="0"/>
                            <a:ea typeface="Corbel" charset="0"/>
                            <a:cs typeface="Corbel" charset="0"/>
                          </a:rPr>
                          <m:t>P</m:t>
                        </m:r>
                      </m:e>
                      <m:sub>
                        <m:r>
                          <m:rPr>
                            <m:sty m:val="p"/>
                          </m:rPr>
                          <a:rPr lang="en-US" altLang="zh-CN" i="0">
                            <a:solidFill>
                              <a:srgbClr val="0000CC"/>
                            </a:solidFill>
                            <a:latin typeface="Cambria Math" panose="02040503050406030204" pitchFamily="18" charset="0"/>
                            <a:ea typeface="Corbel" charset="0"/>
                            <a:cs typeface="Corbel" charset="0"/>
                          </a:rPr>
                          <m:t>j</m:t>
                        </m:r>
                      </m:sub>
                    </m:sSub>
                  </m:oMath>
                </a14:m>
                <a:r>
                  <a:rPr lang="en-US" dirty="0">
                    <a:solidFill>
                      <a:sysClr val="windowText" lastClr="000000"/>
                    </a:solidFill>
                    <a:ea typeface="Corbel" charset="0"/>
                    <a:cs typeface="Corbel" charset="0"/>
                  </a:rPr>
                  <a:t> is: </a:t>
                </a:r>
                <a14:m>
                  <m:oMath xmlns:m="http://schemas.openxmlformats.org/officeDocument/2006/math">
                    <m:sSub>
                      <m:sSubPr>
                        <m:ctrlPr>
                          <a:rPr lang="en-US" altLang="zh-CN" i="1" smtClean="0">
                            <a:solidFill>
                              <a:srgbClr val="0000CC"/>
                            </a:solidFill>
                            <a:latin typeface="Cambria Math" panose="02040503050406030204" pitchFamily="18" charset="0"/>
                            <a:ea typeface="Corbel" charset="0"/>
                            <a:cs typeface="Corbel" charset="0"/>
                          </a:rPr>
                        </m:ctrlPr>
                      </m:sSubPr>
                      <m:e>
                        <m:r>
                          <m:rPr>
                            <m:sty m:val="p"/>
                          </m:rPr>
                          <a:rPr lang="zh-CN" altLang="en-US" i="0">
                            <a:solidFill>
                              <a:srgbClr val="0000CC"/>
                            </a:solidFill>
                            <a:latin typeface="Cambria Math" panose="02040503050406030204" pitchFamily="18" charset="0"/>
                            <a:ea typeface="Corbel" charset="0"/>
                            <a:cs typeface="Corbel" charset="0"/>
                          </a:rPr>
                          <m:t>α</m:t>
                        </m:r>
                      </m:e>
                      <m:sub>
                        <m:r>
                          <m:rPr>
                            <m:sty m:val="p"/>
                          </m:rPr>
                          <a:rPr lang="en-US" altLang="zh-CN" i="0">
                            <a:solidFill>
                              <a:srgbClr val="0000CC"/>
                            </a:solidFill>
                            <a:latin typeface="Cambria Math" panose="02040503050406030204" pitchFamily="18" charset="0"/>
                            <a:ea typeface="Corbel" charset="0"/>
                            <a:cs typeface="Corbel" charset="0"/>
                          </a:rPr>
                          <m:t>j</m:t>
                        </m:r>
                        <m:r>
                          <a:rPr lang="en-US" altLang="zh-CN" i="0">
                            <a:solidFill>
                              <a:srgbClr val="0000CC"/>
                            </a:solidFill>
                            <a:latin typeface="Cambria Math" panose="02040503050406030204" pitchFamily="18" charset="0"/>
                            <a:ea typeface="Corbel" charset="0"/>
                            <a:cs typeface="Corbel" charset="0"/>
                          </a:rPr>
                          <m:t>−1 </m:t>
                        </m:r>
                      </m:sub>
                    </m:sSub>
                  </m:oMath>
                </a14:m>
                <a:endParaRPr lang="en-US" dirty="0">
                  <a:solidFill>
                    <a:sysClr val="windowText" lastClr="000000"/>
                  </a:solidFill>
                  <a:ea typeface="Corbel" charset="0"/>
                  <a:cs typeface="Corbel" charset="0"/>
                </a:endParaRPr>
              </a:p>
            </p:txBody>
          </p:sp>
        </mc:Choice>
        <mc:Fallback xmlns="">
          <p:sp>
            <p:nvSpPr>
              <p:cNvPr id="4" name="Rectangular Callout 3"/>
              <p:cNvSpPr>
                <a:spLocks noRot="1" noChangeAspect="1" noMove="1" noResize="1" noEditPoints="1" noAdjustHandles="1" noChangeArrowheads="1" noChangeShapeType="1" noTextEdit="1"/>
              </p:cNvSpPr>
              <p:nvPr/>
            </p:nvSpPr>
            <p:spPr>
              <a:xfrm>
                <a:off x="147737" y="4143332"/>
                <a:ext cx="3798408" cy="1113186"/>
              </a:xfrm>
              <a:prstGeom prst="wedgeRectCallout">
                <a:avLst>
                  <a:gd name="adj1" fmla="val -813"/>
                  <a:gd name="adj2" fmla="val -72719"/>
                </a:avLst>
              </a:prstGeom>
              <a:blipFill>
                <a:blip r:embed="rId4"/>
                <a:stretch>
                  <a:fillRect/>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Rectangular Callout 26"/>
              <p:cNvSpPr/>
              <p:nvPr/>
            </p:nvSpPr>
            <p:spPr>
              <a:xfrm>
                <a:off x="396552" y="6325052"/>
                <a:ext cx="1732652" cy="456748"/>
              </a:xfrm>
              <a:prstGeom prst="wedgeRectCallout">
                <a:avLst>
                  <a:gd name="adj1" fmla="val 37856"/>
                  <a:gd name="adj2" fmla="val -84841"/>
                </a:avLst>
              </a:prstGeom>
              <a:ln/>
            </p:spPr>
            <p:style>
              <a:lnRef idx="1">
                <a:schemeClr val="accent1"/>
              </a:lnRef>
              <a:fillRef idx="2">
                <a:schemeClr val="accent1"/>
              </a:fillRef>
              <a:effectRef idx="1">
                <a:schemeClr val="accent1"/>
              </a:effectRef>
              <a:fontRef idx="minor">
                <a:schemeClr val="dk1"/>
              </a:fontRef>
            </p:style>
            <p:txBody>
              <a:bodyPr rtlCol="0" anchor="ctr"/>
              <a:lstStyle/>
              <a:p>
                <a14:m>
                  <m:oMath xmlns:m="http://schemas.openxmlformats.org/officeDocument/2006/math">
                    <m:r>
                      <m:rPr>
                        <m:sty m:val="p"/>
                      </m:rPr>
                      <a:rPr lang="en-US" sz="800" i="0" smtClean="0">
                        <a:solidFill>
                          <a:sysClr val="windowText" lastClr="000000"/>
                        </a:solidFill>
                        <a:latin typeface="Cambria Math" panose="02040503050406030204" pitchFamily="18" charset="0"/>
                        <a:ea typeface="Corbel" charset="0"/>
                        <a:cs typeface="Corbel" charset="0"/>
                      </a:rPr>
                      <m:t>K</m:t>
                    </m:r>
                    <m:r>
                      <a:rPr lang="en-US" sz="800" i="0" smtClean="0">
                        <a:solidFill>
                          <a:sysClr val="windowText" lastClr="000000"/>
                        </a:solidFill>
                        <a:latin typeface="Cambria Math" panose="02040503050406030204" pitchFamily="18" charset="0"/>
                        <a:ea typeface="Corbel" charset="0"/>
                        <a:cs typeface="Corbel" charset="0"/>
                      </a:rPr>
                      <m:t> </m:t>
                    </m:r>
                  </m:oMath>
                </a14:m>
                <a:r>
                  <a:rPr lang="en-US" sz="800" dirty="0">
                    <a:solidFill>
                      <a:sysClr val="windowText" lastClr="000000"/>
                    </a:solidFill>
                    <a:ea typeface="Corbel" charset="0"/>
                    <a:cs typeface="Corbel" charset="0"/>
                  </a:rPr>
                  <a:t>priorities: </a:t>
                </a:r>
                <a14:m>
                  <m:oMath xmlns:m="http://schemas.openxmlformats.org/officeDocument/2006/math">
                    <m:sSub>
                      <m:sSubPr>
                        <m:ctrlPr>
                          <a:rPr lang="en-US" altLang="zh-CN" sz="800" i="1" smtClean="0">
                            <a:solidFill>
                              <a:srgbClr val="0000CC"/>
                            </a:solidFill>
                            <a:latin typeface="Cambria Math" panose="02040503050406030204" pitchFamily="18" charset="0"/>
                            <a:ea typeface="Corbel" charset="0"/>
                            <a:cs typeface="Corbel" charset="0"/>
                          </a:rPr>
                        </m:ctrlPr>
                      </m:sSubPr>
                      <m:e>
                        <m:r>
                          <m:rPr>
                            <m:sty m:val="p"/>
                          </m:rPr>
                          <a:rPr lang="en-US" altLang="zh-CN" sz="800" i="0">
                            <a:solidFill>
                              <a:srgbClr val="0000CC"/>
                            </a:solidFill>
                            <a:latin typeface="Cambria Math" panose="02040503050406030204" pitchFamily="18" charset="0"/>
                            <a:ea typeface="Corbel" charset="0"/>
                            <a:cs typeface="Corbel" charset="0"/>
                          </a:rPr>
                          <m:t>P</m:t>
                        </m:r>
                      </m:e>
                      <m:sub>
                        <m:r>
                          <m:rPr>
                            <m:sty m:val="p"/>
                          </m:rPr>
                          <a:rPr lang="en-US" altLang="zh-CN" sz="800" i="0">
                            <a:solidFill>
                              <a:srgbClr val="0000CC"/>
                            </a:solidFill>
                            <a:latin typeface="Cambria Math" panose="02040503050406030204" pitchFamily="18" charset="0"/>
                            <a:ea typeface="Corbel" charset="0"/>
                            <a:cs typeface="Corbel" charset="0"/>
                          </a:rPr>
                          <m:t>i</m:t>
                        </m:r>
                      </m:sub>
                    </m:sSub>
                    <m:r>
                      <a:rPr lang="en-US" altLang="zh-CN" sz="800" i="0">
                        <a:solidFill>
                          <a:srgbClr val="0000CC"/>
                        </a:solidFill>
                        <a:latin typeface="Cambria Math" panose="02040503050406030204" pitchFamily="18" charset="0"/>
                        <a:ea typeface="Corbel" charset="0"/>
                        <a:cs typeface="Corbel" charset="0"/>
                      </a:rPr>
                      <m:t> </m:t>
                    </m:r>
                    <m:d>
                      <m:dPr>
                        <m:ctrlPr>
                          <a:rPr lang="en-US" altLang="zh-CN" sz="800" i="1">
                            <a:solidFill>
                              <a:srgbClr val="0000CC"/>
                            </a:solidFill>
                            <a:latin typeface="Cambria Math" panose="02040503050406030204" pitchFamily="18" charset="0"/>
                            <a:ea typeface="Corbel" charset="0"/>
                            <a:cs typeface="Corbel" charset="0"/>
                          </a:rPr>
                        </m:ctrlPr>
                      </m:dPr>
                      <m:e>
                        <m:r>
                          <a:rPr lang="en-US" altLang="zh-CN" sz="800" i="0">
                            <a:solidFill>
                              <a:srgbClr val="0000CC"/>
                            </a:solidFill>
                            <a:latin typeface="Cambria Math" panose="02040503050406030204" pitchFamily="18" charset="0"/>
                            <a:ea typeface="Corbel" charset="0"/>
                            <a:cs typeface="Corbel" charset="0"/>
                          </a:rPr>
                          <m:t>1≤</m:t>
                        </m:r>
                        <m:r>
                          <m:rPr>
                            <m:sty m:val="p"/>
                          </m:rPr>
                          <a:rPr lang="en-US" altLang="zh-CN" sz="800" i="0">
                            <a:solidFill>
                              <a:srgbClr val="0000CC"/>
                            </a:solidFill>
                            <a:latin typeface="Cambria Math" panose="02040503050406030204" pitchFamily="18" charset="0"/>
                            <a:ea typeface="Corbel" charset="0"/>
                            <a:cs typeface="Corbel" charset="0"/>
                          </a:rPr>
                          <m:t>i</m:t>
                        </m:r>
                        <m:r>
                          <a:rPr lang="en-US" altLang="zh-CN" sz="800" i="0">
                            <a:solidFill>
                              <a:srgbClr val="0000CC"/>
                            </a:solidFill>
                            <a:latin typeface="Cambria Math" panose="02040503050406030204" pitchFamily="18" charset="0"/>
                            <a:ea typeface="Corbel" charset="0"/>
                            <a:cs typeface="Corbel" charset="0"/>
                          </a:rPr>
                          <m:t>≤</m:t>
                        </m:r>
                        <m:r>
                          <m:rPr>
                            <m:sty m:val="p"/>
                          </m:rPr>
                          <a:rPr lang="en-US" altLang="zh-CN" sz="800" i="0">
                            <a:solidFill>
                              <a:srgbClr val="0000CC"/>
                            </a:solidFill>
                            <a:latin typeface="Cambria Math" panose="02040503050406030204" pitchFamily="18" charset="0"/>
                            <a:ea typeface="Corbel" charset="0"/>
                            <a:cs typeface="Corbel" charset="0"/>
                          </a:rPr>
                          <m:t>K</m:t>
                        </m:r>
                      </m:e>
                    </m:d>
                  </m:oMath>
                </a14:m>
                <a:endParaRPr lang="en-US" altLang="zh-CN" sz="800" dirty="0">
                  <a:solidFill>
                    <a:srgbClr val="0000CC"/>
                  </a:solidFill>
                  <a:ea typeface="Corbel" charset="0"/>
                  <a:cs typeface="Corbel" charset="0"/>
                </a:endParaRPr>
              </a:p>
              <a:p>
                <a14:m>
                  <m:oMath xmlns:m="http://schemas.openxmlformats.org/officeDocument/2006/math">
                    <m:r>
                      <m:rPr>
                        <m:sty m:val="p"/>
                      </m:rPr>
                      <a:rPr lang="en-US" sz="800" i="0">
                        <a:solidFill>
                          <a:sysClr val="windowText" lastClr="000000"/>
                        </a:solidFill>
                        <a:latin typeface="Cambria Math" panose="02040503050406030204" pitchFamily="18" charset="0"/>
                        <a:ea typeface="Corbel" charset="0"/>
                        <a:cs typeface="Corbel" charset="0"/>
                      </a:rPr>
                      <m:t>K</m:t>
                    </m:r>
                    <m:r>
                      <a:rPr lang="en-US" sz="800" i="0">
                        <a:solidFill>
                          <a:sysClr val="windowText" lastClr="000000"/>
                        </a:solidFill>
                        <a:latin typeface="Cambria Math" panose="02040503050406030204" pitchFamily="18" charset="0"/>
                        <a:ea typeface="Corbel" charset="0"/>
                        <a:cs typeface="Corbel" charset="0"/>
                      </a:rPr>
                      <m:t>−1</m:t>
                    </m:r>
                  </m:oMath>
                </a14:m>
                <a:r>
                  <a:rPr lang="en-US" sz="800" dirty="0">
                    <a:solidFill>
                      <a:sysClr val="windowText" lastClr="000000"/>
                    </a:solidFill>
                    <a:ea typeface="Corbel" charset="0"/>
                    <a:cs typeface="Corbel" charset="0"/>
                  </a:rPr>
                  <a:t> thresholds: </a:t>
                </a:r>
                <a14:m>
                  <m:oMath xmlns:m="http://schemas.openxmlformats.org/officeDocument/2006/math">
                    <m:sSub>
                      <m:sSubPr>
                        <m:ctrlPr>
                          <a:rPr lang="en-US" altLang="zh-CN" sz="800" i="1" smtClean="0">
                            <a:solidFill>
                              <a:srgbClr val="0000CC"/>
                            </a:solidFill>
                            <a:latin typeface="Cambria Math" panose="02040503050406030204" pitchFamily="18" charset="0"/>
                            <a:ea typeface="Corbel" charset="0"/>
                            <a:cs typeface="Corbel" charset="0"/>
                          </a:rPr>
                        </m:ctrlPr>
                      </m:sSubPr>
                      <m:e>
                        <m:r>
                          <m:rPr>
                            <m:sty m:val="p"/>
                          </m:rPr>
                          <a:rPr lang="zh-CN" altLang="en-US" sz="800" i="0">
                            <a:solidFill>
                              <a:srgbClr val="0000CC"/>
                            </a:solidFill>
                            <a:latin typeface="Cambria Math" panose="02040503050406030204" pitchFamily="18" charset="0"/>
                            <a:ea typeface="Corbel" charset="0"/>
                            <a:cs typeface="Corbel" charset="0"/>
                          </a:rPr>
                          <m:t>α</m:t>
                        </m:r>
                      </m:e>
                      <m:sub>
                        <m:r>
                          <m:rPr>
                            <m:sty m:val="p"/>
                          </m:rPr>
                          <a:rPr lang="en-US" altLang="zh-CN" sz="800" i="0">
                            <a:solidFill>
                              <a:srgbClr val="0000CC"/>
                            </a:solidFill>
                            <a:latin typeface="Cambria Math" panose="02040503050406030204" pitchFamily="18" charset="0"/>
                            <a:ea typeface="Corbel" charset="0"/>
                            <a:cs typeface="Corbel" charset="0"/>
                          </a:rPr>
                          <m:t>j</m:t>
                        </m:r>
                        <m:r>
                          <a:rPr lang="en-US" altLang="zh-CN" sz="800" i="0">
                            <a:solidFill>
                              <a:srgbClr val="0000CC"/>
                            </a:solidFill>
                            <a:latin typeface="Cambria Math" panose="02040503050406030204" pitchFamily="18" charset="0"/>
                            <a:ea typeface="Corbel" charset="0"/>
                            <a:cs typeface="Corbel" charset="0"/>
                          </a:rPr>
                          <m:t> </m:t>
                        </m:r>
                      </m:sub>
                    </m:sSub>
                    <m:d>
                      <m:dPr>
                        <m:ctrlPr>
                          <a:rPr lang="en-US" altLang="zh-CN" sz="800" i="1">
                            <a:solidFill>
                              <a:srgbClr val="0000CC"/>
                            </a:solidFill>
                            <a:latin typeface="Cambria Math" panose="02040503050406030204" pitchFamily="18" charset="0"/>
                            <a:ea typeface="Corbel" charset="0"/>
                            <a:cs typeface="Corbel" charset="0"/>
                          </a:rPr>
                        </m:ctrlPr>
                      </m:dPr>
                      <m:e>
                        <m:r>
                          <a:rPr lang="en-US" altLang="zh-CN" sz="800" i="0">
                            <a:solidFill>
                              <a:srgbClr val="0000CC"/>
                            </a:solidFill>
                            <a:latin typeface="Cambria Math" panose="02040503050406030204" pitchFamily="18" charset="0"/>
                            <a:ea typeface="Corbel" charset="0"/>
                            <a:cs typeface="Corbel" charset="0"/>
                          </a:rPr>
                          <m:t>1≤</m:t>
                        </m:r>
                        <m:r>
                          <m:rPr>
                            <m:sty m:val="p"/>
                          </m:rPr>
                          <a:rPr lang="en-US" altLang="zh-CN" sz="800" i="0">
                            <a:solidFill>
                              <a:srgbClr val="0000CC"/>
                            </a:solidFill>
                            <a:latin typeface="Cambria Math" panose="02040503050406030204" pitchFamily="18" charset="0"/>
                            <a:ea typeface="Corbel" charset="0"/>
                            <a:cs typeface="Corbel" charset="0"/>
                          </a:rPr>
                          <m:t>j</m:t>
                        </m:r>
                        <m:r>
                          <a:rPr lang="en-US" altLang="zh-CN" sz="800" i="0">
                            <a:solidFill>
                              <a:srgbClr val="0000CC"/>
                            </a:solidFill>
                            <a:latin typeface="Cambria Math" panose="02040503050406030204" pitchFamily="18" charset="0"/>
                            <a:ea typeface="Corbel" charset="0"/>
                            <a:cs typeface="Corbel" charset="0"/>
                          </a:rPr>
                          <m:t>≤</m:t>
                        </m:r>
                        <m:r>
                          <m:rPr>
                            <m:sty m:val="p"/>
                          </m:rPr>
                          <a:rPr lang="en-US" altLang="zh-CN" sz="800" i="0">
                            <a:solidFill>
                              <a:srgbClr val="0000CC"/>
                            </a:solidFill>
                            <a:latin typeface="Cambria Math" panose="02040503050406030204" pitchFamily="18" charset="0"/>
                            <a:ea typeface="Corbel" charset="0"/>
                            <a:cs typeface="Corbel" charset="0"/>
                          </a:rPr>
                          <m:t>K</m:t>
                        </m:r>
                        <m:r>
                          <a:rPr lang="en-US" altLang="zh-CN" sz="800" i="0">
                            <a:solidFill>
                              <a:srgbClr val="0000CC"/>
                            </a:solidFill>
                            <a:latin typeface="Cambria Math" panose="02040503050406030204" pitchFamily="18" charset="0"/>
                            <a:ea typeface="Corbel" charset="0"/>
                            <a:cs typeface="Corbel" charset="0"/>
                          </a:rPr>
                          <m:t>−1</m:t>
                        </m:r>
                      </m:e>
                    </m:d>
                  </m:oMath>
                </a14:m>
                <a:endParaRPr lang="en-US" altLang="zh-CN" sz="800" dirty="0">
                  <a:solidFill>
                    <a:srgbClr val="0000CC"/>
                  </a:solidFill>
                  <a:ea typeface="Corbel" charset="0"/>
                  <a:cs typeface="Corbel" charset="0"/>
                </a:endParaRPr>
              </a:p>
              <a:p>
                <a:r>
                  <a:rPr lang="en-US" sz="800" dirty="0">
                    <a:solidFill>
                      <a:sysClr val="windowText" lastClr="000000"/>
                    </a:solidFill>
                    <a:ea typeface="Corbel" charset="0"/>
                    <a:cs typeface="Corbel" charset="0"/>
                  </a:rPr>
                  <a:t>Threshold from </a:t>
                </a:r>
                <a14:m>
                  <m:oMath xmlns:m="http://schemas.openxmlformats.org/officeDocument/2006/math">
                    <m:sSub>
                      <m:sSubPr>
                        <m:ctrlPr>
                          <a:rPr lang="en-US" altLang="zh-CN" sz="800" i="1" smtClean="0">
                            <a:solidFill>
                              <a:srgbClr val="0000CC"/>
                            </a:solidFill>
                            <a:latin typeface="Cambria Math" panose="02040503050406030204" pitchFamily="18" charset="0"/>
                            <a:ea typeface="Corbel" charset="0"/>
                            <a:cs typeface="Corbel" charset="0"/>
                          </a:rPr>
                        </m:ctrlPr>
                      </m:sSubPr>
                      <m:e>
                        <m:r>
                          <m:rPr>
                            <m:sty m:val="p"/>
                          </m:rPr>
                          <a:rPr lang="en-US" altLang="zh-CN" sz="800" i="0">
                            <a:solidFill>
                              <a:srgbClr val="0000CC"/>
                            </a:solidFill>
                            <a:latin typeface="Cambria Math" panose="02040503050406030204" pitchFamily="18" charset="0"/>
                            <a:ea typeface="Corbel" charset="0"/>
                            <a:cs typeface="Corbel" charset="0"/>
                          </a:rPr>
                          <m:t>P</m:t>
                        </m:r>
                      </m:e>
                      <m:sub>
                        <m:r>
                          <m:rPr>
                            <m:sty m:val="p"/>
                          </m:rPr>
                          <a:rPr lang="en-US" altLang="zh-CN" sz="800" i="0">
                            <a:solidFill>
                              <a:srgbClr val="0000CC"/>
                            </a:solidFill>
                            <a:latin typeface="Cambria Math" panose="02040503050406030204" pitchFamily="18" charset="0"/>
                            <a:ea typeface="Corbel" charset="0"/>
                            <a:cs typeface="Corbel" charset="0"/>
                          </a:rPr>
                          <m:t>j</m:t>
                        </m:r>
                        <m:r>
                          <a:rPr lang="en-US" altLang="zh-CN" sz="800" i="0">
                            <a:solidFill>
                              <a:srgbClr val="0000CC"/>
                            </a:solidFill>
                            <a:latin typeface="Cambria Math" panose="02040503050406030204" pitchFamily="18" charset="0"/>
                            <a:ea typeface="Corbel" charset="0"/>
                            <a:cs typeface="Corbel" charset="0"/>
                          </a:rPr>
                          <m:t>−1</m:t>
                        </m:r>
                      </m:sub>
                    </m:sSub>
                  </m:oMath>
                </a14:m>
                <a:r>
                  <a:rPr lang="en-US" sz="800" dirty="0">
                    <a:solidFill>
                      <a:sysClr val="windowText" lastClr="000000"/>
                    </a:solidFill>
                    <a:ea typeface="Corbel" charset="0"/>
                    <a:cs typeface="Corbel" charset="0"/>
                  </a:rPr>
                  <a:t> to </a:t>
                </a:r>
                <a14:m>
                  <m:oMath xmlns:m="http://schemas.openxmlformats.org/officeDocument/2006/math">
                    <m:sSub>
                      <m:sSubPr>
                        <m:ctrlPr>
                          <a:rPr lang="en-US" altLang="zh-CN" sz="800" i="1" smtClean="0">
                            <a:solidFill>
                              <a:srgbClr val="0000CC"/>
                            </a:solidFill>
                            <a:latin typeface="Cambria Math" panose="02040503050406030204" pitchFamily="18" charset="0"/>
                            <a:ea typeface="Corbel" charset="0"/>
                            <a:cs typeface="Corbel" charset="0"/>
                          </a:rPr>
                        </m:ctrlPr>
                      </m:sSubPr>
                      <m:e>
                        <m:r>
                          <m:rPr>
                            <m:sty m:val="p"/>
                          </m:rPr>
                          <a:rPr lang="en-US" altLang="zh-CN" sz="800" i="0" smtClean="0">
                            <a:solidFill>
                              <a:srgbClr val="0000CC"/>
                            </a:solidFill>
                            <a:latin typeface="Cambria Math" panose="02040503050406030204" pitchFamily="18" charset="0"/>
                            <a:ea typeface="Corbel" charset="0"/>
                            <a:cs typeface="Corbel" charset="0"/>
                          </a:rPr>
                          <m:t>P</m:t>
                        </m:r>
                      </m:e>
                      <m:sub>
                        <m:r>
                          <m:rPr>
                            <m:sty m:val="p"/>
                          </m:rPr>
                          <a:rPr lang="en-US" altLang="zh-CN" sz="800" i="0">
                            <a:solidFill>
                              <a:srgbClr val="0000CC"/>
                            </a:solidFill>
                            <a:latin typeface="Cambria Math" panose="02040503050406030204" pitchFamily="18" charset="0"/>
                            <a:ea typeface="Corbel" charset="0"/>
                            <a:cs typeface="Corbel" charset="0"/>
                          </a:rPr>
                          <m:t>j</m:t>
                        </m:r>
                      </m:sub>
                    </m:sSub>
                  </m:oMath>
                </a14:m>
                <a:r>
                  <a:rPr lang="en-US" sz="800" dirty="0">
                    <a:solidFill>
                      <a:sysClr val="windowText" lastClr="000000"/>
                    </a:solidFill>
                    <a:ea typeface="Corbel" charset="0"/>
                    <a:cs typeface="Corbel" charset="0"/>
                  </a:rPr>
                  <a:t> is: </a:t>
                </a:r>
                <a14:m>
                  <m:oMath xmlns:m="http://schemas.openxmlformats.org/officeDocument/2006/math">
                    <m:sSub>
                      <m:sSubPr>
                        <m:ctrlPr>
                          <a:rPr lang="en-US" altLang="zh-CN" sz="800" i="1" smtClean="0">
                            <a:solidFill>
                              <a:srgbClr val="0000CC"/>
                            </a:solidFill>
                            <a:latin typeface="Cambria Math" panose="02040503050406030204" pitchFamily="18" charset="0"/>
                            <a:ea typeface="Corbel" charset="0"/>
                            <a:cs typeface="Corbel" charset="0"/>
                          </a:rPr>
                        </m:ctrlPr>
                      </m:sSubPr>
                      <m:e>
                        <m:r>
                          <m:rPr>
                            <m:sty m:val="p"/>
                          </m:rPr>
                          <a:rPr lang="zh-CN" altLang="en-US" sz="800" i="0">
                            <a:solidFill>
                              <a:srgbClr val="0000CC"/>
                            </a:solidFill>
                            <a:latin typeface="Cambria Math" panose="02040503050406030204" pitchFamily="18" charset="0"/>
                            <a:ea typeface="Corbel" charset="0"/>
                            <a:cs typeface="Corbel" charset="0"/>
                          </a:rPr>
                          <m:t>α</m:t>
                        </m:r>
                      </m:e>
                      <m:sub>
                        <m:r>
                          <m:rPr>
                            <m:sty m:val="p"/>
                          </m:rPr>
                          <a:rPr lang="en-US" altLang="zh-CN" sz="800" i="0">
                            <a:solidFill>
                              <a:srgbClr val="0000CC"/>
                            </a:solidFill>
                            <a:latin typeface="Cambria Math" panose="02040503050406030204" pitchFamily="18" charset="0"/>
                            <a:ea typeface="Corbel" charset="0"/>
                            <a:cs typeface="Corbel" charset="0"/>
                          </a:rPr>
                          <m:t>j</m:t>
                        </m:r>
                        <m:r>
                          <a:rPr lang="en-US" altLang="zh-CN" sz="800" i="0">
                            <a:solidFill>
                              <a:srgbClr val="0000CC"/>
                            </a:solidFill>
                            <a:latin typeface="Cambria Math" panose="02040503050406030204" pitchFamily="18" charset="0"/>
                            <a:ea typeface="Corbel" charset="0"/>
                            <a:cs typeface="Corbel" charset="0"/>
                          </a:rPr>
                          <m:t>−1 </m:t>
                        </m:r>
                      </m:sub>
                    </m:sSub>
                  </m:oMath>
                </a14:m>
                <a:endParaRPr lang="en-US" sz="800" dirty="0">
                  <a:solidFill>
                    <a:sysClr val="windowText" lastClr="000000"/>
                  </a:solidFill>
                  <a:ea typeface="Corbel" charset="0"/>
                  <a:cs typeface="Corbel" charset="0"/>
                </a:endParaRPr>
              </a:p>
            </p:txBody>
          </p:sp>
        </mc:Choice>
        <mc:Fallback xmlns="">
          <p:sp>
            <p:nvSpPr>
              <p:cNvPr id="27" name="Rectangular Callout 26"/>
              <p:cNvSpPr>
                <a:spLocks noRot="1" noChangeAspect="1" noMove="1" noResize="1" noEditPoints="1" noAdjustHandles="1" noChangeArrowheads="1" noChangeShapeType="1" noTextEdit="1"/>
              </p:cNvSpPr>
              <p:nvPr/>
            </p:nvSpPr>
            <p:spPr>
              <a:xfrm>
                <a:off x="396552" y="6325052"/>
                <a:ext cx="1732652" cy="456748"/>
              </a:xfrm>
              <a:prstGeom prst="wedgeRectCallout">
                <a:avLst>
                  <a:gd name="adj1" fmla="val 37856"/>
                  <a:gd name="adj2" fmla="val -84841"/>
                </a:avLst>
              </a:prstGeom>
              <a:blipFill>
                <a:blip r:embed="rId5"/>
                <a:stretch>
                  <a:fillRect/>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Rectangular Callout 27"/>
              <p:cNvSpPr/>
              <p:nvPr/>
            </p:nvSpPr>
            <p:spPr>
              <a:xfrm>
                <a:off x="6373649" y="5571503"/>
                <a:ext cx="1719135" cy="447129"/>
              </a:xfrm>
              <a:prstGeom prst="wedgeRectCallout">
                <a:avLst>
                  <a:gd name="adj1" fmla="val -1774"/>
                  <a:gd name="adj2" fmla="val -70961"/>
                </a:avLst>
              </a:prstGeom>
              <a:ln/>
            </p:spPr>
            <p:style>
              <a:lnRef idx="1">
                <a:schemeClr val="accent1"/>
              </a:lnRef>
              <a:fillRef idx="2">
                <a:schemeClr val="accent1"/>
              </a:fillRef>
              <a:effectRef idx="1">
                <a:schemeClr val="accent1"/>
              </a:effectRef>
              <a:fontRef idx="minor">
                <a:schemeClr val="dk1"/>
              </a:fontRef>
            </p:style>
            <p:txBody>
              <a:bodyPr rtlCol="0" anchor="ctr"/>
              <a:lstStyle/>
              <a:p>
                <a14:m>
                  <m:oMath xmlns:m="http://schemas.openxmlformats.org/officeDocument/2006/math">
                    <m:r>
                      <m:rPr>
                        <m:sty m:val="p"/>
                      </m:rPr>
                      <a:rPr lang="en-US" sz="800" i="0" smtClean="0">
                        <a:solidFill>
                          <a:sysClr val="windowText" lastClr="000000"/>
                        </a:solidFill>
                        <a:latin typeface="Cambria Math" panose="02040503050406030204" pitchFamily="18" charset="0"/>
                        <a:ea typeface="+mj-ea"/>
                        <a:cs typeface="Corbel" charset="0"/>
                      </a:rPr>
                      <m:t>K</m:t>
                    </m:r>
                    <m:r>
                      <a:rPr lang="en-US" sz="800" i="0" smtClean="0">
                        <a:solidFill>
                          <a:sysClr val="windowText" lastClr="000000"/>
                        </a:solidFill>
                        <a:latin typeface="Cambria Math" panose="02040503050406030204" pitchFamily="18" charset="0"/>
                        <a:ea typeface="+mj-ea"/>
                        <a:cs typeface="Corbel" charset="0"/>
                      </a:rPr>
                      <m:t> </m:t>
                    </m:r>
                  </m:oMath>
                </a14:m>
                <a:r>
                  <a:rPr lang="en-US" sz="800" dirty="0">
                    <a:solidFill>
                      <a:sysClr val="windowText" lastClr="000000"/>
                    </a:solidFill>
                    <a:ea typeface="+mj-ea"/>
                    <a:cs typeface="Corbel" charset="0"/>
                  </a:rPr>
                  <a:t>priorities: </a:t>
                </a:r>
                <a14:m>
                  <m:oMath xmlns:m="http://schemas.openxmlformats.org/officeDocument/2006/math">
                    <m:sSub>
                      <m:sSubPr>
                        <m:ctrlPr>
                          <a:rPr lang="en-US" altLang="zh-CN" sz="800" i="1" smtClean="0">
                            <a:solidFill>
                              <a:srgbClr val="0000CC"/>
                            </a:solidFill>
                            <a:latin typeface="Cambria Math" panose="02040503050406030204" pitchFamily="18" charset="0"/>
                            <a:ea typeface="+mj-ea"/>
                            <a:cs typeface="Corbel" charset="0"/>
                          </a:rPr>
                        </m:ctrlPr>
                      </m:sSubPr>
                      <m:e>
                        <m:r>
                          <m:rPr>
                            <m:sty m:val="p"/>
                          </m:rPr>
                          <a:rPr lang="en-US" altLang="zh-CN" sz="800" i="0">
                            <a:solidFill>
                              <a:srgbClr val="0000CC"/>
                            </a:solidFill>
                            <a:latin typeface="Cambria Math" panose="02040503050406030204" pitchFamily="18" charset="0"/>
                            <a:ea typeface="+mj-ea"/>
                            <a:cs typeface="Corbel" charset="0"/>
                          </a:rPr>
                          <m:t>P</m:t>
                        </m:r>
                      </m:e>
                      <m:sub>
                        <m:r>
                          <m:rPr>
                            <m:sty m:val="p"/>
                          </m:rPr>
                          <a:rPr lang="en-US" altLang="zh-CN" sz="800" i="0">
                            <a:solidFill>
                              <a:srgbClr val="0000CC"/>
                            </a:solidFill>
                            <a:latin typeface="Cambria Math" panose="02040503050406030204" pitchFamily="18" charset="0"/>
                            <a:ea typeface="+mj-ea"/>
                            <a:cs typeface="Corbel" charset="0"/>
                          </a:rPr>
                          <m:t>i</m:t>
                        </m:r>
                      </m:sub>
                    </m:sSub>
                    <m:r>
                      <a:rPr lang="en-US" altLang="zh-CN" sz="800" i="0">
                        <a:solidFill>
                          <a:srgbClr val="0000CC"/>
                        </a:solidFill>
                        <a:latin typeface="Cambria Math" panose="02040503050406030204" pitchFamily="18" charset="0"/>
                        <a:ea typeface="+mj-ea"/>
                        <a:cs typeface="Corbel" charset="0"/>
                      </a:rPr>
                      <m:t> </m:t>
                    </m:r>
                    <m:d>
                      <m:dPr>
                        <m:ctrlPr>
                          <a:rPr lang="en-US" altLang="zh-CN" sz="800" i="1">
                            <a:solidFill>
                              <a:srgbClr val="0000CC"/>
                            </a:solidFill>
                            <a:latin typeface="Cambria Math" panose="02040503050406030204" pitchFamily="18" charset="0"/>
                            <a:ea typeface="+mj-ea"/>
                            <a:cs typeface="Corbel" charset="0"/>
                          </a:rPr>
                        </m:ctrlPr>
                      </m:dPr>
                      <m:e>
                        <m:r>
                          <a:rPr lang="en-US" altLang="zh-CN" sz="800" i="0">
                            <a:solidFill>
                              <a:srgbClr val="0000CC"/>
                            </a:solidFill>
                            <a:latin typeface="Cambria Math" panose="02040503050406030204" pitchFamily="18" charset="0"/>
                            <a:ea typeface="+mj-ea"/>
                            <a:cs typeface="Corbel" charset="0"/>
                          </a:rPr>
                          <m:t>1≤</m:t>
                        </m:r>
                        <m:r>
                          <m:rPr>
                            <m:sty m:val="p"/>
                          </m:rPr>
                          <a:rPr lang="en-US" altLang="zh-CN" sz="800" i="0">
                            <a:solidFill>
                              <a:srgbClr val="0000CC"/>
                            </a:solidFill>
                            <a:latin typeface="Cambria Math" panose="02040503050406030204" pitchFamily="18" charset="0"/>
                            <a:ea typeface="+mj-ea"/>
                            <a:cs typeface="Corbel" charset="0"/>
                          </a:rPr>
                          <m:t>i</m:t>
                        </m:r>
                        <m:r>
                          <a:rPr lang="en-US" altLang="zh-CN" sz="800" i="0">
                            <a:solidFill>
                              <a:srgbClr val="0000CC"/>
                            </a:solidFill>
                            <a:latin typeface="Cambria Math" panose="02040503050406030204" pitchFamily="18" charset="0"/>
                            <a:ea typeface="+mj-ea"/>
                            <a:cs typeface="Corbel" charset="0"/>
                          </a:rPr>
                          <m:t>≤</m:t>
                        </m:r>
                        <m:r>
                          <m:rPr>
                            <m:sty m:val="p"/>
                          </m:rPr>
                          <a:rPr lang="en-US" altLang="zh-CN" sz="800" i="0">
                            <a:solidFill>
                              <a:srgbClr val="0000CC"/>
                            </a:solidFill>
                            <a:latin typeface="Cambria Math" panose="02040503050406030204" pitchFamily="18" charset="0"/>
                            <a:ea typeface="+mj-ea"/>
                            <a:cs typeface="Corbel" charset="0"/>
                          </a:rPr>
                          <m:t>K</m:t>
                        </m:r>
                      </m:e>
                    </m:d>
                  </m:oMath>
                </a14:m>
                <a:endParaRPr lang="en-US" altLang="zh-CN" sz="800" dirty="0">
                  <a:solidFill>
                    <a:srgbClr val="0000CC"/>
                  </a:solidFill>
                  <a:ea typeface="+mj-ea"/>
                  <a:cs typeface="Corbel" charset="0"/>
                </a:endParaRPr>
              </a:p>
              <a:p>
                <a14:m>
                  <m:oMath xmlns:m="http://schemas.openxmlformats.org/officeDocument/2006/math">
                    <m:r>
                      <m:rPr>
                        <m:sty m:val="p"/>
                      </m:rPr>
                      <a:rPr lang="en-US" sz="800" i="0">
                        <a:solidFill>
                          <a:sysClr val="windowText" lastClr="000000"/>
                        </a:solidFill>
                        <a:latin typeface="Cambria Math" panose="02040503050406030204" pitchFamily="18" charset="0"/>
                        <a:ea typeface="+mj-ea"/>
                        <a:cs typeface="Corbel" charset="0"/>
                      </a:rPr>
                      <m:t>K</m:t>
                    </m:r>
                    <m:r>
                      <a:rPr lang="en-US" sz="800" i="0">
                        <a:solidFill>
                          <a:sysClr val="windowText" lastClr="000000"/>
                        </a:solidFill>
                        <a:latin typeface="Cambria Math" panose="02040503050406030204" pitchFamily="18" charset="0"/>
                        <a:ea typeface="+mj-ea"/>
                        <a:cs typeface="Corbel" charset="0"/>
                      </a:rPr>
                      <m:t>−1</m:t>
                    </m:r>
                  </m:oMath>
                </a14:m>
                <a:r>
                  <a:rPr lang="en-US" sz="800" dirty="0">
                    <a:solidFill>
                      <a:sysClr val="windowText" lastClr="000000"/>
                    </a:solidFill>
                    <a:ea typeface="+mj-ea"/>
                    <a:cs typeface="Corbel" charset="0"/>
                  </a:rPr>
                  <a:t> thresholds: </a:t>
                </a:r>
                <a14:m>
                  <m:oMath xmlns:m="http://schemas.openxmlformats.org/officeDocument/2006/math">
                    <m:sSub>
                      <m:sSubPr>
                        <m:ctrlPr>
                          <a:rPr lang="en-US" altLang="zh-CN" sz="800" i="1" smtClean="0">
                            <a:solidFill>
                              <a:srgbClr val="0000CC"/>
                            </a:solidFill>
                            <a:latin typeface="Cambria Math" panose="02040503050406030204" pitchFamily="18" charset="0"/>
                            <a:ea typeface="+mj-ea"/>
                            <a:cs typeface="Corbel" charset="0"/>
                          </a:rPr>
                        </m:ctrlPr>
                      </m:sSubPr>
                      <m:e>
                        <m:r>
                          <m:rPr>
                            <m:sty m:val="p"/>
                          </m:rPr>
                          <a:rPr lang="zh-CN" altLang="en-US" sz="800" i="0">
                            <a:solidFill>
                              <a:srgbClr val="0000CC"/>
                            </a:solidFill>
                            <a:latin typeface="Cambria Math" panose="02040503050406030204" pitchFamily="18" charset="0"/>
                            <a:ea typeface="+mj-ea"/>
                            <a:cs typeface="Corbel" charset="0"/>
                          </a:rPr>
                          <m:t>α</m:t>
                        </m:r>
                      </m:e>
                      <m:sub>
                        <m:r>
                          <m:rPr>
                            <m:sty m:val="p"/>
                          </m:rPr>
                          <a:rPr lang="en-US" altLang="zh-CN" sz="800" i="0">
                            <a:solidFill>
                              <a:srgbClr val="0000CC"/>
                            </a:solidFill>
                            <a:latin typeface="Cambria Math" panose="02040503050406030204" pitchFamily="18" charset="0"/>
                            <a:ea typeface="+mj-ea"/>
                            <a:cs typeface="Corbel" charset="0"/>
                          </a:rPr>
                          <m:t>j</m:t>
                        </m:r>
                        <m:r>
                          <a:rPr lang="en-US" altLang="zh-CN" sz="800" i="0">
                            <a:solidFill>
                              <a:srgbClr val="0000CC"/>
                            </a:solidFill>
                            <a:latin typeface="Cambria Math" panose="02040503050406030204" pitchFamily="18" charset="0"/>
                            <a:ea typeface="+mj-ea"/>
                            <a:cs typeface="Corbel" charset="0"/>
                          </a:rPr>
                          <m:t> </m:t>
                        </m:r>
                      </m:sub>
                    </m:sSub>
                    <m:d>
                      <m:dPr>
                        <m:ctrlPr>
                          <a:rPr lang="en-US" altLang="zh-CN" sz="800" i="1">
                            <a:solidFill>
                              <a:srgbClr val="0000CC"/>
                            </a:solidFill>
                            <a:latin typeface="Cambria Math" panose="02040503050406030204" pitchFamily="18" charset="0"/>
                            <a:ea typeface="+mj-ea"/>
                            <a:cs typeface="Corbel" charset="0"/>
                          </a:rPr>
                        </m:ctrlPr>
                      </m:dPr>
                      <m:e>
                        <m:r>
                          <a:rPr lang="en-US" altLang="zh-CN" sz="800" i="0">
                            <a:solidFill>
                              <a:srgbClr val="0000CC"/>
                            </a:solidFill>
                            <a:latin typeface="Cambria Math" panose="02040503050406030204" pitchFamily="18" charset="0"/>
                            <a:ea typeface="+mj-ea"/>
                            <a:cs typeface="Corbel" charset="0"/>
                          </a:rPr>
                          <m:t>1≤</m:t>
                        </m:r>
                        <m:r>
                          <m:rPr>
                            <m:sty m:val="p"/>
                          </m:rPr>
                          <a:rPr lang="en-US" altLang="zh-CN" sz="800" i="0">
                            <a:solidFill>
                              <a:srgbClr val="0000CC"/>
                            </a:solidFill>
                            <a:latin typeface="Cambria Math" panose="02040503050406030204" pitchFamily="18" charset="0"/>
                            <a:ea typeface="+mj-ea"/>
                            <a:cs typeface="Corbel" charset="0"/>
                          </a:rPr>
                          <m:t>j</m:t>
                        </m:r>
                        <m:r>
                          <a:rPr lang="en-US" altLang="zh-CN" sz="800" i="0">
                            <a:solidFill>
                              <a:srgbClr val="0000CC"/>
                            </a:solidFill>
                            <a:latin typeface="Cambria Math" panose="02040503050406030204" pitchFamily="18" charset="0"/>
                            <a:ea typeface="+mj-ea"/>
                            <a:cs typeface="Corbel" charset="0"/>
                          </a:rPr>
                          <m:t>≤</m:t>
                        </m:r>
                        <m:r>
                          <m:rPr>
                            <m:sty m:val="p"/>
                          </m:rPr>
                          <a:rPr lang="en-US" altLang="zh-CN" sz="800" i="0">
                            <a:solidFill>
                              <a:srgbClr val="0000CC"/>
                            </a:solidFill>
                            <a:latin typeface="Cambria Math" panose="02040503050406030204" pitchFamily="18" charset="0"/>
                            <a:ea typeface="+mj-ea"/>
                            <a:cs typeface="Corbel" charset="0"/>
                          </a:rPr>
                          <m:t>K</m:t>
                        </m:r>
                        <m:r>
                          <a:rPr lang="en-US" altLang="zh-CN" sz="800" i="0">
                            <a:solidFill>
                              <a:srgbClr val="0000CC"/>
                            </a:solidFill>
                            <a:latin typeface="Cambria Math" panose="02040503050406030204" pitchFamily="18" charset="0"/>
                            <a:ea typeface="+mj-ea"/>
                            <a:cs typeface="Corbel" charset="0"/>
                          </a:rPr>
                          <m:t>−1</m:t>
                        </m:r>
                      </m:e>
                    </m:d>
                  </m:oMath>
                </a14:m>
                <a:endParaRPr lang="en-US" altLang="zh-CN" sz="800" dirty="0">
                  <a:solidFill>
                    <a:srgbClr val="0000CC"/>
                  </a:solidFill>
                  <a:ea typeface="+mj-ea"/>
                  <a:cs typeface="Corbel" charset="0"/>
                </a:endParaRPr>
              </a:p>
              <a:p>
                <a:r>
                  <a:rPr lang="en-US" sz="800" dirty="0">
                    <a:solidFill>
                      <a:sysClr val="windowText" lastClr="000000"/>
                    </a:solidFill>
                    <a:ea typeface="+mj-ea"/>
                    <a:cs typeface="Corbel" charset="0"/>
                  </a:rPr>
                  <a:t>Threshold from </a:t>
                </a:r>
                <a14:m>
                  <m:oMath xmlns:m="http://schemas.openxmlformats.org/officeDocument/2006/math">
                    <m:sSub>
                      <m:sSubPr>
                        <m:ctrlPr>
                          <a:rPr lang="en-US" altLang="zh-CN" sz="800" i="1" smtClean="0">
                            <a:solidFill>
                              <a:srgbClr val="0000CC"/>
                            </a:solidFill>
                            <a:latin typeface="Cambria Math" panose="02040503050406030204" pitchFamily="18" charset="0"/>
                            <a:ea typeface="+mj-ea"/>
                            <a:cs typeface="Corbel" charset="0"/>
                          </a:rPr>
                        </m:ctrlPr>
                      </m:sSubPr>
                      <m:e>
                        <m:r>
                          <m:rPr>
                            <m:sty m:val="p"/>
                          </m:rPr>
                          <a:rPr lang="en-US" altLang="zh-CN" sz="800" i="0">
                            <a:solidFill>
                              <a:srgbClr val="0000CC"/>
                            </a:solidFill>
                            <a:latin typeface="Cambria Math" panose="02040503050406030204" pitchFamily="18" charset="0"/>
                            <a:ea typeface="+mj-ea"/>
                            <a:cs typeface="Corbel" charset="0"/>
                          </a:rPr>
                          <m:t>P</m:t>
                        </m:r>
                      </m:e>
                      <m:sub>
                        <m:r>
                          <m:rPr>
                            <m:sty m:val="p"/>
                          </m:rPr>
                          <a:rPr lang="en-US" altLang="zh-CN" sz="800" i="0">
                            <a:solidFill>
                              <a:srgbClr val="0000CC"/>
                            </a:solidFill>
                            <a:latin typeface="Cambria Math" panose="02040503050406030204" pitchFamily="18" charset="0"/>
                            <a:ea typeface="+mj-ea"/>
                            <a:cs typeface="Corbel" charset="0"/>
                          </a:rPr>
                          <m:t>j</m:t>
                        </m:r>
                        <m:r>
                          <a:rPr lang="en-US" altLang="zh-CN" sz="800" i="0">
                            <a:solidFill>
                              <a:srgbClr val="0000CC"/>
                            </a:solidFill>
                            <a:latin typeface="Cambria Math" panose="02040503050406030204" pitchFamily="18" charset="0"/>
                            <a:ea typeface="+mj-ea"/>
                            <a:cs typeface="Corbel" charset="0"/>
                          </a:rPr>
                          <m:t>−1</m:t>
                        </m:r>
                      </m:sub>
                    </m:sSub>
                  </m:oMath>
                </a14:m>
                <a:r>
                  <a:rPr lang="en-US" sz="800" dirty="0">
                    <a:solidFill>
                      <a:sysClr val="windowText" lastClr="000000"/>
                    </a:solidFill>
                    <a:ea typeface="+mj-ea"/>
                    <a:cs typeface="Corbel" charset="0"/>
                  </a:rPr>
                  <a:t> to </a:t>
                </a:r>
                <a14:m>
                  <m:oMath xmlns:m="http://schemas.openxmlformats.org/officeDocument/2006/math">
                    <m:sSub>
                      <m:sSubPr>
                        <m:ctrlPr>
                          <a:rPr lang="en-US" altLang="zh-CN" sz="800" i="1" smtClean="0">
                            <a:solidFill>
                              <a:srgbClr val="0000CC"/>
                            </a:solidFill>
                            <a:latin typeface="Cambria Math" panose="02040503050406030204" pitchFamily="18" charset="0"/>
                            <a:ea typeface="+mj-ea"/>
                            <a:cs typeface="Corbel" charset="0"/>
                          </a:rPr>
                        </m:ctrlPr>
                      </m:sSubPr>
                      <m:e>
                        <m:r>
                          <m:rPr>
                            <m:sty m:val="p"/>
                          </m:rPr>
                          <a:rPr lang="en-US" altLang="zh-CN" sz="800" i="0" smtClean="0">
                            <a:solidFill>
                              <a:srgbClr val="0000CC"/>
                            </a:solidFill>
                            <a:latin typeface="Cambria Math" panose="02040503050406030204" pitchFamily="18" charset="0"/>
                            <a:ea typeface="+mj-ea"/>
                            <a:cs typeface="Corbel" charset="0"/>
                          </a:rPr>
                          <m:t>P</m:t>
                        </m:r>
                      </m:e>
                      <m:sub>
                        <m:r>
                          <m:rPr>
                            <m:sty m:val="p"/>
                          </m:rPr>
                          <a:rPr lang="en-US" altLang="zh-CN" sz="800" i="0">
                            <a:solidFill>
                              <a:srgbClr val="0000CC"/>
                            </a:solidFill>
                            <a:latin typeface="Cambria Math" panose="02040503050406030204" pitchFamily="18" charset="0"/>
                            <a:ea typeface="+mj-ea"/>
                            <a:cs typeface="Corbel" charset="0"/>
                          </a:rPr>
                          <m:t>j</m:t>
                        </m:r>
                      </m:sub>
                    </m:sSub>
                  </m:oMath>
                </a14:m>
                <a:r>
                  <a:rPr lang="en-US" sz="800" dirty="0">
                    <a:solidFill>
                      <a:sysClr val="windowText" lastClr="000000"/>
                    </a:solidFill>
                    <a:ea typeface="+mj-ea"/>
                    <a:cs typeface="Corbel" charset="0"/>
                  </a:rPr>
                  <a:t> is: </a:t>
                </a:r>
                <a14:m>
                  <m:oMath xmlns:m="http://schemas.openxmlformats.org/officeDocument/2006/math">
                    <m:sSub>
                      <m:sSubPr>
                        <m:ctrlPr>
                          <a:rPr lang="en-US" altLang="zh-CN" sz="800" i="1" smtClean="0">
                            <a:solidFill>
                              <a:srgbClr val="0000CC"/>
                            </a:solidFill>
                            <a:latin typeface="Cambria Math" panose="02040503050406030204" pitchFamily="18" charset="0"/>
                            <a:ea typeface="+mj-ea"/>
                            <a:cs typeface="Corbel" charset="0"/>
                          </a:rPr>
                        </m:ctrlPr>
                      </m:sSubPr>
                      <m:e>
                        <m:r>
                          <m:rPr>
                            <m:sty m:val="p"/>
                          </m:rPr>
                          <a:rPr lang="zh-CN" altLang="en-US" sz="800" i="0">
                            <a:solidFill>
                              <a:srgbClr val="0000CC"/>
                            </a:solidFill>
                            <a:latin typeface="Cambria Math" panose="02040503050406030204" pitchFamily="18" charset="0"/>
                            <a:ea typeface="+mj-ea"/>
                            <a:cs typeface="Corbel" charset="0"/>
                          </a:rPr>
                          <m:t>α</m:t>
                        </m:r>
                      </m:e>
                      <m:sub>
                        <m:r>
                          <m:rPr>
                            <m:sty m:val="p"/>
                          </m:rPr>
                          <a:rPr lang="en-US" altLang="zh-CN" sz="800" i="0">
                            <a:solidFill>
                              <a:srgbClr val="0000CC"/>
                            </a:solidFill>
                            <a:latin typeface="Cambria Math" panose="02040503050406030204" pitchFamily="18" charset="0"/>
                            <a:ea typeface="+mj-ea"/>
                            <a:cs typeface="Corbel" charset="0"/>
                          </a:rPr>
                          <m:t>j</m:t>
                        </m:r>
                        <m:r>
                          <a:rPr lang="en-US" altLang="zh-CN" sz="800" i="0">
                            <a:solidFill>
                              <a:srgbClr val="0000CC"/>
                            </a:solidFill>
                            <a:latin typeface="Cambria Math" panose="02040503050406030204" pitchFamily="18" charset="0"/>
                            <a:ea typeface="+mj-ea"/>
                            <a:cs typeface="Corbel" charset="0"/>
                          </a:rPr>
                          <m:t>−1 </m:t>
                        </m:r>
                      </m:sub>
                    </m:sSub>
                  </m:oMath>
                </a14:m>
                <a:endParaRPr lang="en-US" sz="800" dirty="0">
                  <a:solidFill>
                    <a:sysClr val="windowText" lastClr="000000"/>
                  </a:solidFill>
                  <a:ea typeface="+mj-ea"/>
                  <a:cs typeface="Corbel" charset="0"/>
                </a:endParaRPr>
              </a:p>
            </p:txBody>
          </p:sp>
        </mc:Choice>
        <mc:Fallback xmlns="">
          <p:sp>
            <p:nvSpPr>
              <p:cNvPr id="28" name="Rectangular Callout 27"/>
              <p:cNvSpPr>
                <a:spLocks noRot="1" noChangeAspect="1" noMove="1" noResize="1" noEditPoints="1" noAdjustHandles="1" noChangeArrowheads="1" noChangeShapeType="1" noTextEdit="1"/>
              </p:cNvSpPr>
              <p:nvPr/>
            </p:nvSpPr>
            <p:spPr>
              <a:xfrm>
                <a:off x="6373649" y="5571503"/>
                <a:ext cx="1719135" cy="447129"/>
              </a:xfrm>
              <a:prstGeom prst="wedgeRectCallout">
                <a:avLst>
                  <a:gd name="adj1" fmla="val -1774"/>
                  <a:gd name="adj2" fmla="val -70961"/>
                </a:avLst>
              </a:prstGeom>
              <a:blipFill>
                <a:blip r:embed="rId6"/>
                <a:stretch>
                  <a:fillRect/>
                </a:stretch>
              </a:blipFill>
              <a:ln/>
            </p:spPr>
            <p:txBody>
              <a:bodyPr/>
              <a:lstStyle/>
              <a:p>
                <a:r>
                  <a:rPr lang="zh-CN" altLang="en-US">
                    <a:noFill/>
                  </a:rPr>
                  <a:t> </a:t>
                </a:r>
              </a:p>
            </p:txBody>
          </p:sp>
        </mc:Fallback>
      </mc:AlternateContent>
      <p:sp>
        <p:nvSpPr>
          <p:cNvPr id="6" name="灯片编号占位符 5"/>
          <p:cNvSpPr>
            <a:spLocks noGrp="1"/>
          </p:cNvSpPr>
          <p:nvPr>
            <p:ph type="sldNum" sz="quarter" idx="12"/>
          </p:nvPr>
        </p:nvSpPr>
        <p:spPr/>
        <p:txBody>
          <a:bodyPr/>
          <a:lstStyle/>
          <a:p>
            <a:fld id="{0C913308-F349-4B6D-A68A-DD1791B4A57B}" type="slidenum">
              <a:rPr lang="zh-CN" altLang="en-US" smtClean="0"/>
              <a:t>12</a:t>
            </a:fld>
            <a:endParaRPr lang="zh-CN" altLang="en-US" dirty="0"/>
          </a:p>
        </p:txBody>
      </p:sp>
    </p:spTree>
    <p:extLst>
      <p:ext uri="{BB962C8B-B14F-4D97-AF65-F5344CB8AC3E}">
        <p14:creationId xmlns:p14="http://schemas.microsoft.com/office/powerpoint/2010/main" val="129458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childTnLst>
                          </p:cTn>
                        </p:par>
                        <p:par>
                          <p:cTn id="11" fill="hold">
                            <p:stCondLst>
                              <p:cond delay="0"/>
                            </p:stCondLst>
                            <p:childTnLst>
                              <p:par>
                                <p:cTn id="12" presetID="37" presetClass="exit" presetSubtype="0" repeatCount="0" fill="hold" nodeType="afterEffect">
                                  <p:stCondLst>
                                    <p:cond delay="0"/>
                                  </p:stCondLst>
                                  <p:childTnLst>
                                    <p:animEffect transition="out" filter="fade">
                                      <p:cBhvr>
                                        <p:cTn id="13" dur="1000"/>
                                        <p:tgtEl>
                                          <p:spTgt spid="38"/>
                                        </p:tgtEl>
                                      </p:cBhvr>
                                    </p:animEffect>
                                    <p:anim calcmode="lin" valueType="num">
                                      <p:cBhvr>
                                        <p:cTn id="14" dur="1000"/>
                                        <p:tgtEl>
                                          <p:spTgt spid="38"/>
                                        </p:tgtEl>
                                        <p:attrNameLst>
                                          <p:attrName>ppt_x</p:attrName>
                                        </p:attrNameLst>
                                      </p:cBhvr>
                                      <p:tavLst>
                                        <p:tav tm="0">
                                          <p:val>
                                            <p:strVal val="ppt_x"/>
                                          </p:val>
                                        </p:tav>
                                        <p:tav tm="100000">
                                          <p:val>
                                            <p:strVal val="ppt_x"/>
                                          </p:val>
                                        </p:tav>
                                      </p:tavLst>
                                    </p:anim>
                                    <p:anim calcmode="lin" valueType="num">
                                      <p:cBhvr>
                                        <p:cTn id="15" dur="100" decel="100000"/>
                                        <p:tgtEl>
                                          <p:spTgt spid="38"/>
                                        </p:tgtEl>
                                        <p:attrNameLst>
                                          <p:attrName>ppt_y</p:attrName>
                                        </p:attrNameLst>
                                      </p:cBhvr>
                                      <p:tavLst>
                                        <p:tav tm="0">
                                          <p:val>
                                            <p:strVal val="ppt_y"/>
                                          </p:val>
                                        </p:tav>
                                        <p:tav tm="100000">
                                          <p:val>
                                            <p:strVal val="ppt_y-.03"/>
                                          </p:val>
                                        </p:tav>
                                      </p:tavLst>
                                    </p:anim>
                                    <p:anim calcmode="lin" valueType="num">
                                      <p:cBhvr>
                                        <p:cTn id="16" dur="900" accel="100000">
                                          <p:stCondLst>
                                            <p:cond delay="100"/>
                                          </p:stCondLst>
                                        </p:cTn>
                                        <p:tgtEl>
                                          <p:spTgt spid="38"/>
                                        </p:tgtEl>
                                        <p:attrNameLst>
                                          <p:attrName>ppt_y</p:attrName>
                                        </p:attrNameLst>
                                      </p:cBhvr>
                                      <p:tavLst>
                                        <p:tav tm="0">
                                          <p:val>
                                            <p:strVal val="ppt_y"/>
                                          </p:val>
                                        </p:tav>
                                        <p:tav tm="100000">
                                          <p:val>
                                            <p:strVal val="ppt_y+1"/>
                                          </p:val>
                                        </p:tav>
                                      </p:tavLst>
                                    </p:anim>
                                    <p:set>
                                      <p:cBhvr>
                                        <p:cTn id="17" dur="1" fill="hold">
                                          <p:stCondLst>
                                            <p:cond delay="999"/>
                                          </p:stCondLst>
                                        </p:cTn>
                                        <p:tgtEl>
                                          <p:spTgt spid="38"/>
                                        </p:tgtEl>
                                        <p:attrNameLst>
                                          <p:attrName>style.visibility</p:attrName>
                                        </p:attrNameLst>
                                      </p:cBhvr>
                                      <p:to>
                                        <p:strVal val="hidden"/>
                                      </p:to>
                                    </p:set>
                                  </p:childTnLst>
                                </p:cTn>
                              </p:par>
                              <p:par>
                                <p:cTn id="18" presetID="37" presetClass="exit" presetSubtype="0" repeatCount="0" fill="hold" nodeType="withEffect">
                                  <p:stCondLst>
                                    <p:cond delay="0"/>
                                  </p:stCondLst>
                                  <p:childTnLst>
                                    <p:animEffect transition="out" filter="fade">
                                      <p:cBhvr>
                                        <p:cTn id="19" dur="1000"/>
                                        <p:tgtEl>
                                          <p:spTgt spid="39"/>
                                        </p:tgtEl>
                                      </p:cBhvr>
                                    </p:animEffect>
                                    <p:anim calcmode="lin" valueType="num">
                                      <p:cBhvr>
                                        <p:cTn id="20" dur="1000"/>
                                        <p:tgtEl>
                                          <p:spTgt spid="39"/>
                                        </p:tgtEl>
                                        <p:attrNameLst>
                                          <p:attrName>ppt_x</p:attrName>
                                        </p:attrNameLst>
                                      </p:cBhvr>
                                      <p:tavLst>
                                        <p:tav tm="0">
                                          <p:val>
                                            <p:strVal val="ppt_x"/>
                                          </p:val>
                                        </p:tav>
                                        <p:tav tm="100000">
                                          <p:val>
                                            <p:strVal val="ppt_x"/>
                                          </p:val>
                                        </p:tav>
                                      </p:tavLst>
                                    </p:anim>
                                    <p:anim calcmode="lin" valueType="num">
                                      <p:cBhvr>
                                        <p:cTn id="21" dur="100" decel="100000"/>
                                        <p:tgtEl>
                                          <p:spTgt spid="39"/>
                                        </p:tgtEl>
                                        <p:attrNameLst>
                                          <p:attrName>ppt_y</p:attrName>
                                        </p:attrNameLst>
                                      </p:cBhvr>
                                      <p:tavLst>
                                        <p:tav tm="0">
                                          <p:val>
                                            <p:strVal val="ppt_y"/>
                                          </p:val>
                                        </p:tav>
                                        <p:tav tm="100000">
                                          <p:val>
                                            <p:strVal val="ppt_y-.03"/>
                                          </p:val>
                                        </p:tav>
                                      </p:tavLst>
                                    </p:anim>
                                    <p:anim calcmode="lin" valueType="num">
                                      <p:cBhvr>
                                        <p:cTn id="22" dur="900" accel="100000">
                                          <p:stCondLst>
                                            <p:cond delay="100"/>
                                          </p:stCondLst>
                                        </p:cTn>
                                        <p:tgtEl>
                                          <p:spTgt spid="39"/>
                                        </p:tgtEl>
                                        <p:attrNameLst>
                                          <p:attrName>ppt_y</p:attrName>
                                        </p:attrNameLst>
                                      </p:cBhvr>
                                      <p:tavLst>
                                        <p:tav tm="0">
                                          <p:val>
                                            <p:strVal val="ppt_y"/>
                                          </p:val>
                                        </p:tav>
                                        <p:tav tm="100000">
                                          <p:val>
                                            <p:strVal val="ppt_y+1"/>
                                          </p:val>
                                        </p:tav>
                                      </p:tavLst>
                                    </p:anim>
                                    <p:set>
                                      <p:cBhvr>
                                        <p:cTn id="23" dur="1" fill="hold">
                                          <p:stCondLst>
                                            <p:cond delay="999"/>
                                          </p:stCondLst>
                                        </p:cTn>
                                        <p:tgtEl>
                                          <p:spTgt spid="39"/>
                                        </p:tgtEl>
                                        <p:attrNameLst>
                                          <p:attrName>style.visibility</p:attrName>
                                        </p:attrNameLst>
                                      </p:cBhvr>
                                      <p:to>
                                        <p:strVal val="hidden"/>
                                      </p:to>
                                    </p:set>
                                  </p:childTnLst>
                                </p:cTn>
                              </p:par>
                              <p:par>
                                <p:cTn id="24" presetID="37" presetClass="exit" presetSubtype="0" repeatCount="0" fill="hold" nodeType="withEffect">
                                  <p:stCondLst>
                                    <p:cond delay="0"/>
                                  </p:stCondLst>
                                  <p:childTnLst>
                                    <p:animEffect transition="out" filter="fade">
                                      <p:cBhvr>
                                        <p:cTn id="25" dur="1000"/>
                                        <p:tgtEl>
                                          <p:spTgt spid="40"/>
                                        </p:tgtEl>
                                      </p:cBhvr>
                                    </p:animEffect>
                                    <p:anim calcmode="lin" valueType="num">
                                      <p:cBhvr>
                                        <p:cTn id="26" dur="1000"/>
                                        <p:tgtEl>
                                          <p:spTgt spid="40"/>
                                        </p:tgtEl>
                                        <p:attrNameLst>
                                          <p:attrName>ppt_x</p:attrName>
                                        </p:attrNameLst>
                                      </p:cBhvr>
                                      <p:tavLst>
                                        <p:tav tm="0">
                                          <p:val>
                                            <p:strVal val="ppt_x"/>
                                          </p:val>
                                        </p:tav>
                                        <p:tav tm="100000">
                                          <p:val>
                                            <p:strVal val="ppt_x"/>
                                          </p:val>
                                        </p:tav>
                                      </p:tavLst>
                                    </p:anim>
                                    <p:anim calcmode="lin" valueType="num">
                                      <p:cBhvr>
                                        <p:cTn id="27" dur="100" decel="100000"/>
                                        <p:tgtEl>
                                          <p:spTgt spid="40"/>
                                        </p:tgtEl>
                                        <p:attrNameLst>
                                          <p:attrName>ppt_y</p:attrName>
                                        </p:attrNameLst>
                                      </p:cBhvr>
                                      <p:tavLst>
                                        <p:tav tm="0">
                                          <p:val>
                                            <p:strVal val="ppt_y"/>
                                          </p:val>
                                        </p:tav>
                                        <p:tav tm="100000">
                                          <p:val>
                                            <p:strVal val="ppt_y-.03"/>
                                          </p:val>
                                        </p:tav>
                                      </p:tavLst>
                                    </p:anim>
                                    <p:anim calcmode="lin" valueType="num">
                                      <p:cBhvr>
                                        <p:cTn id="28" dur="900" accel="100000">
                                          <p:stCondLst>
                                            <p:cond delay="100"/>
                                          </p:stCondLst>
                                        </p:cTn>
                                        <p:tgtEl>
                                          <p:spTgt spid="40"/>
                                        </p:tgtEl>
                                        <p:attrNameLst>
                                          <p:attrName>ppt_y</p:attrName>
                                        </p:attrNameLst>
                                      </p:cBhvr>
                                      <p:tavLst>
                                        <p:tav tm="0">
                                          <p:val>
                                            <p:strVal val="ppt_y"/>
                                          </p:val>
                                        </p:tav>
                                        <p:tav tm="100000">
                                          <p:val>
                                            <p:strVal val="ppt_y+1"/>
                                          </p:val>
                                        </p:tav>
                                      </p:tavLst>
                                    </p:anim>
                                    <p:set>
                                      <p:cBhvr>
                                        <p:cTn id="29" dur="1" fill="hold">
                                          <p:stCondLst>
                                            <p:cond delay="999"/>
                                          </p:stCondLst>
                                        </p:cTn>
                                        <p:tgtEl>
                                          <p:spTgt spid="40"/>
                                        </p:tgtEl>
                                        <p:attrNameLst>
                                          <p:attrName>style.visibility</p:attrName>
                                        </p:attrNameLst>
                                      </p:cBhvr>
                                      <p:to>
                                        <p:strVal val="hidden"/>
                                      </p:to>
                                    </p:set>
                                  </p:childTnLst>
                                </p:cTn>
                              </p:par>
                              <p:par>
                                <p:cTn id="30" presetID="37" presetClass="exit" presetSubtype="0" repeatCount="0" fill="hold" nodeType="withEffect">
                                  <p:stCondLst>
                                    <p:cond delay="0"/>
                                  </p:stCondLst>
                                  <p:childTnLst>
                                    <p:animEffect transition="out" filter="fade">
                                      <p:cBhvr>
                                        <p:cTn id="31" dur="1000"/>
                                        <p:tgtEl>
                                          <p:spTgt spid="44"/>
                                        </p:tgtEl>
                                      </p:cBhvr>
                                    </p:animEffect>
                                    <p:anim calcmode="lin" valueType="num">
                                      <p:cBhvr>
                                        <p:cTn id="32" dur="1000"/>
                                        <p:tgtEl>
                                          <p:spTgt spid="44"/>
                                        </p:tgtEl>
                                        <p:attrNameLst>
                                          <p:attrName>ppt_x</p:attrName>
                                        </p:attrNameLst>
                                      </p:cBhvr>
                                      <p:tavLst>
                                        <p:tav tm="0">
                                          <p:val>
                                            <p:strVal val="ppt_x"/>
                                          </p:val>
                                        </p:tav>
                                        <p:tav tm="100000">
                                          <p:val>
                                            <p:strVal val="ppt_x"/>
                                          </p:val>
                                        </p:tav>
                                      </p:tavLst>
                                    </p:anim>
                                    <p:anim calcmode="lin" valueType="num">
                                      <p:cBhvr>
                                        <p:cTn id="33" dur="100" decel="100000"/>
                                        <p:tgtEl>
                                          <p:spTgt spid="44"/>
                                        </p:tgtEl>
                                        <p:attrNameLst>
                                          <p:attrName>ppt_y</p:attrName>
                                        </p:attrNameLst>
                                      </p:cBhvr>
                                      <p:tavLst>
                                        <p:tav tm="0">
                                          <p:val>
                                            <p:strVal val="ppt_y"/>
                                          </p:val>
                                        </p:tav>
                                        <p:tav tm="100000">
                                          <p:val>
                                            <p:strVal val="ppt_y-.03"/>
                                          </p:val>
                                        </p:tav>
                                      </p:tavLst>
                                    </p:anim>
                                    <p:anim calcmode="lin" valueType="num">
                                      <p:cBhvr>
                                        <p:cTn id="34" dur="900" accel="100000">
                                          <p:stCondLst>
                                            <p:cond delay="100"/>
                                          </p:stCondLst>
                                        </p:cTn>
                                        <p:tgtEl>
                                          <p:spTgt spid="44"/>
                                        </p:tgtEl>
                                        <p:attrNameLst>
                                          <p:attrName>ppt_y</p:attrName>
                                        </p:attrNameLst>
                                      </p:cBhvr>
                                      <p:tavLst>
                                        <p:tav tm="0">
                                          <p:val>
                                            <p:strVal val="ppt_y"/>
                                          </p:val>
                                        </p:tav>
                                        <p:tav tm="100000">
                                          <p:val>
                                            <p:strVal val="ppt_y+1"/>
                                          </p:val>
                                        </p:tav>
                                      </p:tavLst>
                                    </p:anim>
                                    <p:set>
                                      <p:cBhvr>
                                        <p:cTn id="35" dur="1" fill="hold">
                                          <p:stCondLst>
                                            <p:cond delay="999"/>
                                          </p:stCondLst>
                                        </p:cTn>
                                        <p:tgtEl>
                                          <p:spTgt spid="44"/>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95">
                                            <p:txEl>
                                              <p:pRg st="2" end="2"/>
                                            </p:txEl>
                                          </p:spTgt>
                                        </p:tgtEl>
                                        <p:attrNameLst>
                                          <p:attrName>style.visibility</p:attrName>
                                        </p:attrNameLst>
                                      </p:cBhvr>
                                      <p:to>
                                        <p:strVal val="visible"/>
                                      </p:to>
                                    </p:set>
                                  </p:childTnLst>
                                </p:cTn>
                              </p:par>
                              <p:par>
                                <p:cTn id="40" presetID="3" presetClass="entr" presetSubtype="10" fill="hold" grpId="0"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horizontal)">
                                      <p:cBhvr>
                                        <p:cTn id="42" dur="500"/>
                                        <p:tgtEl>
                                          <p:spTgt spid="4"/>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blinds(horizontal)">
                                      <p:cBhvr>
                                        <p:cTn id="45" dur="500"/>
                                        <p:tgtEl>
                                          <p:spTgt spid="27"/>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blinds(horizontal)">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3.61111E-6 -7.40741E-7 L 0.24791 0.00023 " pathEditMode="relative" rAng="0" ptsTypes="AA">
                                      <p:cBhvr>
                                        <p:cTn id="52" dur="750" fill="hold"/>
                                        <p:tgtEl>
                                          <p:spTgt spid="45"/>
                                        </p:tgtEl>
                                        <p:attrNameLst>
                                          <p:attrName>ppt_x</p:attrName>
                                          <p:attrName>ppt_y</p:attrName>
                                        </p:attrNameLst>
                                      </p:cBhvr>
                                      <p:rCtr x="12396" y="0"/>
                                    </p:animMotion>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nodePh="1">
                                  <p:stCondLst>
                                    <p:cond delay="0"/>
                                  </p:stCondLst>
                                  <p:endCondLst>
                                    <p:cond evt="begin" delay="0">
                                      <p:tn val="55"/>
                                    </p:cond>
                                  </p:endCondLst>
                                  <p:childTnLst>
                                    <p:set>
                                      <p:cBhvr>
                                        <p:cTn id="56"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nodePh="1">
                                  <p:stCondLst>
                                    <p:cond delay="0"/>
                                  </p:stCondLst>
                                  <p:endCondLst>
                                    <p:cond evt="begin" delay="0">
                                      <p:tn val="59"/>
                                    </p:cond>
                                  </p:endCondLst>
                                  <p:childTnLst>
                                    <p:set>
                                      <p:cBhvr>
                                        <p:cTn id="60" dur="1" fill="hold">
                                          <p:stCondLst>
                                            <p:cond delay="0"/>
                                          </p:stCondLst>
                                        </p:cTn>
                                        <p:tgtEl>
                                          <p:spTgt spid="45">
                                            <p:txEl>
                                              <p:pRg st="0" end="0"/>
                                            </p:txEl>
                                          </p:spTgt>
                                        </p:tgtEl>
                                        <p:attrNameLst>
                                          <p:attrName>style.visibility</p:attrName>
                                        </p:attrNameLst>
                                      </p:cBhvr>
                                      <p:to>
                                        <p:strVal val="visible"/>
                                      </p:to>
                                    </p:set>
                                    <p:animEffect transition="in" filter="blinds(horizontal)">
                                      <p:cBhvr>
                                        <p:cTn id="61"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 grpId="0" animBg="1"/>
      <p:bldP spid="27" grpId="0" animBg="1"/>
      <p:bldP spid="2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7090" y="152400"/>
            <a:ext cx="8229600" cy="1143000"/>
          </a:xfrm>
          <a:ln>
            <a:solidFill>
              <a:schemeClr val="bg1"/>
            </a:solidFill>
          </a:ln>
        </p:spPr>
        <p:txBody>
          <a:bodyPr>
            <a:normAutofit/>
          </a:bodyPr>
          <a:lstStyle/>
          <a:p>
            <a:r>
              <a:rPr lang="en-US" altLang="zh-CN" dirty="0">
                <a:solidFill>
                  <a:srgbClr val="0000CC"/>
                </a:solidFill>
                <a:ea typeface="Corbel" charset="0"/>
                <a:cs typeface="Corbel" charset="0"/>
              </a:rPr>
              <a:t>How to implement MLFQ?</a:t>
            </a:r>
            <a:endParaRPr lang="zh-CN" altLang="en-US" dirty="0">
              <a:solidFill>
                <a:srgbClr val="0000CC"/>
              </a:solidFill>
              <a:ea typeface="Corbel" charset="0"/>
              <a:cs typeface="Corbel" charset="0"/>
            </a:endParaRPr>
          </a:p>
        </p:txBody>
      </p:sp>
      <p:sp>
        <p:nvSpPr>
          <p:cNvPr id="204" name="Rectangle 23"/>
          <p:cNvSpPr>
            <a:spLocks noChangeArrowheads="1"/>
          </p:cNvSpPr>
          <p:nvPr/>
        </p:nvSpPr>
        <p:spPr bwMode="auto">
          <a:xfrm>
            <a:off x="2684040" y="3381333"/>
            <a:ext cx="3771528" cy="28956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latin typeface="Corbel" charset="0"/>
              <a:ea typeface="Corbel" charset="0"/>
              <a:cs typeface="Corbel" charset="0"/>
            </a:endParaRPr>
          </a:p>
        </p:txBody>
      </p:sp>
      <p:cxnSp>
        <p:nvCxnSpPr>
          <p:cNvPr id="26" name="直接连接符 25"/>
          <p:cNvCxnSpPr/>
          <p:nvPr/>
        </p:nvCxnSpPr>
        <p:spPr>
          <a:xfrm>
            <a:off x="2246498" y="3741378"/>
            <a:ext cx="43754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2279104" y="6049083"/>
            <a:ext cx="438844" cy="76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7" descr="server-gray.png"/>
          <p:cNvPicPr>
            <a:picLocks noChangeAspect="1"/>
          </p:cNvPicPr>
          <p:nvPr/>
        </p:nvPicPr>
        <p:blipFill>
          <a:blip r:embed="rId3" cstate="print"/>
          <a:stretch>
            <a:fillRect/>
          </a:stretch>
        </p:blipFill>
        <p:spPr>
          <a:xfrm>
            <a:off x="1470135" y="5547908"/>
            <a:ext cx="915278" cy="974328"/>
          </a:xfrm>
          <a:prstGeom prst="rect">
            <a:avLst/>
          </a:prstGeom>
        </p:spPr>
      </p:pic>
      <p:pic>
        <p:nvPicPr>
          <p:cNvPr id="33" name="Picture 88" descr="server-gray.png"/>
          <p:cNvPicPr>
            <a:picLocks noChangeAspect="1"/>
          </p:cNvPicPr>
          <p:nvPr/>
        </p:nvPicPr>
        <p:blipFill>
          <a:blip r:embed="rId3" cstate="print"/>
          <a:stretch>
            <a:fillRect/>
          </a:stretch>
        </p:blipFill>
        <p:spPr>
          <a:xfrm>
            <a:off x="1501914" y="3254214"/>
            <a:ext cx="915278" cy="974328"/>
          </a:xfrm>
          <a:prstGeom prst="rect">
            <a:avLst/>
          </a:prstGeom>
        </p:spPr>
      </p:pic>
      <p:pic>
        <p:nvPicPr>
          <p:cNvPr id="34" name="Picture 87" descr="server-gray.png"/>
          <p:cNvPicPr>
            <a:picLocks noChangeAspect="1"/>
          </p:cNvPicPr>
          <p:nvPr/>
        </p:nvPicPr>
        <p:blipFill>
          <a:blip r:embed="rId3" cstate="print"/>
          <a:stretch>
            <a:fillRect/>
          </a:stretch>
        </p:blipFill>
        <p:spPr>
          <a:xfrm>
            <a:off x="6910064" y="4679240"/>
            <a:ext cx="915278" cy="974328"/>
          </a:xfrm>
          <a:prstGeom prst="rect">
            <a:avLst/>
          </a:prstGeom>
        </p:spPr>
      </p:pic>
      <p:sp>
        <p:nvSpPr>
          <p:cNvPr id="31" name="矩形 30"/>
          <p:cNvSpPr/>
          <p:nvPr/>
        </p:nvSpPr>
        <p:spPr>
          <a:xfrm>
            <a:off x="3352818" y="3704975"/>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Corbel" charset="0"/>
                <a:ea typeface="Corbel" charset="0"/>
                <a:cs typeface="Corbel" charset="0"/>
              </a:rPr>
              <a:t>Priority 1</a:t>
            </a:r>
            <a:endParaRPr lang="zh-CN" altLang="en-US" sz="2400" dirty="0">
              <a:solidFill>
                <a:schemeClr val="tx1"/>
              </a:solidFill>
              <a:latin typeface="Corbel" charset="0"/>
              <a:ea typeface="Corbel" charset="0"/>
              <a:cs typeface="Corbel" charset="0"/>
            </a:endParaRPr>
          </a:p>
        </p:txBody>
      </p:sp>
      <p:sp>
        <p:nvSpPr>
          <p:cNvPr id="35" name="矩形 34"/>
          <p:cNvSpPr/>
          <p:nvPr/>
        </p:nvSpPr>
        <p:spPr>
          <a:xfrm>
            <a:off x="3352818" y="4298496"/>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Corbel" charset="0"/>
                <a:ea typeface="Corbel" charset="0"/>
                <a:cs typeface="Corbel" charset="0"/>
              </a:rPr>
              <a:t>Priority 2</a:t>
            </a:r>
            <a:endParaRPr lang="zh-CN" altLang="en-US" sz="2400" dirty="0">
              <a:solidFill>
                <a:schemeClr val="tx1"/>
              </a:solidFill>
              <a:latin typeface="Corbel" charset="0"/>
              <a:ea typeface="Corbel" charset="0"/>
              <a:cs typeface="Corbel" charset="0"/>
            </a:endParaRPr>
          </a:p>
        </p:txBody>
      </p:sp>
      <p:sp>
        <p:nvSpPr>
          <p:cNvPr id="36" name="矩形 35"/>
          <p:cNvSpPr/>
          <p:nvPr/>
        </p:nvSpPr>
        <p:spPr>
          <a:xfrm>
            <a:off x="3352818" y="5594640"/>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Corbel" charset="0"/>
                <a:ea typeface="Corbel" charset="0"/>
                <a:cs typeface="Corbel" charset="0"/>
              </a:rPr>
              <a:t>Priority K</a:t>
            </a:r>
            <a:endParaRPr lang="zh-CN" altLang="en-US" sz="2400" dirty="0">
              <a:solidFill>
                <a:schemeClr val="tx1"/>
              </a:solidFill>
              <a:latin typeface="Corbel" charset="0"/>
              <a:ea typeface="Corbel" charset="0"/>
              <a:cs typeface="Corbel" charset="0"/>
            </a:endParaRPr>
          </a:p>
        </p:txBody>
      </p:sp>
      <p:sp>
        <p:nvSpPr>
          <p:cNvPr id="37" name="TextBox 36"/>
          <p:cNvSpPr txBox="1"/>
          <p:nvPr/>
        </p:nvSpPr>
        <p:spPr>
          <a:xfrm>
            <a:off x="4295328" y="4946568"/>
            <a:ext cx="591829" cy="400110"/>
          </a:xfrm>
          <a:prstGeom prst="rect">
            <a:avLst/>
          </a:prstGeom>
          <a:noFill/>
        </p:spPr>
        <p:txBody>
          <a:bodyPr wrap="none" rtlCol="0">
            <a:spAutoFit/>
          </a:bodyPr>
          <a:lstStyle/>
          <a:p>
            <a:r>
              <a:rPr lang="en-US" altLang="zh-CN" sz="2000" dirty="0">
                <a:latin typeface="Corbel" charset="0"/>
                <a:ea typeface="Corbel" charset="0"/>
                <a:cs typeface="Corbel" charset="0"/>
              </a:rPr>
              <a:t>……</a:t>
            </a:r>
            <a:endParaRPr lang="zh-CN" altLang="en-US" sz="2000" dirty="0">
              <a:latin typeface="Corbel" charset="0"/>
              <a:ea typeface="Corbel" charset="0"/>
              <a:cs typeface="Corbel" charset="0"/>
            </a:endParaRPr>
          </a:p>
        </p:txBody>
      </p:sp>
      <p:grpSp>
        <p:nvGrpSpPr>
          <p:cNvPr id="41" name="Group 40"/>
          <p:cNvGrpSpPr/>
          <p:nvPr/>
        </p:nvGrpSpPr>
        <p:grpSpPr>
          <a:xfrm>
            <a:off x="6253831" y="4713087"/>
            <a:ext cx="705793" cy="762000"/>
            <a:chOff x="6897409" y="2819400"/>
            <a:chExt cx="705793" cy="762000"/>
          </a:xfrm>
        </p:grpSpPr>
        <p:cxnSp>
          <p:nvCxnSpPr>
            <p:cNvPr id="42"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46" name="直接箭头连接符 45"/>
          <p:cNvCxnSpPr/>
          <p:nvPr/>
        </p:nvCxnSpPr>
        <p:spPr>
          <a:xfrm>
            <a:off x="5735488" y="3848991"/>
            <a:ext cx="497650" cy="0"/>
          </a:xfrm>
          <a:prstGeom prst="straightConnector1">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5735488" y="4425055"/>
            <a:ext cx="497650" cy="0"/>
          </a:xfrm>
          <a:prstGeom prst="straightConnector1">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5722549" y="5793207"/>
            <a:ext cx="497650" cy="0"/>
          </a:xfrm>
          <a:prstGeom prst="straightConnector1">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sp>
        <p:nvSpPr>
          <p:cNvPr id="95" name="内容占位符 2"/>
          <p:cNvSpPr>
            <a:spLocks noGrp="1"/>
          </p:cNvSpPr>
          <p:nvPr>
            <p:ph idx="1"/>
          </p:nvPr>
        </p:nvSpPr>
        <p:spPr>
          <a:xfrm>
            <a:off x="457200" y="1124744"/>
            <a:ext cx="8291264" cy="4525963"/>
          </a:xfrm>
        </p:spPr>
        <p:txBody>
          <a:bodyPr/>
          <a:lstStyle/>
          <a:p>
            <a:r>
              <a:rPr lang="en-US" altLang="zh-CN" dirty="0">
                <a:solidFill>
                  <a:srgbClr val="0000CC"/>
                </a:solidFill>
                <a:ea typeface="Corbel" charset="0"/>
                <a:cs typeface="Corbel" charset="0"/>
              </a:rPr>
              <a:t>Decoupling</a:t>
            </a:r>
            <a:r>
              <a:rPr lang="en-US" altLang="zh-CN" dirty="0">
                <a:solidFill>
                  <a:srgbClr val="00B050"/>
                </a:solidFill>
                <a:ea typeface="Corbel" charset="0"/>
                <a:cs typeface="Calibri" panose="020F0502020204030204" pitchFamily="34" charset="0"/>
              </a:rPr>
              <a:t> </a:t>
            </a:r>
            <a:r>
              <a:rPr lang="en-US" altLang="zh-CN" dirty="0">
                <a:ea typeface="Corbel" charset="0"/>
                <a:cs typeface="Calibri" panose="020F0502020204030204" pitchFamily="34" charset="0"/>
              </a:rPr>
              <a:t>MLFQ</a:t>
            </a:r>
          </a:p>
          <a:p>
            <a:pPr lvl="1">
              <a:buFont typeface="Wingdings" charset="2"/>
              <a:buChar char="Ø"/>
            </a:pPr>
            <a:r>
              <a:rPr lang="en-US" altLang="zh-CN" sz="2400" dirty="0">
                <a:ea typeface="Corbel" charset="0"/>
                <a:cs typeface="Calibri" panose="020F0502020204030204" pitchFamily="34" charset="0"/>
              </a:rPr>
              <a:t>Stateless</a:t>
            </a:r>
            <a:r>
              <a:rPr lang="en-US" altLang="zh-CN" sz="2400" dirty="0">
                <a:solidFill>
                  <a:srgbClr val="C00000"/>
                </a:solidFill>
                <a:ea typeface="Corbel" charset="0"/>
                <a:cs typeface="Calibri" panose="020F0502020204030204" pitchFamily="34" charset="0"/>
              </a:rPr>
              <a:t> </a:t>
            </a:r>
            <a:r>
              <a:rPr lang="en-US" altLang="zh-CN" sz="2400" dirty="0">
                <a:solidFill>
                  <a:srgbClr val="0000CC"/>
                </a:solidFill>
                <a:ea typeface="Corbel" charset="0"/>
                <a:cs typeface="Corbel" charset="0"/>
              </a:rPr>
              <a:t>Priority Queueing </a:t>
            </a:r>
            <a:r>
              <a:rPr lang="en-US" altLang="zh-CN" sz="2400" dirty="0">
                <a:ea typeface="Corbel" charset="0"/>
                <a:cs typeface="Calibri" panose="020F0502020204030204" pitchFamily="34" charset="0"/>
              </a:rPr>
              <a:t>at the switch (a built-in function) </a:t>
            </a:r>
          </a:p>
          <a:p>
            <a:pPr lvl="1">
              <a:buFont typeface="Wingdings" charset="2"/>
              <a:buChar char="Ø"/>
            </a:pPr>
            <a:r>
              <a:rPr lang="en-US" altLang="zh-CN" sz="2400" dirty="0" err="1">
                <a:ea typeface="Corbel" charset="0"/>
                <a:cs typeface="Calibri" panose="020F0502020204030204" pitchFamily="34" charset="0"/>
              </a:rPr>
              <a:t>Stateful</a:t>
            </a:r>
            <a:r>
              <a:rPr lang="en-US" altLang="zh-CN" sz="2400" dirty="0">
                <a:ea typeface="Corbel" charset="0"/>
                <a:cs typeface="Calibri" panose="020F0502020204030204" pitchFamily="34" charset="0"/>
              </a:rPr>
              <a:t> </a:t>
            </a:r>
            <a:r>
              <a:rPr lang="en-US" altLang="zh-CN" sz="2400" dirty="0">
                <a:solidFill>
                  <a:srgbClr val="0000CC"/>
                </a:solidFill>
                <a:ea typeface="Corbel" charset="0"/>
                <a:cs typeface="Corbel" charset="0"/>
              </a:rPr>
              <a:t>Packet Tagging </a:t>
            </a:r>
            <a:r>
              <a:rPr lang="en-US" altLang="zh-CN" sz="2400" dirty="0">
                <a:ea typeface="Corbel" charset="0"/>
                <a:cs typeface="Calibri" panose="020F0502020204030204" pitchFamily="34" charset="0"/>
              </a:rPr>
              <a:t>at the </a:t>
            </a:r>
            <a:r>
              <a:rPr lang="en-US" altLang="zh-CN" sz="2400">
                <a:ea typeface="Corbel" charset="0"/>
                <a:cs typeface="Calibri" panose="020F0502020204030204" pitchFamily="34" charset="0"/>
              </a:rPr>
              <a:t>end host</a:t>
            </a:r>
            <a:endParaRPr lang="en-US" altLang="zh-CN" sz="2400" dirty="0">
              <a:ea typeface="Corbel"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 name="Rectangular Callout 3"/>
              <p:cNvSpPr/>
              <p:nvPr/>
            </p:nvSpPr>
            <p:spPr>
              <a:xfrm>
                <a:off x="147737" y="4143332"/>
                <a:ext cx="3798408" cy="1113186"/>
              </a:xfrm>
              <a:prstGeom prst="wedgeRectCallout">
                <a:avLst>
                  <a:gd name="adj1" fmla="val -813"/>
                  <a:gd name="adj2" fmla="val -72719"/>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US" dirty="0">
                    <a:solidFill>
                      <a:sysClr val="windowText" lastClr="000000"/>
                    </a:solidFill>
                    <a:ea typeface="Corbel" charset="0"/>
                    <a:cs typeface="Corbel" charset="0"/>
                  </a:rPr>
                  <a:t>- </a:t>
                </a:r>
                <a14:m>
                  <m:oMath xmlns:m="http://schemas.openxmlformats.org/officeDocument/2006/math">
                    <m:r>
                      <m:rPr>
                        <m:sty m:val="p"/>
                      </m:rPr>
                      <a:rPr lang="en-US" i="0" smtClean="0">
                        <a:solidFill>
                          <a:sysClr val="windowText" lastClr="000000"/>
                        </a:solidFill>
                        <a:latin typeface="Cambria Math" panose="02040503050406030204" pitchFamily="18" charset="0"/>
                        <a:ea typeface="Corbel" charset="0"/>
                        <a:cs typeface="Corbel" charset="0"/>
                      </a:rPr>
                      <m:t>K</m:t>
                    </m:r>
                    <m:r>
                      <a:rPr lang="en-US" i="0" smtClean="0">
                        <a:solidFill>
                          <a:sysClr val="windowText" lastClr="000000"/>
                        </a:solidFill>
                        <a:latin typeface="Cambria Math" panose="02040503050406030204" pitchFamily="18" charset="0"/>
                        <a:ea typeface="Corbel" charset="0"/>
                        <a:cs typeface="Corbel" charset="0"/>
                      </a:rPr>
                      <m:t> </m:t>
                    </m:r>
                  </m:oMath>
                </a14:m>
                <a:r>
                  <a:rPr lang="en-US" dirty="0">
                    <a:solidFill>
                      <a:sysClr val="windowText" lastClr="000000"/>
                    </a:solidFill>
                    <a:ea typeface="Corbel" charset="0"/>
                    <a:cs typeface="Corbel" charset="0"/>
                  </a:rPr>
                  <a:t>priorities: </a:t>
                </a:r>
                <a14:m>
                  <m:oMath xmlns:m="http://schemas.openxmlformats.org/officeDocument/2006/math">
                    <m:sSub>
                      <m:sSubPr>
                        <m:ctrlPr>
                          <a:rPr lang="en-US" altLang="zh-CN" i="1" smtClean="0">
                            <a:solidFill>
                              <a:srgbClr val="0000CC"/>
                            </a:solidFill>
                            <a:latin typeface="Cambria Math" panose="02040503050406030204" pitchFamily="18" charset="0"/>
                            <a:ea typeface="Corbel" charset="0"/>
                            <a:cs typeface="Corbel" charset="0"/>
                          </a:rPr>
                        </m:ctrlPr>
                      </m:sSubPr>
                      <m:e>
                        <m:r>
                          <m:rPr>
                            <m:sty m:val="p"/>
                          </m:rPr>
                          <a:rPr lang="en-US" altLang="zh-CN" i="0">
                            <a:solidFill>
                              <a:srgbClr val="0000CC"/>
                            </a:solidFill>
                            <a:latin typeface="Cambria Math" panose="02040503050406030204" pitchFamily="18" charset="0"/>
                            <a:ea typeface="Corbel" charset="0"/>
                            <a:cs typeface="Corbel" charset="0"/>
                          </a:rPr>
                          <m:t>P</m:t>
                        </m:r>
                      </m:e>
                      <m:sub>
                        <m:r>
                          <m:rPr>
                            <m:sty m:val="p"/>
                          </m:rPr>
                          <a:rPr lang="en-US" altLang="zh-CN" i="0">
                            <a:solidFill>
                              <a:srgbClr val="0000CC"/>
                            </a:solidFill>
                            <a:latin typeface="Cambria Math" panose="02040503050406030204" pitchFamily="18" charset="0"/>
                            <a:ea typeface="Corbel" charset="0"/>
                            <a:cs typeface="Corbel" charset="0"/>
                          </a:rPr>
                          <m:t>i</m:t>
                        </m:r>
                      </m:sub>
                    </m:sSub>
                    <m:r>
                      <a:rPr lang="en-US" altLang="zh-CN" i="0">
                        <a:solidFill>
                          <a:srgbClr val="0000CC"/>
                        </a:solidFill>
                        <a:latin typeface="Cambria Math" panose="02040503050406030204" pitchFamily="18" charset="0"/>
                        <a:ea typeface="Corbel" charset="0"/>
                        <a:cs typeface="Corbel" charset="0"/>
                      </a:rPr>
                      <m:t> </m:t>
                    </m:r>
                    <m:d>
                      <m:dPr>
                        <m:ctrlPr>
                          <a:rPr lang="en-US" altLang="zh-CN" i="1">
                            <a:solidFill>
                              <a:srgbClr val="0000CC"/>
                            </a:solidFill>
                            <a:latin typeface="Cambria Math" panose="02040503050406030204" pitchFamily="18" charset="0"/>
                            <a:ea typeface="Corbel" charset="0"/>
                            <a:cs typeface="Corbel" charset="0"/>
                          </a:rPr>
                        </m:ctrlPr>
                      </m:dPr>
                      <m:e>
                        <m:r>
                          <a:rPr lang="en-US" altLang="zh-CN" i="0">
                            <a:solidFill>
                              <a:srgbClr val="0000CC"/>
                            </a:solidFill>
                            <a:latin typeface="Cambria Math" panose="02040503050406030204" pitchFamily="18" charset="0"/>
                            <a:ea typeface="Corbel" charset="0"/>
                            <a:cs typeface="Corbel" charset="0"/>
                          </a:rPr>
                          <m:t>1≤</m:t>
                        </m:r>
                        <m:r>
                          <m:rPr>
                            <m:sty m:val="p"/>
                          </m:rPr>
                          <a:rPr lang="en-US" altLang="zh-CN" i="0">
                            <a:solidFill>
                              <a:srgbClr val="0000CC"/>
                            </a:solidFill>
                            <a:latin typeface="Cambria Math" panose="02040503050406030204" pitchFamily="18" charset="0"/>
                            <a:ea typeface="Corbel" charset="0"/>
                            <a:cs typeface="Corbel" charset="0"/>
                          </a:rPr>
                          <m:t>i</m:t>
                        </m:r>
                        <m:r>
                          <a:rPr lang="en-US" altLang="zh-CN" i="0">
                            <a:solidFill>
                              <a:srgbClr val="0000CC"/>
                            </a:solidFill>
                            <a:latin typeface="Cambria Math" panose="02040503050406030204" pitchFamily="18" charset="0"/>
                            <a:ea typeface="Corbel" charset="0"/>
                            <a:cs typeface="Corbel" charset="0"/>
                          </a:rPr>
                          <m:t>≤</m:t>
                        </m:r>
                        <m:r>
                          <m:rPr>
                            <m:sty m:val="p"/>
                          </m:rPr>
                          <a:rPr lang="en-US" altLang="zh-CN" i="0">
                            <a:solidFill>
                              <a:srgbClr val="0000CC"/>
                            </a:solidFill>
                            <a:latin typeface="Cambria Math" panose="02040503050406030204" pitchFamily="18" charset="0"/>
                            <a:ea typeface="Corbel" charset="0"/>
                            <a:cs typeface="Corbel" charset="0"/>
                          </a:rPr>
                          <m:t>K</m:t>
                        </m:r>
                      </m:e>
                    </m:d>
                  </m:oMath>
                </a14:m>
                <a:endParaRPr lang="en-US" altLang="zh-CN" dirty="0">
                  <a:solidFill>
                    <a:srgbClr val="0000CC"/>
                  </a:solidFill>
                  <a:ea typeface="Corbel" charset="0"/>
                  <a:cs typeface="Corbel" charset="0"/>
                </a:endParaRPr>
              </a:p>
              <a:p>
                <a14:m>
                  <m:oMath xmlns:m="http://schemas.openxmlformats.org/officeDocument/2006/math">
                    <m:r>
                      <m:rPr>
                        <m:nor/>
                      </m:rPr>
                      <a:rPr lang="en-US" altLang="zh-CN" dirty="0">
                        <a:solidFill>
                          <a:sysClr val="windowText" lastClr="000000"/>
                        </a:solidFill>
                        <a:ea typeface="Corbel" charset="0"/>
                        <a:cs typeface="Corbel" charset="0"/>
                      </a:rPr>
                      <m:t>−</m:t>
                    </m:r>
                    <m:r>
                      <a:rPr lang="en-US" altLang="zh-CN" b="0" i="0" dirty="0" smtClean="0">
                        <a:solidFill>
                          <a:sysClr val="windowText" lastClr="000000"/>
                        </a:solidFill>
                        <a:latin typeface="Cambria Math" panose="02040503050406030204" pitchFamily="18" charset="0"/>
                        <a:ea typeface="Corbel" charset="0"/>
                        <a:cs typeface="Corbel" charset="0"/>
                      </a:rPr>
                      <m:t> </m:t>
                    </m:r>
                    <m:r>
                      <m:rPr>
                        <m:sty m:val="p"/>
                      </m:rPr>
                      <a:rPr lang="en-US" i="0">
                        <a:solidFill>
                          <a:sysClr val="windowText" lastClr="000000"/>
                        </a:solidFill>
                        <a:latin typeface="Cambria Math" panose="02040503050406030204" pitchFamily="18" charset="0"/>
                        <a:ea typeface="Corbel" charset="0"/>
                        <a:cs typeface="Corbel" charset="0"/>
                      </a:rPr>
                      <m:t>K</m:t>
                    </m:r>
                    <m:r>
                      <a:rPr lang="zh-CN" altLang="en-US" b="0" i="0" smtClean="0">
                        <a:solidFill>
                          <a:sysClr val="windowText" lastClr="000000"/>
                        </a:solidFill>
                        <a:latin typeface="Cambria Math" panose="02040503050406030204" pitchFamily="18" charset="0"/>
                        <a:ea typeface="Corbel" charset="0"/>
                        <a:cs typeface="Corbel" charset="0"/>
                      </a:rPr>
                      <m:t>−</m:t>
                    </m:r>
                    <m:r>
                      <a:rPr lang="en-US" i="0">
                        <a:solidFill>
                          <a:sysClr val="windowText" lastClr="000000"/>
                        </a:solidFill>
                        <a:latin typeface="Cambria Math" panose="02040503050406030204" pitchFamily="18" charset="0"/>
                        <a:ea typeface="Corbel" charset="0"/>
                        <a:cs typeface="Corbel" charset="0"/>
                      </a:rPr>
                      <m:t>1</m:t>
                    </m:r>
                  </m:oMath>
                </a14:m>
                <a:r>
                  <a:rPr lang="en-US" dirty="0">
                    <a:solidFill>
                      <a:sysClr val="windowText" lastClr="000000"/>
                    </a:solidFill>
                    <a:ea typeface="Corbel" charset="0"/>
                    <a:cs typeface="Corbel" charset="0"/>
                  </a:rPr>
                  <a:t> thresholds: </a:t>
                </a:r>
                <a14:m>
                  <m:oMath xmlns:m="http://schemas.openxmlformats.org/officeDocument/2006/math">
                    <m:sSub>
                      <m:sSubPr>
                        <m:ctrlPr>
                          <a:rPr lang="en-US" altLang="zh-CN" i="1" smtClean="0">
                            <a:solidFill>
                              <a:srgbClr val="0000CC"/>
                            </a:solidFill>
                            <a:latin typeface="Cambria Math" panose="02040503050406030204" pitchFamily="18" charset="0"/>
                            <a:ea typeface="Corbel" charset="0"/>
                            <a:cs typeface="Corbel" charset="0"/>
                          </a:rPr>
                        </m:ctrlPr>
                      </m:sSubPr>
                      <m:e>
                        <m:r>
                          <m:rPr>
                            <m:sty m:val="p"/>
                          </m:rPr>
                          <a:rPr lang="zh-CN" altLang="en-US" i="0">
                            <a:solidFill>
                              <a:srgbClr val="0000CC"/>
                            </a:solidFill>
                            <a:latin typeface="Cambria Math" panose="02040503050406030204" pitchFamily="18" charset="0"/>
                            <a:ea typeface="Corbel" charset="0"/>
                            <a:cs typeface="Corbel" charset="0"/>
                          </a:rPr>
                          <m:t>α</m:t>
                        </m:r>
                      </m:e>
                      <m:sub>
                        <m:r>
                          <m:rPr>
                            <m:sty m:val="p"/>
                          </m:rPr>
                          <a:rPr lang="en-US" altLang="zh-CN" i="0">
                            <a:solidFill>
                              <a:srgbClr val="0000CC"/>
                            </a:solidFill>
                            <a:latin typeface="Cambria Math" panose="02040503050406030204" pitchFamily="18" charset="0"/>
                            <a:ea typeface="Corbel" charset="0"/>
                            <a:cs typeface="Corbel" charset="0"/>
                          </a:rPr>
                          <m:t>j</m:t>
                        </m:r>
                        <m:r>
                          <a:rPr lang="en-US" altLang="zh-CN" i="0">
                            <a:solidFill>
                              <a:srgbClr val="0000CC"/>
                            </a:solidFill>
                            <a:latin typeface="Cambria Math" panose="02040503050406030204" pitchFamily="18" charset="0"/>
                            <a:ea typeface="Corbel" charset="0"/>
                            <a:cs typeface="Corbel" charset="0"/>
                          </a:rPr>
                          <m:t> </m:t>
                        </m:r>
                      </m:sub>
                    </m:sSub>
                    <m:d>
                      <m:dPr>
                        <m:ctrlPr>
                          <a:rPr lang="en-US" altLang="zh-CN" i="1">
                            <a:solidFill>
                              <a:srgbClr val="0000CC"/>
                            </a:solidFill>
                            <a:latin typeface="Cambria Math" panose="02040503050406030204" pitchFamily="18" charset="0"/>
                            <a:ea typeface="Corbel" charset="0"/>
                            <a:cs typeface="Corbel" charset="0"/>
                          </a:rPr>
                        </m:ctrlPr>
                      </m:dPr>
                      <m:e>
                        <m:r>
                          <a:rPr lang="en-US" altLang="zh-CN" i="0">
                            <a:solidFill>
                              <a:srgbClr val="0000CC"/>
                            </a:solidFill>
                            <a:latin typeface="Cambria Math" panose="02040503050406030204" pitchFamily="18" charset="0"/>
                            <a:ea typeface="Corbel" charset="0"/>
                            <a:cs typeface="Corbel" charset="0"/>
                          </a:rPr>
                          <m:t>1≤</m:t>
                        </m:r>
                        <m:r>
                          <m:rPr>
                            <m:sty m:val="p"/>
                          </m:rPr>
                          <a:rPr lang="en-US" altLang="zh-CN" i="0">
                            <a:solidFill>
                              <a:srgbClr val="0000CC"/>
                            </a:solidFill>
                            <a:latin typeface="Cambria Math" panose="02040503050406030204" pitchFamily="18" charset="0"/>
                            <a:ea typeface="Corbel" charset="0"/>
                            <a:cs typeface="Corbel" charset="0"/>
                          </a:rPr>
                          <m:t>j</m:t>
                        </m:r>
                        <m:r>
                          <a:rPr lang="en-US" altLang="zh-CN" i="0">
                            <a:solidFill>
                              <a:srgbClr val="0000CC"/>
                            </a:solidFill>
                            <a:latin typeface="Cambria Math" panose="02040503050406030204" pitchFamily="18" charset="0"/>
                            <a:ea typeface="Corbel" charset="0"/>
                            <a:cs typeface="Corbel" charset="0"/>
                          </a:rPr>
                          <m:t>≤</m:t>
                        </m:r>
                        <m:r>
                          <m:rPr>
                            <m:sty m:val="p"/>
                          </m:rPr>
                          <a:rPr lang="en-US" altLang="zh-CN" i="0" smtClean="0">
                            <a:solidFill>
                              <a:srgbClr val="0000CC"/>
                            </a:solidFill>
                            <a:latin typeface="Cambria Math" panose="02040503050406030204" pitchFamily="18" charset="0"/>
                            <a:ea typeface="Corbel" charset="0"/>
                            <a:cs typeface="Corbel" charset="0"/>
                          </a:rPr>
                          <m:t>K</m:t>
                        </m:r>
                        <m:r>
                          <a:rPr lang="en-US" altLang="zh-CN" i="0">
                            <a:solidFill>
                              <a:srgbClr val="0000CC"/>
                            </a:solidFill>
                            <a:latin typeface="Cambria Math" panose="02040503050406030204" pitchFamily="18" charset="0"/>
                            <a:ea typeface="Corbel" charset="0"/>
                            <a:cs typeface="Corbel" charset="0"/>
                          </a:rPr>
                          <m:t>−1</m:t>
                        </m:r>
                      </m:e>
                    </m:d>
                  </m:oMath>
                </a14:m>
                <a:endParaRPr lang="en-US" altLang="zh-CN" dirty="0">
                  <a:solidFill>
                    <a:srgbClr val="0000CC"/>
                  </a:solidFill>
                  <a:ea typeface="Corbel" charset="0"/>
                  <a:cs typeface="Corbel" charset="0"/>
                </a:endParaRPr>
              </a:p>
              <a:p>
                <a:r>
                  <a:rPr lang="en-US" dirty="0">
                    <a:solidFill>
                      <a:sysClr val="windowText" lastClr="000000"/>
                    </a:solidFill>
                    <a:ea typeface="Corbel" charset="0"/>
                    <a:cs typeface="Corbel" charset="0"/>
                  </a:rPr>
                  <a:t>- Threshold from </a:t>
                </a:r>
                <a14:m>
                  <m:oMath xmlns:m="http://schemas.openxmlformats.org/officeDocument/2006/math">
                    <m:sSub>
                      <m:sSubPr>
                        <m:ctrlPr>
                          <a:rPr lang="en-US" altLang="zh-CN" i="1" smtClean="0">
                            <a:solidFill>
                              <a:srgbClr val="0000CC"/>
                            </a:solidFill>
                            <a:latin typeface="Cambria Math" panose="02040503050406030204" pitchFamily="18" charset="0"/>
                            <a:ea typeface="Corbel" charset="0"/>
                            <a:cs typeface="Corbel" charset="0"/>
                          </a:rPr>
                        </m:ctrlPr>
                      </m:sSubPr>
                      <m:e>
                        <m:r>
                          <m:rPr>
                            <m:sty m:val="p"/>
                          </m:rPr>
                          <a:rPr lang="en-US" altLang="zh-CN" i="0">
                            <a:solidFill>
                              <a:srgbClr val="0000CC"/>
                            </a:solidFill>
                            <a:latin typeface="Cambria Math" panose="02040503050406030204" pitchFamily="18" charset="0"/>
                            <a:ea typeface="Corbel" charset="0"/>
                            <a:cs typeface="Corbel" charset="0"/>
                          </a:rPr>
                          <m:t>P</m:t>
                        </m:r>
                      </m:e>
                      <m:sub>
                        <m:r>
                          <m:rPr>
                            <m:sty m:val="p"/>
                          </m:rPr>
                          <a:rPr lang="en-US" altLang="zh-CN" i="0">
                            <a:solidFill>
                              <a:srgbClr val="0000CC"/>
                            </a:solidFill>
                            <a:latin typeface="Cambria Math" panose="02040503050406030204" pitchFamily="18" charset="0"/>
                            <a:ea typeface="Corbel" charset="0"/>
                            <a:cs typeface="Corbel" charset="0"/>
                          </a:rPr>
                          <m:t>j</m:t>
                        </m:r>
                        <m:r>
                          <a:rPr lang="en-US" altLang="zh-CN" i="0">
                            <a:solidFill>
                              <a:srgbClr val="0000CC"/>
                            </a:solidFill>
                            <a:latin typeface="Cambria Math" panose="02040503050406030204" pitchFamily="18" charset="0"/>
                            <a:ea typeface="Corbel" charset="0"/>
                            <a:cs typeface="Corbel" charset="0"/>
                          </a:rPr>
                          <m:t>−1</m:t>
                        </m:r>
                      </m:sub>
                    </m:sSub>
                  </m:oMath>
                </a14:m>
                <a:r>
                  <a:rPr lang="en-US" dirty="0">
                    <a:solidFill>
                      <a:sysClr val="windowText" lastClr="000000"/>
                    </a:solidFill>
                    <a:ea typeface="Corbel" charset="0"/>
                    <a:cs typeface="Corbel" charset="0"/>
                  </a:rPr>
                  <a:t> to </a:t>
                </a:r>
                <a14:m>
                  <m:oMath xmlns:m="http://schemas.openxmlformats.org/officeDocument/2006/math">
                    <m:sSub>
                      <m:sSubPr>
                        <m:ctrlPr>
                          <a:rPr lang="en-US" altLang="zh-CN" i="1" smtClean="0">
                            <a:solidFill>
                              <a:srgbClr val="0000CC"/>
                            </a:solidFill>
                            <a:latin typeface="Cambria Math" panose="02040503050406030204" pitchFamily="18" charset="0"/>
                            <a:ea typeface="Corbel" charset="0"/>
                            <a:cs typeface="Corbel" charset="0"/>
                          </a:rPr>
                        </m:ctrlPr>
                      </m:sSubPr>
                      <m:e>
                        <m:r>
                          <m:rPr>
                            <m:sty m:val="p"/>
                          </m:rPr>
                          <a:rPr lang="en-US" altLang="zh-CN" i="0" smtClean="0">
                            <a:solidFill>
                              <a:srgbClr val="0000CC"/>
                            </a:solidFill>
                            <a:latin typeface="Cambria Math" panose="02040503050406030204" pitchFamily="18" charset="0"/>
                            <a:ea typeface="Corbel" charset="0"/>
                            <a:cs typeface="Corbel" charset="0"/>
                          </a:rPr>
                          <m:t>P</m:t>
                        </m:r>
                      </m:e>
                      <m:sub>
                        <m:r>
                          <m:rPr>
                            <m:sty m:val="p"/>
                          </m:rPr>
                          <a:rPr lang="en-US" altLang="zh-CN" i="0">
                            <a:solidFill>
                              <a:srgbClr val="0000CC"/>
                            </a:solidFill>
                            <a:latin typeface="Cambria Math" panose="02040503050406030204" pitchFamily="18" charset="0"/>
                            <a:ea typeface="Corbel" charset="0"/>
                            <a:cs typeface="Corbel" charset="0"/>
                          </a:rPr>
                          <m:t>j</m:t>
                        </m:r>
                      </m:sub>
                    </m:sSub>
                  </m:oMath>
                </a14:m>
                <a:r>
                  <a:rPr lang="en-US" dirty="0">
                    <a:solidFill>
                      <a:sysClr val="windowText" lastClr="000000"/>
                    </a:solidFill>
                    <a:ea typeface="Corbel" charset="0"/>
                    <a:cs typeface="Corbel" charset="0"/>
                  </a:rPr>
                  <a:t> is: </a:t>
                </a:r>
                <a14:m>
                  <m:oMath xmlns:m="http://schemas.openxmlformats.org/officeDocument/2006/math">
                    <m:sSub>
                      <m:sSubPr>
                        <m:ctrlPr>
                          <a:rPr lang="en-US" altLang="zh-CN" i="1" smtClean="0">
                            <a:solidFill>
                              <a:srgbClr val="0000CC"/>
                            </a:solidFill>
                            <a:latin typeface="Cambria Math" panose="02040503050406030204" pitchFamily="18" charset="0"/>
                            <a:ea typeface="Corbel" charset="0"/>
                            <a:cs typeface="Corbel" charset="0"/>
                          </a:rPr>
                        </m:ctrlPr>
                      </m:sSubPr>
                      <m:e>
                        <m:r>
                          <m:rPr>
                            <m:sty m:val="p"/>
                          </m:rPr>
                          <a:rPr lang="zh-CN" altLang="en-US" i="0">
                            <a:solidFill>
                              <a:srgbClr val="0000CC"/>
                            </a:solidFill>
                            <a:latin typeface="Cambria Math" panose="02040503050406030204" pitchFamily="18" charset="0"/>
                            <a:ea typeface="Corbel" charset="0"/>
                            <a:cs typeface="Corbel" charset="0"/>
                          </a:rPr>
                          <m:t>α</m:t>
                        </m:r>
                      </m:e>
                      <m:sub>
                        <m:r>
                          <m:rPr>
                            <m:sty m:val="p"/>
                          </m:rPr>
                          <a:rPr lang="en-US" altLang="zh-CN" i="0">
                            <a:solidFill>
                              <a:srgbClr val="0000CC"/>
                            </a:solidFill>
                            <a:latin typeface="Cambria Math" panose="02040503050406030204" pitchFamily="18" charset="0"/>
                            <a:ea typeface="Corbel" charset="0"/>
                            <a:cs typeface="Corbel" charset="0"/>
                          </a:rPr>
                          <m:t>j</m:t>
                        </m:r>
                        <m:r>
                          <a:rPr lang="en-US" altLang="zh-CN" i="0">
                            <a:solidFill>
                              <a:srgbClr val="0000CC"/>
                            </a:solidFill>
                            <a:latin typeface="Cambria Math" panose="02040503050406030204" pitchFamily="18" charset="0"/>
                            <a:ea typeface="Corbel" charset="0"/>
                            <a:cs typeface="Corbel" charset="0"/>
                          </a:rPr>
                          <m:t>−1 </m:t>
                        </m:r>
                      </m:sub>
                    </m:sSub>
                  </m:oMath>
                </a14:m>
                <a:endParaRPr lang="en-US" dirty="0">
                  <a:solidFill>
                    <a:sysClr val="windowText" lastClr="000000"/>
                  </a:solidFill>
                  <a:ea typeface="Corbel" charset="0"/>
                  <a:cs typeface="Corbel" charset="0"/>
                </a:endParaRPr>
              </a:p>
            </p:txBody>
          </p:sp>
        </mc:Choice>
        <mc:Fallback xmlns="">
          <p:sp>
            <p:nvSpPr>
              <p:cNvPr id="4" name="Rectangular Callout 3"/>
              <p:cNvSpPr>
                <a:spLocks noRot="1" noChangeAspect="1" noMove="1" noResize="1" noEditPoints="1" noAdjustHandles="1" noChangeArrowheads="1" noChangeShapeType="1" noTextEdit="1"/>
              </p:cNvSpPr>
              <p:nvPr/>
            </p:nvSpPr>
            <p:spPr>
              <a:xfrm>
                <a:off x="147737" y="4143332"/>
                <a:ext cx="3798408" cy="1113186"/>
              </a:xfrm>
              <a:prstGeom prst="wedgeRectCallout">
                <a:avLst>
                  <a:gd name="adj1" fmla="val -813"/>
                  <a:gd name="adj2" fmla="val -72719"/>
                </a:avLst>
              </a:prstGeom>
              <a:blipFill>
                <a:blip r:embed="rId4"/>
                <a:stretch>
                  <a:fillRect/>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Rectangular Callout 26"/>
              <p:cNvSpPr/>
              <p:nvPr/>
            </p:nvSpPr>
            <p:spPr>
              <a:xfrm>
                <a:off x="396552" y="6325052"/>
                <a:ext cx="1732652" cy="456748"/>
              </a:xfrm>
              <a:prstGeom prst="wedgeRectCallout">
                <a:avLst>
                  <a:gd name="adj1" fmla="val 37856"/>
                  <a:gd name="adj2" fmla="val -84841"/>
                </a:avLst>
              </a:prstGeom>
              <a:ln/>
            </p:spPr>
            <p:style>
              <a:lnRef idx="1">
                <a:schemeClr val="accent1"/>
              </a:lnRef>
              <a:fillRef idx="2">
                <a:schemeClr val="accent1"/>
              </a:fillRef>
              <a:effectRef idx="1">
                <a:schemeClr val="accent1"/>
              </a:effectRef>
              <a:fontRef idx="minor">
                <a:schemeClr val="dk1"/>
              </a:fontRef>
            </p:style>
            <p:txBody>
              <a:bodyPr rtlCol="0" anchor="ctr"/>
              <a:lstStyle/>
              <a:p>
                <a14:m>
                  <m:oMath xmlns:m="http://schemas.openxmlformats.org/officeDocument/2006/math">
                    <m:r>
                      <m:rPr>
                        <m:sty m:val="p"/>
                      </m:rPr>
                      <a:rPr lang="en-US" sz="800" i="0" smtClean="0">
                        <a:solidFill>
                          <a:sysClr val="windowText" lastClr="000000"/>
                        </a:solidFill>
                        <a:latin typeface="Cambria Math" panose="02040503050406030204" pitchFamily="18" charset="0"/>
                        <a:ea typeface="Corbel" charset="0"/>
                        <a:cs typeface="Corbel" charset="0"/>
                      </a:rPr>
                      <m:t>K</m:t>
                    </m:r>
                    <m:r>
                      <a:rPr lang="en-US" sz="800" i="0" smtClean="0">
                        <a:solidFill>
                          <a:sysClr val="windowText" lastClr="000000"/>
                        </a:solidFill>
                        <a:latin typeface="Cambria Math" panose="02040503050406030204" pitchFamily="18" charset="0"/>
                        <a:ea typeface="Corbel" charset="0"/>
                        <a:cs typeface="Corbel" charset="0"/>
                      </a:rPr>
                      <m:t> </m:t>
                    </m:r>
                  </m:oMath>
                </a14:m>
                <a:r>
                  <a:rPr lang="en-US" sz="800" dirty="0">
                    <a:solidFill>
                      <a:sysClr val="windowText" lastClr="000000"/>
                    </a:solidFill>
                    <a:ea typeface="Corbel" charset="0"/>
                    <a:cs typeface="Corbel" charset="0"/>
                  </a:rPr>
                  <a:t>priorities: </a:t>
                </a:r>
                <a14:m>
                  <m:oMath xmlns:m="http://schemas.openxmlformats.org/officeDocument/2006/math">
                    <m:sSub>
                      <m:sSubPr>
                        <m:ctrlPr>
                          <a:rPr lang="en-US" altLang="zh-CN" sz="800" i="1" smtClean="0">
                            <a:solidFill>
                              <a:srgbClr val="0000CC"/>
                            </a:solidFill>
                            <a:latin typeface="Cambria Math" panose="02040503050406030204" pitchFamily="18" charset="0"/>
                            <a:ea typeface="Corbel" charset="0"/>
                            <a:cs typeface="Corbel" charset="0"/>
                          </a:rPr>
                        </m:ctrlPr>
                      </m:sSubPr>
                      <m:e>
                        <m:r>
                          <m:rPr>
                            <m:sty m:val="p"/>
                          </m:rPr>
                          <a:rPr lang="en-US" altLang="zh-CN" sz="800" i="0">
                            <a:solidFill>
                              <a:srgbClr val="0000CC"/>
                            </a:solidFill>
                            <a:latin typeface="Cambria Math" panose="02040503050406030204" pitchFamily="18" charset="0"/>
                            <a:ea typeface="Corbel" charset="0"/>
                            <a:cs typeface="Corbel" charset="0"/>
                          </a:rPr>
                          <m:t>P</m:t>
                        </m:r>
                      </m:e>
                      <m:sub>
                        <m:r>
                          <m:rPr>
                            <m:sty m:val="p"/>
                          </m:rPr>
                          <a:rPr lang="en-US" altLang="zh-CN" sz="800" i="0">
                            <a:solidFill>
                              <a:srgbClr val="0000CC"/>
                            </a:solidFill>
                            <a:latin typeface="Cambria Math" panose="02040503050406030204" pitchFamily="18" charset="0"/>
                            <a:ea typeface="Corbel" charset="0"/>
                            <a:cs typeface="Corbel" charset="0"/>
                          </a:rPr>
                          <m:t>i</m:t>
                        </m:r>
                      </m:sub>
                    </m:sSub>
                    <m:r>
                      <a:rPr lang="en-US" altLang="zh-CN" sz="800" i="0">
                        <a:solidFill>
                          <a:srgbClr val="0000CC"/>
                        </a:solidFill>
                        <a:latin typeface="Cambria Math" panose="02040503050406030204" pitchFamily="18" charset="0"/>
                        <a:ea typeface="Corbel" charset="0"/>
                        <a:cs typeface="Corbel" charset="0"/>
                      </a:rPr>
                      <m:t> </m:t>
                    </m:r>
                    <m:d>
                      <m:dPr>
                        <m:ctrlPr>
                          <a:rPr lang="en-US" altLang="zh-CN" sz="800" i="1">
                            <a:solidFill>
                              <a:srgbClr val="0000CC"/>
                            </a:solidFill>
                            <a:latin typeface="Cambria Math" panose="02040503050406030204" pitchFamily="18" charset="0"/>
                            <a:ea typeface="Corbel" charset="0"/>
                            <a:cs typeface="Corbel" charset="0"/>
                          </a:rPr>
                        </m:ctrlPr>
                      </m:dPr>
                      <m:e>
                        <m:r>
                          <a:rPr lang="en-US" altLang="zh-CN" sz="800" i="0">
                            <a:solidFill>
                              <a:srgbClr val="0000CC"/>
                            </a:solidFill>
                            <a:latin typeface="Cambria Math" panose="02040503050406030204" pitchFamily="18" charset="0"/>
                            <a:ea typeface="Corbel" charset="0"/>
                            <a:cs typeface="Corbel" charset="0"/>
                          </a:rPr>
                          <m:t>1≤</m:t>
                        </m:r>
                        <m:r>
                          <m:rPr>
                            <m:sty m:val="p"/>
                          </m:rPr>
                          <a:rPr lang="en-US" altLang="zh-CN" sz="800" i="0">
                            <a:solidFill>
                              <a:srgbClr val="0000CC"/>
                            </a:solidFill>
                            <a:latin typeface="Cambria Math" panose="02040503050406030204" pitchFamily="18" charset="0"/>
                            <a:ea typeface="Corbel" charset="0"/>
                            <a:cs typeface="Corbel" charset="0"/>
                          </a:rPr>
                          <m:t>i</m:t>
                        </m:r>
                        <m:r>
                          <a:rPr lang="en-US" altLang="zh-CN" sz="800" i="0">
                            <a:solidFill>
                              <a:srgbClr val="0000CC"/>
                            </a:solidFill>
                            <a:latin typeface="Cambria Math" panose="02040503050406030204" pitchFamily="18" charset="0"/>
                            <a:ea typeface="Corbel" charset="0"/>
                            <a:cs typeface="Corbel" charset="0"/>
                          </a:rPr>
                          <m:t>≤</m:t>
                        </m:r>
                        <m:r>
                          <m:rPr>
                            <m:sty m:val="p"/>
                          </m:rPr>
                          <a:rPr lang="en-US" altLang="zh-CN" sz="800" i="0">
                            <a:solidFill>
                              <a:srgbClr val="0000CC"/>
                            </a:solidFill>
                            <a:latin typeface="Cambria Math" panose="02040503050406030204" pitchFamily="18" charset="0"/>
                            <a:ea typeface="Corbel" charset="0"/>
                            <a:cs typeface="Corbel" charset="0"/>
                          </a:rPr>
                          <m:t>K</m:t>
                        </m:r>
                      </m:e>
                    </m:d>
                  </m:oMath>
                </a14:m>
                <a:endParaRPr lang="en-US" altLang="zh-CN" sz="800" dirty="0">
                  <a:solidFill>
                    <a:srgbClr val="0000CC"/>
                  </a:solidFill>
                  <a:ea typeface="Corbel" charset="0"/>
                  <a:cs typeface="Corbel" charset="0"/>
                </a:endParaRPr>
              </a:p>
              <a:p>
                <a14:m>
                  <m:oMath xmlns:m="http://schemas.openxmlformats.org/officeDocument/2006/math">
                    <m:r>
                      <m:rPr>
                        <m:sty m:val="p"/>
                      </m:rPr>
                      <a:rPr lang="en-US" sz="800" i="0">
                        <a:solidFill>
                          <a:sysClr val="windowText" lastClr="000000"/>
                        </a:solidFill>
                        <a:latin typeface="Cambria Math" panose="02040503050406030204" pitchFamily="18" charset="0"/>
                        <a:ea typeface="Corbel" charset="0"/>
                        <a:cs typeface="Corbel" charset="0"/>
                      </a:rPr>
                      <m:t>K</m:t>
                    </m:r>
                    <m:r>
                      <a:rPr lang="en-US" sz="800" i="0">
                        <a:solidFill>
                          <a:sysClr val="windowText" lastClr="000000"/>
                        </a:solidFill>
                        <a:latin typeface="Cambria Math" panose="02040503050406030204" pitchFamily="18" charset="0"/>
                        <a:ea typeface="Corbel" charset="0"/>
                        <a:cs typeface="Corbel" charset="0"/>
                      </a:rPr>
                      <m:t>−1</m:t>
                    </m:r>
                  </m:oMath>
                </a14:m>
                <a:r>
                  <a:rPr lang="en-US" sz="800" dirty="0">
                    <a:solidFill>
                      <a:sysClr val="windowText" lastClr="000000"/>
                    </a:solidFill>
                    <a:ea typeface="Corbel" charset="0"/>
                    <a:cs typeface="Corbel" charset="0"/>
                  </a:rPr>
                  <a:t> thresholds: </a:t>
                </a:r>
                <a14:m>
                  <m:oMath xmlns:m="http://schemas.openxmlformats.org/officeDocument/2006/math">
                    <m:sSub>
                      <m:sSubPr>
                        <m:ctrlPr>
                          <a:rPr lang="en-US" altLang="zh-CN" sz="800" i="1" smtClean="0">
                            <a:solidFill>
                              <a:srgbClr val="0000CC"/>
                            </a:solidFill>
                            <a:latin typeface="Cambria Math" panose="02040503050406030204" pitchFamily="18" charset="0"/>
                            <a:ea typeface="Corbel" charset="0"/>
                            <a:cs typeface="Corbel" charset="0"/>
                          </a:rPr>
                        </m:ctrlPr>
                      </m:sSubPr>
                      <m:e>
                        <m:r>
                          <m:rPr>
                            <m:sty m:val="p"/>
                          </m:rPr>
                          <a:rPr lang="zh-CN" altLang="en-US" sz="800" i="0">
                            <a:solidFill>
                              <a:srgbClr val="0000CC"/>
                            </a:solidFill>
                            <a:latin typeface="Cambria Math" panose="02040503050406030204" pitchFamily="18" charset="0"/>
                            <a:ea typeface="Corbel" charset="0"/>
                            <a:cs typeface="Corbel" charset="0"/>
                          </a:rPr>
                          <m:t>α</m:t>
                        </m:r>
                      </m:e>
                      <m:sub>
                        <m:r>
                          <m:rPr>
                            <m:sty m:val="p"/>
                          </m:rPr>
                          <a:rPr lang="en-US" altLang="zh-CN" sz="800" i="0">
                            <a:solidFill>
                              <a:srgbClr val="0000CC"/>
                            </a:solidFill>
                            <a:latin typeface="Cambria Math" panose="02040503050406030204" pitchFamily="18" charset="0"/>
                            <a:ea typeface="Corbel" charset="0"/>
                            <a:cs typeface="Corbel" charset="0"/>
                          </a:rPr>
                          <m:t>j</m:t>
                        </m:r>
                        <m:r>
                          <a:rPr lang="en-US" altLang="zh-CN" sz="800" i="0">
                            <a:solidFill>
                              <a:srgbClr val="0000CC"/>
                            </a:solidFill>
                            <a:latin typeface="Cambria Math" panose="02040503050406030204" pitchFamily="18" charset="0"/>
                            <a:ea typeface="Corbel" charset="0"/>
                            <a:cs typeface="Corbel" charset="0"/>
                          </a:rPr>
                          <m:t> </m:t>
                        </m:r>
                      </m:sub>
                    </m:sSub>
                    <m:d>
                      <m:dPr>
                        <m:ctrlPr>
                          <a:rPr lang="en-US" altLang="zh-CN" sz="800" i="1">
                            <a:solidFill>
                              <a:srgbClr val="0000CC"/>
                            </a:solidFill>
                            <a:latin typeface="Cambria Math" panose="02040503050406030204" pitchFamily="18" charset="0"/>
                            <a:ea typeface="Corbel" charset="0"/>
                            <a:cs typeface="Corbel" charset="0"/>
                          </a:rPr>
                        </m:ctrlPr>
                      </m:dPr>
                      <m:e>
                        <m:r>
                          <a:rPr lang="en-US" altLang="zh-CN" sz="800" i="0">
                            <a:solidFill>
                              <a:srgbClr val="0000CC"/>
                            </a:solidFill>
                            <a:latin typeface="Cambria Math" panose="02040503050406030204" pitchFamily="18" charset="0"/>
                            <a:ea typeface="Corbel" charset="0"/>
                            <a:cs typeface="Corbel" charset="0"/>
                          </a:rPr>
                          <m:t>1≤</m:t>
                        </m:r>
                        <m:r>
                          <m:rPr>
                            <m:sty m:val="p"/>
                          </m:rPr>
                          <a:rPr lang="en-US" altLang="zh-CN" sz="800" i="0">
                            <a:solidFill>
                              <a:srgbClr val="0000CC"/>
                            </a:solidFill>
                            <a:latin typeface="Cambria Math" panose="02040503050406030204" pitchFamily="18" charset="0"/>
                            <a:ea typeface="Corbel" charset="0"/>
                            <a:cs typeface="Corbel" charset="0"/>
                          </a:rPr>
                          <m:t>j</m:t>
                        </m:r>
                        <m:r>
                          <a:rPr lang="en-US" altLang="zh-CN" sz="800" i="0">
                            <a:solidFill>
                              <a:srgbClr val="0000CC"/>
                            </a:solidFill>
                            <a:latin typeface="Cambria Math" panose="02040503050406030204" pitchFamily="18" charset="0"/>
                            <a:ea typeface="Corbel" charset="0"/>
                            <a:cs typeface="Corbel" charset="0"/>
                          </a:rPr>
                          <m:t>≤</m:t>
                        </m:r>
                        <m:r>
                          <m:rPr>
                            <m:sty m:val="p"/>
                          </m:rPr>
                          <a:rPr lang="en-US" altLang="zh-CN" sz="800" i="0">
                            <a:solidFill>
                              <a:srgbClr val="0000CC"/>
                            </a:solidFill>
                            <a:latin typeface="Cambria Math" panose="02040503050406030204" pitchFamily="18" charset="0"/>
                            <a:ea typeface="Corbel" charset="0"/>
                            <a:cs typeface="Corbel" charset="0"/>
                          </a:rPr>
                          <m:t>K</m:t>
                        </m:r>
                        <m:r>
                          <a:rPr lang="en-US" altLang="zh-CN" sz="800" i="0">
                            <a:solidFill>
                              <a:srgbClr val="0000CC"/>
                            </a:solidFill>
                            <a:latin typeface="Cambria Math" panose="02040503050406030204" pitchFamily="18" charset="0"/>
                            <a:ea typeface="Corbel" charset="0"/>
                            <a:cs typeface="Corbel" charset="0"/>
                          </a:rPr>
                          <m:t>−1</m:t>
                        </m:r>
                      </m:e>
                    </m:d>
                  </m:oMath>
                </a14:m>
                <a:endParaRPr lang="en-US" altLang="zh-CN" sz="800" dirty="0">
                  <a:solidFill>
                    <a:srgbClr val="0000CC"/>
                  </a:solidFill>
                  <a:ea typeface="Corbel" charset="0"/>
                  <a:cs typeface="Corbel" charset="0"/>
                </a:endParaRPr>
              </a:p>
              <a:p>
                <a:r>
                  <a:rPr lang="en-US" sz="800" dirty="0">
                    <a:solidFill>
                      <a:sysClr val="windowText" lastClr="000000"/>
                    </a:solidFill>
                    <a:ea typeface="Corbel" charset="0"/>
                    <a:cs typeface="Corbel" charset="0"/>
                  </a:rPr>
                  <a:t>Threshold from </a:t>
                </a:r>
                <a14:m>
                  <m:oMath xmlns:m="http://schemas.openxmlformats.org/officeDocument/2006/math">
                    <m:sSub>
                      <m:sSubPr>
                        <m:ctrlPr>
                          <a:rPr lang="en-US" altLang="zh-CN" sz="800" i="1" smtClean="0">
                            <a:solidFill>
                              <a:srgbClr val="0000CC"/>
                            </a:solidFill>
                            <a:latin typeface="Cambria Math" panose="02040503050406030204" pitchFamily="18" charset="0"/>
                            <a:ea typeface="Corbel" charset="0"/>
                            <a:cs typeface="Corbel" charset="0"/>
                          </a:rPr>
                        </m:ctrlPr>
                      </m:sSubPr>
                      <m:e>
                        <m:r>
                          <m:rPr>
                            <m:sty m:val="p"/>
                          </m:rPr>
                          <a:rPr lang="en-US" altLang="zh-CN" sz="800" i="0">
                            <a:solidFill>
                              <a:srgbClr val="0000CC"/>
                            </a:solidFill>
                            <a:latin typeface="Cambria Math" panose="02040503050406030204" pitchFamily="18" charset="0"/>
                            <a:ea typeface="Corbel" charset="0"/>
                            <a:cs typeface="Corbel" charset="0"/>
                          </a:rPr>
                          <m:t>P</m:t>
                        </m:r>
                      </m:e>
                      <m:sub>
                        <m:r>
                          <m:rPr>
                            <m:sty m:val="p"/>
                          </m:rPr>
                          <a:rPr lang="en-US" altLang="zh-CN" sz="800" i="0">
                            <a:solidFill>
                              <a:srgbClr val="0000CC"/>
                            </a:solidFill>
                            <a:latin typeface="Cambria Math" panose="02040503050406030204" pitchFamily="18" charset="0"/>
                            <a:ea typeface="Corbel" charset="0"/>
                            <a:cs typeface="Corbel" charset="0"/>
                          </a:rPr>
                          <m:t>j</m:t>
                        </m:r>
                        <m:r>
                          <a:rPr lang="en-US" altLang="zh-CN" sz="800" i="0">
                            <a:solidFill>
                              <a:srgbClr val="0000CC"/>
                            </a:solidFill>
                            <a:latin typeface="Cambria Math" panose="02040503050406030204" pitchFamily="18" charset="0"/>
                            <a:ea typeface="Corbel" charset="0"/>
                            <a:cs typeface="Corbel" charset="0"/>
                          </a:rPr>
                          <m:t>−1</m:t>
                        </m:r>
                      </m:sub>
                    </m:sSub>
                  </m:oMath>
                </a14:m>
                <a:r>
                  <a:rPr lang="en-US" sz="800" dirty="0">
                    <a:solidFill>
                      <a:sysClr val="windowText" lastClr="000000"/>
                    </a:solidFill>
                    <a:ea typeface="Corbel" charset="0"/>
                    <a:cs typeface="Corbel" charset="0"/>
                  </a:rPr>
                  <a:t> to </a:t>
                </a:r>
                <a14:m>
                  <m:oMath xmlns:m="http://schemas.openxmlformats.org/officeDocument/2006/math">
                    <m:sSub>
                      <m:sSubPr>
                        <m:ctrlPr>
                          <a:rPr lang="en-US" altLang="zh-CN" sz="800" i="1" smtClean="0">
                            <a:solidFill>
                              <a:srgbClr val="0000CC"/>
                            </a:solidFill>
                            <a:latin typeface="Cambria Math" panose="02040503050406030204" pitchFamily="18" charset="0"/>
                            <a:ea typeface="Corbel" charset="0"/>
                            <a:cs typeface="Corbel" charset="0"/>
                          </a:rPr>
                        </m:ctrlPr>
                      </m:sSubPr>
                      <m:e>
                        <m:r>
                          <m:rPr>
                            <m:sty m:val="p"/>
                          </m:rPr>
                          <a:rPr lang="en-US" altLang="zh-CN" sz="800" i="0" smtClean="0">
                            <a:solidFill>
                              <a:srgbClr val="0000CC"/>
                            </a:solidFill>
                            <a:latin typeface="Cambria Math" panose="02040503050406030204" pitchFamily="18" charset="0"/>
                            <a:ea typeface="Corbel" charset="0"/>
                            <a:cs typeface="Corbel" charset="0"/>
                          </a:rPr>
                          <m:t>P</m:t>
                        </m:r>
                      </m:e>
                      <m:sub>
                        <m:r>
                          <m:rPr>
                            <m:sty m:val="p"/>
                          </m:rPr>
                          <a:rPr lang="en-US" altLang="zh-CN" sz="800" i="0">
                            <a:solidFill>
                              <a:srgbClr val="0000CC"/>
                            </a:solidFill>
                            <a:latin typeface="Cambria Math" panose="02040503050406030204" pitchFamily="18" charset="0"/>
                            <a:ea typeface="Corbel" charset="0"/>
                            <a:cs typeface="Corbel" charset="0"/>
                          </a:rPr>
                          <m:t>j</m:t>
                        </m:r>
                      </m:sub>
                    </m:sSub>
                  </m:oMath>
                </a14:m>
                <a:r>
                  <a:rPr lang="en-US" sz="800" dirty="0">
                    <a:solidFill>
                      <a:sysClr val="windowText" lastClr="000000"/>
                    </a:solidFill>
                    <a:ea typeface="Corbel" charset="0"/>
                    <a:cs typeface="Corbel" charset="0"/>
                  </a:rPr>
                  <a:t> is: </a:t>
                </a:r>
                <a14:m>
                  <m:oMath xmlns:m="http://schemas.openxmlformats.org/officeDocument/2006/math">
                    <m:sSub>
                      <m:sSubPr>
                        <m:ctrlPr>
                          <a:rPr lang="en-US" altLang="zh-CN" sz="800" i="1" smtClean="0">
                            <a:solidFill>
                              <a:srgbClr val="0000CC"/>
                            </a:solidFill>
                            <a:latin typeface="Cambria Math" panose="02040503050406030204" pitchFamily="18" charset="0"/>
                            <a:ea typeface="Corbel" charset="0"/>
                            <a:cs typeface="Corbel" charset="0"/>
                          </a:rPr>
                        </m:ctrlPr>
                      </m:sSubPr>
                      <m:e>
                        <m:r>
                          <m:rPr>
                            <m:sty m:val="p"/>
                          </m:rPr>
                          <a:rPr lang="zh-CN" altLang="en-US" sz="800" i="0">
                            <a:solidFill>
                              <a:srgbClr val="0000CC"/>
                            </a:solidFill>
                            <a:latin typeface="Cambria Math" panose="02040503050406030204" pitchFamily="18" charset="0"/>
                            <a:ea typeface="Corbel" charset="0"/>
                            <a:cs typeface="Corbel" charset="0"/>
                          </a:rPr>
                          <m:t>α</m:t>
                        </m:r>
                      </m:e>
                      <m:sub>
                        <m:r>
                          <m:rPr>
                            <m:sty m:val="p"/>
                          </m:rPr>
                          <a:rPr lang="en-US" altLang="zh-CN" sz="800" i="0">
                            <a:solidFill>
                              <a:srgbClr val="0000CC"/>
                            </a:solidFill>
                            <a:latin typeface="Cambria Math" panose="02040503050406030204" pitchFamily="18" charset="0"/>
                            <a:ea typeface="Corbel" charset="0"/>
                            <a:cs typeface="Corbel" charset="0"/>
                          </a:rPr>
                          <m:t>j</m:t>
                        </m:r>
                        <m:r>
                          <a:rPr lang="en-US" altLang="zh-CN" sz="800" i="0">
                            <a:solidFill>
                              <a:srgbClr val="0000CC"/>
                            </a:solidFill>
                            <a:latin typeface="Cambria Math" panose="02040503050406030204" pitchFamily="18" charset="0"/>
                            <a:ea typeface="Corbel" charset="0"/>
                            <a:cs typeface="Corbel" charset="0"/>
                          </a:rPr>
                          <m:t>−1 </m:t>
                        </m:r>
                      </m:sub>
                    </m:sSub>
                  </m:oMath>
                </a14:m>
                <a:endParaRPr lang="en-US" sz="800" dirty="0">
                  <a:solidFill>
                    <a:sysClr val="windowText" lastClr="000000"/>
                  </a:solidFill>
                  <a:ea typeface="Corbel" charset="0"/>
                  <a:cs typeface="Corbel" charset="0"/>
                </a:endParaRPr>
              </a:p>
            </p:txBody>
          </p:sp>
        </mc:Choice>
        <mc:Fallback xmlns="">
          <p:sp>
            <p:nvSpPr>
              <p:cNvPr id="27" name="Rectangular Callout 26"/>
              <p:cNvSpPr>
                <a:spLocks noRot="1" noChangeAspect="1" noMove="1" noResize="1" noEditPoints="1" noAdjustHandles="1" noChangeArrowheads="1" noChangeShapeType="1" noTextEdit="1"/>
              </p:cNvSpPr>
              <p:nvPr/>
            </p:nvSpPr>
            <p:spPr>
              <a:xfrm>
                <a:off x="396552" y="6325052"/>
                <a:ext cx="1732652" cy="456748"/>
              </a:xfrm>
              <a:prstGeom prst="wedgeRectCallout">
                <a:avLst>
                  <a:gd name="adj1" fmla="val 37856"/>
                  <a:gd name="adj2" fmla="val -84841"/>
                </a:avLst>
              </a:prstGeom>
              <a:blipFill>
                <a:blip r:embed="rId5"/>
                <a:stretch>
                  <a:fillRect/>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Rectangular Callout 27"/>
              <p:cNvSpPr/>
              <p:nvPr/>
            </p:nvSpPr>
            <p:spPr>
              <a:xfrm>
                <a:off x="6373649" y="5571503"/>
                <a:ext cx="1719135" cy="447129"/>
              </a:xfrm>
              <a:prstGeom prst="wedgeRectCallout">
                <a:avLst>
                  <a:gd name="adj1" fmla="val -1774"/>
                  <a:gd name="adj2" fmla="val -70961"/>
                </a:avLst>
              </a:prstGeom>
              <a:ln/>
            </p:spPr>
            <p:style>
              <a:lnRef idx="1">
                <a:schemeClr val="accent1"/>
              </a:lnRef>
              <a:fillRef idx="2">
                <a:schemeClr val="accent1"/>
              </a:fillRef>
              <a:effectRef idx="1">
                <a:schemeClr val="accent1"/>
              </a:effectRef>
              <a:fontRef idx="minor">
                <a:schemeClr val="dk1"/>
              </a:fontRef>
            </p:style>
            <p:txBody>
              <a:bodyPr rtlCol="0" anchor="ctr"/>
              <a:lstStyle/>
              <a:p>
                <a14:m>
                  <m:oMath xmlns:m="http://schemas.openxmlformats.org/officeDocument/2006/math">
                    <m:r>
                      <m:rPr>
                        <m:sty m:val="p"/>
                      </m:rPr>
                      <a:rPr lang="en-US" sz="800" i="0" smtClean="0">
                        <a:solidFill>
                          <a:sysClr val="windowText" lastClr="000000"/>
                        </a:solidFill>
                        <a:latin typeface="Cambria Math" panose="02040503050406030204" pitchFamily="18" charset="0"/>
                        <a:ea typeface="+mj-ea"/>
                        <a:cs typeface="Corbel" charset="0"/>
                      </a:rPr>
                      <m:t>K</m:t>
                    </m:r>
                    <m:r>
                      <a:rPr lang="en-US" sz="800" i="0" smtClean="0">
                        <a:solidFill>
                          <a:sysClr val="windowText" lastClr="000000"/>
                        </a:solidFill>
                        <a:latin typeface="Cambria Math" panose="02040503050406030204" pitchFamily="18" charset="0"/>
                        <a:ea typeface="+mj-ea"/>
                        <a:cs typeface="Corbel" charset="0"/>
                      </a:rPr>
                      <m:t> </m:t>
                    </m:r>
                  </m:oMath>
                </a14:m>
                <a:r>
                  <a:rPr lang="en-US" sz="800" dirty="0">
                    <a:solidFill>
                      <a:sysClr val="windowText" lastClr="000000"/>
                    </a:solidFill>
                    <a:ea typeface="+mj-ea"/>
                    <a:cs typeface="Corbel" charset="0"/>
                  </a:rPr>
                  <a:t>priorities: </a:t>
                </a:r>
                <a14:m>
                  <m:oMath xmlns:m="http://schemas.openxmlformats.org/officeDocument/2006/math">
                    <m:sSub>
                      <m:sSubPr>
                        <m:ctrlPr>
                          <a:rPr lang="en-US" altLang="zh-CN" sz="800" i="1" smtClean="0">
                            <a:solidFill>
                              <a:srgbClr val="0000CC"/>
                            </a:solidFill>
                            <a:latin typeface="Cambria Math" panose="02040503050406030204" pitchFamily="18" charset="0"/>
                            <a:ea typeface="+mj-ea"/>
                            <a:cs typeface="Corbel" charset="0"/>
                          </a:rPr>
                        </m:ctrlPr>
                      </m:sSubPr>
                      <m:e>
                        <m:r>
                          <m:rPr>
                            <m:sty m:val="p"/>
                          </m:rPr>
                          <a:rPr lang="en-US" altLang="zh-CN" sz="800" i="0">
                            <a:solidFill>
                              <a:srgbClr val="0000CC"/>
                            </a:solidFill>
                            <a:latin typeface="Cambria Math" panose="02040503050406030204" pitchFamily="18" charset="0"/>
                            <a:ea typeface="+mj-ea"/>
                            <a:cs typeface="Corbel" charset="0"/>
                          </a:rPr>
                          <m:t>P</m:t>
                        </m:r>
                      </m:e>
                      <m:sub>
                        <m:r>
                          <m:rPr>
                            <m:sty m:val="p"/>
                          </m:rPr>
                          <a:rPr lang="en-US" altLang="zh-CN" sz="800" i="0">
                            <a:solidFill>
                              <a:srgbClr val="0000CC"/>
                            </a:solidFill>
                            <a:latin typeface="Cambria Math" panose="02040503050406030204" pitchFamily="18" charset="0"/>
                            <a:ea typeface="+mj-ea"/>
                            <a:cs typeface="Corbel" charset="0"/>
                          </a:rPr>
                          <m:t>i</m:t>
                        </m:r>
                      </m:sub>
                    </m:sSub>
                    <m:r>
                      <a:rPr lang="en-US" altLang="zh-CN" sz="800" i="0">
                        <a:solidFill>
                          <a:srgbClr val="0000CC"/>
                        </a:solidFill>
                        <a:latin typeface="Cambria Math" panose="02040503050406030204" pitchFamily="18" charset="0"/>
                        <a:ea typeface="+mj-ea"/>
                        <a:cs typeface="Corbel" charset="0"/>
                      </a:rPr>
                      <m:t> </m:t>
                    </m:r>
                    <m:d>
                      <m:dPr>
                        <m:ctrlPr>
                          <a:rPr lang="en-US" altLang="zh-CN" sz="800" i="1">
                            <a:solidFill>
                              <a:srgbClr val="0000CC"/>
                            </a:solidFill>
                            <a:latin typeface="Cambria Math" panose="02040503050406030204" pitchFamily="18" charset="0"/>
                            <a:ea typeface="+mj-ea"/>
                            <a:cs typeface="Corbel" charset="0"/>
                          </a:rPr>
                        </m:ctrlPr>
                      </m:dPr>
                      <m:e>
                        <m:r>
                          <a:rPr lang="en-US" altLang="zh-CN" sz="800" i="0">
                            <a:solidFill>
                              <a:srgbClr val="0000CC"/>
                            </a:solidFill>
                            <a:latin typeface="Cambria Math" panose="02040503050406030204" pitchFamily="18" charset="0"/>
                            <a:ea typeface="+mj-ea"/>
                            <a:cs typeface="Corbel" charset="0"/>
                          </a:rPr>
                          <m:t>1≤</m:t>
                        </m:r>
                        <m:r>
                          <m:rPr>
                            <m:sty m:val="p"/>
                          </m:rPr>
                          <a:rPr lang="en-US" altLang="zh-CN" sz="800" i="0">
                            <a:solidFill>
                              <a:srgbClr val="0000CC"/>
                            </a:solidFill>
                            <a:latin typeface="Cambria Math" panose="02040503050406030204" pitchFamily="18" charset="0"/>
                            <a:ea typeface="+mj-ea"/>
                            <a:cs typeface="Corbel" charset="0"/>
                          </a:rPr>
                          <m:t>i</m:t>
                        </m:r>
                        <m:r>
                          <a:rPr lang="en-US" altLang="zh-CN" sz="800" i="0">
                            <a:solidFill>
                              <a:srgbClr val="0000CC"/>
                            </a:solidFill>
                            <a:latin typeface="Cambria Math" panose="02040503050406030204" pitchFamily="18" charset="0"/>
                            <a:ea typeface="+mj-ea"/>
                            <a:cs typeface="Corbel" charset="0"/>
                          </a:rPr>
                          <m:t>≤</m:t>
                        </m:r>
                        <m:r>
                          <m:rPr>
                            <m:sty m:val="p"/>
                          </m:rPr>
                          <a:rPr lang="en-US" altLang="zh-CN" sz="800" i="0">
                            <a:solidFill>
                              <a:srgbClr val="0000CC"/>
                            </a:solidFill>
                            <a:latin typeface="Cambria Math" panose="02040503050406030204" pitchFamily="18" charset="0"/>
                            <a:ea typeface="+mj-ea"/>
                            <a:cs typeface="Corbel" charset="0"/>
                          </a:rPr>
                          <m:t>K</m:t>
                        </m:r>
                      </m:e>
                    </m:d>
                  </m:oMath>
                </a14:m>
                <a:endParaRPr lang="en-US" altLang="zh-CN" sz="800" dirty="0">
                  <a:solidFill>
                    <a:srgbClr val="0000CC"/>
                  </a:solidFill>
                  <a:ea typeface="+mj-ea"/>
                  <a:cs typeface="Corbel" charset="0"/>
                </a:endParaRPr>
              </a:p>
              <a:p>
                <a14:m>
                  <m:oMath xmlns:m="http://schemas.openxmlformats.org/officeDocument/2006/math">
                    <m:r>
                      <m:rPr>
                        <m:sty m:val="p"/>
                      </m:rPr>
                      <a:rPr lang="en-US" sz="800" i="0">
                        <a:solidFill>
                          <a:sysClr val="windowText" lastClr="000000"/>
                        </a:solidFill>
                        <a:latin typeface="Cambria Math" panose="02040503050406030204" pitchFamily="18" charset="0"/>
                        <a:ea typeface="+mj-ea"/>
                        <a:cs typeface="Corbel" charset="0"/>
                      </a:rPr>
                      <m:t>K</m:t>
                    </m:r>
                    <m:r>
                      <a:rPr lang="en-US" sz="800" i="0">
                        <a:solidFill>
                          <a:sysClr val="windowText" lastClr="000000"/>
                        </a:solidFill>
                        <a:latin typeface="Cambria Math" panose="02040503050406030204" pitchFamily="18" charset="0"/>
                        <a:ea typeface="+mj-ea"/>
                        <a:cs typeface="Corbel" charset="0"/>
                      </a:rPr>
                      <m:t>−1</m:t>
                    </m:r>
                  </m:oMath>
                </a14:m>
                <a:r>
                  <a:rPr lang="en-US" sz="800" dirty="0">
                    <a:solidFill>
                      <a:sysClr val="windowText" lastClr="000000"/>
                    </a:solidFill>
                    <a:ea typeface="+mj-ea"/>
                    <a:cs typeface="Corbel" charset="0"/>
                  </a:rPr>
                  <a:t> thresholds: </a:t>
                </a:r>
                <a14:m>
                  <m:oMath xmlns:m="http://schemas.openxmlformats.org/officeDocument/2006/math">
                    <m:sSub>
                      <m:sSubPr>
                        <m:ctrlPr>
                          <a:rPr lang="en-US" altLang="zh-CN" sz="800" i="1" smtClean="0">
                            <a:solidFill>
                              <a:srgbClr val="0000CC"/>
                            </a:solidFill>
                            <a:latin typeface="Cambria Math" panose="02040503050406030204" pitchFamily="18" charset="0"/>
                            <a:ea typeface="+mj-ea"/>
                            <a:cs typeface="Corbel" charset="0"/>
                          </a:rPr>
                        </m:ctrlPr>
                      </m:sSubPr>
                      <m:e>
                        <m:r>
                          <m:rPr>
                            <m:sty m:val="p"/>
                          </m:rPr>
                          <a:rPr lang="zh-CN" altLang="en-US" sz="800" i="0">
                            <a:solidFill>
                              <a:srgbClr val="0000CC"/>
                            </a:solidFill>
                            <a:latin typeface="Cambria Math" panose="02040503050406030204" pitchFamily="18" charset="0"/>
                            <a:ea typeface="+mj-ea"/>
                            <a:cs typeface="Corbel" charset="0"/>
                          </a:rPr>
                          <m:t>α</m:t>
                        </m:r>
                      </m:e>
                      <m:sub>
                        <m:r>
                          <m:rPr>
                            <m:sty m:val="p"/>
                          </m:rPr>
                          <a:rPr lang="en-US" altLang="zh-CN" sz="800" i="0">
                            <a:solidFill>
                              <a:srgbClr val="0000CC"/>
                            </a:solidFill>
                            <a:latin typeface="Cambria Math" panose="02040503050406030204" pitchFamily="18" charset="0"/>
                            <a:ea typeface="+mj-ea"/>
                            <a:cs typeface="Corbel" charset="0"/>
                          </a:rPr>
                          <m:t>j</m:t>
                        </m:r>
                        <m:r>
                          <a:rPr lang="en-US" altLang="zh-CN" sz="800" i="0">
                            <a:solidFill>
                              <a:srgbClr val="0000CC"/>
                            </a:solidFill>
                            <a:latin typeface="Cambria Math" panose="02040503050406030204" pitchFamily="18" charset="0"/>
                            <a:ea typeface="+mj-ea"/>
                            <a:cs typeface="Corbel" charset="0"/>
                          </a:rPr>
                          <m:t> </m:t>
                        </m:r>
                      </m:sub>
                    </m:sSub>
                    <m:d>
                      <m:dPr>
                        <m:ctrlPr>
                          <a:rPr lang="en-US" altLang="zh-CN" sz="800" i="1">
                            <a:solidFill>
                              <a:srgbClr val="0000CC"/>
                            </a:solidFill>
                            <a:latin typeface="Cambria Math" panose="02040503050406030204" pitchFamily="18" charset="0"/>
                            <a:ea typeface="+mj-ea"/>
                            <a:cs typeface="Corbel" charset="0"/>
                          </a:rPr>
                        </m:ctrlPr>
                      </m:dPr>
                      <m:e>
                        <m:r>
                          <a:rPr lang="en-US" altLang="zh-CN" sz="800" i="0">
                            <a:solidFill>
                              <a:srgbClr val="0000CC"/>
                            </a:solidFill>
                            <a:latin typeface="Cambria Math" panose="02040503050406030204" pitchFamily="18" charset="0"/>
                            <a:ea typeface="+mj-ea"/>
                            <a:cs typeface="Corbel" charset="0"/>
                          </a:rPr>
                          <m:t>1≤</m:t>
                        </m:r>
                        <m:r>
                          <m:rPr>
                            <m:sty m:val="p"/>
                          </m:rPr>
                          <a:rPr lang="en-US" altLang="zh-CN" sz="800" i="0">
                            <a:solidFill>
                              <a:srgbClr val="0000CC"/>
                            </a:solidFill>
                            <a:latin typeface="Cambria Math" panose="02040503050406030204" pitchFamily="18" charset="0"/>
                            <a:ea typeface="+mj-ea"/>
                            <a:cs typeface="Corbel" charset="0"/>
                          </a:rPr>
                          <m:t>j</m:t>
                        </m:r>
                        <m:r>
                          <a:rPr lang="en-US" altLang="zh-CN" sz="800" i="0">
                            <a:solidFill>
                              <a:srgbClr val="0000CC"/>
                            </a:solidFill>
                            <a:latin typeface="Cambria Math" panose="02040503050406030204" pitchFamily="18" charset="0"/>
                            <a:ea typeface="+mj-ea"/>
                            <a:cs typeface="Corbel" charset="0"/>
                          </a:rPr>
                          <m:t>≤</m:t>
                        </m:r>
                        <m:r>
                          <m:rPr>
                            <m:sty m:val="p"/>
                          </m:rPr>
                          <a:rPr lang="en-US" altLang="zh-CN" sz="800" i="0">
                            <a:solidFill>
                              <a:srgbClr val="0000CC"/>
                            </a:solidFill>
                            <a:latin typeface="Cambria Math" panose="02040503050406030204" pitchFamily="18" charset="0"/>
                            <a:ea typeface="+mj-ea"/>
                            <a:cs typeface="Corbel" charset="0"/>
                          </a:rPr>
                          <m:t>K</m:t>
                        </m:r>
                        <m:r>
                          <a:rPr lang="en-US" altLang="zh-CN" sz="800" i="0">
                            <a:solidFill>
                              <a:srgbClr val="0000CC"/>
                            </a:solidFill>
                            <a:latin typeface="Cambria Math" panose="02040503050406030204" pitchFamily="18" charset="0"/>
                            <a:ea typeface="+mj-ea"/>
                            <a:cs typeface="Corbel" charset="0"/>
                          </a:rPr>
                          <m:t>−1</m:t>
                        </m:r>
                      </m:e>
                    </m:d>
                  </m:oMath>
                </a14:m>
                <a:endParaRPr lang="en-US" altLang="zh-CN" sz="800" dirty="0">
                  <a:solidFill>
                    <a:srgbClr val="0000CC"/>
                  </a:solidFill>
                  <a:ea typeface="+mj-ea"/>
                  <a:cs typeface="Corbel" charset="0"/>
                </a:endParaRPr>
              </a:p>
              <a:p>
                <a:r>
                  <a:rPr lang="en-US" sz="800" dirty="0">
                    <a:solidFill>
                      <a:sysClr val="windowText" lastClr="000000"/>
                    </a:solidFill>
                    <a:ea typeface="+mj-ea"/>
                    <a:cs typeface="Corbel" charset="0"/>
                  </a:rPr>
                  <a:t>Threshold from </a:t>
                </a:r>
                <a14:m>
                  <m:oMath xmlns:m="http://schemas.openxmlformats.org/officeDocument/2006/math">
                    <m:sSub>
                      <m:sSubPr>
                        <m:ctrlPr>
                          <a:rPr lang="en-US" altLang="zh-CN" sz="800" i="1" smtClean="0">
                            <a:solidFill>
                              <a:srgbClr val="0000CC"/>
                            </a:solidFill>
                            <a:latin typeface="Cambria Math" panose="02040503050406030204" pitchFamily="18" charset="0"/>
                            <a:ea typeface="+mj-ea"/>
                            <a:cs typeface="Corbel" charset="0"/>
                          </a:rPr>
                        </m:ctrlPr>
                      </m:sSubPr>
                      <m:e>
                        <m:r>
                          <m:rPr>
                            <m:sty m:val="p"/>
                          </m:rPr>
                          <a:rPr lang="en-US" altLang="zh-CN" sz="800" i="0">
                            <a:solidFill>
                              <a:srgbClr val="0000CC"/>
                            </a:solidFill>
                            <a:latin typeface="Cambria Math" panose="02040503050406030204" pitchFamily="18" charset="0"/>
                            <a:ea typeface="+mj-ea"/>
                            <a:cs typeface="Corbel" charset="0"/>
                          </a:rPr>
                          <m:t>P</m:t>
                        </m:r>
                      </m:e>
                      <m:sub>
                        <m:r>
                          <m:rPr>
                            <m:sty m:val="p"/>
                          </m:rPr>
                          <a:rPr lang="en-US" altLang="zh-CN" sz="800" i="0">
                            <a:solidFill>
                              <a:srgbClr val="0000CC"/>
                            </a:solidFill>
                            <a:latin typeface="Cambria Math" panose="02040503050406030204" pitchFamily="18" charset="0"/>
                            <a:ea typeface="+mj-ea"/>
                            <a:cs typeface="Corbel" charset="0"/>
                          </a:rPr>
                          <m:t>j</m:t>
                        </m:r>
                        <m:r>
                          <a:rPr lang="en-US" altLang="zh-CN" sz="800" i="0">
                            <a:solidFill>
                              <a:srgbClr val="0000CC"/>
                            </a:solidFill>
                            <a:latin typeface="Cambria Math" panose="02040503050406030204" pitchFamily="18" charset="0"/>
                            <a:ea typeface="+mj-ea"/>
                            <a:cs typeface="Corbel" charset="0"/>
                          </a:rPr>
                          <m:t>−1</m:t>
                        </m:r>
                      </m:sub>
                    </m:sSub>
                  </m:oMath>
                </a14:m>
                <a:r>
                  <a:rPr lang="en-US" sz="800" dirty="0">
                    <a:solidFill>
                      <a:sysClr val="windowText" lastClr="000000"/>
                    </a:solidFill>
                    <a:ea typeface="+mj-ea"/>
                    <a:cs typeface="Corbel" charset="0"/>
                  </a:rPr>
                  <a:t> to </a:t>
                </a:r>
                <a14:m>
                  <m:oMath xmlns:m="http://schemas.openxmlformats.org/officeDocument/2006/math">
                    <m:sSub>
                      <m:sSubPr>
                        <m:ctrlPr>
                          <a:rPr lang="en-US" altLang="zh-CN" sz="800" i="1" smtClean="0">
                            <a:solidFill>
                              <a:srgbClr val="0000CC"/>
                            </a:solidFill>
                            <a:latin typeface="Cambria Math" panose="02040503050406030204" pitchFamily="18" charset="0"/>
                            <a:ea typeface="+mj-ea"/>
                            <a:cs typeface="Corbel" charset="0"/>
                          </a:rPr>
                        </m:ctrlPr>
                      </m:sSubPr>
                      <m:e>
                        <m:r>
                          <m:rPr>
                            <m:sty m:val="p"/>
                          </m:rPr>
                          <a:rPr lang="en-US" altLang="zh-CN" sz="800" i="0" smtClean="0">
                            <a:solidFill>
                              <a:srgbClr val="0000CC"/>
                            </a:solidFill>
                            <a:latin typeface="Cambria Math" panose="02040503050406030204" pitchFamily="18" charset="0"/>
                            <a:ea typeface="+mj-ea"/>
                            <a:cs typeface="Corbel" charset="0"/>
                          </a:rPr>
                          <m:t>P</m:t>
                        </m:r>
                      </m:e>
                      <m:sub>
                        <m:r>
                          <m:rPr>
                            <m:sty m:val="p"/>
                          </m:rPr>
                          <a:rPr lang="en-US" altLang="zh-CN" sz="800" i="0">
                            <a:solidFill>
                              <a:srgbClr val="0000CC"/>
                            </a:solidFill>
                            <a:latin typeface="Cambria Math" panose="02040503050406030204" pitchFamily="18" charset="0"/>
                            <a:ea typeface="+mj-ea"/>
                            <a:cs typeface="Corbel" charset="0"/>
                          </a:rPr>
                          <m:t>j</m:t>
                        </m:r>
                      </m:sub>
                    </m:sSub>
                  </m:oMath>
                </a14:m>
                <a:r>
                  <a:rPr lang="en-US" sz="800" dirty="0">
                    <a:solidFill>
                      <a:sysClr val="windowText" lastClr="000000"/>
                    </a:solidFill>
                    <a:ea typeface="+mj-ea"/>
                    <a:cs typeface="Corbel" charset="0"/>
                  </a:rPr>
                  <a:t> is: </a:t>
                </a:r>
                <a14:m>
                  <m:oMath xmlns:m="http://schemas.openxmlformats.org/officeDocument/2006/math">
                    <m:sSub>
                      <m:sSubPr>
                        <m:ctrlPr>
                          <a:rPr lang="en-US" altLang="zh-CN" sz="800" i="1" smtClean="0">
                            <a:solidFill>
                              <a:srgbClr val="0000CC"/>
                            </a:solidFill>
                            <a:latin typeface="Cambria Math" panose="02040503050406030204" pitchFamily="18" charset="0"/>
                            <a:ea typeface="+mj-ea"/>
                            <a:cs typeface="Corbel" charset="0"/>
                          </a:rPr>
                        </m:ctrlPr>
                      </m:sSubPr>
                      <m:e>
                        <m:r>
                          <m:rPr>
                            <m:sty m:val="p"/>
                          </m:rPr>
                          <a:rPr lang="zh-CN" altLang="en-US" sz="800" i="0">
                            <a:solidFill>
                              <a:srgbClr val="0000CC"/>
                            </a:solidFill>
                            <a:latin typeface="Cambria Math" panose="02040503050406030204" pitchFamily="18" charset="0"/>
                            <a:ea typeface="+mj-ea"/>
                            <a:cs typeface="Corbel" charset="0"/>
                          </a:rPr>
                          <m:t>α</m:t>
                        </m:r>
                      </m:e>
                      <m:sub>
                        <m:r>
                          <m:rPr>
                            <m:sty m:val="p"/>
                          </m:rPr>
                          <a:rPr lang="en-US" altLang="zh-CN" sz="800" i="0">
                            <a:solidFill>
                              <a:srgbClr val="0000CC"/>
                            </a:solidFill>
                            <a:latin typeface="Cambria Math" panose="02040503050406030204" pitchFamily="18" charset="0"/>
                            <a:ea typeface="+mj-ea"/>
                            <a:cs typeface="Corbel" charset="0"/>
                          </a:rPr>
                          <m:t>j</m:t>
                        </m:r>
                        <m:r>
                          <a:rPr lang="en-US" altLang="zh-CN" sz="800" i="0">
                            <a:solidFill>
                              <a:srgbClr val="0000CC"/>
                            </a:solidFill>
                            <a:latin typeface="Cambria Math" panose="02040503050406030204" pitchFamily="18" charset="0"/>
                            <a:ea typeface="+mj-ea"/>
                            <a:cs typeface="Corbel" charset="0"/>
                          </a:rPr>
                          <m:t>−1 </m:t>
                        </m:r>
                      </m:sub>
                    </m:sSub>
                  </m:oMath>
                </a14:m>
                <a:endParaRPr lang="en-US" sz="800" dirty="0">
                  <a:solidFill>
                    <a:sysClr val="windowText" lastClr="000000"/>
                  </a:solidFill>
                  <a:ea typeface="+mj-ea"/>
                  <a:cs typeface="Corbel" charset="0"/>
                </a:endParaRPr>
              </a:p>
            </p:txBody>
          </p:sp>
        </mc:Choice>
        <mc:Fallback xmlns="">
          <p:sp>
            <p:nvSpPr>
              <p:cNvPr id="28" name="Rectangular Callout 27"/>
              <p:cNvSpPr>
                <a:spLocks noRot="1" noChangeAspect="1" noMove="1" noResize="1" noEditPoints="1" noAdjustHandles="1" noChangeArrowheads="1" noChangeShapeType="1" noTextEdit="1"/>
              </p:cNvSpPr>
              <p:nvPr/>
            </p:nvSpPr>
            <p:spPr>
              <a:xfrm>
                <a:off x="6373649" y="5571503"/>
                <a:ext cx="1719135" cy="447129"/>
              </a:xfrm>
              <a:prstGeom prst="wedgeRectCallout">
                <a:avLst>
                  <a:gd name="adj1" fmla="val -1774"/>
                  <a:gd name="adj2" fmla="val -70961"/>
                </a:avLst>
              </a:prstGeom>
              <a:blipFill>
                <a:blip r:embed="rId6"/>
                <a:stretch>
                  <a:fillRect/>
                </a:stretch>
              </a:blipFill>
              <a:ln/>
            </p:spPr>
            <p:txBody>
              <a:bodyPr/>
              <a:lstStyle/>
              <a:p>
                <a:r>
                  <a:rPr lang="zh-CN" altLang="en-US">
                    <a:noFill/>
                  </a:rPr>
                  <a:t> </a:t>
                </a:r>
              </a:p>
            </p:txBody>
          </p:sp>
        </mc:Fallback>
      </mc:AlternateContent>
      <p:sp>
        <p:nvSpPr>
          <p:cNvPr id="49" name="Rectangle 25"/>
          <p:cNvSpPr/>
          <p:nvPr/>
        </p:nvSpPr>
        <p:spPr>
          <a:xfrm>
            <a:off x="1818378" y="3538822"/>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i="1" dirty="0" err="1">
                <a:latin typeface="Times New Roman" charset="0"/>
                <a:ea typeface="Times New Roman" charset="0"/>
                <a:cs typeface="Times New Roman" charset="0"/>
              </a:rPr>
              <a:t>i</a:t>
            </a:r>
            <a:endParaRPr lang="en-US" sz="2000" b="1" i="1" dirty="0">
              <a:latin typeface="Times New Roman" charset="0"/>
              <a:ea typeface="Times New Roman" charset="0"/>
              <a:cs typeface="Times New Roman" charset="0"/>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13</a:t>
            </a:fld>
            <a:endParaRPr lang="zh-CN" altLang="en-US" dirty="0"/>
          </a:p>
        </p:txBody>
      </p:sp>
    </p:spTree>
    <p:extLst>
      <p:ext uri="{BB962C8B-B14F-4D97-AF65-F5344CB8AC3E}">
        <p14:creationId xmlns:p14="http://schemas.microsoft.com/office/powerpoint/2010/main" val="272587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88889E-6 -3.7037E-6 L 0.08681 -3.7037E-6 L 0.08473 0.19422 L 0.56962 0.19723 " pathEditMode="relative" rAng="0" ptsTypes="AAAA">
                                      <p:cBhvr>
                                        <p:cTn id="6" dur="2000" fill="hold"/>
                                        <p:tgtEl>
                                          <p:spTgt spid="49"/>
                                        </p:tgtEl>
                                        <p:attrNameLst>
                                          <p:attrName>ppt_x</p:attrName>
                                          <p:attrName>ppt_y</p:attrName>
                                        </p:attrNameLst>
                                      </p:cBhvr>
                                      <p:rCtr x="28472" y="98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ectangle 25"/>
          <p:cNvSpPr/>
          <p:nvPr/>
        </p:nvSpPr>
        <p:spPr>
          <a:xfrm>
            <a:off x="6964137" y="5584384"/>
            <a:ext cx="277489" cy="466021"/>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latin typeface="Corbel" charset="0"/>
              <a:ea typeface="Corbel" charset="0"/>
              <a:cs typeface="Corbel" charset="0"/>
            </a:endParaRPr>
          </a:p>
        </p:txBody>
      </p:sp>
      <p:sp>
        <p:nvSpPr>
          <p:cNvPr id="119" name="Rectangle 25"/>
          <p:cNvSpPr/>
          <p:nvPr/>
        </p:nvSpPr>
        <p:spPr>
          <a:xfrm>
            <a:off x="6934636" y="4518161"/>
            <a:ext cx="277489" cy="466021"/>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latin typeface="Corbel" charset="0"/>
              <a:ea typeface="Corbel" charset="0"/>
              <a:cs typeface="Corbel" charset="0"/>
            </a:endParaRPr>
          </a:p>
        </p:txBody>
      </p:sp>
      <p:sp>
        <p:nvSpPr>
          <p:cNvPr id="3" name="内容占位符 2"/>
          <p:cNvSpPr>
            <a:spLocks noGrp="1"/>
          </p:cNvSpPr>
          <p:nvPr>
            <p:ph idx="1"/>
          </p:nvPr>
        </p:nvSpPr>
        <p:spPr>
          <a:xfrm>
            <a:off x="457200" y="1179240"/>
            <a:ext cx="8435280" cy="5069160"/>
          </a:xfrm>
        </p:spPr>
        <p:txBody>
          <a:bodyPr>
            <a:normAutofit/>
          </a:bodyPr>
          <a:lstStyle/>
          <a:p>
            <a:r>
              <a:rPr lang="en-US" altLang="zh-CN" dirty="0">
                <a:ea typeface="Corbel" charset="0"/>
                <a:cs typeface="Corbel" charset="0"/>
              </a:rPr>
              <a:t>DCN traffic is highly dynamic</a:t>
            </a:r>
          </a:p>
          <a:p>
            <a:pPr lvl="1"/>
            <a:r>
              <a:rPr lang="en-US" altLang="zh-CN" dirty="0">
                <a:ea typeface="Corbel" charset="0"/>
                <a:cs typeface="Corbel" charset="0"/>
              </a:rPr>
              <a:t>Threshold fails to catch traffic variation </a:t>
            </a:r>
            <a:r>
              <a:rPr lang="en-US" altLang="zh-CN" dirty="0">
                <a:solidFill>
                  <a:srgbClr val="C00000"/>
                </a:solidFill>
                <a:ea typeface="Corbel" charset="0"/>
                <a:cs typeface="Corbel" charset="0"/>
              </a:rPr>
              <a:t>→</a:t>
            </a:r>
            <a:r>
              <a:rPr lang="en-US" altLang="zh-CN" dirty="0">
                <a:ea typeface="Corbel" charset="0"/>
                <a:cs typeface="Corbel" charset="0"/>
              </a:rPr>
              <a:t> </a:t>
            </a:r>
            <a:r>
              <a:rPr lang="en-US" altLang="zh-CN" dirty="0">
                <a:solidFill>
                  <a:srgbClr val="C00000"/>
                </a:solidFill>
                <a:ea typeface="Corbel" charset="0"/>
                <a:cs typeface="Corbel" charset="0"/>
              </a:rPr>
              <a:t>mismatch</a:t>
            </a:r>
          </a:p>
        </p:txBody>
      </p:sp>
      <p:sp>
        <p:nvSpPr>
          <p:cNvPr id="9" name="标题 1"/>
          <p:cNvSpPr>
            <a:spLocks noGrp="1"/>
          </p:cNvSpPr>
          <p:nvPr>
            <p:ph type="title"/>
          </p:nvPr>
        </p:nvSpPr>
        <p:spPr>
          <a:xfrm>
            <a:off x="518864" y="152400"/>
            <a:ext cx="8229600" cy="1143000"/>
          </a:xfrm>
        </p:spPr>
        <p:txBody>
          <a:bodyPr>
            <a:normAutofit/>
          </a:bodyPr>
          <a:lstStyle/>
          <a:p>
            <a:r>
              <a:rPr lang="en-US" altLang="zh-CN" dirty="0">
                <a:solidFill>
                  <a:srgbClr val="0000CC"/>
                </a:solidFill>
                <a:cs typeface="Times New Roman" panose="02020603050405020304" pitchFamily="18" charset="0"/>
              </a:rPr>
              <a:t>Threshold </a:t>
            </a:r>
            <a:r>
              <a:rPr lang="en-US" altLang="zh-CN" i="1" dirty="0">
                <a:solidFill>
                  <a:srgbClr val="0000CC"/>
                </a:solidFill>
                <a:cs typeface="Times New Roman" panose="02020603050405020304" pitchFamily="18" charset="0"/>
              </a:rPr>
              <a:t>vs</a:t>
            </a:r>
            <a:r>
              <a:rPr lang="en-US" altLang="zh-CN" dirty="0">
                <a:solidFill>
                  <a:srgbClr val="0000CC"/>
                </a:solidFill>
                <a:cs typeface="Times New Roman" panose="02020603050405020304" pitchFamily="18" charset="0"/>
              </a:rPr>
              <a:t> Traffic Mismatch</a:t>
            </a:r>
            <a:endParaRPr lang="zh-CN" altLang="en-US" dirty="0">
              <a:solidFill>
                <a:srgbClr val="0000CC"/>
              </a:solidFill>
              <a:cs typeface="Times New Roman" panose="02020603050405020304" pitchFamily="18" charset="0"/>
            </a:endParaRPr>
          </a:p>
        </p:txBody>
      </p:sp>
      <p:cxnSp>
        <p:nvCxnSpPr>
          <p:cNvPr id="7" name="直接连接符 20"/>
          <p:cNvCxnSpPr/>
          <p:nvPr/>
        </p:nvCxnSpPr>
        <p:spPr>
          <a:xfrm flipV="1">
            <a:off x="3667338" y="4593847"/>
            <a:ext cx="1385225" cy="14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13"/>
          <p:cNvCxnSpPr/>
          <p:nvPr/>
        </p:nvCxnSpPr>
        <p:spPr>
          <a:xfrm>
            <a:off x="380561" y="4550658"/>
            <a:ext cx="1846617" cy="469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16"/>
          <p:cNvCxnSpPr/>
          <p:nvPr/>
        </p:nvCxnSpPr>
        <p:spPr>
          <a:xfrm flipV="1">
            <a:off x="643002" y="4597649"/>
            <a:ext cx="1584176" cy="14114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3"/>
          <p:cNvCxnSpPr/>
          <p:nvPr/>
        </p:nvCxnSpPr>
        <p:spPr>
          <a:xfrm>
            <a:off x="570994" y="2912792"/>
            <a:ext cx="1656184" cy="16848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87" descr="server-gray.png"/>
          <p:cNvPicPr>
            <a:picLocks noChangeAspect="1"/>
          </p:cNvPicPr>
          <p:nvPr/>
        </p:nvPicPr>
        <p:blipFill>
          <a:blip r:embed="rId3" cstate="print"/>
          <a:stretch>
            <a:fillRect/>
          </a:stretch>
        </p:blipFill>
        <p:spPr>
          <a:xfrm>
            <a:off x="188505" y="5437088"/>
            <a:ext cx="915278" cy="974328"/>
          </a:xfrm>
          <a:prstGeom prst="rect">
            <a:avLst/>
          </a:prstGeom>
        </p:spPr>
      </p:pic>
      <p:pic>
        <p:nvPicPr>
          <p:cNvPr id="13" name="Picture 88" descr="server-gray.png"/>
          <p:cNvPicPr>
            <a:picLocks noChangeAspect="1"/>
          </p:cNvPicPr>
          <p:nvPr/>
        </p:nvPicPr>
        <p:blipFill>
          <a:blip r:embed="rId3" cstate="print"/>
          <a:stretch>
            <a:fillRect/>
          </a:stretch>
        </p:blipFill>
        <p:spPr>
          <a:xfrm>
            <a:off x="188505" y="2667000"/>
            <a:ext cx="915278" cy="974328"/>
          </a:xfrm>
          <a:prstGeom prst="rect">
            <a:avLst/>
          </a:prstGeom>
        </p:spPr>
      </p:pic>
      <p:pic>
        <p:nvPicPr>
          <p:cNvPr id="14" name="Picture 87" descr="server-gray.png"/>
          <p:cNvPicPr>
            <a:picLocks noChangeAspect="1"/>
          </p:cNvPicPr>
          <p:nvPr/>
        </p:nvPicPr>
        <p:blipFill>
          <a:blip r:embed="rId3" cstate="print"/>
          <a:stretch>
            <a:fillRect/>
          </a:stretch>
        </p:blipFill>
        <p:spPr>
          <a:xfrm>
            <a:off x="228288" y="4035152"/>
            <a:ext cx="915278" cy="974328"/>
          </a:xfrm>
          <a:prstGeom prst="rect">
            <a:avLst/>
          </a:prstGeom>
        </p:spPr>
      </p:pic>
      <p:pic>
        <p:nvPicPr>
          <p:cNvPr id="15" name="Picture 87" descr="server-gray.png"/>
          <p:cNvPicPr>
            <a:picLocks noChangeAspect="1"/>
          </p:cNvPicPr>
          <p:nvPr/>
        </p:nvPicPr>
        <p:blipFill>
          <a:blip r:embed="rId3" cstate="print"/>
          <a:stretch>
            <a:fillRect/>
          </a:stretch>
        </p:blipFill>
        <p:spPr>
          <a:xfrm>
            <a:off x="4266322" y="4140944"/>
            <a:ext cx="915278" cy="974328"/>
          </a:xfrm>
          <a:prstGeom prst="rect">
            <a:avLst/>
          </a:prstGeom>
        </p:spPr>
      </p:pic>
      <p:pic>
        <p:nvPicPr>
          <p:cNvPr id="16" name="Content Placeholder 9" descr="switch.png"/>
          <p:cNvPicPr>
            <a:picLocks noChangeAspect="1"/>
          </p:cNvPicPr>
          <p:nvPr/>
        </p:nvPicPr>
        <p:blipFill>
          <a:blip r:embed="rId4" cstate="print"/>
          <a:stretch>
            <a:fillRect/>
          </a:stretch>
        </p:blipFill>
        <p:spPr>
          <a:xfrm flipH="1">
            <a:off x="2227178" y="4251176"/>
            <a:ext cx="1643349" cy="692945"/>
          </a:xfrm>
          <a:prstGeom prst="rect">
            <a:avLst/>
          </a:prstGeom>
        </p:spPr>
      </p:pic>
      <p:grpSp>
        <p:nvGrpSpPr>
          <p:cNvPr id="17" name="Group 151"/>
          <p:cNvGrpSpPr>
            <a:grpSpLocks/>
          </p:cNvGrpSpPr>
          <p:nvPr/>
        </p:nvGrpSpPr>
        <p:grpSpPr bwMode="auto">
          <a:xfrm>
            <a:off x="2222617" y="4191000"/>
            <a:ext cx="1444721" cy="417128"/>
            <a:chOff x="4032" y="480"/>
            <a:chExt cx="768" cy="576"/>
          </a:xfrm>
          <a:gradFill>
            <a:gsLst>
              <a:gs pos="0">
                <a:schemeClr val="bg1"/>
              </a:gs>
              <a:gs pos="100000">
                <a:schemeClr val="hlink"/>
              </a:gs>
            </a:gsLst>
            <a:lin ang="0" scaled="1"/>
          </a:gradFill>
        </p:grpSpPr>
        <p:sp>
          <p:nvSpPr>
            <p:cNvPr id="18"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latin typeface="Corbel" charset="0"/>
                <a:ea typeface="Corbel" charset="0"/>
                <a:cs typeface="Corbel" charset="0"/>
              </a:endParaRPr>
            </a:p>
          </p:txBody>
        </p:sp>
        <p:sp>
          <p:nvSpPr>
            <p:cNvPr id="19"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latin typeface="Corbel" charset="0"/>
                <a:ea typeface="Corbel" charset="0"/>
                <a:cs typeface="Corbel" charset="0"/>
              </a:endParaRPr>
            </a:p>
          </p:txBody>
        </p:sp>
      </p:grpSp>
      <p:grpSp>
        <p:nvGrpSpPr>
          <p:cNvPr id="20" name="Group 151"/>
          <p:cNvGrpSpPr>
            <a:grpSpLocks/>
          </p:cNvGrpSpPr>
          <p:nvPr/>
        </p:nvGrpSpPr>
        <p:grpSpPr bwMode="auto">
          <a:xfrm>
            <a:off x="2227178" y="4615070"/>
            <a:ext cx="1444721" cy="400335"/>
            <a:chOff x="4032" y="480"/>
            <a:chExt cx="768" cy="576"/>
          </a:xfrm>
          <a:gradFill>
            <a:gsLst>
              <a:gs pos="0">
                <a:schemeClr val="bg1"/>
              </a:gs>
              <a:gs pos="100000">
                <a:schemeClr val="hlink"/>
              </a:gs>
            </a:gsLst>
            <a:lin ang="0" scaled="1"/>
          </a:gradFill>
        </p:grpSpPr>
        <p:sp>
          <p:nvSpPr>
            <p:cNvPr id="21"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latin typeface="Corbel" charset="0"/>
                <a:ea typeface="Corbel" charset="0"/>
                <a:cs typeface="Corbel" charset="0"/>
              </a:endParaRPr>
            </a:p>
          </p:txBody>
        </p:sp>
        <p:sp>
          <p:nvSpPr>
            <p:cNvPr id="22"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latin typeface="Corbel" charset="0"/>
                <a:ea typeface="Corbel" charset="0"/>
                <a:cs typeface="Corbel" charset="0"/>
              </a:endParaRPr>
            </a:p>
          </p:txBody>
        </p:sp>
      </p:grpSp>
      <p:sp>
        <p:nvSpPr>
          <p:cNvPr id="23" name="TextBox 22"/>
          <p:cNvSpPr txBox="1"/>
          <p:nvPr/>
        </p:nvSpPr>
        <p:spPr>
          <a:xfrm>
            <a:off x="2218081" y="4211106"/>
            <a:ext cx="1427326" cy="400110"/>
          </a:xfrm>
          <a:prstGeom prst="rect">
            <a:avLst/>
          </a:prstGeom>
          <a:noFill/>
        </p:spPr>
        <p:txBody>
          <a:bodyPr wrap="square" rtlCol="0">
            <a:spAutoFit/>
          </a:bodyPr>
          <a:lstStyle/>
          <a:p>
            <a:pPr algn="ctr"/>
            <a:r>
              <a:rPr lang="en-US" altLang="zh-CN" sz="2000" dirty="0">
                <a:latin typeface="Corbel" charset="0"/>
                <a:ea typeface="Corbel" charset="0"/>
                <a:cs typeface="Corbel" charset="0"/>
              </a:rPr>
              <a:t>High </a:t>
            </a:r>
            <a:endParaRPr lang="zh-CN" altLang="en-US" sz="2000" dirty="0">
              <a:latin typeface="Corbel" charset="0"/>
              <a:ea typeface="Corbel" charset="0"/>
              <a:cs typeface="Corbel" charset="0"/>
            </a:endParaRPr>
          </a:p>
        </p:txBody>
      </p:sp>
      <p:sp>
        <p:nvSpPr>
          <p:cNvPr id="24" name="TextBox 23"/>
          <p:cNvSpPr txBox="1"/>
          <p:nvPr/>
        </p:nvSpPr>
        <p:spPr>
          <a:xfrm>
            <a:off x="2227178" y="4608128"/>
            <a:ext cx="1427326" cy="400110"/>
          </a:xfrm>
          <a:prstGeom prst="rect">
            <a:avLst/>
          </a:prstGeom>
          <a:noFill/>
        </p:spPr>
        <p:txBody>
          <a:bodyPr wrap="square" rtlCol="0">
            <a:spAutoFit/>
          </a:bodyPr>
          <a:lstStyle/>
          <a:p>
            <a:pPr algn="ctr"/>
            <a:r>
              <a:rPr lang="en-US" altLang="zh-CN" sz="2000" dirty="0">
                <a:latin typeface="Corbel" charset="0"/>
                <a:ea typeface="Corbel" charset="0"/>
                <a:cs typeface="Corbel" charset="0"/>
              </a:rPr>
              <a:t>Low</a:t>
            </a:r>
            <a:endParaRPr lang="zh-CN" altLang="en-US" sz="2000" dirty="0">
              <a:latin typeface="Corbel" charset="0"/>
              <a:ea typeface="Corbel" charset="0"/>
              <a:cs typeface="Corbel" charset="0"/>
            </a:endParaRPr>
          </a:p>
        </p:txBody>
      </p:sp>
      <p:sp>
        <p:nvSpPr>
          <p:cNvPr id="25" name="Rectangle 25"/>
          <p:cNvSpPr/>
          <p:nvPr/>
        </p:nvSpPr>
        <p:spPr>
          <a:xfrm>
            <a:off x="1124609" y="2955721"/>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latin typeface="Corbel" charset="0"/>
              <a:ea typeface="Corbel" charset="0"/>
              <a:cs typeface="Corbel" charset="0"/>
            </a:endParaRPr>
          </a:p>
        </p:txBody>
      </p:sp>
      <p:sp>
        <p:nvSpPr>
          <p:cNvPr id="26" name="Rectangle 25"/>
          <p:cNvSpPr/>
          <p:nvPr/>
        </p:nvSpPr>
        <p:spPr>
          <a:xfrm>
            <a:off x="1154236" y="425186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latin typeface="Corbel" charset="0"/>
              <a:ea typeface="Corbel" charset="0"/>
              <a:cs typeface="Corbel" charset="0"/>
            </a:endParaRPr>
          </a:p>
        </p:txBody>
      </p:sp>
      <p:sp>
        <p:nvSpPr>
          <p:cNvPr id="27" name="TextBox 26"/>
          <p:cNvSpPr txBox="1"/>
          <p:nvPr/>
        </p:nvSpPr>
        <p:spPr>
          <a:xfrm>
            <a:off x="1343402" y="2986734"/>
            <a:ext cx="789320" cy="369332"/>
          </a:xfrm>
          <a:prstGeom prst="rect">
            <a:avLst/>
          </a:prstGeom>
          <a:noFill/>
        </p:spPr>
        <p:txBody>
          <a:bodyPr wrap="square" rtlCol="0">
            <a:spAutoFit/>
          </a:bodyPr>
          <a:lstStyle/>
          <a:p>
            <a:pPr algn="ctr"/>
            <a:r>
              <a:rPr lang="en-US" altLang="zh-CN" dirty="0">
                <a:ea typeface="Corbel" charset="0"/>
                <a:cs typeface="Corbel" charset="0"/>
              </a:rPr>
              <a:t>10MB</a:t>
            </a:r>
            <a:endParaRPr lang="zh-CN" altLang="en-US" dirty="0">
              <a:ea typeface="Corbel" charset="0"/>
              <a:cs typeface="Corbel" charset="0"/>
            </a:endParaRPr>
          </a:p>
        </p:txBody>
      </p:sp>
      <p:sp>
        <p:nvSpPr>
          <p:cNvPr id="28" name="TextBox 27"/>
          <p:cNvSpPr txBox="1"/>
          <p:nvPr/>
        </p:nvSpPr>
        <p:spPr>
          <a:xfrm>
            <a:off x="1343402" y="4194088"/>
            <a:ext cx="789320" cy="369332"/>
          </a:xfrm>
          <a:prstGeom prst="rect">
            <a:avLst/>
          </a:prstGeom>
          <a:noFill/>
        </p:spPr>
        <p:txBody>
          <a:bodyPr wrap="square" rtlCol="0">
            <a:spAutoFit/>
          </a:bodyPr>
          <a:lstStyle/>
          <a:p>
            <a:pPr algn="ctr"/>
            <a:r>
              <a:rPr lang="en-US" altLang="zh-CN" dirty="0">
                <a:ea typeface="Corbel" charset="0"/>
                <a:cs typeface="Corbel" charset="0"/>
              </a:rPr>
              <a:t>10MB</a:t>
            </a:r>
            <a:endParaRPr lang="zh-CN" altLang="en-US" dirty="0">
              <a:ea typeface="Corbel" charset="0"/>
              <a:cs typeface="Corbel" charset="0"/>
            </a:endParaRPr>
          </a:p>
        </p:txBody>
      </p:sp>
      <p:sp>
        <p:nvSpPr>
          <p:cNvPr id="29" name="TextBox 28"/>
          <p:cNvSpPr txBox="1"/>
          <p:nvPr/>
        </p:nvSpPr>
        <p:spPr>
          <a:xfrm>
            <a:off x="1373028" y="5476001"/>
            <a:ext cx="759693" cy="369332"/>
          </a:xfrm>
          <a:prstGeom prst="rect">
            <a:avLst/>
          </a:prstGeom>
          <a:noFill/>
        </p:spPr>
        <p:txBody>
          <a:bodyPr wrap="square" rtlCol="0">
            <a:spAutoFit/>
          </a:bodyPr>
          <a:lstStyle/>
          <a:p>
            <a:pPr algn="ctr"/>
            <a:r>
              <a:rPr lang="en-US" altLang="zh-CN" dirty="0">
                <a:ea typeface="Corbel" charset="0"/>
                <a:cs typeface="Corbel" charset="0"/>
              </a:rPr>
              <a:t>20KB</a:t>
            </a:r>
            <a:endParaRPr lang="zh-CN" altLang="en-US" dirty="0">
              <a:ea typeface="Corbel" charset="0"/>
              <a:cs typeface="Corbel" charset="0"/>
            </a:endParaRPr>
          </a:p>
        </p:txBody>
      </p:sp>
      <p:sp>
        <p:nvSpPr>
          <p:cNvPr id="30" name="Rectangle 25"/>
          <p:cNvSpPr/>
          <p:nvPr/>
        </p:nvSpPr>
        <p:spPr>
          <a:xfrm>
            <a:off x="1154236" y="5476001"/>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latin typeface="Corbel" charset="0"/>
              <a:ea typeface="Corbel" charset="0"/>
              <a:cs typeface="Corbel" charset="0"/>
            </a:endParaRPr>
          </a:p>
        </p:txBody>
      </p:sp>
      <p:grpSp>
        <p:nvGrpSpPr>
          <p:cNvPr id="51" name="Group 50"/>
          <p:cNvGrpSpPr/>
          <p:nvPr/>
        </p:nvGrpSpPr>
        <p:grpSpPr>
          <a:xfrm>
            <a:off x="5539823" y="2475414"/>
            <a:ext cx="3146977" cy="1345819"/>
            <a:chOff x="3241674" y="2730302"/>
            <a:chExt cx="3191301" cy="1379660"/>
          </a:xfrm>
        </p:grpSpPr>
        <p:grpSp>
          <p:nvGrpSpPr>
            <p:cNvPr id="5" name="Group 4"/>
            <p:cNvGrpSpPr/>
            <p:nvPr/>
          </p:nvGrpSpPr>
          <p:grpSpPr>
            <a:xfrm>
              <a:off x="3241674" y="2730302"/>
              <a:ext cx="3191301" cy="994215"/>
              <a:chOff x="3684955" y="5227647"/>
              <a:chExt cx="5040560" cy="1590990"/>
            </a:xfrm>
          </p:grpSpPr>
          <p:grpSp>
            <p:nvGrpSpPr>
              <p:cNvPr id="31" name="Group 151"/>
              <p:cNvGrpSpPr>
                <a:grpSpLocks/>
              </p:cNvGrpSpPr>
              <p:nvPr/>
            </p:nvGrpSpPr>
            <p:grpSpPr bwMode="auto">
              <a:xfrm>
                <a:off x="3684955" y="5227647"/>
                <a:ext cx="3960440" cy="792088"/>
                <a:chOff x="4032" y="480"/>
                <a:chExt cx="768" cy="576"/>
              </a:xfrm>
              <a:noFill/>
            </p:grpSpPr>
            <p:sp>
              <p:nvSpPr>
                <p:cNvPr id="32"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38100">
                  <a:solidFill>
                    <a:schemeClr val="tx1"/>
                  </a:solidFill>
                  <a:round/>
                  <a:headEnd/>
                  <a:tailEnd/>
                </a:ln>
              </p:spPr>
              <p:txBody>
                <a:bodyPr/>
                <a:lstStyle/>
                <a:p>
                  <a:endParaRPr lang="en-US" dirty="0">
                    <a:solidFill>
                      <a:srgbClr val="333399"/>
                    </a:solidFill>
                    <a:latin typeface="Corbel" charset="0"/>
                    <a:ea typeface="Corbel" charset="0"/>
                    <a:cs typeface="Corbel" charset="0"/>
                  </a:endParaRPr>
                </a:p>
              </p:txBody>
            </p:sp>
            <p:sp>
              <p:nvSpPr>
                <p:cNvPr id="33"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endParaRPr lang="en-US" dirty="0">
                    <a:latin typeface="Corbel" charset="0"/>
                    <a:ea typeface="Corbel" charset="0"/>
                    <a:cs typeface="Corbel" charset="0"/>
                  </a:endParaRPr>
                </a:p>
              </p:txBody>
            </p:sp>
          </p:grpSp>
          <p:grpSp>
            <p:nvGrpSpPr>
              <p:cNvPr id="34" name="Group 151"/>
              <p:cNvGrpSpPr>
                <a:grpSpLocks/>
              </p:cNvGrpSpPr>
              <p:nvPr/>
            </p:nvGrpSpPr>
            <p:grpSpPr bwMode="auto">
              <a:xfrm>
                <a:off x="3684955" y="6026545"/>
                <a:ext cx="3960440" cy="792092"/>
                <a:chOff x="4032" y="480"/>
                <a:chExt cx="768" cy="576"/>
              </a:xfrm>
              <a:gradFill>
                <a:gsLst>
                  <a:gs pos="0">
                    <a:schemeClr val="bg1"/>
                  </a:gs>
                  <a:gs pos="100000">
                    <a:schemeClr val="hlink"/>
                  </a:gs>
                </a:gsLst>
                <a:lin ang="0" scaled="1"/>
              </a:gradFill>
            </p:grpSpPr>
            <p:sp>
              <p:nvSpPr>
                <p:cNvPr id="35"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38100">
                  <a:solidFill>
                    <a:schemeClr val="tx1"/>
                  </a:solidFill>
                  <a:round/>
                  <a:headEnd/>
                  <a:tailEnd/>
                </a:ln>
              </p:spPr>
              <p:txBody>
                <a:bodyPr/>
                <a:lstStyle/>
                <a:p>
                  <a:endParaRPr lang="en-US" dirty="0">
                    <a:solidFill>
                      <a:srgbClr val="333399"/>
                    </a:solidFill>
                    <a:latin typeface="Corbel" charset="0"/>
                    <a:ea typeface="Corbel" charset="0"/>
                    <a:cs typeface="Corbel" charset="0"/>
                  </a:endParaRPr>
                </a:p>
              </p:txBody>
            </p:sp>
            <p:sp>
              <p:nvSpPr>
                <p:cNvPr id="36"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endParaRPr lang="en-US" dirty="0">
                    <a:latin typeface="Corbel" charset="0"/>
                    <a:ea typeface="Corbel" charset="0"/>
                    <a:cs typeface="Corbel" charset="0"/>
                  </a:endParaRPr>
                </a:p>
              </p:txBody>
            </p:sp>
          </p:grpSp>
          <p:sp>
            <p:nvSpPr>
              <p:cNvPr id="37" name="Rectangle 25"/>
              <p:cNvSpPr/>
              <p:nvPr/>
            </p:nvSpPr>
            <p:spPr>
              <a:xfrm>
                <a:off x="7193598" y="5234458"/>
                <a:ext cx="432048" cy="764502"/>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latin typeface="Corbel" charset="0"/>
                  <a:ea typeface="Corbel" charset="0"/>
                  <a:cs typeface="Corbel" charset="0"/>
                </a:endParaRPr>
              </a:p>
            </p:txBody>
          </p:sp>
          <p:sp>
            <p:nvSpPr>
              <p:cNvPr id="38" name="Rectangle 25"/>
              <p:cNvSpPr/>
              <p:nvPr/>
            </p:nvSpPr>
            <p:spPr>
              <a:xfrm>
                <a:off x="7193598" y="6037946"/>
                <a:ext cx="43204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latin typeface="Corbel" charset="0"/>
                  <a:ea typeface="Corbel" charset="0"/>
                  <a:cs typeface="Corbel" charset="0"/>
                </a:endParaRPr>
              </a:p>
            </p:txBody>
          </p:sp>
          <p:sp>
            <p:nvSpPr>
              <p:cNvPr id="39" name="Rectangle 25"/>
              <p:cNvSpPr/>
              <p:nvPr/>
            </p:nvSpPr>
            <p:spPr>
              <a:xfrm>
                <a:off x="6329502" y="5234458"/>
                <a:ext cx="451797" cy="764502"/>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latin typeface="Corbel" charset="0"/>
                  <a:ea typeface="Corbel" charset="0"/>
                  <a:cs typeface="Corbel" charset="0"/>
                </a:endParaRPr>
              </a:p>
            </p:txBody>
          </p:sp>
          <p:sp>
            <p:nvSpPr>
              <p:cNvPr id="40" name="Rectangle 25"/>
              <p:cNvSpPr/>
              <p:nvPr/>
            </p:nvSpPr>
            <p:spPr>
              <a:xfrm>
                <a:off x="6768890" y="5234458"/>
                <a:ext cx="444457" cy="764502"/>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latin typeface="Corbel" charset="0"/>
                  <a:ea typeface="Corbel" charset="0"/>
                  <a:cs typeface="Corbel" charset="0"/>
                </a:endParaRPr>
              </a:p>
            </p:txBody>
          </p:sp>
          <p:sp>
            <p:nvSpPr>
              <p:cNvPr id="41" name="Rectangle 25"/>
              <p:cNvSpPr/>
              <p:nvPr/>
            </p:nvSpPr>
            <p:spPr>
              <a:xfrm>
                <a:off x="6761550" y="6037947"/>
                <a:ext cx="436050"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latin typeface="Corbel" charset="0"/>
                  <a:ea typeface="Corbel" charset="0"/>
                  <a:cs typeface="Corbel" charset="0"/>
                </a:endParaRPr>
              </a:p>
            </p:txBody>
          </p:sp>
          <p:sp>
            <p:nvSpPr>
              <p:cNvPr id="42" name="Rectangle 25"/>
              <p:cNvSpPr/>
              <p:nvPr/>
            </p:nvSpPr>
            <p:spPr>
              <a:xfrm>
                <a:off x="6317093" y="6037947"/>
                <a:ext cx="44445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latin typeface="Corbel" charset="0"/>
                  <a:ea typeface="Corbel" charset="0"/>
                  <a:cs typeface="Corbel" charset="0"/>
                </a:endParaRPr>
              </a:p>
            </p:txBody>
          </p:sp>
          <p:sp>
            <p:nvSpPr>
              <p:cNvPr id="43" name="Rectangle 25"/>
              <p:cNvSpPr/>
              <p:nvPr/>
            </p:nvSpPr>
            <p:spPr>
              <a:xfrm>
                <a:off x="5885045" y="6037946"/>
                <a:ext cx="43204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latin typeface="Corbel" charset="0"/>
                  <a:ea typeface="Corbel" charset="0"/>
                  <a:cs typeface="Corbel" charset="0"/>
                </a:endParaRPr>
              </a:p>
            </p:txBody>
          </p:sp>
          <p:sp>
            <p:nvSpPr>
              <p:cNvPr id="44" name="Rectangle 25"/>
              <p:cNvSpPr/>
              <p:nvPr/>
            </p:nvSpPr>
            <p:spPr>
              <a:xfrm>
                <a:off x="5452996" y="6037947"/>
                <a:ext cx="43204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latin typeface="Corbel" charset="0"/>
                  <a:ea typeface="Corbel" charset="0"/>
                  <a:cs typeface="Corbel" charset="0"/>
                </a:endParaRPr>
              </a:p>
            </p:txBody>
          </p:sp>
          <p:sp>
            <p:nvSpPr>
              <p:cNvPr id="45" name="Rectangle 25"/>
              <p:cNvSpPr/>
              <p:nvPr/>
            </p:nvSpPr>
            <p:spPr>
              <a:xfrm>
                <a:off x="5033358" y="6037946"/>
                <a:ext cx="43204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latin typeface="Corbel" charset="0"/>
                  <a:ea typeface="Corbel" charset="0"/>
                  <a:cs typeface="Corbel" charset="0"/>
                </a:endParaRPr>
              </a:p>
            </p:txBody>
          </p:sp>
          <p:sp>
            <p:nvSpPr>
              <p:cNvPr id="46" name="Rectangle 25"/>
              <p:cNvSpPr/>
              <p:nvPr/>
            </p:nvSpPr>
            <p:spPr>
              <a:xfrm>
                <a:off x="4601310" y="6037947"/>
                <a:ext cx="432048" cy="780212"/>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latin typeface="Corbel" charset="0"/>
                  <a:ea typeface="Corbel" charset="0"/>
                  <a:cs typeface="Corbel" charset="0"/>
                </a:endParaRPr>
              </a:p>
            </p:txBody>
          </p:sp>
          <p:sp>
            <p:nvSpPr>
              <p:cNvPr id="47" name="Rectangle 25"/>
              <p:cNvSpPr/>
              <p:nvPr/>
            </p:nvSpPr>
            <p:spPr>
              <a:xfrm>
                <a:off x="4169262" y="6037946"/>
                <a:ext cx="43204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latin typeface="Corbel" charset="0"/>
                  <a:ea typeface="Corbel" charset="0"/>
                  <a:cs typeface="Corbel" charset="0"/>
                </a:endParaRPr>
              </a:p>
            </p:txBody>
          </p:sp>
          <p:cxnSp>
            <p:nvCxnSpPr>
              <p:cNvPr id="48" name="直接连接符 71"/>
              <p:cNvCxnSpPr/>
              <p:nvPr/>
            </p:nvCxnSpPr>
            <p:spPr>
              <a:xfrm flipV="1">
                <a:off x="7861419" y="6037946"/>
                <a:ext cx="864096" cy="1"/>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50" name="TextBox 49"/>
            <p:cNvSpPr txBox="1"/>
            <p:nvPr/>
          </p:nvSpPr>
          <p:spPr>
            <a:xfrm>
              <a:off x="3519101" y="3731343"/>
              <a:ext cx="2596102" cy="378619"/>
            </a:xfrm>
            <a:prstGeom prst="rect">
              <a:avLst/>
            </a:prstGeom>
            <a:noFill/>
          </p:spPr>
          <p:txBody>
            <a:bodyPr wrap="square" rtlCol="0">
              <a:spAutoFit/>
            </a:bodyPr>
            <a:lstStyle/>
            <a:p>
              <a:r>
                <a:rPr lang="en-US" altLang="zh-CN" b="1" dirty="0">
                  <a:ea typeface="Corbel" charset="0"/>
                  <a:cs typeface="Corbel" charset="0"/>
                </a:rPr>
                <a:t>Ideal, threshold = 20KB</a:t>
              </a:r>
            </a:p>
          </p:txBody>
        </p:sp>
      </p:grpSp>
      <p:sp>
        <p:nvSpPr>
          <p:cNvPr id="52" name="Right Arrow 51"/>
          <p:cNvSpPr/>
          <p:nvPr/>
        </p:nvSpPr>
        <p:spPr>
          <a:xfrm rot="20142128">
            <a:off x="3830791" y="3581105"/>
            <a:ext cx="1315124" cy="238735"/>
          </a:xfrm>
          <a:prstGeom prst="rightArrow">
            <a:avLst/>
          </a:prstGeom>
          <a:solidFill>
            <a:schemeClr val="accent1"/>
          </a:solidFill>
          <a:ln>
            <a:solidFill>
              <a:schemeClr val="accent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nvGrpSpPr>
          <p:cNvPr id="75" name="Group 151"/>
          <p:cNvGrpSpPr>
            <a:grpSpLocks/>
          </p:cNvGrpSpPr>
          <p:nvPr/>
        </p:nvGrpSpPr>
        <p:grpSpPr bwMode="auto">
          <a:xfrm>
            <a:off x="5561754" y="4023773"/>
            <a:ext cx="2472625" cy="482837"/>
            <a:chOff x="4032" y="480"/>
            <a:chExt cx="768" cy="576"/>
          </a:xfrm>
          <a:noFill/>
        </p:grpSpPr>
        <p:sp>
          <p:nvSpPr>
            <p:cNvPr id="91"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38100">
              <a:solidFill>
                <a:schemeClr val="tx1"/>
              </a:solidFill>
              <a:round/>
              <a:headEnd/>
              <a:tailEnd/>
            </a:ln>
          </p:spPr>
          <p:txBody>
            <a:bodyPr/>
            <a:lstStyle/>
            <a:p>
              <a:endParaRPr lang="en-US" dirty="0">
                <a:solidFill>
                  <a:srgbClr val="333399"/>
                </a:solidFill>
                <a:latin typeface="Corbel" charset="0"/>
                <a:ea typeface="Corbel" charset="0"/>
                <a:cs typeface="Corbel" charset="0"/>
              </a:endParaRPr>
            </a:p>
          </p:txBody>
        </p:sp>
        <p:sp>
          <p:nvSpPr>
            <p:cNvPr id="92"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endParaRPr lang="en-US" dirty="0">
                <a:latin typeface="Corbel" charset="0"/>
                <a:ea typeface="Corbel" charset="0"/>
                <a:cs typeface="Corbel" charset="0"/>
              </a:endParaRPr>
            </a:p>
          </p:txBody>
        </p:sp>
      </p:grpSp>
      <p:grpSp>
        <p:nvGrpSpPr>
          <p:cNvPr id="76" name="Group 151"/>
          <p:cNvGrpSpPr>
            <a:grpSpLocks/>
          </p:cNvGrpSpPr>
          <p:nvPr/>
        </p:nvGrpSpPr>
        <p:grpSpPr bwMode="auto">
          <a:xfrm>
            <a:off x="5561754" y="4510761"/>
            <a:ext cx="2472625" cy="482840"/>
            <a:chOff x="4032" y="480"/>
            <a:chExt cx="768" cy="576"/>
          </a:xfrm>
          <a:gradFill>
            <a:gsLst>
              <a:gs pos="0">
                <a:schemeClr val="bg1"/>
              </a:gs>
              <a:gs pos="100000">
                <a:schemeClr val="hlink"/>
              </a:gs>
            </a:gsLst>
            <a:lin ang="0" scaled="1"/>
          </a:gradFill>
        </p:grpSpPr>
        <p:sp>
          <p:nvSpPr>
            <p:cNvPr id="89"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noFill/>
            <a:ln w="38100">
              <a:solidFill>
                <a:schemeClr val="tx1"/>
              </a:solidFill>
              <a:round/>
              <a:headEnd/>
              <a:tailEnd/>
            </a:ln>
          </p:spPr>
          <p:txBody>
            <a:bodyPr/>
            <a:lstStyle/>
            <a:p>
              <a:endParaRPr lang="en-US" dirty="0">
                <a:solidFill>
                  <a:srgbClr val="333399"/>
                </a:solidFill>
                <a:latin typeface="Corbel" charset="0"/>
                <a:ea typeface="Corbel" charset="0"/>
                <a:cs typeface="Corbel" charset="0"/>
              </a:endParaRPr>
            </a:p>
          </p:txBody>
        </p:sp>
        <p:sp>
          <p:nvSpPr>
            <p:cNvPr id="90"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endParaRPr lang="en-US" dirty="0">
                <a:latin typeface="Corbel" charset="0"/>
                <a:ea typeface="Corbel" charset="0"/>
                <a:cs typeface="Corbel" charset="0"/>
              </a:endParaRPr>
            </a:p>
          </p:txBody>
        </p:sp>
      </p:grpSp>
      <p:sp>
        <p:nvSpPr>
          <p:cNvPr id="77" name="Rectangle 25"/>
          <p:cNvSpPr/>
          <p:nvPr/>
        </p:nvSpPr>
        <p:spPr>
          <a:xfrm>
            <a:off x="7752308" y="4027925"/>
            <a:ext cx="269741" cy="466021"/>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latin typeface="Corbel" charset="0"/>
              <a:ea typeface="Corbel" charset="0"/>
              <a:cs typeface="Corbel" charset="0"/>
            </a:endParaRPr>
          </a:p>
        </p:txBody>
      </p:sp>
      <p:sp>
        <p:nvSpPr>
          <p:cNvPr id="78" name="Rectangle 25"/>
          <p:cNvSpPr/>
          <p:nvPr/>
        </p:nvSpPr>
        <p:spPr>
          <a:xfrm>
            <a:off x="7752308" y="4517711"/>
            <a:ext cx="269741"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latin typeface="Corbel" charset="0"/>
              <a:ea typeface="Corbel" charset="0"/>
              <a:cs typeface="Corbel" charset="0"/>
            </a:endParaRPr>
          </a:p>
        </p:txBody>
      </p:sp>
      <p:sp>
        <p:nvSpPr>
          <p:cNvPr id="80" name="Rectangle 25"/>
          <p:cNvSpPr/>
          <p:nvPr/>
        </p:nvSpPr>
        <p:spPr>
          <a:xfrm>
            <a:off x="5575208" y="4519170"/>
            <a:ext cx="277489" cy="466021"/>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latin typeface="Corbel" charset="0"/>
              <a:ea typeface="Corbel" charset="0"/>
              <a:cs typeface="Corbel" charset="0"/>
            </a:endParaRPr>
          </a:p>
        </p:txBody>
      </p:sp>
      <p:sp>
        <p:nvSpPr>
          <p:cNvPr id="81" name="Rectangle 25"/>
          <p:cNvSpPr/>
          <p:nvPr/>
        </p:nvSpPr>
        <p:spPr>
          <a:xfrm>
            <a:off x="7482567" y="4517712"/>
            <a:ext cx="272239"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latin typeface="Corbel" charset="0"/>
              <a:ea typeface="Corbel" charset="0"/>
              <a:cs typeface="Corbel" charset="0"/>
            </a:endParaRPr>
          </a:p>
        </p:txBody>
      </p:sp>
      <p:sp>
        <p:nvSpPr>
          <p:cNvPr id="82" name="Rectangle 25"/>
          <p:cNvSpPr/>
          <p:nvPr/>
        </p:nvSpPr>
        <p:spPr>
          <a:xfrm>
            <a:off x="7205079" y="4517712"/>
            <a:ext cx="277489"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latin typeface="Corbel" charset="0"/>
              <a:ea typeface="Corbel" charset="0"/>
              <a:cs typeface="Corbel" charset="0"/>
            </a:endParaRPr>
          </a:p>
        </p:txBody>
      </p:sp>
      <p:sp>
        <p:nvSpPr>
          <p:cNvPr id="83" name="Rectangle 25"/>
          <p:cNvSpPr/>
          <p:nvPr/>
        </p:nvSpPr>
        <p:spPr>
          <a:xfrm>
            <a:off x="6940448" y="4517421"/>
            <a:ext cx="269741"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latin typeface="Corbel" charset="0"/>
              <a:ea typeface="Corbel" charset="0"/>
              <a:cs typeface="Corbel" charset="0"/>
            </a:endParaRPr>
          </a:p>
        </p:txBody>
      </p:sp>
      <p:sp>
        <p:nvSpPr>
          <p:cNvPr id="84" name="Rectangle 25"/>
          <p:cNvSpPr/>
          <p:nvPr/>
        </p:nvSpPr>
        <p:spPr>
          <a:xfrm>
            <a:off x="6665597" y="4517711"/>
            <a:ext cx="269741"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latin typeface="Corbel" charset="0"/>
              <a:ea typeface="Corbel" charset="0"/>
              <a:cs typeface="Corbel" charset="0"/>
            </a:endParaRPr>
          </a:p>
        </p:txBody>
      </p:sp>
      <p:sp>
        <p:nvSpPr>
          <p:cNvPr id="85" name="Rectangle 25"/>
          <p:cNvSpPr/>
          <p:nvPr/>
        </p:nvSpPr>
        <p:spPr>
          <a:xfrm>
            <a:off x="6403604" y="4517711"/>
            <a:ext cx="269741"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latin typeface="Corbel" charset="0"/>
              <a:ea typeface="Corbel" charset="0"/>
              <a:cs typeface="Corbel" charset="0"/>
            </a:endParaRPr>
          </a:p>
        </p:txBody>
      </p:sp>
      <p:sp>
        <p:nvSpPr>
          <p:cNvPr id="86" name="Rectangle 25"/>
          <p:cNvSpPr/>
          <p:nvPr/>
        </p:nvSpPr>
        <p:spPr>
          <a:xfrm>
            <a:off x="6133863" y="4517712"/>
            <a:ext cx="269741"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latin typeface="Corbel" charset="0"/>
              <a:ea typeface="Corbel" charset="0"/>
              <a:cs typeface="Corbel" charset="0"/>
            </a:endParaRPr>
          </a:p>
        </p:txBody>
      </p:sp>
      <p:sp>
        <p:nvSpPr>
          <p:cNvPr id="87" name="Rectangle 25"/>
          <p:cNvSpPr/>
          <p:nvPr/>
        </p:nvSpPr>
        <p:spPr>
          <a:xfrm>
            <a:off x="5864122" y="4517711"/>
            <a:ext cx="269741"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latin typeface="Corbel" charset="0"/>
              <a:ea typeface="Corbel" charset="0"/>
              <a:cs typeface="Corbel" charset="0"/>
            </a:endParaRPr>
          </a:p>
        </p:txBody>
      </p:sp>
      <p:cxnSp>
        <p:nvCxnSpPr>
          <p:cNvPr id="88" name="直接连接符 71"/>
          <p:cNvCxnSpPr/>
          <p:nvPr/>
        </p:nvCxnSpPr>
        <p:spPr>
          <a:xfrm flipV="1">
            <a:off x="8169249" y="4517711"/>
            <a:ext cx="539482" cy="1"/>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003458" y="4964668"/>
            <a:ext cx="2403240" cy="369332"/>
          </a:xfrm>
          <a:prstGeom prst="rect">
            <a:avLst/>
          </a:prstGeom>
          <a:noFill/>
        </p:spPr>
        <p:txBody>
          <a:bodyPr wrap="square" rtlCol="0">
            <a:spAutoFit/>
          </a:bodyPr>
          <a:lstStyle/>
          <a:p>
            <a:r>
              <a:rPr lang="en-US" altLang="zh-CN" b="1" dirty="0">
                <a:ea typeface="Corbel" charset="0"/>
                <a:cs typeface="Corbel" charset="0"/>
              </a:rPr>
              <a:t>Too small, 10KB</a:t>
            </a:r>
          </a:p>
        </p:txBody>
      </p:sp>
      <p:grpSp>
        <p:nvGrpSpPr>
          <p:cNvPr id="96" name="Group 151"/>
          <p:cNvGrpSpPr>
            <a:grpSpLocks/>
          </p:cNvGrpSpPr>
          <p:nvPr/>
        </p:nvGrpSpPr>
        <p:grpSpPr bwMode="auto">
          <a:xfrm>
            <a:off x="5601133" y="5565157"/>
            <a:ext cx="2472624" cy="482837"/>
            <a:chOff x="4032" y="480"/>
            <a:chExt cx="768" cy="576"/>
          </a:xfrm>
          <a:noFill/>
        </p:grpSpPr>
        <p:sp>
          <p:nvSpPr>
            <p:cNvPr id="112"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38100">
              <a:solidFill>
                <a:schemeClr val="tx1"/>
              </a:solidFill>
              <a:round/>
              <a:headEnd/>
              <a:tailEnd/>
            </a:ln>
          </p:spPr>
          <p:txBody>
            <a:bodyPr/>
            <a:lstStyle/>
            <a:p>
              <a:endParaRPr lang="en-US" dirty="0">
                <a:solidFill>
                  <a:srgbClr val="333399"/>
                </a:solidFill>
                <a:latin typeface="Corbel" charset="0"/>
                <a:ea typeface="Corbel" charset="0"/>
                <a:cs typeface="Corbel" charset="0"/>
              </a:endParaRPr>
            </a:p>
          </p:txBody>
        </p:sp>
        <p:sp>
          <p:nvSpPr>
            <p:cNvPr id="113"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endParaRPr lang="en-US" dirty="0">
                <a:latin typeface="Corbel" charset="0"/>
                <a:ea typeface="Corbel" charset="0"/>
                <a:cs typeface="Corbel" charset="0"/>
              </a:endParaRPr>
            </a:p>
          </p:txBody>
        </p:sp>
      </p:grpSp>
      <p:grpSp>
        <p:nvGrpSpPr>
          <p:cNvPr id="97" name="Group 151"/>
          <p:cNvGrpSpPr>
            <a:grpSpLocks/>
          </p:cNvGrpSpPr>
          <p:nvPr/>
        </p:nvGrpSpPr>
        <p:grpSpPr bwMode="auto">
          <a:xfrm>
            <a:off x="5601133" y="6052145"/>
            <a:ext cx="2472624" cy="482840"/>
            <a:chOff x="4032" y="480"/>
            <a:chExt cx="768" cy="576"/>
          </a:xfrm>
          <a:gradFill>
            <a:gsLst>
              <a:gs pos="0">
                <a:schemeClr val="bg1"/>
              </a:gs>
              <a:gs pos="100000">
                <a:schemeClr val="hlink"/>
              </a:gs>
            </a:gsLst>
            <a:lin ang="0" scaled="1"/>
          </a:gradFill>
        </p:grpSpPr>
        <p:sp>
          <p:nvSpPr>
            <p:cNvPr id="110"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noFill/>
            <a:ln w="38100">
              <a:solidFill>
                <a:schemeClr val="tx1"/>
              </a:solidFill>
              <a:round/>
              <a:headEnd/>
              <a:tailEnd/>
            </a:ln>
          </p:spPr>
          <p:txBody>
            <a:bodyPr/>
            <a:lstStyle/>
            <a:p>
              <a:endParaRPr lang="en-US" dirty="0">
                <a:solidFill>
                  <a:srgbClr val="333399"/>
                </a:solidFill>
                <a:latin typeface="Corbel" charset="0"/>
                <a:ea typeface="Corbel" charset="0"/>
                <a:cs typeface="Corbel" charset="0"/>
              </a:endParaRPr>
            </a:p>
          </p:txBody>
        </p:sp>
        <p:sp>
          <p:nvSpPr>
            <p:cNvPr id="111"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endParaRPr lang="en-US" dirty="0">
                <a:latin typeface="Corbel" charset="0"/>
                <a:ea typeface="Corbel" charset="0"/>
                <a:cs typeface="Corbel" charset="0"/>
              </a:endParaRPr>
            </a:p>
          </p:txBody>
        </p:sp>
      </p:grpSp>
      <p:sp>
        <p:nvSpPr>
          <p:cNvPr id="98" name="Rectangle 25"/>
          <p:cNvSpPr/>
          <p:nvPr/>
        </p:nvSpPr>
        <p:spPr>
          <a:xfrm>
            <a:off x="7791686" y="5569309"/>
            <a:ext cx="269741" cy="466021"/>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latin typeface="Corbel" charset="0"/>
              <a:ea typeface="Corbel" charset="0"/>
              <a:cs typeface="Corbel" charset="0"/>
            </a:endParaRPr>
          </a:p>
        </p:txBody>
      </p:sp>
      <p:sp>
        <p:nvSpPr>
          <p:cNvPr id="99" name="Rectangle 25"/>
          <p:cNvSpPr/>
          <p:nvPr/>
        </p:nvSpPr>
        <p:spPr>
          <a:xfrm>
            <a:off x="7791686" y="6059095"/>
            <a:ext cx="269741"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latin typeface="Corbel" charset="0"/>
              <a:ea typeface="Corbel" charset="0"/>
              <a:cs typeface="Corbel" charset="0"/>
            </a:endParaRPr>
          </a:p>
        </p:txBody>
      </p:sp>
      <p:sp>
        <p:nvSpPr>
          <p:cNvPr id="100" name="Rectangle 25"/>
          <p:cNvSpPr/>
          <p:nvPr/>
        </p:nvSpPr>
        <p:spPr>
          <a:xfrm>
            <a:off x="5898919" y="5581972"/>
            <a:ext cx="282071" cy="466021"/>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latin typeface="Corbel" charset="0"/>
              <a:ea typeface="Corbel" charset="0"/>
              <a:cs typeface="Corbel" charset="0"/>
            </a:endParaRPr>
          </a:p>
        </p:txBody>
      </p:sp>
      <p:sp>
        <p:nvSpPr>
          <p:cNvPr id="101" name="Rectangle 25"/>
          <p:cNvSpPr/>
          <p:nvPr/>
        </p:nvSpPr>
        <p:spPr>
          <a:xfrm>
            <a:off x="5611282" y="5569309"/>
            <a:ext cx="277489" cy="466021"/>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latin typeface="Corbel" charset="0"/>
              <a:ea typeface="Corbel" charset="0"/>
              <a:cs typeface="Corbel" charset="0"/>
            </a:endParaRPr>
          </a:p>
        </p:txBody>
      </p:sp>
      <p:sp>
        <p:nvSpPr>
          <p:cNvPr id="102" name="Rectangle 25"/>
          <p:cNvSpPr/>
          <p:nvPr/>
        </p:nvSpPr>
        <p:spPr>
          <a:xfrm>
            <a:off x="7521945" y="5579955"/>
            <a:ext cx="272239"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latin typeface="Corbel" charset="0"/>
              <a:ea typeface="Corbel" charset="0"/>
              <a:cs typeface="Corbel" charset="0"/>
            </a:endParaRPr>
          </a:p>
        </p:txBody>
      </p:sp>
      <p:sp>
        <p:nvSpPr>
          <p:cNvPr id="103" name="Rectangle 25"/>
          <p:cNvSpPr/>
          <p:nvPr/>
        </p:nvSpPr>
        <p:spPr>
          <a:xfrm>
            <a:off x="7244458" y="5579955"/>
            <a:ext cx="277489"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latin typeface="Corbel" charset="0"/>
              <a:ea typeface="Corbel" charset="0"/>
              <a:cs typeface="Corbel" charset="0"/>
            </a:endParaRPr>
          </a:p>
        </p:txBody>
      </p:sp>
      <p:sp>
        <p:nvSpPr>
          <p:cNvPr id="104" name="Rectangle 25"/>
          <p:cNvSpPr/>
          <p:nvPr/>
        </p:nvSpPr>
        <p:spPr>
          <a:xfrm>
            <a:off x="6973463" y="5580123"/>
            <a:ext cx="269741"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latin typeface="Corbel" charset="0"/>
              <a:ea typeface="Corbel" charset="0"/>
              <a:cs typeface="Corbel" charset="0"/>
            </a:endParaRPr>
          </a:p>
        </p:txBody>
      </p:sp>
      <p:sp>
        <p:nvSpPr>
          <p:cNvPr id="105" name="Rectangle 25"/>
          <p:cNvSpPr/>
          <p:nvPr/>
        </p:nvSpPr>
        <p:spPr>
          <a:xfrm>
            <a:off x="6704975" y="5579955"/>
            <a:ext cx="269741"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latin typeface="Corbel" charset="0"/>
              <a:ea typeface="Corbel" charset="0"/>
              <a:cs typeface="Corbel" charset="0"/>
            </a:endParaRPr>
          </a:p>
        </p:txBody>
      </p:sp>
      <p:sp>
        <p:nvSpPr>
          <p:cNvPr id="106" name="Rectangle 25"/>
          <p:cNvSpPr/>
          <p:nvPr/>
        </p:nvSpPr>
        <p:spPr>
          <a:xfrm>
            <a:off x="6442982" y="5579955"/>
            <a:ext cx="269741"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latin typeface="Corbel" charset="0"/>
              <a:ea typeface="Corbel" charset="0"/>
              <a:cs typeface="Corbel" charset="0"/>
            </a:endParaRPr>
          </a:p>
        </p:txBody>
      </p:sp>
      <p:sp>
        <p:nvSpPr>
          <p:cNvPr id="107" name="Rectangle 25"/>
          <p:cNvSpPr/>
          <p:nvPr/>
        </p:nvSpPr>
        <p:spPr>
          <a:xfrm>
            <a:off x="7542657" y="6059096"/>
            <a:ext cx="269741"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latin typeface="Corbel" charset="0"/>
              <a:ea typeface="Corbel" charset="0"/>
              <a:cs typeface="Corbel" charset="0"/>
            </a:endParaRPr>
          </a:p>
        </p:txBody>
      </p:sp>
      <p:sp>
        <p:nvSpPr>
          <p:cNvPr id="108" name="Rectangle 25"/>
          <p:cNvSpPr/>
          <p:nvPr/>
        </p:nvSpPr>
        <p:spPr>
          <a:xfrm>
            <a:off x="6183783" y="5580696"/>
            <a:ext cx="269741"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latin typeface="Corbel" charset="0"/>
              <a:ea typeface="Corbel" charset="0"/>
              <a:cs typeface="Corbel" charset="0"/>
            </a:endParaRPr>
          </a:p>
        </p:txBody>
      </p:sp>
      <p:cxnSp>
        <p:nvCxnSpPr>
          <p:cNvPr id="109" name="直接连接符 71"/>
          <p:cNvCxnSpPr/>
          <p:nvPr/>
        </p:nvCxnSpPr>
        <p:spPr>
          <a:xfrm flipV="1">
            <a:off x="8229598" y="6055554"/>
            <a:ext cx="539482" cy="1"/>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073222" y="6488668"/>
            <a:ext cx="2403240" cy="369332"/>
          </a:xfrm>
          <a:prstGeom prst="rect">
            <a:avLst/>
          </a:prstGeom>
          <a:noFill/>
        </p:spPr>
        <p:txBody>
          <a:bodyPr wrap="square" rtlCol="0">
            <a:spAutoFit/>
          </a:bodyPr>
          <a:lstStyle/>
          <a:p>
            <a:r>
              <a:rPr lang="en-US" altLang="zh-CN" b="1" dirty="0">
                <a:ea typeface="Corbel" charset="0"/>
                <a:cs typeface="Corbel" charset="0"/>
              </a:rPr>
              <a:t>Too big, 1MB</a:t>
            </a:r>
          </a:p>
        </p:txBody>
      </p:sp>
      <p:grpSp>
        <p:nvGrpSpPr>
          <p:cNvPr id="122" name="Group 121"/>
          <p:cNvGrpSpPr/>
          <p:nvPr/>
        </p:nvGrpSpPr>
        <p:grpSpPr>
          <a:xfrm>
            <a:off x="7231781" y="3817106"/>
            <a:ext cx="997819" cy="2911872"/>
            <a:chOff x="7086600" y="3869928"/>
            <a:chExt cx="997819" cy="2911872"/>
          </a:xfrm>
        </p:grpSpPr>
        <p:cxnSp>
          <p:nvCxnSpPr>
            <p:cNvPr id="117" name="Straight Connector 116"/>
            <p:cNvCxnSpPr/>
            <p:nvPr/>
          </p:nvCxnSpPr>
          <p:spPr>
            <a:xfrm>
              <a:off x="7086600" y="3869928"/>
              <a:ext cx="0" cy="2911872"/>
            </a:xfrm>
            <a:prstGeom prst="line">
              <a:avLst/>
            </a:prstGeom>
            <a:ln w="57150">
              <a:prstDash val="sysDash"/>
            </a:ln>
          </p:spPr>
          <p:style>
            <a:lnRef idx="3">
              <a:schemeClr val="accent3"/>
            </a:lnRef>
            <a:fillRef idx="0">
              <a:schemeClr val="accent3"/>
            </a:fillRef>
            <a:effectRef idx="2">
              <a:schemeClr val="accent3"/>
            </a:effectRef>
            <a:fontRef idx="minor">
              <a:schemeClr val="tx1"/>
            </a:fontRef>
          </p:style>
        </p:cxnSp>
        <p:sp>
          <p:nvSpPr>
            <p:cNvPr id="121" name="Rectangle 120"/>
            <p:cNvSpPr/>
            <p:nvPr/>
          </p:nvSpPr>
          <p:spPr>
            <a:xfrm>
              <a:off x="7278483" y="5165054"/>
              <a:ext cx="805936" cy="37416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atin typeface="Corbel" charset="0"/>
                  <a:ea typeface="Corbel" charset="0"/>
                  <a:cs typeface="Corbel" charset="0"/>
                </a:rPr>
                <a:t>ECN</a:t>
              </a:r>
            </a:p>
          </p:txBody>
        </p:sp>
      </p:grpSp>
      <p:sp>
        <p:nvSpPr>
          <p:cNvPr id="4" name="灯片编号占位符 3"/>
          <p:cNvSpPr>
            <a:spLocks noGrp="1"/>
          </p:cNvSpPr>
          <p:nvPr>
            <p:ph type="sldNum" sz="quarter" idx="12"/>
          </p:nvPr>
        </p:nvSpPr>
        <p:spPr/>
        <p:txBody>
          <a:bodyPr/>
          <a:lstStyle/>
          <a:p>
            <a:fld id="{0C913308-F349-4B6D-A68A-DD1791B4A57B}" type="slidenum">
              <a:rPr lang="zh-CN" altLang="en-US" smtClean="0"/>
              <a:t>14</a:t>
            </a:fld>
            <a:endParaRPr lang="zh-CN" altLang="en-US" dirty="0"/>
          </a:p>
        </p:txBody>
      </p:sp>
    </p:spTree>
    <p:extLst>
      <p:ext uri="{BB962C8B-B14F-4D97-AF65-F5344CB8AC3E}">
        <p14:creationId xmlns:p14="http://schemas.microsoft.com/office/powerpoint/2010/main" val="1153524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down)">
                                      <p:cBhvr>
                                        <p:cTn id="51" dur="500"/>
                                        <p:tgtEl>
                                          <p:spTgt spid="52"/>
                                        </p:tgtEl>
                                      </p:cBhvr>
                                    </p:animEffect>
                                  </p:childTnLst>
                                </p:cTn>
                              </p:par>
                              <p:par>
                                <p:cTn id="52" presetID="1" presetClass="entr" presetSubtype="0" fill="hold" nodeType="withEffect">
                                  <p:stCondLst>
                                    <p:cond delay="500"/>
                                  </p:stCondLst>
                                  <p:childTnLst>
                                    <p:set>
                                      <p:cBhvr>
                                        <p:cTn id="53" dur="1" fill="hold">
                                          <p:stCondLst>
                                            <p:cond delay="0"/>
                                          </p:stCondLst>
                                        </p:cTn>
                                        <p:tgtEl>
                                          <p:spTgt spid="5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19"/>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75"/>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76"/>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77"/>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80"/>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81"/>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82"/>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83"/>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84"/>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85"/>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86"/>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87"/>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88"/>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74"/>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120"/>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96"/>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97"/>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98"/>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99"/>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00"/>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01"/>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02"/>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103"/>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104"/>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105"/>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106"/>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107"/>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108"/>
                                        </p:tgtEl>
                                        <p:attrNameLst>
                                          <p:attrName>style.visibility</p:attrName>
                                        </p:attrNameLst>
                                      </p:cBhvr>
                                      <p:to>
                                        <p:strVal val="visible"/>
                                      </p:to>
                                    </p:set>
                                  </p:childTnLst>
                                </p:cTn>
                              </p:par>
                              <p:par>
                                <p:cTn id="116" presetID="1" presetClass="entr" presetSubtype="0" fill="hold" nodeType="withEffect">
                                  <p:stCondLst>
                                    <p:cond delay="0"/>
                                  </p:stCondLst>
                                  <p:childTnLst>
                                    <p:set>
                                      <p:cBhvr>
                                        <p:cTn id="117" dur="1" fill="hold">
                                          <p:stCondLst>
                                            <p:cond delay="0"/>
                                          </p:stCondLst>
                                        </p:cTn>
                                        <p:tgtEl>
                                          <p:spTgt spid="109"/>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95"/>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nodeType="clickEffect">
                                  <p:stCondLst>
                                    <p:cond delay="0"/>
                                  </p:stCondLst>
                                  <p:childTnLst>
                                    <p:set>
                                      <p:cBhvr>
                                        <p:cTn id="123" dur="1" fill="hold">
                                          <p:stCondLst>
                                            <p:cond delay="0"/>
                                          </p:stCondLst>
                                        </p:cTn>
                                        <p:tgtEl>
                                          <p:spTgt spid="122"/>
                                        </p:tgtEl>
                                        <p:attrNameLst>
                                          <p:attrName>style.visibility</p:attrName>
                                        </p:attrNameLst>
                                      </p:cBhvr>
                                      <p:to>
                                        <p:strVal val="visible"/>
                                      </p:to>
                                    </p:set>
                                    <p:animEffect transition="in" filter="blinds(horizontal)">
                                      <p:cBhvr>
                                        <p:cTn id="124" dur="500"/>
                                        <p:tgtEl>
                                          <p:spTgt spid="122"/>
                                        </p:tgtEl>
                                      </p:cBhvr>
                                    </p:animEffect>
                                  </p:childTnLst>
                                </p:cTn>
                              </p:par>
                            </p:childTnLst>
                          </p:cTn>
                        </p:par>
                      </p:childTnLst>
                    </p:cTn>
                  </p:par>
                  <p:par>
                    <p:cTn id="125" fill="hold">
                      <p:stCondLst>
                        <p:cond delay="indefinite"/>
                      </p:stCondLst>
                      <p:childTnLst>
                        <p:par>
                          <p:cTn id="126" fill="hold">
                            <p:stCondLst>
                              <p:cond delay="0"/>
                            </p:stCondLst>
                            <p:childTnLst>
                              <p:par>
                                <p:cTn id="127" presetID="3" presetClass="exit" presetSubtype="5" fill="hold" grpId="1" nodeType="clickEffect">
                                  <p:stCondLst>
                                    <p:cond delay="0"/>
                                  </p:stCondLst>
                                  <p:childTnLst>
                                    <p:animEffect transition="out" filter="blinds(vertical)">
                                      <p:cBhvr>
                                        <p:cTn id="128" dur="500"/>
                                        <p:tgtEl>
                                          <p:spTgt spid="80"/>
                                        </p:tgtEl>
                                      </p:cBhvr>
                                    </p:animEffect>
                                    <p:set>
                                      <p:cBhvr>
                                        <p:cTn id="129" dur="1" fill="hold">
                                          <p:stCondLst>
                                            <p:cond delay="499"/>
                                          </p:stCondLst>
                                        </p:cTn>
                                        <p:tgtEl>
                                          <p:spTgt spid="80"/>
                                        </p:tgtEl>
                                        <p:attrNameLst>
                                          <p:attrName>style.visibility</p:attrName>
                                        </p:attrNameLst>
                                      </p:cBhvr>
                                      <p:to>
                                        <p:strVal val="hidden"/>
                                      </p:to>
                                    </p:set>
                                  </p:childTnLst>
                                </p:cTn>
                              </p:par>
                              <p:par>
                                <p:cTn id="130" presetID="3" presetClass="exit" presetSubtype="5" fill="hold" grpId="1" nodeType="withEffect">
                                  <p:stCondLst>
                                    <p:cond delay="0"/>
                                  </p:stCondLst>
                                  <p:childTnLst>
                                    <p:animEffect transition="out" filter="blinds(vertical)">
                                      <p:cBhvr>
                                        <p:cTn id="131" dur="500"/>
                                        <p:tgtEl>
                                          <p:spTgt spid="87"/>
                                        </p:tgtEl>
                                      </p:cBhvr>
                                    </p:animEffect>
                                    <p:set>
                                      <p:cBhvr>
                                        <p:cTn id="132" dur="1" fill="hold">
                                          <p:stCondLst>
                                            <p:cond delay="499"/>
                                          </p:stCondLst>
                                        </p:cTn>
                                        <p:tgtEl>
                                          <p:spTgt spid="87"/>
                                        </p:tgtEl>
                                        <p:attrNameLst>
                                          <p:attrName>style.visibility</p:attrName>
                                        </p:attrNameLst>
                                      </p:cBhvr>
                                      <p:to>
                                        <p:strVal val="hidden"/>
                                      </p:to>
                                    </p:set>
                                  </p:childTnLst>
                                </p:cTn>
                              </p:par>
                              <p:par>
                                <p:cTn id="133" presetID="3" presetClass="exit" presetSubtype="5" fill="hold" grpId="1" nodeType="withEffect">
                                  <p:stCondLst>
                                    <p:cond delay="0"/>
                                  </p:stCondLst>
                                  <p:childTnLst>
                                    <p:animEffect transition="out" filter="blinds(vertical)">
                                      <p:cBhvr>
                                        <p:cTn id="134" dur="500"/>
                                        <p:tgtEl>
                                          <p:spTgt spid="86"/>
                                        </p:tgtEl>
                                      </p:cBhvr>
                                    </p:animEffect>
                                    <p:set>
                                      <p:cBhvr>
                                        <p:cTn id="135" dur="1" fill="hold">
                                          <p:stCondLst>
                                            <p:cond delay="499"/>
                                          </p:stCondLst>
                                        </p:cTn>
                                        <p:tgtEl>
                                          <p:spTgt spid="86"/>
                                        </p:tgtEl>
                                        <p:attrNameLst>
                                          <p:attrName>style.visibility</p:attrName>
                                        </p:attrNameLst>
                                      </p:cBhvr>
                                      <p:to>
                                        <p:strVal val="hidden"/>
                                      </p:to>
                                    </p:set>
                                  </p:childTnLst>
                                </p:cTn>
                              </p:par>
                              <p:par>
                                <p:cTn id="136" presetID="3" presetClass="exit" presetSubtype="5" fill="hold" grpId="1" nodeType="withEffect">
                                  <p:stCondLst>
                                    <p:cond delay="0"/>
                                  </p:stCondLst>
                                  <p:childTnLst>
                                    <p:animEffect transition="out" filter="blinds(vertical)">
                                      <p:cBhvr>
                                        <p:cTn id="137" dur="500"/>
                                        <p:tgtEl>
                                          <p:spTgt spid="85"/>
                                        </p:tgtEl>
                                      </p:cBhvr>
                                    </p:animEffect>
                                    <p:set>
                                      <p:cBhvr>
                                        <p:cTn id="138" dur="1" fill="hold">
                                          <p:stCondLst>
                                            <p:cond delay="499"/>
                                          </p:stCondLst>
                                        </p:cTn>
                                        <p:tgtEl>
                                          <p:spTgt spid="85"/>
                                        </p:tgtEl>
                                        <p:attrNameLst>
                                          <p:attrName>style.visibility</p:attrName>
                                        </p:attrNameLst>
                                      </p:cBhvr>
                                      <p:to>
                                        <p:strVal val="hidden"/>
                                      </p:to>
                                    </p:set>
                                  </p:childTnLst>
                                </p:cTn>
                              </p:par>
                              <p:par>
                                <p:cTn id="139" presetID="3" presetClass="exit" presetSubtype="5" fill="hold" grpId="1" nodeType="withEffect">
                                  <p:stCondLst>
                                    <p:cond delay="0"/>
                                  </p:stCondLst>
                                  <p:childTnLst>
                                    <p:animEffect transition="out" filter="blinds(vertical)">
                                      <p:cBhvr>
                                        <p:cTn id="140" dur="500"/>
                                        <p:tgtEl>
                                          <p:spTgt spid="84"/>
                                        </p:tgtEl>
                                      </p:cBhvr>
                                    </p:animEffect>
                                    <p:set>
                                      <p:cBhvr>
                                        <p:cTn id="141" dur="1" fill="hold">
                                          <p:stCondLst>
                                            <p:cond delay="499"/>
                                          </p:stCondLst>
                                        </p:cTn>
                                        <p:tgtEl>
                                          <p:spTgt spid="84"/>
                                        </p:tgtEl>
                                        <p:attrNameLst>
                                          <p:attrName>style.visibility</p:attrName>
                                        </p:attrNameLst>
                                      </p:cBhvr>
                                      <p:to>
                                        <p:strVal val="hidden"/>
                                      </p:to>
                                    </p:set>
                                  </p:childTnLst>
                                </p:cTn>
                              </p:par>
                              <p:par>
                                <p:cTn id="142" presetID="3" presetClass="exit" presetSubtype="5" fill="hold" grpId="1" nodeType="withEffect">
                                  <p:stCondLst>
                                    <p:cond delay="0"/>
                                  </p:stCondLst>
                                  <p:childTnLst>
                                    <p:animEffect transition="out" filter="blinds(vertical)">
                                      <p:cBhvr>
                                        <p:cTn id="143" dur="500"/>
                                        <p:tgtEl>
                                          <p:spTgt spid="83"/>
                                        </p:tgtEl>
                                      </p:cBhvr>
                                    </p:animEffect>
                                    <p:set>
                                      <p:cBhvr>
                                        <p:cTn id="144" dur="1" fill="hold">
                                          <p:stCondLst>
                                            <p:cond delay="499"/>
                                          </p:stCondLst>
                                        </p:cTn>
                                        <p:tgtEl>
                                          <p:spTgt spid="83"/>
                                        </p:tgtEl>
                                        <p:attrNameLst>
                                          <p:attrName>style.visibility</p:attrName>
                                        </p:attrNameLst>
                                      </p:cBhvr>
                                      <p:to>
                                        <p:strVal val="hidden"/>
                                      </p:to>
                                    </p:set>
                                  </p:childTnLst>
                                </p:cTn>
                              </p:par>
                              <p:par>
                                <p:cTn id="145" presetID="3" presetClass="exit" presetSubtype="5" fill="hold" grpId="1" nodeType="withEffect">
                                  <p:stCondLst>
                                    <p:cond delay="0"/>
                                  </p:stCondLst>
                                  <p:childTnLst>
                                    <p:animEffect transition="out" filter="blinds(vertical)">
                                      <p:cBhvr>
                                        <p:cTn id="146" dur="500"/>
                                        <p:tgtEl>
                                          <p:spTgt spid="101"/>
                                        </p:tgtEl>
                                      </p:cBhvr>
                                    </p:animEffect>
                                    <p:set>
                                      <p:cBhvr>
                                        <p:cTn id="147" dur="1" fill="hold">
                                          <p:stCondLst>
                                            <p:cond delay="499"/>
                                          </p:stCondLst>
                                        </p:cTn>
                                        <p:tgtEl>
                                          <p:spTgt spid="101"/>
                                        </p:tgtEl>
                                        <p:attrNameLst>
                                          <p:attrName>style.visibility</p:attrName>
                                        </p:attrNameLst>
                                      </p:cBhvr>
                                      <p:to>
                                        <p:strVal val="hidden"/>
                                      </p:to>
                                    </p:set>
                                  </p:childTnLst>
                                </p:cTn>
                              </p:par>
                              <p:par>
                                <p:cTn id="148" presetID="3" presetClass="exit" presetSubtype="5" fill="hold" grpId="1" nodeType="withEffect">
                                  <p:stCondLst>
                                    <p:cond delay="0"/>
                                  </p:stCondLst>
                                  <p:childTnLst>
                                    <p:animEffect transition="out" filter="blinds(vertical)">
                                      <p:cBhvr>
                                        <p:cTn id="149" dur="500"/>
                                        <p:tgtEl>
                                          <p:spTgt spid="100"/>
                                        </p:tgtEl>
                                      </p:cBhvr>
                                    </p:animEffect>
                                    <p:set>
                                      <p:cBhvr>
                                        <p:cTn id="150" dur="1" fill="hold">
                                          <p:stCondLst>
                                            <p:cond delay="499"/>
                                          </p:stCondLst>
                                        </p:cTn>
                                        <p:tgtEl>
                                          <p:spTgt spid="100"/>
                                        </p:tgtEl>
                                        <p:attrNameLst>
                                          <p:attrName>style.visibility</p:attrName>
                                        </p:attrNameLst>
                                      </p:cBhvr>
                                      <p:to>
                                        <p:strVal val="hidden"/>
                                      </p:to>
                                    </p:set>
                                  </p:childTnLst>
                                </p:cTn>
                              </p:par>
                              <p:par>
                                <p:cTn id="151" presetID="3" presetClass="exit" presetSubtype="5" fill="hold" grpId="1" nodeType="withEffect">
                                  <p:stCondLst>
                                    <p:cond delay="0"/>
                                  </p:stCondLst>
                                  <p:childTnLst>
                                    <p:animEffect transition="out" filter="blinds(vertical)">
                                      <p:cBhvr>
                                        <p:cTn id="152" dur="500"/>
                                        <p:tgtEl>
                                          <p:spTgt spid="108"/>
                                        </p:tgtEl>
                                      </p:cBhvr>
                                    </p:animEffect>
                                    <p:set>
                                      <p:cBhvr>
                                        <p:cTn id="153" dur="1" fill="hold">
                                          <p:stCondLst>
                                            <p:cond delay="499"/>
                                          </p:stCondLst>
                                        </p:cTn>
                                        <p:tgtEl>
                                          <p:spTgt spid="108"/>
                                        </p:tgtEl>
                                        <p:attrNameLst>
                                          <p:attrName>style.visibility</p:attrName>
                                        </p:attrNameLst>
                                      </p:cBhvr>
                                      <p:to>
                                        <p:strVal val="hidden"/>
                                      </p:to>
                                    </p:set>
                                  </p:childTnLst>
                                </p:cTn>
                              </p:par>
                              <p:par>
                                <p:cTn id="154" presetID="3" presetClass="exit" presetSubtype="5" fill="hold" grpId="1" nodeType="withEffect">
                                  <p:stCondLst>
                                    <p:cond delay="0"/>
                                  </p:stCondLst>
                                  <p:childTnLst>
                                    <p:animEffect transition="out" filter="blinds(vertical)">
                                      <p:cBhvr>
                                        <p:cTn id="155" dur="500"/>
                                        <p:tgtEl>
                                          <p:spTgt spid="106"/>
                                        </p:tgtEl>
                                      </p:cBhvr>
                                    </p:animEffect>
                                    <p:set>
                                      <p:cBhvr>
                                        <p:cTn id="156" dur="1" fill="hold">
                                          <p:stCondLst>
                                            <p:cond delay="499"/>
                                          </p:stCondLst>
                                        </p:cTn>
                                        <p:tgtEl>
                                          <p:spTgt spid="106"/>
                                        </p:tgtEl>
                                        <p:attrNameLst>
                                          <p:attrName>style.visibility</p:attrName>
                                        </p:attrNameLst>
                                      </p:cBhvr>
                                      <p:to>
                                        <p:strVal val="hidden"/>
                                      </p:to>
                                    </p:set>
                                  </p:childTnLst>
                                </p:cTn>
                              </p:par>
                              <p:par>
                                <p:cTn id="157" presetID="3" presetClass="exit" presetSubtype="5" fill="hold" grpId="1" nodeType="withEffect">
                                  <p:stCondLst>
                                    <p:cond delay="0"/>
                                  </p:stCondLst>
                                  <p:childTnLst>
                                    <p:animEffect transition="out" filter="blinds(vertical)">
                                      <p:cBhvr>
                                        <p:cTn id="158" dur="500"/>
                                        <p:tgtEl>
                                          <p:spTgt spid="105"/>
                                        </p:tgtEl>
                                      </p:cBhvr>
                                    </p:animEffect>
                                    <p:set>
                                      <p:cBhvr>
                                        <p:cTn id="159" dur="1" fill="hold">
                                          <p:stCondLst>
                                            <p:cond delay="499"/>
                                          </p:stCondLst>
                                        </p:cTn>
                                        <p:tgtEl>
                                          <p:spTgt spid="105"/>
                                        </p:tgtEl>
                                        <p:attrNameLst>
                                          <p:attrName>style.visibility</p:attrName>
                                        </p:attrNameLst>
                                      </p:cBhvr>
                                      <p:to>
                                        <p:strVal val="hidden"/>
                                      </p:to>
                                    </p:set>
                                  </p:childTnLst>
                                </p:cTn>
                              </p:par>
                              <p:par>
                                <p:cTn id="160" presetID="3" presetClass="exit" presetSubtype="5" fill="hold" grpId="1" nodeType="withEffect">
                                  <p:stCondLst>
                                    <p:cond delay="0"/>
                                  </p:stCondLst>
                                  <p:childTnLst>
                                    <p:animEffect transition="out" filter="blinds(vertical)">
                                      <p:cBhvr>
                                        <p:cTn id="161" dur="500"/>
                                        <p:tgtEl>
                                          <p:spTgt spid="104"/>
                                        </p:tgtEl>
                                      </p:cBhvr>
                                    </p:animEffect>
                                    <p:set>
                                      <p:cBhvr>
                                        <p:cTn id="162" dur="1" fill="hold">
                                          <p:stCondLst>
                                            <p:cond delay="499"/>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119" grpId="0" animBg="1"/>
      <p:bldP spid="23" grpId="0"/>
      <p:bldP spid="24" grpId="0"/>
      <p:bldP spid="25" grpId="0" animBg="1"/>
      <p:bldP spid="26" grpId="0" animBg="1"/>
      <p:bldP spid="27" grpId="0"/>
      <p:bldP spid="28" grpId="0"/>
      <p:bldP spid="29" grpId="0"/>
      <p:bldP spid="30" grpId="0" animBg="1"/>
      <p:bldP spid="52" grpId="0" animBg="1"/>
      <p:bldP spid="77" grpId="0" animBg="1"/>
      <p:bldP spid="78" grpId="0" animBg="1"/>
      <p:bldP spid="80" grpId="0" animBg="1"/>
      <p:bldP spid="80" grpId="1" animBg="1"/>
      <p:bldP spid="81" grpId="0" animBg="1"/>
      <p:bldP spid="82" grpId="0" animBg="1"/>
      <p:bldP spid="83" grpId="0" animBg="1"/>
      <p:bldP spid="83" grpId="1" animBg="1"/>
      <p:bldP spid="84" grpId="0" animBg="1"/>
      <p:bldP spid="84" grpId="1" animBg="1"/>
      <p:bldP spid="85" grpId="0" animBg="1"/>
      <p:bldP spid="85" grpId="1" animBg="1"/>
      <p:bldP spid="86" grpId="0" animBg="1"/>
      <p:bldP spid="86" grpId="1" animBg="1"/>
      <p:bldP spid="87" grpId="0" animBg="1"/>
      <p:bldP spid="87" grpId="1" animBg="1"/>
      <p:bldP spid="74" grpId="0"/>
      <p:bldP spid="98" grpId="0" animBg="1"/>
      <p:bldP spid="99" grpId="0" animBg="1"/>
      <p:bldP spid="100" grpId="0" animBg="1"/>
      <p:bldP spid="100" grpId="1" animBg="1"/>
      <p:bldP spid="101" grpId="0" animBg="1"/>
      <p:bldP spid="101" grpId="1" animBg="1"/>
      <p:bldP spid="102" grpId="0" animBg="1"/>
      <p:bldP spid="103" grpId="0" animBg="1"/>
      <p:bldP spid="104" grpId="0" animBg="1"/>
      <p:bldP spid="104" grpId="1" animBg="1"/>
      <p:bldP spid="105" grpId="0" animBg="1"/>
      <p:bldP spid="105" grpId="1" animBg="1"/>
      <p:bldP spid="106" grpId="0" animBg="1"/>
      <p:bldP spid="106" grpId="1" animBg="1"/>
      <p:bldP spid="107" grpId="0" animBg="1"/>
      <p:bldP spid="108" grpId="0" animBg="1"/>
      <p:bldP spid="108" grpId="1" animBg="1"/>
      <p:bldP spid="9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CC"/>
                </a:solidFill>
                <a:ea typeface="Corbel" charset="0"/>
                <a:cs typeface="Corbel" charset="0"/>
              </a:rPr>
              <a:t>PIAS in 1</a:t>
            </a:r>
            <a:r>
              <a:rPr lang="en-US" altLang="zh-CN" dirty="0">
                <a:ea typeface="Corbel" charset="0"/>
                <a:cs typeface="Corbel" charset="0"/>
              </a:rPr>
              <a:t> </a:t>
            </a:r>
            <a:r>
              <a:rPr lang="en-US" altLang="zh-CN" dirty="0">
                <a:solidFill>
                  <a:srgbClr val="0000CC"/>
                </a:solidFill>
                <a:ea typeface="Corbel" charset="0"/>
                <a:cs typeface="Corbel" charset="0"/>
              </a:rPr>
              <a:t>Slide</a:t>
            </a:r>
            <a:endParaRPr lang="zh-CN" altLang="en-US" dirty="0">
              <a:solidFill>
                <a:srgbClr val="0000CC"/>
              </a:solidFill>
              <a:ea typeface="Corbel" charset="0"/>
              <a:cs typeface="Corbel" charset="0"/>
            </a:endParaRPr>
          </a:p>
        </p:txBody>
      </p:sp>
      <p:sp>
        <p:nvSpPr>
          <p:cNvPr id="3" name="内容占位符 2"/>
          <p:cNvSpPr>
            <a:spLocks noGrp="1"/>
          </p:cNvSpPr>
          <p:nvPr>
            <p:ph idx="1"/>
          </p:nvPr>
        </p:nvSpPr>
        <p:spPr>
          <a:xfrm>
            <a:off x="457200" y="1600200"/>
            <a:ext cx="8363272" cy="4637112"/>
          </a:xfrm>
        </p:spPr>
        <p:txBody>
          <a:bodyPr>
            <a:normAutofit/>
          </a:bodyPr>
          <a:lstStyle/>
          <a:p>
            <a:r>
              <a:rPr lang="en-US" altLang="zh-CN" dirty="0">
                <a:solidFill>
                  <a:srgbClr val="0000CC"/>
                </a:solidFill>
                <a:ea typeface="Corbel" charset="0"/>
                <a:cs typeface="Corbel" charset="0"/>
              </a:rPr>
              <a:t>PIAS packet tagging</a:t>
            </a:r>
          </a:p>
          <a:p>
            <a:pPr lvl="1"/>
            <a:r>
              <a:rPr lang="en-US" altLang="zh-CN" dirty="0">
                <a:cs typeface="Times New Roman" panose="02020603050405020304" pitchFamily="18" charset="0"/>
              </a:rPr>
              <a:t>Maintain flow states and mark packets with priority</a:t>
            </a:r>
            <a:endParaRPr lang="en-US" altLang="zh-CN" dirty="0">
              <a:solidFill>
                <a:srgbClr val="0000CC"/>
              </a:solidFill>
              <a:cs typeface="Times New Roman" panose="02020603050405020304" pitchFamily="18" charset="0"/>
            </a:endParaRPr>
          </a:p>
          <a:p>
            <a:pPr marL="457200" lvl="1" indent="0">
              <a:buNone/>
            </a:pPr>
            <a:endParaRPr lang="en-US" altLang="zh-CN" dirty="0">
              <a:latin typeface="Corbel" charset="0"/>
              <a:ea typeface="Corbel" charset="0"/>
              <a:cs typeface="Corbel" charset="0"/>
            </a:endParaRPr>
          </a:p>
          <a:p>
            <a:r>
              <a:rPr lang="en-US" altLang="zh-CN" dirty="0">
                <a:solidFill>
                  <a:srgbClr val="0000CC"/>
                </a:solidFill>
                <a:ea typeface="Corbel" charset="0"/>
                <a:cs typeface="Corbel" charset="0"/>
              </a:rPr>
              <a:t>PIAS switch</a:t>
            </a:r>
          </a:p>
          <a:p>
            <a:pPr lvl="1"/>
            <a:r>
              <a:rPr lang="en-US" altLang="zh-CN" dirty="0">
                <a:cs typeface="Times New Roman" panose="02020603050405020304" pitchFamily="18" charset="0"/>
              </a:rPr>
              <a:t>Enable strict priority queueing and ECN</a:t>
            </a:r>
          </a:p>
          <a:p>
            <a:pPr lvl="1"/>
            <a:endParaRPr lang="en-US" altLang="zh-CN" dirty="0">
              <a:cs typeface="Times New Roman" panose="02020603050405020304" pitchFamily="18" charset="0"/>
            </a:endParaRPr>
          </a:p>
          <a:p>
            <a:r>
              <a:rPr lang="en-US" altLang="zh-CN" dirty="0">
                <a:solidFill>
                  <a:srgbClr val="0000CC"/>
                </a:solidFill>
                <a:ea typeface="Corbel" charset="0"/>
                <a:cs typeface="Corbel" charset="0"/>
              </a:rPr>
              <a:t>PIAS rate control</a:t>
            </a:r>
          </a:p>
          <a:p>
            <a:pPr lvl="1"/>
            <a:r>
              <a:rPr lang="en-US" altLang="zh-CN" dirty="0">
                <a:cs typeface="Times New Roman" panose="02020603050405020304" pitchFamily="18" charset="0"/>
              </a:rPr>
              <a:t>Employ Data Center TCP to react to ECN</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t>15</a:t>
            </a:fld>
            <a:endParaRPr lang="zh-CN" altLang="en-US" dirty="0"/>
          </a:p>
        </p:txBody>
      </p:sp>
    </p:spTree>
    <p:extLst>
      <p:ext uri="{BB962C8B-B14F-4D97-AF65-F5344CB8AC3E}">
        <p14:creationId xmlns:p14="http://schemas.microsoft.com/office/powerpoint/2010/main" val="485418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CC"/>
                </a:solidFill>
              </a:rPr>
              <a:t>Outline</a:t>
            </a:r>
            <a:endParaRPr lang="zh-CN" altLang="en-US" dirty="0">
              <a:solidFill>
                <a:srgbClr val="0000CC"/>
              </a:solidFill>
            </a:endParaRPr>
          </a:p>
        </p:txBody>
      </p:sp>
      <p:sp>
        <p:nvSpPr>
          <p:cNvPr id="3" name="内容占位符 2"/>
          <p:cNvSpPr>
            <a:spLocks noGrp="1"/>
          </p:cNvSpPr>
          <p:nvPr>
            <p:ph idx="1"/>
          </p:nvPr>
        </p:nvSpPr>
        <p:spPr/>
        <p:txBody>
          <a:bodyPr/>
          <a:lstStyle/>
          <a:p>
            <a:r>
              <a:rPr lang="en-US" altLang="zh-CN" dirty="0"/>
              <a:t>Key idea of PIAS</a:t>
            </a:r>
          </a:p>
          <a:p>
            <a:endParaRPr lang="en-US" altLang="zh-CN" sz="1600" dirty="0"/>
          </a:p>
          <a:p>
            <a:r>
              <a:rPr lang="en-US" altLang="zh-CN" dirty="0">
                <a:solidFill>
                  <a:srgbClr val="0000CC"/>
                </a:solidFill>
              </a:rPr>
              <a:t>Implementation efforts for NSDI submission</a:t>
            </a:r>
          </a:p>
          <a:p>
            <a:endParaRPr lang="en-US" altLang="zh-CN" sz="1600" dirty="0"/>
          </a:p>
          <a:p>
            <a:r>
              <a:rPr lang="en-US" altLang="zh-CN" dirty="0"/>
              <a:t>Efforts after NSDI </a:t>
            </a:r>
          </a:p>
          <a:p>
            <a:endParaRPr lang="en-US" altLang="zh-CN" sz="1600" dirty="0"/>
          </a:p>
          <a:p>
            <a:r>
              <a:rPr lang="en-US" altLang="zh-CN" dirty="0"/>
              <a:t>Takeaway from PIAS experience </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3017416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B3B33F-56F2-42FF-9CAD-71DB023401A5}"/>
              </a:ext>
            </a:extLst>
          </p:cNvPr>
          <p:cNvSpPr>
            <a:spLocks noGrp="1"/>
          </p:cNvSpPr>
          <p:nvPr>
            <p:ph type="title"/>
          </p:nvPr>
        </p:nvSpPr>
        <p:spPr/>
        <p:txBody>
          <a:bodyPr/>
          <a:lstStyle/>
          <a:p>
            <a:r>
              <a:rPr lang="en-US" altLang="zh-CN" dirty="0">
                <a:solidFill>
                  <a:srgbClr val="0000CC"/>
                </a:solidFill>
              </a:rPr>
              <a:t>Implementation Stages</a:t>
            </a:r>
            <a:endParaRPr lang="zh-CN" altLang="en-US" dirty="0">
              <a:solidFill>
                <a:srgbClr val="0000CC"/>
              </a:solidFill>
            </a:endParaRPr>
          </a:p>
        </p:txBody>
      </p:sp>
      <p:sp>
        <p:nvSpPr>
          <p:cNvPr id="3" name="内容占位符 2">
            <a:extLst>
              <a:ext uri="{FF2B5EF4-FFF2-40B4-BE49-F238E27FC236}">
                <a16:creationId xmlns:a16="http://schemas.microsoft.com/office/drawing/2014/main" id="{A4AF37D8-8162-495D-AA31-258E287BF128}"/>
              </a:ext>
            </a:extLst>
          </p:cNvPr>
          <p:cNvSpPr>
            <a:spLocks noGrp="1"/>
          </p:cNvSpPr>
          <p:nvPr>
            <p:ph idx="1"/>
          </p:nvPr>
        </p:nvSpPr>
        <p:spPr>
          <a:xfrm>
            <a:off x="457200" y="1600200"/>
            <a:ext cx="8229600" cy="4853136"/>
          </a:xfrm>
        </p:spPr>
        <p:txBody>
          <a:bodyPr>
            <a:normAutofit fontScale="92500" lnSpcReduction="10000"/>
          </a:bodyPr>
          <a:lstStyle/>
          <a:p>
            <a:r>
              <a:rPr lang="en-US" altLang="zh-CN" sz="3500" dirty="0"/>
              <a:t>ECN-based transport</a:t>
            </a:r>
          </a:p>
          <a:p>
            <a:pPr lvl="1"/>
            <a:r>
              <a:rPr lang="en-US" altLang="zh-CN" sz="3000" dirty="0"/>
              <a:t>DCTCP at the end host</a:t>
            </a:r>
          </a:p>
          <a:p>
            <a:pPr lvl="1"/>
            <a:r>
              <a:rPr lang="en-US" altLang="zh-CN" sz="3000" dirty="0"/>
              <a:t>ECN marking at the switch </a:t>
            </a:r>
          </a:p>
          <a:p>
            <a:pPr lvl="1"/>
            <a:endParaRPr lang="en-US" altLang="zh-CN" sz="1700" dirty="0"/>
          </a:p>
          <a:p>
            <a:r>
              <a:rPr lang="en-US" altLang="zh-CN" sz="3500" dirty="0"/>
              <a:t>MLFQ scheduling</a:t>
            </a:r>
          </a:p>
          <a:p>
            <a:pPr lvl="1"/>
            <a:r>
              <a:rPr lang="en-US" altLang="zh-CN" sz="3000" dirty="0"/>
              <a:t>Packet tagging module at the end host</a:t>
            </a:r>
          </a:p>
          <a:p>
            <a:pPr lvl="1"/>
            <a:r>
              <a:rPr lang="en-US" altLang="zh-CN" sz="3000" dirty="0"/>
              <a:t>Priority queueing at the switch</a:t>
            </a:r>
          </a:p>
          <a:p>
            <a:pPr lvl="1"/>
            <a:endParaRPr lang="en-US" altLang="zh-CN" sz="1700" dirty="0"/>
          </a:p>
          <a:p>
            <a:r>
              <a:rPr lang="en-US" altLang="zh-CN" sz="3500" dirty="0"/>
              <a:t>Evaluation</a:t>
            </a:r>
          </a:p>
          <a:p>
            <a:pPr lvl="1"/>
            <a:r>
              <a:rPr lang="en-US" altLang="zh-CN" sz="3000" dirty="0"/>
              <a:t>Measure FCT using realistic traffic</a:t>
            </a:r>
            <a:endParaRPr lang="zh-CN" altLang="en-US" sz="3000" dirty="0"/>
          </a:p>
        </p:txBody>
      </p:sp>
      <p:sp>
        <p:nvSpPr>
          <p:cNvPr id="4" name="灯片编号占位符 3">
            <a:extLst>
              <a:ext uri="{FF2B5EF4-FFF2-40B4-BE49-F238E27FC236}">
                <a16:creationId xmlns:a16="http://schemas.microsoft.com/office/drawing/2014/main" id="{06E110BD-ED15-41DA-9A57-428D6A3882DE}"/>
              </a:ext>
            </a:extLst>
          </p:cNvPr>
          <p:cNvSpPr>
            <a:spLocks noGrp="1"/>
          </p:cNvSpPr>
          <p:nvPr>
            <p:ph type="sldNum" sz="quarter" idx="12"/>
          </p:nvPr>
        </p:nvSpPr>
        <p:spPr/>
        <p:txBody>
          <a:bodyPr/>
          <a:lstStyle/>
          <a:p>
            <a:fld id="{0C913308-F349-4B6D-A68A-DD1791B4A57B}" type="slidenum">
              <a:rPr lang="zh-CN" altLang="en-US" smtClean="0"/>
              <a:t>17</a:t>
            </a:fld>
            <a:endParaRPr lang="zh-CN" altLang="en-US"/>
          </a:p>
        </p:txBody>
      </p:sp>
    </p:spTree>
    <p:extLst>
      <p:ext uri="{BB962C8B-B14F-4D97-AF65-F5344CB8AC3E}">
        <p14:creationId xmlns:p14="http://schemas.microsoft.com/office/powerpoint/2010/main" val="232750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E45A7-9614-4EFB-9F25-715E7C49E363}"/>
              </a:ext>
            </a:extLst>
          </p:cNvPr>
          <p:cNvSpPr>
            <a:spLocks noGrp="1"/>
          </p:cNvSpPr>
          <p:nvPr>
            <p:ph type="title"/>
          </p:nvPr>
        </p:nvSpPr>
        <p:spPr/>
        <p:txBody>
          <a:bodyPr/>
          <a:lstStyle/>
          <a:p>
            <a:r>
              <a:rPr lang="en-US" altLang="zh-CN" dirty="0">
                <a:solidFill>
                  <a:srgbClr val="0000CC"/>
                </a:solidFill>
              </a:rPr>
              <a:t>Integrate DCTCP into Linux Kernel</a:t>
            </a:r>
            <a:endParaRPr lang="zh-CN" altLang="en-US" dirty="0">
              <a:solidFill>
                <a:srgbClr val="0000CC"/>
              </a:solidFill>
            </a:endParaRPr>
          </a:p>
        </p:txBody>
      </p:sp>
      <p:sp>
        <p:nvSpPr>
          <p:cNvPr id="3" name="内容占位符 2">
            <a:extLst>
              <a:ext uri="{FF2B5EF4-FFF2-40B4-BE49-F238E27FC236}">
                <a16:creationId xmlns:a16="http://schemas.microsoft.com/office/drawing/2014/main" id="{2300EBF1-177F-41C4-8114-9632D6E38DC1}"/>
              </a:ext>
            </a:extLst>
          </p:cNvPr>
          <p:cNvSpPr>
            <a:spLocks noGrp="1"/>
          </p:cNvSpPr>
          <p:nvPr>
            <p:ph idx="1"/>
          </p:nvPr>
        </p:nvSpPr>
        <p:spPr/>
        <p:txBody>
          <a:bodyPr/>
          <a:lstStyle/>
          <a:p>
            <a:r>
              <a:rPr lang="en-US" altLang="zh-CN" dirty="0"/>
              <a:t>DCTCP was not integrated into Linux in 2014</a:t>
            </a:r>
          </a:p>
          <a:p>
            <a:r>
              <a:rPr lang="en-US" altLang="zh-CN" dirty="0"/>
              <a:t>Linux patch provided by the authors</a:t>
            </a:r>
          </a:p>
          <a:p>
            <a:endParaRPr lang="zh-CN" altLang="en-US" dirty="0"/>
          </a:p>
        </p:txBody>
      </p:sp>
      <p:sp>
        <p:nvSpPr>
          <p:cNvPr id="4" name="灯片编号占位符 3">
            <a:extLst>
              <a:ext uri="{FF2B5EF4-FFF2-40B4-BE49-F238E27FC236}">
                <a16:creationId xmlns:a16="http://schemas.microsoft.com/office/drawing/2014/main" id="{E25F8345-EDCA-41FA-A7F7-6B165FEC70E3}"/>
              </a:ext>
            </a:extLst>
          </p:cNvPr>
          <p:cNvSpPr>
            <a:spLocks noGrp="1"/>
          </p:cNvSpPr>
          <p:nvPr>
            <p:ph type="sldNum" sz="quarter" idx="12"/>
          </p:nvPr>
        </p:nvSpPr>
        <p:spPr/>
        <p:txBody>
          <a:bodyPr/>
          <a:lstStyle/>
          <a:p>
            <a:fld id="{0C913308-F349-4B6D-A68A-DD1791B4A57B}" type="slidenum">
              <a:rPr lang="zh-CN" altLang="en-US" smtClean="0"/>
              <a:t>18</a:t>
            </a:fld>
            <a:endParaRPr lang="zh-CN" altLang="en-US"/>
          </a:p>
        </p:txBody>
      </p:sp>
      <p:pic>
        <p:nvPicPr>
          <p:cNvPr id="5" name="图片 4">
            <a:extLst>
              <a:ext uri="{FF2B5EF4-FFF2-40B4-BE49-F238E27FC236}">
                <a16:creationId xmlns:a16="http://schemas.microsoft.com/office/drawing/2014/main" id="{73C67656-B653-4084-BC99-7CD58AC5D095}"/>
              </a:ext>
            </a:extLst>
          </p:cNvPr>
          <p:cNvPicPr>
            <a:picLocks noChangeAspect="1"/>
          </p:cNvPicPr>
          <p:nvPr/>
        </p:nvPicPr>
        <p:blipFill>
          <a:blip r:embed="rId3"/>
          <a:stretch>
            <a:fillRect/>
          </a:stretch>
        </p:blipFill>
        <p:spPr>
          <a:xfrm>
            <a:off x="1979712" y="2900820"/>
            <a:ext cx="5184576" cy="3480508"/>
          </a:xfrm>
          <a:prstGeom prst="rect">
            <a:avLst/>
          </a:prstGeom>
        </p:spPr>
      </p:pic>
    </p:spTree>
    <p:extLst>
      <p:ext uri="{BB962C8B-B14F-4D97-AF65-F5344CB8AC3E}">
        <p14:creationId xmlns:p14="http://schemas.microsoft.com/office/powerpoint/2010/main" val="334768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E45A7-9614-4EFB-9F25-715E7C49E363}"/>
              </a:ext>
            </a:extLst>
          </p:cNvPr>
          <p:cNvSpPr>
            <a:spLocks noGrp="1"/>
          </p:cNvSpPr>
          <p:nvPr>
            <p:ph type="title"/>
          </p:nvPr>
        </p:nvSpPr>
        <p:spPr/>
        <p:txBody>
          <a:bodyPr/>
          <a:lstStyle/>
          <a:p>
            <a:r>
              <a:rPr lang="en-US" altLang="zh-CN" dirty="0">
                <a:solidFill>
                  <a:srgbClr val="0000CC"/>
                </a:solidFill>
              </a:rPr>
              <a:t>Integrate DCTCP into Linux Kernel</a:t>
            </a:r>
            <a:endParaRPr lang="zh-CN" altLang="en-US" dirty="0">
              <a:solidFill>
                <a:srgbClr val="0000CC"/>
              </a:solidFill>
            </a:endParaRPr>
          </a:p>
        </p:txBody>
      </p:sp>
      <p:sp>
        <p:nvSpPr>
          <p:cNvPr id="3" name="内容占位符 2">
            <a:extLst>
              <a:ext uri="{FF2B5EF4-FFF2-40B4-BE49-F238E27FC236}">
                <a16:creationId xmlns:a16="http://schemas.microsoft.com/office/drawing/2014/main" id="{2300EBF1-177F-41C4-8114-9632D6E38DC1}"/>
              </a:ext>
            </a:extLst>
          </p:cNvPr>
          <p:cNvSpPr>
            <a:spLocks noGrp="1"/>
          </p:cNvSpPr>
          <p:nvPr>
            <p:ph idx="1"/>
          </p:nvPr>
        </p:nvSpPr>
        <p:spPr/>
        <p:txBody>
          <a:bodyPr/>
          <a:lstStyle/>
          <a:p>
            <a:r>
              <a:rPr lang="en-US" altLang="zh-CN" dirty="0"/>
              <a:t>DCTCP was not integrated in Linux in 2014</a:t>
            </a:r>
          </a:p>
          <a:p>
            <a:r>
              <a:rPr lang="en-US" altLang="zh-CN" dirty="0"/>
              <a:t>Linux patch provided by the authors</a:t>
            </a:r>
          </a:p>
          <a:p>
            <a:endParaRPr lang="zh-CN" altLang="en-US" dirty="0"/>
          </a:p>
        </p:txBody>
      </p:sp>
      <p:sp>
        <p:nvSpPr>
          <p:cNvPr id="4" name="灯片编号占位符 3">
            <a:extLst>
              <a:ext uri="{FF2B5EF4-FFF2-40B4-BE49-F238E27FC236}">
                <a16:creationId xmlns:a16="http://schemas.microsoft.com/office/drawing/2014/main" id="{E25F8345-EDCA-41FA-A7F7-6B165FEC70E3}"/>
              </a:ext>
            </a:extLst>
          </p:cNvPr>
          <p:cNvSpPr>
            <a:spLocks noGrp="1"/>
          </p:cNvSpPr>
          <p:nvPr>
            <p:ph type="sldNum" sz="quarter" idx="12"/>
          </p:nvPr>
        </p:nvSpPr>
        <p:spPr/>
        <p:txBody>
          <a:bodyPr/>
          <a:lstStyle/>
          <a:p>
            <a:fld id="{0C913308-F349-4B6D-A68A-DD1791B4A57B}" type="slidenum">
              <a:rPr lang="zh-CN" altLang="en-US" smtClean="0"/>
              <a:t>19</a:t>
            </a:fld>
            <a:endParaRPr lang="zh-CN" altLang="en-US"/>
          </a:p>
        </p:txBody>
      </p:sp>
      <p:pic>
        <p:nvPicPr>
          <p:cNvPr id="5" name="图片 4">
            <a:extLst>
              <a:ext uri="{FF2B5EF4-FFF2-40B4-BE49-F238E27FC236}">
                <a16:creationId xmlns:a16="http://schemas.microsoft.com/office/drawing/2014/main" id="{73C67656-B653-4084-BC99-7CD58AC5D095}"/>
              </a:ext>
            </a:extLst>
          </p:cNvPr>
          <p:cNvPicPr>
            <a:picLocks noChangeAspect="1"/>
          </p:cNvPicPr>
          <p:nvPr/>
        </p:nvPicPr>
        <p:blipFill>
          <a:blip r:embed="rId3"/>
          <a:stretch>
            <a:fillRect/>
          </a:stretch>
        </p:blipFill>
        <p:spPr>
          <a:xfrm>
            <a:off x="1979712" y="2900820"/>
            <a:ext cx="5184576" cy="3480508"/>
          </a:xfrm>
          <a:prstGeom prst="rect">
            <a:avLst/>
          </a:prstGeom>
        </p:spPr>
      </p:pic>
      <p:sp>
        <p:nvSpPr>
          <p:cNvPr id="6" name="标题 8">
            <a:extLst>
              <a:ext uri="{FF2B5EF4-FFF2-40B4-BE49-F238E27FC236}">
                <a16:creationId xmlns:a16="http://schemas.microsoft.com/office/drawing/2014/main" id="{258D5998-C617-46CE-9920-D35429061157}"/>
              </a:ext>
            </a:extLst>
          </p:cNvPr>
          <p:cNvSpPr txBox="1">
            <a:spLocks/>
          </p:cNvSpPr>
          <p:nvPr/>
        </p:nvSpPr>
        <p:spPr>
          <a:xfrm>
            <a:off x="1983050" y="2869414"/>
            <a:ext cx="5181237" cy="3511914"/>
          </a:xfrm>
          <a:prstGeom prst="rect">
            <a:avLst/>
          </a:prstGeom>
          <a:solidFill>
            <a:schemeClr val="bg1">
              <a:alpha val="95000"/>
            </a:schemeClr>
          </a:solidFill>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4800" b="1" dirty="0">
                <a:solidFill>
                  <a:srgbClr val="0000CC"/>
                </a:solidFill>
                <a:ea typeface="+mn-ea"/>
                <a:cs typeface="Times New Roman" panose="02020603050405020304" pitchFamily="18" charset="0"/>
              </a:rPr>
              <a:t>PASS</a:t>
            </a:r>
            <a:endParaRPr lang="zh-CN" altLang="en-US" sz="4800" b="1" dirty="0">
              <a:solidFill>
                <a:srgbClr val="0000CC"/>
              </a:solidFill>
              <a:ea typeface="+mn-ea"/>
              <a:cs typeface="Times New Roman" panose="02020603050405020304" pitchFamily="18" charset="0"/>
            </a:endParaRPr>
          </a:p>
        </p:txBody>
      </p:sp>
    </p:spTree>
    <p:extLst>
      <p:ext uri="{BB962C8B-B14F-4D97-AF65-F5344CB8AC3E}">
        <p14:creationId xmlns:p14="http://schemas.microsoft.com/office/powerpoint/2010/main" val="324868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F5E27B-E5D1-48FE-B175-393423531814}"/>
              </a:ext>
            </a:extLst>
          </p:cNvPr>
          <p:cNvSpPr>
            <a:spLocks noGrp="1"/>
          </p:cNvSpPr>
          <p:nvPr>
            <p:ph idx="1"/>
          </p:nvPr>
        </p:nvSpPr>
        <p:spPr>
          <a:xfrm>
            <a:off x="457200" y="2420888"/>
            <a:ext cx="8229600" cy="1429619"/>
          </a:xfrm>
        </p:spPr>
        <p:txBody>
          <a:bodyPr>
            <a:normAutofit/>
          </a:bodyPr>
          <a:lstStyle/>
          <a:p>
            <a:pPr marL="0" indent="0" algn="ctr">
              <a:buNone/>
            </a:pPr>
            <a:r>
              <a:rPr lang="en-US" sz="3600" dirty="0"/>
              <a:t>The opinions of this talk </a:t>
            </a:r>
            <a:r>
              <a:rPr lang="en-US" sz="3600" dirty="0">
                <a:solidFill>
                  <a:srgbClr val="0000CC"/>
                </a:solidFill>
              </a:rPr>
              <a:t>do not represent </a:t>
            </a:r>
            <a:r>
              <a:rPr lang="en-US" sz="3600" dirty="0"/>
              <a:t>the official policy of HKUST and Microsoft</a:t>
            </a:r>
          </a:p>
        </p:txBody>
      </p:sp>
      <p:sp>
        <p:nvSpPr>
          <p:cNvPr id="4" name="Slide Number Placeholder 3">
            <a:extLst>
              <a:ext uri="{FF2B5EF4-FFF2-40B4-BE49-F238E27FC236}">
                <a16:creationId xmlns:a16="http://schemas.microsoft.com/office/drawing/2014/main" id="{B9C49164-5049-419B-9C07-22094B8E9DC1}"/>
              </a:ext>
            </a:extLst>
          </p:cNvPr>
          <p:cNvSpPr>
            <a:spLocks noGrp="1"/>
          </p:cNvSpPr>
          <p:nvPr>
            <p:ph type="sldNum" sz="quarter" idx="12"/>
          </p:nvPr>
        </p:nvSpPr>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3586774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B8F2ABD6-62DB-4785-8D45-B5DFDAC88BDE}"/>
              </a:ext>
            </a:extLst>
          </p:cNvPr>
          <p:cNvPicPr>
            <a:picLocks noChangeAspect="1"/>
          </p:cNvPicPr>
          <p:nvPr/>
        </p:nvPicPr>
        <p:blipFill>
          <a:blip r:embed="rId3"/>
          <a:stretch>
            <a:fillRect/>
          </a:stretch>
        </p:blipFill>
        <p:spPr>
          <a:xfrm>
            <a:off x="2877748" y="4794845"/>
            <a:ext cx="3028950" cy="1514475"/>
          </a:xfrm>
          <a:prstGeom prst="rect">
            <a:avLst/>
          </a:prstGeom>
        </p:spPr>
      </p:pic>
      <p:sp>
        <p:nvSpPr>
          <p:cNvPr id="2" name="标题 1">
            <a:extLst>
              <a:ext uri="{FF2B5EF4-FFF2-40B4-BE49-F238E27FC236}">
                <a16:creationId xmlns:a16="http://schemas.microsoft.com/office/drawing/2014/main" id="{E60D711D-2CEB-4B0C-A966-16AD97241150}"/>
              </a:ext>
            </a:extLst>
          </p:cNvPr>
          <p:cNvSpPr>
            <a:spLocks noGrp="1"/>
          </p:cNvSpPr>
          <p:nvPr>
            <p:ph type="title"/>
          </p:nvPr>
        </p:nvSpPr>
        <p:spPr/>
        <p:txBody>
          <a:bodyPr/>
          <a:lstStyle/>
          <a:p>
            <a:r>
              <a:rPr lang="en-US" altLang="zh-CN" dirty="0">
                <a:solidFill>
                  <a:srgbClr val="0000CC"/>
                </a:solidFill>
              </a:rPr>
              <a:t>ECN Marking at the Switch</a:t>
            </a:r>
            <a:endParaRPr lang="zh-CN" altLang="en-US" dirty="0">
              <a:solidFill>
                <a:srgbClr val="0000CC"/>
              </a:solidFill>
            </a:endParaRPr>
          </a:p>
        </p:txBody>
      </p:sp>
      <p:sp>
        <p:nvSpPr>
          <p:cNvPr id="3" name="内容占位符 2">
            <a:extLst>
              <a:ext uri="{FF2B5EF4-FFF2-40B4-BE49-F238E27FC236}">
                <a16:creationId xmlns:a16="http://schemas.microsoft.com/office/drawing/2014/main" id="{01AFB330-53E4-4348-94CD-2B99C0AB5A4E}"/>
              </a:ext>
            </a:extLst>
          </p:cNvPr>
          <p:cNvSpPr>
            <a:spLocks noGrp="1"/>
          </p:cNvSpPr>
          <p:nvPr>
            <p:ph idx="1"/>
          </p:nvPr>
        </p:nvSpPr>
        <p:spPr>
          <a:xfrm>
            <a:off x="457200" y="1556792"/>
            <a:ext cx="8229600" cy="4525963"/>
          </a:xfrm>
        </p:spPr>
        <p:txBody>
          <a:bodyPr/>
          <a:lstStyle/>
          <a:p>
            <a:r>
              <a:rPr lang="en-US" altLang="zh-CN" dirty="0"/>
              <a:t>Switch hardware: Pica8 P-3295 1G switch</a:t>
            </a:r>
          </a:p>
          <a:p>
            <a:r>
              <a:rPr lang="en-US" altLang="zh-CN" dirty="0"/>
              <a:t>Switch OS: </a:t>
            </a:r>
            <a:r>
              <a:rPr lang="en-US" altLang="zh-CN" dirty="0" err="1"/>
              <a:t>PicOS</a:t>
            </a:r>
            <a:r>
              <a:rPr lang="en-US" altLang="zh-CN" dirty="0"/>
              <a:t> 2.1.0</a:t>
            </a:r>
            <a:endParaRPr lang="zh-CN" altLang="en-US" dirty="0"/>
          </a:p>
        </p:txBody>
      </p:sp>
      <p:sp>
        <p:nvSpPr>
          <p:cNvPr id="4" name="灯片编号占位符 3">
            <a:extLst>
              <a:ext uri="{FF2B5EF4-FFF2-40B4-BE49-F238E27FC236}">
                <a16:creationId xmlns:a16="http://schemas.microsoft.com/office/drawing/2014/main" id="{3F81C450-03BD-46B5-BEB6-7C51C7D9C7E9}"/>
              </a:ext>
            </a:extLst>
          </p:cNvPr>
          <p:cNvSpPr>
            <a:spLocks noGrp="1"/>
          </p:cNvSpPr>
          <p:nvPr>
            <p:ph type="sldNum" sz="quarter" idx="12"/>
          </p:nvPr>
        </p:nvSpPr>
        <p:spPr/>
        <p:txBody>
          <a:bodyPr/>
          <a:lstStyle/>
          <a:p>
            <a:fld id="{0C913308-F349-4B6D-A68A-DD1791B4A57B}" type="slidenum">
              <a:rPr lang="zh-CN" altLang="en-US" smtClean="0"/>
              <a:t>20</a:t>
            </a:fld>
            <a:endParaRPr lang="zh-CN" altLang="en-US"/>
          </a:p>
        </p:txBody>
      </p:sp>
      <p:pic>
        <p:nvPicPr>
          <p:cNvPr id="1028" name="Picture 4" descr="Image result for Pica8-3295 switch">
            <a:extLst>
              <a:ext uri="{FF2B5EF4-FFF2-40B4-BE49-F238E27FC236}">
                <a16:creationId xmlns:a16="http://schemas.microsoft.com/office/drawing/2014/main" id="{6D2C14B3-4DC5-4B02-9F4A-FE0DCF20D8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3356992"/>
            <a:ext cx="5113054" cy="165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504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0D711D-2CEB-4B0C-A966-16AD97241150}"/>
              </a:ext>
            </a:extLst>
          </p:cNvPr>
          <p:cNvSpPr>
            <a:spLocks noGrp="1"/>
          </p:cNvSpPr>
          <p:nvPr>
            <p:ph type="title"/>
          </p:nvPr>
        </p:nvSpPr>
        <p:spPr/>
        <p:txBody>
          <a:bodyPr/>
          <a:lstStyle/>
          <a:p>
            <a:r>
              <a:rPr lang="en-US" altLang="zh-CN" dirty="0">
                <a:solidFill>
                  <a:srgbClr val="0000CC"/>
                </a:solidFill>
              </a:rPr>
              <a:t>ECN Marking at the Switch</a:t>
            </a:r>
            <a:endParaRPr lang="zh-CN" altLang="en-US" dirty="0">
              <a:solidFill>
                <a:srgbClr val="0000CC"/>
              </a:solidFill>
            </a:endParaRPr>
          </a:p>
        </p:txBody>
      </p:sp>
      <p:sp>
        <p:nvSpPr>
          <p:cNvPr id="3" name="内容占位符 2">
            <a:extLst>
              <a:ext uri="{FF2B5EF4-FFF2-40B4-BE49-F238E27FC236}">
                <a16:creationId xmlns:a16="http://schemas.microsoft.com/office/drawing/2014/main" id="{01AFB330-53E4-4348-94CD-2B99C0AB5A4E}"/>
              </a:ext>
            </a:extLst>
          </p:cNvPr>
          <p:cNvSpPr>
            <a:spLocks noGrp="1"/>
          </p:cNvSpPr>
          <p:nvPr>
            <p:ph idx="1"/>
          </p:nvPr>
        </p:nvSpPr>
        <p:spPr>
          <a:xfrm>
            <a:off x="457200" y="1556792"/>
            <a:ext cx="8229600" cy="4525963"/>
          </a:xfrm>
        </p:spPr>
        <p:txBody>
          <a:bodyPr/>
          <a:lstStyle/>
          <a:p>
            <a:r>
              <a:rPr lang="en-US" altLang="zh-CN" dirty="0"/>
              <a:t>Switch hardware: Pica8 P-3295 1G switch</a:t>
            </a:r>
          </a:p>
          <a:p>
            <a:r>
              <a:rPr lang="en-US" altLang="zh-CN" dirty="0"/>
              <a:t>Switch OS: </a:t>
            </a:r>
            <a:r>
              <a:rPr lang="en-US" altLang="zh-CN" dirty="0" err="1"/>
              <a:t>PicOS</a:t>
            </a:r>
            <a:r>
              <a:rPr lang="en-US" altLang="zh-CN" dirty="0"/>
              <a:t> 2.1.0</a:t>
            </a:r>
            <a:endParaRPr lang="zh-CN" altLang="en-US" dirty="0"/>
          </a:p>
        </p:txBody>
      </p:sp>
      <p:sp>
        <p:nvSpPr>
          <p:cNvPr id="4" name="灯片编号占位符 3">
            <a:extLst>
              <a:ext uri="{FF2B5EF4-FFF2-40B4-BE49-F238E27FC236}">
                <a16:creationId xmlns:a16="http://schemas.microsoft.com/office/drawing/2014/main" id="{3F81C450-03BD-46B5-BEB6-7C51C7D9C7E9}"/>
              </a:ext>
            </a:extLst>
          </p:cNvPr>
          <p:cNvSpPr>
            <a:spLocks noGrp="1"/>
          </p:cNvSpPr>
          <p:nvPr>
            <p:ph type="sldNum" sz="quarter" idx="12"/>
          </p:nvPr>
        </p:nvSpPr>
        <p:spPr/>
        <p:txBody>
          <a:bodyPr/>
          <a:lstStyle/>
          <a:p>
            <a:fld id="{0C913308-F349-4B6D-A68A-DD1791B4A57B}" type="slidenum">
              <a:rPr lang="zh-CN" altLang="en-US" smtClean="0"/>
              <a:t>21</a:t>
            </a:fld>
            <a:endParaRPr lang="zh-CN" altLang="en-US"/>
          </a:p>
        </p:txBody>
      </p:sp>
      <p:sp>
        <p:nvSpPr>
          <p:cNvPr id="6" name="文本框 5">
            <a:extLst>
              <a:ext uri="{FF2B5EF4-FFF2-40B4-BE49-F238E27FC236}">
                <a16:creationId xmlns:a16="http://schemas.microsoft.com/office/drawing/2014/main" id="{205CBF93-18DD-49D6-ABD0-C3843F9D0E7B}"/>
              </a:ext>
            </a:extLst>
          </p:cNvPr>
          <p:cNvSpPr txBox="1"/>
          <p:nvPr/>
        </p:nvSpPr>
        <p:spPr>
          <a:xfrm>
            <a:off x="1385156" y="5301208"/>
            <a:ext cx="6373688" cy="523220"/>
          </a:xfrm>
          <a:prstGeom prst="rect">
            <a:avLst/>
          </a:prstGeom>
          <a:noFill/>
        </p:spPr>
        <p:txBody>
          <a:bodyPr wrap="square" rtlCol="0">
            <a:spAutoFit/>
          </a:bodyPr>
          <a:lstStyle/>
          <a:p>
            <a:pPr algn="ctr"/>
            <a:r>
              <a:rPr lang="en-US" altLang="zh-CN" sz="2800" dirty="0">
                <a:solidFill>
                  <a:srgbClr val="FF0000"/>
                </a:solidFill>
              </a:rPr>
              <a:t>No “ECN” and “RED” in this document</a:t>
            </a:r>
            <a:endParaRPr lang="zh-CN" altLang="en-US" sz="2800" dirty="0">
              <a:solidFill>
                <a:srgbClr val="FF0000"/>
              </a:solidFill>
            </a:endParaRPr>
          </a:p>
        </p:txBody>
      </p:sp>
      <p:pic>
        <p:nvPicPr>
          <p:cNvPr id="10" name="图片 9">
            <a:extLst>
              <a:ext uri="{FF2B5EF4-FFF2-40B4-BE49-F238E27FC236}">
                <a16:creationId xmlns:a16="http://schemas.microsoft.com/office/drawing/2014/main" id="{000E9F66-4AD0-4583-8EAB-D05938A7E92A}"/>
              </a:ext>
            </a:extLst>
          </p:cNvPr>
          <p:cNvPicPr>
            <a:picLocks noChangeAspect="1"/>
          </p:cNvPicPr>
          <p:nvPr/>
        </p:nvPicPr>
        <p:blipFill>
          <a:blip r:embed="rId3"/>
          <a:stretch>
            <a:fillRect/>
          </a:stretch>
        </p:blipFill>
        <p:spPr>
          <a:xfrm>
            <a:off x="1385156" y="3068960"/>
            <a:ext cx="6373688" cy="2017570"/>
          </a:xfrm>
          <a:prstGeom prst="rect">
            <a:avLst/>
          </a:prstGeom>
        </p:spPr>
      </p:pic>
      <p:sp>
        <p:nvSpPr>
          <p:cNvPr id="11" name="矩形 10">
            <a:extLst>
              <a:ext uri="{FF2B5EF4-FFF2-40B4-BE49-F238E27FC236}">
                <a16:creationId xmlns:a16="http://schemas.microsoft.com/office/drawing/2014/main" id="{A02746C3-7F3E-437E-B68F-C6027C2BF387}"/>
              </a:ext>
            </a:extLst>
          </p:cNvPr>
          <p:cNvSpPr/>
          <p:nvPr/>
        </p:nvSpPr>
        <p:spPr>
          <a:xfrm>
            <a:off x="1385156" y="3068960"/>
            <a:ext cx="6355196" cy="20729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DCBBBDEC-093D-4CC6-957D-7328524CAA65}"/>
              </a:ext>
            </a:extLst>
          </p:cNvPr>
          <p:cNvSpPr txBox="1"/>
          <p:nvPr/>
        </p:nvSpPr>
        <p:spPr>
          <a:xfrm>
            <a:off x="1763688" y="5805264"/>
            <a:ext cx="5832648" cy="523220"/>
          </a:xfrm>
          <a:prstGeom prst="rect">
            <a:avLst/>
          </a:prstGeom>
          <a:noFill/>
        </p:spPr>
        <p:txBody>
          <a:bodyPr wrap="square" rtlCol="0">
            <a:spAutoFit/>
          </a:bodyPr>
          <a:lstStyle/>
          <a:p>
            <a:pPr algn="ctr"/>
            <a:r>
              <a:rPr lang="en-US" altLang="zh-CN" sz="2800" dirty="0">
                <a:solidFill>
                  <a:srgbClr val="FF0000"/>
                </a:solidFill>
              </a:rPr>
              <a:t>Why our switch does not support ECN?</a:t>
            </a:r>
            <a:endParaRPr lang="zh-CN" altLang="en-US" sz="2800" dirty="0">
              <a:solidFill>
                <a:srgbClr val="FF0000"/>
              </a:solidFill>
            </a:endParaRPr>
          </a:p>
        </p:txBody>
      </p:sp>
    </p:spTree>
    <p:extLst>
      <p:ext uri="{BB962C8B-B14F-4D97-AF65-F5344CB8AC3E}">
        <p14:creationId xmlns:p14="http://schemas.microsoft.com/office/powerpoint/2010/main" val="1271733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0D711D-2CEB-4B0C-A966-16AD97241150}"/>
              </a:ext>
            </a:extLst>
          </p:cNvPr>
          <p:cNvSpPr>
            <a:spLocks noGrp="1"/>
          </p:cNvSpPr>
          <p:nvPr>
            <p:ph type="title"/>
          </p:nvPr>
        </p:nvSpPr>
        <p:spPr/>
        <p:txBody>
          <a:bodyPr/>
          <a:lstStyle/>
          <a:p>
            <a:r>
              <a:rPr lang="en-US" altLang="zh-CN" dirty="0">
                <a:solidFill>
                  <a:srgbClr val="0000CC"/>
                </a:solidFill>
              </a:rPr>
              <a:t>ECN Marking at the Switch</a:t>
            </a:r>
            <a:endParaRPr lang="zh-CN" altLang="en-US" dirty="0">
              <a:solidFill>
                <a:srgbClr val="0000CC"/>
              </a:solidFill>
            </a:endParaRPr>
          </a:p>
        </p:txBody>
      </p:sp>
      <p:sp>
        <p:nvSpPr>
          <p:cNvPr id="3" name="内容占位符 2">
            <a:extLst>
              <a:ext uri="{FF2B5EF4-FFF2-40B4-BE49-F238E27FC236}">
                <a16:creationId xmlns:a16="http://schemas.microsoft.com/office/drawing/2014/main" id="{01AFB330-53E4-4348-94CD-2B99C0AB5A4E}"/>
              </a:ext>
            </a:extLst>
          </p:cNvPr>
          <p:cNvSpPr>
            <a:spLocks noGrp="1"/>
          </p:cNvSpPr>
          <p:nvPr>
            <p:ph idx="1"/>
          </p:nvPr>
        </p:nvSpPr>
        <p:spPr>
          <a:xfrm>
            <a:off x="457200" y="1556792"/>
            <a:ext cx="8229600" cy="4525963"/>
          </a:xfrm>
        </p:spPr>
        <p:txBody>
          <a:bodyPr/>
          <a:lstStyle/>
          <a:p>
            <a:r>
              <a:rPr lang="en-US" altLang="zh-CN" dirty="0"/>
              <a:t>Switch model (down to top)</a:t>
            </a:r>
          </a:p>
          <a:p>
            <a:pPr lvl="1"/>
            <a:r>
              <a:rPr lang="en-US" altLang="zh-CN" dirty="0"/>
              <a:t>Switching chip hardware</a:t>
            </a:r>
          </a:p>
          <a:p>
            <a:pPr lvl="1"/>
            <a:r>
              <a:rPr lang="en-US" altLang="zh-CN" dirty="0"/>
              <a:t>Switching chip interfaces (all hardware features)</a:t>
            </a:r>
          </a:p>
          <a:p>
            <a:pPr lvl="1"/>
            <a:r>
              <a:rPr lang="en-US" altLang="zh-CN" dirty="0"/>
              <a:t>Switch OS (</a:t>
            </a:r>
            <a:r>
              <a:rPr lang="en-US" altLang="zh-CN" b="1" dirty="0">
                <a:solidFill>
                  <a:srgbClr val="FF0000"/>
                </a:solidFill>
              </a:rPr>
              <a:t>some</a:t>
            </a:r>
            <a:r>
              <a:rPr lang="en-US" altLang="zh-CN" dirty="0"/>
              <a:t> hardware features)</a:t>
            </a:r>
          </a:p>
          <a:p>
            <a:pPr lvl="1"/>
            <a:endParaRPr lang="en-US" altLang="zh-CN" dirty="0"/>
          </a:p>
          <a:p>
            <a:r>
              <a:rPr lang="en-US" altLang="zh-CN" dirty="0"/>
              <a:t>Solution (with help from </a:t>
            </a:r>
            <a:r>
              <a:rPr lang="en-US" altLang="zh-CN" dirty="0" err="1"/>
              <a:t>Dongsu</a:t>
            </a:r>
            <a:r>
              <a:rPr lang="en-US" altLang="zh-CN" dirty="0"/>
              <a:t>)</a:t>
            </a:r>
          </a:p>
          <a:p>
            <a:pPr lvl="1"/>
            <a:r>
              <a:rPr lang="en-US" altLang="zh-CN" dirty="0"/>
              <a:t>Use </a:t>
            </a:r>
            <a:r>
              <a:rPr lang="en-US" altLang="zh-CN" dirty="0">
                <a:solidFill>
                  <a:srgbClr val="0000CC"/>
                </a:solidFill>
              </a:rPr>
              <a:t>Broadcom shell </a:t>
            </a:r>
            <a:r>
              <a:rPr lang="en-US" altLang="zh-CN" dirty="0"/>
              <a:t>to configure ECN/RED</a:t>
            </a:r>
          </a:p>
          <a:p>
            <a:pPr marL="457200" lvl="1" indent="0">
              <a:buNone/>
            </a:pPr>
            <a:endParaRPr lang="en-US" altLang="zh-CN" dirty="0"/>
          </a:p>
        </p:txBody>
      </p:sp>
      <p:sp>
        <p:nvSpPr>
          <p:cNvPr id="4" name="灯片编号占位符 3">
            <a:extLst>
              <a:ext uri="{FF2B5EF4-FFF2-40B4-BE49-F238E27FC236}">
                <a16:creationId xmlns:a16="http://schemas.microsoft.com/office/drawing/2014/main" id="{3F81C450-03BD-46B5-BEB6-7C51C7D9C7E9}"/>
              </a:ext>
            </a:extLst>
          </p:cNvPr>
          <p:cNvSpPr>
            <a:spLocks noGrp="1"/>
          </p:cNvSpPr>
          <p:nvPr>
            <p:ph type="sldNum" sz="quarter" idx="12"/>
          </p:nvPr>
        </p:nvSpPr>
        <p:spPr/>
        <p:txBody>
          <a:bodyPr/>
          <a:lstStyle/>
          <a:p>
            <a:fld id="{0C913308-F349-4B6D-A68A-DD1791B4A57B}" type="slidenum">
              <a:rPr lang="zh-CN" altLang="en-US" smtClean="0"/>
              <a:t>22</a:t>
            </a:fld>
            <a:endParaRPr lang="zh-CN" altLang="en-US"/>
          </a:p>
        </p:txBody>
      </p:sp>
    </p:spTree>
    <p:extLst>
      <p:ext uri="{BB962C8B-B14F-4D97-AF65-F5344CB8AC3E}">
        <p14:creationId xmlns:p14="http://schemas.microsoft.com/office/powerpoint/2010/main" val="92571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C8FC5E-7DD7-46DC-A0C8-457183BE3B96}"/>
              </a:ext>
            </a:extLst>
          </p:cNvPr>
          <p:cNvSpPr>
            <a:spLocks noGrp="1"/>
          </p:cNvSpPr>
          <p:nvPr>
            <p:ph type="title"/>
          </p:nvPr>
        </p:nvSpPr>
        <p:spPr/>
        <p:txBody>
          <a:bodyPr/>
          <a:lstStyle/>
          <a:p>
            <a:r>
              <a:rPr lang="en-US" altLang="zh-CN" dirty="0">
                <a:solidFill>
                  <a:srgbClr val="0000CC"/>
                </a:solidFill>
              </a:rPr>
              <a:t>DCTCP Performance Validation</a:t>
            </a:r>
            <a:endParaRPr lang="zh-CN" altLang="en-US" dirty="0">
              <a:solidFill>
                <a:srgbClr val="0000CC"/>
              </a:solidFill>
            </a:endParaRPr>
          </a:p>
        </p:txBody>
      </p:sp>
      <p:sp>
        <p:nvSpPr>
          <p:cNvPr id="3" name="内容占位符 2">
            <a:extLst>
              <a:ext uri="{FF2B5EF4-FFF2-40B4-BE49-F238E27FC236}">
                <a16:creationId xmlns:a16="http://schemas.microsoft.com/office/drawing/2014/main" id="{FDB108B6-3811-4518-B687-6EB89ECDE6FA}"/>
              </a:ext>
            </a:extLst>
          </p:cNvPr>
          <p:cNvSpPr>
            <a:spLocks noGrp="1"/>
          </p:cNvSpPr>
          <p:nvPr>
            <p:ph idx="1"/>
          </p:nvPr>
        </p:nvSpPr>
        <p:spPr>
          <a:xfrm>
            <a:off x="457200" y="1600200"/>
            <a:ext cx="8229600" cy="4853136"/>
          </a:xfrm>
        </p:spPr>
        <p:txBody>
          <a:bodyPr>
            <a:normAutofit/>
          </a:bodyPr>
          <a:lstStyle/>
          <a:p>
            <a:r>
              <a:rPr lang="en-US" altLang="zh-CN" dirty="0"/>
              <a:t>TCP</a:t>
            </a:r>
            <a:r>
              <a:rPr lang="zh-CN" altLang="en-US" dirty="0"/>
              <a:t> </a:t>
            </a:r>
            <a:r>
              <a:rPr lang="en-US" altLang="zh-CN" dirty="0" err="1"/>
              <a:t>incast</a:t>
            </a:r>
            <a:r>
              <a:rPr lang="en-US" altLang="zh-CN" dirty="0"/>
              <a:t> experiment</a:t>
            </a:r>
          </a:p>
          <a:p>
            <a:pPr lvl="1"/>
            <a:r>
              <a:rPr lang="en-US" altLang="zh-CN" dirty="0"/>
              <a:t>TCP </a:t>
            </a:r>
            <a:r>
              <a:rPr lang="en-US" altLang="zh-CN" dirty="0" err="1"/>
              <a:t>RTO</a:t>
            </a:r>
            <a:r>
              <a:rPr lang="en-US" altLang="zh-CN" sz="2400" dirty="0" err="1"/>
              <a:t>min</a:t>
            </a:r>
            <a:r>
              <a:rPr lang="en-US" altLang="zh-CN" dirty="0"/>
              <a:t>: 200ms</a:t>
            </a:r>
          </a:p>
          <a:p>
            <a:pPr lvl="1"/>
            <a:r>
              <a:rPr lang="en-US" altLang="zh-CN" dirty="0"/>
              <a:t>Static switch buffer allocation</a:t>
            </a:r>
          </a:p>
          <a:p>
            <a:pPr lvl="1"/>
            <a:endParaRPr lang="en-US" altLang="zh-CN" sz="1000" dirty="0"/>
          </a:p>
          <a:p>
            <a:r>
              <a:rPr lang="en-US" altLang="zh-CN" dirty="0"/>
              <a:t>Expected results</a:t>
            </a:r>
          </a:p>
          <a:p>
            <a:pPr lvl="1"/>
            <a:r>
              <a:rPr lang="en-US" altLang="zh-CN" dirty="0"/>
              <a:t>DCTCP greatly outperforms TCP </a:t>
            </a:r>
          </a:p>
          <a:p>
            <a:pPr lvl="1"/>
            <a:endParaRPr lang="en-US" altLang="zh-CN" sz="1000" dirty="0"/>
          </a:p>
          <a:p>
            <a:r>
              <a:rPr lang="en-US" altLang="zh-CN" dirty="0"/>
              <a:t>Actual results</a:t>
            </a:r>
          </a:p>
          <a:p>
            <a:pPr lvl="1"/>
            <a:r>
              <a:rPr lang="en-US" altLang="zh-CN" dirty="0"/>
              <a:t>DCTCP delivers similar / </a:t>
            </a:r>
            <a:r>
              <a:rPr lang="en-US" altLang="zh-CN" dirty="0">
                <a:solidFill>
                  <a:srgbClr val="FF0000"/>
                </a:solidFill>
              </a:rPr>
              <a:t>worse</a:t>
            </a:r>
            <a:r>
              <a:rPr lang="en-US" altLang="zh-CN" dirty="0"/>
              <a:t> performance</a:t>
            </a:r>
          </a:p>
          <a:p>
            <a:pPr lvl="1"/>
            <a:r>
              <a:rPr lang="en-US" altLang="zh-CN" dirty="0"/>
              <a:t>Some flows experience </a:t>
            </a:r>
            <a:r>
              <a:rPr lang="en-US" altLang="zh-CN" dirty="0">
                <a:solidFill>
                  <a:srgbClr val="FF0000"/>
                </a:solidFill>
              </a:rPr>
              <a:t>3s</a:t>
            </a:r>
            <a:r>
              <a:rPr lang="en-US" altLang="zh-CN" dirty="0"/>
              <a:t> timeout delays</a:t>
            </a:r>
          </a:p>
          <a:p>
            <a:pPr marL="457200" lvl="1" indent="0">
              <a:buNone/>
            </a:pPr>
            <a:endParaRPr lang="en-US" altLang="zh-CN" dirty="0"/>
          </a:p>
          <a:p>
            <a:pPr marL="457200" lvl="1" indent="0">
              <a:buNone/>
            </a:pPr>
            <a:endParaRPr lang="en-US" altLang="zh-CN" dirty="0"/>
          </a:p>
        </p:txBody>
      </p:sp>
      <p:sp>
        <p:nvSpPr>
          <p:cNvPr id="4" name="灯片编号占位符 3">
            <a:extLst>
              <a:ext uri="{FF2B5EF4-FFF2-40B4-BE49-F238E27FC236}">
                <a16:creationId xmlns:a16="http://schemas.microsoft.com/office/drawing/2014/main" id="{29C53481-821B-4734-994C-1D2B2D9E7AC5}"/>
              </a:ext>
            </a:extLst>
          </p:cNvPr>
          <p:cNvSpPr>
            <a:spLocks noGrp="1"/>
          </p:cNvSpPr>
          <p:nvPr>
            <p:ph type="sldNum" sz="quarter" idx="12"/>
          </p:nvPr>
        </p:nvSpPr>
        <p:spPr/>
        <p:txBody>
          <a:bodyPr/>
          <a:lstStyle/>
          <a:p>
            <a:fld id="{0C913308-F349-4B6D-A68A-DD1791B4A57B}" type="slidenum">
              <a:rPr lang="zh-CN" altLang="en-US" smtClean="0"/>
              <a:t>23</a:t>
            </a:fld>
            <a:endParaRPr lang="zh-CN" altLang="en-US"/>
          </a:p>
        </p:txBody>
      </p:sp>
      <p:pic>
        <p:nvPicPr>
          <p:cNvPr id="1026" name="Picture 2" descr="Image result for 问号 logo">
            <a:extLst>
              <a:ext uri="{FF2B5EF4-FFF2-40B4-BE49-F238E27FC236}">
                <a16:creationId xmlns:a16="http://schemas.microsoft.com/office/drawing/2014/main" id="{3C658B44-0DA3-4101-94A7-BE0D04C51D7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2240" y="2780928"/>
            <a:ext cx="1512168" cy="1512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0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par>
                          <p:cTn id="17" fill="hold">
                            <p:stCondLst>
                              <p:cond delay="0"/>
                            </p:stCondLst>
                            <p:childTnLst>
                              <p:par>
                                <p:cTn id="18" presetID="6" presetClass="entr" presetSubtype="16" fill="hold" nodeType="after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circle(in)">
                                      <p:cBhvr>
                                        <p:cTn id="20" dur="75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FC374-E89D-4EF0-B0D6-3054AAA8E598}"/>
              </a:ext>
            </a:extLst>
          </p:cNvPr>
          <p:cNvSpPr>
            <a:spLocks noGrp="1"/>
          </p:cNvSpPr>
          <p:nvPr>
            <p:ph type="title"/>
          </p:nvPr>
        </p:nvSpPr>
        <p:spPr/>
        <p:txBody>
          <a:bodyPr>
            <a:normAutofit/>
          </a:bodyPr>
          <a:lstStyle/>
          <a:p>
            <a:r>
              <a:rPr lang="en-US" dirty="0">
                <a:solidFill>
                  <a:srgbClr val="0000CC"/>
                </a:solidFill>
              </a:rPr>
              <a:t>Result Analysis</a:t>
            </a:r>
          </a:p>
        </p:txBody>
      </p:sp>
      <p:sp>
        <p:nvSpPr>
          <p:cNvPr id="3" name="Content Placeholder 2">
            <a:extLst>
              <a:ext uri="{FF2B5EF4-FFF2-40B4-BE49-F238E27FC236}">
                <a16:creationId xmlns:a16="http://schemas.microsoft.com/office/drawing/2014/main" id="{92422542-813A-457B-80A5-A27A72CB1FF2}"/>
              </a:ext>
            </a:extLst>
          </p:cNvPr>
          <p:cNvSpPr>
            <a:spLocks noGrp="1"/>
          </p:cNvSpPr>
          <p:nvPr>
            <p:ph idx="1"/>
          </p:nvPr>
        </p:nvSpPr>
        <p:spPr/>
        <p:txBody>
          <a:bodyPr/>
          <a:lstStyle/>
          <a:p>
            <a:r>
              <a:rPr lang="en-US" dirty="0"/>
              <a:t>Why flows experience 3s timeouts?</a:t>
            </a:r>
          </a:p>
          <a:p>
            <a:pPr lvl="1"/>
            <a:endParaRPr lang="en-US" dirty="0"/>
          </a:p>
        </p:txBody>
      </p:sp>
      <p:sp>
        <p:nvSpPr>
          <p:cNvPr id="4" name="Slide Number Placeholder 3">
            <a:extLst>
              <a:ext uri="{FF2B5EF4-FFF2-40B4-BE49-F238E27FC236}">
                <a16:creationId xmlns:a16="http://schemas.microsoft.com/office/drawing/2014/main" id="{6C26ACDB-AB94-48E8-971E-5EF5E4544561}"/>
              </a:ext>
            </a:extLst>
          </p:cNvPr>
          <p:cNvSpPr>
            <a:spLocks noGrp="1"/>
          </p:cNvSpPr>
          <p:nvPr>
            <p:ph type="sldNum" sz="quarter" idx="12"/>
          </p:nvPr>
        </p:nvSpPr>
        <p:spPr/>
        <p:txBody>
          <a:bodyPr/>
          <a:lstStyle/>
          <a:p>
            <a:fld id="{0C913308-F349-4B6D-A68A-DD1791B4A57B}" type="slidenum">
              <a:rPr lang="zh-CN" altLang="en-US" smtClean="0"/>
              <a:t>24</a:t>
            </a:fld>
            <a:endParaRPr lang="zh-CN" altLang="en-US"/>
          </a:p>
        </p:txBody>
      </p:sp>
      <p:pic>
        <p:nvPicPr>
          <p:cNvPr id="6" name="Picture 5">
            <a:extLst>
              <a:ext uri="{FF2B5EF4-FFF2-40B4-BE49-F238E27FC236}">
                <a16:creationId xmlns:a16="http://schemas.microsoft.com/office/drawing/2014/main" id="{76A5011F-AC4B-4D17-A5F2-118559AA4E4D}"/>
              </a:ext>
            </a:extLst>
          </p:cNvPr>
          <p:cNvPicPr>
            <a:picLocks noChangeAspect="1"/>
          </p:cNvPicPr>
          <p:nvPr/>
        </p:nvPicPr>
        <p:blipFill>
          <a:blip r:embed="rId3"/>
          <a:stretch>
            <a:fillRect/>
          </a:stretch>
        </p:blipFill>
        <p:spPr>
          <a:xfrm>
            <a:off x="683568" y="2492896"/>
            <a:ext cx="3610203" cy="3311839"/>
          </a:xfrm>
          <a:prstGeom prst="rect">
            <a:avLst/>
          </a:prstGeom>
        </p:spPr>
      </p:pic>
      <p:pic>
        <p:nvPicPr>
          <p:cNvPr id="9" name="Picture 8">
            <a:extLst>
              <a:ext uri="{FF2B5EF4-FFF2-40B4-BE49-F238E27FC236}">
                <a16:creationId xmlns:a16="http://schemas.microsoft.com/office/drawing/2014/main" id="{5BFA29F3-2524-40EA-BA59-003F2D917914}"/>
              </a:ext>
            </a:extLst>
          </p:cNvPr>
          <p:cNvPicPr>
            <a:picLocks noChangeAspect="1"/>
          </p:cNvPicPr>
          <p:nvPr/>
        </p:nvPicPr>
        <p:blipFill>
          <a:blip r:embed="rId4"/>
          <a:stretch>
            <a:fillRect/>
          </a:stretch>
        </p:blipFill>
        <p:spPr>
          <a:xfrm>
            <a:off x="4424779" y="2492896"/>
            <a:ext cx="3984558" cy="3311840"/>
          </a:xfrm>
          <a:prstGeom prst="rect">
            <a:avLst/>
          </a:prstGeom>
        </p:spPr>
      </p:pic>
      <p:sp>
        <p:nvSpPr>
          <p:cNvPr id="10" name="TextBox 9">
            <a:extLst>
              <a:ext uri="{FF2B5EF4-FFF2-40B4-BE49-F238E27FC236}">
                <a16:creationId xmlns:a16="http://schemas.microsoft.com/office/drawing/2014/main" id="{1DDBB2DD-B180-4440-951A-E4B2380F4860}"/>
              </a:ext>
            </a:extLst>
          </p:cNvPr>
          <p:cNvSpPr txBox="1"/>
          <p:nvPr/>
        </p:nvSpPr>
        <p:spPr>
          <a:xfrm>
            <a:off x="4499992" y="4581128"/>
            <a:ext cx="4032448" cy="369332"/>
          </a:xfrm>
          <a:prstGeom prst="rect">
            <a:avLst/>
          </a:prstGeom>
          <a:noFill/>
          <a:ln w="25400">
            <a:solidFill>
              <a:srgbClr val="FF0000"/>
            </a:solidFill>
          </a:ln>
        </p:spPr>
        <p:txBody>
          <a:bodyPr wrap="square" rtlCol="0">
            <a:spAutoFit/>
          </a:bodyPr>
          <a:lstStyle/>
          <a:p>
            <a:endParaRPr lang="en-US" dirty="0"/>
          </a:p>
        </p:txBody>
      </p:sp>
      <p:sp>
        <p:nvSpPr>
          <p:cNvPr id="11" name="TextBox 10">
            <a:extLst>
              <a:ext uri="{FF2B5EF4-FFF2-40B4-BE49-F238E27FC236}">
                <a16:creationId xmlns:a16="http://schemas.microsoft.com/office/drawing/2014/main" id="{6129E5C4-0269-4051-9077-38B688D43C63}"/>
              </a:ext>
            </a:extLst>
          </p:cNvPr>
          <p:cNvSpPr txBox="1"/>
          <p:nvPr/>
        </p:nvSpPr>
        <p:spPr>
          <a:xfrm>
            <a:off x="6300192" y="4221088"/>
            <a:ext cx="1368152" cy="338554"/>
          </a:xfrm>
          <a:prstGeom prst="rect">
            <a:avLst/>
          </a:prstGeom>
          <a:noFill/>
        </p:spPr>
        <p:txBody>
          <a:bodyPr wrap="square" rtlCol="0">
            <a:spAutoFit/>
          </a:bodyPr>
          <a:lstStyle/>
          <a:p>
            <a:pPr algn="ctr"/>
            <a:r>
              <a:rPr lang="en-US" sz="1600" dirty="0">
                <a:solidFill>
                  <a:srgbClr val="FF0000"/>
                </a:solidFill>
              </a:rPr>
              <a:t>HZ = 1second</a:t>
            </a:r>
          </a:p>
        </p:txBody>
      </p:sp>
    </p:spTree>
    <p:extLst>
      <p:ext uri="{BB962C8B-B14F-4D97-AF65-F5344CB8AC3E}">
        <p14:creationId xmlns:p14="http://schemas.microsoft.com/office/powerpoint/2010/main" val="417026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0"/>
                            </p:stCondLst>
                            <p:childTnLst>
                              <p:par>
                                <p:cTn id="12" presetID="6" presetClass="entr" presetSubtype="16" fill="hold" grpId="0" nodeType="afterEffect">
                                  <p:stCondLst>
                                    <p:cond delay="500"/>
                                  </p:stCondLst>
                                  <p:childTnLst>
                                    <p:set>
                                      <p:cBhvr>
                                        <p:cTn id="13" dur="1" fill="hold">
                                          <p:stCondLst>
                                            <p:cond delay="0"/>
                                          </p:stCondLst>
                                        </p:cTn>
                                        <p:tgtEl>
                                          <p:spTgt spid="10"/>
                                        </p:tgtEl>
                                        <p:attrNameLst>
                                          <p:attrName>style.visibility</p:attrName>
                                        </p:attrNameLst>
                                      </p:cBhvr>
                                      <p:to>
                                        <p:strVal val="visible"/>
                                      </p:to>
                                    </p:set>
                                    <p:animEffect transition="in" filter="circle(in)">
                                      <p:cBhvr>
                                        <p:cTn id="14" dur="2000"/>
                                        <p:tgtEl>
                                          <p:spTgt spid="10"/>
                                        </p:tgtEl>
                                      </p:cBhvr>
                                    </p:animEffect>
                                  </p:childTnLst>
                                </p:cTn>
                              </p:par>
                            </p:childTnLst>
                          </p:cTn>
                        </p:par>
                        <p:par>
                          <p:cTn id="15" fill="hold">
                            <p:stCondLst>
                              <p:cond delay="2500"/>
                            </p:stCondLst>
                            <p:childTnLst>
                              <p:par>
                                <p:cTn id="16" presetID="1"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FC374-E89D-4EF0-B0D6-3054AAA8E598}"/>
              </a:ext>
            </a:extLst>
          </p:cNvPr>
          <p:cNvSpPr>
            <a:spLocks noGrp="1"/>
          </p:cNvSpPr>
          <p:nvPr>
            <p:ph type="title"/>
          </p:nvPr>
        </p:nvSpPr>
        <p:spPr/>
        <p:txBody>
          <a:bodyPr>
            <a:normAutofit/>
          </a:bodyPr>
          <a:lstStyle/>
          <a:p>
            <a:r>
              <a:rPr lang="en-US" dirty="0">
                <a:solidFill>
                  <a:srgbClr val="0000CC"/>
                </a:solidFill>
              </a:rPr>
              <a:t>Result Analysis</a:t>
            </a:r>
          </a:p>
        </p:txBody>
      </p:sp>
      <p:sp>
        <p:nvSpPr>
          <p:cNvPr id="3" name="Content Placeholder 2">
            <a:extLst>
              <a:ext uri="{FF2B5EF4-FFF2-40B4-BE49-F238E27FC236}">
                <a16:creationId xmlns:a16="http://schemas.microsoft.com/office/drawing/2014/main" id="{92422542-813A-457B-80A5-A27A72CB1FF2}"/>
              </a:ext>
            </a:extLst>
          </p:cNvPr>
          <p:cNvSpPr>
            <a:spLocks noGrp="1"/>
          </p:cNvSpPr>
          <p:nvPr>
            <p:ph idx="1"/>
          </p:nvPr>
        </p:nvSpPr>
        <p:spPr>
          <a:xfrm>
            <a:off x="457200" y="1600199"/>
            <a:ext cx="8229600" cy="5121275"/>
          </a:xfrm>
        </p:spPr>
        <p:txBody>
          <a:bodyPr>
            <a:normAutofit/>
          </a:bodyPr>
          <a:lstStyle/>
          <a:p>
            <a:r>
              <a:rPr lang="en-US" dirty="0"/>
              <a:t>Why flows experience 3s timeouts?</a:t>
            </a:r>
          </a:p>
          <a:p>
            <a:pPr lvl="1"/>
            <a:r>
              <a:rPr lang="en-US" dirty="0"/>
              <a:t>Many SYN packets get dropped</a:t>
            </a:r>
          </a:p>
          <a:p>
            <a:pPr lvl="2"/>
            <a:r>
              <a:rPr lang="en-US" dirty="0"/>
              <a:t>ECN bits of SYN packets are 00 (</a:t>
            </a:r>
            <a:r>
              <a:rPr lang="en-US" dirty="0">
                <a:solidFill>
                  <a:srgbClr val="FF0000"/>
                </a:solidFill>
              </a:rPr>
              <a:t>Non-ECT</a:t>
            </a:r>
            <a:r>
              <a:rPr lang="en-US" dirty="0"/>
              <a:t>)</a:t>
            </a:r>
          </a:p>
          <a:p>
            <a:pPr lvl="1"/>
            <a:endParaRPr lang="en-US" sz="800" dirty="0"/>
          </a:p>
          <a:p>
            <a:r>
              <a:rPr lang="en-US" dirty="0"/>
              <a:t>Root cause</a:t>
            </a:r>
          </a:p>
          <a:p>
            <a:pPr lvl="1"/>
            <a:r>
              <a:rPr lang="en-US" altLang="zh-CN" dirty="0"/>
              <a:t>Non-ECT packets: SYN, FIN, pure ACK packets</a:t>
            </a:r>
            <a:endParaRPr lang="en-US" dirty="0"/>
          </a:p>
          <a:p>
            <a:pPr lvl="1"/>
            <a:r>
              <a:rPr lang="en-US" dirty="0"/>
              <a:t>The switch </a:t>
            </a:r>
            <a:r>
              <a:rPr lang="en-US" dirty="0">
                <a:solidFill>
                  <a:srgbClr val="FF0000"/>
                </a:solidFill>
              </a:rPr>
              <a:t>drops</a:t>
            </a:r>
            <a:r>
              <a:rPr lang="en-US" dirty="0"/>
              <a:t> Non-ECT packets if the queue length exceeds the marking threshold</a:t>
            </a:r>
          </a:p>
          <a:p>
            <a:pPr lvl="1"/>
            <a:endParaRPr lang="en-US" sz="800" dirty="0"/>
          </a:p>
          <a:p>
            <a:r>
              <a:rPr lang="en-US" dirty="0"/>
              <a:t>Solution</a:t>
            </a:r>
          </a:p>
          <a:p>
            <a:pPr lvl="1"/>
            <a:r>
              <a:rPr lang="en-US" dirty="0"/>
              <a:t>Modify all TCP packets to ECT using iptables</a:t>
            </a:r>
          </a:p>
          <a:p>
            <a:pPr marL="457200" lvl="1" indent="0">
              <a:buNone/>
            </a:pPr>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6C26ACDB-AB94-48E8-971E-5EF5E4544561}"/>
              </a:ext>
            </a:extLst>
          </p:cNvPr>
          <p:cNvSpPr>
            <a:spLocks noGrp="1"/>
          </p:cNvSpPr>
          <p:nvPr>
            <p:ph type="sldNum" sz="quarter" idx="12"/>
          </p:nvPr>
        </p:nvSpPr>
        <p:spPr/>
        <p:txBody>
          <a:bodyPr/>
          <a:lstStyle/>
          <a:p>
            <a:fld id="{0C913308-F349-4B6D-A68A-DD1791B4A57B}" type="slidenum">
              <a:rPr lang="zh-CN" altLang="en-US" smtClean="0"/>
              <a:t>25</a:t>
            </a:fld>
            <a:endParaRPr lang="zh-CN" altLang="en-US"/>
          </a:p>
        </p:txBody>
      </p:sp>
    </p:spTree>
    <p:extLst>
      <p:ext uri="{BB962C8B-B14F-4D97-AF65-F5344CB8AC3E}">
        <p14:creationId xmlns:p14="http://schemas.microsoft.com/office/powerpoint/2010/main" val="1127725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CF915-0CD6-4052-BEE3-C159A9304A4B}"/>
              </a:ext>
            </a:extLst>
          </p:cNvPr>
          <p:cNvSpPr>
            <a:spLocks noGrp="1"/>
          </p:cNvSpPr>
          <p:nvPr>
            <p:ph type="title"/>
          </p:nvPr>
        </p:nvSpPr>
        <p:spPr/>
        <p:txBody>
          <a:bodyPr/>
          <a:lstStyle/>
          <a:p>
            <a:r>
              <a:rPr lang="en-US" altLang="zh-CN" dirty="0">
                <a:solidFill>
                  <a:srgbClr val="0000CC"/>
                </a:solidFill>
              </a:rPr>
              <a:t>Packet Tagging Module</a:t>
            </a:r>
            <a:endParaRPr lang="en-US" dirty="0"/>
          </a:p>
        </p:txBody>
      </p:sp>
      <p:sp>
        <p:nvSpPr>
          <p:cNvPr id="3" name="Content Placeholder 2">
            <a:extLst>
              <a:ext uri="{FF2B5EF4-FFF2-40B4-BE49-F238E27FC236}">
                <a16:creationId xmlns:a16="http://schemas.microsoft.com/office/drawing/2014/main" id="{DB371D1B-D09F-4B49-B28A-47B113612977}"/>
              </a:ext>
            </a:extLst>
          </p:cNvPr>
          <p:cNvSpPr>
            <a:spLocks noGrp="1"/>
          </p:cNvSpPr>
          <p:nvPr>
            <p:ph idx="1"/>
          </p:nvPr>
        </p:nvSpPr>
        <p:spPr/>
        <p:txBody>
          <a:bodyPr/>
          <a:lstStyle/>
          <a:p>
            <a:r>
              <a:rPr lang="en-US" dirty="0"/>
              <a:t>A </a:t>
            </a:r>
            <a:r>
              <a:rPr lang="en-US" altLang="zh-CN" dirty="0">
                <a:solidFill>
                  <a:srgbClr val="0000CC"/>
                </a:solidFill>
              </a:rPr>
              <a:t>loadable</a:t>
            </a:r>
            <a:r>
              <a:rPr lang="en-US" altLang="zh-CN" dirty="0"/>
              <a:t> kernel module </a:t>
            </a:r>
          </a:p>
          <a:p>
            <a:pPr lvl="1"/>
            <a:r>
              <a:rPr lang="en-US" altLang="zh-CN" dirty="0"/>
              <a:t>Shim layer between TCP/IP and </a:t>
            </a:r>
            <a:r>
              <a:rPr lang="en-US" altLang="zh-CN" dirty="0" err="1"/>
              <a:t>Qdisc</a:t>
            </a:r>
            <a:endParaRPr lang="en-US" altLang="zh-CN" dirty="0"/>
          </a:p>
        </p:txBody>
      </p:sp>
      <p:sp>
        <p:nvSpPr>
          <p:cNvPr id="4" name="Slide Number Placeholder 3">
            <a:extLst>
              <a:ext uri="{FF2B5EF4-FFF2-40B4-BE49-F238E27FC236}">
                <a16:creationId xmlns:a16="http://schemas.microsoft.com/office/drawing/2014/main" id="{D422E388-6BD7-4C48-A62D-E130F533915F}"/>
              </a:ext>
            </a:extLst>
          </p:cNvPr>
          <p:cNvSpPr>
            <a:spLocks noGrp="1"/>
          </p:cNvSpPr>
          <p:nvPr>
            <p:ph type="sldNum" sz="quarter" idx="12"/>
          </p:nvPr>
        </p:nvSpPr>
        <p:spPr/>
        <p:txBody>
          <a:bodyPr/>
          <a:lstStyle/>
          <a:p>
            <a:fld id="{0C913308-F349-4B6D-A68A-DD1791B4A57B}" type="slidenum">
              <a:rPr lang="zh-CN" altLang="en-US" smtClean="0"/>
              <a:t>26</a:t>
            </a:fld>
            <a:endParaRPr lang="zh-CN" altLang="en-US" dirty="0"/>
          </a:p>
        </p:txBody>
      </p:sp>
      <p:sp>
        <p:nvSpPr>
          <p:cNvPr id="5" name="文本框 4">
            <a:extLst>
              <a:ext uri="{FF2B5EF4-FFF2-40B4-BE49-F238E27FC236}">
                <a16:creationId xmlns:a16="http://schemas.microsoft.com/office/drawing/2014/main" id="{D974EBCC-7511-41F5-B330-28FD96C9EBFA}"/>
              </a:ext>
            </a:extLst>
          </p:cNvPr>
          <p:cNvSpPr txBox="1"/>
          <p:nvPr/>
        </p:nvSpPr>
        <p:spPr>
          <a:xfrm>
            <a:off x="3347864" y="2952454"/>
            <a:ext cx="2376264" cy="461665"/>
          </a:xfrm>
          <a:prstGeom prst="rect">
            <a:avLst/>
          </a:prstGeom>
          <a:noFill/>
          <a:ln w="31750">
            <a:solidFill>
              <a:schemeClr val="tx1"/>
            </a:solidFill>
          </a:ln>
        </p:spPr>
        <p:txBody>
          <a:bodyPr wrap="square" rtlCol="0">
            <a:spAutoFit/>
          </a:bodyPr>
          <a:lstStyle/>
          <a:p>
            <a:pPr algn="ctr"/>
            <a:r>
              <a:rPr lang="en-US" altLang="zh-CN" sz="2400" dirty="0"/>
              <a:t>Application</a:t>
            </a:r>
            <a:endParaRPr lang="zh-CN" altLang="en-US" sz="2400" dirty="0"/>
          </a:p>
        </p:txBody>
      </p:sp>
      <p:sp>
        <p:nvSpPr>
          <p:cNvPr id="6" name="文本框 5">
            <a:extLst>
              <a:ext uri="{FF2B5EF4-FFF2-40B4-BE49-F238E27FC236}">
                <a16:creationId xmlns:a16="http://schemas.microsoft.com/office/drawing/2014/main" id="{963BE22C-6633-4847-9000-25D0D1F151E5}"/>
              </a:ext>
            </a:extLst>
          </p:cNvPr>
          <p:cNvSpPr txBox="1"/>
          <p:nvPr/>
        </p:nvSpPr>
        <p:spPr>
          <a:xfrm>
            <a:off x="3347864" y="3596503"/>
            <a:ext cx="2376264" cy="461665"/>
          </a:xfrm>
          <a:prstGeom prst="rect">
            <a:avLst/>
          </a:prstGeom>
          <a:noFill/>
          <a:ln w="31750">
            <a:solidFill>
              <a:schemeClr val="tx1"/>
            </a:solidFill>
          </a:ln>
        </p:spPr>
        <p:txBody>
          <a:bodyPr wrap="square" rtlCol="0">
            <a:spAutoFit/>
          </a:bodyPr>
          <a:lstStyle/>
          <a:p>
            <a:pPr algn="ctr"/>
            <a:r>
              <a:rPr lang="en-US" altLang="zh-CN" sz="2400" dirty="0"/>
              <a:t>TCP</a:t>
            </a:r>
            <a:endParaRPr lang="zh-CN" altLang="en-US" sz="2400" dirty="0"/>
          </a:p>
        </p:txBody>
      </p:sp>
      <p:sp>
        <p:nvSpPr>
          <p:cNvPr id="7" name="文本框 6">
            <a:extLst>
              <a:ext uri="{FF2B5EF4-FFF2-40B4-BE49-F238E27FC236}">
                <a16:creationId xmlns:a16="http://schemas.microsoft.com/office/drawing/2014/main" id="{236918C0-9B32-4DBE-9A27-08C486EBCFA8}"/>
              </a:ext>
            </a:extLst>
          </p:cNvPr>
          <p:cNvSpPr txBox="1"/>
          <p:nvPr/>
        </p:nvSpPr>
        <p:spPr>
          <a:xfrm>
            <a:off x="3347864" y="4163469"/>
            <a:ext cx="2376264" cy="461665"/>
          </a:xfrm>
          <a:prstGeom prst="rect">
            <a:avLst/>
          </a:prstGeom>
          <a:noFill/>
          <a:ln w="31750">
            <a:solidFill>
              <a:schemeClr val="tx1"/>
            </a:solidFill>
          </a:ln>
        </p:spPr>
        <p:txBody>
          <a:bodyPr wrap="square" rtlCol="0">
            <a:spAutoFit/>
          </a:bodyPr>
          <a:lstStyle/>
          <a:p>
            <a:pPr algn="ctr"/>
            <a:r>
              <a:rPr lang="en-US" altLang="zh-CN" sz="2400" dirty="0"/>
              <a:t>IP</a:t>
            </a:r>
            <a:endParaRPr lang="zh-CN" altLang="en-US" sz="2400" dirty="0"/>
          </a:p>
        </p:txBody>
      </p:sp>
      <p:sp>
        <p:nvSpPr>
          <p:cNvPr id="8" name="文本框 7">
            <a:extLst>
              <a:ext uri="{FF2B5EF4-FFF2-40B4-BE49-F238E27FC236}">
                <a16:creationId xmlns:a16="http://schemas.microsoft.com/office/drawing/2014/main" id="{EAE1AC70-D8D4-4869-B3C0-7DB572275777}"/>
              </a:ext>
            </a:extLst>
          </p:cNvPr>
          <p:cNvSpPr txBox="1"/>
          <p:nvPr/>
        </p:nvSpPr>
        <p:spPr>
          <a:xfrm>
            <a:off x="3347864" y="4724054"/>
            <a:ext cx="2376264" cy="461665"/>
          </a:xfrm>
          <a:prstGeom prst="rect">
            <a:avLst/>
          </a:prstGeom>
          <a:noFill/>
          <a:ln w="31750">
            <a:solidFill>
              <a:schemeClr val="tx1"/>
            </a:solidFill>
          </a:ln>
        </p:spPr>
        <p:txBody>
          <a:bodyPr wrap="square" rtlCol="0">
            <a:spAutoFit/>
          </a:bodyPr>
          <a:lstStyle/>
          <a:p>
            <a:pPr algn="ctr"/>
            <a:r>
              <a:rPr lang="en-US" altLang="zh-CN" sz="2400" dirty="0">
                <a:solidFill>
                  <a:srgbClr val="0000CC"/>
                </a:solidFill>
              </a:rPr>
              <a:t>Packet Tagging</a:t>
            </a:r>
            <a:endParaRPr lang="zh-CN" altLang="en-US" sz="2400" dirty="0">
              <a:solidFill>
                <a:srgbClr val="0000CC"/>
              </a:solidFill>
            </a:endParaRPr>
          </a:p>
        </p:txBody>
      </p:sp>
      <p:sp>
        <p:nvSpPr>
          <p:cNvPr id="9" name="文本框 8">
            <a:extLst>
              <a:ext uri="{FF2B5EF4-FFF2-40B4-BE49-F238E27FC236}">
                <a16:creationId xmlns:a16="http://schemas.microsoft.com/office/drawing/2014/main" id="{38E7DC1C-CAF3-428E-8BC3-651BC651E28D}"/>
              </a:ext>
            </a:extLst>
          </p:cNvPr>
          <p:cNvSpPr txBox="1"/>
          <p:nvPr/>
        </p:nvSpPr>
        <p:spPr>
          <a:xfrm>
            <a:off x="3333085" y="5283997"/>
            <a:ext cx="2376264" cy="461665"/>
          </a:xfrm>
          <a:prstGeom prst="rect">
            <a:avLst/>
          </a:prstGeom>
          <a:noFill/>
          <a:ln w="31750">
            <a:solidFill>
              <a:schemeClr val="tx1"/>
            </a:solidFill>
          </a:ln>
        </p:spPr>
        <p:txBody>
          <a:bodyPr wrap="square" rtlCol="0">
            <a:spAutoFit/>
          </a:bodyPr>
          <a:lstStyle/>
          <a:p>
            <a:pPr algn="ctr"/>
            <a:r>
              <a:rPr lang="en-US" altLang="zh-CN" sz="2400" dirty="0" err="1"/>
              <a:t>Qdisc</a:t>
            </a:r>
            <a:endParaRPr lang="zh-CN" altLang="en-US" sz="2400" dirty="0"/>
          </a:p>
        </p:txBody>
      </p:sp>
      <p:sp>
        <p:nvSpPr>
          <p:cNvPr id="10" name="文本框 9">
            <a:extLst>
              <a:ext uri="{FF2B5EF4-FFF2-40B4-BE49-F238E27FC236}">
                <a16:creationId xmlns:a16="http://schemas.microsoft.com/office/drawing/2014/main" id="{5C3EAD01-C8D2-4F8A-9278-872118CDE58F}"/>
              </a:ext>
            </a:extLst>
          </p:cNvPr>
          <p:cNvSpPr txBox="1"/>
          <p:nvPr/>
        </p:nvSpPr>
        <p:spPr>
          <a:xfrm>
            <a:off x="3333085" y="5847655"/>
            <a:ext cx="2376264" cy="461665"/>
          </a:xfrm>
          <a:prstGeom prst="rect">
            <a:avLst/>
          </a:prstGeom>
          <a:noFill/>
          <a:ln w="31750">
            <a:solidFill>
              <a:schemeClr val="tx1"/>
            </a:solidFill>
          </a:ln>
        </p:spPr>
        <p:txBody>
          <a:bodyPr wrap="square" rtlCol="0">
            <a:spAutoFit/>
          </a:bodyPr>
          <a:lstStyle/>
          <a:p>
            <a:pPr algn="ctr"/>
            <a:r>
              <a:rPr lang="en-US" altLang="zh-CN" sz="2400" dirty="0"/>
              <a:t>NIC Driver</a:t>
            </a:r>
            <a:endParaRPr lang="zh-CN" altLang="en-US" sz="2400" dirty="0"/>
          </a:p>
        </p:txBody>
      </p:sp>
      <p:cxnSp>
        <p:nvCxnSpPr>
          <p:cNvPr id="12" name="直接连接符 11">
            <a:extLst>
              <a:ext uri="{FF2B5EF4-FFF2-40B4-BE49-F238E27FC236}">
                <a16:creationId xmlns:a16="http://schemas.microsoft.com/office/drawing/2014/main" id="{84D30ACB-9CED-4933-A06D-F05782A43F0C}"/>
              </a:ext>
            </a:extLst>
          </p:cNvPr>
          <p:cNvCxnSpPr/>
          <p:nvPr/>
        </p:nvCxnSpPr>
        <p:spPr>
          <a:xfrm>
            <a:off x="2555776" y="3501008"/>
            <a:ext cx="3816424" cy="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D87E84B7-48EC-49E0-8179-15603BC0AC26}"/>
              </a:ext>
            </a:extLst>
          </p:cNvPr>
          <p:cNvSpPr txBox="1"/>
          <p:nvPr/>
        </p:nvSpPr>
        <p:spPr>
          <a:xfrm>
            <a:off x="6660232" y="2952454"/>
            <a:ext cx="1728192" cy="461665"/>
          </a:xfrm>
          <a:prstGeom prst="rect">
            <a:avLst/>
          </a:prstGeom>
          <a:noFill/>
        </p:spPr>
        <p:txBody>
          <a:bodyPr wrap="square" rtlCol="0">
            <a:spAutoFit/>
          </a:bodyPr>
          <a:lstStyle/>
          <a:p>
            <a:pPr algn="ctr"/>
            <a:r>
              <a:rPr lang="en-US" altLang="zh-CN" sz="2400" dirty="0"/>
              <a:t>User Space</a:t>
            </a:r>
            <a:endParaRPr lang="zh-CN" altLang="en-US" sz="2400" dirty="0"/>
          </a:p>
        </p:txBody>
      </p:sp>
      <p:sp>
        <p:nvSpPr>
          <p:cNvPr id="14" name="文本框 13">
            <a:extLst>
              <a:ext uri="{FF2B5EF4-FFF2-40B4-BE49-F238E27FC236}">
                <a16:creationId xmlns:a16="http://schemas.microsoft.com/office/drawing/2014/main" id="{F4CAF60C-2162-483E-8E23-D36EF7E28651}"/>
              </a:ext>
            </a:extLst>
          </p:cNvPr>
          <p:cNvSpPr txBox="1"/>
          <p:nvPr/>
        </p:nvSpPr>
        <p:spPr>
          <a:xfrm>
            <a:off x="6553200" y="4725144"/>
            <a:ext cx="1979240" cy="461665"/>
          </a:xfrm>
          <a:prstGeom prst="rect">
            <a:avLst/>
          </a:prstGeom>
          <a:noFill/>
        </p:spPr>
        <p:txBody>
          <a:bodyPr wrap="square" rtlCol="0">
            <a:spAutoFit/>
          </a:bodyPr>
          <a:lstStyle/>
          <a:p>
            <a:pPr algn="ctr"/>
            <a:r>
              <a:rPr lang="en-US" altLang="zh-CN" sz="2400" dirty="0"/>
              <a:t>Kernel Space</a:t>
            </a:r>
            <a:endParaRPr lang="zh-CN" altLang="en-US" sz="2400" dirty="0"/>
          </a:p>
        </p:txBody>
      </p:sp>
    </p:spTree>
    <p:extLst>
      <p:ext uri="{BB962C8B-B14F-4D97-AF65-F5344CB8AC3E}">
        <p14:creationId xmlns:p14="http://schemas.microsoft.com/office/powerpoint/2010/main" val="783956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CF915-0CD6-4052-BEE3-C159A9304A4B}"/>
              </a:ext>
            </a:extLst>
          </p:cNvPr>
          <p:cNvSpPr>
            <a:spLocks noGrp="1"/>
          </p:cNvSpPr>
          <p:nvPr>
            <p:ph type="title"/>
          </p:nvPr>
        </p:nvSpPr>
        <p:spPr/>
        <p:txBody>
          <a:bodyPr/>
          <a:lstStyle/>
          <a:p>
            <a:r>
              <a:rPr lang="en-US" altLang="zh-CN" dirty="0">
                <a:solidFill>
                  <a:srgbClr val="0000CC"/>
                </a:solidFill>
              </a:rPr>
              <a:t>Packet Tagging Module</a:t>
            </a:r>
            <a:endParaRPr lang="en-US" dirty="0"/>
          </a:p>
        </p:txBody>
      </p:sp>
      <p:sp>
        <p:nvSpPr>
          <p:cNvPr id="3" name="Content Placeholder 2">
            <a:extLst>
              <a:ext uri="{FF2B5EF4-FFF2-40B4-BE49-F238E27FC236}">
                <a16:creationId xmlns:a16="http://schemas.microsoft.com/office/drawing/2014/main" id="{DB371D1B-D09F-4B49-B28A-47B113612977}"/>
              </a:ext>
            </a:extLst>
          </p:cNvPr>
          <p:cNvSpPr>
            <a:spLocks noGrp="1"/>
          </p:cNvSpPr>
          <p:nvPr>
            <p:ph idx="1"/>
          </p:nvPr>
        </p:nvSpPr>
        <p:spPr/>
        <p:txBody>
          <a:bodyPr/>
          <a:lstStyle/>
          <a:p>
            <a:r>
              <a:rPr lang="en-US" dirty="0"/>
              <a:t>A </a:t>
            </a:r>
            <a:r>
              <a:rPr lang="en-US" altLang="zh-CN" dirty="0">
                <a:solidFill>
                  <a:srgbClr val="0000CC"/>
                </a:solidFill>
              </a:rPr>
              <a:t>loadable</a:t>
            </a:r>
            <a:r>
              <a:rPr lang="en-US" altLang="zh-CN" dirty="0"/>
              <a:t> kernel module </a:t>
            </a:r>
          </a:p>
          <a:p>
            <a:pPr lvl="1"/>
            <a:r>
              <a:rPr lang="en-US" altLang="zh-CN" dirty="0"/>
              <a:t>Shim layer between TCP/IP and </a:t>
            </a:r>
            <a:r>
              <a:rPr lang="en-US" altLang="zh-CN" dirty="0" err="1"/>
              <a:t>Qdisc</a:t>
            </a:r>
            <a:endParaRPr lang="en-US" altLang="zh-CN" dirty="0"/>
          </a:p>
          <a:p>
            <a:pPr lvl="1"/>
            <a:r>
              <a:rPr lang="en-US" altLang="zh-CN" dirty="0" err="1"/>
              <a:t>Netfilter</a:t>
            </a:r>
            <a:r>
              <a:rPr lang="en-US" altLang="zh-CN" dirty="0"/>
              <a:t> hooks to intercept packets</a:t>
            </a:r>
          </a:p>
        </p:txBody>
      </p:sp>
      <p:sp>
        <p:nvSpPr>
          <p:cNvPr id="4" name="Slide Number Placeholder 3">
            <a:extLst>
              <a:ext uri="{FF2B5EF4-FFF2-40B4-BE49-F238E27FC236}">
                <a16:creationId xmlns:a16="http://schemas.microsoft.com/office/drawing/2014/main" id="{D422E388-6BD7-4C48-A62D-E130F533915F}"/>
              </a:ext>
            </a:extLst>
          </p:cNvPr>
          <p:cNvSpPr>
            <a:spLocks noGrp="1"/>
          </p:cNvSpPr>
          <p:nvPr>
            <p:ph type="sldNum" sz="quarter" idx="12"/>
          </p:nvPr>
        </p:nvSpPr>
        <p:spPr/>
        <p:txBody>
          <a:bodyPr/>
          <a:lstStyle/>
          <a:p>
            <a:fld id="{0C913308-F349-4B6D-A68A-DD1791B4A57B}" type="slidenum">
              <a:rPr lang="zh-CN" altLang="en-US" smtClean="0"/>
              <a:t>27</a:t>
            </a:fld>
            <a:endParaRPr lang="zh-CN" altLang="en-US" dirty="0"/>
          </a:p>
        </p:txBody>
      </p:sp>
      <p:pic>
        <p:nvPicPr>
          <p:cNvPr id="15" name="图片 14">
            <a:extLst>
              <a:ext uri="{FF2B5EF4-FFF2-40B4-BE49-F238E27FC236}">
                <a16:creationId xmlns:a16="http://schemas.microsoft.com/office/drawing/2014/main" id="{512860C3-1069-44B8-939A-104DE218A107}"/>
              </a:ext>
            </a:extLst>
          </p:cNvPr>
          <p:cNvPicPr>
            <a:picLocks noChangeAspect="1"/>
          </p:cNvPicPr>
          <p:nvPr/>
        </p:nvPicPr>
        <p:blipFill>
          <a:blip r:embed="rId3"/>
          <a:stretch>
            <a:fillRect/>
          </a:stretch>
        </p:blipFill>
        <p:spPr>
          <a:xfrm>
            <a:off x="1619672" y="3587407"/>
            <a:ext cx="5904656" cy="2538756"/>
          </a:xfrm>
          <a:prstGeom prst="rect">
            <a:avLst/>
          </a:prstGeom>
        </p:spPr>
      </p:pic>
      <p:sp>
        <p:nvSpPr>
          <p:cNvPr id="16" name="文本框 15">
            <a:extLst>
              <a:ext uri="{FF2B5EF4-FFF2-40B4-BE49-F238E27FC236}">
                <a16:creationId xmlns:a16="http://schemas.microsoft.com/office/drawing/2014/main" id="{98F0C47B-94FB-403C-BA2A-B37E266B4695}"/>
              </a:ext>
            </a:extLst>
          </p:cNvPr>
          <p:cNvSpPr txBox="1"/>
          <p:nvPr/>
        </p:nvSpPr>
        <p:spPr>
          <a:xfrm>
            <a:off x="1475656" y="3501008"/>
            <a:ext cx="1008112" cy="1008112"/>
          </a:xfrm>
          <a:prstGeom prst="rect">
            <a:avLst/>
          </a:prstGeom>
          <a:noFill/>
          <a:ln w="31750">
            <a:solidFill>
              <a:srgbClr val="FF0000"/>
            </a:solidFill>
          </a:ln>
        </p:spPr>
        <p:txBody>
          <a:bodyPr wrap="square" rtlCol="0">
            <a:spAutoFit/>
          </a:bodyPr>
          <a:lstStyle/>
          <a:p>
            <a:endParaRPr lang="zh-CN" altLang="en-US" dirty="0"/>
          </a:p>
        </p:txBody>
      </p:sp>
      <p:sp>
        <p:nvSpPr>
          <p:cNvPr id="17" name="文本框 16">
            <a:extLst>
              <a:ext uri="{FF2B5EF4-FFF2-40B4-BE49-F238E27FC236}">
                <a16:creationId xmlns:a16="http://schemas.microsoft.com/office/drawing/2014/main" id="{59DBF525-5844-4CC0-84C5-06165CCD9715}"/>
              </a:ext>
            </a:extLst>
          </p:cNvPr>
          <p:cNvSpPr txBox="1"/>
          <p:nvPr/>
        </p:nvSpPr>
        <p:spPr>
          <a:xfrm>
            <a:off x="6616403" y="3501008"/>
            <a:ext cx="1008112" cy="1008112"/>
          </a:xfrm>
          <a:prstGeom prst="rect">
            <a:avLst/>
          </a:prstGeom>
          <a:noFill/>
          <a:ln w="31750">
            <a:solidFill>
              <a:srgbClr val="FF0000"/>
            </a:solidFill>
          </a:ln>
        </p:spPr>
        <p:txBody>
          <a:bodyPr wrap="square" rtlCol="0">
            <a:spAutoFit/>
          </a:bodyPr>
          <a:lstStyle/>
          <a:p>
            <a:endParaRPr lang="zh-CN" altLang="en-US" dirty="0"/>
          </a:p>
        </p:txBody>
      </p:sp>
    </p:spTree>
    <p:extLst>
      <p:ext uri="{BB962C8B-B14F-4D97-AF65-F5344CB8AC3E}">
        <p14:creationId xmlns:p14="http://schemas.microsoft.com/office/powerpoint/2010/main" val="323635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CF915-0CD6-4052-BEE3-C159A9304A4B}"/>
              </a:ext>
            </a:extLst>
          </p:cNvPr>
          <p:cNvSpPr>
            <a:spLocks noGrp="1"/>
          </p:cNvSpPr>
          <p:nvPr>
            <p:ph type="title"/>
          </p:nvPr>
        </p:nvSpPr>
        <p:spPr/>
        <p:txBody>
          <a:bodyPr/>
          <a:lstStyle/>
          <a:p>
            <a:r>
              <a:rPr lang="en-US" altLang="zh-CN" dirty="0">
                <a:solidFill>
                  <a:srgbClr val="0000CC"/>
                </a:solidFill>
              </a:rPr>
              <a:t>Packet Tagging Module</a:t>
            </a:r>
            <a:endParaRPr lang="en-US" dirty="0"/>
          </a:p>
        </p:txBody>
      </p:sp>
      <p:sp>
        <p:nvSpPr>
          <p:cNvPr id="3" name="Content Placeholder 2">
            <a:extLst>
              <a:ext uri="{FF2B5EF4-FFF2-40B4-BE49-F238E27FC236}">
                <a16:creationId xmlns:a16="http://schemas.microsoft.com/office/drawing/2014/main" id="{DB371D1B-D09F-4B49-B28A-47B113612977}"/>
              </a:ext>
            </a:extLst>
          </p:cNvPr>
          <p:cNvSpPr>
            <a:spLocks noGrp="1"/>
          </p:cNvSpPr>
          <p:nvPr>
            <p:ph idx="1"/>
          </p:nvPr>
        </p:nvSpPr>
        <p:spPr/>
        <p:txBody>
          <a:bodyPr/>
          <a:lstStyle/>
          <a:p>
            <a:r>
              <a:rPr lang="en-US" dirty="0"/>
              <a:t>A </a:t>
            </a:r>
            <a:r>
              <a:rPr lang="en-US" altLang="zh-CN" dirty="0">
                <a:solidFill>
                  <a:srgbClr val="0000CC"/>
                </a:solidFill>
              </a:rPr>
              <a:t>loadable</a:t>
            </a:r>
            <a:r>
              <a:rPr lang="en-US" altLang="zh-CN" dirty="0"/>
              <a:t> kernel module </a:t>
            </a:r>
          </a:p>
          <a:p>
            <a:pPr lvl="1"/>
            <a:r>
              <a:rPr lang="en-US" altLang="zh-CN" dirty="0"/>
              <a:t>Shim layer between TCP/IP and </a:t>
            </a:r>
            <a:r>
              <a:rPr lang="en-US" altLang="zh-CN" dirty="0" err="1"/>
              <a:t>Qdisc</a:t>
            </a:r>
            <a:endParaRPr lang="en-US" altLang="zh-CN" dirty="0"/>
          </a:p>
          <a:p>
            <a:pPr lvl="1"/>
            <a:r>
              <a:rPr lang="en-US" altLang="zh-CN" dirty="0" err="1"/>
              <a:t>Netfilter</a:t>
            </a:r>
            <a:r>
              <a:rPr lang="en-US" altLang="zh-CN" dirty="0"/>
              <a:t> hooks to intercept packets</a:t>
            </a:r>
          </a:p>
          <a:p>
            <a:pPr lvl="1"/>
            <a:r>
              <a:rPr lang="en-US" altLang="zh-CN" dirty="0"/>
              <a:t>Keep per-flow state in a hash table with linked lists</a:t>
            </a:r>
          </a:p>
        </p:txBody>
      </p:sp>
      <p:sp>
        <p:nvSpPr>
          <p:cNvPr id="4" name="Slide Number Placeholder 3">
            <a:extLst>
              <a:ext uri="{FF2B5EF4-FFF2-40B4-BE49-F238E27FC236}">
                <a16:creationId xmlns:a16="http://schemas.microsoft.com/office/drawing/2014/main" id="{D422E388-6BD7-4C48-A62D-E130F533915F}"/>
              </a:ext>
            </a:extLst>
          </p:cNvPr>
          <p:cNvSpPr>
            <a:spLocks noGrp="1"/>
          </p:cNvSpPr>
          <p:nvPr>
            <p:ph type="sldNum" sz="quarter" idx="12"/>
          </p:nvPr>
        </p:nvSpPr>
        <p:spPr/>
        <p:txBody>
          <a:bodyPr/>
          <a:lstStyle/>
          <a:p>
            <a:fld id="{0C913308-F349-4B6D-A68A-DD1791B4A57B}" type="slidenum">
              <a:rPr lang="zh-CN" altLang="en-US" smtClean="0"/>
              <a:t>28</a:t>
            </a:fld>
            <a:endParaRPr lang="zh-CN" altLang="en-US" dirty="0"/>
          </a:p>
        </p:txBody>
      </p:sp>
      <p:sp>
        <p:nvSpPr>
          <p:cNvPr id="5" name="文本框 4">
            <a:extLst>
              <a:ext uri="{FF2B5EF4-FFF2-40B4-BE49-F238E27FC236}">
                <a16:creationId xmlns:a16="http://schemas.microsoft.com/office/drawing/2014/main" id="{62908A49-1BB5-4534-8B0B-03C3479D37DF}"/>
              </a:ext>
            </a:extLst>
          </p:cNvPr>
          <p:cNvSpPr txBox="1"/>
          <p:nvPr/>
        </p:nvSpPr>
        <p:spPr>
          <a:xfrm>
            <a:off x="2340710" y="4091008"/>
            <a:ext cx="1584176" cy="400110"/>
          </a:xfrm>
          <a:prstGeom prst="rect">
            <a:avLst/>
          </a:prstGeom>
          <a:noFill/>
          <a:ln w="25400">
            <a:solidFill>
              <a:schemeClr val="tx1"/>
            </a:solidFill>
          </a:ln>
        </p:spPr>
        <p:txBody>
          <a:bodyPr wrap="square" rtlCol="0">
            <a:spAutoFit/>
          </a:bodyPr>
          <a:lstStyle/>
          <a:p>
            <a:pPr algn="ctr"/>
            <a:r>
              <a:rPr lang="en-US" altLang="zh-CN" sz="2000" dirty="0"/>
              <a:t>Linked List 1</a:t>
            </a:r>
            <a:endParaRPr lang="zh-CN" altLang="en-US" sz="2000" dirty="0"/>
          </a:p>
        </p:txBody>
      </p:sp>
      <p:sp>
        <p:nvSpPr>
          <p:cNvPr id="9" name="文本框 8">
            <a:extLst>
              <a:ext uri="{FF2B5EF4-FFF2-40B4-BE49-F238E27FC236}">
                <a16:creationId xmlns:a16="http://schemas.microsoft.com/office/drawing/2014/main" id="{C2F681EC-614C-4C81-A57D-6CCA46C03946}"/>
              </a:ext>
            </a:extLst>
          </p:cNvPr>
          <p:cNvSpPr txBox="1"/>
          <p:nvPr/>
        </p:nvSpPr>
        <p:spPr>
          <a:xfrm>
            <a:off x="2340710" y="4491118"/>
            <a:ext cx="1584176" cy="400110"/>
          </a:xfrm>
          <a:prstGeom prst="rect">
            <a:avLst/>
          </a:prstGeom>
          <a:noFill/>
          <a:ln w="25400">
            <a:solidFill>
              <a:schemeClr val="tx1"/>
            </a:solidFill>
          </a:ln>
        </p:spPr>
        <p:txBody>
          <a:bodyPr wrap="square" rtlCol="0">
            <a:spAutoFit/>
          </a:bodyPr>
          <a:lstStyle/>
          <a:p>
            <a:pPr algn="ctr"/>
            <a:r>
              <a:rPr lang="en-US" altLang="zh-CN" sz="2000" dirty="0"/>
              <a:t>Linked List 2</a:t>
            </a:r>
            <a:endParaRPr lang="zh-CN" altLang="en-US" sz="2000" dirty="0"/>
          </a:p>
        </p:txBody>
      </p:sp>
      <p:sp>
        <p:nvSpPr>
          <p:cNvPr id="10" name="文本框 9">
            <a:extLst>
              <a:ext uri="{FF2B5EF4-FFF2-40B4-BE49-F238E27FC236}">
                <a16:creationId xmlns:a16="http://schemas.microsoft.com/office/drawing/2014/main" id="{F4B94067-B019-487F-9A0B-5CF920A90DB2}"/>
              </a:ext>
            </a:extLst>
          </p:cNvPr>
          <p:cNvSpPr txBox="1"/>
          <p:nvPr/>
        </p:nvSpPr>
        <p:spPr>
          <a:xfrm>
            <a:off x="2339752" y="4891228"/>
            <a:ext cx="1584887" cy="400110"/>
          </a:xfrm>
          <a:prstGeom prst="rect">
            <a:avLst/>
          </a:prstGeom>
          <a:noFill/>
          <a:ln w="25400">
            <a:solidFill>
              <a:schemeClr val="tx1"/>
            </a:solidFill>
          </a:ln>
        </p:spPr>
        <p:txBody>
          <a:bodyPr wrap="square" rtlCol="0">
            <a:spAutoFit/>
          </a:bodyPr>
          <a:lstStyle/>
          <a:p>
            <a:pPr algn="ctr"/>
            <a:r>
              <a:rPr lang="en-US" altLang="zh-CN" sz="2000" dirty="0"/>
              <a:t>Linked List 3</a:t>
            </a:r>
            <a:endParaRPr lang="zh-CN" altLang="en-US" sz="2000" dirty="0"/>
          </a:p>
        </p:txBody>
      </p:sp>
      <p:sp>
        <p:nvSpPr>
          <p:cNvPr id="11" name="文本框 10">
            <a:extLst>
              <a:ext uri="{FF2B5EF4-FFF2-40B4-BE49-F238E27FC236}">
                <a16:creationId xmlns:a16="http://schemas.microsoft.com/office/drawing/2014/main" id="{F43F54EB-E65D-4B0D-86CA-AF8E2B3DBC37}"/>
              </a:ext>
            </a:extLst>
          </p:cNvPr>
          <p:cNvSpPr txBox="1"/>
          <p:nvPr/>
        </p:nvSpPr>
        <p:spPr>
          <a:xfrm>
            <a:off x="2339752" y="5293076"/>
            <a:ext cx="1584176" cy="400110"/>
          </a:xfrm>
          <a:prstGeom prst="rect">
            <a:avLst/>
          </a:prstGeom>
          <a:noFill/>
          <a:ln w="25400">
            <a:solidFill>
              <a:schemeClr val="tx1"/>
            </a:solidFill>
          </a:ln>
        </p:spPr>
        <p:txBody>
          <a:bodyPr wrap="square" rtlCol="0">
            <a:spAutoFit/>
          </a:bodyPr>
          <a:lstStyle/>
          <a:p>
            <a:pPr algn="ctr"/>
            <a:r>
              <a:rPr lang="en-US" altLang="zh-CN" sz="2000" dirty="0"/>
              <a:t>Linked List 4</a:t>
            </a:r>
            <a:endParaRPr lang="zh-CN" altLang="en-US" sz="2000" dirty="0"/>
          </a:p>
        </p:txBody>
      </p:sp>
      <p:sp>
        <p:nvSpPr>
          <p:cNvPr id="12" name="文本框 11">
            <a:extLst>
              <a:ext uri="{FF2B5EF4-FFF2-40B4-BE49-F238E27FC236}">
                <a16:creationId xmlns:a16="http://schemas.microsoft.com/office/drawing/2014/main" id="{69864C52-034C-4194-BA5C-E83E687327AF}"/>
              </a:ext>
            </a:extLst>
          </p:cNvPr>
          <p:cNvSpPr txBox="1"/>
          <p:nvPr/>
        </p:nvSpPr>
        <p:spPr>
          <a:xfrm>
            <a:off x="2339752" y="5693186"/>
            <a:ext cx="1584176" cy="400110"/>
          </a:xfrm>
          <a:prstGeom prst="rect">
            <a:avLst/>
          </a:prstGeom>
          <a:noFill/>
          <a:ln w="25400">
            <a:solidFill>
              <a:schemeClr val="tx1"/>
            </a:solidFill>
          </a:ln>
        </p:spPr>
        <p:txBody>
          <a:bodyPr wrap="square" rtlCol="0">
            <a:spAutoFit/>
          </a:bodyPr>
          <a:lstStyle/>
          <a:p>
            <a:pPr algn="ctr"/>
            <a:r>
              <a:rPr lang="en-US" altLang="zh-CN" sz="2000" dirty="0"/>
              <a:t>Linked List 5</a:t>
            </a:r>
            <a:endParaRPr lang="zh-CN" altLang="en-US" sz="2000" dirty="0"/>
          </a:p>
        </p:txBody>
      </p:sp>
      <p:sp>
        <p:nvSpPr>
          <p:cNvPr id="13" name="文本框 12">
            <a:extLst>
              <a:ext uri="{FF2B5EF4-FFF2-40B4-BE49-F238E27FC236}">
                <a16:creationId xmlns:a16="http://schemas.microsoft.com/office/drawing/2014/main" id="{89D0AA07-8929-4E63-A177-D34E94FDE2C6}"/>
              </a:ext>
            </a:extLst>
          </p:cNvPr>
          <p:cNvSpPr txBox="1"/>
          <p:nvPr/>
        </p:nvSpPr>
        <p:spPr>
          <a:xfrm>
            <a:off x="4721667" y="4091008"/>
            <a:ext cx="1086729" cy="400110"/>
          </a:xfrm>
          <a:prstGeom prst="rect">
            <a:avLst/>
          </a:prstGeom>
          <a:noFill/>
          <a:ln w="25400">
            <a:solidFill>
              <a:schemeClr val="tx1"/>
            </a:solidFill>
          </a:ln>
        </p:spPr>
        <p:txBody>
          <a:bodyPr wrap="square" rtlCol="0">
            <a:spAutoFit/>
          </a:bodyPr>
          <a:lstStyle/>
          <a:p>
            <a:pPr algn="ctr"/>
            <a:r>
              <a:rPr lang="en-US" altLang="zh-CN" sz="2000" dirty="0"/>
              <a:t>Flow 1</a:t>
            </a:r>
            <a:endParaRPr lang="zh-CN" altLang="en-US" sz="2000" dirty="0"/>
          </a:p>
        </p:txBody>
      </p:sp>
      <p:sp>
        <p:nvSpPr>
          <p:cNvPr id="18" name="文本框 17">
            <a:extLst>
              <a:ext uri="{FF2B5EF4-FFF2-40B4-BE49-F238E27FC236}">
                <a16:creationId xmlns:a16="http://schemas.microsoft.com/office/drawing/2014/main" id="{4CECA634-7627-48E5-A3FB-6590DAC193DA}"/>
              </a:ext>
            </a:extLst>
          </p:cNvPr>
          <p:cNvSpPr txBox="1"/>
          <p:nvPr/>
        </p:nvSpPr>
        <p:spPr>
          <a:xfrm>
            <a:off x="4721666" y="4891228"/>
            <a:ext cx="1086729" cy="400110"/>
          </a:xfrm>
          <a:prstGeom prst="rect">
            <a:avLst/>
          </a:prstGeom>
          <a:noFill/>
          <a:ln w="25400">
            <a:solidFill>
              <a:schemeClr val="tx1"/>
            </a:solidFill>
          </a:ln>
        </p:spPr>
        <p:txBody>
          <a:bodyPr wrap="square" rtlCol="0">
            <a:spAutoFit/>
          </a:bodyPr>
          <a:lstStyle/>
          <a:p>
            <a:pPr algn="ctr"/>
            <a:r>
              <a:rPr lang="en-US" altLang="zh-CN" sz="2000" dirty="0"/>
              <a:t>Flow 2</a:t>
            </a:r>
            <a:endParaRPr lang="zh-CN" altLang="en-US" sz="2000" dirty="0"/>
          </a:p>
        </p:txBody>
      </p:sp>
      <p:sp>
        <p:nvSpPr>
          <p:cNvPr id="19" name="文本框 18">
            <a:extLst>
              <a:ext uri="{FF2B5EF4-FFF2-40B4-BE49-F238E27FC236}">
                <a16:creationId xmlns:a16="http://schemas.microsoft.com/office/drawing/2014/main" id="{D3A4B539-3991-4617-9AEC-49D4066EE99F}"/>
              </a:ext>
            </a:extLst>
          </p:cNvPr>
          <p:cNvSpPr txBox="1"/>
          <p:nvPr/>
        </p:nvSpPr>
        <p:spPr>
          <a:xfrm>
            <a:off x="4730973" y="5693186"/>
            <a:ext cx="1086729" cy="400110"/>
          </a:xfrm>
          <a:prstGeom prst="rect">
            <a:avLst/>
          </a:prstGeom>
          <a:noFill/>
          <a:ln w="25400">
            <a:solidFill>
              <a:schemeClr val="tx1"/>
            </a:solidFill>
          </a:ln>
        </p:spPr>
        <p:txBody>
          <a:bodyPr wrap="square" rtlCol="0">
            <a:spAutoFit/>
          </a:bodyPr>
          <a:lstStyle/>
          <a:p>
            <a:pPr algn="ctr"/>
            <a:r>
              <a:rPr lang="en-US" altLang="zh-CN" sz="2000" dirty="0"/>
              <a:t>Flow 3</a:t>
            </a:r>
            <a:endParaRPr lang="zh-CN" altLang="en-US" sz="2000" dirty="0"/>
          </a:p>
        </p:txBody>
      </p:sp>
      <p:sp>
        <p:nvSpPr>
          <p:cNvPr id="20" name="文本框 19">
            <a:extLst>
              <a:ext uri="{FF2B5EF4-FFF2-40B4-BE49-F238E27FC236}">
                <a16:creationId xmlns:a16="http://schemas.microsoft.com/office/drawing/2014/main" id="{8290708F-BA20-4159-AEE3-271A4F54DF75}"/>
              </a:ext>
            </a:extLst>
          </p:cNvPr>
          <p:cNvSpPr txBox="1"/>
          <p:nvPr/>
        </p:nvSpPr>
        <p:spPr>
          <a:xfrm>
            <a:off x="6524705" y="4091008"/>
            <a:ext cx="1086729" cy="400110"/>
          </a:xfrm>
          <a:prstGeom prst="rect">
            <a:avLst/>
          </a:prstGeom>
          <a:noFill/>
          <a:ln w="25400">
            <a:solidFill>
              <a:schemeClr val="tx1"/>
            </a:solidFill>
          </a:ln>
        </p:spPr>
        <p:txBody>
          <a:bodyPr wrap="square" rtlCol="0">
            <a:spAutoFit/>
          </a:bodyPr>
          <a:lstStyle/>
          <a:p>
            <a:pPr algn="ctr"/>
            <a:r>
              <a:rPr lang="en-US" altLang="zh-CN" sz="2000" dirty="0"/>
              <a:t>Flow 4</a:t>
            </a:r>
            <a:endParaRPr lang="zh-CN" altLang="en-US" sz="2000" dirty="0"/>
          </a:p>
        </p:txBody>
      </p:sp>
      <p:sp>
        <p:nvSpPr>
          <p:cNvPr id="21" name="文本框 20">
            <a:extLst>
              <a:ext uri="{FF2B5EF4-FFF2-40B4-BE49-F238E27FC236}">
                <a16:creationId xmlns:a16="http://schemas.microsoft.com/office/drawing/2014/main" id="{87091382-1817-4B7F-A561-659D03AF4386}"/>
              </a:ext>
            </a:extLst>
          </p:cNvPr>
          <p:cNvSpPr txBox="1"/>
          <p:nvPr/>
        </p:nvSpPr>
        <p:spPr>
          <a:xfrm>
            <a:off x="6533271" y="4891228"/>
            <a:ext cx="1086729" cy="400110"/>
          </a:xfrm>
          <a:prstGeom prst="rect">
            <a:avLst/>
          </a:prstGeom>
          <a:noFill/>
          <a:ln w="25400">
            <a:solidFill>
              <a:schemeClr val="tx1"/>
            </a:solidFill>
          </a:ln>
        </p:spPr>
        <p:txBody>
          <a:bodyPr wrap="square" rtlCol="0">
            <a:spAutoFit/>
          </a:bodyPr>
          <a:lstStyle/>
          <a:p>
            <a:pPr algn="ctr"/>
            <a:r>
              <a:rPr lang="en-US" altLang="zh-CN" sz="2000" dirty="0"/>
              <a:t>Flow 5</a:t>
            </a:r>
            <a:endParaRPr lang="zh-CN" altLang="en-US" sz="2000" dirty="0"/>
          </a:p>
        </p:txBody>
      </p:sp>
      <p:cxnSp>
        <p:nvCxnSpPr>
          <p:cNvPr id="7" name="直接箭头连接符 6">
            <a:extLst>
              <a:ext uri="{FF2B5EF4-FFF2-40B4-BE49-F238E27FC236}">
                <a16:creationId xmlns:a16="http://schemas.microsoft.com/office/drawing/2014/main" id="{DDEC5C97-BD79-4D0E-98B4-2050B257DDDA}"/>
              </a:ext>
            </a:extLst>
          </p:cNvPr>
          <p:cNvCxnSpPr>
            <a:stCxn id="5" idx="3"/>
            <a:endCxn id="13" idx="1"/>
          </p:cNvCxnSpPr>
          <p:nvPr/>
        </p:nvCxnSpPr>
        <p:spPr>
          <a:xfrm>
            <a:off x="3924886" y="4291063"/>
            <a:ext cx="796781"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484E6901-B1DF-4934-B2F8-7AE8D75262C7}"/>
              </a:ext>
            </a:extLst>
          </p:cNvPr>
          <p:cNvCxnSpPr>
            <a:cxnSpLocks/>
            <a:endCxn id="20" idx="1"/>
          </p:cNvCxnSpPr>
          <p:nvPr/>
        </p:nvCxnSpPr>
        <p:spPr>
          <a:xfrm>
            <a:off x="5808396" y="4291063"/>
            <a:ext cx="716309"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A2AD9F77-CA84-426B-A69A-BD099FC4CD5E}"/>
              </a:ext>
            </a:extLst>
          </p:cNvPr>
          <p:cNvCxnSpPr/>
          <p:nvPr/>
        </p:nvCxnSpPr>
        <p:spPr>
          <a:xfrm>
            <a:off x="3923928" y="5877272"/>
            <a:ext cx="796781"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D483AED5-A11D-41CB-AAEA-4734965BF17E}"/>
              </a:ext>
            </a:extLst>
          </p:cNvPr>
          <p:cNvCxnSpPr>
            <a:cxnSpLocks/>
            <a:endCxn id="21" idx="1"/>
          </p:cNvCxnSpPr>
          <p:nvPr/>
        </p:nvCxnSpPr>
        <p:spPr>
          <a:xfrm>
            <a:off x="5817702" y="5091283"/>
            <a:ext cx="715569"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A18301C1-EDB8-4A4C-9A72-F7386F9C107E}"/>
              </a:ext>
            </a:extLst>
          </p:cNvPr>
          <p:cNvCxnSpPr/>
          <p:nvPr/>
        </p:nvCxnSpPr>
        <p:spPr>
          <a:xfrm>
            <a:off x="3923928" y="5060124"/>
            <a:ext cx="796781"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20476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4A3BC3-0CB2-4F43-8491-0772D1868B98}"/>
              </a:ext>
            </a:extLst>
          </p:cNvPr>
          <p:cNvSpPr>
            <a:spLocks noGrp="1"/>
          </p:cNvSpPr>
          <p:nvPr>
            <p:ph type="title"/>
          </p:nvPr>
        </p:nvSpPr>
        <p:spPr/>
        <p:txBody>
          <a:bodyPr>
            <a:normAutofit/>
          </a:bodyPr>
          <a:lstStyle/>
          <a:p>
            <a:r>
              <a:rPr lang="en-US" altLang="zh-CN" dirty="0">
                <a:solidFill>
                  <a:srgbClr val="0000CC"/>
                </a:solidFill>
              </a:rPr>
              <a:t>Kernel Programming</a:t>
            </a:r>
            <a:endParaRPr lang="zh-CN" altLang="en-US" dirty="0"/>
          </a:p>
        </p:txBody>
      </p:sp>
      <p:sp>
        <p:nvSpPr>
          <p:cNvPr id="3" name="内容占位符 2">
            <a:extLst>
              <a:ext uri="{FF2B5EF4-FFF2-40B4-BE49-F238E27FC236}">
                <a16:creationId xmlns:a16="http://schemas.microsoft.com/office/drawing/2014/main" id="{5270A514-E04E-4928-A1BC-8F45B57AF167}"/>
              </a:ext>
            </a:extLst>
          </p:cNvPr>
          <p:cNvSpPr>
            <a:spLocks noGrp="1"/>
          </p:cNvSpPr>
          <p:nvPr>
            <p:ph idx="1"/>
          </p:nvPr>
        </p:nvSpPr>
        <p:spPr/>
        <p:txBody>
          <a:bodyPr/>
          <a:lstStyle/>
          <a:p>
            <a:r>
              <a:rPr lang="en-US" altLang="zh-CN" dirty="0"/>
              <a:t>Likely to cause kernel panic</a:t>
            </a:r>
            <a:endParaRPr lang="zh-CN" altLang="en-US" dirty="0"/>
          </a:p>
        </p:txBody>
      </p:sp>
      <p:sp>
        <p:nvSpPr>
          <p:cNvPr id="4" name="灯片编号占位符 3">
            <a:extLst>
              <a:ext uri="{FF2B5EF4-FFF2-40B4-BE49-F238E27FC236}">
                <a16:creationId xmlns:a16="http://schemas.microsoft.com/office/drawing/2014/main" id="{2399211B-C1B8-41DB-AF17-0616FDE97E02}"/>
              </a:ext>
            </a:extLst>
          </p:cNvPr>
          <p:cNvSpPr>
            <a:spLocks noGrp="1"/>
          </p:cNvSpPr>
          <p:nvPr>
            <p:ph type="sldNum" sz="quarter" idx="12"/>
          </p:nvPr>
        </p:nvSpPr>
        <p:spPr/>
        <p:txBody>
          <a:bodyPr/>
          <a:lstStyle/>
          <a:p>
            <a:fld id="{0C913308-F349-4B6D-A68A-DD1791B4A57B}" type="slidenum">
              <a:rPr lang="zh-CN" altLang="en-US" smtClean="0"/>
              <a:t>29</a:t>
            </a:fld>
            <a:endParaRPr lang="zh-CN" altLang="en-US"/>
          </a:p>
        </p:txBody>
      </p:sp>
      <p:pic>
        <p:nvPicPr>
          <p:cNvPr id="5" name="图片 4">
            <a:extLst>
              <a:ext uri="{FF2B5EF4-FFF2-40B4-BE49-F238E27FC236}">
                <a16:creationId xmlns:a16="http://schemas.microsoft.com/office/drawing/2014/main" id="{BC5B78E3-28B0-49DF-8D78-BDB2E83D7909}"/>
              </a:ext>
            </a:extLst>
          </p:cNvPr>
          <p:cNvPicPr>
            <a:picLocks noChangeAspect="1"/>
          </p:cNvPicPr>
          <p:nvPr/>
        </p:nvPicPr>
        <p:blipFill>
          <a:blip r:embed="rId2"/>
          <a:stretch>
            <a:fillRect/>
          </a:stretch>
        </p:blipFill>
        <p:spPr>
          <a:xfrm>
            <a:off x="1172716" y="2420888"/>
            <a:ext cx="6855668" cy="3916208"/>
          </a:xfrm>
          <a:prstGeom prst="rect">
            <a:avLst/>
          </a:prstGeom>
        </p:spPr>
      </p:pic>
    </p:spTree>
    <p:extLst>
      <p:ext uri="{BB962C8B-B14F-4D97-AF65-F5344CB8AC3E}">
        <p14:creationId xmlns:p14="http://schemas.microsoft.com/office/powerpoint/2010/main" val="52042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9144000" cy="1143000"/>
          </a:xfrm>
        </p:spPr>
        <p:txBody>
          <a:bodyPr>
            <a:noAutofit/>
          </a:bodyPr>
          <a:lstStyle/>
          <a:p>
            <a:r>
              <a:rPr lang="en-US" altLang="zh-CN" sz="4000" dirty="0">
                <a:solidFill>
                  <a:srgbClr val="0000CC"/>
                </a:solidFill>
                <a:cs typeface="Times New Roman" panose="02020603050405020304" pitchFamily="18" charset="0"/>
              </a:rPr>
              <a:t>Data Center Congestion Control Research</a:t>
            </a:r>
            <a:endParaRPr lang="zh-CN" altLang="en-US" sz="4000" dirty="0">
              <a:solidFill>
                <a:srgbClr val="0000CC"/>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600200"/>
                <a:ext cx="8229600" cy="5141168"/>
              </a:xfrm>
            </p:spPr>
            <p:txBody>
              <a:bodyPr>
                <a:normAutofit/>
              </a:bodyPr>
              <a:lstStyle/>
              <a:p>
                <a:r>
                  <a:rPr lang="en-US" altLang="zh-CN" dirty="0"/>
                  <a:t>2009: TCP retransmissions</a:t>
                </a:r>
              </a:p>
              <a:p>
                <a:r>
                  <a:rPr lang="en-US" altLang="zh-CN" dirty="0"/>
                  <a:t>2010: DCTCP, ICTCP</a:t>
                </a:r>
              </a:p>
              <a:p>
                <a:r>
                  <a:rPr lang="en-US" altLang="zh-CN" dirty="0"/>
                  <a:t>2011: </a:t>
                </a:r>
                <a14:m>
                  <m:oMath xmlns:m="http://schemas.openxmlformats.org/officeDocument/2006/math">
                    <m:sSup>
                      <m:sSupPr>
                        <m:ctrlPr>
                          <a:rPr lang="en-US" altLang="zh-CN" i="1" smtClean="0">
                            <a:latin typeface="Cambria Math" panose="02040503050406030204" pitchFamily="18" charset="0"/>
                          </a:rPr>
                        </m:ctrlPr>
                      </m:sSupPr>
                      <m:e>
                        <m:r>
                          <m:rPr>
                            <m:sty m:val="p"/>
                          </m:rPr>
                          <a:rPr lang="en-US" altLang="zh-CN" b="0" i="0" smtClean="0">
                            <a:latin typeface="Cambria Math" panose="02040503050406030204" pitchFamily="18" charset="0"/>
                          </a:rPr>
                          <m:t>D</m:t>
                        </m:r>
                      </m:e>
                      <m:sup>
                        <m:r>
                          <a:rPr lang="en-US" altLang="zh-CN" b="0" i="0" smtClean="0">
                            <a:latin typeface="Cambria Math" panose="02040503050406030204" pitchFamily="18" charset="0"/>
                          </a:rPr>
                          <m:t>3</m:t>
                        </m:r>
                      </m:sup>
                    </m:sSup>
                  </m:oMath>
                </a14:m>
                <a:r>
                  <a:rPr lang="en-US" altLang="zh-CN" dirty="0"/>
                  <a:t>, MPTCP</a:t>
                </a:r>
              </a:p>
              <a:p>
                <a:r>
                  <a:rPr lang="en-US" altLang="zh-CN" dirty="0"/>
                  <a:t>2012: PDQ, </a:t>
                </a:r>
                <a14:m>
                  <m:oMath xmlns:m="http://schemas.openxmlformats.org/officeDocument/2006/math">
                    <m:sSup>
                      <m:sSupPr>
                        <m:ctrlPr>
                          <a:rPr lang="en-US" altLang="zh-CN" i="1" smtClean="0">
                            <a:latin typeface="Cambria Math" panose="02040503050406030204" pitchFamily="18" charset="0"/>
                          </a:rPr>
                        </m:ctrlPr>
                      </m:sSupPr>
                      <m:e>
                        <m:r>
                          <m:rPr>
                            <m:sty m:val="p"/>
                          </m:rPr>
                          <a:rPr lang="en-US" altLang="zh-CN" b="0" i="0" smtClean="0">
                            <a:latin typeface="Cambria Math" panose="02040503050406030204" pitchFamily="18" charset="0"/>
                          </a:rPr>
                          <m:t>D</m:t>
                        </m:r>
                      </m:e>
                      <m:sup>
                        <m:r>
                          <a:rPr lang="en-US" altLang="zh-CN" b="0" i="0" smtClean="0">
                            <a:latin typeface="Cambria Math" panose="02040503050406030204" pitchFamily="18" charset="0"/>
                          </a:rPr>
                          <m:t>2</m:t>
                        </m:r>
                      </m:sup>
                    </m:sSup>
                    <m:r>
                      <m:rPr>
                        <m:sty m:val="p"/>
                      </m:rPr>
                      <a:rPr lang="en-US" altLang="zh-CN" b="0" i="0" smtClean="0">
                        <a:latin typeface="Cambria Math" panose="02040503050406030204" pitchFamily="18" charset="0"/>
                      </a:rPr>
                      <m:t>TCP</m:t>
                    </m:r>
                  </m:oMath>
                </a14:m>
                <a:r>
                  <a:rPr lang="en-US" altLang="zh-CN" dirty="0"/>
                  <a:t>, </a:t>
                </a:r>
                <a14:m>
                  <m:oMath xmlns:m="http://schemas.openxmlformats.org/officeDocument/2006/math">
                    <m:sSup>
                      <m:sSupPr>
                        <m:ctrlPr>
                          <a:rPr lang="en-US" altLang="zh-CN"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ECN</m:t>
                        </m:r>
                      </m:e>
                      <m:sup>
                        <m:r>
                          <a:rPr lang="en-US" altLang="zh-CN" b="0" i="0" dirty="0" smtClean="0">
                            <a:latin typeface="Cambria Math" panose="02040503050406030204" pitchFamily="18" charset="0"/>
                          </a:rPr>
                          <m:t>∗</m:t>
                        </m:r>
                      </m:sup>
                    </m:sSup>
                  </m:oMath>
                </a14:m>
                <a:endParaRPr lang="en-US" altLang="zh-CN" dirty="0"/>
              </a:p>
              <a:p>
                <a:r>
                  <a:rPr lang="en-US" altLang="zh-CN" dirty="0"/>
                  <a:t>2013: </a:t>
                </a:r>
                <a:r>
                  <a:rPr lang="en-US" altLang="zh-CN" dirty="0" err="1"/>
                  <a:t>pFabric</a:t>
                </a:r>
                <a:endParaRPr lang="en-US" altLang="zh-CN" dirty="0"/>
              </a:p>
              <a:p>
                <a:r>
                  <a:rPr lang="en-US" altLang="zh-CN" dirty="0"/>
                  <a:t>2014: PASE, </a:t>
                </a:r>
                <a:r>
                  <a:rPr lang="en-US" altLang="zh-CN" dirty="0" err="1"/>
                  <a:t>Fastpass</a:t>
                </a:r>
                <a:r>
                  <a:rPr lang="en-US" altLang="zh-CN" dirty="0"/>
                  <a:t>, CP</a:t>
                </a:r>
              </a:p>
              <a:p>
                <a:r>
                  <a:rPr lang="en-US" altLang="zh-CN" dirty="0"/>
                  <a:t>2015: DCQCN, TIMELY, PIAS</a:t>
                </a:r>
              </a:p>
              <a:p>
                <a:r>
                  <a:rPr lang="en-US" altLang="zh-CN" dirty="0"/>
                  <a:t>….</a:t>
                </a:r>
              </a:p>
              <a:p>
                <a:pPr lvl="1"/>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600200"/>
                <a:ext cx="8229600" cy="5141168"/>
              </a:xfrm>
              <a:blipFill>
                <a:blip r:embed="rId3"/>
                <a:stretch>
                  <a:fillRect l="-1704" t="-1542"/>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a:p>
        </p:txBody>
      </p:sp>
    </p:spTree>
    <p:extLst>
      <p:ext uri="{BB962C8B-B14F-4D97-AF65-F5344CB8AC3E}">
        <p14:creationId xmlns:p14="http://schemas.microsoft.com/office/powerpoint/2010/main" val="21286359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4A3BC3-0CB2-4F43-8491-0772D1868B98}"/>
              </a:ext>
            </a:extLst>
          </p:cNvPr>
          <p:cNvSpPr>
            <a:spLocks noGrp="1"/>
          </p:cNvSpPr>
          <p:nvPr>
            <p:ph type="title"/>
          </p:nvPr>
        </p:nvSpPr>
        <p:spPr>
          <a:xfrm>
            <a:off x="457200" y="274638"/>
            <a:ext cx="8229600" cy="1143000"/>
          </a:xfrm>
        </p:spPr>
        <p:txBody>
          <a:bodyPr>
            <a:normAutofit/>
          </a:bodyPr>
          <a:lstStyle/>
          <a:p>
            <a:r>
              <a:rPr lang="en-US" altLang="zh-CN" dirty="0">
                <a:solidFill>
                  <a:srgbClr val="0000CC"/>
                </a:solidFill>
              </a:rPr>
              <a:t>Kernel Programming</a:t>
            </a:r>
            <a:endParaRPr lang="zh-CN" altLang="en-US" dirty="0"/>
          </a:p>
        </p:txBody>
      </p:sp>
      <p:sp>
        <p:nvSpPr>
          <p:cNvPr id="3" name="内容占位符 2">
            <a:extLst>
              <a:ext uri="{FF2B5EF4-FFF2-40B4-BE49-F238E27FC236}">
                <a16:creationId xmlns:a16="http://schemas.microsoft.com/office/drawing/2014/main" id="{5270A514-E04E-4928-A1BC-8F45B57AF167}"/>
              </a:ext>
            </a:extLst>
          </p:cNvPr>
          <p:cNvSpPr>
            <a:spLocks noGrp="1"/>
          </p:cNvSpPr>
          <p:nvPr>
            <p:ph idx="1"/>
          </p:nvPr>
        </p:nvSpPr>
        <p:spPr/>
        <p:txBody>
          <a:bodyPr/>
          <a:lstStyle/>
          <a:p>
            <a:r>
              <a:rPr lang="en-US" altLang="zh-CN" dirty="0"/>
              <a:t>After implementing a small feature, test it!</a:t>
            </a:r>
          </a:p>
          <a:p>
            <a:pPr lvl="1"/>
            <a:r>
              <a:rPr lang="en-US" altLang="zh-CN" dirty="0"/>
              <a:t>Use </a:t>
            </a:r>
            <a:r>
              <a:rPr lang="en-US" altLang="zh-CN" dirty="0" err="1">
                <a:solidFill>
                  <a:srgbClr val="0000CC"/>
                </a:solidFill>
              </a:rPr>
              <a:t>printk</a:t>
            </a:r>
            <a:r>
              <a:rPr lang="en-US" altLang="zh-CN" dirty="0"/>
              <a:t> to get some useful information</a:t>
            </a:r>
          </a:p>
          <a:p>
            <a:pPr marL="457200" lvl="1" indent="0">
              <a:buNone/>
            </a:pPr>
            <a:endParaRPr lang="en-US" altLang="zh-CN" sz="1600" dirty="0"/>
          </a:p>
          <a:p>
            <a:r>
              <a:rPr lang="en-US" altLang="zh-CN" dirty="0"/>
              <a:t>Common errors </a:t>
            </a:r>
          </a:p>
          <a:p>
            <a:pPr lvl="1"/>
            <a:r>
              <a:rPr lang="en-US" altLang="zh-CN" dirty="0"/>
              <a:t>Spinlock functions (e.g., </a:t>
            </a:r>
            <a:r>
              <a:rPr lang="en-US" altLang="zh-CN" dirty="0" err="1"/>
              <a:t>spin_lock_irqsave</a:t>
            </a:r>
            <a:r>
              <a:rPr lang="en-US" altLang="zh-CN" dirty="0"/>
              <a:t> and </a:t>
            </a:r>
            <a:r>
              <a:rPr lang="en-US" altLang="zh-CN" dirty="0" err="1"/>
              <a:t>spin_lock</a:t>
            </a:r>
            <a:r>
              <a:rPr lang="en-US" altLang="zh-CN" dirty="0"/>
              <a:t>)</a:t>
            </a:r>
          </a:p>
          <a:p>
            <a:pPr lvl="1"/>
            <a:r>
              <a:rPr lang="en-US" altLang="zh-CN" dirty="0" err="1"/>
              <a:t>vmalloc</a:t>
            </a:r>
            <a:r>
              <a:rPr lang="en-US" altLang="zh-CN" dirty="0"/>
              <a:t> and </a:t>
            </a:r>
            <a:r>
              <a:rPr lang="en-US" altLang="zh-CN" dirty="0" err="1"/>
              <a:t>kmalloc</a:t>
            </a:r>
            <a:r>
              <a:rPr lang="en-US" altLang="zh-CN" dirty="0"/>
              <a:t> (different types of memory)</a:t>
            </a:r>
          </a:p>
          <a:p>
            <a:pPr lvl="1"/>
            <a:endParaRPr lang="en-US" altLang="zh-CN" sz="1600" dirty="0"/>
          </a:p>
          <a:p>
            <a:r>
              <a:rPr lang="en-US" altLang="zh-CN" dirty="0"/>
              <a:t>Pair programming</a:t>
            </a:r>
          </a:p>
          <a:p>
            <a:endParaRPr lang="en-US" altLang="zh-CN" dirty="0"/>
          </a:p>
        </p:txBody>
      </p:sp>
      <p:sp>
        <p:nvSpPr>
          <p:cNvPr id="4" name="灯片编号占位符 3">
            <a:extLst>
              <a:ext uri="{FF2B5EF4-FFF2-40B4-BE49-F238E27FC236}">
                <a16:creationId xmlns:a16="http://schemas.microsoft.com/office/drawing/2014/main" id="{2399211B-C1B8-41DB-AF17-0616FDE97E02}"/>
              </a:ext>
            </a:extLst>
          </p:cNvPr>
          <p:cNvSpPr>
            <a:spLocks noGrp="1"/>
          </p:cNvSpPr>
          <p:nvPr>
            <p:ph type="sldNum" sz="quarter" idx="12"/>
          </p:nvPr>
        </p:nvSpPr>
        <p:spPr/>
        <p:txBody>
          <a:bodyPr/>
          <a:lstStyle/>
          <a:p>
            <a:fld id="{0C913308-F349-4B6D-A68A-DD1791B4A57B}" type="slidenum">
              <a:rPr lang="zh-CN" altLang="en-US" smtClean="0"/>
              <a:t>30</a:t>
            </a:fld>
            <a:endParaRPr lang="zh-CN" altLang="en-US"/>
          </a:p>
        </p:txBody>
      </p:sp>
    </p:spTree>
    <p:extLst>
      <p:ext uri="{BB962C8B-B14F-4D97-AF65-F5344CB8AC3E}">
        <p14:creationId xmlns:p14="http://schemas.microsoft.com/office/powerpoint/2010/main" val="343441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0E9A55-D6DE-40D6-B639-207098DC8420}"/>
              </a:ext>
            </a:extLst>
          </p:cNvPr>
          <p:cNvSpPr>
            <a:spLocks noGrp="1"/>
          </p:cNvSpPr>
          <p:nvPr>
            <p:ph type="title"/>
          </p:nvPr>
        </p:nvSpPr>
        <p:spPr/>
        <p:txBody>
          <a:bodyPr/>
          <a:lstStyle/>
          <a:p>
            <a:r>
              <a:rPr lang="en-US" altLang="zh-CN" dirty="0">
                <a:solidFill>
                  <a:srgbClr val="0000CC"/>
                </a:solidFill>
              </a:rPr>
              <a:t>Priority Queueing at Switch</a:t>
            </a:r>
            <a:endParaRPr lang="zh-CN" altLang="en-US" dirty="0"/>
          </a:p>
        </p:txBody>
      </p:sp>
      <p:sp>
        <p:nvSpPr>
          <p:cNvPr id="3" name="内容占位符 2">
            <a:extLst>
              <a:ext uri="{FF2B5EF4-FFF2-40B4-BE49-F238E27FC236}">
                <a16:creationId xmlns:a16="http://schemas.microsoft.com/office/drawing/2014/main" id="{8BB8DD9F-149B-42A6-9CBD-A7CD1D6E4313}"/>
              </a:ext>
            </a:extLst>
          </p:cNvPr>
          <p:cNvSpPr>
            <a:spLocks noGrp="1"/>
          </p:cNvSpPr>
          <p:nvPr>
            <p:ph idx="1"/>
          </p:nvPr>
        </p:nvSpPr>
        <p:spPr>
          <a:xfrm>
            <a:off x="457200" y="1600200"/>
            <a:ext cx="8229600" cy="4925144"/>
          </a:xfrm>
        </p:spPr>
        <p:txBody>
          <a:bodyPr>
            <a:normAutofit/>
          </a:bodyPr>
          <a:lstStyle/>
          <a:p>
            <a:r>
              <a:rPr lang="en-US" altLang="zh-CN" dirty="0"/>
              <a:t>Easy to configure using </a:t>
            </a:r>
            <a:r>
              <a:rPr lang="en-US" altLang="zh-CN" dirty="0" err="1"/>
              <a:t>PicOS</a:t>
            </a:r>
            <a:r>
              <a:rPr lang="en-US" altLang="zh-CN" dirty="0"/>
              <a:t> / Broadcom shell</a:t>
            </a:r>
          </a:p>
          <a:p>
            <a:endParaRPr lang="en-US" altLang="zh-CN" sz="1600" dirty="0"/>
          </a:p>
          <a:p>
            <a:r>
              <a:rPr lang="en-US" altLang="zh-CN" dirty="0"/>
              <a:t>Undesirable interaction with ECN/RED</a:t>
            </a:r>
          </a:p>
          <a:p>
            <a:pPr lvl="1"/>
            <a:r>
              <a:rPr lang="en-US" altLang="zh-CN" dirty="0"/>
              <a:t>Each queue is essentially a link with the </a:t>
            </a:r>
            <a:r>
              <a:rPr lang="en-US" altLang="zh-CN" dirty="0">
                <a:solidFill>
                  <a:srgbClr val="0000CC"/>
                </a:solidFill>
              </a:rPr>
              <a:t>varying </a:t>
            </a:r>
            <a:r>
              <a:rPr lang="en-US" altLang="zh-CN" dirty="0"/>
              <a:t>capacity</a:t>
            </a:r>
            <a:r>
              <a:rPr lang="en-US" altLang="zh-CN" dirty="0">
                <a:solidFill>
                  <a:srgbClr val="0000CC"/>
                </a:solidFill>
              </a:rPr>
              <a:t> -&gt; dynamic </a:t>
            </a:r>
            <a:r>
              <a:rPr lang="en-US" altLang="zh-CN" dirty="0"/>
              <a:t>queue length threshold</a:t>
            </a:r>
          </a:p>
          <a:p>
            <a:pPr lvl="1"/>
            <a:r>
              <a:rPr lang="en-US" altLang="zh-CN" dirty="0"/>
              <a:t>Existing ECN/RED solutions (queue/port/shared buffer pool) only support </a:t>
            </a:r>
            <a:r>
              <a:rPr lang="en-US" altLang="zh-CN" dirty="0">
                <a:solidFill>
                  <a:srgbClr val="FF0000"/>
                </a:solidFill>
              </a:rPr>
              <a:t>static</a:t>
            </a:r>
            <a:r>
              <a:rPr lang="en-US" altLang="zh-CN" dirty="0"/>
              <a:t> thresholds</a:t>
            </a:r>
          </a:p>
          <a:p>
            <a:pPr lvl="1"/>
            <a:endParaRPr lang="en-US" altLang="zh-CN" sz="1600" dirty="0"/>
          </a:p>
          <a:p>
            <a:r>
              <a:rPr lang="en-US" altLang="zh-CN" dirty="0"/>
              <a:t>Our choice: per-port ECN/RED</a:t>
            </a:r>
          </a:p>
          <a:p>
            <a:pPr lvl="1"/>
            <a:r>
              <a:rPr lang="en-US" altLang="zh-CN" dirty="0">
                <a:solidFill>
                  <a:srgbClr val="FF0000"/>
                </a:solidFill>
              </a:rPr>
              <a:t>Cannot preserve the scheduling policy</a:t>
            </a:r>
          </a:p>
        </p:txBody>
      </p:sp>
      <p:sp>
        <p:nvSpPr>
          <p:cNvPr id="4" name="灯片编号占位符 3">
            <a:extLst>
              <a:ext uri="{FF2B5EF4-FFF2-40B4-BE49-F238E27FC236}">
                <a16:creationId xmlns:a16="http://schemas.microsoft.com/office/drawing/2014/main" id="{D5D8C3EB-801F-425C-8500-AB2C7FB56AF1}"/>
              </a:ext>
            </a:extLst>
          </p:cNvPr>
          <p:cNvSpPr>
            <a:spLocks noGrp="1"/>
          </p:cNvSpPr>
          <p:nvPr>
            <p:ph type="sldNum" sz="quarter" idx="12"/>
          </p:nvPr>
        </p:nvSpPr>
        <p:spPr/>
        <p:txBody>
          <a:bodyPr/>
          <a:lstStyle/>
          <a:p>
            <a:fld id="{0C913308-F349-4B6D-A68A-DD1791B4A57B}" type="slidenum">
              <a:rPr lang="zh-CN" altLang="en-US" smtClean="0"/>
              <a:t>31</a:t>
            </a:fld>
            <a:endParaRPr lang="zh-CN" altLang="en-US"/>
          </a:p>
        </p:txBody>
      </p:sp>
    </p:spTree>
    <p:extLst>
      <p:ext uri="{BB962C8B-B14F-4D97-AF65-F5344CB8AC3E}">
        <p14:creationId xmlns:p14="http://schemas.microsoft.com/office/powerpoint/2010/main" val="1261587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EF9FE4-80EA-4AD7-92F0-197D3BE00742}"/>
              </a:ext>
            </a:extLst>
          </p:cNvPr>
          <p:cNvSpPr>
            <a:spLocks noGrp="1"/>
          </p:cNvSpPr>
          <p:nvPr>
            <p:ph type="title"/>
          </p:nvPr>
        </p:nvSpPr>
        <p:spPr/>
        <p:txBody>
          <a:bodyPr/>
          <a:lstStyle/>
          <a:p>
            <a:r>
              <a:rPr lang="en-US" altLang="zh-CN" dirty="0">
                <a:solidFill>
                  <a:srgbClr val="0000CC"/>
                </a:solidFill>
              </a:rPr>
              <a:t>Evaluation</a:t>
            </a:r>
            <a:endParaRPr lang="zh-CN" altLang="en-US" dirty="0"/>
          </a:p>
        </p:txBody>
      </p:sp>
      <p:sp>
        <p:nvSpPr>
          <p:cNvPr id="3" name="内容占位符 2">
            <a:extLst>
              <a:ext uri="{FF2B5EF4-FFF2-40B4-BE49-F238E27FC236}">
                <a16:creationId xmlns:a16="http://schemas.microsoft.com/office/drawing/2014/main" id="{CF5B8679-125D-430B-AF75-8047B98C5D09}"/>
              </a:ext>
            </a:extLst>
          </p:cNvPr>
          <p:cNvSpPr>
            <a:spLocks noGrp="1"/>
          </p:cNvSpPr>
          <p:nvPr>
            <p:ph idx="1"/>
          </p:nvPr>
        </p:nvSpPr>
        <p:spPr/>
        <p:txBody>
          <a:bodyPr/>
          <a:lstStyle/>
          <a:p>
            <a:r>
              <a:rPr lang="en-US" altLang="zh-CN" dirty="0"/>
              <a:t>Flow Completion Time (FCT)</a:t>
            </a:r>
          </a:p>
          <a:p>
            <a:pPr lvl="1"/>
            <a:r>
              <a:rPr lang="en-US" altLang="zh-CN" dirty="0"/>
              <a:t>T(receive the last ACK) – T(send the first packet)</a:t>
            </a:r>
          </a:p>
          <a:p>
            <a:pPr lvl="1"/>
            <a:r>
              <a:rPr lang="en-US" altLang="zh-CN" dirty="0">
                <a:solidFill>
                  <a:srgbClr val="FF0000"/>
                </a:solidFill>
              </a:rPr>
              <a:t>The TCP sender does not know the time to receive the last ACK in practice</a:t>
            </a:r>
          </a:p>
          <a:p>
            <a:pPr lvl="1"/>
            <a:endParaRPr lang="en-US" altLang="zh-CN" sz="1600" dirty="0"/>
          </a:p>
          <a:p>
            <a:r>
              <a:rPr lang="en-US" altLang="zh-CN" dirty="0"/>
              <a:t>Measure FCT at the receiver side</a:t>
            </a:r>
          </a:p>
          <a:p>
            <a:pPr lvl="1"/>
            <a:r>
              <a:rPr lang="en-US" altLang="zh-CN" dirty="0"/>
              <a:t>The receiver sends a request to the sender to get the desired amount of data</a:t>
            </a:r>
          </a:p>
          <a:p>
            <a:pPr lvl="1"/>
            <a:r>
              <a:rPr lang="en-US" altLang="zh-CN" dirty="0"/>
              <a:t>T(receive the all response) – T(send the request)</a:t>
            </a:r>
          </a:p>
        </p:txBody>
      </p:sp>
      <p:sp>
        <p:nvSpPr>
          <p:cNvPr id="4" name="灯片编号占位符 3">
            <a:extLst>
              <a:ext uri="{FF2B5EF4-FFF2-40B4-BE49-F238E27FC236}">
                <a16:creationId xmlns:a16="http://schemas.microsoft.com/office/drawing/2014/main" id="{3D431C1C-E642-4E3B-8019-1E0A0826962F}"/>
              </a:ext>
            </a:extLst>
          </p:cNvPr>
          <p:cNvSpPr>
            <a:spLocks noGrp="1"/>
          </p:cNvSpPr>
          <p:nvPr>
            <p:ph type="sldNum" sz="quarter" idx="12"/>
          </p:nvPr>
        </p:nvSpPr>
        <p:spPr/>
        <p:txBody>
          <a:bodyPr/>
          <a:lstStyle/>
          <a:p>
            <a:fld id="{0C913308-F349-4B6D-A68A-DD1791B4A57B}" type="slidenum">
              <a:rPr lang="zh-CN" altLang="en-US" smtClean="0"/>
              <a:t>32</a:t>
            </a:fld>
            <a:endParaRPr lang="zh-CN" altLang="en-US"/>
          </a:p>
        </p:txBody>
      </p:sp>
    </p:spTree>
    <p:extLst>
      <p:ext uri="{BB962C8B-B14F-4D97-AF65-F5344CB8AC3E}">
        <p14:creationId xmlns:p14="http://schemas.microsoft.com/office/powerpoint/2010/main" val="133667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CC"/>
                </a:solidFill>
              </a:rPr>
              <a:t>Outline</a:t>
            </a:r>
            <a:endParaRPr lang="zh-CN" altLang="en-US" dirty="0">
              <a:solidFill>
                <a:srgbClr val="0000CC"/>
              </a:solidFill>
            </a:endParaRPr>
          </a:p>
        </p:txBody>
      </p:sp>
      <p:sp>
        <p:nvSpPr>
          <p:cNvPr id="3" name="内容占位符 2"/>
          <p:cNvSpPr>
            <a:spLocks noGrp="1"/>
          </p:cNvSpPr>
          <p:nvPr>
            <p:ph idx="1"/>
          </p:nvPr>
        </p:nvSpPr>
        <p:spPr/>
        <p:txBody>
          <a:bodyPr/>
          <a:lstStyle/>
          <a:p>
            <a:r>
              <a:rPr lang="en-US" altLang="zh-CN" dirty="0"/>
              <a:t>Key idea of PIAS</a:t>
            </a:r>
          </a:p>
          <a:p>
            <a:endParaRPr lang="en-US" altLang="zh-CN" sz="1600" dirty="0"/>
          </a:p>
          <a:p>
            <a:r>
              <a:rPr lang="en-US" altLang="zh-CN" dirty="0"/>
              <a:t>Implementation efforts for NSDI submission</a:t>
            </a:r>
          </a:p>
          <a:p>
            <a:endParaRPr lang="en-US" altLang="zh-CN" sz="1600" dirty="0"/>
          </a:p>
          <a:p>
            <a:r>
              <a:rPr lang="en-US" altLang="zh-CN" dirty="0">
                <a:solidFill>
                  <a:srgbClr val="0000CC"/>
                </a:solidFill>
              </a:rPr>
              <a:t>Efforts after NSDI </a:t>
            </a:r>
          </a:p>
          <a:p>
            <a:endParaRPr lang="en-US" altLang="zh-CN" sz="1600" dirty="0"/>
          </a:p>
          <a:p>
            <a:r>
              <a:rPr lang="en-US" altLang="zh-CN" dirty="0"/>
              <a:t>Takeaway from PIAS experience </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33</a:t>
            </a:fld>
            <a:endParaRPr lang="zh-CN" altLang="en-US"/>
          </a:p>
        </p:txBody>
      </p:sp>
    </p:spTree>
    <p:extLst>
      <p:ext uri="{BB962C8B-B14F-4D97-AF65-F5344CB8AC3E}">
        <p14:creationId xmlns:p14="http://schemas.microsoft.com/office/powerpoint/2010/main" val="15194642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A97E6F-8254-4896-8A44-AE22E67AFCF8}"/>
              </a:ext>
            </a:extLst>
          </p:cNvPr>
          <p:cNvSpPr>
            <a:spLocks noGrp="1"/>
          </p:cNvSpPr>
          <p:nvPr>
            <p:ph type="title"/>
          </p:nvPr>
        </p:nvSpPr>
        <p:spPr/>
        <p:txBody>
          <a:bodyPr/>
          <a:lstStyle/>
          <a:p>
            <a:r>
              <a:rPr lang="en-US" altLang="zh-CN" dirty="0">
                <a:solidFill>
                  <a:srgbClr val="0000CC"/>
                </a:solidFill>
              </a:rPr>
              <a:t>Implementation Efforts</a:t>
            </a:r>
            <a:endParaRPr lang="zh-CN" altLang="en-US" dirty="0">
              <a:solidFill>
                <a:srgbClr val="0000CC"/>
              </a:solidFill>
            </a:endParaRPr>
          </a:p>
        </p:txBody>
      </p:sp>
      <p:sp>
        <p:nvSpPr>
          <p:cNvPr id="3" name="内容占位符 2">
            <a:extLst>
              <a:ext uri="{FF2B5EF4-FFF2-40B4-BE49-F238E27FC236}">
                <a16:creationId xmlns:a16="http://schemas.microsoft.com/office/drawing/2014/main" id="{059AB70F-1EDB-411B-A1CD-27802EAC0826}"/>
              </a:ext>
            </a:extLst>
          </p:cNvPr>
          <p:cNvSpPr>
            <a:spLocks noGrp="1"/>
          </p:cNvSpPr>
          <p:nvPr>
            <p:ph idx="1"/>
          </p:nvPr>
        </p:nvSpPr>
        <p:spPr/>
        <p:txBody>
          <a:bodyPr>
            <a:normAutofit lnSpcReduction="10000"/>
          </a:bodyPr>
          <a:lstStyle/>
          <a:p>
            <a:r>
              <a:rPr lang="en-US" altLang="zh-CN" dirty="0"/>
              <a:t>Improve traffic generator</a:t>
            </a:r>
          </a:p>
          <a:p>
            <a:pPr lvl="1"/>
            <a:r>
              <a:rPr lang="en-US" altLang="zh-CN" dirty="0"/>
              <a:t>Use </a:t>
            </a:r>
            <a:r>
              <a:rPr lang="en-US" altLang="zh-CN" dirty="0">
                <a:solidFill>
                  <a:srgbClr val="0000CC"/>
                </a:solidFill>
              </a:rPr>
              <a:t>persistent</a:t>
            </a:r>
            <a:r>
              <a:rPr lang="en-US" altLang="zh-CN" dirty="0"/>
              <a:t> TCP connections</a:t>
            </a:r>
          </a:p>
          <a:p>
            <a:pPr lvl="1"/>
            <a:r>
              <a:rPr lang="en-US" altLang="zh-CN" dirty="0"/>
              <a:t>Better user interfaces </a:t>
            </a:r>
          </a:p>
          <a:p>
            <a:pPr lvl="1"/>
            <a:r>
              <a:rPr lang="en-US" altLang="zh-CN" dirty="0"/>
              <a:t>Used in other papers (e.g. , </a:t>
            </a:r>
            <a:r>
              <a:rPr lang="en-US" altLang="zh-CN" dirty="0" err="1"/>
              <a:t>ClickNP</a:t>
            </a:r>
            <a:r>
              <a:rPr lang="en-US" altLang="zh-CN" dirty="0"/>
              <a:t>)</a:t>
            </a:r>
          </a:p>
          <a:p>
            <a:pPr lvl="1"/>
            <a:endParaRPr lang="en-US" altLang="zh-CN" sz="1200" dirty="0"/>
          </a:p>
          <a:p>
            <a:r>
              <a:rPr lang="en-US" altLang="zh-CN" dirty="0"/>
              <a:t>Improve packet tagging module</a:t>
            </a:r>
          </a:p>
          <a:p>
            <a:pPr lvl="1"/>
            <a:r>
              <a:rPr lang="en-US" altLang="zh-CN" dirty="0"/>
              <a:t>Identify message boundaries in TCP connections</a:t>
            </a:r>
          </a:p>
          <a:p>
            <a:pPr lvl="2"/>
            <a:r>
              <a:rPr lang="en-US" altLang="zh-CN" dirty="0"/>
              <a:t>Monitor TCP send buffer occupancy using </a:t>
            </a:r>
            <a:r>
              <a:rPr lang="en-US" altLang="zh-CN" dirty="0" err="1">
                <a:solidFill>
                  <a:srgbClr val="0000CC"/>
                </a:solidFill>
              </a:rPr>
              <a:t>jprobe</a:t>
            </a:r>
            <a:r>
              <a:rPr lang="en-US" altLang="zh-CN" dirty="0"/>
              <a:t> hooks</a:t>
            </a:r>
          </a:p>
          <a:p>
            <a:pPr lvl="2"/>
            <a:endParaRPr lang="en-US" altLang="zh-CN" sz="1200" dirty="0"/>
          </a:p>
          <a:p>
            <a:r>
              <a:rPr lang="en-US" altLang="zh-CN" dirty="0"/>
              <a:t>Evaluation on Linux kernel 3.18</a:t>
            </a:r>
          </a:p>
          <a:p>
            <a:pPr marL="457200" lvl="1" indent="0">
              <a:buNone/>
            </a:pPr>
            <a:endParaRPr lang="en-US" altLang="zh-CN" dirty="0"/>
          </a:p>
          <a:p>
            <a:pPr lvl="1"/>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1FDD9E1D-382A-404F-B1F0-89617C62BDA2}"/>
              </a:ext>
            </a:extLst>
          </p:cNvPr>
          <p:cNvSpPr>
            <a:spLocks noGrp="1"/>
          </p:cNvSpPr>
          <p:nvPr>
            <p:ph type="sldNum" sz="quarter" idx="12"/>
          </p:nvPr>
        </p:nvSpPr>
        <p:spPr/>
        <p:txBody>
          <a:bodyPr/>
          <a:lstStyle/>
          <a:p>
            <a:fld id="{0C913308-F349-4B6D-A68A-DD1791B4A57B}" type="slidenum">
              <a:rPr lang="zh-CN" altLang="en-US" smtClean="0"/>
              <a:t>34</a:t>
            </a:fld>
            <a:endParaRPr lang="zh-CN" altLang="en-US"/>
          </a:p>
        </p:txBody>
      </p:sp>
    </p:spTree>
    <p:extLst>
      <p:ext uri="{BB962C8B-B14F-4D97-AF65-F5344CB8AC3E}">
        <p14:creationId xmlns:p14="http://schemas.microsoft.com/office/powerpoint/2010/main" val="362327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6758E4-C338-4174-B79B-87C6115F884B}"/>
              </a:ext>
            </a:extLst>
          </p:cNvPr>
          <p:cNvSpPr>
            <a:spLocks noGrp="1"/>
          </p:cNvSpPr>
          <p:nvPr>
            <p:ph type="title"/>
          </p:nvPr>
        </p:nvSpPr>
        <p:spPr/>
        <p:txBody>
          <a:bodyPr/>
          <a:lstStyle/>
          <a:p>
            <a:r>
              <a:rPr lang="en-US" altLang="zh-CN" dirty="0">
                <a:solidFill>
                  <a:srgbClr val="0000CC"/>
                </a:solidFill>
              </a:rPr>
              <a:t>Some Research Questions</a:t>
            </a:r>
            <a:endParaRPr lang="zh-CN" altLang="en-US" dirty="0"/>
          </a:p>
        </p:txBody>
      </p:sp>
      <p:sp>
        <p:nvSpPr>
          <p:cNvPr id="3" name="内容占位符 2">
            <a:extLst>
              <a:ext uri="{FF2B5EF4-FFF2-40B4-BE49-F238E27FC236}">
                <a16:creationId xmlns:a16="http://schemas.microsoft.com/office/drawing/2014/main" id="{D76859CE-F629-469D-AA08-5743304C7E34}"/>
              </a:ext>
            </a:extLst>
          </p:cNvPr>
          <p:cNvSpPr>
            <a:spLocks noGrp="1"/>
          </p:cNvSpPr>
          <p:nvPr>
            <p:ph idx="1"/>
          </p:nvPr>
        </p:nvSpPr>
        <p:spPr/>
        <p:txBody>
          <a:bodyPr/>
          <a:lstStyle/>
          <a:p>
            <a:r>
              <a:rPr lang="en-US" altLang="zh-CN" dirty="0"/>
              <a:t>How to do ECN marking with multiple queues?</a:t>
            </a:r>
          </a:p>
          <a:p>
            <a:pPr lvl="1"/>
            <a:r>
              <a:rPr lang="en-US" altLang="zh-CN" dirty="0"/>
              <a:t>Our solution (per-port ECN/RED) violates the scheduling policy for good throughput and latency </a:t>
            </a:r>
          </a:p>
          <a:p>
            <a:endParaRPr lang="en-US" altLang="zh-CN" dirty="0"/>
          </a:p>
          <a:p>
            <a:r>
              <a:rPr lang="en-US" altLang="zh-CN" dirty="0"/>
              <a:t>How does switch mange its buffer?</a:t>
            </a:r>
          </a:p>
          <a:p>
            <a:pPr lvl="1"/>
            <a:r>
              <a:rPr lang="en-US" altLang="zh-CN" dirty="0" err="1"/>
              <a:t>Incast</a:t>
            </a:r>
            <a:r>
              <a:rPr lang="en-US" altLang="zh-CN" dirty="0"/>
              <a:t> only happens with static buffer allocation</a:t>
            </a:r>
          </a:p>
          <a:p>
            <a:pPr marL="457200" lvl="1" indent="0">
              <a:buNone/>
            </a:pPr>
            <a:endParaRPr lang="zh-CN" altLang="en-US" dirty="0"/>
          </a:p>
        </p:txBody>
      </p:sp>
      <p:sp>
        <p:nvSpPr>
          <p:cNvPr id="4" name="灯片编号占位符 3">
            <a:extLst>
              <a:ext uri="{FF2B5EF4-FFF2-40B4-BE49-F238E27FC236}">
                <a16:creationId xmlns:a16="http://schemas.microsoft.com/office/drawing/2014/main" id="{929050A8-84F9-4641-977B-B5BDCE276152}"/>
              </a:ext>
            </a:extLst>
          </p:cNvPr>
          <p:cNvSpPr>
            <a:spLocks noGrp="1"/>
          </p:cNvSpPr>
          <p:nvPr>
            <p:ph type="sldNum" sz="quarter" idx="12"/>
          </p:nvPr>
        </p:nvSpPr>
        <p:spPr/>
        <p:txBody>
          <a:bodyPr/>
          <a:lstStyle/>
          <a:p>
            <a:fld id="{0C913308-F349-4B6D-A68A-DD1791B4A57B}" type="slidenum">
              <a:rPr lang="zh-CN" altLang="en-US" smtClean="0"/>
              <a:t>35</a:t>
            </a:fld>
            <a:endParaRPr lang="zh-CN" altLang="en-US"/>
          </a:p>
        </p:txBody>
      </p:sp>
    </p:spTree>
    <p:extLst>
      <p:ext uri="{BB962C8B-B14F-4D97-AF65-F5344CB8AC3E}">
        <p14:creationId xmlns:p14="http://schemas.microsoft.com/office/powerpoint/2010/main" val="165487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6758E4-C338-4174-B79B-87C6115F884B}"/>
              </a:ext>
            </a:extLst>
          </p:cNvPr>
          <p:cNvSpPr>
            <a:spLocks noGrp="1"/>
          </p:cNvSpPr>
          <p:nvPr>
            <p:ph type="title"/>
          </p:nvPr>
        </p:nvSpPr>
        <p:spPr/>
        <p:txBody>
          <a:bodyPr/>
          <a:lstStyle/>
          <a:p>
            <a:r>
              <a:rPr lang="en-US" altLang="zh-CN" dirty="0">
                <a:solidFill>
                  <a:srgbClr val="0000CC"/>
                </a:solidFill>
              </a:rPr>
              <a:t>Research Efforts</a:t>
            </a:r>
            <a:endParaRPr lang="zh-CN" altLang="en-US" dirty="0"/>
          </a:p>
        </p:txBody>
      </p:sp>
      <p:sp>
        <p:nvSpPr>
          <p:cNvPr id="3" name="内容占位符 2">
            <a:extLst>
              <a:ext uri="{FF2B5EF4-FFF2-40B4-BE49-F238E27FC236}">
                <a16:creationId xmlns:a16="http://schemas.microsoft.com/office/drawing/2014/main" id="{D76859CE-F629-469D-AA08-5743304C7E34}"/>
              </a:ext>
            </a:extLst>
          </p:cNvPr>
          <p:cNvSpPr>
            <a:spLocks noGrp="1"/>
          </p:cNvSpPr>
          <p:nvPr>
            <p:ph idx="1"/>
          </p:nvPr>
        </p:nvSpPr>
        <p:spPr/>
        <p:txBody>
          <a:bodyPr>
            <a:normAutofit/>
          </a:bodyPr>
          <a:lstStyle/>
          <a:p>
            <a:r>
              <a:rPr lang="en-US" altLang="zh-CN" dirty="0"/>
              <a:t>ECN marking with multiple queues (2015-206)</a:t>
            </a:r>
          </a:p>
          <a:p>
            <a:pPr lvl="1"/>
            <a:r>
              <a:rPr lang="en-US" altLang="zh-CN" dirty="0"/>
              <a:t>MQ-ECN [NSDI’16]: dynamically adjust per-queue queue length thresholds</a:t>
            </a:r>
          </a:p>
          <a:p>
            <a:pPr lvl="1"/>
            <a:r>
              <a:rPr lang="en-US" altLang="zh-CN" dirty="0"/>
              <a:t>TCN [CoNEXT’16]: use sojourn time as the signal </a:t>
            </a:r>
          </a:p>
          <a:p>
            <a:pPr lvl="1"/>
            <a:endParaRPr lang="en-US" altLang="zh-CN" dirty="0"/>
          </a:p>
          <a:p>
            <a:r>
              <a:rPr lang="en-US" altLang="zh-CN" dirty="0"/>
              <a:t>Buffer management (2016-2017)</a:t>
            </a:r>
          </a:p>
          <a:p>
            <a:pPr lvl="1"/>
            <a:r>
              <a:rPr lang="en-US" altLang="zh-CN" dirty="0"/>
              <a:t>BCC [APNet’17]: buffer-aware congestion control for extremely shallow-buffered data centers </a:t>
            </a:r>
          </a:p>
          <a:p>
            <a:pPr lvl="2"/>
            <a:r>
              <a:rPr lang="en-US" altLang="zh-CN" dirty="0"/>
              <a:t>One more shared buffer ECN/RED configuration</a:t>
            </a:r>
          </a:p>
          <a:p>
            <a:pPr marL="457200" lvl="1" indent="0">
              <a:buNone/>
            </a:pPr>
            <a:endParaRPr lang="en-US" altLang="zh-CN" dirty="0"/>
          </a:p>
          <a:p>
            <a:endParaRPr lang="zh-CN" altLang="en-US" dirty="0"/>
          </a:p>
        </p:txBody>
      </p:sp>
      <p:sp>
        <p:nvSpPr>
          <p:cNvPr id="4" name="灯片编号占位符 3">
            <a:extLst>
              <a:ext uri="{FF2B5EF4-FFF2-40B4-BE49-F238E27FC236}">
                <a16:creationId xmlns:a16="http://schemas.microsoft.com/office/drawing/2014/main" id="{929050A8-84F9-4641-977B-B5BDCE276152}"/>
              </a:ext>
            </a:extLst>
          </p:cNvPr>
          <p:cNvSpPr>
            <a:spLocks noGrp="1"/>
          </p:cNvSpPr>
          <p:nvPr>
            <p:ph type="sldNum" sz="quarter" idx="12"/>
          </p:nvPr>
        </p:nvSpPr>
        <p:spPr/>
        <p:txBody>
          <a:bodyPr/>
          <a:lstStyle/>
          <a:p>
            <a:fld id="{0C913308-F349-4B6D-A68A-DD1791B4A57B}" type="slidenum">
              <a:rPr lang="zh-CN" altLang="en-US" smtClean="0"/>
              <a:t>36</a:t>
            </a:fld>
            <a:endParaRPr lang="zh-CN" altLang="en-US"/>
          </a:p>
        </p:txBody>
      </p:sp>
    </p:spTree>
    <p:extLst>
      <p:ext uri="{BB962C8B-B14F-4D97-AF65-F5344CB8AC3E}">
        <p14:creationId xmlns:p14="http://schemas.microsoft.com/office/powerpoint/2010/main" val="1975578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CC"/>
                </a:solidFill>
              </a:rPr>
              <a:t>Outline</a:t>
            </a:r>
            <a:endParaRPr lang="zh-CN" altLang="en-US" dirty="0">
              <a:solidFill>
                <a:srgbClr val="0000CC"/>
              </a:solidFill>
            </a:endParaRPr>
          </a:p>
        </p:txBody>
      </p:sp>
      <p:sp>
        <p:nvSpPr>
          <p:cNvPr id="3" name="内容占位符 2"/>
          <p:cNvSpPr>
            <a:spLocks noGrp="1"/>
          </p:cNvSpPr>
          <p:nvPr>
            <p:ph idx="1"/>
          </p:nvPr>
        </p:nvSpPr>
        <p:spPr/>
        <p:txBody>
          <a:bodyPr/>
          <a:lstStyle/>
          <a:p>
            <a:r>
              <a:rPr lang="en-US" altLang="zh-CN" dirty="0"/>
              <a:t>Key idea of PIAS</a:t>
            </a:r>
          </a:p>
          <a:p>
            <a:endParaRPr lang="en-US" altLang="zh-CN" sz="1600" dirty="0"/>
          </a:p>
          <a:p>
            <a:r>
              <a:rPr lang="en-US" altLang="zh-CN" dirty="0"/>
              <a:t>Implementation efforts for NSDI submission</a:t>
            </a:r>
          </a:p>
          <a:p>
            <a:endParaRPr lang="en-US" altLang="zh-CN" sz="1600" dirty="0"/>
          </a:p>
          <a:p>
            <a:r>
              <a:rPr lang="en-US" altLang="zh-CN" dirty="0"/>
              <a:t>Efforts after NSDI </a:t>
            </a:r>
          </a:p>
          <a:p>
            <a:endParaRPr lang="en-US" altLang="zh-CN" sz="1600" dirty="0"/>
          </a:p>
          <a:p>
            <a:r>
              <a:rPr lang="en-US" altLang="zh-CN" dirty="0">
                <a:solidFill>
                  <a:srgbClr val="0000CC"/>
                </a:solidFill>
              </a:rPr>
              <a:t>Takeaway from PIAS experience </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37</a:t>
            </a:fld>
            <a:endParaRPr lang="zh-CN" altLang="en-US"/>
          </a:p>
        </p:txBody>
      </p:sp>
    </p:spTree>
    <p:extLst>
      <p:ext uri="{BB962C8B-B14F-4D97-AF65-F5344CB8AC3E}">
        <p14:creationId xmlns:p14="http://schemas.microsoft.com/office/powerpoint/2010/main" val="3338951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9AFD50-B11E-4D18-AEFC-022BCCFD084D}"/>
              </a:ext>
            </a:extLst>
          </p:cNvPr>
          <p:cNvSpPr>
            <a:spLocks noGrp="1"/>
          </p:cNvSpPr>
          <p:nvPr>
            <p:ph type="title"/>
          </p:nvPr>
        </p:nvSpPr>
        <p:spPr/>
        <p:txBody>
          <a:bodyPr/>
          <a:lstStyle/>
          <a:p>
            <a:r>
              <a:rPr lang="en-US" altLang="zh-CN" dirty="0">
                <a:solidFill>
                  <a:srgbClr val="0000CC"/>
                </a:solidFill>
              </a:rPr>
              <a:t>Takeaway</a:t>
            </a:r>
            <a:endParaRPr lang="zh-CN" altLang="en-US" dirty="0"/>
          </a:p>
        </p:txBody>
      </p:sp>
      <p:sp>
        <p:nvSpPr>
          <p:cNvPr id="3" name="内容占位符 2">
            <a:extLst>
              <a:ext uri="{FF2B5EF4-FFF2-40B4-BE49-F238E27FC236}">
                <a16:creationId xmlns:a16="http://schemas.microsoft.com/office/drawing/2014/main" id="{0A87AAC0-46F4-4125-BE26-7DBE59EC9F96}"/>
              </a:ext>
            </a:extLst>
          </p:cNvPr>
          <p:cNvSpPr>
            <a:spLocks noGrp="1"/>
          </p:cNvSpPr>
          <p:nvPr>
            <p:ph idx="1"/>
          </p:nvPr>
        </p:nvSpPr>
        <p:spPr/>
        <p:txBody>
          <a:bodyPr>
            <a:normAutofit/>
          </a:bodyPr>
          <a:lstStyle/>
          <a:p>
            <a:r>
              <a:rPr lang="en-US" altLang="zh-CN" dirty="0"/>
              <a:t>Start to do implementation when you start a project.</a:t>
            </a:r>
          </a:p>
          <a:p>
            <a:pPr marL="457200" lvl="1" indent="0">
              <a:buNone/>
            </a:pPr>
            <a:endParaRPr lang="en-US" altLang="zh-CN" sz="3200" dirty="0"/>
          </a:p>
          <a:p>
            <a:r>
              <a:rPr lang="en-US" altLang="zh-CN" dirty="0"/>
              <a:t>A good implementation not only makes the paper stronger, but also unveils many research problems.</a:t>
            </a:r>
          </a:p>
          <a:p>
            <a:endParaRPr lang="en-US" altLang="zh-CN" sz="1600" dirty="0"/>
          </a:p>
          <a:p>
            <a:endParaRPr lang="en-US" altLang="zh-CN" dirty="0"/>
          </a:p>
          <a:p>
            <a:endParaRPr lang="en-US" altLang="zh-CN" sz="1600" dirty="0"/>
          </a:p>
          <a:p>
            <a:endParaRPr lang="en-US" altLang="zh-CN" dirty="0"/>
          </a:p>
          <a:p>
            <a:endParaRPr lang="en-US" altLang="zh-CN" dirty="0"/>
          </a:p>
          <a:p>
            <a:endParaRPr lang="en-US" altLang="zh-CN" dirty="0"/>
          </a:p>
        </p:txBody>
      </p:sp>
      <p:sp>
        <p:nvSpPr>
          <p:cNvPr id="4" name="灯片编号占位符 3">
            <a:extLst>
              <a:ext uri="{FF2B5EF4-FFF2-40B4-BE49-F238E27FC236}">
                <a16:creationId xmlns:a16="http://schemas.microsoft.com/office/drawing/2014/main" id="{50495306-EC92-4E02-BF08-D70A0A2F45AF}"/>
              </a:ext>
            </a:extLst>
          </p:cNvPr>
          <p:cNvSpPr>
            <a:spLocks noGrp="1"/>
          </p:cNvSpPr>
          <p:nvPr>
            <p:ph type="sldNum" sz="quarter" idx="12"/>
          </p:nvPr>
        </p:nvSpPr>
        <p:spPr/>
        <p:txBody>
          <a:bodyPr/>
          <a:lstStyle/>
          <a:p>
            <a:fld id="{0C913308-F349-4B6D-A68A-DD1791B4A57B}" type="slidenum">
              <a:rPr lang="zh-CN" altLang="en-US" smtClean="0"/>
              <a:t>38</a:t>
            </a:fld>
            <a:endParaRPr lang="zh-CN" altLang="en-US"/>
          </a:p>
        </p:txBody>
      </p:sp>
    </p:spTree>
    <p:extLst>
      <p:ext uri="{BB962C8B-B14F-4D97-AF65-F5344CB8AC3E}">
        <p14:creationId xmlns:p14="http://schemas.microsoft.com/office/powerpoint/2010/main" val="33460438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8715FD-9D7E-40CA-9581-DAA1E21332BB}"/>
              </a:ext>
            </a:extLst>
          </p:cNvPr>
          <p:cNvSpPr>
            <a:spLocks noGrp="1"/>
          </p:cNvSpPr>
          <p:nvPr>
            <p:ph type="title"/>
          </p:nvPr>
        </p:nvSpPr>
        <p:spPr/>
        <p:txBody>
          <a:bodyPr>
            <a:normAutofit/>
          </a:bodyPr>
          <a:lstStyle/>
          <a:p>
            <a:r>
              <a:rPr lang="en-US" altLang="zh-CN" dirty="0">
                <a:solidFill>
                  <a:srgbClr val="0000CC"/>
                </a:solidFill>
              </a:rPr>
              <a:t>Cloud &amp; Mobile Group at MSRA</a:t>
            </a:r>
            <a:endParaRPr lang="zh-CN" altLang="en-US" dirty="0">
              <a:solidFill>
                <a:srgbClr val="0000CC"/>
              </a:solidFill>
            </a:endParaRPr>
          </a:p>
        </p:txBody>
      </p:sp>
      <p:sp>
        <p:nvSpPr>
          <p:cNvPr id="3" name="内容占位符 2">
            <a:extLst>
              <a:ext uri="{FF2B5EF4-FFF2-40B4-BE49-F238E27FC236}">
                <a16:creationId xmlns:a16="http://schemas.microsoft.com/office/drawing/2014/main" id="{9A54890F-6270-480B-9C29-525F340CA1AB}"/>
              </a:ext>
            </a:extLst>
          </p:cNvPr>
          <p:cNvSpPr>
            <a:spLocks noGrp="1"/>
          </p:cNvSpPr>
          <p:nvPr>
            <p:ph idx="1"/>
          </p:nvPr>
        </p:nvSpPr>
        <p:spPr/>
        <p:txBody>
          <a:bodyPr/>
          <a:lstStyle/>
          <a:p>
            <a:r>
              <a:rPr lang="en-US" altLang="zh-CN" dirty="0"/>
              <a:t>Research Area:</a:t>
            </a:r>
          </a:p>
          <a:p>
            <a:pPr lvl="1"/>
            <a:r>
              <a:rPr lang="en-US" altLang="zh-CN" dirty="0"/>
              <a:t>Cloud Computing, Networking, Mobile Computing</a:t>
            </a:r>
          </a:p>
          <a:p>
            <a:pPr lvl="1"/>
            <a:endParaRPr lang="en-US" altLang="zh-CN" sz="1600" dirty="0"/>
          </a:p>
          <a:p>
            <a:r>
              <a:rPr lang="en-US" altLang="zh-CN" dirty="0"/>
              <a:t>We are now looking for full-time researchers and research interns</a:t>
            </a:r>
          </a:p>
          <a:p>
            <a:endParaRPr lang="en-US" altLang="zh-CN" sz="1600" dirty="0"/>
          </a:p>
          <a:p>
            <a:r>
              <a:rPr lang="en-US" altLang="zh-CN" dirty="0"/>
              <a:t>Feel free to talk to me or send emails to my manager Thomas Moscibroda</a:t>
            </a:r>
          </a:p>
          <a:p>
            <a:pPr lvl="1"/>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292EC2BD-8442-44CE-9E16-E6F8B4A0D84A}"/>
              </a:ext>
            </a:extLst>
          </p:cNvPr>
          <p:cNvSpPr>
            <a:spLocks noGrp="1"/>
          </p:cNvSpPr>
          <p:nvPr>
            <p:ph type="sldNum" sz="quarter" idx="12"/>
          </p:nvPr>
        </p:nvSpPr>
        <p:spPr/>
        <p:txBody>
          <a:bodyPr/>
          <a:lstStyle/>
          <a:p>
            <a:fld id="{0C913308-F349-4B6D-A68A-DD1791B4A57B}" type="slidenum">
              <a:rPr lang="zh-CN" altLang="en-US" smtClean="0"/>
              <a:t>39</a:t>
            </a:fld>
            <a:endParaRPr lang="zh-CN" altLang="en-US"/>
          </a:p>
        </p:txBody>
      </p:sp>
    </p:spTree>
    <p:extLst>
      <p:ext uri="{BB962C8B-B14F-4D97-AF65-F5344CB8AC3E}">
        <p14:creationId xmlns:p14="http://schemas.microsoft.com/office/powerpoint/2010/main" val="4010808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8AB70E6-0963-4738-88E1-DEBF9D498FD6}"/>
              </a:ext>
            </a:extLst>
          </p:cNvPr>
          <p:cNvSpPr>
            <a:spLocks noGrp="1"/>
          </p:cNvSpPr>
          <p:nvPr>
            <p:ph type="sldNum" sz="quarter" idx="12"/>
          </p:nvPr>
        </p:nvSpPr>
        <p:spPr/>
        <p:txBody>
          <a:bodyPr/>
          <a:lstStyle/>
          <a:p>
            <a:fld id="{0C913308-F349-4B6D-A68A-DD1791B4A57B}" type="slidenum">
              <a:rPr lang="zh-CN" altLang="en-US" smtClean="0"/>
              <a:t>4</a:t>
            </a:fld>
            <a:endParaRPr lang="zh-CN" altLang="en-US"/>
          </a:p>
        </p:txBody>
      </p:sp>
      <p:sp>
        <p:nvSpPr>
          <p:cNvPr id="5" name="标题 1">
            <a:extLst>
              <a:ext uri="{FF2B5EF4-FFF2-40B4-BE49-F238E27FC236}">
                <a16:creationId xmlns:a16="http://schemas.microsoft.com/office/drawing/2014/main" id="{D6A5BFFC-E31D-420D-80B5-1F024CA500BC}"/>
              </a:ext>
            </a:extLst>
          </p:cNvPr>
          <p:cNvSpPr txBox="1">
            <a:spLocks/>
          </p:cNvSpPr>
          <p:nvPr/>
        </p:nvSpPr>
        <p:spPr>
          <a:xfrm>
            <a:off x="765175" y="1484784"/>
            <a:ext cx="8055297" cy="252028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a:cs typeface="Times New Roman" panose="02020603050405020304" pitchFamily="18" charset="0"/>
              </a:rPr>
              <a:t>This talk is about our experience on </a:t>
            </a:r>
            <a:r>
              <a:rPr lang="en-US" altLang="zh-CN" b="1" dirty="0">
                <a:solidFill>
                  <a:srgbClr val="0000CC"/>
                </a:solidFill>
                <a:cs typeface="Times New Roman" panose="02020603050405020304" pitchFamily="18" charset="0"/>
              </a:rPr>
              <a:t>PIAS</a:t>
            </a:r>
            <a:r>
              <a:rPr lang="en-US" altLang="zh-CN" dirty="0">
                <a:cs typeface="Times New Roman" panose="02020603050405020304" pitchFamily="18" charset="0"/>
              </a:rPr>
              <a:t> project.</a:t>
            </a:r>
            <a:endParaRPr lang="zh-CN" altLang="en-US" dirty="0">
              <a:cs typeface="Times New Roman" panose="02020603050405020304" pitchFamily="18" charset="0"/>
            </a:endParaRPr>
          </a:p>
        </p:txBody>
      </p:sp>
      <p:sp>
        <p:nvSpPr>
          <p:cNvPr id="6" name="TextBox 2">
            <a:extLst>
              <a:ext uri="{FF2B5EF4-FFF2-40B4-BE49-F238E27FC236}">
                <a16:creationId xmlns:a16="http://schemas.microsoft.com/office/drawing/2014/main" id="{ACDAD287-BAD2-435C-91A3-A9C0B9C4F539}"/>
              </a:ext>
            </a:extLst>
          </p:cNvPr>
          <p:cNvSpPr txBox="1">
            <a:spLocks noGrp="1"/>
          </p:cNvSpPr>
          <p:nvPr>
            <p:ph type="title"/>
          </p:nvPr>
        </p:nvSpPr>
        <p:spPr>
          <a:xfrm>
            <a:off x="467544" y="4725144"/>
            <a:ext cx="8229600" cy="14465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200" dirty="0"/>
              <a:t>Joint work with Li Chen, Kai Chen, </a:t>
            </a:r>
            <a:br>
              <a:rPr lang="en-US" sz="2200" dirty="0"/>
            </a:br>
            <a:r>
              <a:rPr lang="en-US" sz="2200" dirty="0" err="1"/>
              <a:t>Dongsu</a:t>
            </a:r>
            <a:r>
              <a:rPr lang="en-US" sz="2200" dirty="0"/>
              <a:t> Han, Chen Tian, </a:t>
            </a:r>
            <a:r>
              <a:rPr lang="en-US" sz="2200" dirty="0" err="1"/>
              <a:t>Hao</a:t>
            </a:r>
            <a:r>
              <a:rPr lang="en-US" sz="2200" dirty="0"/>
              <a:t> Wang</a:t>
            </a:r>
            <a:br>
              <a:rPr lang="en-US" sz="2200" dirty="0"/>
            </a:br>
            <a:endParaRPr lang="en-US" sz="2200" dirty="0"/>
          </a:p>
          <a:p>
            <a:pPr algn="r"/>
            <a:r>
              <a:rPr lang="en-US" sz="2200" dirty="0" err="1"/>
              <a:t>HotNets</a:t>
            </a:r>
            <a:r>
              <a:rPr lang="en-US" sz="2200" dirty="0"/>
              <a:t> 2014, NSDI 2015 and </a:t>
            </a:r>
            <a:r>
              <a:rPr lang="en-US" sz="2200" dirty="0" err="1"/>
              <a:t>ToN</a:t>
            </a:r>
            <a:r>
              <a:rPr lang="en-US" sz="2200" dirty="0"/>
              <a:t> 2017</a:t>
            </a:r>
          </a:p>
        </p:txBody>
      </p:sp>
    </p:spTree>
    <p:extLst>
      <p:ext uri="{BB962C8B-B14F-4D97-AF65-F5344CB8AC3E}">
        <p14:creationId xmlns:p14="http://schemas.microsoft.com/office/powerpoint/2010/main" val="3581498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C49426B-9A47-4AB5-BDE7-00749AD9E9EA}"/>
              </a:ext>
            </a:extLst>
          </p:cNvPr>
          <p:cNvSpPr>
            <a:spLocks noGrp="1"/>
          </p:cNvSpPr>
          <p:nvPr>
            <p:ph idx="1"/>
          </p:nvPr>
        </p:nvSpPr>
        <p:spPr>
          <a:xfrm>
            <a:off x="457200" y="2608312"/>
            <a:ext cx="8229600" cy="1252736"/>
          </a:xfrm>
        </p:spPr>
        <p:txBody>
          <a:bodyPr>
            <a:normAutofit/>
          </a:bodyPr>
          <a:lstStyle/>
          <a:p>
            <a:pPr marL="0" indent="0" algn="ctr">
              <a:buNone/>
            </a:pPr>
            <a:r>
              <a:rPr lang="en-US" altLang="zh-CN" sz="6000" dirty="0">
                <a:solidFill>
                  <a:srgbClr val="0000CC"/>
                </a:solidFill>
              </a:rPr>
              <a:t>Thank You</a:t>
            </a:r>
            <a:endParaRPr lang="zh-CN" altLang="en-US" sz="6000" dirty="0">
              <a:solidFill>
                <a:srgbClr val="0000CC"/>
              </a:solidFill>
            </a:endParaRPr>
          </a:p>
        </p:txBody>
      </p:sp>
      <p:sp>
        <p:nvSpPr>
          <p:cNvPr id="4" name="灯片编号占位符 3">
            <a:extLst>
              <a:ext uri="{FF2B5EF4-FFF2-40B4-BE49-F238E27FC236}">
                <a16:creationId xmlns:a16="http://schemas.microsoft.com/office/drawing/2014/main" id="{D6FAE7CC-54CF-40BC-B02B-0BE2B13F0A93}"/>
              </a:ext>
            </a:extLst>
          </p:cNvPr>
          <p:cNvSpPr>
            <a:spLocks noGrp="1"/>
          </p:cNvSpPr>
          <p:nvPr>
            <p:ph type="sldNum" sz="quarter" idx="12"/>
          </p:nvPr>
        </p:nvSpPr>
        <p:spPr/>
        <p:txBody>
          <a:bodyPr/>
          <a:lstStyle/>
          <a:p>
            <a:fld id="{0C913308-F349-4B6D-A68A-DD1791B4A57B}" type="slidenum">
              <a:rPr lang="zh-CN" altLang="en-US" smtClean="0"/>
              <a:t>40</a:t>
            </a:fld>
            <a:endParaRPr lang="zh-CN" altLang="en-US"/>
          </a:p>
        </p:txBody>
      </p:sp>
    </p:spTree>
    <p:extLst>
      <p:ext uri="{BB962C8B-B14F-4D97-AF65-F5344CB8AC3E}">
        <p14:creationId xmlns:p14="http://schemas.microsoft.com/office/powerpoint/2010/main" val="2960779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CC"/>
                </a:solidFill>
              </a:rPr>
              <a:t>Outline</a:t>
            </a:r>
            <a:endParaRPr lang="zh-CN" altLang="en-US" dirty="0">
              <a:solidFill>
                <a:srgbClr val="0000CC"/>
              </a:solidFill>
            </a:endParaRPr>
          </a:p>
        </p:txBody>
      </p:sp>
      <p:sp>
        <p:nvSpPr>
          <p:cNvPr id="3" name="内容占位符 2"/>
          <p:cNvSpPr>
            <a:spLocks noGrp="1"/>
          </p:cNvSpPr>
          <p:nvPr>
            <p:ph idx="1"/>
          </p:nvPr>
        </p:nvSpPr>
        <p:spPr/>
        <p:txBody>
          <a:bodyPr/>
          <a:lstStyle/>
          <a:p>
            <a:r>
              <a:rPr lang="en-US" altLang="zh-CN" dirty="0"/>
              <a:t>PIAS mechanisms</a:t>
            </a:r>
          </a:p>
          <a:p>
            <a:endParaRPr lang="en-US" altLang="zh-CN" sz="1600" dirty="0"/>
          </a:p>
          <a:p>
            <a:r>
              <a:rPr lang="en-US" altLang="zh-CN" dirty="0"/>
              <a:t>Implementation efforts for NSDI submission</a:t>
            </a:r>
          </a:p>
          <a:p>
            <a:endParaRPr lang="en-US" altLang="zh-CN" sz="1600" dirty="0"/>
          </a:p>
          <a:p>
            <a:r>
              <a:rPr lang="en-US" altLang="zh-CN" dirty="0"/>
              <a:t>Efforts after NSDI </a:t>
            </a:r>
          </a:p>
          <a:p>
            <a:endParaRPr lang="en-US" altLang="zh-CN" sz="1600" dirty="0"/>
          </a:p>
          <a:p>
            <a:r>
              <a:rPr lang="en-US" altLang="zh-CN" dirty="0"/>
              <a:t>Takeaway from PIAS experience </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416988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CC"/>
                </a:solidFill>
              </a:rPr>
              <a:t>Outline</a:t>
            </a:r>
            <a:endParaRPr lang="zh-CN" altLang="en-US" dirty="0">
              <a:solidFill>
                <a:srgbClr val="0000CC"/>
              </a:solidFill>
            </a:endParaRPr>
          </a:p>
        </p:txBody>
      </p:sp>
      <p:sp>
        <p:nvSpPr>
          <p:cNvPr id="3" name="内容占位符 2"/>
          <p:cNvSpPr>
            <a:spLocks noGrp="1"/>
          </p:cNvSpPr>
          <p:nvPr>
            <p:ph idx="1"/>
          </p:nvPr>
        </p:nvSpPr>
        <p:spPr/>
        <p:txBody>
          <a:bodyPr/>
          <a:lstStyle/>
          <a:p>
            <a:r>
              <a:rPr lang="en-US" altLang="zh-CN" dirty="0">
                <a:solidFill>
                  <a:srgbClr val="0000CC"/>
                </a:solidFill>
              </a:rPr>
              <a:t>PIAS mechanisms</a:t>
            </a:r>
          </a:p>
          <a:p>
            <a:endParaRPr lang="en-US" altLang="zh-CN" sz="1600" dirty="0"/>
          </a:p>
          <a:p>
            <a:r>
              <a:rPr lang="en-US" altLang="zh-CN" dirty="0"/>
              <a:t>Implementation efforts for NSDI submission</a:t>
            </a:r>
          </a:p>
          <a:p>
            <a:endParaRPr lang="en-US" altLang="zh-CN" sz="1600" dirty="0"/>
          </a:p>
          <a:p>
            <a:r>
              <a:rPr lang="en-US" altLang="zh-CN" dirty="0"/>
              <a:t>Efforts after NSDI </a:t>
            </a:r>
          </a:p>
          <a:p>
            <a:endParaRPr lang="en-US" altLang="zh-CN" sz="1600" dirty="0"/>
          </a:p>
          <a:p>
            <a:r>
              <a:rPr lang="en-US" altLang="zh-CN" dirty="0"/>
              <a:t>Takeaway from PIAS experience </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4200019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9144000" cy="1143000"/>
          </a:xfrm>
        </p:spPr>
        <p:txBody>
          <a:bodyPr>
            <a:normAutofit/>
          </a:bodyPr>
          <a:lstStyle/>
          <a:p>
            <a:r>
              <a:rPr lang="en-US" altLang="zh-CN" dirty="0">
                <a:solidFill>
                  <a:srgbClr val="0000CC"/>
                </a:solidFill>
                <a:cs typeface="Times New Roman" panose="02020603050405020304" pitchFamily="18" charset="0"/>
              </a:rPr>
              <a:t>Flow Completion Time (FCT) is Key</a:t>
            </a:r>
            <a:endParaRPr lang="zh-CN" altLang="en-US" dirty="0">
              <a:solidFill>
                <a:srgbClr val="0000CC"/>
              </a:solidFill>
              <a:cs typeface="Times New Roman" panose="02020603050405020304" pitchFamily="18" charset="0"/>
            </a:endParaRPr>
          </a:p>
        </p:txBody>
      </p:sp>
      <p:sp>
        <p:nvSpPr>
          <p:cNvPr id="3" name="内容占位符 2"/>
          <p:cNvSpPr>
            <a:spLocks noGrp="1"/>
          </p:cNvSpPr>
          <p:nvPr>
            <p:ph idx="1"/>
          </p:nvPr>
        </p:nvSpPr>
        <p:spPr>
          <a:xfrm>
            <a:off x="439616" y="1600200"/>
            <a:ext cx="8219256" cy="4756150"/>
          </a:xfrm>
        </p:spPr>
        <p:txBody>
          <a:bodyPr>
            <a:normAutofit/>
          </a:bodyPr>
          <a:lstStyle/>
          <a:p>
            <a:pPr>
              <a:buFont typeface="Arial" charset="0"/>
              <a:buChar char="•"/>
            </a:pPr>
            <a:r>
              <a:rPr lang="en-US" altLang="zh-CN" dirty="0">
                <a:ea typeface="Corbel" charset="0"/>
                <a:cs typeface="Corbel" charset="0"/>
              </a:rPr>
              <a:t>Data center applications</a:t>
            </a:r>
          </a:p>
          <a:p>
            <a:pPr lvl="1"/>
            <a:r>
              <a:rPr lang="en-US" altLang="zh-CN" dirty="0">
                <a:ea typeface="Corbel" charset="0"/>
                <a:cs typeface="Corbel" charset="0"/>
              </a:rPr>
              <a:t>Desire low latency for short messages</a:t>
            </a:r>
          </a:p>
          <a:p>
            <a:pPr lvl="1">
              <a:spcAft>
                <a:spcPts val="1200"/>
              </a:spcAft>
            </a:pPr>
            <a:r>
              <a:rPr lang="en-US" altLang="zh-CN" dirty="0">
                <a:ea typeface="Corbel" charset="0"/>
                <a:cs typeface="Corbel" charset="0"/>
              </a:rPr>
              <a:t>App performance &amp; user experience</a:t>
            </a:r>
          </a:p>
          <a:p>
            <a:pPr>
              <a:buFont typeface="Wingdings" charset="2"/>
              <a:buChar char="Ø"/>
            </a:pPr>
            <a:endParaRPr lang="en-US" altLang="zh-CN" b="1" dirty="0">
              <a:latin typeface="Corbel" charset="0"/>
              <a:ea typeface="Corbel" charset="0"/>
              <a:cs typeface="Corbel" charset="0"/>
            </a:endParaRPr>
          </a:p>
          <a:p>
            <a:pPr marL="0" indent="0">
              <a:buNone/>
            </a:pPr>
            <a:endParaRPr lang="en-US" altLang="zh-CN" b="1" dirty="0">
              <a:latin typeface="Corbel" charset="0"/>
              <a:ea typeface="Corbel" charset="0"/>
              <a:cs typeface="Corbel" charset="0"/>
            </a:endParaRPr>
          </a:p>
          <a:p>
            <a:endParaRPr lang="en-US" altLang="zh-CN" sz="800" b="1" dirty="0">
              <a:latin typeface="Calibri" panose="020F0502020204030204" pitchFamily="34" charset="0"/>
              <a:ea typeface="Corbel" charset="0"/>
              <a:cs typeface="Calibri" panose="020F0502020204030204" pitchFamily="34" charset="0"/>
            </a:endParaRPr>
          </a:p>
          <a:p>
            <a:endParaRPr lang="en-US" altLang="zh-CN" sz="800" b="1" dirty="0">
              <a:latin typeface="Calibri" panose="020F0502020204030204" pitchFamily="34" charset="0"/>
              <a:ea typeface="Corbel" charset="0"/>
              <a:cs typeface="Calibri" panose="020F0502020204030204" pitchFamily="34" charset="0"/>
            </a:endParaRPr>
          </a:p>
          <a:p>
            <a:endParaRPr lang="en-US" altLang="zh-CN" sz="800" b="1" dirty="0">
              <a:latin typeface="Calibri" panose="020F0502020204030204" pitchFamily="34" charset="0"/>
              <a:ea typeface="Corbel" charset="0"/>
              <a:cs typeface="Calibri" panose="020F0502020204030204" pitchFamily="34" charset="0"/>
            </a:endParaRPr>
          </a:p>
          <a:p>
            <a:pPr marL="0" indent="0">
              <a:buNone/>
            </a:pPr>
            <a:endParaRPr lang="en-US" altLang="zh-CN" sz="800" b="1" dirty="0">
              <a:latin typeface="Calibri" panose="020F0502020204030204" pitchFamily="34" charset="0"/>
              <a:ea typeface="Corbel" charset="0"/>
              <a:cs typeface="Calibri" panose="020F0502020204030204" pitchFamily="34" charset="0"/>
            </a:endParaRPr>
          </a:p>
          <a:p>
            <a:r>
              <a:rPr lang="en-US" altLang="zh-CN" dirty="0">
                <a:latin typeface="Calibri" panose="020F0502020204030204" pitchFamily="34" charset="0"/>
                <a:ea typeface="Corbel" charset="0"/>
                <a:cs typeface="Calibri" panose="020F0502020204030204" pitchFamily="34" charset="0"/>
              </a:rPr>
              <a:t>Goal of DCN transport: </a:t>
            </a:r>
            <a:r>
              <a:rPr lang="en-US" altLang="zh-CN" b="1" dirty="0">
                <a:solidFill>
                  <a:srgbClr val="0000CC"/>
                </a:solidFill>
                <a:ea typeface="+mj-ea"/>
                <a:cs typeface="Times New Roman" panose="02020603050405020304" pitchFamily="18" charset="0"/>
              </a:rPr>
              <a:t>minimize FCT</a:t>
            </a:r>
          </a:p>
        </p:txBody>
      </p:sp>
      <p:sp>
        <p:nvSpPr>
          <p:cNvPr id="4" name="AutoShape 2" descr="data:image/jpeg;base64,/9j/4AAQSkZJRgABAQAAAQABAAD/2wCEAAkGBxQSERUSEhMWFhUUFhoaFxgYFRceFhkZGBUWGBwYGBUYHCkgGCAmHBQVITEhJSorLi4uFyAzODMsNyguLiwBCgoKDg0OGxAQGywkICY3LSwtLzQsLCwyLzcsLCwsLCwsLCwsLDQsLyw0LC8sLDQsLCwsLCwsLC8sLCwsLCwsLP/AABEIAIMBgAMBEQACEQEDEQH/xAAcAAEAAwEBAQEBAAAAAAAAAAAABQYHBAMCAQj/xABKEAABAwIBCQMHCAYJBQEAAAABAAIDBBEGBRIhMUFRYXGBByKREzJCUnKhwRQ0YpKxsrPRIzVTgsLwJDNDc5Oi0uHiFhclVMOD/8QAGwEBAAMBAQEBAAAAAAAAAAAAAAQFBgMBAgf/xAA7EQACAQIDAwoFAwUAAQUAAAAAAQIDBAURMRIhQVFhcYGRobHR4fATIjI0wRQV8QYjM0JSgiRDU3Ki/9oADAMBAAIRAxEAPwDcUAQHzJIGgucQANJJNgBvJOpepNvJHjaW9lNy12hwxktgaZnete0fjrd0FuKt7fB6s99R7K7/AH7yIFXEIR3QWfgVh2KMo1bi2HOHCFmgc3m5HiFZfobO3WdTvf49CH+quaryh3L8noMJZTl0yPIv+0qHH7pcvj9wsae6K7I/weq0upavtl/J5v7Pq0bYjyld8WhfSxe15+z1PP0Ffm7fQj6rI2UabSWztA2xyOI5/o3Gy7wubOtuzi+leaOUqNxT5ep+R50WMq2LVO5wGx4DvEnve9fVTDbaesMujceQvK0dJZ9O8tOSe07UKmG3049Pixx+wnkqyvgnGlLqfn6E2niXCouzyLzkvKsNSzPgka8bbaxwc06WnmqatQqUZbNRZFjTqwqLOLzO1cToEAQBAEAQBAEAQBAEAQBAEAQBAEAQBAEAQBAEAQBAEBVMYZdmjHkaWKRzz50gjcWtG5uixPuHPV8yfIVl9dVYfJRi2+XJ7ikTYqrmktdM9rhrBYwEcwW6F8ZsppX91F5Sk0+heR+RYqrnODWzuLnEAANZckmwA7u9M2exv7qTSUt76PI0/D9LPHF/SZTJI7SdDc1v0RYC/Eros+Jo7aFSMP7ss2Si9JAQBAEAQBAEAQHDljKsdNEZZXWA0Aek47GtG0rtQoTrz2II51asaUdqRkWJMTS1jjnHNiB7sYPdHFx9I8fCy1dpY07dbt8uXy5Cir3M6z36chYsJYEzwJqsENOlsWkEje86x7OvfuVffYrstwo68X5eZKtrHaW1U7PM0Smp2RtDI2ta0ag0AAdAqCc5Te1J5stoxUVkkeq+T0IAgK/iLCFPVgkt8nLskYLG/wBIanjnp3EKda4hWobk848j/HIRa9pTq79Hy+9TI8v5Dlo5fJyjXpa4ea8bwfC41i/Jam2uqdxDah1rkKStRlSlsyO7BOSaieoDqd7ogy2fKPRHq21OJ9U6N644hXo0qWVRZ56L3p0nW0pVJzzg8stWbaB1WONAfqAIAgCAIAgCAIAgCAIAgCAIAgCAIAgCAIAgCAIAgCAIDGsc/P5+bfw2Lk9TJYl9zLq8EeOD/n1P7fwK8Wp5h/3EDa12NcEAQBAEAQBAEB51M7Y2Oe8gNaCXE6gALkr6hFzkox1Z5KSis2YpifLz6yYvNwxuiNvqt3n6R1nw2LY2dpG3p7K14v3wM7cV3Wnnw4E72cYeEzzUyi8cZswHU54035N0deSg4teOnH4UNXr0evh0kqwt9t/ElotOn08eg1JZouQgCAIAgCAqGOcOyVs1KxvdY0SmR/qgmKwA2k2NuR3K1w68hbU6je9vLJdpBu7eVaUUtN+fcWTJeTo6eJsUTc1rfEnaSdpO9V9atOtNzm82S6dONOOzHQ61yPsIAgCAIAgCAIAgCAIAgCAIAgCAIAgCAIAgCAIAgCAIAgMYx0f6fPzb+GxcnqZLEvuZdXgjywb8+p/b+BXi1PMP+5h74G2Lsa4IAgCAIAgCAICgdqeWM1jKVp0v78nsg90dXAn9xXmDW+cnWfDcvz75ysxGtklTXHe/fvQzdoJNgLk6AN5OoLQ5palR0G85EyeKenjhHoNAJ3u1uPUknqsRcVnWqym+PtGmo01Tgorgdy4nQIAgCAIAgCAIAgCAIAgCAIAgCAIAgCAIAgCAIAgCAIAgCAIAgCAIAgCAIDF8dn/yE/Nv4bFyepk8S+5l1eCPLBvz6n9v4FeLU+cP+5gbauxrggCAIAgCAIAgMOxjW+Wrp3bA8sHKPufaCeq2dhS+HbwXNn27zOXU9utJ9XYfGEoPKVtO06vKA/Uu/wDhXt7PYt5vm8dx5bR2q0Vz+G83RYs0gQBAEAQBAEAQBAEAQH45wAudAGtAlmU7LmOWMJbTtDyPTd5nQa3e4c1EqXSW6JcW2Eyl81V5c3H0I+GmynVjOL3RtOq7vJi3BrRneK5pV6m/PLuJEp2NvuSzfb47j4qMGVgFxK153eUffxIR21TlPY4nbPc4tdSIN+UKylfmOkljcPRc4kcwHXBHELjt1IPLNomqjbV47SSaLHkTH+kMqmi37Rg1e0z4jwXend8Jldc4Ru2qL6n+H59pe4ZmvaHMIc1wuCDcEbwVNTTWaKOUXF5Nbz7Xp4EB8SyBoLnGwG0r4qVIU4uc3kkfUYuTyRC1WXCTmxN6kaTyas1c49OUti2j1ve30Lz7Cxp2KSzqP30nwKKpk0ueW8C63uavlWWJ3G+pPZ6Xl3RPXWtqe6Kz6vM85ckTN0g53Jxv71yq4RewWcZbXRJ59/mfcbujLc1l1HJHXysNs52jWHafcVBhiF3Qlltvdwe/xO8relNZ5LqJegy4HHNkGad/on8lf2OOQqtQrLZfLw9Pe8gV7Fx3w3rvJhXxACAICl4mx6yAmOnAkkGguJ/RtPTS88BYcVcWmEyqpSqbl3vy97ivuL+MPlhvfd6kdTZNypWt8pJOYGO0gXLTb2GWNvaN1InWsLZ7MYbT7e9/hHGNO6rLOUsl2eH5ZH5VwRWxtL2Sma2sNe8P6NcdPjddqOJ2s3k47PUsjnUsq8VmpZ9bKg6okBsXvBGggudcEbCL6FbbEHwXYiDtS5X2s7sj0FRVOLIX3cBfNMuaSN4BOlca9WjQW1NbujM6UqdSq8ovf0lzwngmZsnlKxxzWHuxiQuDjveQbWG7bt0a6e9xOm4bNBb3q8ssugsLaympbVV9WZoaoS0MVx3+sJ+bfw2Lk9WZPEvuZdXgjzwZ8+p/b+BXi1PnD/uYG3Lsa4ICNy3luKlbeQ6T5rB5zumwcSudSrGC3km2talxLKPWymnL9dWvLKduY0a83YPpSu28rKJ8WrUeUffWXH6O1tY7VV5vn/C/k+5MHVjhd1Q0u3GSQ++y9/T1Hq/E+ViVrHcobuhEFXCso3APfKy+oh5LHcjex5a1wl8Sm97ZOp/prmOcUn1byYyJj17SG1Iz2+uBZ44kDQ4crHmu1O6a3TIdzhMJLOlufJw9DQoJmvaHsIc1wuCNRBU5NNZooJRcW4yWTP57nkznOd6zifEk/Fb+MckkZRvNtk5gE/8Akafm/wDCeoWJ/az6vFEiz/zx6/Bm2LHGhCAIAgCAIAgCAIAgCAzXGuJTM8wRH9E02cR6bh/CPfr3KuuK+09laGlw6xVOKqTXzPTm9TuwBkBrh8qlF9NogdWg2L7b7ggcr7l0tqSfzvqOGK3ji/gw6/LzL4ppQhARuXsjR1URjeNI8x21p3jhvG1c6lNVFkyRbXM6E9qPWuUxqupnRSPieLOYbEfEcCLEcCqmScXkzX05xqQU46Mn8E4kNNKIpD+hkNjf0HH0huG/x2ae9vW2Hk9CBiNkq0NuK+Zd/N5GsKzMufL3gAkmwGkr5nOMIuUnkkepNvJFUylXmV25o80fE8VgsRxCd3Uz0itF+Xz+BeW9uqUefiTeRqAMaHEd9w8Adi02EYdG3pqpNfO+7m8yuu7hzlsrREkrkhhAR2V8nCVucB3wNHHgVU4ph0bmG1FfOtOfmf45CXa3DpyyehVCsOXhPYfyj/ZOPsn+H8lqMExFt/p6j/8Aq/x5FXfW3/uR6/MnlpisKZ2j4gMMYp4zaSUEuI1tj1aNxcbi+4FW+E2iqS+JLRac79PIr7+4cI7EdX4epUMAZMbPWNzhdkTTIRsJBAaPFwP7qtsTrulQeWr3eZAsqSnVWei3+RsSyRfhAZ/2mYcBZ8siFnNt5UD0m6g/mNAPDkr3CLxp/Anpw8vfHpKvELdZfFj1+ZnFNUOje2SNxa9hu0jWD/OxaCcIzi4yWaZVRk4vNam5YYywKumZMNBOh43PGgjltHAhYu8t3b1XDs6DR29ZVaakSqjHYxXHn6wn5t/DYuT1MniX3MurwR5YM+f0/t/AotTzD/uYm3rqa04Mt5TbTQuldptqHrOOofzsuvipNQjtM721CVeooIyljpa2paHOu+V1r7GjgNgAvo4Kr+apPfqzVtU7Wi8luXvvNcydQMgjbHGLNb4k7STtJVrCKiskZKtWlVm5ze86V9HI5cp0DJ4nRSC7XDqDsI3EL5nBTWTOtGtKlNTjqjEauIxvfGdbHOaebXFp94VM1k2jZwkpxUlxyfaXPszywQ91K491wLo+Dh5zRzGnod6mWlTfsMp8Xtk4qstdH+PIz2sjzZHt9V7m+DiPgv0ynLagnypH5tJZSa6Tsw3VeSq4JDqbK2/InNPuJXG7ht0Jx5mdKEtmrF85vaxBpQgCAIAgCAIAgCAICBxrlM09I8tNnv7jTtBde5HJod1suFxPYg8idh1BVq6T0W99RkWcqs1xt2RIBHTwsHoxsHXNFz4q4prKCRibme3WlLlbO1fZxCAIDOu1LJtnR1LR53cfzAJafDOHQKBeQ3qXUaDBq+alSfSvyUElQi8NjwLlIz0bC43dHeN37uoniWlp6q1t57VNZmRxKiqVw0tHvXX6ntiSps1sY9LSeQ/3+xUf9Q3LhTjRX+299C834H1h9LOTm+BB0rc57Wna4DxIWXtoKdaEHxaXayzqPZg3zMuy/SzOBAEAQFSy/T5kpI1P73Xb79PVYbGrb4Ny2tJb/Pz6y8sqm3S38NxHseQQRrBuOYVXCbhJSjqt6JbSayZeKWbPY149IA+K/R7eqq1KNRcUmZupDYm48hjeOaoyV8xOppDBwDWgfbnHqtth0FC2jz7+0zd5LarS7CY7KZB8plbtMVx0e2/3gomNL+zF8/4JGGv+41zGorNFyEB51MDZGOY4Xa9paRvBFivqEnCSktUeSipLJn8+1lOY5HxnXG9zDza4t+C3cJqcVJcUn2mXlHZk48m40PsgnJbUx7GujcObg8H8MKgxyKzhLpXZl5lrhjeUl0e+40NUJaGKY8/WE/Nv4bFyeplMS+5l1eCPLBfz+n9v4FFqfOH/AHETcF1NaZ12nV5MscAOhrc883EgeAafrKBeT3qJosGo5QlU5d3Z77jg7Omg1ov6MbyOegfY4rna/wCQ74s8rbrRqiszLETlbElNT3Ekgzh6De8/wGrrZcp1oQ1ZKoWVatvjHdy6IqVXjeoqHGOihI42z387Dus63CiyuZzeVNFtDC6NFbVxL8LzfceGTez+aQ59TIGXNyB3pCTpN3eaDx0ryFpJ75PI+q2L04LZpLPuXvsLnkfDVNTWMcYzx6bu8/doJ83pZS6dGENEVFe9rV903u5NF76TJcb0fka+dttDn544iTvH/MXDotxh9T4ltB8m7s3GSu4bFaS6+0giphGN5wvlT5TSxS37xbZ/tt0O94v1WJvKHwa0ocOHRwNLb1fiU1IlVGOwQBAEBD4my82kizs0vkdoYxoJud5tqaNpUu0tXcTyzyXFnCvW+FHPLN8hmjsaZSvrcOAgFh4tWh/bbL3L1Kn9Xc+0eUmOMoN86TNvqvCwX8Wr1YZaPRd78zx3twtX3Hx/19Xfth/hx/6V9ftVr/z3s8/XV+XuLxgWor6gCepltCfMb5NgL/pEgXDd208tdNiMLWk/h0o/Nxeb3evgWFpKvUW3N7uG7U4+1Wb5uzYc93hmD+IrN3r+lGtwSP1y6F4lAJUEvzc8ky58EThqdGw+LQVdQecUzD147NWS5G/E619HIIAgIDHdN5Sgm3sAeP3SCfddcLmOdNk7DZ7FzHn3dpjJKqjXmj9ksh8nUN2B7D1c0g/dCn2ejM9ja+aD5n77yUxE+81tzQPj8Vlcfk3d5ciXmeWCypHFROtIw7nt+8FWWcsrim3/ANR8USKyzpyXM/Au6/SjOBAEAQEJimPuMdudbxH+yzv9R006MJ8jy7V6FjhsvncStLIFwW/D7rwN4X+8VvMFbdlDPn8WUN8sqz6vAyPG1OY6+cH0nZw4h4DvtJHRfo2HzU7aDXR2GSu47NaR+YOykKesie42aTmO5P0XPAHNPRe39H4tvKK11XULWp8Oqn1dptyxpoggCAwrGFvl1Tm6vKnx0X991tbHP9NDPkM5dZfGllyl97KKAsppJiLeWf3eLWAgH6xf4KjxqqpVVBcF4+0WWG08qbly/gvCpixMTx7+sJ+bfw2Lk9WZTEfuZdXgjywX8/p/b+BRanmH/cRNxXU1hkGPZCcoTD1cwD/CYftcVVXLzqv3wNdhiytYdfiziw9lg0k3lg3Os1wte2sb7HaAvilU+HLaO13bK4p7DeRZPKZTr9V4Yjzjbbn57umhSM69XmXYVuVhaa/NLt9ES2Sez6GOxncZTuHdZ4A3Pj0XWFpFfVvItfGKs91NbK7WWylpWRtDI2NY0bGgAeAUpRSWSKqdSU3nJ5s9l6fAQGe9rGSM5kdU0eZ3JPZJ7p6OJH74V7gtxlJ0Xx3r8++Yq8SpZpVFw3P371MyWiKkuvZliAQzGnkNo5j3SdTZNQ+sLDmBvVRi9p8Sn8WOsdej0J9hX2JbD0fj6mtLLl2EAQBAEAQGa9seul5Tf/FaDAtKn/j+SqxP/Tr/AAZs5aAqXof0LkEf0WD+5j+41YW4/wA0+l+JqKX0LoRUO1aDuwSbA57frBpH3Cqu9W5M0GCT3zj0Ps/kzy6gmgNfwFWeUoY98d2H906P8parW2lnTXYZLE6excy59/b6lhXcrwgCAjsRC9JUA/sJPw3LnV+iXQyRaPKvDpXiYUSqc2pp3ZRTEU8sh9OSw4hjR8XHwVjZr5WzN41POrGPIvE7sSMtNf1mj3XHwWU/qGm43SlypeR7YSzpZcjIq6o08tCcXumlz2NcPSAPiF+m0Kqq0o1FxSZmqkNiTjyHoup8BAEBF4jH6A8x9qp8dX/o5dK8SbYf5l1lSWFL0uWQ482BnEX8ST9hC/QcJp/Ds4J8mfa8zPXktqtL3oVftJw66ZgqYheSMWe0a3M13A2lpJNtxPBarCbxU5fCm9z05n6lLf27mtuOq8PQytaYpTVsB4ubMxtPO4CZos0k/wBYBq0+tvG3XvtmMSw905OpTXyvXm9C7s7tTWxN7/H1LqqcsCHxLiGKjiLnkF5BzI795x5bBvKl2lpO4nlHTi+Q4V7iNGOb14Iy7DWHJcoTGR9xGXl0sm8k3c1m9xJ5C/Q6S7vKdpT2VrluXnzeJTULedeWb04vy97jZKanbGxsbAGtYAGgagBoAWSnNzk5S1ZfxiorJHqvk9MTx7+sJ+bfw2Lk9TK4j9zLq8EeWC/n9P7fwKLU+cP+4ibiuprDJ+0mnzK0u2SRtdfiLsP3R4qsu1lUzNThE9q3y5G/MrdLUGN7JG62ODhzaQfgo6eTzLGcFOLi+O43aiqWyxskYbte0OHIi6uoyUlmjEVIOnJwlqtx7L0+AgCAIDyq6ZsrHRvF2vaWuG8EWK+oTcJKUdUeSipJpmF4nyE+inMTrlp0xv8AWb+Y1EfAhbO0uo3NPbWvFcnvgZy4oOjPZenAibqUcTWMBYyE7RT1DrTAWa4/2g/18NuvesxiWHOk3Upr5ePN6F1Z3amtievj6l3VOWAQBAEAQGadsmul5Tf/ABWgwLSp/wCP5KrE/wDTr/Bm7loEVL0P6FyF81g/uY/uNWFuP8sul+JqKf0LoRy4syV8ppZIx59s5ntN0gddI6qJXp7cGidY3HwKym9NH0P3mYqeOg+9U5si59meVxHM6ncdEulvttGrq37oUy0qZS2XxKfGLfbpqquGvR6fk09WJmggCAg8bVYioZyfSYWDiX934k9FxuJZU2TcPpudzBcjz7N5i8ELnuaxgu5xAaN5JsAqpJt5I10pKKcpaI3XIOTRTU8cA05jdJ3uOlx6uJKuKcNiKiYu5rOtVlUfH2jnxHS50YeNbNfsnX8D4qlx60dWgqkdY+HHz7SRYVdmey+JV1iS6LLhqruwxnW3SOR/I/aFsv6fu1Ok6L1jp0PyfiinxCllLbXEmloSuCAICFxTNaNrdrne4D8yFQf1DV2beMOLfcvaLHDoZ1HLkRX6ClMsgYNus7htKy9layua0aa6+ZcS0r1VSg5MvLW2FhqC/RkklkjNt5vNn6vTwqWIMBwVBMkZMMh0ktF2OO8s0aeII6q0tcVq0Vsy+Zd/aQa9hTqPOO5++BVJ+zSqB7skLhxLh7s0/arSONUHqmuzzIUsNq8GmQ+UK+spZHU5qpLx2BzZXlou0GwJ06iFKpUravFVVBb+VI4TqVqTcHJ7uc+MMZO+W1jI5XOIddzyXEuLWi9s46dOgdV7eVv01ByguZdZ5b0/jVUpPpNvp4GxtDGNDWtFgALADgFjpSlNuUnmzRRiorJHovk9CAxLHv6wn9pv4bFyerMriP3MurwR5YK+f0/t/Arxanlh9xE3JdjVlP7S8lGWnEzR3oCSfYdbO8CAeQKiXdPOO1yFvhFxsVfhvSXjwMsuq00xfOznEYZ/RJTYE3iJ1Ak6WdTpHEkblNta2XyPqKPFrJy/vQ6/PzNHVgZ4IAgCAICPy5kaKriMUwuNYI85p9Zp2Fd7e4nQntw/k5VqMasdmRjeJsLT0TiXjOiv3ZWju8A4egeB6ErWWl9SuVu3S5PLlKKvbTovfpykECphHL5hrtFfEBHVAytGgSD+sHtA+fz181S3eDxn81Hc+Th6eHQWNDEJR+WpvXLx9TQ8lZep6kXhmY4+rezxzYdI8FRVrWtRfzxa8O0tKdenU+lkko51CA/CUBl3a7WRvfTNY9riwS5wa4Etv5K1wNV80+C0eCU5xU3JNZ5Zd5UYlKLcUny/gz12pXpVvQ/obIXzWD+5j+41YW4/yy6X4mop/QuhHcuJ9me48wk4udVU7b30ysGu/rtG3iOu9QLm3ee3HrL7DMQSSo1X0P8AD/Bn0chaQ5pIIIII1gg3BHEFQS+aTWTNcwji1lU0RyENnA0jUH/SZ8RrHJWlC4U1k9TK32HyoPajvj4dJZ1JK08552saXvcGtaLkkgADiSvG0lmz6jFyeUVmzJscYl+WSNihuYmHu6DeR50Zwbr4Aa9J3qtuK3xHktDT4fZfpoOc/qfcvepaMB4RNPaonH6UjuN/Zg6yfpEeA0bSpFvQ2fmlqVuJYh8X+3T+ni+X0LqpZUH4QjWe5gqmWclGMlzRdh/y8Dw4rEYrhUreTqU1nB93pye87y0ulUWzL6vEj6WoMbw9usfzZVVtcTt6iqQ1XvIlVKaqRcZFxyflBkrbtOna3aPzHFb+yv6V3DOD38VxXvlKCvbzpPJ6cp1qacDyqahsbc55AH86htXGvcU6ENuo8kfdOnKo9mKKjW1DqmXugnY1u4cfisNd16uI3HyJ8iXN71L6jThbU/mfSyx5IyaIW6dLz5x+A4LWYZh0bOnv3yer/C5vEqLq5daXMtCQVmRQgCAIDEceUjo6+bOGh5D2ne1wGrkQR0Wxw2op20cuG4z15BxrSz47yLyRlN9NMyaO2cw6jqIIsWngQSpNejGtTdOWjONKo6c1NcDacN4khrWXjNngd+M+c3/UOI9x0LIXdnUtpZS04M0FC4hWWa15CZUQ7hAYZjWobJXzuYQW5wFxq7rGtPvBXF6mUv5KVxJo5sNVrYauGV+hrXjOO4HQT0vfovE958WlRU60ZPQ3KmyjFILxyxuv6r2n7Cu2aNXGpCX0tM6XNBFiAQRpGwgr0+08t6MixlhZ1I8yRgmBx0H1CfRdw3Hpr11Veg6bzWhq7C/jcR2ZfUu/nX5Kwo5ZF1w5j98QEdSDI0aA8f1gH0r+fz181MpXTjulvKa7wmNR7VLc+Th6F1pMW0cguKiNvB5zD4Pspcbim+P4KeeH3MHvg+rf4H3UYpo2C7qmI8GvDj9VlyvXXpr/AGR8xsbiWkH2ZeJw5PxQauTMpI3FjT35pBZjRua3W5x3G1tZXxGt8R5QXWdqtireG1Wlv4RWvW+C7SzKQV4QHy9gcCCAQdBBFweYXqbTzQazKdlrs5ppiXQkwOOxumP6h1dCArW3xitT3T+Zd/b5kCrh9Oe+O7w7CoV/ZzWM8zMlH0XWPg+w96taeMW8vqzXV5EGeH1o6ZMh5sLVjDppZdHqtzvuXUqN9by0mu3LxOErastYv30HTTxZUZoY2taNwE1vyC5ylYy3ycP/AMn3H9StNrvOxlNlh+r5X1kLftcFxc8Oj/x2ZnRRvH/0en/ReU5v60n/APWfO9wLl5+5WVP6O6OXke/o7mf1d7/kkaLssf8A2tQ1vBjCfe4j7FHqY5H/AEg+tnWGGP8A2kWLJ/Z1Rx6XtfKfpu0fVZYHrdQauL3E9Go9C88yVCwox139JbIow1oa0ABoAAGoACwAVY2282TEstyPpeHoQFby9gunqSX2MUh1uZaxP0m6jz0Hio9S2hPfoywtsSrUVs6rkf4ZUKvs5qWn9HJG8bLlzXeFiPeosrOa0aLaGM0X9Sa7zqpsj5YYM1sxA4ytd73Alfap3C3JnKdxh0nm492XhkepwPWVBBq6u4GwFz7cgc1rV7+mqT+uR8fudvRWVGn4LzLTkHC1PSaY25z9sj9L+mxvQBSKdCFPTUrbm+rV90nu5Fp69ZNrsQwgCA/CEaz3METWZAY/Sw5h4aW+GxUV1gNCq9qn8r7uzyJ9K/qR3S3+JGuyBM03aWm2ogkFVLwG7pyzpyXSm0yWr+jJZSTOhlLWas+3Nw+211MjbYvllt968szk6tnrs9x9MyA95vNKTyuT4nV4L2OBVastq5qZ9G/vfkePEIQWVKPvqJekomRCzG23naeZV7bWdG2js0o5ePaQKtadV5yZ0KScggPKpqGRtL5HNY0a3OIAHMlfUISm9mKzZ5KSis2VDKnaRTR3ETXzHeBms+s7T4Aq1o4NXnvm1HvfvrINTEaUfp3kM3HtdP8ANqUEcGSSW/eFgOoUv9qtaX+Wp3pd28j/AK6vP/HDxfkcGWMnZVrc3y1PfNvm6ImkX1i5de3Dgu9CtYW2exPXpf4OdWndVvqj4L8lXynkuanfmTxuY4i4vaxHBwJB6FWNGvTrR2qbzRDqUp03lNZHjSVb4ntkjcWPabhw1j8xwOgr7nCM4uMlmmfMZOL2ovJmx4JxY2tYWPs2dg7zRqcNWe3hvGy/ELJ4hYO2lnHfF6eTL61ulWWT1JXL+T5KiIxRzeRztDnBl3Fu4HOGbzVa1mda9OVSOzGWRS/+1g/9o/4X/NfHw+crP2eP/fd6j/tYP/aP+F/zT4fOP2eP/fd6nVk3szijla+WUytbpzMzNBOy5zjo4bU+HynSlhUIyTk8+YvbRbQNQXQtT8kYHAhwBBFiCLgjcQh6m080UzLPZ3DIS6B5hJ9G2dH0F7t8bcFEnaRe+O4t6GMVILKotruZWajs8rGnu+SeODyPc4BR3aVFyFhHF7d65rqPOPs+rSdLY28TJ+QKfpanMfTxa2XF9hPZJ7NGgh1TLnfQjuAeBedNuQHNdoWa/wBmQa2MtrKlHLnfl/Je6SlZEwRxtDGt1ACwUxRUVkimnOU5bUnmz2Xp8BAEAQBAEAQBAEAQBAEAQBAEAQBAEAQBAEAQBAEAQBAEAQBARuIMsx0kDppNNtDWjW5x1NH86ACVItreVxUUI/wcq1aNKG1IxbLuXJqyTOlJOnuRtvmtvqDW7Tx1la63taVvHKHW/Mz9atOtLOXYaJhPAUUTWyVTRJKdOYdLGcLanHeTo3bzQ3uKzqNxpPKPLxfkWttYxgtqpvfci7NaALAWA2DUqdvPUsD9QHHlXJkVTGYpmBzT4g72nWDxC60a86MtuDyZ8VKcakdmSMcxfhSShfe+fC49x9tIPqv3HjqPuGssr6FzHkktV+V73FDc2sqL5Vy+ZFZFyk6mnjnb6DgTxbqc3qLhSa9FVqbpvj7RxpVHTmprgf0G11wCNRWFayNOfqAIAgCAIAgCAIAgCAIAgCAIAgCAIAgCAIAgCAIAgCAIAgCAIAgCAIAgCAIAgCAIAgMn7Wa8uqWQ37sbM630nk6fBrfErT4LSUaLnxb8ClxKbdRR5PyQmBYQ/KFOHaRnk9Wsc4e9oPRTMRk42s2vebSI9ok68U/e43NYw0QQBAEBw5byc2op5IXjQ9pA4HW1w4g2PRdres6NSM1wOdWmqkHF8T+edY5hbrRmYP6Oo4y2NjTrDWg8wAFgZvOTaNVFZJHsvk9CAIAgCAIAgCAIAgCAIAgCAIAgCAIAgCAIAgCAIAgCAIAgCAIAgCAIAgCAIAgCAIDJO1ihLKtk1u7LGBf6TCQR4Fq0+C1VKi4cU/EpcRg1UUuX8FSyZXOgmjmZ50bg4DfbWOouOqtKtNVYOD0e4g05uElJcDfMkZTjqYmzROu1w6g7WuGwhYmvRnRm4TW80lOpGpFSidi5HQIAgIbFuWW0lK+QnvkFsY2l5Gjw1ngFLsrd16yjw49BwuKypU3LsMr7PsgmpqmuI/RQkOedhI0tZ1IvyBWkxO6VGi0vqluX5ZT2VB1Kib0RtqyBfhAEAQBAEAQBAEAQBAEAQBAEAQBAEAQBAEAQBAEAQBAEAQBAEAQBAEAQBAEAQBAEAQEbiDIsdZCYZObXDW1w1OHieYJUi2uZ29Tbj/JyrUY1Y7MjFsQYbno3ESsJZfuyN0sPX0TwPv1rW215SuF8j38nEoK1vOk/mW7lOfI2WpqV+fBIW31jWx3tNOg89fFfde2p147NRZ+J80q06Tzgy9ZP7UtFp6c33xu/hdq8VTVcD/8Ajn2+a8ixhif/AHHsJMdp1JbzJ+WYz/Wo/wCy3HLHtfkdf3KlyP31kflDtTba0EDidhkcAPqtvfxC70sDln/cl2epznia/wBY9pE0mH67KkomqSY49jnC1m7oovDSedypM7u2sobFLe/er99RxjQrXMtqpuXvRGn5IyXHTRNhhbmtb4k7XOO0nes7WrzrTc5veW9OnGnHZidq5H2EAQBAEAQBAEAQBAEAQBAEAQBAEAQBAEAQBAEAQBAEAQBAEAQBAEAQBAEAQBAEAQBAEB+PaCLEAg6wdS9Ty3oFWy9hGjcx0nydod9AuYPBhAKsbbELlSUdt5c+/wASJVtaLWez+PAy7KFCxsha1thzPxK0dKrKUc2yoqU4qWSJfC+Q4JnASMztPrvG3gQol5c1aa+V9yO9vQpz1Xiafk3DlLT6YoGNI9K13fXdc+9Z6reV6u6cm/fIi1p29KH0xRKqMdggCAIAgCAIAgCAIAgCAI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5" descr="data:image/jpeg;base64,/9j/4AAQSkZJRgABAQAAAQABAAD/2wCEAAkGBhQSERQUExQWFRUVGBcYGBcVFxcXGBkaFxgVFBcXGxgXHCYfFxokHBQVHy8gIycpLCwsFx4xNTAqNSYrLCkBCQoKDgwOGg8PGi0kHyQvLCwsLC0vKi0sNDAqLy0sLC8qKSwsLjQsKSwsLSwsLCwsLCosLCwtLCwsLCwsLCwsLP/AABEIALcBFAMBIgACEQEDEQH/xAAbAAACAgMBAAAAAAAAAAAAAAADBAUGAAECB//EAEkQAAIBAgQDBQUDCgIIBgMAAAECEQADBBIhMQVBUQYTImFxMoGRobFSwdEHFCMzQnKSsuHwJGIVQ3OCorPC8RYlVIOT0lNjdP/EABsBAAIDAQEBAAAAAAAAAAAAAAIDAQQFAAYH/8QANhEAAgECBAIIBgICAQUAAAAAAQIAAxEEEiExBUETUWFxgZGh8AYiMrHB0RThI/FDFiQzQlL/2gAMAwEAAhEDEQA/APKhxsfZHwrpOMyYCSToABNLoloefrRQ9kEMCQQZBBIMjWa2RUqka1BFWHVOm4sAdUAPmsVh40eRZP3SRXDmySSSxJ11Y89T8zWA2PM+pri9Q/8AIJFh1TE7S4hDpeYjzNHxfHruIQK7zBmDG8RuPU0DNY6fOtBsP0PxNAC4FjUBHeZNh1SWw93FWLauytcsOJGpZdD1UzbYGdo570zxXj2HexkFhQ+4bPJBJ3LAS0a6MaSw/aUW7fdqzBPs7jX1pG9jbLGSs1ZNVQuVXHjy9IGU3vaZg+HLcBJuWU1iHZlPqIU6VIcQ7Li0gZiIYEhkYsDAkcudRf5xZ+z8zRbPFVT2AR6E0FJ6Ciz5T2+xBqI5+kmBw+CBaGfIDHiMkCdATHKdJrdvBMzFUYGMxnUCFBJOvKBRbvGZRUjwoCFEDZjmIJiSJ61P8C4hYa1FzDB7mplLYJKj9ogDSNdamnTo1DlU/f8Ac4s6glpV7nB7qmMsnT2dfaEjb0PwrMPiWtzI1grJGqzvHQ7ifM1K47GHvi1nMisuSAW1X9pRzAPSm+Bvby3Tfsm8uUS25SfDuTI5fAUBoKKmWmSN+6QKjAXe39yL4dftMcjZhmOjAqBOkAyNF3+VS1/s2cwdzbXNya6iho0667cutRGDdfGhtDMwXI2oKkEToCAZE6maziGKhlEZSo1XWJnXQ7EwJFOSoq0/nAPhaDlJY2v5y5cD4A7O1xMrsXUnK6vMOLpAy7eyNKFxzgl6y83EK5x3g2PhYkg6eh+FN4fE4dcPg79jNbbvSLil5ICoWcaQSuo3+1Sd/iVq+4HfWiQoUSL8gLt+xV5KguLWA97RYVwTf9+/9xfgY/xNn99frW8a3i9Wvf8AOuU1w7Cqt9IvWmKtJVe8zeGT+0gE6daU4xgTYt2CWBLG6rSdRDM4YnqZ2p2YBrwswuBK7wS+TdfUkRzJPOpzvag+D4VkYswgECNQfPkalO886RgiRSGbt+8a+8kcNgXuKzLlhYkswUDSeZoZwv8A+2x/81v8a64Pask33vlzatWQ+VGy5mLqqjoTLRrtvyqDxvFluNksWcpLQILOx5AAEdfKpqYoKbGcFvJpuD3IUjKwc5VKupBOp3mP2TQb3CnUwxtgjkbtsH4FqQwK3LF1hdtuXHsqDoHbaQp1Pl50W7xSzPiseKDm1IJYTpvprXCsCtzp3yDoYe3wa458PdseguWz9GoNjglx1zDKBMeJgpn0NQ1jHXEbOgZSZiJ2PSeVWrhmOwpsp3veFx4iSSAG8gOnnSqVRKuh0nNdZB8R4T3f6xrczEBgWHuGoob8CtkSt9feOQ3O5P1NWCy+BF3PL5gc0sSwJ31BBmpS9xPB35DlTIjUQf6VH8ekxOa3n/qdmbS087bhZ/ZZW+I/p86Dewjp7Skcp5fGr9hez2FW4r27uUqZgkMvpB/Gt9ouL2Awt3lW+dyQMpWdgDvVV8DTykk2PfpGhmnnefyrRIqfxvC8M5mzdZf8l0f9S1FXuH5fxBBHxFZ74WonaOsRgYGLBT1rKJ+atWqR0bdUm8XoljCs5AVSSSAOWp03OlOnig5KK4bi7cqdkog6sT3CRcwP+j7n2TRF4Tc10j7/AIVo8VfrXJ4k/Wpvhx1nykfNNtwxxyPwNDOGI5H4Vv8AP3+0a7GLb7f1oT0Z+m/vxnazrB3sjTGvmAR8CKfw2KzGCJEH2Vt5p1iJGuse6o03z1BrXf8AkKZTrmnpy998FlzCTNjurto57xRx+wbQIP7rLr8YpbCYLOxCvtJnTUBWedY5Kf7NR4vjpREvL5/Wm/yFcjpFB8TFdEwBysde7T0mrq+LUkTzj8DTeBUo/huqNCJ1IIPKCNQaBccMAAQIEevmdaFbtlWnceVCCqNcD1P4MMqSLXkpfxl3D3DOUuBoRBADAMGUocsnSlsHaR/adV1khsw+YBqawWEW5hr9x1Ds2VbZOYQ5DCAAYOkHWeVVzBYQ3biosyTqeg5sfIDX3U+qGVwTqDsCTBUXW17doH4klbtnJ4WE58uXkJBjxk7HK2n+Uda4w+NFy6Guqr6QA5eIGw8BB01o/DrSXLpiQuYQo0lYuHfrAHxqLxsd4+UFVklZ1Mcteelc7FUVtxfbunKNSLy64a9avLaspbXMmdl7ssU1BZlhjMk5d52GvKq1geGMrEt4egBg/EbVL8AsPYxNoEePJmI+zmkwY3OWPjFaxAhm9T9av0qa1bO4sRyi7sCVJuLD83/ENwm3/iEOZiXYBiXaSGImTNTeL4ely3h0cSn5zfUKSdFVXgTM6ZBzqF4Of8Ra/fX6irCDphv/AOjEH/gumrDKNgJB5Spsq/Yt/wDxp/8AWiYV1DAm3aIEmDbt6wCY9mgsa5c6H0P0IoiqgbQ7yQ4LeUWL9ruXvPcAkKDASBEsNVgydtwKUwli0rJesvZsshmHuvdJ0geHLpGutRz8Oa5buMu1tRPnAkgecSaS4VZN26qA6sdDO256HpWUanzBWXuPj+5LKxHytb32y0yA6X+7uG4r57phijTm8Sry6iQKjOO2LLM5VVsmSxzu5dpkkBBKiSeW3lR04hcANslu9LlBoDDeyWzSCG13g+6k+GXRh8QRfRbhGmViCJMEHXQ6Hn1qxVyEBbb9fI/uLUsb62tF8Vxm9fFtWIC2lCqFGURoNY1/ZUe6i4a2GYqcix9u6yj0EmrFjMZhCAzYUpOogFAfMEaEUnc4Vg7sFbty2x13VgCfcD865aLLzDHtkl8w00kNxSyVcGViIHdXFcaacidfWpSwuG8IOdGyjW4uZTIBzaQRvIINMYbsQDLd6txSNN1M8t50pa52ZvWw7G3ACkzIKmNgN4NEtNwSxA18ftOBIsN/Sc43hjmO5KOANcrkk+cOZHuqHx2EbMM4ZTG7Aj3a/Wt4W/LgDSTEZsu/nqB76ev8Wu27jW/EACYDlX203AhttxVWoKTKWI8tf1HBzmyyHaw67EEa7Hp5VymNI3qZPFEPt2UJ8pX6GKieIXgzQohRoBv896oPlTVGjrGCbFHlArKDWVX6RuuTYdUH3Z6V2mGY7KT7qkRi7a7LNcXOMnkIpwpUl+pvKDc8hFDgLn2TQntkb0d+IOedL3GJ3pD5f/S/jJHbJvA9isVdQOtvwtqJZVJHWCadPYK+F1tXM3VDbdY0j9oGd6d4B2+ChLV1NoXMPlIq9q0ieteercUxOGazoOz3eXFw1OoNGM81s/k8xjGBaGu03EmkcFwMtdNp8yOpIKkCQVMMDJEEV6B2k7UDBd34C7uCyiYEAxJPr5V53ieK99euXrhh3OcwDBMgRvoI5+VbHCMS9c566DLy5Spi6QUWptrH+1vZn8yuKpcOGVWByshhhI0bf1HSi8O7HYk5HOHVlMHK1wLI84MiofimLd2GZ82WMpzZwNiBPyq6dl+2gvMtm4uV4gEbGPpTOK4mrh2z4dQQN7/qLwdLMmSs2vXtF+L9k8yRawV23ckai6jWwOYBLSRMEHTQ67axD9hMaqM/dSEGYhXVmgbwBvFemVXOPdsXwz3bdq3LIArOxhVzgchqTrHKsehxfFYuoFVB22FtOuWhgqWHS2Y+Jv8AeedjFuBAJA30+v8AWu7ONM/hREJyAToBI8tNT5SAPhQ2IYjQDQDT+9z99epUutiG8JSIB3E9B4DdwCYNrruCyCWUiHYNoVUczrvPKq9h+zeJvAXLdqEbVZuJMHadar17DnLoZ8qt/ZztaoW3YdCrAAAnY8xVbinEcVTQGit+v+oHD+HUxVbM5JY8zH+AYC7YYtcwj3G0gm5bUCNdCSZ2FH43axF9lK4G1ayoqQtxdSoILnXcz8hTNziFRnEO1SWbmR8wIgnQxqJFYicdx9RrqouOyegPAaVAGpUYi/WftB4Lg+JtXUuNh3KqwY92yuYHkD9KaXiQy4bSH7+5mtnRk7xHUSCAY8W8axTPDe0CXNUefQ61K3VtYkBb6yR7NxdLiHqrD6VbofEtVXy4lPERFfhBVc1M3EoCtqOdSNji1q3ZuhsOjs/d5WzMCmVszRvJYaVxxTDYnD4hrTDOAMyuqDxqZyNAGmogjkQfKoDE8RvnMCywZBGVPTmND516mtiqVajzIPVp63mPkN7GY2OuFnylrauSSqkhdZ0gHUQY1q2dheF2LguG5cVHAJUkQRA3VuR9NaS4Nw5Gw7HurZa3+suXnZE8RJAGSSTEDYe+ofF4pZ/RhLcSDkNwhh1l9Y9wqaIFEXJ/frpK2LotWp5FYr2iSHGsRaX9HaDFw+Y3SxkkjURHI853nfegcGxNoXh3+Z9PYVDddjGgg/fQ+EcEbGPKzbtAAMw3ZgBmC++TPKaveDwFjCWyVC21A8THc/vMdTWHxH4jTDuUpLmb0H9y1Q4WXpZWYgHnzkI3DLt0uVwzKpBFvv7qrkkESLYzQdtOXlpCVrsNiZ1NmOneEf8ATT2L7fWxPdW3uAftRlX4nX5UoO31wDMcOQsxOYdJ256VmHiXGavz5BbuEtJhMJSGUMfMmOYngd+2s27N0QP9XdS8J5bhSBvyNQPEeLXryi05YFTJVgVPTUb1aeDdtbN5goJtv0bT4GpniOEt4hQL1tbkagn2h/vDWKlPiStTbJi6flpCGAUL/ibz1/uUT/wxiFtC7lBU66HUR1HKoTE45oK66mTO5iY1OpGp0r0HtQn5thrQsE2rVwuj2wzFMwXOrqpPhYhWBI30nYVROH2A13xLmABJETPLl6ivT0cSuMoLUoaZjaZipVpOy1yCBtpaJJiVysGBzciCMvmCDr7wfdQe8U7iKmOK2sMRKkI3MKrkbcp2+dQ/cAmFYN8vrVOvRdWy3B7rfaW6bgi+vjOSo61lcm0elbqplPVGXEAqE7AmirhH+yawYsjat/nLdaMZOd4Os6GAboB76KeH+aj3k0s11pImuS560Yan/wDPrIsYa/hgpHinUfWvZMH+rT90fSvEwdR6ivbMH+rT90fQV5fjxBKWFt/xL+D5ysflKyZ8LnGndP8AzrVNz2fs/M1bPyp+1g527t/5lqkMo3G39/0r0HDXIwqWA2HKU6//AJDG+/tfY+tF4CynG2cogZvuqMbyp/s1ri7P733UWNcmiwNtjykUvqE9eXeqt2hs4ZsXihdJDG4vMgZRatEfOatK7ivOe3Z/8yxPqv8Aykrz/wANPkrMbX0l3HC6iPDhGCIAFwjQgw4mNNpFQ/GeC2bTTau5xEjaRHIxSuNuuNJBAMAhVGg8wJiDSJuGete2xNRCMuWx7pk0r7mMYO7LamJ6/wB711jrk4pXU6EpG3JQvL0pgL+hWAs522UZoyruw1IkaD1qP7wteSd8wERFVMUAtAqe/wBP7lnCtmrL3/mXQuTQe1Sf4k/7Kz9GqcwHCc1RXba1lxrDpas/RqweAOrYsr2Ge3+K3ToEVeR/EqN0NYcXE06jkRzq8cK4lnRW6iqdj3AUz5/QiprgilLSA7xT+P4amrArvM74bD1+kpn6QL+Mn+2LZ8Lh7n7SXGtz1V1LR8UWqJiMOu8a/L4VbO0uM/w1m3za4bnoqqVn4sKrF0VqcHBOBAbXe0weJIKeKdRJVcHduYG5kVjN0EqoknKMkaa/tT7qgOH8Le9fWwQVM+ORBAG+h2/rTd/i9y2jW83hMHXqYMyNSdOcip78neFzd7ebUkhQfIUjjGLFGiWH1DTxiMPTzsAdpcMDgltoqIAFUR6AVQe0fFzibjZVZrSGEGpWBIa6wG5JECdhV74teKYXEOvtBMqxvmc5B8zXnfEcc1ph3djuFAgZrYMgcyXBlj5aVjfD2EV82KqctBzljG1CLU1kYXnn7pp3CY8prCtvBaTGmnu5xSnfd4ym4vhnUoqrpz0UATTl/D4dv1TXLY5hvF79K9jTLk5lPnoZmki1jIu+juZgluo3n3VdOxPac3P0F0+MeyTzHT1qpX7mRyoZXAjWI+u1BvF7bqwGVlMggz8xWJxLBLiaZB+offvlqhVKEEbT03tzbnhzH/8AHett/FKb8vary43v73qw8R7dXL9juSoQEqztuSUMgActRzqu3Gkzp7tKrcOpvRw4R9CCYyswZ7rC28Qp9tSR5GD8waLeOHjwi4G/zRHypKPWtGr4qkC1gYq0aW2v2h86ylNK1S8xhadUHRbNstMAmFJMcgNSfQCg0ytyAw8onnuK5ADvBN+UE+59aweldpvO8eVd2LILAFsoJ33jz3qVW9gJxMDzHqPrXteD/Vp+6PoK8Yu2wCIbNr0jnod+dez4P9Wn7o+grzfHgRkB7fxLuDO86xNhLgAuW0eNs6gx6Ut/obDf+ns/wCq9+UK49u5hwt57avbYnLtIaJjnvHuqofn16SO/uGDuGOvxqMLwrFVqSulSwPK5nVMTTViCs9Q/0Nhv/T2f4BW7fB7CuHSzbVhsVWDXl9zG3h/r7vvb8Kc7PcVu/nVpTddgxggkxz6/GixHCcVSRi9TQcrmcmJpsRZZ6gu4qg9sMOG4liAdPGmv/t26vy7iqD2zIHEcQZE5l0Mz+rt+UU34Xy/yGzbWgcRv0YtJPjfZG2mFS6rOS3IrAMxm9OR3P40382E86seP7W3rmHSyzTbXYchP99Kr62iT089R5/cK+hYgU7i9ifxy5TzeBWuqEVDfWXDgvAbVvDnEm7BWVgo0AsDEjQttHLeqXdbNiVY7tck9NTNMlmClc+h5SYPnA++lSALtqBs+p9+nnVHiRBw5CiXuHJUSuM7Frtp2T3DgGEBilu2X5O7mIvG/avW1zKilbisYygiQVOu+xFA4LxXLFRPaztnjreLe1Z7s21W2wBUzDLOpnqDy6V8t4cnEBiicGRmtz6p7fjaKpBrfTeRN3sELTZr13vSNlVcqD4mW+VJY3Fpa1Y6cgNz5AUYYzHYpiLly1hxE5nV43AgQG193Km8L2Rs6H87sPd3Nxrl6Tz0/QeAb9Zr1uH4TjcQ+fGN77BFU+P4bAUDTwiXY8+Xj190q13FtcfvHA6BeSqNl+81J4Pjtm1ZdWwtu4xuW2DsWlVQyyAdG1BM8/SBm/iASMogTB7tDz0klOnlULicZccEMLUGNkQHQzuBIr0danSWh0Njbly2nk2Zqrl23O874jxNHF3Lay52LLrogJkKJXWNt6unYC3GDXzZj8686ddDIU+hH3V6B+Tu/OFK/ZY/PWvK8cv8AxlHURL2D0eTXaafzC+RuptMdSNBcWdqouHsX8bcVc0mABmYAabxMCTXo+KwffYfEWRu9psv7y+JfmK867Ndo3w11bqQWERIB2GmkVofC7q2HKE8/d5U4r0inNT3tJHHYHC22KlHtkaHWfLfWR6VHXOFWG9i6AfPMp+Mn6ULtDxZ8TcNxonyIFQoUzv8AP+lelxFVVbKFBlLDh2QGpoecZxSH2ZLBdtjHWNjQb0A6FgOWYfdrHxNFxeJZnnKq6AQvhGgA0Hu99bXEON1j10+orMqZ8xsL+ctplsL6Td3hxFtbha0wbSEuKXHqk5htSYRTsR6HSt3LUgtnTf2ZObrtER760LkcqS4F9resJCbG5v6Ta4U+dCckGKOmKA8q5KKeZpWW/MRl4EN6VlHGFXrWUXQmdmitlVJ8RIHOBJ+BI+tN3ltkxbVztq3tHXkq6D3k+6lbOWRmBI6AxUy7WgBkG49P6muptb5ct/fpBI53kQ9iDB36VtrZETpzjn8KmV4K2QXSYQ7EfjyNK3LMmEEDmT9aYUINgDeDvELm405j617Ng/1afuj6CvI7eB7x1S2C7ZhJAJA168hXr1hIVR0AHyrynH2+ZASL67TRwY0Mq/5ScUbb4Ugx+icf8a1RWxTNr15mvR+3eBuuuGvWVZu7V0uZACVBKkGPcfhVRu8avLozlcswGtqH16gida9Lwp0bCIC+w2H+5nYrpBVOVR4m34MhNTufmD99N9nR/jLP733UC7jJJjc7nnT3ZHCPdxaMASqGWPIe+l490FF9eRh0Qcwnqy7ivN+3zf8AmOI/eX/l269IBqp9sMNdtYy5eWz3tu7lYN3K3AIRVIJ1IgqdIrz3w6V6ZgzW0lziGYICovKGxPOi2sRpG/vqTvdoHuDLksgRuLCSddyY38xFLYXGFG1W3HU21YfA/wBK9t0aX+r0/uY6vUy3K69/9QGIY6HSOozR6SRQRcJuJJJGYVZcV2hcKUXu0UfZtIMwygQQsqBznX15VEcLwbX76lV8KmWYLC+nT3UniGSjSY5vfn+I/hxqVKy5ltqOd/wJa7OMK0DtXiG/OyVJBNqzsSOTdKZuYM1z2kwtzOl+2rMptIrFBmKsucEEDUAqw6868/wKpTXFXY20M958VMKuFVqYuQfxIrhuJd7yIzMys0EEkgjoRUlbsqbGGkDQXDqBuEJG+/vqI4RpibYIIIbUEEEaE6g6ipZG/QWP3Lv/ACzXvqZDC419ifOToZX/APST9V96Wz9VqNxCAGep20pig30mPX8ayq92XWWV0nWHteJQNyOXXxdPQVLfk+4qLd5rTGBc29RSVi3NxJIXY6A6Dl67ee9K4rIDmthlZTIbNOoPSBWdj8J09AqbD2IdKqUYG09jw94owYcjVA7a8F/NcT3iKDZvEvbJEgEmXtkeRMjyI6Gpvst2pXEoFYxcXcdfMVYbttLtprN5c9tuXNTyZTyYV43h+Lfh1crUGnP9zUrUxXS4nkz8XeRJJy7Ak5R6KdKA/EWYyXYEbERv8oq28b7D3FBNm2t5ZnOhK3AOhtzl94HuFVPE8IuKY7q5PTu3267V7r+YtVcyVAR32mMKWXQraZa4vdBJDkFtyIDH1IEmh2LTX7i20ksx3jYcz6CpHhvZHE3f9Wba/au+H4LuavXAezNvCr4fE59pzufToPKsXHcZWkhRWzN3385co4O7Xtaax3BrNrhmJQW08FsENlGbMCPFm3mvLrtsjcj4/dXpHbjiyJhWsZh3l1l8I3CKZJPQGqZg8ZYQQ+HVidmzPodpOsR5CKPgaNUw96jbnc3g41sjfKt+635IkORWglWQpgbOly3edokFLq5T8U286iMZkLE2lZVOyuQT8QBPwrWqYYpoSCeoSnSxHSH6SB1m37ieU1utliP+1bqvYSx4wYHl76OmJ5BdaMWNwwNqIzraGkFqcqFfmzWEi94W27KkOxCzOWefWKTxOMJBC6CgXL7OedSGE4OSJfwrTAz1vlTb3uZ20sPZXtfYs4cW3lSu8AmZ56VK/wDj/C/ab+Fvwql4nFW7YyoonrUVexBavP4jg2GLlsxJPVtLa4lwLT0u3+ULDA6Ow/3W/Cq1287U2sY9nuwSbaFWciC0kEDrA1+Jqq5aJbtTRYXh1Og+amTBqV2cWMGzGK9C4P23wyWLatKlRGUKeXoKpowA66Rz0++tM6LsKt4vhy4gAVTa3VF0qxTVZfv/AB/hftN/C34UfDflGwykEOwjllbXyiNa8za7PQV1aeDVBOBYe+jERpxj22Em+Nlrlx74tm2l52dARGhPw3k++o61azESYHxqQ4l2kuXrNu27yloQqxAE61G2bwB3r1+SkhVQbgdsyVaqykuLHslj492WRMEt+1cZgZBBEyd+gy6RpB9aZ4R2xwyYe2jscyrBGUnb3Uge1N1sP3BebczlMxPWo6xdtSsqCNc2p3kxHy+FVOJ8Lo40i72HZI4fiMRhVbNcm5t3eks57Y4U82/gb8Ky120wwOjsv+6w+6uOz3E7lu3cyLbKkahiPXyJpKxj2Z5Nq1E65UUmJ1Hsn6VnH4WpD/kM1E45idQV0EY4hx9cXi7DW1P6NCmYiDcOpHnAkjXqa4e5ls4eRul0fFCJpjhjXr1whu5shRIa4O6G4G4tGTrMaVNY7hHfC2oxOE8AUCL0TC5ND3WgjcEma9HhKS4eiKYJ065mVqrvUzW33nnactJqX4fxXDW7TrdwveOz2yr94wyqpl1jnmEifPypc3HDEd0hAmD3czB0Ow+lJXsWCCDZUGDqrkQeRiPlVDEoj0yhNvMbd0eLkzvG4tHvs1tciHNlWScoghVny0FG4Hw4XyVdiIEwIk9QCdBUQI8/j981K4IrbVbiXRnGpRp5EREjWRM0eF1IB27/ANwKhyAARfivA3w9zMjwNSpkB9IkQJHOpnhPbm8gC3rZuD7SjX3iojF8Sa6YYjUzsqgHroBpUlwHi35veDOinKdVbaR1BPlSK/C8LjCQRbq75P8AKq0Fuup6pZcN27wzftlD/mBFNt2zw8frx/FVO7UcUt4i4XW2qTr4YjX02qM4c1tXBYDTqJ13APkdp5VjN8LUg4XpLSynE6jU85TXql2xHbzDD2S1w9EUn5nSq/xPt3fuAi0otDqdX93IfOpPtF2ot3rKotlEKgLKADbmY3NUt5nn/fvp/wD09hsLYt8xi6XEa1dSSuWaVsxJYksd2Jkk9STW2Qr5iiuw7sLkGaSc4MkiIykTEc9prizfjRhpWhkCWU/67DOVs2sFcszqK4tRzmnHs5fEuorQytyE1JpkN2+9pO4k4LmDcKWt382UBjntmWG5EoCB5a+tbqGt4zKIyj51utYYimRdgLzNOFN9GbzMXv4wKMqfGh4bAtcP30xYwIHib4VmJ4nAhdKyCoHzVT3D3tNTuja93ZG2ZvlUdjOKs/PSlCSxrcAeZpFXEs3yjQdQkhbTnKTvRbOGLAkaAftHb08z5CmMPhZ1bxMdl+hY9PKm+6W3q5k/Z5D8KbTw1hmqbe9/1v3QC99Fi+FwEgyBBjxGRHprB99dveRNFEml8VxAtoNB0FN2LQtqj5mW4SdQAYAHLz1H38hTqYDaU9ANzzgO2XfcxLGu4MOCp6HcTtI5UcYdCVgm2I8XenMJ/wAuQBtehHvrh8RqTsTud2/iO3uiuLNouwVRqx/vWgAUNp83v31SDci509++uHxVi2o8F3ORy7sj1Mz+NZh7doqc5cH9kogOvnLaj0jehdwAzA3F05iSDrGhjbntUlZ4Ra7vMzkMfZkMqtpPhIVs3TUrT0plzcKPP+zEu4RbEny/qKnDIP8AWDzlSPoxpLvR0EeX3f1qXx/D7NsqFud4MoJyrlhiNVlp0HWNfKlLGIFtgyhdOoDD/iqa1OxGy+Z+/wDUKk2YX1PfpBrhiYgHL1bSmQEQCQjmdpfT4EfKucXie8ZmUZFPJZIB9TyrLeCDFVDJJO8sfefDoKjKLHKPP8D9wr23M1hWDTMDQxoDqASNfdW7F8pMZdeqI38wMVNcP4Pb7i83ejMmoWR4wQyyoE7DnNQTinOjIqk7wKVRahIHKP4C+bjhWC5SGmERToCd1UEbVItaXuLTZQSLbNrsSMsT19DUPwk/pR6N/K1TN0/4ZP8AYv8A9NWMOboSfe0JxYiQv+lW+xa/gFRrW5JOka0QmtRWS5L/AFSwBaZh0UE552PskD01IP0rQseEsAdPl7qJdUktB3HUDc6fSt9y6ROnw+6oFPW2tu6CWFu2AzyJ5jeiC4WIzEnYTOumgEnpRLWHDzBysNYjwkQdZ5ctPOaEylYkaESP7FHlZRm5QAQTbnGcZgHQZoJXkVKuPeyMYPrS14ARDhtNcuaAeniArthIkHX6/wBfrQ/zkbMoaeezD3jf3zRVCvLn75fqQobn78/3N2WzaTrvzOnPTrzrQyZSSxzclAPXmSdNOgNCA6UfDYE3CQCA/JToD1M7Clgs9lAuffr94TWXUmwjdnCWWEl+711zPmMeSqgn4gVxicJamLTO20TEnqQANvnTK9mL4tNeyDKDB8SyCRO0zXNnGXcmU207uZzZSCp65xJBO1XlQAAVEt4H2JVNTMc1Nr9lx7v4xDD4kqYO31pi/htM6bdOla4nhj7Ub70DBY0ofKqzjoXNKptyPVLaN0i5hCLiRzGtZThwdu54gQJ5VlPFKtysR1ydJEX8WWrm3YnU6CmEweUZn08udDJzHyrGIdjG7Qb3eQ0FMYTBE6nQda7s4UKMzfCuMTjy2g0HlT0Raer79X7gkkxi7jggypv151HvcJOprkGN960FmhqVC31eUkDqnakDzNY1w1o6bVyqzQBmOgnWAhLXU/Omc7wreIDUKZKjTcKfwrbFVEKAzHnuF/E1wtqNW1NXcvRjLfvtE/XrORZJ3j3fjTVlNIHrHn19aVa/TnDcWEdWidef96UeHyF9dBBq3C6CZicG67gieo/GkluspGXQzoRv7v6Vbu1PaUYrL4UUKoEKoG2mum5399VtboXUDXrzHp0qziKKKwytb1lfD1Kjpeotj1TL2e6yliSQijU6kAT99cLb1ga1rv5I1501axSTM6RzH7Ubb7Tz+XKkqqO2p5848kotgJa+yAtCy4v2nuyyxDZQqyC4nlIzjymah+0lu131w2bZS3nOVS4bKJIjqasnBO2Vq3hLlm4kyNwAWAE7SRG5mq8+Owmb2WYf52C/ACZ6cqvVMPTUk5uwXNxsNQOW355zPw1SqWYutheRXDv1n+6/8pqXxd2LFsdbLj6H7qDYx1oktatZSoOhuKxMzMA5eXkYp3it5bvdhUVFK6HYBcoUhiSABJknSuoqBTNjeXHY5wLSqpE6zHlU/wAI/MO6/Ti/3nep7BXL3MePzzTPy86jVxdjY22kcxdAB/4THxoOINkqcjtm5A689pCxtPOsatSD0yoe3cbH1lnUwmMKrduCyWCQ2XN7WUrpJHUGlVwZ7suIjbcA+4cxrS9u+QZmdCPlFHDDIACOZjWRrGugHnpNEhRt+207VQBBm5pI3+lcvekz139fw2rnXb37UM0tmNpIEMlyPSu7loHUUO0gPODHPY+XkaxLkGpvYa7Sd9JxtRrdzXz5GuyoI60qRFRqmonb6GSLcUuAFQ2VWMlQBExHwpVy3WR8KxGBEVLYbiamx+b3FAgko/mZJBnaZAkQNBIO4t0z0xszd3f1SvUHRC6Lfr/fbI9+JAwpWBz1JPqCTSty1rWXTrB5fEURk5Kc0DcAjQfvUio5qaNrbb9WjVAXaDF0jSt1i3qyq9h1x1zOjcLmTrR8wTU6mhNdCjSlWuSdaLPl23kWnd/EFjQg9ao+FwpdoHxpYzM2m8mcWbJYwKJdhdBTuKurbXIvvNJW7XM0T0wDa9zIvBhCaZw6dPa5Vq3bLGBTN1hbEDfrTaYy/OffdBYX0mrj5dSZbzpJ7smsEuaKVC+tCzF9eUkC2k6S4YAPL026bVo36DmkxMU9geHl3CIpuOdlX6noPWjV3awEW2VASdIqbnPb++ldYfFqrAsgcayGLa/wkRTvFuz74dstwoG3gXEPyBke+kFw+uuvp+IpjLURh/uAr06q3U3B6o5exa3GOSwiezsXIEb+02szznbSt2sQts+K3bc7wc0enhIpdVZicoMKCSdgBIE9ANRr511h8AzmFgk6CWUanzJim5mP0i57hbytByqosTp3n73juIxNtlm3bKEhs0tmHukSB6k1Ggdau2H7JXlwZBw7G4WAU6F/FplCDxGSd/TrrT8XhmRirAqykgg6EEaEEcjU4kWIudbbReFqpUU5NQCdb39dYThZ8Z/cf+U1NYv9SP8AYv8AzJUJw32m/cf+U1M40/oh/sX/AJkqxhj/AIWj3+oSskUEDWjGulsGM0HKDBMaTBgT7vlWM1o+YltB7UnQ9By99FtXkymLWv2szae6YNcu8kafs5dPJcs+/f30NrbINiJHMET8acPlOm3cPzFmzAX+/wCoa0+VlYRpqJEg+RHMcorV7uohUcMf8wyjXaMske8Gh29QY93l1E10BPl59POmXuLaayLDeKkRTQS33Ulznn2cunrmmhXjrDaEaT+PX1oJFIv0ZOl+/wB7wrZra2hkuFTTBthxpv06+lKIeVdKSK5Wt2iHvOTINMIwYQaMAtwa6NyPX1pO5bKGDUlSnzDVfe87sM3cUqda5AHMxzFN2rgYQaWxGGK1zLpmXUSOycso+0P791boen/asoLidrOWasy6wNa1FdqvSlCHOrdqTAqVciykD2jXGEtC2udt+VAVS7ZjVxR0YsPqPoIG8FbtSZNECljArq4ZOVaZciyvVjUKgtc7CTOL90WhA35mk7NhrhJ5Dc11hsKbrEkwo3NFxmLAGRNFHz86gnN87bchO7IK7eC6LSpaa0TXa2zEwY6xpSbljO2mZdKkeH4NiGbvFtgDUZwGIO4In++lItc/v+9q0ik+lOpsqNe1/SAQWEYxdxSQLcwBu0STzNCtsVOmp9J3rlm5CstsRXFyz5j6TrWFoa8ohTETPXWDG5rVtq4YmdRHxnnWxdPSpJGaQNp6F2XxGJtYXv0e5ktMuaGECDKATts56VVeJ37l9mc94zMxZidZLEmdB5n50bhfa69YtPaUjITMEnfaRBFCPa69yAGkeEkDyJBmSKv1Hw7fNsSN9b+MpYelVQtm2ubRbA4RszSCP0b6kEcqlOLYZ0VQykeB1MjnCtHrEH30lY4u94P3hJYKSrSBEb6BdTtrPKm8diCxDNLDKzsJ3IKjc7GOevpTKOToTl96x75842tIFbTAyAR7jUtgO12Is2jaRwENxLpBVT4kjLqRtoBG2lR1vjt1f2mjyI0+IrH4xmUq1tNREgAEH7W29ZNRKFRMpOnURLGvMTnF4g58wCgtJhRABMmAOXl05Ust8tAZiekkmPjQ+8NbCVAbWy7dU6wAjWExXdOSVB5QYif7nbrQFuc63eMgMecg9ZG5PrP1oK0TO2icht4yFUfVzjDID8NPXoaC92QARtz512jR6UTEWZEj/v8A1qdWBtvJ0ioJBkV0LutYF0ke/wDGtRSNVhaGEOmo2p21fVxlf3HmKStmN9jXLDKdNqYrlNR4iTvvC4jDNbPlyNHsXwwhtvpW8PiwRlbVfp6UHEYQp4l1FNGn+SltzHvlI7DMu8OadNRWUS1jiBvWV3/bnXUTrNE7NnMYp7DWgT/lX51lZQ0FFge/0nGdEm63kKzFXQPCtZWUTH5AevedzhbQFtMx9o0jbU3X3rVZUVfrCchOG14xjMWAO7TRR86jSaysqu7FjcyYTDEZhmEidR15xUnxjj7XgFCJatrqLdsZVn7R11P095Jyso1qMqFRz3impKzhiNRtI+zanU7Vly5W6yoOgEZD4fCXMocQFYsATBnKAW05QCPjTvCe07WBlNu04zZgXQFgR0YQaysq67Nh0RqZOo/XKUwq4jMtQAi/2JEJje1l6+W9kFzJgCTplA15AaDp7zKmF4ncs3AwykjWGUMpnkQRWVlR01RqZqFjcG3Z5SVoUk/xqotbqh+L8V79Ei1atxmnu1yzqIn++tRQ0rdZSKxLNmO9h9o6igRcq7Rzhbav+41SOMPh/wDab+Zaysq9hz/gM5vqlfNcZaysrJjo2oRcuYEkgHy9PiKkbXaJMhRsOjCCAczgiaysq0K70SVQ28B+ZXailUAv9yPtIlwOWx+o5UXhONW1dDvaW6omUYkAyOo2I3rdZSixUhhvDKhlKnaO8Uxlm/cZ0tdwuUeBTmGYaCNBE6VG2b0acjyrKyiqVCbNznUqYRcg2Hj6mP4K/bslme33gYeE5spB2OhBDAgkEEekVF3I3G3KsrKKs2mXlv5zlQBi3X+Ju3cohsyJHw/CsrKTT+Y2MaYuGinsLi+R1HMVlZQqxQ3EnfSFfhYbVdjWVlZW6mDpOoYjeVy5BtP/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10" descr="data:image/jpeg;base64,/9j/4AAQSkZJRgABAQAAAQABAAD/2wCEAAkGBxQQEhQUEhIWFBQVGRkZFxgXFhQaGhgcFx0aFxsWGhgdHSggHBolHR8WITEhJiorLi4uHSAzODMsNyotLi0BCgoKDg0OGxAQGy0kHBwuLC03NDcvLDcsNSwuMDcsLTcsKywtNDcrLiwrLTcsNCw0LCw0Ly03LDAsLC8sNzc3Lf/AABEIAKwAoAMBIgACEQEDEQH/xAAcAAEAAgIDAQAAAAAAAAAAAAAABQYEBwIDCAH/xABGEAACAQMCAgYFCAcFCQEAAAABAgMABBESIQUxBhMiQVFhBzJxgZEUI1JyobLB8BUzNEJzsdFDksLh8Qg1U1RiY4KTokT/xAAZAQEBAQEBAQAAAAAAAAAAAAAAAgEEAwX/xAAsEQEAAQIEBAMJAQAAAAAAAAAAAQIRAxIxYQQhQVEioeETIzJxgZGxwdEF/9oADAMBAAIRAxEAPwDeFKVxdwoJJwBuSe6g5VHXfGERtCAyyfRTfH1jyFYokkvPUJit/pDZ5Pq/RXz76lbS0SFdMahR5fj40Ef1V1L6zpAPBRrb3scD7K+/oNT680z+2Qj7FxUrSgizwCHwf/2Sf1rrPAAP1c8yH65I+BqYpQQTJeQ7qyXC+BGlvsrtsekMcjaHBhk+i+3wNTFYnEeGx3C4kXPge8ew0GXSqstxLw9gshMtudg3evl/l8Ks0ModQykFTuCO+g50rHvL1IsazuxwoAJZjzwANzXGx4hHPq0EkocOpBVlPPBBGRtvW2m1y7KpSlYFK6LC8SeNZIzlG3BxjPdXfQKUpQKhJB8tkK//AJ4zhv8AusP3fqisnjlwyoI4z85KdC+X0m9wrMs7ZYkVFGFUYH9aDtAxX2lKBSlKBSlKBSleaOkPpg4m0kiJIkQVmUaEGdiRzbNB6UnhV1KsMqdiDVWtpG4dN1bkmCT1Sf3f9Ns/GrBweQvbwsxyzRoST3kqCTXDjXDhcRMnfzU+BHL+lBHcVLQ3kNwUZ4eqeIlFLGJmZW1aQMlWAwSOWBWPd8Sllk/UuLdJF1ugfMiMr4ONIbCsFzjPOsvolfmSIxtnXFsc88d3wwR7qnaqqqJi1inwzdV7JJRgTdcYsyiP1tYGoFNeN86c4z796jzeSiaFZ5CGMsXaVm0J2d4JVG2tjyzzJ8t7xUb+hI9TNltLOJGTUdBcYOrHtAPhmpwqYomZluJVNarcDgmHURzCeJAkfVlFbZlZusR8bKD2dzzHLGKvSrgYFYx4lDqCddHrJwF1rknwxnNdN5xu3hIEkyqSQoye9jgD25qYiIhcxVMRTbSEhSlKp5om3+du5G7oVCL9Z+0x+GBWbZ8Qim1dVKkmg6X0MraT4HHI1WeKXTxcMv509fE7rjnkZUfyqvejfokvDZ/lFtL1llNaK0khdSOsU6sgDuxqPlkig2hSqX0I9JFtxaaWGFXRo+0uvHzi5xqGDkd2x8R54pvHfTqsF08UVqJYY2KlzIQz4OCyjTgDnjPPyoNzUrX3pJ9IL8OtLW4tUSUXB26zVspXUDgEb1XOiPpMu+I8Z6iPQLQl8Lpy2hAcPq+kTg+/FBuSlaG9KnpTuPlL2lg5jWNtDyJu8j8iq+AB223Jql8M6f8AFOHzAyTTMQQWiuNZDDwIbce0YoPVteKuMftE38R/vGvYXRrjUd/bRXMXqyqDjmVPIqfMHIrx7xj9om/iP940Hr/h97HBZQyTSLGixR5Z2AA7A7zVfk9LHClbT8rB8wjkfHFaJ4hdcR6QyKsMDvHAiqkaHsRgALkscDU2M7/hVe4/0eubBwl1A8TMMrqxhgOeGGxxt8RQeluGcWge8EttKksU2xKEEZbmD4HIGx8au9eYvQ/dFXuB4BHHtQn+tek+JiQwv1OOtK9jUSBnzOD/ACoMqq3JxKK7L6ZIuojJV3dwQWHMKmcYH0m9wNR91wbiMyEG5CHROqlXIILiLq9WkbkFZd+4MK+x9Hbj5QJFSCJW9ZgI2fdD2s9WO2Hwc8jVTRvDaK4jWJdfSK3tblUtoow7akZjHGNSKp1ZBAGC2NIJIG5PdU8OHPcSJJcgKkbaooRuAw5SSN+8w7lGw8W2xgGxvyqM0sYkGrUEyF2QorAEblm7RB2GwHLJ4pw+/wAwu0oJQy6lEmkMGVQhbsHOGDbDuPjWRhx3VVjTa0QtVKgujtveKXN3IrLhNCqQcHB15OBkZ0499TtJi0vOFctJoY+HO1yQIQsnWk59UkhuVan/AERNwP8ASFosxlt7iylmhO4wUwu68g2lsEjnt4Yra44aLm0u7RjjUZY9+7Xkg48NxWv+AdEeJ3bXH6SAXq7R7SA9nD6v3tjuNhljjmKxqI6G9I4J+J8Kjt7d4GjgeGXUFGsaNQIxudwx38axem/SjhlvZz8M4dA0gZyzSZ7CMDklWOWfGMDkMd9WPoJ0xvb6ZLNYTELa2eO41DJ6xRoQg7FDkDY576pNh0ltIOj81qFAvZHKONOGI1agzNjkF2x4igkvSY2eBcHPl/grbvAODQWNjFJHCiyQ2xOvSNWSgdsnmckVqP0mtngXB/Z/greZttdn1Y5tBpHvTFBoj/Z54es19PNINTRR5Unc6pGwW378Z3862r6RvR9HxnqC0vUtCWywQMWVsZTmMbgHO+N9t61f/s43YS9uIm2aSIEDzRtx8DW5el/S634WkclyWCyPoGkaiNi2SOeNu7xFBy6GdF4+F2/yeF5HTUWzIQTlsZAwAAK8j8Y/XzfxH+8a9hcB4/b38ZktZllUHBK/unngjuOK8e8Y/XzfxH+8aD1l6PeDpZ8Oto0AGY1dj9JnAYk+e/2VBenKyWXhMxKgtGyOpxup1AEjw2JHvq5cB/Zrf+FH90VWvTD/ALouvqj7woNE+ij9fN4dV+Ir1LbDsLn6I/lXmr0OWRdp2+l1cY9rEk/hXpK8tFlTQxYDbdWZTt4MpBo2LX5u+la7Hyiznks43lllnw1vK0hOlQTkSB8gAeIGTWfYcbmiufk8k3XJ6r3BXSqSaC3VoANPge0TURW7a+Bqj4aomLX+cd/1bXZdaVq6fpbO1rdOs4YxMQkivCmMFgh0YJbXj2HG1SydJH+dLXsVusW0ayKHeVcZEpbUNQbu0is9pDav87Fp1trbrt2jfsvdKoMXGJJX1300ljG0aNEi9kMWGWJkK5LA/u7c642Eks93atI79VE05R3OhpUHVhGZNiRqJAON8Zrc/ZM8FMXzVRyi+2l7RPXttutS/NXZH7s6gj68ex+II+FS1YHGbQyR5TaRCHQ+Y7vfyru4deCeNXXv5jvBHNT5g1biZAH21V7v0e8PleeQ2yh7hWV2XIPa9ZlHJWPiKtNKDXnS30XreWNtZw3LRLbElC6ayQRgKSCuMeO9X+2j0Iq89KgfAYrspQeb/Sn0VuOEXxvrTUsTuZFkT+ydvWVvAEk4zsc4qmdJelN3xWSP5Q5lZezGqqBu2M4Uc2YhfgK9hMoIIIyDzBrBtOCW0T647eJH+ksaA/ECgr/or6MHhnD44pBiVyZJR4M2Oz7gFHuryxxj9fN/Ef7xr2tWj+Pegd3d5Le9U6izaZIyNyc41qT92g3FwH9mt/4Uf3RVa9MP+6Lr6o+8KtXDLcxQxIeaIinHLKqAagvSHEktm0Mh2kKjHiFIYj2YGPfQUb0McC6uOLI33mf2tso+GPhW36hui/DeoiyRh3wSPAdy+4fzqUurhY0Z29VRk4GT7AO8+VBHXHRy3kk61kJk+lrcEeQIOw8hXOfo9auuk28eNWrAUL2vpbY386jehvE7m4683KxAa8xrHKjtGp/spQvJxjPM5yfDey1teHlmaZX7aubTmnlu+BAO6vhQHGw25bDauVKxBXFowSCQCRsDgZGcZAPuFcqUCoa8Q2shmQExP+uUdx/4g/EVM0oOEModQykFTuCORrnUM9lJbEvbjUh3aEnHvQ9x8qzbDiUc2dJ7Q9ZDsy+0UGZSlKBSlKBSlRnFuOR2+xOp+5F5+/woMy9u0hQu5wB9vkPOq7wq1a9l+UzDEa/q1P55fzNdlvwqW6cS3eyj1Yh+P5yasijGw2AoPta96e8e13dtYKWVHbM8gDaVJBESFgNstgn3eNbCqgcat+JNxNZ4Ub5PGUjC9aArKwbXIY84bBKnfB7PnXRw1s0zNuUT16pq0a64bw2+4GssjJ1cjBEjC9rrSjhj2VzlMbEnGzedb14HxVLuCOZAQHUHSeanvUjxByK1ha9HuKrHcDMyyGCRZGNyXE0xYFHiGR1YAz4Vs7gU0jwRmaJopAAGVmDHbbOoc8866ONriuIqm0zfWP56poiyQpSlfPehSlKBSlKBWHfcMjmwXXtDkynDD2EVmUoIkW1zF6kqyjwkGG/vrz+Fff0lMvr2rf8Ag6sPwqVpQRR4w3/LT/3V/rXWeJ3DepaMPOR1X7BmpmuuSZVIDMAWOFBIGT4DxNBX7ZLm71a5hEqsUZYx2sj/AKs10vYJY3EDLuj5Ri25DHkc+f4VKRfNXbDunQMPrJsfsIrs6Q2XXQOo9YDUvtXegkqVHcKvzNAkgGpjgEDHPkTv8ayzK2/YOzAcxuDjLewb/Cg7qVG8YlcROw1Jo1HIK7gKcNv3Zxtz2r5waRjFGx1PrwckqcAqDn2Z7ue9F5PBmSdKi7y6cFuaaUZl5HUwOB7e7b/qri3EGLKuy9rGx8GCkH40QlqVCpxdgoOAdl798spbJ25bGpO2mZua4255BBOSMfDf30HfSlKBSlKBUD0n6UJYNbo0UkrXDFUWMAnKgE7EjxFT1Vrj3Rc3V5bXPXaRbLIFTRnLSDGrVnbG3d3VeHlzeLTn6ebKr25IW09KkD9STbzosshjLELpRhjYkHtbEE45Vk8I9I0dzqZLeXqgrt1mqM7RjJLIG1ID3E1g8P8ARmYlsV+VZFo8shIiwXeTGGGWIUrpXnnOKw39FcrszvdxK+h1DRW+gsX5tIA+DtnYYrrmOG52n895efvHO86Z/pFraO3S5tpZAzwOdIV9IOVIBORtzO2axeHpNxCeCaUESJIA2NgAhBIA5j/WrFw3oM0NxazC4BFrAIVXqzud9T51bZydvtq2myjOewu7ajgYy30tu/YVw8bh04sU04c2iJv5/Tp5ujhcbEwK5rjrEx92F0hGlUmHOFwx+qdmHw/lUqDXXcQh1ZTyYEH37Vg9HpS0Kq3rRkxt7U2/liiGDwUdRczQfut85H7+Y/PhVgqB6TqYzFcrzibDeatz/PnU6rAgEbg7igEZ519ApSg+EU0jwr7Sg+aR4V9ApSgUpSgUpSgUpSgUpSgUpSgVE23zV3IndMokX6y9lvswalqieP8AYEc3/CcZ+q3Zb8D7qDPvbYSxsh5MCP8AOo3orclodDevESjD2cvz5VM1Afs994Jcr/8AS/n7aCfpSlApSlApSlApSlApSlApSlApSlApSlArqu4BIjIeTAj4120oI7gE5eBdXrJlG9qdk1j9KbYvDrX14iHX3c/z5Vzs/mrqVO6UCRfaOy34GpRwCCDyOxzQdVjciWNHHJgD/lXfUD0YJiM1s39k2V81bl+fOp6gUpSgUpSgUpSgUpSgUpSgUpSgUpSgUpSgh+kTGIRzgZMTHI8VfYjPtxVFv7152LSNk+HcPIDurZ80QdSrDKsMEVReK8Gjik0qWx5kf0oOHRF2+UrjvDA+zH9cVsCovgfCY4FygJZhux3Ps9lSlApSlApSlApSlB//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546" y="3553815"/>
            <a:ext cx="1325838" cy="1260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8" name="Picture 14" descr="http://www.thecus.com/upload_new/app/icon/sup_app_icon_348.f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8592" y="3603187"/>
            <a:ext cx="1161278" cy="116127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cdn0.iconfinder.com/data/icons/superuser-extension-dark/512/675172-data_database_sql_query-12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7314" y="3563864"/>
            <a:ext cx="1161279" cy="116128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226" y="3603187"/>
            <a:ext cx="1875012" cy="1121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灯片编号占位符 7"/>
          <p:cNvSpPr>
            <a:spLocks noGrp="1"/>
          </p:cNvSpPr>
          <p:nvPr>
            <p:ph type="sldNum" sz="quarter" idx="12"/>
          </p:nvPr>
        </p:nvSpPr>
        <p:spPr/>
        <p:txBody>
          <a:bodyPr/>
          <a:lstStyle/>
          <a:p>
            <a:fld id="{0C913308-F349-4B6D-A68A-DD1791B4A57B}" type="slidenum">
              <a:rPr lang="zh-CN" altLang="en-US" smtClean="0"/>
              <a:t>7</a:t>
            </a:fld>
            <a:endParaRPr lang="zh-CN" altLang="en-US" dirty="0"/>
          </a:p>
        </p:txBody>
      </p:sp>
    </p:spTree>
    <p:extLst>
      <p:ext uri="{BB962C8B-B14F-4D97-AF65-F5344CB8AC3E}">
        <p14:creationId xmlns:p14="http://schemas.microsoft.com/office/powerpoint/2010/main" val="444006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CC"/>
                </a:solidFill>
                <a:ea typeface="+mn-ea"/>
                <a:cs typeface="Times New Roman" panose="02020603050405020304" pitchFamily="18" charset="0"/>
              </a:rPr>
              <a:t>PIAS Key Idea</a:t>
            </a:r>
            <a:endParaRPr lang="zh-CN" altLang="en-US" dirty="0">
              <a:solidFill>
                <a:srgbClr val="0000CC"/>
              </a:solidFill>
              <a:ea typeface="+mn-ea"/>
              <a:cs typeface="Times New Roman" panose="02020603050405020304" pitchFamily="18" charset="0"/>
            </a:endParaRPr>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内容占位符 6"/>
          <p:cNvSpPr>
            <a:spLocks noGrp="1"/>
          </p:cNvSpPr>
          <p:nvPr>
            <p:ph idx="1"/>
          </p:nvPr>
        </p:nvSpPr>
        <p:spPr/>
        <p:txBody>
          <a:bodyPr/>
          <a:lstStyle/>
          <a:p>
            <a:r>
              <a:rPr lang="en-US" altLang="zh-CN" dirty="0"/>
              <a:t>PIAS performs </a:t>
            </a:r>
            <a:r>
              <a:rPr lang="en-US" altLang="zh-CN" dirty="0">
                <a:solidFill>
                  <a:srgbClr val="0000CC"/>
                </a:solidFill>
                <a:cs typeface="Times New Roman" panose="02020603050405020304" pitchFamily="18" charset="0"/>
              </a:rPr>
              <a:t>Multi-Level Feedback Queue (MLFQ) </a:t>
            </a:r>
            <a:r>
              <a:rPr lang="en-US" altLang="zh-CN" dirty="0"/>
              <a:t>to emulate Shortest Job First (SJF)</a:t>
            </a:r>
          </a:p>
        </p:txBody>
      </p:sp>
      <p:sp>
        <p:nvSpPr>
          <p:cNvPr id="9" name="矩形 8"/>
          <p:cNvSpPr/>
          <p:nvPr/>
        </p:nvSpPr>
        <p:spPr>
          <a:xfrm>
            <a:off x="2701705" y="2924944"/>
            <a:ext cx="3628990" cy="539974"/>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Priority 1</a:t>
            </a:r>
            <a:endParaRPr lang="zh-CN" altLang="en-US" sz="2400" dirty="0">
              <a:solidFill>
                <a:schemeClr val="tx1"/>
              </a:solidFill>
            </a:endParaRPr>
          </a:p>
        </p:txBody>
      </p:sp>
      <p:sp>
        <p:nvSpPr>
          <p:cNvPr id="10" name="矩形 9"/>
          <p:cNvSpPr/>
          <p:nvPr/>
        </p:nvSpPr>
        <p:spPr>
          <a:xfrm>
            <a:off x="2701705" y="3911493"/>
            <a:ext cx="3628990" cy="539974"/>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Priority 2</a:t>
            </a:r>
            <a:endParaRPr lang="zh-CN" altLang="en-US" sz="2400" dirty="0">
              <a:solidFill>
                <a:schemeClr val="tx1"/>
              </a:solidFill>
            </a:endParaRPr>
          </a:p>
        </p:txBody>
      </p:sp>
      <p:sp>
        <p:nvSpPr>
          <p:cNvPr id="11" name="矩形 10"/>
          <p:cNvSpPr/>
          <p:nvPr/>
        </p:nvSpPr>
        <p:spPr>
          <a:xfrm>
            <a:off x="2701704" y="5877273"/>
            <a:ext cx="3628990" cy="539974"/>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Priority K</a:t>
            </a:r>
            <a:endParaRPr lang="zh-CN" altLang="en-US" sz="2400" dirty="0">
              <a:solidFill>
                <a:schemeClr val="tx1"/>
              </a:solidFill>
            </a:endParaRPr>
          </a:p>
        </p:txBody>
      </p:sp>
      <p:cxnSp>
        <p:nvCxnSpPr>
          <p:cNvPr id="12" name="直接箭头连接符 11"/>
          <p:cNvCxnSpPr>
            <a:endCxn id="9" idx="1"/>
          </p:cNvCxnSpPr>
          <p:nvPr/>
        </p:nvCxnSpPr>
        <p:spPr>
          <a:xfrm>
            <a:off x="1835696" y="3194931"/>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9" idx="3"/>
            <a:endCxn id="10" idx="1"/>
          </p:cNvCxnSpPr>
          <p:nvPr/>
        </p:nvCxnSpPr>
        <p:spPr>
          <a:xfrm flipH="1">
            <a:off x="2701705" y="3194931"/>
            <a:ext cx="3628990" cy="986549"/>
          </a:xfrm>
          <a:prstGeom prst="bentConnector5">
            <a:avLst>
              <a:gd name="adj1" fmla="val -6299"/>
              <a:gd name="adj2" fmla="val 50000"/>
              <a:gd name="adj3" fmla="val 106299"/>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4" name="肘形连接符 13"/>
          <p:cNvCxnSpPr/>
          <p:nvPr/>
        </p:nvCxnSpPr>
        <p:spPr>
          <a:xfrm flipH="1">
            <a:off x="2701705" y="4209758"/>
            <a:ext cx="3628990" cy="986549"/>
          </a:xfrm>
          <a:prstGeom prst="bentConnector5">
            <a:avLst>
              <a:gd name="adj1" fmla="val -7215"/>
              <a:gd name="adj2" fmla="val 50000"/>
              <a:gd name="adj3" fmla="val 10721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5" name="肘形连接符 14"/>
          <p:cNvCxnSpPr/>
          <p:nvPr/>
        </p:nvCxnSpPr>
        <p:spPr>
          <a:xfrm flipH="1">
            <a:off x="2701705" y="5178755"/>
            <a:ext cx="3628990" cy="986549"/>
          </a:xfrm>
          <a:prstGeom prst="bentConnector5">
            <a:avLst>
              <a:gd name="adj1" fmla="val -7215"/>
              <a:gd name="adj2" fmla="val 50000"/>
              <a:gd name="adj3" fmla="val 10721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9295" y="4981994"/>
            <a:ext cx="633808" cy="428621"/>
          </a:xfrm>
          <a:prstGeom prst="rect">
            <a:avLst/>
          </a:prstGeom>
          <a:noFill/>
        </p:spPr>
        <p:txBody>
          <a:bodyPr wrap="none" rtlCol="0">
            <a:spAutoFit/>
          </a:bodyPr>
          <a:lstStyle/>
          <a:p>
            <a:r>
              <a:rPr lang="en-US" altLang="zh-CN" sz="2000" dirty="0"/>
              <a:t>……</a:t>
            </a:r>
            <a:endParaRPr lang="zh-CN" altLang="en-US" sz="2000" dirty="0"/>
          </a:p>
        </p:txBody>
      </p:sp>
      <p:cxnSp>
        <p:nvCxnSpPr>
          <p:cNvPr id="17" name="直接箭头连接符 16"/>
          <p:cNvCxnSpPr/>
          <p:nvPr/>
        </p:nvCxnSpPr>
        <p:spPr>
          <a:xfrm>
            <a:off x="6299235" y="3068960"/>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6330695" y="4077072"/>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6330695" y="6134932"/>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20" name="标题 1"/>
          <p:cNvSpPr txBox="1">
            <a:spLocks/>
          </p:cNvSpPr>
          <p:nvPr/>
        </p:nvSpPr>
        <p:spPr>
          <a:xfrm>
            <a:off x="6804248" y="2718048"/>
            <a:ext cx="1728192"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a:solidFill>
                  <a:srgbClr val="0000CC"/>
                </a:solidFill>
                <a:ea typeface="+mn-ea"/>
                <a:cs typeface="Times New Roman" panose="02020603050405020304" pitchFamily="18" charset="0"/>
              </a:rPr>
              <a:t>High</a:t>
            </a:r>
            <a:endParaRPr lang="zh-CN" altLang="en-US" sz="3200" dirty="0">
              <a:solidFill>
                <a:srgbClr val="0000CC"/>
              </a:solidFill>
              <a:ea typeface="+mn-ea"/>
              <a:cs typeface="Times New Roman" panose="02020603050405020304" pitchFamily="18" charset="0"/>
            </a:endParaRPr>
          </a:p>
        </p:txBody>
      </p:sp>
      <p:sp>
        <p:nvSpPr>
          <p:cNvPr id="21" name="标题 1"/>
          <p:cNvSpPr txBox="1">
            <a:spLocks/>
          </p:cNvSpPr>
          <p:nvPr/>
        </p:nvSpPr>
        <p:spPr>
          <a:xfrm>
            <a:off x="6804248" y="5382344"/>
            <a:ext cx="1728192"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a:solidFill>
                  <a:srgbClr val="0000CC"/>
                </a:solidFill>
                <a:ea typeface="+mn-ea"/>
                <a:cs typeface="Times New Roman" panose="02020603050405020304" pitchFamily="18" charset="0"/>
              </a:rPr>
              <a:t>Low</a:t>
            </a:r>
            <a:endParaRPr lang="zh-CN" altLang="en-US" sz="3200" dirty="0">
              <a:solidFill>
                <a:srgbClr val="0000CC"/>
              </a:solidFill>
              <a:ea typeface="+mn-ea"/>
              <a:cs typeface="Times New Roman" panose="02020603050405020304" pitchFamily="18" charset="0"/>
            </a:endParaRPr>
          </a:p>
        </p:txBody>
      </p:sp>
      <p:sp>
        <p:nvSpPr>
          <p:cNvPr id="22" name="下箭头 21"/>
          <p:cNvSpPr/>
          <p:nvPr/>
        </p:nvSpPr>
        <p:spPr>
          <a:xfrm>
            <a:off x="7416316" y="3688205"/>
            <a:ext cx="360040" cy="1901035"/>
          </a:xfrm>
          <a:prstGeom prst="downArrow">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p:cNvCxnSpPr/>
          <p:nvPr/>
        </p:nvCxnSpPr>
        <p:spPr>
          <a:xfrm>
            <a:off x="6330695" y="5009580"/>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8" name="灯片编号占位符 7"/>
          <p:cNvSpPr>
            <a:spLocks noGrp="1"/>
          </p:cNvSpPr>
          <p:nvPr>
            <p:ph type="sldNum" sz="quarter" idx="12"/>
          </p:nvPr>
        </p:nvSpPr>
        <p:spPr/>
        <p:txBody>
          <a:bodyPr/>
          <a:lstStyle/>
          <a:p>
            <a:fld id="{0C913308-F349-4B6D-A68A-DD1791B4A57B}" type="slidenum">
              <a:rPr lang="zh-CN" altLang="en-US" smtClean="0"/>
              <a:t>8</a:t>
            </a:fld>
            <a:endParaRPr lang="zh-CN" altLang="en-US" dirty="0"/>
          </a:p>
        </p:txBody>
      </p:sp>
    </p:spTree>
    <p:extLst>
      <p:ext uri="{BB962C8B-B14F-4D97-AF65-F5344CB8AC3E}">
        <p14:creationId xmlns:p14="http://schemas.microsoft.com/office/powerpoint/2010/main" val="328071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CC"/>
                </a:solidFill>
                <a:cs typeface="Times New Roman" panose="02020603050405020304" pitchFamily="18" charset="0"/>
              </a:rPr>
              <a:t>PIAS Key Idea</a:t>
            </a:r>
            <a:endParaRPr lang="zh-CN" altLang="en-US" dirty="0">
              <a:solidFill>
                <a:srgbClr val="0000CC"/>
              </a:solidFill>
              <a:ea typeface="+mn-ea"/>
              <a:cs typeface="Times New Roman" panose="02020603050405020304" pitchFamily="18" charset="0"/>
            </a:endParaRPr>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内容占位符 6"/>
          <p:cNvSpPr>
            <a:spLocks noGrp="1"/>
          </p:cNvSpPr>
          <p:nvPr>
            <p:ph idx="1"/>
          </p:nvPr>
        </p:nvSpPr>
        <p:spPr/>
        <p:txBody>
          <a:bodyPr/>
          <a:lstStyle/>
          <a:p>
            <a:r>
              <a:rPr lang="en-US" altLang="zh-CN" dirty="0"/>
              <a:t>PIAS performs </a:t>
            </a:r>
            <a:r>
              <a:rPr lang="en-US" altLang="zh-CN" dirty="0">
                <a:solidFill>
                  <a:srgbClr val="0000CC"/>
                </a:solidFill>
                <a:cs typeface="Times New Roman" panose="02020603050405020304" pitchFamily="18" charset="0"/>
              </a:rPr>
              <a:t>Multi-Level Feedback Queue (MLFQ) </a:t>
            </a:r>
            <a:r>
              <a:rPr lang="en-US" altLang="zh-CN" dirty="0"/>
              <a:t>to emulate Shortest Job First (SJF)</a:t>
            </a:r>
          </a:p>
        </p:txBody>
      </p:sp>
      <p:sp>
        <p:nvSpPr>
          <p:cNvPr id="9" name="矩形 8"/>
          <p:cNvSpPr/>
          <p:nvPr/>
        </p:nvSpPr>
        <p:spPr>
          <a:xfrm>
            <a:off x="2701705" y="2924944"/>
            <a:ext cx="3628990" cy="539974"/>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Priority 1</a:t>
            </a:r>
            <a:endParaRPr lang="zh-CN" altLang="en-US" sz="2400" dirty="0">
              <a:solidFill>
                <a:schemeClr val="tx1"/>
              </a:solidFill>
            </a:endParaRPr>
          </a:p>
        </p:txBody>
      </p:sp>
      <p:sp>
        <p:nvSpPr>
          <p:cNvPr id="10" name="矩形 9"/>
          <p:cNvSpPr/>
          <p:nvPr/>
        </p:nvSpPr>
        <p:spPr>
          <a:xfrm>
            <a:off x="2701705" y="3911493"/>
            <a:ext cx="3628990" cy="539974"/>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Priority 2</a:t>
            </a:r>
            <a:endParaRPr lang="zh-CN" altLang="en-US" sz="2400" dirty="0">
              <a:solidFill>
                <a:schemeClr val="tx1"/>
              </a:solidFill>
            </a:endParaRPr>
          </a:p>
        </p:txBody>
      </p:sp>
      <p:sp>
        <p:nvSpPr>
          <p:cNvPr id="11" name="矩形 10"/>
          <p:cNvSpPr/>
          <p:nvPr/>
        </p:nvSpPr>
        <p:spPr>
          <a:xfrm>
            <a:off x="2701704" y="5877273"/>
            <a:ext cx="3628990" cy="539974"/>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Priority K</a:t>
            </a:r>
            <a:endParaRPr lang="zh-CN" altLang="en-US" sz="2400" dirty="0">
              <a:solidFill>
                <a:schemeClr val="tx1"/>
              </a:solidFill>
            </a:endParaRPr>
          </a:p>
        </p:txBody>
      </p:sp>
      <p:cxnSp>
        <p:nvCxnSpPr>
          <p:cNvPr id="12" name="直接箭头连接符 11"/>
          <p:cNvCxnSpPr>
            <a:endCxn id="9" idx="1"/>
          </p:cNvCxnSpPr>
          <p:nvPr/>
        </p:nvCxnSpPr>
        <p:spPr>
          <a:xfrm>
            <a:off x="1835696" y="3194931"/>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9" idx="3"/>
            <a:endCxn id="10" idx="1"/>
          </p:cNvCxnSpPr>
          <p:nvPr/>
        </p:nvCxnSpPr>
        <p:spPr>
          <a:xfrm flipH="1">
            <a:off x="2701705" y="3194931"/>
            <a:ext cx="3628990" cy="986549"/>
          </a:xfrm>
          <a:prstGeom prst="bentConnector5">
            <a:avLst>
              <a:gd name="adj1" fmla="val -6299"/>
              <a:gd name="adj2" fmla="val 50000"/>
              <a:gd name="adj3" fmla="val 106299"/>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4" name="肘形连接符 13"/>
          <p:cNvCxnSpPr/>
          <p:nvPr/>
        </p:nvCxnSpPr>
        <p:spPr>
          <a:xfrm flipH="1">
            <a:off x="2701705" y="4209758"/>
            <a:ext cx="3628990" cy="986549"/>
          </a:xfrm>
          <a:prstGeom prst="bentConnector5">
            <a:avLst>
              <a:gd name="adj1" fmla="val -7215"/>
              <a:gd name="adj2" fmla="val 50000"/>
              <a:gd name="adj3" fmla="val 10721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5" name="肘形连接符 14"/>
          <p:cNvCxnSpPr/>
          <p:nvPr/>
        </p:nvCxnSpPr>
        <p:spPr>
          <a:xfrm flipH="1">
            <a:off x="2701705" y="5178755"/>
            <a:ext cx="3628990" cy="986549"/>
          </a:xfrm>
          <a:prstGeom prst="bentConnector5">
            <a:avLst>
              <a:gd name="adj1" fmla="val -7215"/>
              <a:gd name="adj2" fmla="val 50000"/>
              <a:gd name="adj3" fmla="val 10721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9295" y="4981994"/>
            <a:ext cx="633808" cy="428621"/>
          </a:xfrm>
          <a:prstGeom prst="rect">
            <a:avLst/>
          </a:prstGeom>
          <a:noFill/>
        </p:spPr>
        <p:txBody>
          <a:bodyPr wrap="none" rtlCol="0">
            <a:spAutoFit/>
          </a:bodyPr>
          <a:lstStyle/>
          <a:p>
            <a:r>
              <a:rPr lang="en-US" altLang="zh-CN" sz="2000" dirty="0"/>
              <a:t>……</a:t>
            </a:r>
            <a:endParaRPr lang="zh-CN" altLang="en-US" sz="2000" dirty="0"/>
          </a:p>
        </p:txBody>
      </p:sp>
      <p:cxnSp>
        <p:nvCxnSpPr>
          <p:cNvPr id="17" name="直接箭头连接符 16"/>
          <p:cNvCxnSpPr/>
          <p:nvPr/>
        </p:nvCxnSpPr>
        <p:spPr>
          <a:xfrm>
            <a:off x="6299235" y="3068960"/>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6330695" y="4077072"/>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6330695" y="6134932"/>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5"/>
          <p:cNvSpPr/>
          <p:nvPr/>
        </p:nvSpPr>
        <p:spPr>
          <a:xfrm>
            <a:off x="758700" y="2924944"/>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24" name="Rectangle 25"/>
          <p:cNvSpPr/>
          <p:nvPr/>
        </p:nvSpPr>
        <p:spPr>
          <a:xfrm>
            <a:off x="539908" y="2924944"/>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29" name="Rectangle 25"/>
          <p:cNvSpPr/>
          <p:nvPr/>
        </p:nvSpPr>
        <p:spPr>
          <a:xfrm>
            <a:off x="1184856" y="2924944"/>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30" name="Rectangle 25"/>
          <p:cNvSpPr/>
          <p:nvPr/>
        </p:nvSpPr>
        <p:spPr>
          <a:xfrm>
            <a:off x="966064" y="2924944"/>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cxnSp>
        <p:nvCxnSpPr>
          <p:cNvPr id="22" name="直接箭头连接符 21"/>
          <p:cNvCxnSpPr/>
          <p:nvPr/>
        </p:nvCxnSpPr>
        <p:spPr>
          <a:xfrm>
            <a:off x="6330695" y="5009580"/>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8" name="灯片编号占位符 7"/>
          <p:cNvSpPr>
            <a:spLocks noGrp="1"/>
          </p:cNvSpPr>
          <p:nvPr>
            <p:ph type="sldNum" sz="quarter" idx="12"/>
          </p:nvPr>
        </p:nvSpPr>
        <p:spPr/>
        <p:txBody>
          <a:bodyPr/>
          <a:lstStyle/>
          <a:p>
            <a:fld id="{0C913308-F349-4B6D-A68A-DD1791B4A57B}" type="slidenum">
              <a:rPr lang="zh-CN" altLang="en-US" smtClean="0"/>
              <a:t>9</a:t>
            </a:fld>
            <a:endParaRPr lang="zh-CN" altLang="en-US" dirty="0"/>
          </a:p>
        </p:txBody>
      </p:sp>
    </p:spTree>
    <p:extLst>
      <p:ext uri="{BB962C8B-B14F-4D97-AF65-F5344CB8AC3E}">
        <p14:creationId xmlns:p14="http://schemas.microsoft.com/office/powerpoint/2010/main" val="248072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05556E-6 -1.04046E-6 L 0.93334 0.00023 " pathEditMode="relative" rAng="0" ptsTypes="AA">
                                      <p:cBhvr>
                                        <p:cTn id="6" dur="750" fill="hold"/>
                                        <p:tgtEl>
                                          <p:spTgt spid="29"/>
                                        </p:tgtEl>
                                        <p:attrNameLst>
                                          <p:attrName>ppt_x</p:attrName>
                                          <p:attrName>ppt_y</p:attrName>
                                        </p:attrNameLst>
                                      </p:cBhvr>
                                      <p:rCtr x="46667" y="0"/>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8.61111E-6 -5.06938E-6 L 0.60521 -5.06938E-6 L 0.60521 0.07955 L 0.15452 0.07955 L 0.15452 0.1524 L 0.96112 0.1524 " pathEditMode="relative" ptsTypes="AAAAAA">
                                      <p:cBhvr>
                                        <p:cTn id="10" dur="1250" fill="hold"/>
                                        <p:tgtEl>
                                          <p:spTgt spid="30"/>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1.11111E-6 -5.06938E-6 L 0.62986 0.00693 L 0.62725 0.07955 L 0.17656 0.07955 L 0.17777 0.15055 L 0.62986 0.1524 L 0.62725 0.22502 L 0.17395 0.22316 L 0.17395 0.29925 L 0.98298 0.29925 " pathEditMode="relative" ptsTypes="AAAAAAAAAA">
                                      <p:cBhvr>
                                        <p:cTn id="14" dur="1750" fill="hold"/>
                                        <p:tgtEl>
                                          <p:spTgt spid="23"/>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1.94444E-6 -5.20814E-6 L 0.6493 -5.20814E-6 L 0.6493 0.08117 L 0.19861 0.08117 L 0.19861 0.15217 L 0.64809 0.15217 L 0.64809 0.22131 L 0.19479 0.22131 L 0.19479 0.2974 L 0.65191 0.2974 L 0.65191 0.36331 L 0.19479 0.36331 L 0.19479 0.43593 L 1.00382 0.43593 " pathEditMode="relative" ptsTypes="AAAAAAAAAAAAAA">
                                      <p:cBhvr>
                                        <p:cTn id="18" dur="2000" fill="hold"/>
                                        <p:tgtEl>
                                          <p:spTgt spid="2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9" grpId="0" animBg="1"/>
      <p:bldP spid="30"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858</TotalTime>
  <Words>2287</Words>
  <Application>Microsoft Office PowerPoint</Application>
  <PresentationFormat>全屏显示(4:3)</PresentationFormat>
  <Paragraphs>395</Paragraphs>
  <Slides>40</Slides>
  <Notes>29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40</vt:i4>
      </vt:variant>
    </vt:vector>
  </HeadingPairs>
  <TitlesOfParts>
    <vt:vector size="49" baseType="lpstr">
      <vt:lpstr>等线</vt:lpstr>
      <vt:lpstr>宋体</vt:lpstr>
      <vt:lpstr>Arial</vt:lpstr>
      <vt:lpstr>Calibri</vt:lpstr>
      <vt:lpstr>Cambria Math</vt:lpstr>
      <vt:lpstr>Corbel</vt:lpstr>
      <vt:lpstr>Times New Roman</vt:lpstr>
      <vt:lpstr>Wingdings</vt:lpstr>
      <vt:lpstr>Office 主题</vt:lpstr>
      <vt:lpstr>PowerPoint 演示文稿</vt:lpstr>
      <vt:lpstr>PowerPoint 演示文稿</vt:lpstr>
      <vt:lpstr>Data Center Congestion Control Research</vt:lpstr>
      <vt:lpstr>Joint work with Li Chen, Kai Chen,  Dongsu Han, Chen Tian, Hao Wang  HotNets 2014, NSDI 2015 and ToN 2017</vt:lpstr>
      <vt:lpstr>Outline</vt:lpstr>
      <vt:lpstr>Outline</vt:lpstr>
      <vt:lpstr>Flow Completion Time (FCT) is Key</vt:lpstr>
      <vt:lpstr>PIAS Key Idea</vt:lpstr>
      <vt:lpstr>PIAS Key Idea</vt:lpstr>
      <vt:lpstr>PIAS Key Idea</vt:lpstr>
      <vt:lpstr>How to implement MLFQ?</vt:lpstr>
      <vt:lpstr>How to implement MLFQ?</vt:lpstr>
      <vt:lpstr>How to implement MLFQ?</vt:lpstr>
      <vt:lpstr>Threshold vs Traffic Mismatch</vt:lpstr>
      <vt:lpstr>PIAS in 1 Slide</vt:lpstr>
      <vt:lpstr>Outline</vt:lpstr>
      <vt:lpstr>Implementation Stages</vt:lpstr>
      <vt:lpstr>Integrate DCTCP into Linux Kernel</vt:lpstr>
      <vt:lpstr>Integrate DCTCP into Linux Kernel</vt:lpstr>
      <vt:lpstr>ECN Marking at the Switch</vt:lpstr>
      <vt:lpstr>ECN Marking at the Switch</vt:lpstr>
      <vt:lpstr>ECN Marking at the Switch</vt:lpstr>
      <vt:lpstr>DCTCP Performance Validation</vt:lpstr>
      <vt:lpstr>Result Analysis</vt:lpstr>
      <vt:lpstr>Result Analysis</vt:lpstr>
      <vt:lpstr>Packet Tagging Module</vt:lpstr>
      <vt:lpstr>Packet Tagging Module</vt:lpstr>
      <vt:lpstr>Packet Tagging Module</vt:lpstr>
      <vt:lpstr>Kernel Programming</vt:lpstr>
      <vt:lpstr>Kernel Programming</vt:lpstr>
      <vt:lpstr>Priority Queueing at Switch</vt:lpstr>
      <vt:lpstr>Evaluation</vt:lpstr>
      <vt:lpstr>Outline</vt:lpstr>
      <vt:lpstr>Implementation Efforts</vt:lpstr>
      <vt:lpstr>Some Research Questions</vt:lpstr>
      <vt:lpstr>Research Efforts</vt:lpstr>
      <vt:lpstr>Outline</vt:lpstr>
      <vt:lpstr>Takeaway</vt:lpstr>
      <vt:lpstr>Cloud &amp; Mobile Group at MSRA</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 bai</dc:creator>
  <cp:lastModifiedBy>Wei Bai</cp:lastModifiedBy>
  <cp:revision>155</cp:revision>
  <dcterms:created xsi:type="dcterms:W3CDTF">2017-08-01T14:49:16Z</dcterms:created>
  <dcterms:modified xsi:type="dcterms:W3CDTF">2017-08-04T05:31:52Z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webai@microsoft.com</vt:lpwstr>
  </property>
  <property fmtid="{D5CDD505-2E9C-101B-9397-08002B2CF9AE}" pid="6" name="MSIP_Label_f42aa342-8706-4288-bd11-ebb85995028c_SetDate">
    <vt:lpwstr>2017-08-03T12:26:55.0431521+08:00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