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365" r:id="rId2"/>
    <p:sldId id="364" r:id="rId3"/>
    <p:sldId id="369" r:id="rId4"/>
    <p:sldId id="370" r:id="rId5"/>
    <p:sldId id="454" r:id="rId6"/>
    <p:sldId id="299" r:id="rId7"/>
    <p:sldId id="455" r:id="rId8"/>
    <p:sldId id="335" r:id="rId9"/>
    <p:sldId id="274" r:id="rId10"/>
    <p:sldId id="367" r:id="rId11"/>
    <p:sldId id="453" r:id="rId12"/>
    <p:sldId id="300" r:id="rId13"/>
    <p:sldId id="372" r:id="rId14"/>
    <p:sldId id="314" r:id="rId15"/>
    <p:sldId id="315" r:id="rId16"/>
    <p:sldId id="399" r:id="rId17"/>
    <p:sldId id="451" r:id="rId18"/>
    <p:sldId id="301" r:id="rId19"/>
    <p:sldId id="279" r:id="rId20"/>
    <p:sldId id="302" r:id="rId21"/>
    <p:sldId id="280" r:id="rId22"/>
    <p:sldId id="373" r:id="rId23"/>
    <p:sldId id="281" r:id="rId24"/>
    <p:sldId id="400" r:id="rId25"/>
    <p:sldId id="450" r:id="rId26"/>
    <p:sldId id="327" r:id="rId27"/>
    <p:sldId id="320" r:id="rId28"/>
    <p:sldId id="321" r:id="rId29"/>
    <p:sldId id="325" r:id="rId30"/>
    <p:sldId id="326" r:id="rId31"/>
    <p:sldId id="336" r:id="rId32"/>
    <p:sldId id="452" r:id="rId33"/>
    <p:sldId id="304" r:id="rId34"/>
    <p:sldId id="305" r:id="rId35"/>
    <p:sldId id="310" r:id="rId36"/>
    <p:sldId id="337" r:id="rId37"/>
    <p:sldId id="448" r:id="rId38"/>
    <p:sldId id="332" r:id="rId39"/>
  </p:sldIdLst>
  <p:sldSz cx="12192000" cy="6858000"/>
  <p:notesSz cx="6858000" cy="9144000"/>
  <p:custDataLst>
    <p:tags r:id="rId41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chemeClr val="tx1"/>
        </a:solidFill>
        <a:latin typeface="楷体_GB2312" pitchFamily="49" charset="-122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2">
          <p15:clr>
            <a:srgbClr val="A4A3A4"/>
          </p15:clr>
        </p15:guide>
        <p15:guide id="2" pos="40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66"/>
    <a:srgbClr val="00FF00"/>
    <a:srgbClr val="FFFF99"/>
    <a:srgbClr val="006699"/>
    <a:srgbClr val="A50021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461"/>
  </p:normalViewPr>
  <p:slideViewPr>
    <p:cSldViewPr showGuides="1">
      <p:cViewPr varScale="1">
        <p:scale>
          <a:sx n="101" d="100"/>
          <a:sy n="101" d="100"/>
        </p:scale>
        <p:origin x="954" y="102"/>
      </p:cViewPr>
      <p:guideLst>
        <p:guide orient="horz" pos="2022"/>
        <p:guide pos="40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kumimoji="1" sz="1200" b="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‹#›</a:t>
            </a:fld>
            <a:endParaRPr lang="en-US" altLang="zh-CN" sz="12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06990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051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272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Times New Roman" panose="02020603050405020304" pitchFamily="18" charset="0"/>
              </a:rPr>
              <a:t>14</a:t>
            </a:fld>
            <a:endParaRPr lang="en-US" altLang="zh-CN" sz="1200" b="0" dirty="0">
              <a:latin typeface="Times New Roman" panose="02020603050405020304" pitchFamily="18" charset="0"/>
            </a:endParaRPr>
          </a:p>
        </p:txBody>
      </p:sp>
      <p:sp>
        <p:nvSpPr>
          <p:cNvPr id="1024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BJTU-CTF  </a:t>
            </a:r>
            <a:r>
              <a:rPr lang="zh-CN" altLang="en-US" dirty="0"/>
              <a:t>电容  答案</a:t>
            </a:r>
            <a:r>
              <a:rPr lang="en-US" altLang="zh-CN" dirty="0"/>
              <a:t>B</a:t>
            </a:r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b="0" dirty="0">
                <a:latin typeface="Times New Roman" panose="02020603050405020304" pitchFamily="18" charset="0"/>
              </a:rPr>
              <a:t>15</a:t>
            </a:fld>
            <a:endParaRPr lang="en-US" altLang="zh-CN" sz="1200" b="0" dirty="0">
              <a:latin typeface="Times New Roman" panose="02020603050405020304" pitchFamily="18" charset="0"/>
            </a:endParaRPr>
          </a:p>
        </p:txBody>
      </p:sp>
      <p:sp>
        <p:nvSpPr>
          <p:cNvPr id="1229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BJTU-CTF  </a:t>
            </a:r>
            <a:r>
              <a:rPr lang="zh-CN" altLang="en-US" dirty="0"/>
              <a:t>电容     答案</a:t>
            </a:r>
            <a:r>
              <a:rPr lang="en-US" altLang="zh-CN" dirty="0"/>
              <a:t>A</a:t>
            </a:r>
          </a:p>
          <a:p>
            <a:pPr lvl="0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2956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72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</p:cSld>
  <p:clrMapOvr>
    <a:masterClrMapping/>
  </p:clrMapOvr>
  <p:transition>
    <p:strip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strip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strip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strip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strip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strip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  <p:transition>
    <p:strip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  <p:transition>
    <p:strip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trip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strip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  <p:transition>
    <p:strip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5" descr="LEFT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63200" y="6400800"/>
            <a:ext cx="302684" cy="2270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16" descr="RIGHT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871200" y="6400800"/>
            <a:ext cx="302684" cy="22701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strips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image" Target="../media/image69.wmf"/><Relationship Id="rId7" Type="http://schemas.openxmlformats.org/officeDocument/2006/relationships/image" Target="../media/image71.wmf"/><Relationship Id="rId2" Type="http://schemas.openxmlformats.org/officeDocument/2006/relationships/oleObject" Target="../embeddings/oleObject6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5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8.bin"/><Relationship Id="rId4" Type="http://schemas.openxmlformats.org/officeDocument/2006/relationships/image" Target="../media/image7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81.wmf"/><Relationship Id="rId18" Type="http://schemas.openxmlformats.org/officeDocument/2006/relationships/oleObject" Target="../embeddings/oleObject78.bin"/><Relationship Id="rId26" Type="http://schemas.openxmlformats.org/officeDocument/2006/relationships/oleObject" Target="../embeddings/oleObject82.bin"/><Relationship Id="rId3" Type="http://schemas.openxmlformats.org/officeDocument/2006/relationships/image" Target="../media/image76.wmf"/><Relationship Id="rId21" Type="http://schemas.openxmlformats.org/officeDocument/2006/relationships/image" Target="../media/image84.wmf"/><Relationship Id="rId34" Type="http://schemas.openxmlformats.org/officeDocument/2006/relationships/image" Target="../media/image90.wmf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82.wmf"/><Relationship Id="rId25" Type="http://schemas.openxmlformats.org/officeDocument/2006/relationships/image" Target="../media/image86.wmf"/><Relationship Id="rId33" Type="http://schemas.openxmlformats.org/officeDocument/2006/relationships/oleObject" Target="../embeddings/oleObject86.bin"/><Relationship Id="rId2" Type="http://schemas.openxmlformats.org/officeDocument/2006/relationships/oleObject" Target="../embeddings/oleObject69.bin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29" Type="http://schemas.openxmlformats.org/officeDocument/2006/relationships/image" Target="../media/image88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80.wmf"/><Relationship Id="rId24" Type="http://schemas.openxmlformats.org/officeDocument/2006/relationships/oleObject" Target="../embeddings/oleObject81.bin"/><Relationship Id="rId32" Type="http://schemas.openxmlformats.org/officeDocument/2006/relationships/image" Target="../media/image89.wmf"/><Relationship Id="rId5" Type="http://schemas.openxmlformats.org/officeDocument/2006/relationships/image" Target="../media/image77.wmf"/><Relationship Id="rId15" Type="http://schemas.openxmlformats.org/officeDocument/2006/relationships/oleObject" Target="../embeddings/oleObject76.bin"/><Relationship Id="rId23" Type="http://schemas.openxmlformats.org/officeDocument/2006/relationships/image" Target="../media/image85.wmf"/><Relationship Id="rId28" Type="http://schemas.openxmlformats.org/officeDocument/2006/relationships/oleObject" Target="../embeddings/oleObject83.bin"/><Relationship Id="rId36" Type="http://schemas.openxmlformats.org/officeDocument/2006/relationships/image" Target="../media/image91.wmf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83.wmf"/><Relationship Id="rId31" Type="http://schemas.openxmlformats.org/officeDocument/2006/relationships/oleObject" Target="../embeddings/oleObject85.bin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9.w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80.bin"/><Relationship Id="rId27" Type="http://schemas.openxmlformats.org/officeDocument/2006/relationships/image" Target="../media/image87.wmf"/><Relationship Id="rId30" Type="http://schemas.openxmlformats.org/officeDocument/2006/relationships/oleObject" Target="../embeddings/oleObject84.bin"/><Relationship Id="rId35" Type="http://schemas.openxmlformats.org/officeDocument/2006/relationships/oleObject" Target="../embeddings/oleObject8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1.bin"/><Relationship Id="rId13" Type="http://schemas.openxmlformats.org/officeDocument/2006/relationships/image" Target="../media/image79.wmf"/><Relationship Id="rId18" Type="http://schemas.openxmlformats.org/officeDocument/2006/relationships/image" Target="../media/image78.wmf"/><Relationship Id="rId26" Type="http://schemas.openxmlformats.org/officeDocument/2006/relationships/image" Target="../media/image100.wmf"/><Relationship Id="rId3" Type="http://schemas.openxmlformats.org/officeDocument/2006/relationships/image" Target="../media/image92.wmf"/><Relationship Id="rId21" Type="http://schemas.openxmlformats.org/officeDocument/2006/relationships/oleObject" Target="../embeddings/oleObject98.bin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93.bin"/><Relationship Id="rId17" Type="http://schemas.openxmlformats.org/officeDocument/2006/relationships/oleObject" Target="../embeddings/oleObject96.bin"/><Relationship Id="rId25" Type="http://schemas.openxmlformats.org/officeDocument/2006/relationships/oleObject" Target="../embeddings/oleObject100.bin"/><Relationship Id="rId2" Type="http://schemas.openxmlformats.org/officeDocument/2006/relationships/oleObject" Target="../embeddings/oleObject88.bin"/><Relationship Id="rId16" Type="http://schemas.openxmlformats.org/officeDocument/2006/relationships/oleObject" Target="../embeddings/oleObject95.bin"/><Relationship Id="rId20" Type="http://schemas.openxmlformats.org/officeDocument/2006/relationships/image" Target="../media/image97.wmf"/><Relationship Id="rId29" Type="http://schemas.openxmlformats.org/officeDocument/2006/relationships/oleObject" Target="../embeddings/oleObject1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0.bin"/><Relationship Id="rId11" Type="http://schemas.openxmlformats.org/officeDocument/2006/relationships/image" Target="../media/image96.wmf"/><Relationship Id="rId24" Type="http://schemas.openxmlformats.org/officeDocument/2006/relationships/image" Target="../media/image99.wmf"/><Relationship Id="rId5" Type="http://schemas.openxmlformats.org/officeDocument/2006/relationships/image" Target="../media/image93.wmf"/><Relationship Id="rId15" Type="http://schemas.openxmlformats.org/officeDocument/2006/relationships/image" Target="../media/image81.wmf"/><Relationship Id="rId23" Type="http://schemas.openxmlformats.org/officeDocument/2006/relationships/oleObject" Target="../embeddings/oleObject99.bin"/><Relationship Id="rId28" Type="http://schemas.openxmlformats.org/officeDocument/2006/relationships/image" Target="../media/image101.wmf"/><Relationship Id="rId10" Type="http://schemas.openxmlformats.org/officeDocument/2006/relationships/oleObject" Target="../embeddings/oleObject92.bin"/><Relationship Id="rId19" Type="http://schemas.openxmlformats.org/officeDocument/2006/relationships/oleObject" Target="../embeddings/oleObject97.bin"/><Relationship Id="rId4" Type="http://schemas.openxmlformats.org/officeDocument/2006/relationships/oleObject" Target="../embeddings/oleObject89.bin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94.bin"/><Relationship Id="rId22" Type="http://schemas.openxmlformats.org/officeDocument/2006/relationships/image" Target="../media/image98.wmf"/><Relationship Id="rId27" Type="http://schemas.openxmlformats.org/officeDocument/2006/relationships/oleObject" Target="../embeddings/oleObject101.bin"/><Relationship Id="rId30" Type="http://schemas.openxmlformats.org/officeDocument/2006/relationships/image" Target="../media/image10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oleObject" Target="../embeddings/oleObject107.bin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06.wmf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w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8.bin"/><Relationship Id="rId10" Type="http://schemas.openxmlformats.org/officeDocument/2006/relationships/image" Target="../media/image38.wmf"/><Relationship Id="rId4" Type="http://schemas.openxmlformats.org/officeDocument/2006/relationships/image" Target="../media/image103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10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16.emf"/><Relationship Id="rId3" Type="http://schemas.openxmlformats.org/officeDocument/2006/relationships/oleObject" Target="../embeddings/oleObject109.bin"/><Relationship Id="rId21" Type="http://schemas.openxmlformats.org/officeDocument/2006/relationships/oleObject" Target="../embeddings/oleObject108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6.bin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15.emf"/><Relationship Id="rId20" Type="http://schemas.openxmlformats.org/officeDocument/2006/relationships/image" Target="../media/image11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14.wmf"/><Relationship Id="rId22" Type="http://schemas.openxmlformats.org/officeDocument/2006/relationships/image" Target="../media/image10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118.wmf"/><Relationship Id="rId7" Type="http://schemas.openxmlformats.org/officeDocument/2006/relationships/image" Target="../media/image120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1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jpeg"/><Relationship Id="rId13" Type="http://schemas.openxmlformats.org/officeDocument/2006/relationships/oleObject" Target="../embeddings/oleObject125.bin"/><Relationship Id="rId3" Type="http://schemas.openxmlformats.org/officeDocument/2006/relationships/image" Target="../media/image122.png"/><Relationship Id="rId7" Type="http://schemas.openxmlformats.org/officeDocument/2006/relationships/image" Target="../media/image81.wmf"/><Relationship Id="rId12" Type="http://schemas.openxmlformats.org/officeDocument/2006/relationships/image" Target="../media/image126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2.bin"/><Relationship Id="rId11" Type="http://schemas.openxmlformats.org/officeDocument/2006/relationships/oleObject" Target="../embeddings/oleObject124.bin"/><Relationship Id="rId5" Type="http://schemas.openxmlformats.org/officeDocument/2006/relationships/image" Target="../media/image123.wmf"/><Relationship Id="rId15" Type="http://schemas.openxmlformats.org/officeDocument/2006/relationships/oleObject" Target="../embeddings/oleObject127.bin"/><Relationship Id="rId10" Type="http://schemas.openxmlformats.org/officeDocument/2006/relationships/image" Target="../media/image125.wmf"/><Relationship Id="rId4" Type="http://schemas.openxmlformats.org/officeDocument/2006/relationships/oleObject" Target="../embeddings/oleObject121.bin"/><Relationship Id="rId9" Type="http://schemas.openxmlformats.org/officeDocument/2006/relationships/oleObject" Target="../embeddings/oleObject123.bin"/><Relationship Id="rId14" Type="http://schemas.openxmlformats.org/officeDocument/2006/relationships/oleObject" Target="../embeddings/oleObject1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jpeg"/><Relationship Id="rId3" Type="http://schemas.openxmlformats.org/officeDocument/2006/relationships/image" Target="../media/image123.wmf"/><Relationship Id="rId7" Type="http://schemas.openxmlformats.org/officeDocument/2006/relationships/image" Target="../media/image81.wmf"/><Relationship Id="rId2" Type="http://schemas.openxmlformats.org/officeDocument/2006/relationships/oleObject" Target="../embeddings/oleObject1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2.bin"/><Relationship Id="rId5" Type="http://schemas.openxmlformats.org/officeDocument/2006/relationships/image" Target="../media/image125.wmf"/><Relationship Id="rId10" Type="http://schemas.openxmlformats.org/officeDocument/2006/relationships/image" Target="../media/image130.wmf"/><Relationship Id="rId4" Type="http://schemas.openxmlformats.org/officeDocument/2006/relationships/oleObject" Target="../embeddings/oleObject123.bin"/><Relationship Id="rId9" Type="http://schemas.openxmlformats.org/officeDocument/2006/relationships/oleObject" Target="../embeddings/oleObject128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jpeg"/><Relationship Id="rId13" Type="http://schemas.openxmlformats.org/officeDocument/2006/relationships/oleObject" Target="../embeddings/oleObject134.bin"/><Relationship Id="rId3" Type="http://schemas.openxmlformats.org/officeDocument/2006/relationships/image" Target="../media/image131.wmf"/><Relationship Id="rId7" Type="http://schemas.openxmlformats.org/officeDocument/2006/relationships/image" Target="../media/image81.wmf"/><Relationship Id="rId12" Type="http://schemas.openxmlformats.org/officeDocument/2006/relationships/image" Target="../media/image133.wmf"/><Relationship Id="rId2" Type="http://schemas.openxmlformats.org/officeDocument/2006/relationships/oleObject" Target="../embeddings/oleObject129.bin"/><Relationship Id="rId16" Type="http://schemas.openxmlformats.org/officeDocument/2006/relationships/image" Target="../media/image135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1.bin"/><Relationship Id="rId11" Type="http://schemas.openxmlformats.org/officeDocument/2006/relationships/oleObject" Target="../embeddings/oleObject133.bin"/><Relationship Id="rId5" Type="http://schemas.openxmlformats.org/officeDocument/2006/relationships/image" Target="../media/image123.wmf"/><Relationship Id="rId15" Type="http://schemas.openxmlformats.org/officeDocument/2006/relationships/oleObject" Target="../embeddings/oleObject135.bin"/><Relationship Id="rId10" Type="http://schemas.openxmlformats.org/officeDocument/2006/relationships/image" Target="../media/image132.wmf"/><Relationship Id="rId4" Type="http://schemas.openxmlformats.org/officeDocument/2006/relationships/oleObject" Target="../embeddings/oleObject130.bin"/><Relationship Id="rId9" Type="http://schemas.openxmlformats.org/officeDocument/2006/relationships/oleObject" Target="../embeddings/oleObject132.bin"/><Relationship Id="rId14" Type="http://schemas.openxmlformats.org/officeDocument/2006/relationships/image" Target="../media/image134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9.bin"/><Relationship Id="rId3" Type="http://schemas.openxmlformats.org/officeDocument/2006/relationships/image" Target="../media/image136.wmf"/><Relationship Id="rId7" Type="http://schemas.openxmlformats.org/officeDocument/2006/relationships/image" Target="../media/image138.wmf"/><Relationship Id="rId2" Type="http://schemas.openxmlformats.org/officeDocument/2006/relationships/oleObject" Target="../embeddings/oleObject1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8.bin"/><Relationship Id="rId5" Type="http://schemas.openxmlformats.org/officeDocument/2006/relationships/image" Target="../media/image137.wmf"/><Relationship Id="rId4" Type="http://schemas.openxmlformats.org/officeDocument/2006/relationships/oleObject" Target="../embeddings/oleObject137.bin"/><Relationship Id="rId9" Type="http://schemas.openxmlformats.org/officeDocument/2006/relationships/image" Target="../media/image13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wmf"/><Relationship Id="rId3" Type="http://schemas.openxmlformats.org/officeDocument/2006/relationships/image" Target="../media/image123.wmf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0.wmf"/><Relationship Id="rId2" Type="http://schemas.openxmlformats.org/officeDocument/2006/relationships/oleObject" Target="../embeddings/oleObject14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.jpeg"/><Relationship Id="rId11" Type="http://schemas.openxmlformats.org/officeDocument/2006/relationships/oleObject" Target="../embeddings/oleObject143.bin"/><Relationship Id="rId5" Type="http://schemas.openxmlformats.org/officeDocument/2006/relationships/image" Target="../media/image81.wmf"/><Relationship Id="rId10" Type="http://schemas.openxmlformats.org/officeDocument/2006/relationships/image" Target="../media/image136.wmf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3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13" Type="http://schemas.openxmlformats.org/officeDocument/2006/relationships/image" Target="../media/image146.wmf"/><Relationship Id="rId3" Type="http://schemas.openxmlformats.org/officeDocument/2006/relationships/image" Target="../media/image141.wmf"/><Relationship Id="rId7" Type="http://schemas.openxmlformats.org/officeDocument/2006/relationships/image" Target="../media/image143.wmf"/><Relationship Id="rId12" Type="http://schemas.openxmlformats.org/officeDocument/2006/relationships/oleObject" Target="../embeddings/oleObject149.bin"/><Relationship Id="rId2" Type="http://schemas.openxmlformats.org/officeDocument/2006/relationships/oleObject" Target="../embeddings/oleObject1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6.bin"/><Relationship Id="rId11" Type="http://schemas.openxmlformats.org/officeDocument/2006/relationships/image" Target="../media/image145.wmf"/><Relationship Id="rId5" Type="http://schemas.openxmlformats.org/officeDocument/2006/relationships/image" Target="../media/image142.wmf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44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49.wmf"/><Relationship Id="rId12" Type="http://schemas.openxmlformats.org/officeDocument/2006/relationships/oleObject" Target="../embeddings/oleObject155.bin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151.wmf"/><Relationship Id="rId5" Type="http://schemas.openxmlformats.org/officeDocument/2006/relationships/image" Target="../media/image148.wmf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150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8.wmf"/><Relationship Id="rId4" Type="http://schemas.openxmlformats.org/officeDocument/2006/relationships/oleObject" Target="../embeddings/oleObject15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7" Type="http://schemas.openxmlformats.org/officeDocument/2006/relationships/image" Target="../media/image157.wmf"/><Relationship Id="rId2" Type="http://schemas.openxmlformats.org/officeDocument/2006/relationships/oleObject" Target="../embeddings/oleObject1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8.bin"/><Relationship Id="rId5" Type="http://schemas.openxmlformats.org/officeDocument/2006/relationships/image" Target="../media/image156.wmf"/><Relationship Id="rId4" Type="http://schemas.openxmlformats.org/officeDocument/2006/relationships/oleObject" Target="../embeddings/oleObject15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2.bin"/><Relationship Id="rId13" Type="http://schemas.openxmlformats.org/officeDocument/2006/relationships/image" Target="../media/image163.wmf"/><Relationship Id="rId18" Type="http://schemas.openxmlformats.org/officeDocument/2006/relationships/oleObject" Target="../embeddings/oleObject167.bin"/><Relationship Id="rId26" Type="http://schemas.openxmlformats.org/officeDocument/2006/relationships/oleObject" Target="../embeddings/oleObject171.bin"/><Relationship Id="rId39" Type="http://schemas.openxmlformats.org/officeDocument/2006/relationships/image" Target="../media/image175.wmf"/><Relationship Id="rId3" Type="http://schemas.openxmlformats.org/officeDocument/2006/relationships/image" Target="../media/image158.wmf"/><Relationship Id="rId21" Type="http://schemas.openxmlformats.org/officeDocument/2006/relationships/image" Target="../media/image167.wmf"/><Relationship Id="rId34" Type="http://schemas.openxmlformats.org/officeDocument/2006/relationships/image" Target="../media/image173.wmf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164.bin"/><Relationship Id="rId17" Type="http://schemas.openxmlformats.org/officeDocument/2006/relationships/image" Target="../media/image165.wmf"/><Relationship Id="rId25" Type="http://schemas.openxmlformats.org/officeDocument/2006/relationships/image" Target="../media/image169.wmf"/><Relationship Id="rId33" Type="http://schemas.openxmlformats.org/officeDocument/2006/relationships/oleObject" Target="../embeddings/oleObject175.bin"/><Relationship Id="rId38" Type="http://schemas.openxmlformats.org/officeDocument/2006/relationships/oleObject" Target="../embeddings/oleObject178.bin"/><Relationship Id="rId2" Type="http://schemas.openxmlformats.org/officeDocument/2006/relationships/oleObject" Target="../embeddings/oleObject159.bin"/><Relationship Id="rId16" Type="http://schemas.openxmlformats.org/officeDocument/2006/relationships/oleObject" Target="../embeddings/oleObject166.bin"/><Relationship Id="rId20" Type="http://schemas.openxmlformats.org/officeDocument/2006/relationships/oleObject" Target="../embeddings/oleObject168.bin"/><Relationship Id="rId29" Type="http://schemas.openxmlformats.org/officeDocument/2006/relationships/image" Target="../media/image17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1.bin"/><Relationship Id="rId11" Type="http://schemas.openxmlformats.org/officeDocument/2006/relationships/image" Target="../media/image162.wmf"/><Relationship Id="rId24" Type="http://schemas.openxmlformats.org/officeDocument/2006/relationships/oleObject" Target="../embeddings/oleObject170.bin"/><Relationship Id="rId32" Type="http://schemas.openxmlformats.org/officeDocument/2006/relationships/oleObject" Target="../embeddings/oleObject174.bin"/><Relationship Id="rId37" Type="http://schemas.openxmlformats.org/officeDocument/2006/relationships/image" Target="../media/image174.wmf"/><Relationship Id="rId5" Type="http://schemas.openxmlformats.org/officeDocument/2006/relationships/image" Target="../media/image159.wmf"/><Relationship Id="rId15" Type="http://schemas.openxmlformats.org/officeDocument/2006/relationships/image" Target="../media/image164.wmf"/><Relationship Id="rId23" Type="http://schemas.openxmlformats.org/officeDocument/2006/relationships/image" Target="../media/image168.wmf"/><Relationship Id="rId28" Type="http://schemas.openxmlformats.org/officeDocument/2006/relationships/oleObject" Target="../embeddings/oleObject172.bin"/><Relationship Id="rId36" Type="http://schemas.openxmlformats.org/officeDocument/2006/relationships/oleObject" Target="../embeddings/oleObject177.bin"/><Relationship Id="rId10" Type="http://schemas.openxmlformats.org/officeDocument/2006/relationships/oleObject" Target="../embeddings/oleObject163.bin"/><Relationship Id="rId19" Type="http://schemas.openxmlformats.org/officeDocument/2006/relationships/image" Target="../media/image166.wmf"/><Relationship Id="rId31" Type="http://schemas.openxmlformats.org/officeDocument/2006/relationships/image" Target="../media/image172.wmf"/><Relationship Id="rId4" Type="http://schemas.openxmlformats.org/officeDocument/2006/relationships/oleObject" Target="../embeddings/oleObject160.bin"/><Relationship Id="rId9" Type="http://schemas.openxmlformats.org/officeDocument/2006/relationships/image" Target="../media/image161.wmf"/><Relationship Id="rId14" Type="http://schemas.openxmlformats.org/officeDocument/2006/relationships/oleObject" Target="../embeddings/oleObject165.bin"/><Relationship Id="rId22" Type="http://schemas.openxmlformats.org/officeDocument/2006/relationships/oleObject" Target="../embeddings/oleObject169.bin"/><Relationship Id="rId27" Type="http://schemas.openxmlformats.org/officeDocument/2006/relationships/image" Target="../media/image170.wmf"/><Relationship Id="rId30" Type="http://schemas.openxmlformats.org/officeDocument/2006/relationships/oleObject" Target="../embeddings/oleObject173.bin"/><Relationship Id="rId35" Type="http://schemas.openxmlformats.org/officeDocument/2006/relationships/oleObject" Target="../embeddings/oleObject17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2.bin"/><Relationship Id="rId13" Type="http://schemas.openxmlformats.org/officeDocument/2006/relationships/image" Target="../media/image181.wmf"/><Relationship Id="rId18" Type="http://schemas.openxmlformats.org/officeDocument/2006/relationships/oleObject" Target="../embeddings/oleObject187.bin"/><Relationship Id="rId26" Type="http://schemas.openxmlformats.org/officeDocument/2006/relationships/oleObject" Target="../embeddings/oleObject175.bin"/><Relationship Id="rId3" Type="http://schemas.openxmlformats.org/officeDocument/2006/relationships/image" Target="../media/image176.wmf"/><Relationship Id="rId21" Type="http://schemas.openxmlformats.org/officeDocument/2006/relationships/image" Target="../media/image185.wmf"/><Relationship Id="rId7" Type="http://schemas.openxmlformats.org/officeDocument/2006/relationships/image" Target="../media/image178.wmf"/><Relationship Id="rId12" Type="http://schemas.openxmlformats.org/officeDocument/2006/relationships/oleObject" Target="../embeddings/oleObject184.bin"/><Relationship Id="rId17" Type="http://schemas.openxmlformats.org/officeDocument/2006/relationships/image" Target="../media/image183.wmf"/><Relationship Id="rId25" Type="http://schemas.openxmlformats.org/officeDocument/2006/relationships/image" Target="../media/image187.wmf"/><Relationship Id="rId33" Type="http://schemas.openxmlformats.org/officeDocument/2006/relationships/image" Target="../media/image175.wmf"/><Relationship Id="rId2" Type="http://schemas.openxmlformats.org/officeDocument/2006/relationships/oleObject" Target="../embeddings/oleObject179.bin"/><Relationship Id="rId16" Type="http://schemas.openxmlformats.org/officeDocument/2006/relationships/oleObject" Target="../embeddings/oleObject186.bin"/><Relationship Id="rId20" Type="http://schemas.openxmlformats.org/officeDocument/2006/relationships/oleObject" Target="../embeddings/oleObject188.bin"/><Relationship Id="rId29" Type="http://schemas.openxmlformats.org/officeDocument/2006/relationships/image" Target="../media/image17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1.bin"/><Relationship Id="rId11" Type="http://schemas.openxmlformats.org/officeDocument/2006/relationships/image" Target="../media/image180.wmf"/><Relationship Id="rId24" Type="http://schemas.openxmlformats.org/officeDocument/2006/relationships/oleObject" Target="../embeddings/oleObject190.bin"/><Relationship Id="rId32" Type="http://schemas.openxmlformats.org/officeDocument/2006/relationships/oleObject" Target="../embeddings/oleObject178.bin"/><Relationship Id="rId5" Type="http://schemas.openxmlformats.org/officeDocument/2006/relationships/image" Target="../media/image177.wmf"/><Relationship Id="rId15" Type="http://schemas.openxmlformats.org/officeDocument/2006/relationships/image" Target="../media/image182.wmf"/><Relationship Id="rId23" Type="http://schemas.openxmlformats.org/officeDocument/2006/relationships/image" Target="../media/image186.wmf"/><Relationship Id="rId28" Type="http://schemas.openxmlformats.org/officeDocument/2006/relationships/oleObject" Target="../embeddings/oleObject173.bin"/><Relationship Id="rId10" Type="http://schemas.openxmlformats.org/officeDocument/2006/relationships/oleObject" Target="../embeddings/oleObject183.bin"/><Relationship Id="rId19" Type="http://schemas.openxmlformats.org/officeDocument/2006/relationships/image" Target="../media/image184.wmf"/><Relationship Id="rId31" Type="http://schemas.openxmlformats.org/officeDocument/2006/relationships/oleObject" Target="../embeddings/oleObject192.bin"/><Relationship Id="rId4" Type="http://schemas.openxmlformats.org/officeDocument/2006/relationships/oleObject" Target="../embeddings/oleObject180.bin"/><Relationship Id="rId9" Type="http://schemas.openxmlformats.org/officeDocument/2006/relationships/image" Target="../media/image179.wmf"/><Relationship Id="rId14" Type="http://schemas.openxmlformats.org/officeDocument/2006/relationships/oleObject" Target="../embeddings/oleObject185.bin"/><Relationship Id="rId22" Type="http://schemas.openxmlformats.org/officeDocument/2006/relationships/oleObject" Target="../embeddings/oleObject189.bin"/><Relationship Id="rId27" Type="http://schemas.openxmlformats.org/officeDocument/2006/relationships/image" Target="../media/image173.wmf"/><Relationship Id="rId30" Type="http://schemas.openxmlformats.org/officeDocument/2006/relationships/oleObject" Target="../embeddings/oleObject19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oleObject" Target="../embeddings/oleObject193.bin"/><Relationship Id="rId7" Type="http://schemas.openxmlformats.org/officeDocument/2006/relationships/oleObject" Target="../embeddings/oleObject194.bin"/><Relationship Id="rId12" Type="http://schemas.openxmlformats.org/officeDocument/2006/relationships/image" Target="../media/image25.wmf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0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191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9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image" Target="../media/image188.png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96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image" Target="../media/image197.wmf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199.bin"/><Relationship Id="rId14" Type="http://schemas.openxmlformats.org/officeDocument/2006/relationships/oleObject" Target="../embeddings/oleObject20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7" Type="http://schemas.openxmlformats.org/officeDocument/2006/relationships/image" Target="../media/image200.wmf"/><Relationship Id="rId2" Type="http://schemas.openxmlformats.org/officeDocument/2006/relationships/oleObject" Target="../embeddings/oleObject2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4.bin"/><Relationship Id="rId5" Type="http://schemas.openxmlformats.org/officeDocument/2006/relationships/image" Target="../media/image199.wmf"/><Relationship Id="rId4" Type="http://schemas.openxmlformats.org/officeDocument/2006/relationships/oleObject" Target="../embeddings/oleObject20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2.wmf"/><Relationship Id="rId11" Type="http://schemas.openxmlformats.org/officeDocument/2006/relationships/image" Target="../media/image136.wmf"/><Relationship Id="rId5" Type="http://schemas.openxmlformats.org/officeDocument/2006/relationships/oleObject" Target="../embeddings/oleObject206.bin"/><Relationship Id="rId10" Type="http://schemas.openxmlformats.org/officeDocument/2006/relationships/oleObject" Target="../embeddings/oleObject136.bin"/><Relationship Id="rId4" Type="http://schemas.openxmlformats.org/officeDocument/2006/relationships/image" Target="../media/image201.wmf"/><Relationship Id="rId9" Type="http://schemas.openxmlformats.org/officeDocument/2006/relationships/image" Target="../media/image188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3" Type="http://schemas.openxmlformats.org/officeDocument/2006/relationships/image" Target="../media/image204.wmf"/><Relationship Id="rId7" Type="http://schemas.openxmlformats.org/officeDocument/2006/relationships/image" Target="../media/image206.wmf"/><Relationship Id="rId2" Type="http://schemas.openxmlformats.org/officeDocument/2006/relationships/oleObject" Target="../embeddings/oleObject20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0.bin"/><Relationship Id="rId5" Type="http://schemas.openxmlformats.org/officeDocument/2006/relationships/image" Target="../media/image205.wmf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207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5.bin"/><Relationship Id="rId3" Type="http://schemas.openxmlformats.org/officeDocument/2006/relationships/image" Target="../media/image208.wmf"/><Relationship Id="rId7" Type="http://schemas.openxmlformats.org/officeDocument/2006/relationships/image" Target="../media/image210.wmf"/><Relationship Id="rId2" Type="http://schemas.openxmlformats.org/officeDocument/2006/relationships/oleObject" Target="../embeddings/oleObject2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4.bin"/><Relationship Id="rId11" Type="http://schemas.openxmlformats.org/officeDocument/2006/relationships/image" Target="../media/image212.wmf"/><Relationship Id="rId5" Type="http://schemas.openxmlformats.org/officeDocument/2006/relationships/image" Target="../media/image209.wmf"/><Relationship Id="rId10" Type="http://schemas.openxmlformats.org/officeDocument/2006/relationships/oleObject" Target="../embeddings/oleObject216.bin"/><Relationship Id="rId4" Type="http://schemas.openxmlformats.org/officeDocument/2006/relationships/oleObject" Target="../embeddings/oleObject213.bin"/><Relationship Id="rId9" Type="http://schemas.openxmlformats.org/officeDocument/2006/relationships/image" Target="../media/image211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0.bin"/><Relationship Id="rId13" Type="http://schemas.openxmlformats.org/officeDocument/2006/relationships/oleObject" Target="../embeddings/oleObject223.bin"/><Relationship Id="rId18" Type="http://schemas.openxmlformats.org/officeDocument/2006/relationships/oleObject" Target="../embeddings/oleObject226.bin"/><Relationship Id="rId3" Type="http://schemas.openxmlformats.org/officeDocument/2006/relationships/image" Target="../media/image213.wmf"/><Relationship Id="rId21" Type="http://schemas.openxmlformats.org/officeDocument/2006/relationships/image" Target="../media/image221.wmf"/><Relationship Id="rId7" Type="http://schemas.openxmlformats.org/officeDocument/2006/relationships/image" Target="../media/image215.wmf"/><Relationship Id="rId12" Type="http://schemas.openxmlformats.org/officeDocument/2006/relationships/oleObject" Target="../embeddings/oleObject222.bin"/><Relationship Id="rId17" Type="http://schemas.openxmlformats.org/officeDocument/2006/relationships/image" Target="../media/image219.wmf"/><Relationship Id="rId25" Type="http://schemas.openxmlformats.org/officeDocument/2006/relationships/image" Target="../media/image223.wmf"/><Relationship Id="rId2" Type="http://schemas.openxmlformats.org/officeDocument/2006/relationships/oleObject" Target="../embeddings/oleObject217.bin"/><Relationship Id="rId16" Type="http://schemas.openxmlformats.org/officeDocument/2006/relationships/oleObject" Target="../embeddings/oleObject225.bin"/><Relationship Id="rId20" Type="http://schemas.openxmlformats.org/officeDocument/2006/relationships/oleObject" Target="../embeddings/oleObject2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9.bin"/><Relationship Id="rId11" Type="http://schemas.openxmlformats.org/officeDocument/2006/relationships/image" Target="../media/image217.wmf"/><Relationship Id="rId24" Type="http://schemas.openxmlformats.org/officeDocument/2006/relationships/oleObject" Target="../embeddings/oleObject229.bin"/><Relationship Id="rId5" Type="http://schemas.openxmlformats.org/officeDocument/2006/relationships/image" Target="../media/image214.wmf"/><Relationship Id="rId15" Type="http://schemas.openxmlformats.org/officeDocument/2006/relationships/image" Target="../media/image218.wmf"/><Relationship Id="rId23" Type="http://schemas.openxmlformats.org/officeDocument/2006/relationships/image" Target="../media/image222.wmf"/><Relationship Id="rId10" Type="http://schemas.openxmlformats.org/officeDocument/2006/relationships/oleObject" Target="../embeddings/oleObject221.bin"/><Relationship Id="rId19" Type="http://schemas.openxmlformats.org/officeDocument/2006/relationships/image" Target="../media/image220.wmf"/><Relationship Id="rId4" Type="http://schemas.openxmlformats.org/officeDocument/2006/relationships/oleObject" Target="../embeddings/oleObject218.bin"/><Relationship Id="rId9" Type="http://schemas.openxmlformats.org/officeDocument/2006/relationships/image" Target="../media/image216.wmf"/><Relationship Id="rId14" Type="http://schemas.openxmlformats.org/officeDocument/2006/relationships/oleObject" Target="../embeddings/oleObject224.bin"/><Relationship Id="rId22" Type="http://schemas.openxmlformats.org/officeDocument/2006/relationships/oleObject" Target="../embeddings/oleObject22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3.bin"/><Relationship Id="rId3" Type="http://schemas.openxmlformats.org/officeDocument/2006/relationships/image" Target="../media/image224.wmf"/><Relationship Id="rId7" Type="http://schemas.openxmlformats.org/officeDocument/2006/relationships/image" Target="../media/image226.wmf"/><Relationship Id="rId2" Type="http://schemas.openxmlformats.org/officeDocument/2006/relationships/oleObject" Target="../embeddings/oleObject2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2.bin"/><Relationship Id="rId5" Type="http://schemas.openxmlformats.org/officeDocument/2006/relationships/image" Target="../media/image225.wmf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227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7.bin"/><Relationship Id="rId3" Type="http://schemas.openxmlformats.org/officeDocument/2006/relationships/image" Target="../media/image228.wmf"/><Relationship Id="rId7" Type="http://schemas.openxmlformats.org/officeDocument/2006/relationships/image" Target="../media/image230.wmf"/><Relationship Id="rId2" Type="http://schemas.openxmlformats.org/officeDocument/2006/relationships/oleObject" Target="../embeddings/oleObject2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6.bin"/><Relationship Id="rId5" Type="http://schemas.openxmlformats.org/officeDocument/2006/relationships/image" Target="../media/image229.wmf"/><Relationship Id="rId4" Type="http://schemas.openxmlformats.org/officeDocument/2006/relationships/oleObject" Target="../embeddings/oleObject235.bin"/><Relationship Id="rId9" Type="http://schemas.openxmlformats.org/officeDocument/2006/relationships/image" Target="../media/image231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9.wmf"/><Relationship Id="rId26" Type="http://schemas.openxmlformats.org/officeDocument/2006/relationships/image" Target="../media/image33.wmf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6.wmf"/><Relationship Id="rId17" Type="http://schemas.openxmlformats.org/officeDocument/2006/relationships/oleObject" Target="../embeddings/oleObject22.bin"/><Relationship Id="rId25" Type="http://schemas.openxmlformats.org/officeDocument/2006/relationships/oleObject" Target="../embeddings/oleObject26.bin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wmf"/><Relationship Id="rId20" Type="http://schemas.openxmlformats.org/officeDocument/2006/relationships/image" Target="../media/image3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19.bin"/><Relationship Id="rId24" Type="http://schemas.openxmlformats.org/officeDocument/2006/relationships/image" Target="../media/image32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oleObject" Target="../embeddings/oleObject25.bin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23.bin"/><Relationship Id="rId4" Type="http://schemas.openxmlformats.org/officeDocument/2006/relationships/image" Target="../media/image22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7.wmf"/><Relationship Id="rId22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36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6.bin"/><Relationship Id="rId18" Type="http://schemas.openxmlformats.org/officeDocument/2006/relationships/image" Target="../media/image44.wmf"/><Relationship Id="rId26" Type="http://schemas.openxmlformats.org/officeDocument/2006/relationships/image" Target="../media/image49.wmf"/><Relationship Id="rId39" Type="http://schemas.openxmlformats.org/officeDocument/2006/relationships/oleObject" Target="../embeddings/oleObject48.bin"/><Relationship Id="rId3" Type="http://schemas.openxmlformats.org/officeDocument/2006/relationships/oleObject" Target="../embeddings/oleObject31.bin"/><Relationship Id="rId21" Type="http://schemas.openxmlformats.org/officeDocument/2006/relationships/image" Target="../media/image46.png"/><Relationship Id="rId34" Type="http://schemas.openxmlformats.org/officeDocument/2006/relationships/image" Target="../media/image52.wmf"/><Relationship Id="rId42" Type="http://schemas.openxmlformats.org/officeDocument/2006/relationships/image" Target="../media/image56.wmf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1.bin"/><Relationship Id="rId33" Type="http://schemas.openxmlformats.org/officeDocument/2006/relationships/oleObject" Target="../embeddings/oleObject45.bin"/><Relationship Id="rId38" Type="http://schemas.openxmlformats.org/officeDocument/2006/relationships/image" Target="../media/image54.wmf"/><Relationship Id="rId46" Type="http://schemas.openxmlformats.org/officeDocument/2006/relationships/image" Target="../media/image58.w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43.bin"/><Relationship Id="rId41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5.bin"/><Relationship Id="rId24" Type="http://schemas.openxmlformats.org/officeDocument/2006/relationships/image" Target="../media/image48.wmf"/><Relationship Id="rId32" Type="http://schemas.openxmlformats.org/officeDocument/2006/relationships/image" Target="../media/image51.wmf"/><Relationship Id="rId37" Type="http://schemas.openxmlformats.org/officeDocument/2006/relationships/oleObject" Target="../embeddings/oleObject47.bin"/><Relationship Id="rId40" Type="http://schemas.openxmlformats.org/officeDocument/2006/relationships/image" Target="../media/image55.wmf"/><Relationship Id="rId45" Type="http://schemas.openxmlformats.org/officeDocument/2006/relationships/oleObject" Target="../embeddings/oleObject51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0.bin"/><Relationship Id="rId28" Type="http://schemas.openxmlformats.org/officeDocument/2006/relationships/image" Target="../media/image50.wmf"/><Relationship Id="rId36" Type="http://schemas.openxmlformats.org/officeDocument/2006/relationships/image" Target="../media/image53.w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39.bin"/><Relationship Id="rId31" Type="http://schemas.openxmlformats.org/officeDocument/2006/relationships/oleObject" Target="../embeddings/oleObject44.bin"/><Relationship Id="rId44" Type="http://schemas.openxmlformats.org/officeDocument/2006/relationships/image" Target="../media/image57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42.wmf"/><Relationship Id="rId22" Type="http://schemas.openxmlformats.org/officeDocument/2006/relationships/image" Target="../media/image47.png"/><Relationship Id="rId27" Type="http://schemas.openxmlformats.org/officeDocument/2006/relationships/oleObject" Target="../embeddings/oleObject42.bin"/><Relationship Id="rId30" Type="http://schemas.openxmlformats.org/officeDocument/2006/relationships/image" Target="../media/image25.wmf"/><Relationship Id="rId35" Type="http://schemas.openxmlformats.org/officeDocument/2006/relationships/oleObject" Target="../embeddings/oleObject46.bin"/><Relationship Id="rId43" Type="http://schemas.openxmlformats.org/officeDocument/2006/relationships/oleObject" Target="../embeddings/oleObject5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59.wmf"/><Relationship Id="rId21" Type="http://schemas.openxmlformats.org/officeDocument/2006/relationships/image" Target="../media/image67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6.wmf"/><Relationship Id="rId2" Type="http://schemas.openxmlformats.org/officeDocument/2006/relationships/oleObject" Target="../embeddings/oleObject52.bin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56"/>
          <p:cNvSpPr txBox="1"/>
          <p:nvPr/>
        </p:nvSpPr>
        <p:spPr>
          <a:xfrm>
            <a:off x="3364632" y="442103"/>
            <a:ext cx="5157789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楷体" panose="02010609060101010101" pitchFamily="49" charset="-122"/>
              </a:rPr>
              <a:t>§</a:t>
            </a:r>
            <a:r>
              <a:rPr lang="en-US" altLang="zh-CN" sz="4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9-6</a:t>
            </a:r>
            <a:r>
              <a:rPr lang="en-US" altLang="zh-CN" sz="4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 sz="44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电场的能量</a:t>
            </a:r>
            <a:endParaRPr lang="zh-CN" altLang="en-US" sz="4400" dirty="0">
              <a:solidFill>
                <a:srgbClr val="0000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" name="Text Box 56"/>
          <p:cNvSpPr txBox="1"/>
          <p:nvPr/>
        </p:nvSpPr>
        <p:spPr>
          <a:xfrm>
            <a:off x="2351584" y="1916832"/>
            <a:ext cx="2952328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教学目标：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lang="zh-CN" altLang="en-US" sz="36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6" name="Text Box 56"/>
          <p:cNvSpPr txBox="1"/>
          <p:nvPr/>
        </p:nvSpPr>
        <p:spPr>
          <a:xfrm>
            <a:off x="3359696" y="3017566"/>
            <a:ext cx="5472608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lang="en-US" altLang="zh-CN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1.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电容</a:t>
            </a:r>
            <a:r>
              <a:rPr lang="en-US" altLang="zh-CN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电容器</a:t>
            </a:r>
          </a:p>
        </p:txBody>
      </p:sp>
      <p:sp>
        <p:nvSpPr>
          <p:cNvPr id="8" name="Text Box 56"/>
          <p:cNvSpPr txBox="1"/>
          <p:nvPr/>
        </p:nvSpPr>
        <p:spPr>
          <a:xfrm>
            <a:off x="4295800" y="3934797"/>
            <a:ext cx="5472608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2.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电容器储能</a:t>
            </a:r>
            <a:endParaRPr lang="zh-CN" altLang="en-US" sz="36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9" name="Text Box 56"/>
          <p:cNvSpPr txBox="1"/>
          <p:nvPr/>
        </p:nvSpPr>
        <p:spPr>
          <a:xfrm>
            <a:off x="4295800" y="4838380"/>
            <a:ext cx="371762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3.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电场的能量</a:t>
            </a:r>
          </a:p>
        </p:txBody>
      </p:sp>
      <p:sp>
        <p:nvSpPr>
          <p:cNvPr id="10" name="Text Box 36">
            <a:extLst>
              <a:ext uri="{FF2B5EF4-FFF2-40B4-BE49-F238E27FC236}">
                <a16:creationId xmlns:a16="http://schemas.microsoft.com/office/drawing/2014/main" id="{7650064F-EF97-D26F-5D3B-41DFD4D913D0}"/>
              </a:ext>
            </a:extLst>
          </p:cNvPr>
          <p:cNvSpPr txBox="1"/>
          <p:nvPr/>
        </p:nvSpPr>
        <p:spPr>
          <a:xfrm>
            <a:off x="2324809" y="3052410"/>
            <a:ext cx="7888545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电场能量的携带者：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电荷 </a:t>
            </a:r>
            <a:r>
              <a:rPr lang="en-US" altLang="zh-CN" sz="4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or</a:t>
            </a:r>
            <a:r>
              <a:rPr lang="en-US" altLang="zh-CN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电场</a:t>
            </a:r>
            <a:endParaRPr lang="zh-CN" altLang="en-US" sz="40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1" name="Object 16">
            <a:extLst>
              <a:ext uri="{FF2B5EF4-FFF2-40B4-BE49-F238E27FC236}">
                <a16:creationId xmlns:a16="http://schemas.microsoft.com/office/drawing/2014/main" id="{06E5C0F8-45FD-311E-87F8-7D9FFB3FBA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835248"/>
              </p:ext>
            </p:extLst>
          </p:nvPr>
        </p:nvGraphicFramePr>
        <p:xfrm>
          <a:off x="4655840" y="1890562"/>
          <a:ext cx="2145679" cy="122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60240" imgH="393480" progId="Equation.DSMT4">
                  <p:embed/>
                </p:oleObj>
              </mc:Choice>
              <mc:Fallback>
                <p:oleObj name="Equation" r:id="rId3" imgW="660240" imgH="393480" progId="Equation.DSMT4">
                  <p:embed/>
                  <p:pic>
                    <p:nvPicPr>
                      <p:cNvPr id="18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5840" y="1890562"/>
                        <a:ext cx="2145679" cy="122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6">
            <a:extLst>
              <a:ext uri="{FF2B5EF4-FFF2-40B4-BE49-F238E27FC236}">
                <a16:creationId xmlns:a16="http://schemas.microsoft.com/office/drawing/2014/main" id="{EA9EF65D-16DB-95DE-7EDD-63678C6F42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6585986"/>
              </p:ext>
            </p:extLst>
          </p:nvPr>
        </p:nvGraphicFramePr>
        <p:xfrm>
          <a:off x="2567608" y="3989480"/>
          <a:ext cx="2306795" cy="786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320" imgH="203040" progId="Equation.DSMT4">
                  <p:embed/>
                </p:oleObj>
              </mc:Choice>
              <mc:Fallback>
                <p:oleObj name="Equation" r:id="rId5" imgW="571320" imgH="203040" progId="Equation.DSMT4">
                  <p:embed/>
                  <p:pic>
                    <p:nvPicPr>
                      <p:cNvPr id="11" name="Object 16">
                        <a:extLst>
                          <a:ext uri="{FF2B5EF4-FFF2-40B4-BE49-F238E27FC236}">
                            <a16:creationId xmlns:a16="http://schemas.microsoft.com/office/drawing/2014/main" id="{06E5C0F8-45FD-311E-87F8-7D9FFB3FBA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67608" y="3989480"/>
                        <a:ext cx="2306795" cy="7862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>
            <a:extLst>
              <a:ext uri="{FF2B5EF4-FFF2-40B4-BE49-F238E27FC236}">
                <a16:creationId xmlns:a16="http://schemas.microsoft.com/office/drawing/2014/main" id="{74C52ABB-561C-E15B-4117-FAA60E7F4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6410010"/>
              </p:ext>
            </p:extLst>
          </p:nvPr>
        </p:nvGraphicFramePr>
        <p:xfrm>
          <a:off x="6789202" y="3693546"/>
          <a:ext cx="2195359" cy="1357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09480" imgH="393480" progId="Equation.DSMT4">
                  <p:embed/>
                </p:oleObj>
              </mc:Choice>
              <mc:Fallback>
                <p:oleObj name="Equation" r:id="rId7" imgW="609480" imgH="393480" progId="Equation.DSMT4">
                  <p:embed/>
                  <p:pic>
                    <p:nvPicPr>
                      <p:cNvPr id="11" name="Object 16">
                        <a:extLst>
                          <a:ext uri="{FF2B5EF4-FFF2-40B4-BE49-F238E27FC236}">
                            <a16:creationId xmlns:a16="http://schemas.microsoft.com/office/drawing/2014/main" id="{06E5C0F8-45FD-311E-87F8-7D9FFB3FBA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89202" y="3693546"/>
                        <a:ext cx="2195359" cy="135789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>
            <a:extLst>
              <a:ext uri="{FF2B5EF4-FFF2-40B4-BE49-F238E27FC236}">
                <a16:creationId xmlns:a16="http://schemas.microsoft.com/office/drawing/2014/main" id="{30DED9EC-485E-B03E-538E-1B5C02937E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466314"/>
              </p:ext>
            </p:extLst>
          </p:nvPr>
        </p:nvGraphicFramePr>
        <p:xfrm>
          <a:off x="4640446" y="3148943"/>
          <a:ext cx="2176466" cy="793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33160" imgH="203040" progId="Equation.DSMT4">
                  <p:embed/>
                </p:oleObj>
              </mc:Choice>
              <mc:Fallback>
                <p:oleObj name="Equation" r:id="rId9" imgW="533160" imgH="203040" progId="Equation.DSMT4">
                  <p:embed/>
                  <p:pic>
                    <p:nvPicPr>
                      <p:cNvPr id="11" name="Object 16">
                        <a:extLst>
                          <a:ext uri="{FF2B5EF4-FFF2-40B4-BE49-F238E27FC236}">
                            <a16:creationId xmlns:a16="http://schemas.microsoft.com/office/drawing/2014/main" id="{06E5C0F8-45FD-311E-87F8-7D9FFB3FBA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0446" y="3148943"/>
                        <a:ext cx="2176466" cy="79326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1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1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0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3" name="Rectangle 15"/>
          <p:cNvSpPr/>
          <p:nvPr/>
        </p:nvSpPr>
        <p:spPr>
          <a:xfrm>
            <a:off x="2351584" y="489532"/>
            <a:ext cx="63131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小结：计算电容的步骤</a:t>
            </a:r>
            <a:endParaRPr lang="zh-CN" altLang="en-US" sz="4000" dirty="0">
              <a:solidFill>
                <a:srgbClr val="A50021"/>
              </a:solidFill>
              <a:latin typeface="楷体_GB2312" pitchFamily="49" charset="-122"/>
            </a:endParaRPr>
          </a:p>
        </p:txBody>
      </p:sp>
      <p:sp>
        <p:nvSpPr>
          <p:cNvPr id="22544" name="Rectangle 16"/>
          <p:cNvSpPr/>
          <p:nvPr/>
        </p:nvSpPr>
        <p:spPr>
          <a:xfrm>
            <a:off x="2854251" y="1341902"/>
            <a:ext cx="561801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1.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</a:rPr>
              <a:t>设等量异号电荷</a:t>
            </a:r>
            <a:endParaRPr lang="en-US" altLang="zh-CN" sz="3600" i="1" dirty="0">
              <a:latin typeface="Times New Roman" panose="02020603050405020304" pitchFamily="18" charset="0"/>
            </a:endParaRPr>
          </a:p>
        </p:txBody>
      </p:sp>
      <p:sp>
        <p:nvSpPr>
          <p:cNvPr id="22545" name="Rectangle 17"/>
          <p:cNvSpPr/>
          <p:nvPr/>
        </p:nvSpPr>
        <p:spPr>
          <a:xfrm>
            <a:off x="2894856" y="2320899"/>
            <a:ext cx="19050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2.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</a:rPr>
              <a:t>计算</a:t>
            </a:r>
          </a:p>
        </p:txBody>
      </p:sp>
      <p:sp>
        <p:nvSpPr>
          <p:cNvPr id="22546" name="Rectangle 18"/>
          <p:cNvSpPr/>
          <p:nvPr/>
        </p:nvSpPr>
        <p:spPr>
          <a:xfrm>
            <a:off x="2925587" y="3334281"/>
            <a:ext cx="382524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</a:rPr>
              <a:t>3.</a:t>
            </a:r>
            <a:r>
              <a:rPr lang="zh-CN" altLang="en-US" sz="3600" dirty="0">
                <a:latin typeface="Times New Roman" panose="02020603050405020304" pitchFamily="18" charset="0"/>
                <a:ea typeface="楷体" panose="02010609060101010101" pitchFamily="49" charset="-122"/>
              </a:rPr>
              <a:t>代入电容</a:t>
            </a:r>
          </a:p>
        </p:txBody>
      </p:sp>
      <p:graphicFrame>
        <p:nvGraphicFramePr>
          <p:cNvPr id="2254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6387034"/>
              </p:ext>
            </p:extLst>
          </p:nvPr>
        </p:nvGraphicFramePr>
        <p:xfrm>
          <a:off x="5011738" y="2265576"/>
          <a:ext cx="40957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15640" progId="Equation.DSMT4">
                  <p:embed/>
                </p:oleObj>
              </mc:Choice>
              <mc:Fallback>
                <p:oleObj name="Equation" r:id="rId2" imgW="152280" imgH="21564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11738" y="2265576"/>
                        <a:ext cx="409575" cy="579438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0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7690163"/>
              </p:ext>
            </p:extLst>
          </p:nvPr>
        </p:nvGraphicFramePr>
        <p:xfrm>
          <a:off x="5421313" y="3119939"/>
          <a:ext cx="1551236" cy="1021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720" imgH="393480" progId="Equation.DSMT4">
                  <p:embed/>
                </p:oleObj>
              </mc:Choice>
              <mc:Fallback>
                <p:oleObj name="Equation" r:id="rId4" imgW="558720" imgH="39348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21313" y="3119939"/>
                        <a:ext cx="1551236" cy="102111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1" name="Text Box 23"/>
          <p:cNvSpPr txBox="1"/>
          <p:nvPr/>
        </p:nvSpPr>
        <p:spPr>
          <a:xfrm>
            <a:off x="2619107" y="5063783"/>
            <a:ext cx="1626870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lang="zh-CN" altLang="en-US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439816" y="4395585"/>
            <a:ext cx="697010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仅与电容器的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结构和电介质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有关</a:t>
            </a:r>
            <a:endParaRPr lang="zh-CN" altLang="en-US" sz="3600" dirty="0"/>
          </a:p>
        </p:txBody>
      </p:sp>
      <p:sp>
        <p:nvSpPr>
          <p:cNvPr id="4" name="文本框 3"/>
          <p:cNvSpPr txBox="1"/>
          <p:nvPr/>
        </p:nvSpPr>
        <p:spPr>
          <a:xfrm>
            <a:off x="4477653" y="5086925"/>
            <a:ext cx="5095240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反映电容器的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储电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能力</a:t>
            </a:r>
            <a:endParaRPr lang="zh-CN" altLang="en-US" sz="3600" dirty="0"/>
          </a:p>
        </p:txBody>
      </p:sp>
      <p:sp>
        <p:nvSpPr>
          <p:cNvPr id="2" name="文本框 1"/>
          <p:cNvSpPr txBox="1"/>
          <p:nvPr/>
        </p:nvSpPr>
        <p:spPr>
          <a:xfrm>
            <a:off x="4007768" y="4797152"/>
            <a:ext cx="5918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600" dirty="0">
                <a:solidFill>
                  <a:srgbClr val="FF0000"/>
                </a:solidFill>
                <a:sym typeface="Symbol" panose="05050102010706020507" charset="0"/>
              </a:rPr>
              <a:t></a:t>
            </a:r>
          </a:p>
        </p:txBody>
      </p:sp>
      <p:sp>
        <p:nvSpPr>
          <p:cNvPr id="13" name="AutoShape 12"/>
          <p:cNvSpPr>
            <a:spLocks noChangeArrowheads="1"/>
          </p:cNvSpPr>
          <p:nvPr/>
        </p:nvSpPr>
        <p:spPr bwMode="auto">
          <a:xfrm>
            <a:off x="1938682" y="4071272"/>
            <a:ext cx="825803" cy="859196"/>
          </a:xfrm>
          <a:prstGeom prst="star5">
            <a:avLst/>
          </a:prstGeom>
          <a:gradFill rotWithShape="0">
            <a:gsLst>
              <a:gs pos="0">
                <a:srgbClr val="A50021">
                  <a:gamma/>
                  <a:tint val="0"/>
                  <a:invGamma/>
                </a:srgbClr>
              </a:gs>
              <a:gs pos="100000">
                <a:srgbClr val="A5002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A50021"/>
            </a:solidFill>
            <a:miter lim="800000"/>
          </a:ln>
          <a:effectLst/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4" name="Object 19">
            <a:extLst>
              <a:ext uri="{FF2B5EF4-FFF2-40B4-BE49-F238E27FC236}">
                <a16:creationId xmlns:a16="http://schemas.microsoft.com/office/drawing/2014/main" id="{39B9AA79-D39F-B49D-1D00-4F78B1C48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2518647"/>
              </p:ext>
            </p:extLst>
          </p:nvPr>
        </p:nvGraphicFramePr>
        <p:xfrm>
          <a:off x="5808663" y="2174875"/>
          <a:ext cx="2375569" cy="86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330120" progId="Equation.DSMT4">
                  <p:embed/>
                </p:oleObj>
              </mc:Choice>
              <mc:Fallback>
                <p:oleObj name="Equation" r:id="rId6" imgW="901440" imgH="330120" progId="Equation.DSMT4">
                  <p:embed/>
                  <p:pic>
                    <p:nvPicPr>
                      <p:cNvPr id="22547" name="Object 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08663" y="2174875"/>
                        <a:ext cx="2375569" cy="865313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0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F94F44EB-036E-F53E-B992-C9E5928BD47E}"/>
              </a:ext>
            </a:extLst>
          </p:cNvPr>
          <p:cNvSpPr txBox="1"/>
          <p:nvPr/>
        </p:nvSpPr>
        <p:spPr>
          <a:xfrm>
            <a:off x="4439816" y="5807005"/>
            <a:ext cx="632258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同时反映电容器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容纳电场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能力</a:t>
            </a:r>
            <a:endParaRPr lang="zh-CN" altLang="en-US" sz="3600" dirty="0"/>
          </a:p>
        </p:txBody>
      </p:sp>
      <p:graphicFrame>
        <p:nvGraphicFramePr>
          <p:cNvPr id="16" name="Object 20">
            <a:extLst>
              <a:ext uri="{FF2B5EF4-FFF2-40B4-BE49-F238E27FC236}">
                <a16:creationId xmlns:a16="http://schemas.microsoft.com/office/drawing/2014/main" id="{EA3DC530-4C06-2ED9-4284-00D0CF1942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753592"/>
              </p:ext>
            </p:extLst>
          </p:nvPr>
        </p:nvGraphicFramePr>
        <p:xfrm>
          <a:off x="6528048" y="1388438"/>
          <a:ext cx="7540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190440" progId="Equation.DSMT4">
                  <p:embed/>
                </p:oleObj>
              </mc:Choice>
              <mc:Fallback>
                <p:oleObj name="Equation" r:id="rId8" imgW="215640" imgH="190440" progId="Equation.DSMT4">
                  <p:embed/>
                  <p:pic>
                    <p:nvPicPr>
                      <p:cNvPr id="22548" name="Object 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28048" y="1388438"/>
                        <a:ext cx="754063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4" grpId="0"/>
      <p:bldP spid="22545" grpId="0"/>
      <p:bldP spid="22546" grpId="0"/>
      <p:bldP spid="22551" grpId="0"/>
      <p:bldP spid="9" grpId="0"/>
      <p:bldP spid="4" grpId="0"/>
      <p:bldP spid="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898E751-7211-4541-3EC4-332A63C5F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953639">
            <a:off x="1423265" y="2404469"/>
            <a:ext cx="4626404" cy="2464782"/>
          </a:xfrm>
          <a:prstGeom prst="rect">
            <a:avLst/>
          </a:prstGeom>
        </p:spPr>
      </p:pic>
      <p:sp>
        <p:nvSpPr>
          <p:cNvPr id="22551" name="Text Box 23"/>
          <p:cNvSpPr txBox="1"/>
          <p:nvPr/>
        </p:nvSpPr>
        <p:spPr>
          <a:xfrm>
            <a:off x="2239451" y="801368"/>
            <a:ext cx="322770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电容器指标</a:t>
            </a:r>
            <a:r>
              <a:rPr lang="en-US" altLang="zh-CN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lang="zh-CN" altLang="en-US" sz="400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760296" y="1049677"/>
            <a:ext cx="206697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能承受的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最大电压</a:t>
            </a:r>
          </a:p>
        </p:txBody>
      </p:sp>
      <p:sp>
        <p:nvSpPr>
          <p:cNvPr id="8" name="Text Box 23"/>
          <p:cNvSpPr txBox="1"/>
          <p:nvPr/>
        </p:nvSpPr>
        <p:spPr>
          <a:xfrm>
            <a:off x="5807968" y="404664"/>
            <a:ext cx="230518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电容值</a:t>
            </a:r>
            <a:r>
              <a:rPr lang="en-US" altLang="zh-CN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32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191566" y="513713"/>
            <a:ext cx="5918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600" dirty="0">
                <a:solidFill>
                  <a:srgbClr val="FF0000"/>
                </a:solidFill>
                <a:sym typeface="Symbol" panose="05050102010706020507" charset="0"/>
              </a:rPr>
              <a:t></a:t>
            </a:r>
          </a:p>
        </p:txBody>
      </p:sp>
      <p:sp>
        <p:nvSpPr>
          <p:cNvPr id="48209" name="AutoShape 81"/>
          <p:cNvSpPr/>
          <p:nvPr/>
        </p:nvSpPr>
        <p:spPr>
          <a:xfrm>
            <a:off x="8071926" y="1412776"/>
            <a:ext cx="720090" cy="325755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00FF"/>
          </a:solidFill>
          <a:ln w="9525" cap="flat" cmpd="sng">
            <a:solidFill>
              <a:srgbClr val="DAEAD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19" name="Text Box 23"/>
          <p:cNvSpPr txBox="1"/>
          <p:nvPr/>
        </p:nvSpPr>
        <p:spPr>
          <a:xfrm>
            <a:off x="5800913" y="1270282"/>
            <a:ext cx="2750148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耐压值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  </a:t>
            </a:r>
            <a:r>
              <a:rPr lang="en-US" altLang="zh-CN" sz="3600" i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U</a:t>
            </a:r>
            <a:r>
              <a:rPr lang="en-US" altLang="zh-CN" sz="36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lang="zh-CN" altLang="en-US" sz="360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" name="Group 3">
            <a:extLst>
              <a:ext uri="{FF2B5EF4-FFF2-40B4-BE49-F238E27FC236}">
                <a16:creationId xmlns:a16="http://schemas.microsoft.com/office/drawing/2014/main" id="{76DB7F73-C9F1-F6D1-688A-1ECBC2706077}"/>
              </a:ext>
            </a:extLst>
          </p:cNvPr>
          <p:cNvGrpSpPr/>
          <p:nvPr/>
        </p:nvGrpSpPr>
        <p:grpSpPr>
          <a:xfrm>
            <a:off x="6652063" y="2769990"/>
            <a:ext cx="1047848" cy="2016224"/>
            <a:chOff x="480" y="1512"/>
            <a:chExt cx="1274" cy="2439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8E11DA94-4A66-8CD8-12B8-8CF9CC9BA0F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80" y="1516"/>
              <a:ext cx="240" cy="2435"/>
              <a:chOff x="3360" y="1056"/>
              <a:chExt cx="240" cy="2592"/>
            </a:xfrm>
          </p:grpSpPr>
          <p:sp>
            <p:nvSpPr>
              <p:cNvPr id="36" name="Rectangle 5">
                <a:extLst>
                  <a:ext uri="{FF2B5EF4-FFF2-40B4-BE49-F238E27FC236}">
                    <a16:creationId xmlns:a16="http://schemas.microsoft.com/office/drawing/2014/main" id="{9A311E51-BB9A-4607-45DF-6B84681C81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60" y="1056"/>
                <a:ext cx="240" cy="2592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 anchorCtr="0">
                <a:flatTx/>
              </a:bodyPr>
              <a:lstStyle/>
              <a:p>
                <a:pPr algn="ctr" eaLnBrk="1" hangingPunct="1"/>
                <a:endParaRPr lang="zh-CN" altLang="en-US" dirty="0">
                  <a:latin typeface="楷体_GB2312" pitchFamily="49" charset="-122"/>
                </a:endParaRPr>
              </a:p>
            </p:txBody>
          </p:sp>
          <p:grpSp>
            <p:nvGrpSpPr>
              <p:cNvPr id="37" name="Group 6">
                <a:extLst>
                  <a:ext uri="{FF2B5EF4-FFF2-40B4-BE49-F238E27FC236}">
                    <a16:creationId xmlns:a16="http://schemas.microsoft.com/office/drawing/2014/main" id="{E063FDE2-8910-0B2C-9127-A398F529022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56" y="1104"/>
                <a:ext cx="136" cy="136"/>
                <a:chOff x="2880" y="2699"/>
                <a:chExt cx="136" cy="136"/>
              </a:xfrm>
            </p:grpSpPr>
            <p:sp>
              <p:nvSpPr>
                <p:cNvPr id="56" name="Line 7">
                  <a:extLst>
                    <a:ext uri="{FF2B5EF4-FFF2-40B4-BE49-F238E27FC236}">
                      <a16:creationId xmlns:a16="http://schemas.microsoft.com/office/drawing/2014/main" id="{E9112FFD-A625-F7E4-CCAD-E0CB3216BC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7" name="Line 8">
                  <a:extLst>
                    <a:ext uri="{FF2B5EF4-FFF2-40B4-BE49-F238E27FC236}">
                      <a16:creationId xmlns:a16="http://schemas.microsoft.com/office/drawing/2014/main" id="{7A7AF84A-8F48-3F47-1958-F59F6AB1F1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" name="Group 9">
                <a:extLst>
                  <a:ext uri="{FF2B5EF4-FFF2-40B4-BE49-F238E27FC236}">
                    <a16:creationId xmlns:a16="http://schemas.microsoft.com/office/drawing/2014/main" id="{FCF828ED-38C3-9E6F-ADC9-39A2B2225C42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56" y="1448"/>
                <a:ext cx="136" cy="136"/>
                <a:chOff x="2880" y="2699"/>
                <a:chExt cx="136" cy="136"/>
              </a:xfrm>
            </p:grpSpPr>
            <p:sp>
              <p:nvSpPr>
                <p:cNvPr id="54" name="Line 10">
                  <a:extLst>
                    <a:ext uri="{FF2B5EF4-FFF2-40B4-BE49-F238E27FC236}">
                      <a16:creationId xmlns:a16="http://schemas.microsoft.com/office/drawing/2014/main" id="{EDDDD582-BE89-20FB-3509-15FBE292E4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5" name="Line 11">
                  <a:extLst>
                    <a:ext uri="{FF2B5EF4-FFF2-40B4-BE49-F238E27FC236}">
                      <a16:creationId xmlns:a16="http://schemas.microsoft.com/office/drawing/2014/main" id="{B2BCBAED-38F0-9564-130F-8E6DCD71D61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9" name="Group 12">
                <a:extLst>
                  <a:ext uri="{FF2B5EF4-FFF2-40B4-BE49-F238E27FC236}">
                    <a16:creationId xmlns:a16="http://schemas.microsoft.com/office/drawing/2014/main" id="{A9BFF03B-F2AE-AA26-3A33-5828BF501F2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56" y="1784"/>
                <a:ext cx="136" cy="136"/>
                <a:chOff x="2880" y="2699"/>
                <a:chExt cx="136" cy="136"/>
              </a:xfrm>
            </p:grpSpPr>
            <p:sp>
              <p:nvSpPr>
                <p:cNvPr id="52" name="Line 13">
                  <a:extLst>
                    <a:ext uri="{FF2B5EF4-FFF2-40B4-BE49-F238E27FC236}">
                      <a16:creationId xmlns:a16="http://schemas.microsoft.com/office/drawing/2014/main" id="{2149DD80-CC27-3846-7B68-57887703C74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3" name="Line 14">
                  <a:extLst>
                    <a:ext uri="{FF2B5EF4-FFF2-40B4-BE49-F238E27FC236}">
                      <a16:creationId xmlns:a16="http://schemas.microsoft.com/office/drawing/2014/main" id="{C258F440-5E79-0BB5-8E89-249D7EF8C7F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40" name="Group 15">
                <a:extLst>
                  <a:ext uri="{FF2B5EF4-FFF2-40B4-BE49-F238E27FC236}">
                    <a16:creationId xmlns:a16="http://schemas.microsoft.com/office/drawing/2014/main" id="{D74FAC00-1987-8573-FE0C-8B579146057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56" y="2168"/>
                <a:ext cx="136" cy="136"/>
                <a:chOff x="2880" y="2699"/>
                <a:chExt cx="136" cy="136"/>
              </a:xfrm>
            </p:grpSpPr>
            <p:sp>
              <p:nvSpPr>
                <p:cNvPr id="50" name="Line 16">
                  <a:extLst>
                    <a:ext uri="{FF2B5EF4-FFF2-40B4-BE49-F238E27FC236}">
                      <a16:creationId xmlns:a16="http://schemas.microsoft.com/office/drawing/2014/main" id="{D0EDAB0D-B2E1-D76D-72EE-639A9877315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" name="Line 17">
                  <a:extLst>
                    <a:ext uri="{FF2B5EF4-FFF2-40B4-BE49-F238E27FC236}">
                      <a16:creationId xmlns:a16="http://schemas.microsoft.com/office/drawing/2014/main" id="{BBD3AF02-1D1F-C450-C584-64A3CCB0AB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41" name="Group 18">
                <a:extLst>
                  <a:ext uri="{FF2B5EF4-FFF2-40B4-BE49-F238E27FC236}">
                    <a16:creationId xmlns:a16="http://schemas.microsoft.com/office/drawing/2014/main" id="{9C811AAA-1AF9-5FD3-37E5-E022AC8CB4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56" y="2552"/>
                <a:ext cx="136" cy="136"/>
                <a:chOff x="2880" y="2699"/>
                <a:chExt cx="136" cy="136"/>
              </a:xfrm>
            </p:grpSpPr>
            <p:sp>
              <p:nvSpPr>
                <p:cNvPr id="48" name="Line 19">
                  <a:extLst>
                    <a:ext uri="{FF2B5EF4-FFF2-40B4-BE49-F238E27FC236}">
                      <a16:creationId xmlns:a16="http://schemas.microsoft.com/office/drawing/2014/main" id="{E222018D-4555-00FF-9740-9BF27E9D52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9" name="Line 20">
                  <a:extLst>
                    <a:ext uri="{FF2B5EF4-FFF2-40B4-BE49-F238E27FC236}">
                      <a16:creationId xmlns:a16="http://schemas.microsoft.com/office/drawing/2014/main" id="{40E1BDB3-D6D3-BB46-AB58-31F84E5F80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42" name="Group 21">
                <a:extLst>
                  <a:ext uri="{FF2B5EF4-FFF2-40B4-BE49-F238E27FC236}">
                    <a16:creationId xmlns:a16="http://schemas.microsoft.com/office/drawing/2014/main" id="{E732A88A-9960-DAB7-3448-DED48874D24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56" y="2936"/>
                <a:ext cx="136" cy="136"/>
                <a:chOff x="2880" y="2699"/>
                <a:chExt cx="136" cy="136"/>
              </a:xfrm>
            </p:grpSpPr>
            <p:sp>
              <p:nvSpPr>
                <p:cNvPr id="46" name="Line 22">
                  <a:extLst>
                    <a:ext uri="{FF2B5EF4-FFF2-40B4-BE49-F238E27FC236}">
                      <a16:creationId xmlns:a16="http://schemas.microsoft.com/office/drawing/2014/main" id="{9D9B0A31-4D76-F04F-BFEF-8CE6B2634B0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7" name="Line 23">
                  <a:extLst>
                    <a:ext uri="{FF2B5EF4-FFF2-40B4-BE49-F238E27FC236}">
                      <a16:creationId xmlns:a16="http://schemas.microsoft.com/office/drawing/2014/main" id="{0BF13C7B-5DA8-7A0A-6BA8-E55A3E1031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43" name="Group 24">
                <a:extLst>
                  <a:ext uri="{FF2B5EF4-FFF2-40B4-BE49-F238E27FC236}">
                    <a16:creationId xmlns:a16="http://schemas.microsoft.com/office/drawing/2014/main" id="{49ED98FC-0D71-76F9-A611-AF2195FEB16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56" y="3320"/>
                <a:ext cx="136" cy="136"/>
                <a:chOff x="2880" y="2699"/>
                <a:chExt cx="136" cy="136"/>
              </a:xfrm>
            </p:grpSpPr>
            <p:sp>
              <p:nvSpPr>
                <p:cNvPr id="44" name="Line 25">
                  <a:extLst>
                    <a:ext uri="{FF2B5EF4-FFF2-40B4-BE49-F238E27FC236}">
                      <a16:creationId xmlns:a16="http://schemas.microsoft.com/office/drawing/2014/main" id="{3D09E274-1505-A293-86AC-3B80E5F3CBB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5" name="Line 26">
                  <a:extLst>
                    <a:ext uri="{FF2B5EF4-FFF2-40B4-BE49-F238E27FC236}">
                      <a16:creationId xmlns:a16="http://schemas.microsoft.com/office/drawing/2014/main" id="{9009B4E6-3C58-637B-9ECE-70E5F8DACB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2" name="Text Box 28">
              <a:extLst>
                <a:ext uri="{FF2B5EF4-FFF2-40B4-BE49-F238E27FC236}">
                  <a16:creationId xmlns:a16="http://schemas.microsoft.com/office/drawing/2014/main" id="{59BAFE4B-9A47-CC09-F96F-887CD8BA95A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720" y="3451"/>
              <a:ext cx="3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en-US" altLang="zh-CN" sz="24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" name="Rectangle 30">
              <a:extLst>
                <a:ext uri="{FF2B5EF4-FFF2-40B4-BE49-F238E27FC236}">
                  <a16:creationId xmlns:a16="http://schemas.microsoft.com/office/drawing/2014/main" id="{0560F27C-F6F5-9F2E-B546-6D6C94CFAA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4" y="3465"/>
              <a:ext cx="28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grpSp>
          <p:nvGrpSpPr>
            <p:cNvPr id="25" name="Group 31">
              <a:extLst>
                <a:ext uri="{FF2B5EF4-FFF2-40B4-BE49-F238E27FC236}">
                  <a16:creationId xmlns:a16="http://schemas.microsoft.com/office/drawing/2014/main" id="{85E2274D-B07F-CFFA-AF6D-86EF2B359EE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14" y="1512"/>
              <a:ext cx="240" cy="2435"/>
              <a:chOff x="4656" y="1056"/>
              <a:chExt cx="240" cy="2592"/>
            </a:xfrm>
          </p:grpSpPr>
          <p:sp>
            <p:nvSpPr>
              <p:cNvPr id="28" name="Rectangle 32">
                <a:extLst>
                  <a:ext uri="{FF2B5EF4-FFF2-40B4-BE49-F238E27FC236}">
                    <a16:creationId xmlns:a16="http://schemas.microsoft.com/office/drawing/2014/main" id="{AA562334-6489-9C80-5B3D-F8C535E388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56" y="1056"/>
                <a:ext cx="240" cy="2592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 anchorCtr="0">
                <a:flatTx/>
              </a:bodyPr>
              <a:lstStyle/>
              <a:p>
                <a:pPr algn="ctr" eaLnBrk="1" hangingPunct="1"/>
                <a:endParaRPr lang="zh-CN" altLang="en-US" dirty="0">
                  <a:latin typeface="楷体_GB2312" pitchFamily="49" charset="-122"/>
                </a:endParaRPr>
              </a:p>
            </p:txBody>
          </p:sp>
          <p:sp>
            <p:nvSpPr>
              <p:cNvPr id="29" name="Line 33">
                <a:extLst>
                  <a:ext uri="{FF2B5EF4-FFF2-40B4-BE49-F238E27FC236}">
                    <a16:creationId xmlns:a16="http://schemas.microsoft.com/office/drawing/2014/main" id="{D03D9285-3483-468D-2993-D98E03A3EA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4" y="1152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" name="Line 34">
                <a:extLst>
                  <a:ext uri="{FF2B5EF4-FFF2-40B4-BE49-F238E27FC236}">
                    <a16:creationId xmlns:a16="http://schemas.microsoft.com/office/drawing/2014/main" id="{8295FE67-3422-4C03-2250-11063570D4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4" y="1536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" name="Line 35">
                <a:extLst>
                  <a:ext uri="{FF2B5EF4-FFF2-40B4-BE49-F238E27FC236}">
                    <a16:creationId xmlns:a16="http://schemas.microsoft.com/office/drawing/2014/main" id="{090EC079-4887-B77B-F70D-509B1461062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4" y="1920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" name="Line 36">
                <a:extLst>
                  <a:ext uri="{FF2B5EF4-FFF2-40B4-BE49-F238E27FC236}">
                    <a16:creationId xmlns:a16="http://schemas.microsoft.com/office/drawing/2014/main" id="{8B463CF6-511F-9832-AF90-A4173500F7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4" y="2304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" name="Line 37">
                <a:extLst>
                  <a:ext uri="{FF2B5EF4-FFF2-40B4-BE49-F238E27FC236}">
                    <a16:creationId xmlns:a16="http://schemas.microsoft.com/office/drawing/2014/main" id="{AED11BBF-D7CA-AC48-CF7E-81F5CF054A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4" y="2688"/>
                <a:ext cx="48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" name="Line 38">
                <a:extLst>
                  <a:ext uri="{FF2B5EF4-FFF2-40B4-BE49-F238E27FC236}">
                    <a16:creationId xmlns:a16="http://schemas.microsoft.com/office/drawing/2014/main" id="{84FF6CC2-9FA6-9303-E1D0-0BCDBB6AFE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4" y="3072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" name="Line 39">
                <a:extLst>
                  <a:ext uri="{FF2B5EF4-FFF2-40B4-BE49-F238E27FC236}">
                    <a16:creationId xmlns:a16="http://schemas.microsoft.com/office/drawing/2014/main" id="{6E9EA11C-50F5-6CAF-151D-E1AA73E74C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04" y="3456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6" name="Line 40">
              <a:extLst>
                <a:ext uri="{FF2B5EF4-FFF2-40B4-BE49-F238E27FC236}">
                  <a16:creationId xmlns:a16="http://schemas.microsoft.com/office/drawing/2014/main" id="{71DC621F-1BF2-5F19-5536-7FBC6BCEDB34}"/>
                </a:ext>
              </a:extLst>
            </p:cNvPr>
            <p:cNvSpPr/>
            <p:nvPr/>
          </p:nvSpPr>
          <p:spPr>
            <a:xfrm>
              <a:off x="733" y="3847"/>
              <a:ext cx="384" cy="0"/>
            </a:xfrm>
            <a:prstGeom prst="line">
              <a:avLst/>
            </a:prstGeom>
            <a:ln w="28575" cap="flat" cmpd="sng">
              <a:solidFill>
                <a:srgbClr val="F5F9F5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" name="Line 41">
              <a:extLst>
                <a:ext uri="{FF2B5EF4-FFF2-40B4-BE49-F238E27FC236}">
                  <a16:creationId xmlns:a16="http://schemas.microsoft.com/office/drawing/2014/main" id="{8FA78570-C425-F2C9-3D7C-652234DAE1AB}"/>
                </a:ext>
              </a:extLst>
            </p:cNvPr>
            <p:cNvSpPr/>
            <p:nvPr/>
          </p:nvSpPr>
          <p:spPr>
            <a:xfrm>
              <a:off x="1152" y="3852"/>
              <a:ext cx="384" cy="0"/>
            </a:xfrm>
            <a:prstGeom prst="line">
              <a:avLst/>
            </a:prstGeom>
            <a:ln w="28575" cap="flat" cmpd="sng">
              <a:solidFill>
                <a:srgbClr val="F5F9F5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0" name="Text Box 23">
            <a:extLst>
              <a:ext uri="{FF2B5EF4-FFF2-40B4-BE49-F238E27FC236}">
                <a16:creationId xmlns:a16="http://schemas.microsoft.com/office/drawing/2014/main" id="{C8B6F92F-FE55-A16F-39B4-F4FA2CC5993D}"/>
              </a:ext>
            </a:extLst>
          </p:cNvPr>
          <p:cNvSpPr txBox="1"/>
          <p:nvPr/>
        </p:nvSpPr>
        <p:spPr>
          <a:xfrm>
            <a:off x="6897987" y="2810120"/>
            <a:ext cx="1002484" cy="175432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电介质</a:t>
            </a:r>
            <a:endParaRPr lang="en-US" altLang="zh-CN" sz="3200" i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1" name="Object 16">
            <a:extLst>
              <a:ext uri="{FF2B5EF4-FFF2-40B4-BE49-F238E27FC236}">
                <a16:creationId xmlns:a16="http://schemas.microsoft.com/office/drawing/2014/main" id="{FCF1B797-98ED-DAAC-22E0-7C7CDE8676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804517"/>
              </p:ext>
            </p:extLst>
          </p:nvPr>
        </p:nvGraphicFramePr>
        <p:xfrm>
          <a:off x="6152188" y="5086177"/>
          <a:ext cx="2397363" cy="10510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393480" progId="Equation.DSMT4">
                  <p:embed/>
                </p:oleObj>
              </mc:Choice>
              <mc:Fallback>
                <p:oleObj name="Equation" r:id="rId3" imgW="914400" imgH="393480" progId="Equation.DSMT4">
                  <p:embed/>
                  <p:pic>
                    <p:nvPicPr>
                      <p:cNvPr id="87056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52188" y="5086177"/>
                        <a:ext cx="2397363" cy="105108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Text Box 23">
            <a:extLst>
              <a:ext uri="{FF2B5EF4-FFF2-40B4-BE49-F238E27FC236}">
                <a16:creationId xmlns:a16="http://schemas.microsoft.com/office/drawing/2014/main" id="{98BFC436-6D4E-B3BB-62F7-26491388CF42}"/>
              </a:ext>
            </a:extLst>
          </p:cNvPr>
          <p:cNvSpPr txBox="1"/>
          <p:nvPr/>
        </p:nvSpPr>
        <p:spPr>
          <a:xfrm>
            <a:off x="8236399" y="2742617"/>
            <a:ext cx="2066969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电介质的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击穿场强</a:t>
            </a:r>
            <a:endParaRPr lang="en-US" altLang="zh-CN" sz="3200" i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66" name="Object 16">
            <a:extLst>
              <a:ext uri="{FF2B5EF4-FFF2-40B4-BE49-F238E27FC236}">
                <a16:creationId xmlns:a16="http://schemas.microsoft.com/office/drawing/2014/main" id="{1378813E-8B62-2EF7-89AD-C93036CC72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419214"/>
              </p:ext>
            </p:extLst>
          </p:nvPr>
        </p:nvGraphicFramePr>
        <p:xfrm>
          <a:off x="8336801" y="4187534"/>
          <a:ext cx="20955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82680" imgH="253800" progId="Equation.DSMT4">
                  <p:embed/>
                </p:oleObj>
              </mc:Choice>
              <mc:Fallback>
                <p:oleObj name="Equation" r:id="rId5" imgW="1282680" imgH="253800" progId="Equation.DSMT4">
                  <p:embed/>
                  <p:pic>
                    <p:nvPicPr>
                      <p:cNvPr id="61" name="Object 16">
                        <a:extLst>
                          <a:ext uri="{FF2B5EF4-FFF2-40B4-BE49-F238E27FC236}">
                            <a16:creationId xmlns:a16="http://schemas.microsoft.com/office/drawing/2014/main" id="{FCF1B797-98ED-DAAC-22E0-7C7CDE8676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6801" y="4187534"/>
                        <a:ext cx="2095500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94609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" fill="hold"/>
                                        <p:tgtEl>
                                          <p:spTgt spid="48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" fill="hold"/>
                                        <p:tgtEl>
                                          <p:spTgt spid="48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51" grpId="0"/>
      <p:bldP spid="9" grpId="0"/>
      <p:bldP spid="10" grpId="0"/>
      <p:bldP spid="48209" grpId="0" bldLvl="0" animBg="1"/>
      <p:bldP spid="19" grpId="0"/>
      <p:bldP spid="60" grpId="0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7"/>
          <p:cNvGrpSpPr/>
          <p:nvPr/>
        </p:nvGrpSpPr>
        <p:grpSpPr>
          <a:xfrm>
            <a:off x="3878146" y="3193733"/>
            <a:ext cx="2514600" cy="2206625"/>
            <a:chOff x="768" y="1970"/>
            <a:chExt cx="1584" cy="1390"/>
          </a:xfrm>
        </p:grpSpPr>
        <p:sp>
          <p:nvSpPr>
            <p:cNvPr id="8264" name="Oval 3"/>
            <p:cNvSpPr/>
            <p:nvPr/>
          </p:nvSpPr>
          <p:spPr>
            <a:xfrm>
              <a:off x="2210" y="2752"/>
              <a:ext cx="56" cy="59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8265" name="Oval 4"/>
            <p:cNvSpPr/>
            <p:nvPr/>
          </p:nvSpPr>
          <p:spPr>
            <a:xfrm>
              <a:off x="818" y="2752"/>
              <a:ext cx="57" cy="59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8266" name="Line 5"/>
            <p:cNvSpPr/>
            <p:nvPr/>
          </p:nvSpPr>
          <p:spPr>
            <a:xfrm>
              <a:off x="1514" y="2663"/>
              <a:ext cx="0" cy="215"/>
            </a:xfrm>
            <a:prstGeom prst="line">
              <a:avLst/>
            </a:prstGeom>
            <a:ln w="825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67" name="Line 6"/>
            <p:cNvSpPr/>
            <p:nvPr/>
          </p:nvSpPr>
          <p:spPr>
            <a:xfrm>
              <a:off x="1577" y="2663"/>
              <a:ext cx="0" cy="215"/>
            </a:xfrm>
            <a:prstGeom prst="line">
              <a:avLst/>
            </a:prstGeom>
            <a:ln w="825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68" name="Line 7"/>
            <p:cNvSpPr/>
            <p:nvPr/>
          </p:nvSpPr>
          <p:spPr>
            <a:xfrm>
              <a:off x="1514" y="2181"/>
              <a:ext cx="0" cy="215"/>
            </a:xfrm>
            <a:prstGeom prst="line">
              <a:avLst/>
            </a:prstGeom>
            <a:ln w="825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69" name="Line 8"/>
            <p:cNvSpPr/>
            <p:nvPr/>
          </p:nvSpPr>
          <p:spPr>
            <a:xfrm>
              <a:off x="1577" y="2181"/>
              <a:ext cx="0" cy="215"/>
            </a:xfrm>
            <a:prstGeom prst="line">
              <a:avLst/>
            </a:prstGeom>
            <a:ln w="825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0" name="Line 9"/>
            <p:cNvSpPr/>
            <p:nvPr/>
          </p:nvSpPr>
          <p:spPr>
            <a:xfrm>
              <a:off x="1591" y="2283"/>
              <a:ext cx="44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71" name="Object 10"/>
            <p:cNvGraphicFramePr>
              <a:graphicFrameLocks noChangeAspect="1"/>
            </p:cNvGraphicFramePr>
            <p:nvPr/>
          </p:nvGraphicFramePr>
          <p:xfrm>
            <a:off x="1602" y="2458"/>
            <a:ext cx="217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90500" imgH="215900" progId="Equation.3">
                    <p:embed/>
                  </p:oleObj>
                </mc:Choice>
                <mc:Fallback>
                  <p:oleObj r:id="rId2" imgW="190500" imgH="215900" progId="Equation.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602" y="2458"/>
                          <a:ext cx="217" cy="3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72" name="Line 11"/>
            <p:cNvSpPr/>
            <p:nvPr/>
          </p:nvSpPr>
          <p:spPr>
            <a:xfrm>
              <a:off x="1514" y="3145"/>
              <a:ext cx="0" cy="215"/>
            </a:xfrm>
            <a:prstGeom prst="line">
              <a:avLst/>
            </a:prstGeom>
            <a:ln w="825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3" name="Line 12"/>
            <p:cNvSpPr/>
            <p:nvPr/>
          </p:nvSpPr>
          <p:spPr>
            <a:xfrm>
              <a:off x="1577" y="3145"/>
              <a:ext cx="0" cy="215"/>
            </a:xfrm>
            <a:prstGeom prst="line">
              <a:avLst/>
            </a:prstGeom>
            <a:ln w="825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74" name="Object 13"/>
            <p:cNvGraphicFramePr>
              <a:graphicFrameLocks noChangeAspect="1"/>
            </p:cNvGraphicFramePr>
            <p:nvPr/>
          </p:nvGraphicFramePr>
          <p:xfrm>
            <a:off x="1629" y="1970"/>
            <a:ext cx="17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77800" imgH="215900" progId="Equation.3">
                    <p:embed/>
                  </p:oleObj>
                </mc:Choice>
                <mc:Fallback>
                  <p:oleObj r:id="rId4" imgW="177800" imgH="215900" progId="Equation.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29" y="1970"/>
                          <a:ext cx="176" cy="3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75" name="Line 14"/>
            <p:cNvSpPr/>
            <p:nvPr/>
          </p:nvSpPr>
          <p:spPr>
            <a:xfrm>
              <a:off x="1591" y="2779"/>
              <a:ext cx="44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6" name="Line 15"/>
            <p:cNvSpPr/>
            <p:nvPr/>
          </p:nvSpPr>
          <p:spPr>
            <a:xfrm>
              <a:off x="1578" y="3235"/>
              <a:ext cx="44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7" name="Line 16"/>
            <p:cNvSpPr/>
            <p:nvPr/>
          </p:nvSpPr>
          <p:spPr>
            <a:xfrm>
              <a:off x="1063" y="2283"/>
              <a:ext cx="44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8" name="Line 17"/>
            <p:cNvSpPr/>
            <p:nvPr/>
          </p:nvSpPr>
          <p:spPr>
            <a:xfrm>
              <a:off x="1063" y="2779"/>
              <a:ext cx="44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79" name="Line 18"/>
            <p:cNvSpPr/>
            <p:nvPr/>
          </p:nvSpPr>
          <p:spPr>
            <a:xfrm>
              <a:off x="1050" y="3235"/>
              <a:ext cx="44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0" name="Line 19"/>
            <p:cNvSpPr/>
            <p:nvPr/>
          </p:nvSpPr>
          <p:spPr>
            <a:xfrm>
              <a:off x="1063" y="2297"/>
              <a:ext cx="0" cy="9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1" name="Line 20"/>
            <p:cNvSpPr/>
            <p:nvPr/>
          </p:nvSpPr>
          <p:spPr>
            <a:xfrm>
              <a:off x="2029" y="2297"/>
              <a:ext cx="0" cy="9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2" name="Line 21"/>
            <p:cNvSpPr/>
            <p:nvPr/>
          </p:nvSpPr>
          <p:spPr>
            <a:xfrm>
              <a:off x="870" y="2779"/>
              <a:ext cx="1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83" name="Line 22"/>
            <p:cNvSpPr/>
            <p:nvPr/>
          </p:nvSpPr>
          <p:spPr>
            <a:xfrm>
              <a:off x="2017" y="2779"/>
              <a:ext cx="19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84" name="Object 23"/>
            <p:cNvGraphicFramePr>
              <a:graphicFrameLocks noChangeAspect="1"/>
            </p:cNvGraphicFramePr>
            <p:nvPr/>
          </p:nvGraphicFramePr>
          <p:xfrm>
            <a:off x="768" y="2431"/>
            <a:ext cx="26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215900" imgH="215900" progId="Equation.3">
                    <p:embed/>
                  </p:oleObj>
                </mc:Choice>
                <mc:Fallback>
                  <p:oleObj r:id="rId6" imgW="215900" imgH="2159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768" y="2431"/>
                          <a:ext cx="260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85" name="Object 24"/>
            <p:cNvGraphicFramePr>
              <a:graphicFrameLocks noChangeAspect="1"/>
            </p:cNvGraphicFramePr>
            <p:nvPr/>
          </p:nvGraphicFramePr>
          <p:xfrm>
            <a:off x="2082" y="2403"/>
            <a:ext cx="270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215900" imgH="215900" progId="Equation.3">
                    <p:embed/>
                  </p:oleObj>
                </mc:Choice>
                <mc:Fallback>
                  <p:oleObj r:id="rId8" imgW="215900" imgH="2159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082" y="2403"/>
                          <a:ext cx="270" cy="3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86" name="Object 2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4335144"/>
                </p:ext>
              </p:extLst>
            </p:nvPr>
          </p:nvGraphicFramePr>
          <p:xfrm>
            <a:off x="1602" y="2941"/>
            <a:ext cx="25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40" imgH="228600" progId="Equation.DSMT4">
                    <p:embed/>
                  </p:oleObj>
                </mc:Choice>
                <mc:Fallback>
                  <p:oleObj name="Equation" r:id="rId10" imgW="190440" imgH="2286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602" y="2941"/>
                          <a:ext cx="250" cy="2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87" name="Line 26"/>
            <p:cNvSpPr/>
            <p:nvPr/>
          </p:nvSpPr>
          <p:spPr>
            <a:xfrm>
              <a:off x="1359" y="2873"/>
              <a:ext cx="0" cy="24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48156" name="AutoShape 28"/>
          <p:cNvSpPr/>
          <p:nvPr/>
        </p:nvSpPr>
        <p:spPr>
          <a:xfrm>
            <a:off x="6656091" y="4297046"/>
            <a:ext cx="1008380" cy="304800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8080"/>
          </a:solidFill>
          <a:ln w="9525" cap="flat" cmpd="sng">
            <a:solidFill>
              <a:srgbClr val="DAEAD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8157" name="Text Box 29"/>
          <p:cNvSpPr txBox="1"/>
          <p:nvPr/>
        </p:nvSpPr>
        <p:spPr>
          <a:xfrm>
            <a:off x="6747079" y="3946209"/>
            <a:ext cx="69342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</a:rPr>
              <a:t>等效</a:t>
            </a:r>
          </a:p>
        </p:txBody>
      </p:sp>
      <p:grpSp>
        <p:nvGrpSpPr>
          <p:cNvPr id="3" name="Group 48"/>
          <p:cNvGrpSpPr/>
          <p:nvPr/>
        </p:nvGrpSpPr>
        <p:grpSpPr>
          <a:xfrm>
            <a:off x="7896200" y="3743009"/>
            <a:ext cx="1711325" cy="982662"/>
            <a:chOff x="3648" y="2432"/>
            <a:chExt cx="1078" cy="619"/>
          </a:xfrm>
        </p:grpSpPr>
        <p:grpSp>
          <p:nvGrpSpPr>
            <p:cNvPr id="8252" name="Group 31"/>
            <p:cNvGrpSpPr/>
            <p:nvPr/>
          </p:nvGrpSpPr>
          <p:grpSpPr>
            <a:xfrm>
              <a:off x="4128" y="2685"/>
              <a:ext cx="134" cy="366"/>
              <a:chOff x="2928" y="2976"/>
              <a:chExt cx="128" cy="419"/>
            </a:xfrm>
          </p:grpSpPr>
          <p:sp>
            <p:nvSpPr>
              <p:cNvPr id="8262" name="Line 32"/>
              <p:cNvSpPr/>
              <p:nvPr/>
            </p:nvSpPr>
            <p:spPr>
              <a:xfrm>
                <a:off x="2928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63" name="Line 33"/>
              <p:cNvSpPr/>
              <p:nvPr/>
            </p:nvSpPr>
            <p:spPr>
              <a:xfrm>
                <a:off x="3056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253" name="Line 34"/>
            <p:cNvSpPr/>
            <p:nvPr/>
          </p:nvSpPr>
          <p:spPr>
            <a:xfrm>
              <a:off x="4281" y="2876"/>
              <a:ext cx="338" cy="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54" name="Line 35"/>
            <p:cNvSpPr/>
            <p:nvPr/>
          </p:nvSpPr>
          <p:spPr>
            <a:xfrm>
              <a:off x="3791" y="2880"/>
              <a:ext cx="3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55" name="Object 36"/>
            <p:cNvGraphicFramePr>
              <a:graphicFrameLocks noChangeAspect="1"/>
            </p:cNvGraphicFramePr>
            <p:nvPr/>
          </p:nvGraphicFramePr>
          <p:xfrm>
            <a:off x="4094" y="2432"/>
            <a:ext cx="20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152400" imgH="177800" progId="Equation.3">
                    <p:embed/>
                  </p:oleObj>
                </mc:Choice>
                <mc:Fallback>
                  <p:oleObj r:id="rId12" imgW="152400" imgH="1778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094" y="2432"/>
                          <a:ext cx="20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56" name="Oval 37"/>
            <p:cNvSpPr/>
            <p:nvPr/>
          </p:nvSpPr>
          <p:spPr>
            <a:xfrm>
              <a:off x="3735" y="2859"/>
              <a:ext cx="69" cy="70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8257" name="Line 38"/>
            <p:cNvSpPr/>
            <p:nvPr/>
          </p:nvSpPr>
          <p:spPr>
            <a:xfrm>
              <a:off x="3791" y="2887"/>
              <a:ext cx="3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58" name="Oval 39"/>
            <p:cNvSpPr/>
            <p:nvPr/>
          </p:nvSpPr>
          <p:spPr>
            <a:xfrm>
              <a:off x="4580" y="2845"/>
              <a:ext cx="70" cy="70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8259" name="Line 40"/>
            <p:cNvSpPr/>
            <p:nvPr/>
          </p:nvSpPr>
          <p:spPr>
            <a:xfrm>
              <a:off x="3791" y="2887"/>
              <a:ext cx="3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60" name="Object 41"/>
            <p:cNvGraphicFramePr>
              <a:graphicFrameLocks noChangeAspect="1"/>
            </p:cNvGraphicFramePr>
            <p:nvPr/>
          </p:nvGraphicFramePr>
          <p:xfrm>
            <a:off x="4489" y="2611"/>
            <a:ext cx="23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15900" imgH="215900" progId="Equation.3">
                    <p:embed/>
                  </p:oleObj>
                </mc:Choice>
                <mc:Fallback>
                  <p:oleObj r:id="rId14" imgW="215900" imgH="2159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489" y="2611"/>
                          <a:ext cx="23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61" name="Object 42"/>
            <p:cNvGraphicFramePr>
              <a:graphicFrameLocks noChangeAspect="1"/>
            </p:cNvGraphicFramePr>
            <p:nvPr/>
          </p:nvGraphicFramePr>
          <p:xfrm>
            <a:off x="3648" y="2611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215900" imgH="215900" progId="Equation.3">
                    <p:embed/>
                  </p:oleObj>
                </mc:Choice>
                <mc:Fallback>
                  <p:oleObj r:id="rId15" imgW="215900" imgH="215900" progId="Equation.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648" y="2611"/>
                          <a:ext cx="22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171" name="Rectangle 43"/>
          <p:cNvSpPr/>
          <p:nvPr/>
        </p:nvSpPr>
        <p:spPr>
          <a:xfrm>
            <a:off x="1819473" y="1268730"/>
            <a:ext cx="35052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并联</a:t>
            </a:r>
            <a:endParaRPr lang="en-US" altLang="zh-CN" sz="3600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4817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632260"/>
              </p:ext>
            </p:extLst>
          </p:nvPr>
        </p:nvGraphicFramePr>
        <p:xfrm>
          <a:off x="3103563" y="2189163"/>
          <a:ext cx="4198937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84200" imgH="228600" progId="Equation.DSMT4">
                  <p:embed/>
                </p:oleObj>
              </mc:Choice>
              <mc:Fallback>
                <p:oleObj name="Equation" r:id="rId16" imgW="13842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03563" y="2189163"/>
                        <a:ext cx="4198937" cy="69056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74" name="AutoShape 46"/>
          <p:cNvSpPr>
            <a:spLocks noChangeArrowheads="1"/>
          </p:cNvSpPr>
          <p:nvPr/>
        </p:nvSpPr>
        <p:spPr bwMode="auto">
          <a:xfrm>
            <a:off x="6180379" y="5440255"/>
            <a:ext cx="3600450" cy="609600"/>
          </a:xfrm>
          <a:prstGeom prst="wedgeRoundRectCallout">
            <a:avLst>
              <a:gd name="adj1" fmla="val -77359"/>
              <a:gd name="adj2" fmla="val -211225"/>
              <a:gd name="adj3" fmla="val 16667"/>
            </a:avLst>
          </a:prstGeom>
          <a:gradFill rotWithShape="0">
            <a:gsLst>
              <a:gs pos="0">
                <a:srgbClr val="DAEADC"/>
              </a:gs>
              <a:gs pos="100000">
                <a:srgbClr val="DAEADC">
                  <a:gamma/>
                  <a:tint val="0"/>
                  <a:invGamma/>
                </a:srgbClr>
              </a:gs>
            </a:gsLst>
            <a:path path="rect">
              <a:fillToRect l="100000" t="100000"/>
            </a:path>
          </a:gradFill>
          <a:ln w="9525">
            <a:solidFill>
              <a:srgbClr val="00808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几个电容器的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电压相同</a:t>
            </a:r>
          </a:p>
        </p:txBody>
      </p:sp>
      <p:sp>
        <p:nvSpPr>
          <p:cNvPr id="48177" name="Rectangle 49"/>
          <p:cNvSpPr/>
          <p:nvPr/>
        </p:nvSpPr>
        <p:spPr>
          <a:xfrm>
            <a:off x="2402403" y="476885"/>
            <a:ext cx="45561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</a:pPr>
            <a:r>
              <a:rPr kumimoji="1" lang="en-US" altLang="zh-CN" sz="36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9-6-2</a:t>
            </a:r>
            <a:r>
              <a:rPr kumimoji="1" lang="en-US" altLang="zh-CN" sz="3600" noProof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电容器的连接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505969" y="1230251"/>
            <a:ext cx="2550471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应用：</a:t>
            </a:r>
          </a:p>
          <a:p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电压不变</a:t>
            </a:r>
            <a:r>
              <a:rPr lang="en-US" altLang="zh-CN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,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增容</a:t>
            </a:r>
          </a:p>
        </p:txBody>
      </p:sp>
      <p:graphicFrame>
        <p:nvGraphicFramePr>
          <p:cNvPr id="47" name="Object 20">
            <a:extLst>
              <a:ext uri="{FF2B5EF4-FFF2-40B4-BE49-F238E27FC236}">
                <a16:creationId xmlns:a16="http://schemas.microsoft.com/office/drawing/2014/main" id="{52F41BDF-E2F9-9913-79E2-99A0992384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621420"/>
              </p:ext>
            </p:extLst>
          </p:nvPr>
        </p:nvGraphicFramePr>
        <p:xfrm>
          <a:off x="293797" y="2871017"/>
          <a:ext cx="1741984" cy="542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85800" imgH="228600" progId="Equation.DSMT4">
                  <p:embed/>
                </p:oleObj>
              </mc:Choice>
              <mc:Fallback>
                <p:oleObj name="Equation" r:id="rId18" imgW="685800" imgH="228600" progId="Equation.DSMT4">
                  <p:embed/>
                  <p:pic>
                    <p:nvPicPr>
                      <p:cNvPr id="22548" name="Object 2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93797" y="2871017"/>
                        <a:ext cx="1741984" cy="54292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0">
            <a:extLst>
              <a:ext uri="{FF2B5EF4-FFF2-40B4-BE49-F238E27FC236}">
                <a16:creationId xmlns:a16="http://schemas.microsoft.com/office/drawing/2014/main" id="{9A4ED794-A771-42A2-0532-DABC718210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98827"/>
              </p:ext>
            </p:extLst>
          </p:nvPr>
        </p:nvGraphicFramePr>
        <p:xfrm>
          <a:off x="380564" y="3407251"/>
          <a:ext cx="14827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83920" imgH="342720" progId="Equation.DSMT4">
                  <p:embed/>
                </p:oleObj>
              </mc:Choice>
              <mc:Fallback>
                <p:oleObj name="Equation" r:id="rId20" imgW="583920" imgH="342720" progId="Equation.DSMT4">
                  <p:embed/>
                  <p:pic>
                    <p:nvPicPr>
                      <p:cNvPr id="47" name="Object 20">
                        <a:extLst>
                          <a:ext uri="{FF2B5EF4-FFF2-40B4-BE49-F238E27FC236}">
                            <a16:creationId xmlns:a16="http://schemas.microsoft.com/office/drawing/2014/main" id="{52F41BDF-E2F9-9913-79E2-99A099238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80564" y="3407251"/>
                        <a:ext cx="1482725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20">
            <a:extLst>
              <a:ext uri="{FF2B5EF4-FFF2-40B4-BE49-F238E27FC236}">
                <a16:creationId xmlns:a16="http://schemas.microsoft.com/office/drawing/2014/main" id="{A09322EE-FD9A-B959-46C0-A4482FCDCD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869356"/>
              </p:ext>
            </p:extLst>
          </p:nvPr>
        </p:nvGraphicFramePr>
        <p:xfrm>
          <a:off x="411698" y="4078944"/>
          <a:ext cx="1185426" cy="837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71320" imgH="431640" progId="Equation.DSMT4">
                  <p:embed/>
                </p:oleObj>
              </mc:Choice>
              <mc:Fallback>
                <p:oleObj name="Equation" r:id="rId22" imgW="571320" imgH="431640" progId="Equation.DSMT4">
                  <p:embed/>
                  <p:pic>
                    <p:nvPicPr>
                      <p:cNvPr id="48" name="Object 20">
                        <a:extLst>
                          <a:ext uri="{FF2B5EF4-FFF2-40B4-BE49-F238E27FC236}">
                            <a16:creationId xmlns:a16="http://schemas.microsoft.com/office/drawing/2014/main" id="{9A4ED794-A771-42A2-0532-DABC71821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11698" y="4078944"/>
                        <a:ext cx="1185426" cy="83783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20">
            <a:extLst>
              <a:ext uri="{FF2B5EF4-FFF2-40B4-BE49-F238E27FC236}">
                <a16:creationId xmlns:a16="http://schemas.microsoft.com/office/drawing/2014/main" id="{5AFD2315-57FF-7FB6-9E4C-7CCDD42683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505011"/>
              </p:ext>
            </p:extLst>
          </p:nvPr>
        </p:nvGraphicFramePr>
        <p:xfrm>
          <a:off x="617736" y="5009834"/>
          <a:ext cx="120173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22080" imgH="431640" progId="Equation.DSMT4">
                  <p:embed/>
                </p:oleObj>
              </mc:Choice>
              <mc:Fallback>
                <p:oleObj name="Equation" r:id="rId24" imgW="622080" imgH="431640" progId="Equation.DSMT4">
                  <p:embed/>
                  <p:pic>
                    <p:nvPicPr>
                      <p:cNvPr id="50" name="Object 20">
                        <a:extLst>
                          <a:ext uri="{FF2B5EF4-FFF2-40B4-BE49-F238E27FC236}">
                            <a16:creationId xmlns:a16="http://schemas.microsoft.com/office/drawing/2014/main" id="{49F3B1C6-3070-7265-EBE3-A4E203FFCC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17736" y="5009834"/>
                        <a:ext cx="1201737" cy="779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0">
            <a:extLst>
              <a:ext uri="{FF2B5EF4-FFF2-40B4-BE49-F238E27FC236}">
                <a16:creationId xmlns:a16="http://schemas.microsoft.com/office/drawing/2014/main" id="{AFF9C082-E05F-D24A-BC20-1551E599D7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3603789"/>
              </p:ext>
            </p:extLst>
          </p:nvPr>
        </p:nvGraphicFramePr>
        <p:xfrm>
          <a:off x="1851400" y="5170171"/>
          <a:ext cx="9334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82400" imgH="342720" progId="Equation.DSMT4">
                  <p:embed/>
                </p:oleObj>
              </mc:Choice>
              <mc:Fallback>
                <p:oleObj name="Equation" r:id="rId26" imgW="482400" imgH="342720" progId="Equation.DSMT4">
                  <p:embed/>
                  <p:pic>
                    <p:nvPicPr>
                      <p:cNvPr id="51" name="Object 20">
                        <a:extLst>
                          <a:ext uri="{FF2B5EF4-FFF2-40B4-BE49-F238E27FC236}">
                            <a16:creationId xmlns:a16="http://schemas.microsoft.com/office/drawing/2014/main" id="{5AFD2315-57FF-7FB6-9E4C-7CCDD42683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851400" y="5170171"/>
                        <a:ext cx="933450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42E6AC4F-BAC4-185B-2E09-353F941E98AB}"/>
              </a:ext>
            </a:extLst>
          </p:cNvPr>
          <p:cNvGrpSpPr/>
          <p:nvPr/>
        </p:nvGrpSpPr>
        <p:grpSpPr>
          <a:xfrm>
            <a:off x="4064668" y="3182622"/>
            <a:ext cx="4539558" cy="2060891"/>
            <a:chOff x="4064668" y="3182622"/>
            <a:chExt cx="4539558" cy="2060891"/>
          </a:xfrm>
        </p:grpSpPr>
        <p:graphicFrame>
          <p:nvGraphicFramePr>
            <p:cNvPr id="53" name="Object 20">
              <a:extLst>
                <a:ext uri="{FF2B5EF4-FFF2-40B4-BE49-F238E27FC236}">
                  <a16:creationId xmlns:a16="http://schemas.microsoft.com/office/drawing/2014/main" id="{80E04A4D-F228-E405-543E-A29066AC32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9323277"/>
                </p:ext>
              </p:extLst>
            </p:nvPr>
          </p:nvGraphicFramePr>
          <p:xfrm>
            <a:off x="4064668" y="4497863"/>
            <a:ext cx="322262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26720" imgH="164880" progId="Equation.DSMT4">
                    <p:embed/>
                  </p:oleObj>
                </mc:Choice>
                <mc:Fallback>
                  <p:oleObj name="Equation" r:id="rId28" imgW="126720" imgH="164880" progId="Equation.DSMT4">
                    <p:embed/>
                    <p:pic>
                      <p:nvPicPr>
                        <p:cNvPr id="48" name="Object 20">
                          <a:extLst>
                            <a:ext uri="{FF2B5EF4-FFF2-40B4-BE49-F238E27FC236}">
                              <a16:creationId xmlns:a16="http://schemas.microsoft.com/office/drawing/2014/main" id="{9A4ED794-A771-42A2-0532-DABC7182101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4064668" y="4497863"/>
                          <a:ext cx="322262" cy="392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20">
              <a:extLst>
                <a:ext uri="{FF2B5EF4-FFF2-40B4-BE49-F238E27FC236}">
                  <a16:creationId xmlns:a16="http://schemas.microsoft.com/office/drawing/2014/main" id="{FB62F7D1-9BFD-C029-D3CE-8358953FD45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2479653"/>
                </p:ext>
              </p:extLst>
            </p:nvPr>
          </p:nvGraphicFramePr>
          <p:xfrm>
            <a:off x="8281964" y="4484371"/>
            <a:ext cx="322262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26720" imgH="164880" progId="Equation.DSMT4">
                    <p:embed/>
                  </p:oleObj>
                </mc:Choice>
                <mc:Fallback>
                  <p:oleObj name="Equation" r:id="rId30" imgW="126720" imgH="164880" progId="Equation.DSMT4">
                    <p:embed/>
                    <p:pic>
                      <p:nvPicPr>
                        <p:cNvPr id="53" name="Object 20">
                          <a:extLst>
                            <a:ext uri="{FF2B5EF4-FFF2-40B4-BE49-F238E27FC236}">
                              <a16:creationId xmlns:a16="http://schemas.microsoft.com/office/drawing/2014/main" id="{80E04A4D-F228-E405-543E-A29066AC32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8281964" y="4484371"/>
                          <a:ext cx="322262" cy="392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20">
              <a:extLst>
                <a:ext uri="{FF2B5EF4-FFF2-40B4-BE49-F238E27FC236}">
                  <a16:creationId xmlns:a16="http://schemas.microsoft.com/office/drawing/2014/main" id="{F250AEE8-4D6F-FFB0-0F0D-12C32475DBF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125013"/>
                </p:ext>
              </p:extLst>
            </p:nvPr>
          </p:nvGraphicFramePr>
          <p:xfrm>
            <a:off x="4655840" y="3182622"/>
            <a:ext cx="385762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52280" imgH="228600" progId="Equation.DSMT4">
                    <p:embed/>
                  </p:oleObj>
                </mc:Choice>
                <mc:Fallback>
                  <p:oleObj name="Equation" r:id="rId31" imgW="152280" imgH="228600" progId="Equation.DSMT4">
                    <p:embed/>
                    <p:pic>
                      <p:nvPicPr>
                        <p:cNvPr id="53" name="Object 20">
                          <a:extLst>
                            <a:ext uri="{FF2B5EF4-FFF2-40B4-BE49-F238E27FC236}">
                              <a16:creationId xmlns:a16="http://schemas.microsoft.com/office/drawing/2014/main" id="{80E04A4D-F228-E405-543E-A29066AC32C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655840" y="3182622"/>
                          <a:ext cx="385762" cy="542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" name="Object 20">
              <a:extLst>
                <a:ext uri="{FF2B5EF4-FFF2-40B4-BE49-F238E27FC236}">
                  <a16:creationId xmlns:a16="http://schemas.microsoft.com/office/drawing/2014/main" id="{2469FC7B-CA94-4D29-6726-F9076C5C753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57520345"/>
                </p:ext>
              </p:extLst>
            </p:nvPr>
          </p:nvGraphicFramePr>
          <p:xfrm>
            <a:off x="4655840" y="3968750"/>
            <a:ext cx="417512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64880" imgH="228600" progId="Equation.DSMT4">
                    <p:embed/>
                  </p:oleObj>
                </mc:Choice>
                <mc:Fallback>
                  <p:oleObj name="Equation" r:id="rId33" imgW="164880" imgH="228600" progId="Equation.DSMT4">
                    <p:embed/>
                    <p:pic>
                      <p:nvPicPr>
                        <p:cNvPr id="55" name="Object 20">
                          <a:extLst>
                            <a:ext uri="{FF2B5EF4-FFF2-40B4-BE49-F238E27FC236}">
                              <a16:creationId xmlns:a16="http://schemas.microsoft.com/office/drawing/2014/main" id="{F250AEE8-4D6F-FFB0-0F0D-12C32475DBF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655840" y="3968750"/>
                          <a:ext cx="417512" cy="542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8" name="Object 20">
              <a:extLst>
                <a:ext uri="{FF2B5EF4-FFF2-40B4-BE49-F238E27FC236}">
                  <a16:creationId xmlns:a16="http://schemas.microsoft.com/office/drawing/2014/main" id="{8A8903BD-2E22-79B3-3697-26CCC0EB2BE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2070106"/>
                </p:ext>
              </p:extLst>
            </p:nvPr>
          </p:nvGraphicFramePr>
          <p:xfrm>
            <a:off x="4616450" y="4700588"/>
            <a:ext cx="450850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177480" imgH="228600" progId="Equation.DSMT4">
                    <p:embed/>
                  </p:oleObj>
                </mc:Choice>
                <mc:Fallback>
                  <p:oleObj name="Equation" r:id="rId35" imgW="177480" imgH="228600" progId="Equation.DSMT4">
                    <p:embed/>
                    <p:pic>
                      <p:nvPicPr>
                        <p:cNvPr id="55" name="Object 20">
                          <a:extLst>
                            <a:ext uri="{FF2B5EF4-FFF2-40B4-BE49-F238E27FC236}">
                              <a16:creationId xmlns:a16="http://schemas.microsoft.com/office/drawing/2014/main" id="{F250AEE8-4D6F-FFB0-0F0D-12C32475DBF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4616450" y="4700588"/>
                          <a:ext cx="450850" cy="542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56" grpId="0" bldLvl="0" animBg="1"/>
      <p:bldP spid="48157" grpId="0" build="p"/>
      <p:bldP spid="48171" grpId="0"/>
      <p:bldP spid="48174" grpId="0" animBg="1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0"/>
          <p:cNvGrpSpPr/>
          <p:nvPr/>
        </p:nvGrpSpPr>
        <p:grpSpPr>
          <a:xfrm>
            <a:off x="3168042" y="2978642"/>
            <a:ext cx="3895725" cy="825500"/>
            <a:chOff x="432" y="3368"/>
            <a:chExt cx="2454" cy="520"/>
          </a:xfrm>
        </p:grpSpPr>
        <p:grpSp>
          <p:nvGrpSpPr>
            <p:cNvPr id="8223" name="Group 51"/>
            <p:cNvGrpSpPr/>
            <p:nvPr/>
          </p:nvGrpSpPr>
          <p:grpSpPr>
            <a:xfrm>
              <a:off x="783" y="3608"/>
              <a:ext cx="95" cy="280"/>
              <a:chOff x="2928" y="2976"/>
              <a:chExt cx="128" cy="419"/>
            </a:xfrm>
          </p:grpSpPr>
          <p:sp>
            <p:nvSpPr>
              <p:cNvPr id="8250" name="Line 52"/>
              <p:cNvSpPr/>
              <p:nvPr/>
            </p:nvSpPr>
            <p:spPr>
              <a:xfrm>
                <a:off x="2928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51" name="Line 53"/>
              <p:cNvSpPr/>
              <p:nvPr/>
            </p:nvSpPr>
            <p:spPr>
              <a:xfrm>
                <a:off x="3056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224" name="Line 54"/>
            <p:cNvSpPr/>
            <p:nvPr/>
          </p:nvSpPr>
          <p:spPr>
            <a:xfrm>
              <a:off x="902" y="3746"/>
              <a:ext cx="17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5" name="Line 55"/>
            <p:cNvSpPr/>
            <p:nvPr/>
          </p:nvSpPr>
          <p:spPr>
            <a:xfrm>
              <a:off x="545" y="3757"/>
              <a:ext cx="2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26" name="Object 56"/>
            <p:cNvGraphicFramePr>
              <a:graphicFrameLocks noChangeAspect="1"/>
            </p:cNvGraphicFramePr>
            <p:nvPr/>
          </p:nvGraphicFramePr>
          <p:xfrm>
            <a:off x="745" y="3386"/>
            <a:ext cx="187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77800" imgH="215900" progId="Equation.3">
                    <p:embed/>
                  </p:oleObj>
                </mc:Choice>
                <mc:Fallback>
                  <p:oleObj r:id="rId2" imgW="177800" imgH="2159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45" y="3386"/>
                          <a:ext cx="187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27" name="Group 57"/>
            <p:cNvGrpSpPr/>
            <p:nvPr/>
          </p:nvGrpSpPr>
          <p:grpSpPr>
            <a:xfrm>
              <a:off x="1281" y="3602"/>
              <a:ext cx="96" cy="280"/>
              <a:chOff x="2928" y="2976"/>
              <a:chExt cx="128" cy="419"/>
            </a:xfrm>
          </p:grpSpPr>
          <p:sp>
            <p:nvSpPr>
              <p:cNvPr id="8248" name="Line 58"/>
              <p:cNvSpPr/>
              <p:nvPr/>
            </p:nvSpPr>
            <p:spPr>
              <a:xfrm>
                <a:off x="2928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49" name="Line 59"/>
              <p:cNvSpPr/>
              <p:nvPr/>
            </p:nvSpPr>
            <p:spPr>
              <a:xfrm>
                <a:off x="3056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228" name="Line 60"/>
            <p:cNvSpPr/>
            <p:nvPr/>
          </p:nvSpPr>
          <p:spPr>
            <a:xfrm>
              <a:off x="1400" y="3751"/>
              <a:ext cx="17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29" name="Line 61"/>
            <p:cNvSpPr/>
            <p:nvPr/>
          </p:nvSpPr>
          <p:spPr>
            <a:xfrm>
              <a:off x="1044" y="3751"/>
              <a:ext cx="24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30" name="Object 62"/>
            <p:cNvGraphicFramePr>
              <a:graphicFrameLocks noChangeAspect="1"/>
            </p:cNvGraphicFramePr>
            <p:nvPr/>
          </p:nvGraphicFramePr>
          <p:xfrm>
            <a:off x="1237" y="3380"/>
            <a:ext cx="201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90500" imgH="215900" progId="Equation.3">
                    <p:embed/>
                  </p:oleObj>
                </mc:Choice>
                <mc:Fallback>
                  <p:oleObj r:id="rId4" imgW="190500" imgH="2159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237" y="3380"/>
                          <a:ext cx="201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31" name="Group 63"/>
            <p:cNvGrpSpPr/>
            <p:nvPr/>
          </p:nvGrpSpPr>
          <p:grpSpPr>
            <a:xfrm>
              <a:off x="1815" y="3602"/>
              <a:ext cx="96" cy="280"/>
              <a:chOff x="2928" y="2976"/>
              <a:chExt cx="128" cy="419"/>
            </a:xfrm>
          </p:grpSpPr>
          <p:sp>
            <p:nvSpPr>
              <p:cNvPr id="8246" name="Line 64"/>
              <p:cNvSpPr/>
              <p:nvPr/>
            </p:nvSpPr>
            <p:spPr>
              <a:xfrm>
                <a:off x="2928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47" name="Line 65"/>
              <p:cNvSpPr/>
              <p:nvPr/>
            </p:nvSpPr>
            <p:spPr>
              <a:xfrm>
                <a:off x="3056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232" name="Line 66"/>
            <p:cNvSpPr/>
            <p:nvPr/>
          </p:nvSpPr>
          <p:spPr>
            <a:xfrm>
              <a:off x="2006" y="3757"/>
              <a:ext cx="17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8233" name="Line 67"/>
            <p:cNvSpPr/>
            <p:nvPr/>
          </p:nvSpPr>
          <p:spPr>
            <a:xfrm>
              <a:off x="1578" y="3751"/>
              <a:ext cx="2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34" name="Object 68"/>
            <p:cNvGraphicFramePr>
              <a:graphicFrameLocks noChangeAspect="1"/>
            </p:cNvGraphicFramePr>
            <p:nvPr/>
          </p:nvGraphicFramePr>
          <p:xfrm>
            <a:off x="1771" y="3372"/>
            <a:ext cx="202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90500" imgH="228600" progId="Equation.3">
                    <p:embed/>
                  </p:oleObj>
                </mc:Choice>
                <mc:Fallback>
                  <p:oleObj r:id="rId6" imgW="190500" imgH="2286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771" y="3372"/>
                          <a:ext cx="202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35" name="Group 69"/>
            <p:cNvGrpSpPr/>
            <p:nvPr/>
          </p:nvGrpSpPr>
          <p:grpSpPr>
            <a:xfrm>
              <a:off x="2492" y="3597"/>
              <a:ext cx="96" cy="280"/>
              <a:chOff x="2928" y="2976"/>
              <a:chExt cx="128" cy="419"/>
            </a:xfrm>
          </p:grpSpPr>
          <p:sp>
            <p:nvSpPr>
              <p:cNvPr id="8244" name="Line 70"/>
              <p:cNvSpPr/>
              <p:nvPr/>
            </p:nvSpPr>
            <p:spPr>
              <a:xfrm>
                <a:off x="2928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45" name="Line 71"/>
              <p:cNvSpPr/>
              <p:nvPr/>
            </p:nvSpPr>
            <p:spPr>
              <a:xfrm>
                <a:off x="3056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236" name="Line 72"/>
            <p:cNvSpPr/>
            <p:nvPr/>
          </p:nvSpPr>
          <p:spPr>
            <a:xfrm>
              <a:off x="2611" y="3757"/>
              <a:ext cx="17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37" name="Line 73"/>
            <p:cNvSpPr/>
            <p:nvPr/>
          </p:nvSpPr>
          <p:spPr>
            <a:xfrm>
              <a:off x="2265" y="3761"/>
              <a:ext cx="249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graphicFrame>
          <p:nvGraphicFramePr>
            <p:cNvPr id="8238" name="Object 7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94169346"/>
                </p:ext>
              </p:extLst>
            </p:nvPr>
          </p:nvGraphicFramePr>
          <p:xfrm>
            <a:off x="2210" y="3368"/>
            <a:ext cx="276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440" imgH="228600" progId="Equation.DSMT4">
                    <p:embed/>
                  </p:oleObj>
                </mc:Choice>
                <mc:Fallback>
                  <p:oleObj name="Equation" r:id="rId8" imgW="190440" imgH="2286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210" y="3368"/>
                          <a:ext cx="276" cy="2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9" name="Oval 75"/>
            <p:cNvSpPr/>
            <p:nvPr/>
          </p:nvSpPr>
          <p:spPr>
            <a:xfrm>
              <a:off x="2789" y="3725"/>
              <a:ext cx="52" cy="47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8240" name="Oval 76"/>
            <p:cNvSpPr/>
            <p:nvPr/>
          </p:nvSpPr>
          <p:spPr>
            <a:xfrm>
              <a:off x="510" y="3725"/>
              <a:ext cx="52" cy="47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graphicFrame>
          <p:nvGraphicFramePr>
            <p:cNvPr id="8241" name="Object 77"/>
            <p:cNvGraphicFramePr>
              <a:graphicFrameLocks noChangeAspect="1"/>
            </p:cNvGraphicFramePr>
            <p:nvPr/>
          </p:nvGraphicFramePr>
          <p:xfrm>
            <a:off x="432" y="3532"/>
            <a:ext cx="240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215900" imgH="215900" progId="Equation.3">
                    <p:embed/>
                  </p:oleObj>
                </mc:Choice>
                <mc:Fallback>
                  <p:oleObj r:id="rId10" imgW="215900" imgH="215900" progId="Equation.3">
                    <p:embed/>
                    <p:pic>
                      <p:nvPicPr>
                        <p:cNvPr id="0" name="图片 311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32" y="3532"/>
                          <a:ext cx="240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42" name="Object 78"/>
            <p:cNvGraphicFramePr>
              <a:graphicFrameLocks noChangeAspect="1"/>
            </p:cNvGraphicFramePr>
            <p:nvPr/>
          </p:nvGraphicFramePr>
          <p:xfrm>
            <a:off x="2698" y="3532"/>
            <a:ext cx="188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15900" imgH="215900" progId="Equation.3">
                    <p:embed/>
                  </p:oleObj>
                </mc:Choice>
                <mc:Fallback>
                  <p:oleObj r:id="rId12" imgW="215900" imgH="215900" progId="Equation.3">
                    <p:embed/>
                    <p:pic>
                      <p:nvPicPr>
                        <p:cNvPr id="0" name="图片 3116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698" y="3532"/>
                          <a:ext cx="188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43" name="Line 79"/>
            <p:cNvSpPr/>
            <p:nvPr/>
          </p:nvSpPr>
          <p:spPr>
            <a:xfrm>
              <a:off x="1909" y="3757"/>
              <a:ext cx="3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8209" name="AutoShape 81"/>
          <p:cNvSpPr/>
          <p:nvPr/>
        </p:nvSpPr>
        <p:spPr>
          <a:xfrm>
            <a:off x="7226758" y="3437906"/>
            <a:ext cx="720090" cy="325755"/>
          </a:xfrm>
          <a:prstGeom prst="leftRightArrow">
            <a:avLst>
              <a:gd name="adj1" fmla="val 50000"/>
              <a:gd name="adj2" fmla="val 45000"/>
            </a:avLst>
          </a:prstGeom>
          <a:solidFill>
            <a:srgbClr val="008080"/>
          </a:solidFill>
          <a:ln w="9525" cap="flat" cmpd="sng">
            <a:solidFill>
              <a:srgbClr val="DAEAD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48210" name="Text Box 82"/>
          <p:cNvSpPr txBox="1"/>
          <p:nvPr/>
        </p:nvSpPr>
        <p:spPr>
          <a:xfrm>
            <a:off x="7154857" y="3045729"/>
            <a:ext cx="693420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2000" dirty="0">
                <a:solidFill>
                  <a:srgbClr val="FF0000"/>
                </a:solidFill>
                <a:latin typeface="楷体_GB2312" pitchFamily="49" charset="-122"/>
              </a:rPr>
              <a:t>等效</a:t>
            </a:r>
          </a:p>
        </p:txBody>
      </p:sp>
      <p:grpSp>
        <p:nvGrpSpPr>
          <p:cNvPr id="10" name="Group 83"/>
          <p:cNvGrpSpPr/>
          <p:nvPr/>
        </p:nvGrpSpPr>
        <p:grpSpPr>
          <a:xfrm>
            <a:off x="8130566" y="2880217"/>
            <a:ext cx="1809750" cy="982662"/>
            <a:chOff x="3648" y="2432"/>
            <a:chExt cx="1140" cy="619"/>
          </a:xfrm>
        </p:grpSpPr>
        <p:grpSp>
          <p:nvGrpSpPr>
            <p:cNvPr id="8211" name="Group 84"/>
            <p:cNvGrpSpPr/>
            <p:nvPr/>
          </p:nvGrpSpPr>
          <p:grpSpPr>
            <a:xfrm>
              <a:off x="4128" y="2685"/>
              <a:ext cx="134" cy="366"/>
              <a:chOff x="2928" y="2976"/>
              <a:chExt cx="128" cy="419"/>
            </a:xfrm>
          </p:grpSpPr>
          <p:sp>
            <p:nvSpPr>
              <p:cNvPr id="8221" name="Line 85"/>
              <p:cNvSpPr/>
              <p:nvPr/>
            </p:nvSpPr>
            <p:spPr>
              <a:xfrm>
                <a:off x="2928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222" name="Line 86"/>
              <p:cNvSpPr/>
              <p:nvPr/>
            </p:nvSpPr>
            <p:spPr>
              <a:xfrm>
                <a:off x="3056" y="2976"/>
                <a:ext cx="0" cy="419"/>
              </a:xfrm>
              <a:prstGeom prst="line">
                <a:avLst/>
              </a:prstGeom>
              <a:ln w="825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8212" name="Line 87"/>
            <p:cNvSpPr/>
            <p:nvPr/>
          </p:nvSpPr>
          <p:spPr>
            <a:xfrm flipV="1">
              <a:off x="4281" y="2888"/>
              <a:ext cx="370" cy="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3" name="Line 88"/>
            <p:cNvSpPr/>
            <p:nvPr/>
          </p:nvSpPr>
          <p:spPr>
            <a:xfrm>
              <a:off x="3791" y="2880"/>
              <a:ext cx="3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14" name="Object 89"/>
            <p:cNvGraphicFramePr>
              <a:graphicFrameLocks noChangeAspect="1"/>
            </p:cNvGraphicFramePr>
            <p:nvPr/>
          </p:nvGraphicFramePr>
          <p:xfrm>
            <a:off x="4094" y="2432"/>
            <a:ext cx="20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52400" imgH="177800" progId="Equation.3">
                    <p:embed/>
                  </p:oleObj>
                </mc:Choice>
                <mc:Fallback>
                  <p:oleObj r:id="rId14" imgW="152400" imgH="177800" progId="Equation.3">
                    <p:embed/>
                    <p:pic>
                      <p:nvPicPr>
                        <p:cNvPr id="0" name="图片 3118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094" y="2432"/>
                          <a:ext cx="202" cy="2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5" name="Oval 90"/>
            <p:cNvSpPr/>
            <p:nvPr/>
          </p:nvSpPr>
          <p:spPr>
            <a:xfrm>
              <a:off x="3735" y="2859"/>
              <a:ext cx="69" cy="70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8216" name="Line 91"/>
            <p:cNvSpPr/>
            <p:nvPr/>
          </p:nvSpPr>
          <p:spPr>
            <a:xfrm>
              <a:off x="3791" y="2887"/>
              <a:ext cx="3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17" name="Oval 92"/>
            <p:cNvSpPr/>
            <p:nvPr/>
          </p:nvSpPr>
          <p:spPr>
            <a:xfrm>
              <a:off x="4647" y="2845"/>
              <a:ext cx="70" cy="70"/>
            </a:xfrm>
            <a:prstGeom prst="ellipse">
              <a:avLst/>
            </a:prstGeom>
            <a:solidFill>
              <a:srgbClr val="A5002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8218" name="Line 93"/>
            <p:cNvSpPr/>
            <p:nvPr/>
          </p:nvSpPr>
          <p:spPr>
            <a:xfrm>
              <a:off x="3791" y="2887"/>
              <a:ext cx="35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8219" name="Object 94"/>
            <p:cNvGraphicFramePr>
              <a:graphicFrameLocks noChangeAspect="1"/>
            </p:cNvGraphicFramePr>
            <p:nvPr/>
          </p:nvGraphicFramePr>
          <p:xfrm>
            <a:off x="4551" y="2610"/>
            <a:ext cx="23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215900" imgH="215900" progId="Equation.3">
                    <p:embed/>
                  </p:oleObj>
                </mc:Choice>
                <mc:Fallback>
                  <p:oleObj r:id="rId16" imgW="215900" imgH="215900" progId="Equation.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551" y="2610"/>
                          <a:ext cx="23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20" name="Object 95"/>
            <p:cNvGraphicFramePr>
              <a:graphicFrameLocks noChangeAspect="1"/>
            </p:cNvGraphicFramePr>
            <p:nvPr/>
          </p:nvGraphicFramePr>
          <p:xfrm>
            <a:off x="3648" y="2622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215900" imgH="215900" progId="Equation.3">
                    <p:embed/>
                  </p:oleObj>
                </mc:Choice>
                <mc:Fallback>
                  <p:oleObj r:id="rId17" imgW="215900" imgH="215900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648" y="2622"/>
                          <a:ext cx="22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8224" name="Rectangle 96"/>
          <p:cNvSpPr/>
          <p:nvPr/>
        </p:nvSpPr>
        <p:spPr>
          <a:xfrm>
            <a:off x="2223843" y="504043"/>
            <a:ext cx="253174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串联</a:t>
            </a:r>
            <a:endParaRPr lang="en-US" altLang="zh-CN" sz="36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8226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632772"/>
              </p:ext>
            </p:extLst>
          </p:nvPr>
        </p:nvGraphicFramePr>
        <p:xfrm>
          <a:off x="3205163" y="1487488"/>
          <a:ext cx="38417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36480" imgH="431640" progId="Equation.DSMT4">
                  <p:embed/>
                </p:oleObj>
              </mc:Choice>
              <mc:Fallback>
                <p:oleObj name="Equation" r:id="rId19" imgW="1536480" imgH="43164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05163" y="1487488"/>
                        <a:ext cx="3841750" cy="10763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27" name="AutoShape 99"/>
          <p:cNvSpPr>
            <a:spLocks noChangeArrowheads="1"/>
          </p:cNvSpPr>
          <p:nvPr/>
        </p:nvSpPr>
        <p:spPr bwMode="auto">
          <a:xfrm>
            <a:off x="5795355" y="4486292"/>
            <a:ext cx="4476750" cy="533400"/>
          </a:xfrm>
          <a:prstGeom prst="wedgeRoundRectCallout">
            <a:avLst>
              <a:gd name="adj1" fmla="val -73852"/>
              <a:gd name="adj2" fmla="val -211959"/>
              <a:gd name="adj3" fmla="val 16667"/>
            </a:avLst>
          </a:prstGeom>
          <a:gradFill rotWithShape="0">
            <a:gsLst>
              <a:gs pos="0">
                <a:srgbClr val="DAEADC"/>
              </a:gs>
              <a:gs pos="100000">
                <a:srgbClr val="DAEADC">
                  <a:gamma/>
                  <a:tint val="0"/>
                  <a:invGamma/>
                </a:srgbClr>
              </a:gs>
            </a:gsLst>
            <a:path path="rect">
              <a:fillToRect l="100000" t="100000"/>
            </a:path>
          </a:gradFill>
          <a:ln w="9525">
            <a:solidFill>
              <a:srgbClr val="008080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几个电容器的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电量相同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7501567" y="678454"/>
            <a:ext cx="2973364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应用：</a:t>
            </a:r>
          </a:p>
          <a:p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电容值变小，耐压能力提升</a:t>
            </a:r>
          </a:p>
        </p:txBody>
      </p:sp>
      <p:graphicFrame>
        <p:nvGraphicFramePr>
          <p:cNvPr id="51" name="Object 20">
            <a:extLst>
              <a:ext uri="{FF2B5EF4-FFF2-40B4-BE49-F238E27FC236}">
                <a16:creationId xmlns:a16="http://schemas.microsoft.com/office/drawing/2014/main" id="{5064B237-1E42-6791-C20F-68CCB333F0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5645798"/>
              </p:ext>
            </p:extLst>
          </p:nvPr>
        </p:nvGraphicFramePr>
        <p:xfrm>
          <a:off x="466332" y="2688854"/>
          <a:ext cx="1805904" cy="66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876240" imgH="342720" progId="Equation.DSMT4">
                  <p:embed/>
                </p:oleObj>
              </mc:Choice>
              <mc:Fallback>
                <p:oleObj name="Equation" r:id="rId21" imgW="876240" imgH="342720" progId="Equation.DSMT4">
                  <p:embed/>
                  <p:pic>
                    <p:nvPicPr>
                      <p:cNvPr id="47" name="Object 20">
                        <a:extLst>
                          <a:ext uri="{FF2B5EF4-FFF2-40B4-BE49-F238E27FC236}">
                            <a16:creationId xmlns:a16="http://schemas.microsoft.com/office/drawing/2014/main" id="{52F41BDF-E2F9-9913-79E2-99A099238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66332" y="2688854"/>
                        <a:ext cx="1805904" cy="661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0">
            <a:extLst>
              <a:ext uri="{FF2B5EF4-FFF2-40B4-BE49-F238E27FC236}">
                <a16:creationId xmlns:a16="http://schemas.microsoft.com/office/drawing/2014/main" id="{66BC225F-540F-A24C-2F0B-990AD9969B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190429"/>
              </p:ext>
            </p:extLst>
          </p:nvPr>
        </p:nvGraphicFramePr>
        <p:xfrm>
          <a:off x="466332" y="2069067"/>
          <a:ext cx="966788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80880" imgH="228600" progId="Equation.DSMT4">
                  <p:embed/>
                </p:oleObj>
              </mc:Choice>
              <mc:Fallback>
                <p:oleObj name="Equation" r:id="rId23" imgW="380880" imgH="228600" progId="Equation.DSMT4">
                  <p:embed/>
                  <p:pic>
                    <p:nvPicPr>
                      <p:cNvPr id="48" name="Object 20">
                        <a:extLst>
                          <a:ext uri="{FF2B5EF4-FFF2-40B4-BE49-F238E27FC236}">
                            <a16:creationId xmlns:a16="http://schemas.microsoft.com/office/drawing/2014/main" id="{9A4ED794-A771-42A2-0532-DABC718210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66332" y="2069067"/>
                        <a:ext cx="966788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0">
            <a:extLst>
              <a:ext uri="{FF2B5EF4-FFF2-40B4-BE49-F238E27FC236}">
                <a16:creationId xmlns:a16="http://schemas.microsoft.com/office/drawing/2014/main" id="{3333ACF9-72CD-C6CC-58E9-C71E0F4084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6852222"/>
              </p:ext>
            </p:extLst>
          </p:nvPr>
        </p:nvGraphicFramePr>
        <p:xfrm>
          <a:off x="499458" y="3320243"/>
          <a:ext cx="123825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596880" imgH="419040" progId="Equation.DSMT4">
                  <p:embed/>
                </p:oleObj>
              </mc:Choice>
              <mc:Fallback>
                <p:oleObj name="Equation" r:id="rId25" imgW="596880" imgH="419040" progId="Equation.DSMT4">
                  <p:embed/>
                  <p:pic>
                    <p:nvPicPr>
                      <p:cNvPr id="49" name="Object 20">
                        <a:extLst>
                          <a:ext uri="{FF2B5EF4-FFF2-40B4-BE49-F238E27FC236}">
                            <a16:creationId xmlns:a16="http://schemas.microsoft.com/office/drawing/2014/main" id="{A09322EE-FD9A-B959-46C0-A4482FCDCD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99458" y="3320243"/>
                        <a:ext cx="1238250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0">
            <a:extLst>
              <a:ext uri="{FF2B5EF4-FFF2-40B4-BE49-F238E27FC236}">
                <a16:creationId xmlns:a16="http://schemas.microsoft.com/office/drawing/2014/main" id="{F1A31C4F-99D5-340B-62E3-3745D8C94A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597717"/>
              </p:ext>
            </p:extLst>
          </p:nvPr>
        </p:nvGraphicFramePr>
        <p:xfrm>
          <a:off x="832251" y="4221331"/>
          <a:ext cx="1201737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622080" imgH="431640" progId="Equation.DSMT4">
                  <p:embed/>
                </p:oleObj>
              </mc:Choice>
              <mc:Fallback>
                <p:oleObj name="Equation" r:id="rId27" imgW="622080" imgH="431640" progId="Equation.DSMT4">
                  <p:embed/>
                  <p:pic>
                    <p:nvPicPr>
                      <p:cNvPr id="51" name="Object 20">
                        <a:extLst>
                          <a:ext uri="{FF2B5EF4-FFF2-40B4-BE49-F238E27FC236}">
                            <a16:creationId xmlns:a16="http://schemas.microsoft.com/office/drawing/2014/main" id="{5AFD2315-57FF-7FB6-9E4C-7CCDD42683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832251" y="4221331"/>
                        <a:ext cx="1201737" cy="779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0">
            <a:extLst>
              <a:ext uri="{FF2B5EF4-FFF2-40B4-BE49-F238E27FC236}">
                <a16:creationId xmlns:a16="http://schemas.microsoft.com/office/drawing/2014/main" id="{8C89EB13-5651-B668-C712-CB5673980F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51469"/>
              </p:ext>
            </p:extLst>
          </p:nvPr>
        </p:nvGraphicFramePr>
        <p:xfrm>
          <a:off x="2053399" y="4240229"/>
          <a:ext cx="982663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507960" imgH="431640" progId="Equation.DSMT4">
                  <p:embed/>
                </p:oleObj>
              </mc:Choice>
              <mc:Fallback>
                <p:oleObj name="Equation" r:id="rId29" imgW="507960" imgH="431640" progId="Equation.DSMT4">
                  <p:embed/>
                  <p:pic>
                    <p:nvPicPr>
                      <p:cNvPr id="52" name="Object 20">
                        <a:extLst>
                          <a:ext uri="{FF2B5EF4-FFF2-40B4-BE49-F238E27FC236}">
                            <a16:creationId xmlns:a16="http://schemas.microsoft.com/office/drawing/2014/main" id="{AFF9C082-E05F-D24A-BC20-1551E599D7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2053399" y="4240229"/>
                        <a:ext cx="982663" cy="779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文本框 56">
            <a:extLst>
              <a:ext uri="{FF2B5EF4-FFF2-40B4-BE49-F238E27FC236}">
                <a16:creationId xmlns:a16="http://schemas.microsoft.com/office/drawing/2014/main" id="{9C5EC60E-6A93-F310-E5EC-36D5530C2D82}"/>
              </a:ext>
            </a:extLst>
          </p:cNvPr>
          <p:cNvSpPr txBox="1"/>
          <p:nvPr/>
        </p:nvSpPr>
        <p:spPr>
          <a:xfrm>
            <a:off x="2412818" y="5517328"/>
            <a:ext cx="1713640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小结：</a:t>
            </a:r>
            <a:endParaRPr lang="zh-CN" altLang="en-US" sz="4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14C6EB1-D230-A64F-F3CA-AD748EC070CC}"/>
              </a:ext>
            </a:extLst>
          </p:cNvPr>
          <p:cNvSpPr txBox="1"/>
          <p:nvPr/>
        </p:nvSpPr>
        <p:spPr>
          <a:xfrm>
            <a:off x="3996723" y="5401358"/>
            <a:ext cx="6563774" cy="10772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外加电压一定，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并联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可增容储电，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串联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可减小单个电容承压。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09" grpId="0" bldLvl="0" animBg="1"/>
      <p:bldP spid="48210" grpId="0" build="p"/>
      <p:bldP spid="48227" grpId="0" animBg="1"/>
      <p:bldP spid="2" grpId="0"/>
      <p:bldP spid="57" grpId="0"/>
      <p:bldP spid="5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/>
          <p:nvPr/>
        </p:nvSpPr>
        <p:spPr>
          <a:xfrm>
            <a:off x="2325172" y="506819"/>
            <a:ext cx="8883396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例：平板电容器带等量异号电荷</a:t>
            </a:r>
            <a:r>
              <a:rPr lang="en-US" altLang="zh-CN" sz="3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32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σ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3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,-</a:t>
            </a:r>
            <a:r>
              <a:rPr lang="en-US" altLang="zh-CN" sz="3200" b="0" i="1" dirty="0">
                <a:latin typeface="Times New Roman" panose="02020603050405020304" pitchFamily="18" charset="0"/>
                <a:ea typeface="宋体" panose="02010600030101010101" pitchFamily="2" charset="-122"/>
              </a:rPr>
              <a:t>σ</a:t>
            </a:r>
            <a:r>
              <a:rPr lang="en-US" altLang="zh-CN" sz="32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3200" b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两块</a:t>
            </a:r>
            <a:r>
              <a:rPr lang="zh-CN" altLang="en-US" sz="320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均匀电介质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ε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3200" i="1" dirty="0">
                <a:latin typeface="Times New Roman" panose="02020603050405020304" pitchFamily="18" charset="0"/>
                <a:ea typeface="宋体" panose="02010600030101010101" pitchFamily="2" charset="-122"/>
              </a:rPr>
              <a:t>ε</a:t>
            </a:r>
            <a:r>
              <a:rPr lang="en-US" altLang="zh-CN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zh-CN" altLang="en-US" sz="32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3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9219" name="Group 3"/>
          <p:cNvGrpSpPr/>
          <p:nvPr/>
        </p:nvGrpSpPr>
        <p:grpSpPr>
          <a:xfrm>
            <a:off x="8810889" y="1844824"/>
            <a:ext cx="2022475" cy="3871913"/>
            <a:chOff x="480" y="1512"/>
            <a:chExt cx="1274" cy="2439"/>
          </a:xfrm>
        </p:grpSpPr>
        <p:grpSp>
          <p:nvGrpSpPr>
            <p:cNvPr id="9231" name="Group 4"/>
            <p:cNvGrpSpPr>
              <a:grpSpLocks noChangeAspect="1"/>
            </p:cNvGrpSpPr>
            <p:nvPr/>
          </p:nvGrpSpPr>
          <p:grpSpPr>
            <a:xfrm>
              <a:off x="480" y="1516"/>
              <a:ext cx="240" cy="2435"/>
              <a:chOff x="3360" y="1056"/>
              <a:chExt cx="240" cy="2592"/>
            </a:xfrm>
          </p:grpSpPr>
          <p:sp>
            <p:nvSpPr>
              <p:cNvPr id="9247" name="Rectangle 5"/>
              <p:cNvSpPr>
                <a:spLocks noChangeAspect="1"/>
              </p:cNvSpPr>
              <p:nvPr/>
            </p:nvSpPr>
            <p:spPr>
              <a:xfrm>
                <a:off x="3360" y="1056"/>
                <a:ext cx="240" cy="259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 anchorCtr="0">
                <a:flatTx/>
              </a:bodyPr>
              <a:lstStyle/>
              <a:p>
                <a:pPr algn="ctr" eaLnBrk="1" hangingPunct="1"/>
                <a:endParaRPr lang="zh-CN" altLang="en-US" dirty="0">
                  <a:latin typeface="楷体_GB2312" pitchFamily="49" charset="-122"/>
                </a:endParaRPr>
              </a:p>
            </p:txBody>
          </p:sp>
          <p:grpSp>
            <p:nvGrpSpPr>
              <p:cNvPr id="9248" name="Group 6"/>
              <p:cNvGrpSpPr>
                <a:grpSpLocks noChangeAspect="1"/>
              </p:cNvGrpSpPr>
              <p:nvPr/>
            </p:nvGrpSpPr>
            <p:grpSpPr>
              <a:xfrm>
                <a:off x="3456" y="1104"/>
                <a:ext cx="136" cy="136"/>
                <a:chOff x="2880" y="2699"/>
                <a:chExt cx="136" cy="136"/>
              </a:xfrm>
            </p:grpSpPr>
            <p:sp>
              <p:nvSpPr>
                <p:cNvPr id="9267" name="Line 7"/>
                <p:cNvSpPr>
                  <a:spLocks noChangeAspect="1"/>
                </p:cNvSpPr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68" name="Line 8"/>
                <p:cNvSpPr>
                  <a:spLocks noChangeAspect="1"/>
                </p:cNvSpPr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9249" name="Group 9"/>
              <p:cNvGrpSpPr>
                <a:grpSpLocks noChangeAspect="1"/>
              </p:cNvGrpSpPr>
              <p:nvPr/>
            </p:nvGrpSpPr>
            <p:grpSpPr>
              <a:xfrm>
                <a:off x="3456" y="1448"/>
                <a:ext cx="136" cy="136"/>
                <a:chOff x="2880" y="2699"/>
                <a:chExt cx="136" cy="136"/>
              </a:xfrm>
            </p:grpSpPr>
            <p:sp>
              <p:nvSpPr>
                <p:cNvPr id="9265" name="Line 10"/>
                <p:cNvSpPr>
                  <a:spLocks noChangeAspect="1"/>
                </p:cNvSpPr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66" name="Line 11"/>
                <p:cNvSpPr>
                  <a:spLocks noChangeAspect="1"/>
                </p:cNvSpPr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9250" name="Group 12"/>
              <p:cNvGrpSpPr>
                <a:grpSpLocks noChangeAspect="1"/>
              </p:cNvGrpSpPr>
              <p:nvPr/>
            </p:nvGrpSpPr>
            <p:grpSpPr>
              <a:xfrm>
                <a:off x="3456" y="1784"/>
                <a:ext cx="136" cy="136"/>
                <a:chOff x="2880" y="2699"/>
                <a:chExt cx="136" cy="136"/>
              </a:xfrm>
            </p:grpSpPr>
            <p:sp>
              <p:nvSpPr>
                <p:cNvPr id="9263" name="Line 13"/>
                <p:cNvSpPr>
                  <a:spLocks noChangeAspect="1"/>
                </p:cNvSpPr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64" name="Line 14"/>
                <p:cNvSpPr>
                  <a:spLocks noChangeAspect="1"/>
                </p:cNvSpPr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9251" name="Group 15"/>
              <p:cNvGrpSpPr>
                <a:grpSpLocks noChangeAspect="1"/>
              </p:cNvGrpSpPr>
              <p:nvPr/>
            </p:nvGrpSpPr>
            <p:grpSpPr>
              <a:xfrm>
                <a:off x="3456" y="2168"/>
                <a:ext cx="136" cy="136"/>
                <a:chOff x="2880" y="2699"/>
                <a:chExt cx="136" cy="136"/>
              </a:xfrm>
            </p:grpSpPr>
            <p:sp>
              <p:nvSpPr>
                <p:cNvPr id="9261" name="Line 16"/>
                <p:cNvSpPr>
                  <a:spLocks noChangeAspect="1"/>
                </p:cNvSpPr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62" name="Line 17"/>
                <p:cNvSpPr>
                  <a:spLocks noChangeAspect="1"/>
                </p:cNvSpPr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9252" name="Group 18"/>
              <p:cNvGrpSpPr>
                <a:grpSpLocks noChangeAspect="1"/>
              </p:cNvGrpSpPr>
              <p:nvPr/>
            </p:nvGrpSpPr>
            <p:grpSpPr>
              <a:xfrm>
                <a:off x="3456" y="2552"/>
                <a:ext cx="136" cy="136"/>
                <a:chOff x="2880" y="2699"/>
                <a:chExt cx="136" cy="136"/>
              </a:xfrm>
            </p:grpSpPr>
            <p:sp>
              <p:nvSpPr>
                <p:cNvPr id="9259" name="Line 19"/>
                <p:cNvSpPr>
                  <a:spLocks noChangeAspect="1"/>
                </p:cNvSpPr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60" name="Line 20"/>
                <p:cNvSpPr>
                  <a:spLocks noChangeAspect="1"/>
                </p:cNvSpPr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9253" name="Group 21"/>
              <p:cNvGrpSpPr>
                <a:grpSpLocks noChangeAspect="1"/>
              </p:cNvGrpSpPr>
              <p:nvPr/>
            </p:nvGrpSpPr>
            <p:grpSpPr>
              <a:xfrm>
                <a:off x="3456" y="2936"/>
                <a:ext cx="136" cy="136"/>
                <a:chOff x="2880" y="2699"/>
                <a:chExt cx="136" cy="136"/>
              </a:xfrm>
            </p:grpSpPr>
            <p:sp>
              <p:nvSpPr>
                <p:cNvPr id="9257" name="Line 22"/>
                <p:cNvSpPr>
                  <a:spLocks noChangeAspect="1"/>
                </p:cNvSpPr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58" name="Line 23"/>
                <p:cNvSpPr>
                  <a:spLocks noChangeAspect="1"/>
                </p:cNvSpPr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9254" name="Group 24"/>
              <p:cNvGrpSpPr>
                <a:grpSpLocks noChangeAspect="1"/>
              </p:cNvGrpSpPr>
              <p:nvPr/>
            </p:nvGrpSpPr>
            <p:grpSpPr>
              <a:xfrm>
                <a:off x="3456" y="3320"/>
                <a:ext cx="136" cy="136"/>
                <a:chOff x="2880" y="2699"/>
                <a:chExt cx="136" cy="136"/>
              </a:xfrm>
            </p:grpSpPr>
            <p:sp>
              <p:nvSpPr>
                <p:cNvPr id="9255" name="Line 25"/>
                <p:cNvSpPr>
                  <a:spLocks noChangeAspect="1"/>
                </p:cNvSpPr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9256" name="Line 26"/>
                <p:cNvSpPr>
                  <a:spLocks noChangeAspect="1"/>
                </p:cNvSpPr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9232" name="Rectangle 27"/>
            <p:cNvSpPr>
              <a:spLocks noChangeAspect="1"/>
            </p:cNvSpPr>
            <p:nvPr/>
          </p:nvSpPr>
          <p:spPr>
            <a:xfrm>
              <a:off x="696" y="1512"/>
              <a:ext cx="408" cy="2435"/>
            </a:xfrm>
            <a:prstGeom prst="rect">
              <a:avLst/>
            </a:prstGeom>
            <a:solidFill>
              <a:srgbClr val="C2DAC6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2DAC6"/>
              </a:extrusionClr>
            </a:sp3d>
          </p:spPr>
          <p:txBody>
            <a:bodyPr wrap="none" anchor="ctr" anchorCtr="0">
              <a:flatTx/>
            </a:bodyPr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9233" name="Text Box 28"/>
            <p:cNvSpPr txBox="1">
              <a:spLocks noChangeAspect="1"/>
            </p:cNvSpPr>
            <p:nvPr/>
          </p:nvSpPr>
          <p:spPr>
            <a:xfrm>
              <a:off x="720" y="3451"/>
              <a:ext cx="33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endParaRPr lang="en-US" altLang="zh-CN" sz="24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4" name="Rectangle 29"/>
            <p:cNvSpPr>
              <a:spLocks noChangeAspect="1"/>
            </p:cNvSpPr>
            <p:nvPr/>
          </p:nvSpPr>
          <p:spPr>
            <a:xfrm>
              <a:off x="1105" y="1512"/>
              <a:ext cx="408" cy="2435"/>
            </a:xfrm>
            <a:prstGeom prst="rect">
              <a:avLst/>
            </a:prstGeom>
            <a:solidFill>
              <a:srgbClr val="008080"/>
            </a:solidFill>
            <a:ln w="9525" cap="flat" cmpd="sng">
              <a:prstDash val="solid"/>
              <a:miter/>
              <a:headEnd type="none" w="med" len="med"/>
              <a:tailEnd type="none" w="med" len="med"/>
            </a:ln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8080"/>
              </a:extrusionClr>
            </a:sp3d>
          </p:spPr>
          <p:txBody>
            <a:bodyPr wrap="none" anchor="ctr" anchorCtr="0">
              <a:flatTx/>
            </a:bodyPr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9235" name="Rectangle 30"/>
            <p:cNvSpPr>
              <a:spLocks noChangeAspect="1"/>
            </p:cNvSpPr>
            <p:nvPr/>
          </p:nvSpPr>
          <p:spPr>
            <a:xfrm>
              <a:off x="1154" y="3465"/>
              <a:ext cx="28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altLang="zh-CN" i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</a:t>
              </a:r>
              <a:r>
                <a:rPr lang="en-US" altLang="zh-CN" i="1" baseline="-2500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grpSp>
          <p:nvGrpSpPr>
            <p:cNvPr id="9236" name="Group 31"/>
            <p:cNvGrpSpPr>
              <a:grpSpLocks noChangeAspect="1"/>
            </p:cNvGrpSpPr>
            <p:nvPr/>
          </p:nvGrpSpPr>
          <p:grpSpPr>
            <a:xfrm>
              <a:off x="1514" y="1512"/>
              <a:ext cx="240" cy="2435"/>
              <a:chOff x="4656" y="1056"/>
              <a:chExt cx="240" cy="2592"/>
            </a:xfrm>
          </p:grpSpPr>
          <p:sp>
            <p:nvSpPr>
              <p:cNvPr id="9239" name="Rectangle 32"/>
              <p:cNvSpPr>
                <a:spLocks noChangeAspect="1"/>
              </p:cNvSpPr>
              <p:nvPr/>
            </p:nvSpPr>
            <p:spPr>
              <a:xfrm>
                <a:off x="4656" y="1056"/>
                <a:ext cx="240" cy="2592"/>
              </a:xfrm>
              <a:prstGeom prst="rect">
                <a:avLst/>
              </a:prstGeom>
              <a:solidFill>
                <a:schemeClr val="bg1"/>
              </a:solidFill>
              <a:ln w="9525" cap="flat" cmpd="sng">
                <a:prstDash val="solid"/>
                <a:miter/>
                <a:headEnd type="none" w="med" len="med"/>
                <a:tailEnd type="none" w="med" len="med"/>
              </a:ln>
              <a:scene3d>
                <a:camera prst="legacyObliqueTopRight">
                  <a:rot lat="0" lon="0" rev="0"/>
                </a:camera>
                <a:lightRig rig="legacyFlat3" dir="b"/>
              </a:scene3d>
              <a:sp3d extrusionH="430200" prstMaterial="legacyMatte">
                <a:bevelT w="13500" h="13500" prst="angle"/>
                <a:bevelB w="13500" h="13500" prst="angle"/>
                <a:extrusionClr>
                  <a:schemeClr val="bg1"/>
                </a:extrusionClr>
              </a:sp3d>
            </p:spPr>
            <p:txBody>
              <a:bodyPr wrap="none" anchor="ctr" anchorCtr="0">
                <a:flatTx/>
              </a:bodyPr>
              <a:lstStyle/>
              <a:p>
                <a:pPr algn="ctr" eaLnBrk="1" hangingPunct="1"/>
                <a:endParaRPr lang="zh-CN" altLang="en-US" dirty="0">
                  <a:latin typeface="楷体_GB2312" pitchFamily="49" charset="-122"/>
                </a:endParaRPr>
              </a:p>
            </p:txBody>
          </p:sp>
          <p:sp>
            <p:nvSpPr>
              <p:cNvPr id="9240" name="Line 33"/>
              <p:cNvSpPr>
                <a:spLocks noChangeAspect="1"/>
              </p:cNvSpPr>
              <p:nvPr/>
            </p:nvSpPr>
            <p:spPr>
              <a:xfrm>
                <a:off x="4704" y="1152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41" name="Line 34"/>
              <p:cNvSpPr>
                <a:spLocks noChangeAspect="1"/>
              </p:cNvSpPr>
              <p:nvPr/>
            </p:nvSpPr>
            <p:spPr>
              <a:xfrm>
                <a:off x="4704" y="1536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42" name="Line 35"/>
              <p:cNvSpPr>
                <a:spLocks noChangeAspect="1"/>
              </p:cNvSpPr>
              <p:nvPr/>
            </p:nvSpPr>
            <p:spPr>
              <a:xfrm>
                <a:off x="4704" y="1920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43" name="Line 36"/>
              <p:cNvSpPr>
                <a:spLocks noChangeAspect="1"/>
              </p:cNvSpPr>
              <p:nvPr/>
            </p:nvSpPr>
            <p:spPr>
              <a:xfrm>
                <a:off x="4704" y="2304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44" name="Line 37"/>
              <p:cNvSpPr>
                <a:spLocks noChangeAspect="1"/>
              </p:cNvSpPr>
              <p:nvPr/>
            </p:nvSpPr>
            <p:spPr>
              <a:xfrm>
                <a:off x="4704" y="2688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45" name="Line 38"/>
              <p:cNvSpPr>
                <a:spLocks noChangeAspect="1"/>
              </p:cNvSpPr>
              <p:nvPr/>
            </p:nvSpPr>
            <p:spPr>
              <a:xfrm>
                <a:off x="4704" y="3072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9246" name="Line 39"/>
              <p:cNvSpPr>
                <a:spLocks noChangeAspect="1"/>
              </p:cNvSpPr>
              <p:nvPr/>
            </p:nvSpPr>
            <p:spPr>
              <a:xfrm>
                <a:off x="4704" y="3456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9237" name="Line 40"/>
            <p:cNvSpPr/>
            <p:nvPr/>
          </p:nvSpPr>
          <p:spPr>
            <a:xfrm>
              <a:off x="733" y="3847"/>
              <a:ext cx="384" cy="0"/>
            </a:xfrm>
            <a:prstGeom prst="line">
              <a:avLst/>
            </a:prstGeom>
            <a:ln w="28575" cap="flat" cmpd="sng">
              <a:solidFill>
                <a:srgbClr val="F5F9F5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9238" name="Line 41"/>
            <p:cNvSpPr/>
            <p:nvPr/>
          </p:nvSpPr>
          <p:spPr>
            <a:xfrm>
              <a:off x="1152" y="3852"/>
              <a:ext cx="384" cy="0"/>
            </a:xfrm>
            <a:prstGeom prst="line">
              <a:avLst/>
            </a:prstGeom>
            <a:ln w="28575" cap="flat" cmpd="sng">
              <a:solidFill>
                <a:srgbClr val="F5F9F5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922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0685"/>
              </p:ext>
            </p:extLst>
          </p:nvPr>
        </p:nvGraphicFramePr>
        <p:xfrm>
          <a:off x="3504465" y="3801932"/>
          <a:ext cx="1406029" cy="938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1320" imgH="431640" progId="Equation.DSMT4">
                  <p:embed/>
                </p:oleObj>
              </mc:Choice>
              <mc:Fallback>
                <p:oleObj name="Equation" r:id="rId3" imgW="571320" imgH="43164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4465" y="3801932"/>
                        <a:ext cx="1406029" cy="93824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101734"/>
              </p:ext>
            </p:extLst>
          </p:nvPr>
        </p:nvGraphicFramePr>
        <p:xfrm>
          <a:off x="5546192" y="3798229"/>
          <a:ext cx="1484207" cy="1039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431640" progId="Equation.DSMT4">
                  <p:embed/>
                </p:oleObj>
              </mc:Choice>
              <mc:Fallback>
                <p:oleObj name="Equation" r:id="rId5" imgW="596880" imgH="43164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46192" y="3798229"/>
                        <a:ext cx="1484207" cy="103973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48"/>
          <p:cNvSpPr txBox="1"/>
          <p:nvPr/>
        </p:nvSpPr>
        <p:spPr>
          <a:xfrm>
            <a:off x="6012120" y="1052736"/>
            <a:ext cx="440436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则该电容器的电容。</a:t>
            </a:r>
            <a:endParaRPr lang="zh-CN" altLang="en-US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73" name="Rectangle 49"/>
          <p:cNvSpPr/>
          <p:nvPr/>
        </p:nvSpPr>
        <p:spPr>
          <a:xfrm>
            <a:off x="8580288" y="5847049"/>
            <a:ext cx="280828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电容器的串联</a:t>
            </a: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96771E3E-A97C-A0F7-37FA-0FA5817D298D}"/>
              </a:ext>
            </a:extLst>
          </p:cNvPr>
          <p:cNvGrpSpPr/>
          <p:nvPr/>
        </p:nvGrpSpPr>
        <p:grpSpPr>
          <a:xfrm>
            <a:off x="9136287" y="4005064"/>
            <a:ext cx="685840" cy="557530"/>
            <a:chOff x="11459" y="4695"/>
            <a:chExt cx="1577" cy="878"/>
          </a:xfrm>
        </p:grpSpPr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BA8E5C88-40EB-0C5A-B305-DD21FDF17CE5}"/>
                </a:ext>
              </a:extLst>
            </p:cNvPr>
            <p:cNvCxnSpPr/>
            <p:nvPr/>
          </p:nvCxnSpPr>
          <p:spPr>
            <a:xfrm>
              <a:off x="11459" y="4695"/>
              <a:ext cx="157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66321ADF-1810-B370-6AD5-8CF465ADAB08}"/>
                </a:ext>
              </a:extLst>
            </p:cNvPr>
            <p:cNvSpPr txBox="1"/>
            <p:nvPr/>
          </p:nvSpPr>
          <p:spPr>
            <a:xfrm>
              <a:off x="11588" y="4749"/>
              <a:ext cx="1103" cy="82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i="1" dirty="0">
                  <a:solidFill>
                    <a:schemeClr val="tx1"/>
                  </a:solidFill>
                  <a:latin typeface="+mn-lt"/>
                  <a:cs typeface="Cambria Math" panose="02040503050406030204" charset="0"/>
                  <a:sym typeface="Symbol" panose="05050102010706020507" charset="0"/>
                </a:rPr>
                <a:t>d</a:t>
              </a:r>
              <a:r>
                <a:rPr lang="en-US" altLang="zh-CN" sz="1800" i="1" dirty="0">
                  <a:solidFill>
                    <a:schemeClr val="tx1"/>
                  </a:solidFill>
                  <a:latin typeface="+mn-lt"/>
                  <a:cs typeface="Cambria Math" panose="02040503050406030204" charset="0"/>
                  <a:sym typeface="Symbol" panose="05050102010706020507" charset="0"/>
                </a:rPr>
                <a:t>1</a:t>
              </a: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1FD44EB6-404B-BB4A-8F3B-ADBD0B76FD2E}"/>
              </a:ext>
            </a:extLst>
          </p:cNvPr>
          <p:cNvGrpSpPr/>
          <p:nvPr/>
        </p:nvGrpSpPr>
        <p:grpSpPr>
          <a:xfrm>
            <a:off x="9784006" y="4220827"/>
            <a:ext cx="685840" cy="557530"/>
            <a:chOff x="11459" y="4695"/>
            <a:chExt cx="1577" cy="878"/>
          </a:xfrm>
        </p:grpSpPr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58426A6-8F31-E4A5-F072-8D596D53C70D}"/>
                </a:ext>
              </a:extLst>
            </p:cNvPr>
            <p:cNvCxnSpPr/>
            <p:nvPr/>
          </p:nvCxnSpPr>
          <p:spPr>
            <a:xfrm>
              <a:off x="11459" y="4695"/>
              <a:ext cx="157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16E1380-9724-4A87-0081-5632EBCB7891}"/>
                </a:ext>
              </a:extLst>
            </p:cNvPr>
            <p:cNvSpPr txBox="1"/>
            <p:nvPr/>
          </p:nvSpPr>
          <p:spPr>
            <a:xfrm>
              <a:off x="11588" y="4749"/>
              <a:ext cx="1103" cy="824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i="1" dirty="0">
                  <a:solidFill>
                    <a:schemeClr val="tx1"/>
                  </a:solidFill>
                  <a:latin typeface="+mn-lt"/>
                  <a:cs typeface="Cambria Math" panose="02040503050406030204" charset="0"/>
                  <a:sym typeface="Symbol" panose="05050102010706020507" charset="0"/>
                </a:rPr>
                <a:t>d</a:t>
              </a:r>
              <a:r>
                <a:rPr lang="en-US" altLang="zh-CN" sz="1800" i="1" dirty="0">
                  <a:latin typeface="+mn-lt"/>
                  <a:cs typeface="Cambria Math" panose="02040503050406030204" charset="0"/>
                  <a:sym typeface="Symbol" panose="05050102010706020507" charset="0"/>
                </a:rPr>
                <a:t>2</a:t>
              </a:r>
              <a:endParaRPr lang="en-US" altLang="zh-CN" sz="1800" i="1" dirty="0">
                <a:solidFill>
                  <a:schemeClr val="tx1"/>
                </a:solidFill>
                <a:latin typeface="+mn-lt"/>
                <a:cs typeface="Cambria Math" panose="02040503050406030204" charset="0"/>
                <a:sym typeface="Symbol" panose="05050102010706020507" charset="0"/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CDE7587A-2113-075F-2DE5-FF73C3464733}"/>
              </a:ext>
            </a:extLst>
          </p:cNvPr>
          <p:cNvSpPr txBox="1"/>
          <p:nvPr/>
        </p:nvSpPr>
        <p:spPr>
          <a:xfrm>
            <a:off x="11078300" y="3164839"/>
            <a:ext cx="4629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0" i="1" dirty="0">
                <a:latin typeface="Times New Roman" panose="02020603050405020304" pitchFamily="18" charset="0"/>
                <a:sym typeface="+mn-ea"/>
              </a:rPr>
              <a:t>S</a:t>
            </a:r>
          </a:p>
        </p:txBody>
      </p:sp>
      <p:sp>
        <p:nvSpPr>
          <p:cNvPr id="59" name="Text Box 24">
            <a:extLst>
              <a:ext uri="{FF2B5EF4-FFF2-40B4-BE49-F238E27FC236}">
                <a16:creationId xmlns:a16="http://schemas.microsoft.com/office/drawing/2014/main" id="{B89A5B6A-FD29-C5E4-6814-DFC5B72EF6A8}"/>
              </a:ext>
            </a:extLst>
          </p:cNvPr>
          <p:cNvSpPr txBox="1"/>
          <p:nvPr/>
        </p:nvSpPr>
        <p:spPr>
          <a:xfrm>
            <a:off x="2603004" y="1754917"/>
            <a:ext cx="794213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解：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61" name="Object 118">
            <a:extLst>
              <a:ext uri="{FF2B5EF4-FFF2-40B4-BE49-F238E27FC236}">
                <a16:creationId xmlns:a16="http://schemas.microsoft.com/office/drawing/2014/main" id="{D1EA463C-D91D-BB81-62C7-23CE68846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963883"/>
              </p:ext>
            </p:extLst>
          </p:nvPr>
        </p:nvGraphicFramePr>
        <p:xfrm>
          <a:off x="4278765" y="5004949"/>
          <a:ext cx="1944216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507200" imgH="10363200" progId="Equation.DSMT4">
                  <p:embed/>
                </p:oleObj>
              </mc:Choice>
              <mc:Fallback>
                <p:oleObj name="Equation" r:id="rId7" imgW="19507200" imgH="10363200" progId="Equation.DSMT4">
                  <p:embed/>
                  <p:pic>
                    <p:nvPicPr>
                      <p:cNvPr id="11276" name="Object 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78765" y="5004949"/>
                        <a:ext cx="1944216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8B2B5148-24DA-65E4-9805-5A5B1AF995AC}"/>
              </a:ext>
            </a:extLst>
          </p:cNvPr>
          <p:cNvGrpSpPr/>
          <p:nvPr/>
        </p:nvGrpSpPr>
        <p:grpSpPr>
          <a:xfrm>
            <a:off x="9816666" y="1637862"/>
            <a:ext cx="167766" cy="4097893"/>
            <a:chOff x="7824192" y="2192687"/>
            <a:chExt cx="167766" cy="4097893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EC0F3F10-1616-9F9A-BEFB-5EF867A03E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24192" y="2354312"/>
              <a:ext cx="0" cy="3936268"/>
            </a:xfrm>
            <a:prstGeom prst="line">
              <a:avLst/>
            </a:prstGeom>
            <a:noFill/>
            <a:ln w="635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6C4E11D1-1D9D-0AB0-79BF-CC89EB5F530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841695" y="2192687"/>
              <a:ext cx="150263" cy="172557"/>
            </a:xfrm>
            <a:prstGeom prst="line">
              <a:avLst/>
            </a:prstGeom>
            <a:noFill/>
            <a:ln w="63500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none" w="med" len="med"/>
            </a:ln>
          </p:spPr>
        </p:cxnSp>
      </p:grpSp>
      <p:sp>
        <p:nvSpPr>
          <p:cNvPr id="62" name="Rectangle 49">
            <a:extLst>
              <a:ext uri="{FF2B5EF4-FFF2-40B4-BE49-F238E27FC236}">
                <a16:creationId xmlns:a16="http://schemas.microsoft.com/office/drawing/2014/main" id="{9C29E653-4895-53D5-4E75-E30E48542986}"/>
              </a:ext>
            </a:extLst>
          </p:cNvPr>
          <p:cNvSpPr/>
          <p:nvPr/>
        </p:nvSpPr>
        <p:spPr>
          <a:xfrm>
            <a:off x="3618773" y="1793687"/>
            <a:ext cx="4202565" cy="107721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Font typeface="Wingdings" panose="05000000000000000000" pitchFamily="2" charset="2"/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假定介质界面处有一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厚度为零的导体板。</a:t>
            </a:r>
          </a:p>
        </p:txBody>
      </p:sp>
      <p:sp>
        <p:nvSpPr>
          <p:cNvPr id="63" name="Text Box 24">
            <a:extLst>
              <a:ext uri="{FF2B5EF4-FFF2-40B4-BE49-F238E27FC236}">
                <a16:creationId xmlns:a16="http://schemas.microsoft.com/office/drawing/2014/main" id="{70D9D6DA-F432-90BC-B6FE-4936CB50F0CA}"/>
              </a:ext>
            </a:extLst>
          </p:cNvPr>
          <p:cNvSpPr txBox="1"/>
          <p:nvPr/>
        </p:nvSpPr>
        <p:spPr>
          <a:xfrm>
            <a:off x="2943489" y="3056068"/>
            <a:ext cx="3962400" cy="5847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01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由电容的定义得</a:t>
            </a:r>
            <a:r>
              <a:rPr lang="en-US" altLang="zh-CN" sz="3200" dirty="0">
                <a:solidFill>
                  <a:srgbClr val="01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: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61ABF3-D23F-E680-9B14-D1C4D7868148}"/>
              </a:ext>
            </a:extLst>
          </p:cNvPr>
          <p:cNvSpPr txBox="1"/>
          <p:nvPr/>
        </p:nvSpPr>
        <p:spPr>
          <a:xfrm>
            <a:off x="9205911" y="2308915"/>
            <a:ext cx="53893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i="1" dirty="0">
                <a:solidFill>
                  <a:srgbClr val="FF0000"/>
                </a:solidFill>
                <a:latin typeface="+mn-lt"/>
                <a:cs typeface="Cambria Math" panose="02040503050406030204" charset="0"/>
                <a:sym typeface="Symbol" panose="05050102010706020507" charset="0"/>
              </a:rPr>
              <a:t>E</a:t>
            </a:r>
            <a:r>
              <a:rPr lang="en-US" altLang="zh-CN" sz="1800" i="1" dirty="0">
                <a:solidFill>
                  <a:srgbClr val="FF0000"/>
                </a:solidFill>
                <a:latin typeface="+mn-lt"/>
                <a:cs typeface="Cambria Math" panose="02040503050406030204" charset="0"/>
                <a:sym typeface="Symbol" panose="05050102010706020507" charset="0"/>
              </a:rPr>
              <a:t>1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FA25DBC-4F94-C23C-F1C7-E09B084F3F00}"/>
              </a:ext>
            </a:extLst>
          </p:cNvPr>
          <p:cNvSpPr txBox="1"/>
          <p:nvPr/>
        </p:nvSpPr>
        <p:spPr>
          <a:xfrm>
            <a:off x="9877689" y="2297462"/>
            <a:ext cx="538930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E</a:t>
            </a:r>
            <a:r>
              <a:rPr lang="en-US" altLang="zh-CN" sz="1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charset="0"/>
              </a:rPr>
              <a:t>2</a:t>
            </a:r>
          </a:p>
        </p:txBody>
      </p:sp>
      <p:graphicFrame>
        <p:nvGraphicFramePr>
          <p:cNvPr id="65" name="Object 27">
            <a:extLst>
              <a:ext uri="{FF2B5EF4-FFF2-40B4-BE49-F238E27FC236}">
                <a16:creationId xmlns:a16="http://schemas.microsoft.com/office/drawing/2014/main" id="{428F585F-78A0-65AB-C237-0B899C7EA0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442637"/>
              </p:ext>
            </p:extLst>
          </p:nvPr>
        </p:nvGraphicFramePr>
        <p:xfrm>
          <a:off x="276424" y="2026490"/>
          <a:ext cx="1268834" cy="363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09480" imgH="177480" progId="Equation.DSMT4">
                  <p:embed/>
                </p:oleObj>
              </mc:Choice>
              <mc:Fallback>
                <p:oleObj name="Equation" r:id="rId9" imgW="609480" imgH="177480" progId="Equation.DSMT4">
                  <p:embed/>
                  <p:pic>
                    <p:nvPicPr>
                      <p:cNvPr id="47131" name="Object 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6424" y="2026490"/>
                        <a:ext cx="1268834" cy="36373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27">
            <a:extLst>
              <a:ext uri="{FF2B5EF4-FFF2-40B4-BE49-F238E27FC236}">
                <a16:creationId xmlns:a16="http://schemas.microsoft.com/office/drawing/2014/main" id="{B9D85280-28D8-087E-6DD5-1F51C22333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053159"/>
              </p:ext>
            </p:extLst>
          </p:nvPr>
        </p:nvGraphicFramePr>
        <p:xfrm>
          <a:off x="404554" y="2537193"/>
          <a:ext cx="1740876" cy="467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38080" imgH="228600" progId="Equation.DSMT4">
                  <p:embed/>
                </p:oleObj>
              </mc:Choice>
              <mc:Fallback>
                <p:oleObj name="Equation" r:id="rId11" imgW="838080" imgH="228600" progId="Equation.DSMT4">
                  <p:embed/>
                  <p:pic>
                    <p:nvPicPr>
                      <p:cNvPr id="65" name="Object 27">
                        <a:extLst>
                          <a:ext uri="{FF2B5EF4-FFF2-40B4-BE49-F238E27FC236}">
                            <a16:creationId xmlns:a16="http://schemas.microsoft.com/office/drawing/2014/main" id="{428F585F-78A0-65AB-C237-0B899C7EA0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4554" y="2537193"/>
                        <a:ext cx="1740876" cy="4674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27">
            <a:extLst>
              <a:ext uri="{FF2B5EF4-FFF2-40B4-BE49-F238E27FC236}">
                <a16:creationId xmlns:a16="http://schemas.microsoft.com/office/drawing/2014/main" id="{0F7B8B65-3AC9-4591-7E14-FA082E81B3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0152087"/>
              </p:ext>
            </p:extLst>
          </p:nvPr>
        </p:nvGraphicFramePr>
        <p:xfrm>
          <a:off x="366913" y="2943146"/>
          <a:ext cx="198344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65160" imgH="431640" progId="Equation.DSMT4">
                  <p:embed/>
                </p:oleObj>
              </mc:Choice>
              <mc:Fallback>
                <p:oleObj name="Equation" r:id="rId13" imgW="965160" imgH="431640" progId="Equation.DSMT4">
                  <p:embed/>
                  <p:pic>
                    <p:nvPicPr>
                      <p:cNvPr id="66" name="Object 27">
                        <a:extLst>
                          <a:ext uri="{FF2B5EF4-FFF2-40B4-BE49-F238E27FC236}">
                            <a16:creationId xmlns:a16="http://schemas.microsoft.com/office/drawing/2014/main" id="{B9D85280-28D8-087E-6DD5-1F51C22333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66913" y="2943146"/>
                        <a:ext cx="1983445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20">
            <a:extLst>
              <a:ext uri="{FF2B5EF4-FFF2-40B4-BE49-F238E27FC236}">
                <a16:creationId xmlns:a16="http://schemas.microsoft.com/office/drawing/2014/main" id="{73D10F40-E21B-8A0F-EAAE-C36F158E91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030575"/>
              </p:ext>
            </p:extLst>
          </p:nvPr>
        </p:nvGraphicFramePr>
        <p:xfrm>
          <a:off x="312341" y="1115830"/>
          <a:ext cx="116046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58720" imgH="393480" progId="Equation.DSMT4">
                  <p:embed/>
                </p:oleObj>
              </mc:Choice>
              <mc:Fallback>
                <p:oleObj name="Equation" r:id="rId15" imgW="558720" imgH="393480" progId="Equation.DSMT4">
                  <p:embed/>
                  <p:pic>
                    <p:nvPicPr>
                      <p:cNvPr id="49" name="Object 20">
                        <a:extLst>
                          <a:ext uri="{FF2B5EF4-FFF2-40B4-BE49-F238E27FC236}">
                            <a16:creationId xmlns:a16="http://schemas.microsoft.com/office/drawing/2014/main" id="{A09322EE-FD9A-B959-46C0-A4482FCDCD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2341" y="1115830"/>
                        <a:ext cx="1160462" cy="74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1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10"/>
                                        <p:tgtEl>
                                          <p:spTgt spid="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3" grpId="0"/>
      <p:bldP spid="59" grpId="0" build="p"/>
      <p:bldP spid="62" grpId="0"/>
      <p:bldP spid="63" grpId="0" build="p"/>
      <p:bldP spid="60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/>
          <p:nvPr/>
        </p:nvGrpSpPr>
        <p:grpSpPr>
          <a:xfrm>
            <a:off x="3137028" y="1772816"/>
            <a:ext cx="6302375" cy="2124075"/>
            <a:chOff x="183" y="624"/>
            <a:chExt cx="3970" cy="1470"/>
          </a:xfrm>
        </p:grpSpPr>
        <p:sp>
          <p:nvSpPr>
            <p:cNvPr id="11279" name="Rectangle 3"/>
            <p:cNvSpPr/>
            <p:nvPr/>
          </p:nvSpPr>
          <p:spPr>
            <a:xfrm>
              <a:off x="672" y="768"/>
              <a:ext cx="2976" cy="192"/>
            </a:xfrm>
            <a:prstGeom prst="rect">
              <a:avLst/>
            </a:prstGeom>
            <a:solidFill>
              <a:srgbClr val="FFFFD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11280" name="Rectangle 4"/>
            <p:cNvSpPr/>
            <p:nvPr/>
          </p:nvSpPr>
          <p:spPr>
            <a:xfrm>
              <a:off x="696" y="1822"/>
              <a:ext cx="2976" cy="192"/>
            </a:xfrm>
            <a:prstGeom prst="rect">
              <a:avLst/>
            </a:prstGeom>
            <a:solidFill>
              <a:srgbClr val="FFFFD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11281" name="Rectangle 5"/>
            <p:cNvSpPr/>
            <p:nvPr/>
          </p:nvSpPr>
          <p:spPr>
            <a:xfrm>
              <a:off x="684" y="965"/>
              <a:ext cx="1488" cy="853"/>
            </a:xfrm>
            <a:prstGeom prst="rect">
              <a:avLst/>
            </a:prstGeom>
            <a:solidFill>
              <a:srgbClr val="C0CCBE"/>
            </a:solidFill>
            <a:ln w="9525">
              <a:noFill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graphicFrame>
          <p:nvGraphicFramePr>
            <p:cNvPr id="11282" name="Object 6"/>
            <p:cNvGraphicFramePr>
              <a:graphicFrameLocks noChangeAspect="1"/>
            </p:cNvGraphicFramePr>
            <p:nvPr/>
          </p:nvGraphicFramePr>
          <p:xfrm>
            <a:off x="192" y="1716"/>
            <a:ext cx="458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317500" imgH="215900" progId="Equation.3">
                    <p:embed/>
                  </p:oleObj>
                </mc:Choice>
                <mc:Fallback>
                  <p:oleObj r:id="rId3" imgW="317500" imgH="2159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92" y="1716"/>
                          <a:ext cx="458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7"/>
            <p:cNvGraphicFramePr>
              <a:graphicFrameLocks noChangeAspect="1"/>
            </p:cNvGraphicFramePr>
            <p:nvPr/>
          </p:nvGraphicFramePr>
          <p:xfrm>
            <a:off x="183" y="636"/>
            <a:ext cx="45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317500" imgH="215900" progId="Equation.3">
                    <p:embed/>
                  </p:oleObj>
                </mc:Choice>
                <mc:Fallback>
                  <p:oleObj r:id="rId5" imgW="317500" imgH="215900" progId="Equation.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83" y="636"/>
                          <a:ext cx="457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84" name="Group 8"/>
            <p:cNvGrpSpPr/>
            <p:nvPr/>
          </p:nvGrpSpPr>
          <p:grpSpPr>
            <a:xfrm flipV="1">
              <a:off x="2304" y="1920"/>
              <a:ext cx="1296" cy="60"/>
              <a:chOff x="1835" y="3547"/>
              <a:chExt cx="1536" cy="0"/>
            </a:xfrm>
          </p:grpSpPr>
          <p:sp>
            <p:nvSpPr>
              <p:cNvPr id="11379" name="Line 9"/>
              <p:cNvSpPr/>
              <p:nvPr/>
            </p:nvSpPr>
            <p:spPr>
              <a:xfrm>
                <a:off x="1835" y="3547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80" name="Line 10"/>
              <p:cNvSpPr/>
              <p:nvPr/>
            </p:nvSpPr>
            <p:spPr>
              <a:xfrm>
                <a:off x="2123" y="3547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81" name="Line 11"/>
              <p:cNvSpPr/>
              <p:nvPr/>
            </p:nvSpPr>
            <p:spPr>
              <a:xfrm>
                <a:off x="2411" y="3547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82" name="Line 12"/>
              <p:cNvSpPr/>
              <p:nvPr/>
            </p:nvSpPr>
            <p:spPr>
              <a:xfrm>
                <a:off x="2699" y="3547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83" name="Line 13"/>
              <p:cNvSpPr/>
              <p:nvPr/>
            </p:nvSpPr>
            <p:spPr>
              <a:xfrm>
                <a:off x="2987" y="3547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84" name="Line 14"/>
              <p:cNvSpPr/>
              <p:nvPr/>
            </p:nvSpPr>
            <p:spPr>
              <a:xfrm>
                <a:off x="3275" y="3547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285" name="Group 15"/>
            <p:cNvGrpSpPr/>
            <p:nvPr/>
          </p:nvGrpSpPr>
          <p:grpSpPr>
            <a:xfrm>
              <a:off x="2356" y="816"/>
              <a:ext cx="1112" cy="148"/>
              <a:chOff x="1739" y="2376"/>
              <a:chExt cx="1112" cy="136"/>
            </a:xfrm>
          </p:grpSpPr>
          <p:grpSp>
            <p:nvGrpSpPr>
              <p:cNvPr id="11364" name="Group 16"/>
              <p:cNvGrpSpPr/>
              <p:nvPr/>
            </p:nvGrpSpPr>
            <p:grpSpPr>
              <a:xfrm>
                <a:off x="1739" y="2376"/>
                <a:ext cx="136" cy="136"/>
                <a:chOff x="2880" y="2699"/>
                <a:chExt cx="136" cy="136"/>
              </a:xfrm>
            </p:grpSpPr>
            <p:sp>
              <p:nvSpPr>
                <p:cNvPr id="11377" name="Line 17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78" name="Line 18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365" name="Group 19"/>
              <p:cNvGrpSpPr/>
              <p:nvPr/>
            </p:nvGrpSpPr>
            <p:grpSpPr>
              <a:xfrm>
                <a:off x="1987" y="2376"/>
                <a:ext cx="136" cy="136"/>
                <a:chOff x="2880" y="2699"/>
                <a:chExt cx="136" cy="136"/>
              </a:xfrm>
            </p:grpSpPr>
            <p:sp>
              <p:nvSpPr>
                <p:cNvPr id="11375" name="Line 20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76" name="Line 21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366" name="Group 22"/>
              <p:cNvGrpSpPr/>
              <p:nvPr/>
            </p:nvGrpSpPr>
            <p:grpSpPr>
              <a:xfrm>
                <a:off x="2219" y="2376"/>
                <a:ext cx="136" cy="136"/>
                <a:chOff x="2880" y="2699"/>
                <a:chExt cx="136" cy="136"/>
              </a:xfrm>
            </p:grpSpPr>
            <p:sp>
              <p:nvSpPr>
                <p:cNvPr id="11373" name="Line 23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74" name="Line 24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367" name="Group 25"/>
              <p:cNvGrpSpPr/>
              <p:nvPr/>
            </p:nvGrpSpPr>
            <p:grpSpPr>
              <a:xfrm>
                <a:off x="2467" y="2376"/>
                <a:ext cx="136" cy="136"/>
                <a:chOff x="2880" y="2699"/>
                <a:chExt cx="136" cy="136"/>
              </a:xfrm>
            </p:grpSpPr>
            <p:sp>
              <p:nvSpPr>
                <p:cNvPr id="11371" name="Line 26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72" name="Line 27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368" name="Group 28"/>
              <p:cNvGrpSpPr/>
              <p:nvPr/>
            </p:nvGrpSpPr>
            <p:grpSpPr>
              <a:xfrm>
                <a:off x="2715" y="2376"/>
                <a:ext cx="136" cy="136"/>
                <a:chOff x="2880" y="2699"/>
                <a:chExt cx="136" cy="136"/>
              </a:xfrm>
            </p:grpSpPr>
            <p:sp>
              <p:nvSpPr>
                <p:cNvPr id="11369" name="Line 29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70" name="Line 30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286" name="Group 31"/>
            <p:cNvGrpSpPr/>
            <p:nvPr/>
          </p:nvGrpSpPr>
          <p:grpSpPr>
            <a:xfrm>
              <a:off x="732" y="840"/>
              <a:ext cx="1428" cy="108"/>
              <a:chOff x="1835" y="2472"/>
              <a:chExt cx="2152" cy="136"/>
            </a:xfrm>
          </p:grpSpPr>
          <p:grpSp>
            <p:nvGrpSpPr>
              <p:cNvPr id="11337" name="Group 32"/>
              <p:cNvGrpSpPr/>
              <p:nvPr/>
            </p:nvGrpSpPr>
            <p:grpSpPr>
              <a:xfrm>
                <a:off x="1835" y="2472"/>
                <a:ext cx="136" cy="136"/>
                <a:chOff x="2880" y="2699"/>
                <a:chExt cx="136" cy="136"/>
              </a:xfrm>
            </p:grpSpPr>
            <p:sp>
              <p:nvSpPr>
                <p:cNvPr id="11362" name="Line 33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63" name="Line 34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338" name="Group 35"/>
              <p:cNvGrpSpPr/>
              <p:nvPr/>
            </p:nvGrpSpPr>
            <p:grpSpPr>
              <a:xfrm>
                <a:off x="2083" y="2472"/>
                <a:ext cx="136" cy="136"/>
                <a:chOff x="2880" y="2699"/>
                <a:chExt cx="136" cy="136"/>
              </a:xfrm>
            </p:grpSpPr>
            <p:sp>
              <p:nvSpPr>
                <p:cNvPr id="11360" name="Line 36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61" name="Line 37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339" name="Group 38"/>
              <p:cNvGrpSpPr/>
              <p:nvPr/>
            </p:nvGrpSpPr>
            <p:grpSpPr>
              <a:xfrm>
                <a:off x="2315" y="2472"/>
                <a:ext cx="136" cy="136"/>
                <a:chOff x="2880" y="2699"/>
                <a:chExt cx="136" cy="136"/>
              </a:xfrm>
            </p:grpSpPr>
            <p:sp>
              <p:nvSpPr>
                <p:cNvPr id="11358" name="Line 39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59" name="Line 40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340" name="Group 41"/>
              <p:cNvGrpSpPr/>
              <p:nvPr/>
            </p:nvGrpSpPr>
            <p:grpSpPr>
              <a:xfrm>
                <a:off x="2563" y="2472"/>
                <a:ext cx="136" cy="136"/>
                <a:chOff x="2880" y="2699"/>
                <a:chExt cx="136" cy="136"/>
              </a:xfrm>
            </p:grpSpPr>
            <p:sp>
              <p:nvSpPr>
                <p:cNvPr id="11356" name="Line 42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57" name="Line 43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341" name="Group 44"/>
              <p:cNvGrpSpPr/>
              <p:nvPr/>
            </p:nvGrpSpPr>
            <p:grpSpPr>
              <a:xfrm>
                <a:off x="2811" y="2472"/>
                <a:ext cx="136" cy="136"/>
                <a:chOff x="2880" y="2699"/>
                <a:chExt cx="136" cy="136"/>
              </a:xfrm>
            </p:grpSpPr>
            <p:sp>
              <p:nvSpPr>
                <p:cNvPr id="11354" name="Line 45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55" name="Line 46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342" name="Group 47"/>
              <p:cNvGrpSpPr/>
              <p:nvPr/>
            </p:nvGrpSpPr>
            <p:grpSpPr>
              <a:xfrm>
                <a:off x="3059" y="2472"/>
                <a:ext cx="136" cy="136"/>
                <a:chOff x="2880" y="2699"/>
                <a:chExt cx="136" cy="136"/>
              </a:xfrm>
            </p:grpSpPr>
            <p:sp>
              <p:nvSpPr>
                <p:cNvPr id="11352" name="Line 48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53" name="Line 49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343" name="Group 50"/>
              <p:cNvGrpSpPr/>
              <p:nvPr/>
            </p:nvGrpSpPr>
            <p:grpSpPr>
              <a:xfrm>
                <a:off x="3323" y="2472"/>
                <a:ext cx="136" cy="136"/>
                <a:chOff x="2880" y="2699"/>
                <a:chExt cx="136" cy="136"/>
              </a:xfrm>
            </p:grpSpPr>
            <p:sp>
              <p:nvSpPr>
                <p:cNvPr id="11350" name="Line 51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51" name="Line 52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344" name="Group 53"/>
              <p:cNvGrpSpPr/>
              <p:nvPr/>
            </p:nvGrpSpPr>
            <p:grpSpPr>
              <a:xfrm>
                <a:off x="3571" y="2472"/>
                <a:ext cx="136" cy="136"/>
                <a:chOff x="2880" y="2699"/>
                <a:chExt cx="136" cy="136"/>
              </a:xfrm>
            </p:grpSpPr>
            <p:sp>
              <p:nvSpPr>
                <p:cNvPr id="11348" name="Line 54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49" name="Line 55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345" name="Group 56"/>
              <p:cNvGrpSpPr/>
              <p:nvPr/>
            </p:nvGrpSpPr>
            <p:grpSpPr>
              <a:xfrm>
                <a:off x="3851" y="2472"/>
                <a:ext cx="136" cy="136"/>
                <a:chOff x="2880" y="2699"/>
                <a:chExt cx="136" cy="136"/>
              </a:xfrm>
            </p:grpSpPr>
            <p:sp>
              <p:nvSpPr>
                <p:cNvPr id="11346" name="Line 57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47" name="Line 58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1287" name="Group 59"/>
            <p:cNvGrpSpPr/>
            <p:nvPr/>
          </p:nvGrpSpPr>
          <p:grpSpPr>
            <a:xfrm>
              <a:off x="720" y="1920"/>
              <a:ext cx="1488" cy="48"/>
              <a:chOff x="1931" y="3643"/>
              <a:chExt cx="2112" cy="0"/>
            </a:xfrm>
          </p:grpSpPr>
          <p:sp>
            <p:nvSpPr>
              <p:cNvPr id="11329" name="Line 60"/>
              <p:cNvSpPr/>
              <p:nvPr/>
            </p:nvSpPr>
            <p:spPr>
              <a:xfrm>
                <a:off x="1931" y="3643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0" name="Line 61"/>
              <p:cNvSpPr/>
              <p:nvPr/>
            </p:nvSpPr>
            <p:spPr>
              <a:xfrm>
                <a:off x="2219" y="3643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1" name="Line 62"/>
              <p:cNvSpPr/>
              <p:nvPr/>
            </p:nvSpPr>
            <p:spPr>
              <a:xfrm>
                <a:off x="2507" y="3643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2" name="Line 63"/>
              <p:cNvSpPr/>
              <p:nvPr/>
            </p:nvSpPr>
            <p:spPr>
              <a:xfrm>
                <a:off x="2795" y="3643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3" name="Line 64"/>
              <p:cNvSpPr/>
              <p:nvPr/>
            </p:nvSpPr>
            <p:spPr>
              <a:xfrm>
                <a:off x="3083" y="3643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4" name="Line 65"/>
              <p:cNvSpPr/>
              <p:nvPr/>
            </p:nvSpPr>
            <p:spPr>
              <a:xfrm>
                <a:off x="3371" y="3643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5" name="Line 66"/>
              <p:cNvSpPr/>
              <p:nvPr/>
            </p:nvSpPr>
            <p:spPr>
              <a:xfrm>
                <a:off x="3659" y="3643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36" name="Line 67"/>
              <p:cNvSpPr/>
              <p:nvPr/>
            </p:nvSpPr>
            <p:spPr>
              <a:xfrm>
                <a:off x="3947" y="3643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11288" name="Object 68"/>
            <p:cNvGraphicFramePr>
              <a:graphicFrameLocks noChangeAspect="1"/>
            </p:cNvGraphicFramePr>
            <p:nvPr/>
          </p:nvGraphicFramePr>
          <p:xfrm>
            <a:off x="192" y="960"/>
            <a:ext cx="495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342900" imgH="215900" progId="Equation.3">
                    <p:embed/>
                  </p:oleObj>
                </mc:Choice>
                <mc:Fallback>
                  <p:oleObj r:id="rId7" imgW="342900" imgH="2159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92" y="960"/>
                          <a:ext cx="495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9" name="Object 69"/>
            <p:cNvGraphicFramePr>
              <a:graphicFrameLocks noChangeAspect="1"/>
            </p:cNvGraphicFramePr>
            <p:nvPr/>
          </p:nvGraphicFramePr>
          <p:xfrm>
            <a:off x="240" y="1392"/>
            <a:ext cx="494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342900" imgH="215900" progId="Equation.3">
                    <p:embed/>
                  </p:oleObj>
                </mc:Choice>
                <mc:Fallback>
                  <p:oleObj r:id="rId9" imgW="342900" imgH="215900" progId="Equation.3">
                    <p:embed/>
                    <p:pic>
                      <p:nvPicPr>
                        <p:cNvPr id="0" name="图片 312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0" y="1392"/>
                          <a:ext cx="494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70"/>
            <p:cNvGraphicFramePr>
              <a:graphicFrameLocks noChangeAspect="1"/>
            </p:cNvGraphicFramePr>
            <p:nvPr/>
          </p:nvGraphicFramePr>
          <p:xfrm>
            <a:off x="3600" y="624"/>
            <a:ext cx="45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317500" imgH="215900" progId="Equation.3">
                    <p:embed/>
                  </p:oleObj>
                </mc:Choice>
                <mc:Fallback>
                  <p:oleObj r:id="rId11" imgW="317500" imgH="2159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600" y="624"/>
                          <a:ext cx="457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71"/>
            <p:cNvGraphicFramePr>
              <a:graphicFrameLocks noChangeAspect="1"/>
            </p:cNvGraphicFramePr>
            <p:nvPr/>
          </p:nvGraphicFramePr>
          <p:xfrm>
            <a:off x="3696" y="1686"/>
            <a:ext cx="457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317500" imgH="215900" progId="Equation.3">
                    <p:embed/>
                  </p:oleObj>
                </mc:Choice>
                <mc:Fallback>
                  <p:oleObj r:id="rId13" imgW="317500" imgH="2159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96" y="1686"/>
                          <a:ext cx="457" cy="3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92" name="Group 72"/>
            <p:cNvGrpSpPr/>
            <p:nvPr/>
          </p:nvGrpSpPr>
          <p:grpSpPr>
            <a:xfrm>
              <a:off x="672" y="1068"/>
              <a:ext cx="1488" cy="48"/>
              <a:chOff x="1931" y="3643"/>
              <a:chExt cx="2112" cy="0"/>
            </a:xfrm>
          </p:grpSpPr>
          <p:sp>
            <p:nvSpPr>
              <p:cNvPr id="11321" name="Line 73"/>
              <p:cNvSpPr/>
              <p:nvPr/>
            </p:nvSpPr>
            <p:spPr>
              <a:xfrm>
                <a:off x="1931" y="3643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2" name="Line 74"/>
              <p:cNvSpPr/>
              <p:nvPr/>
            </p:nvSpPr>
            <p:spPr>
              <a:xfrm>
                <a:off x="2219" y="3643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3" name="Line 75"/>
              <p:cNvSpPr/>
              <p:nvPr/>
            </p:nvSpPr>
            <p:spPr>
              <a:xfrm>
                <a:off x="2507" y="3643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4" name="Line 76"/>
              <p:cNvSpPr/>
              <p:nvPr/>
            </p:nvSpPr>
            <p:spPr>
              <a:xfrm>
                <a:off x="2795" y="3643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5" name="Line 77"/>
              <p:cNvSpPr/>
              <p:nvPr/>
            </p:nvSpPr>
            <p:spPr>
              <a:xfrm>
                <a:off x="3083" y="3643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6" name="Line 78"/>
              <p:cNvSpPr/>
              <p:nvPr/>
            </p:nvSpPr>
            <p:spPr>
              <a:xfrm>
                <a:off x="3371" y="3643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7" name="Line 79"/>
              <p:cNvSpPr/>
              <p:nvPr/>
            </p:nvSpPr>
            <p:spPr>
              <a:xfrm>
                <a:off x="3659" y="3643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1328" name="Line 80"/>
              <p:cNvSpPr/>
              <p:nvPr/>
            </p:nvSpPr>
            <p:spPr>
              <a:xfrm>
                <a:off x="3947" y="3643"/>
                <a:ext cx="96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1293" name="Group 81"/>
            <p:cNvGrpSpPr/>
            <p:nvPr/>
          </p:nvGrpSpPr>
          <p:grpSpPr>
            <a:xfrm>
              <a:off x="720" y="1668"/>
              <a:ext cx="1428" cy="108"/>
              <a:chOff x="1835" y="2472"/>
              <a:chExt cx="2152" cy="136"/>
            </a:xfrm>
          </p:grpSpPr>
          <p:grpSp>
            <p:nvGrpSpPr>
              <p:cNvPr id="11294" name="Group 82"/>
              <p:cNvGrpSpPr/>
              <p:nvPr/>
            </p:nvGrpSpPr>
            <p:grpSpPr>
              <a:xfrm>
                <a:off x="1835" y="2472"/>
                <a:ext cx="136" cy="136"/>
                <a:chOff x="2880" y="2699"/>
                <a:chExt cx="136" cy="136"/>
              </a:xfrm>
            </p:grpSpPr>
            <p:sp>
              <p:nvSpPr>
                <p:cNvPr id="11319" name="Line 83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20" name="Line 84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295" name="Group 85"/>
              <p:cNvGrpSpPr/>
              <p:nvPr/>
            </p:nvGrpSpPr>
            <p:grpSpPr>
              <a:xfrm>
                <a:off x="2083" y="2472"/>
                <a:ext cx="136" cy="136"/>
                <a:chOff x="2880" y="2699"/>
                <a:chExt cx="136" cy="136"/>
              </a:xfrm>
            </p:grpSpPr>
            <p:sp>
              <p:nvSpPr>
                <p:cNvPr id="11317" name="Line 86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18" name="Line 87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296" name="Group 88"/>
              <p:cNvGrpSpPr/>
              <p:nvPr/>
            </p:nvGrpSpPr>
            <p:grpSpPr>
              <a:xfrm>
                <a:off x="2315" y="2472"/>
                <a:ext cx="136" cy="136"/>
                <a:chOff x="2880" y="2699"/>
                <a:chExt cx="136" cy="136"/>
              </a:xfrm>
            </p:grpSpPr>
            <p:sp>
              <p:nvSpPr>
                <p:cNvPr id="11315" name="Line 89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16" name="Line 90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297" name="Group 91"/>
              <p:cNvGrpSpPr/>
              <p:nvPr/>
            </p:nvGrpSpPr>
            <p:grpSpPr>
              <a:xfrm>
                <a:off x="2563" y="2472"/>
                <a:ext cx="136" cy="136"/>
                <a:chOff x="2880" y="2699"/>
                <a:chExt cx="136" cy="136"/>
              </a:xfrm>
            </p:grpSpPr>
            <p:sp>
              <p:nvSpPr>
                <p:cNvPr id="11313" name="Line 92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14" name="Line 93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298" name="Group 94"/>
              <p:cNvGrpSpPr/>
              <p:nvPr/>
            </p:nvGrpSpPr>
            <p:grpSpPr>
              <a:xfrm>
                <a:off x="2811" y="2472"/>
                <a:ext cx="136" cy="136"/>
                <a:chOff x="2880" y="2699"/>
                <a:chExt cx="136" cy="136"/>
              </a:xfrm>
            </p:grpSpPr>
            <p:sp>
              <p:nvSpPr>
                <p:cNvPr id="11311" name="Line 95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12" name="Line 96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299" name="Group 97"/>
              <p:cNvGrpSpPr/>
              <p:nvPr/>
            </p:nvGrpSpPr>
            <p:grpSpPr>
              <a:xfrm>
                <a:off x="3059" y="2472"/>
                <a:ext cx="136" cy="136"/>
                <a:chOff x="2880" y="2699"/>
                <a:chExt cx="136" cy="136"/>
              </a:xfrm>
            </p:grpSpPr>
            <p:sp>
              <p:nvSpPr>
                <p:cNvPr id="11309" name="Line 98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10" name="Line 99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300" name="Group 100"/>
              <p:cNvGrpSpPr/>
              <p:nvPr/>
            </p:nvGrpSpPr>
            <p:grpSpPr>
              <a:xfrm>
                <a:off x="3323" y="2472"/>
                <a:ext cx="136" cy="136"/>
                <a:chOff x="2880" y="2699"/>
                <a:chExt cx="136" cy="136"/>
              </a:xfrm>
            </p:grpSpPr>
            <p:sp>
              <p:nvSpPr>
                <p:cNvPr id="11307" name="Line 101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08" name="Line 102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301" name="Group 103"/>
              <p:cNvGrpSpPr/>
              <p:nvPr/>
            </p:nvGrpSpPr>
            <p:grpSpPr>
              <a:xfrm>
                <a:off x="3571" y="2472"/>
                <a:ext cx="136" cy="136"/>
                <a:chOff x="2880" y="2699"/>
                <a:chExt cx="136" cy="136"/>
              </a:xfrm>
            </p:grpSpPr>
            <p:sp>
              <p:nvSpPr>
                <p:cNvPr id="11305" name="Line 104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06" name="Line 105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302" name="Group 106"/>
              <p:cNvGrpSpPr/>
              <p:nvPr/>
            </p:nvGrpSpPr>
            <p:grpSpPr>
              <a:xfrm>
                <a:off x="3851" y="2472"/>
                <a:ext cx="136" cy="136"/>
                <a:chOff x="2880" y="2699"/>
                <a:chExt cx="136" cy="136"/>
              </a:xfrm>
            </p:grpSpPr>
            <p:sp>
              <p:nvSpPr>
                <p:cNvPr id="11303" name="Line 107"/>
                <p:cNvSpPr/>
                <p:nvPr/>
              </p:nvSpPr>
              <p:spPr>
                <a:xfrm>
                  <a:off x="2880" y="2768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04" name="Line 108"/>
                <p:cNvSpPr/>
                <p:nvPr/>
              </p:nvSpPr>
              <p:spPr>
                <a:xfrm rot="-5400000">
                  <a:off x="2879" y="2767"/>
                  <a:ext cx="136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11267" name="Text Box 109"/>
          <p:cNvSpPr txBox="1"/>
          <p:nvPr/>
        </p:nvSpPr>
        <p:spPr>
          <a:xfrm>
            <a:off x="2293168" y="476250"/>
            <a:ext cx="8763001" cy="10763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例：平板电容器带等量异号电荷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+</a:t>
            </a:r>
            <a:r>
              <a:rPr lang="en-US" altLang="zh-CN" i="1" dirty="0">
                <a:latin typeface="+mn-lt"/>
                <a:ea typeface="宋体" panose="02010600030101010101" pitchFamily="2" charset="-122"/>
              </a:rPr>
              <a:t>σ</a:t>
            </a:r>
            <a:r>
              <a:rPr lang="en-US" altLang="zh-CN" baseline="-25000" dirty="0">
                <a:latin typeface="+mn-lt"/>
                <a:ea typeface="宋体" panose="02010600030101010101" pitchFamily="2" charset="-122"/>
              </a:rPr>
              <a:t>0 </a:t>
            </a:r>
            <a:r>
              <a:rPr lang="en-US" altLang="zh-CN" dirty="0">
                <a:latin typeface="+mn-lt"/>
                <a:ea typeface="宋体" panose="02010600030101010101" pitchFamily="2" charset="-122"/>
              </a:rPr>
              <a:t>,-</a:t>
            </a:r>
            <a:r>
              <a:rPr lang="en-US" altLang="zh-CN" i="1" dirty="0">
                <a:latin typeface="+mn-lt"/>
                <a:ea typeface="宋体" panose="02010600030101010101" pitchFamily="2" charset="-122"/>
              </a:rPr>
              <a:t>σ</a:t>
            </a:r>
            <a:r>
              <a:rPr lang="en-US" altLang="zh-CN" baseline="-25000" dirty="0">
                <a:latin typeface="+mn-lt"/>
                <a:ea typeface="宋体" panose="02010600030101010101" pitchFamily="2" charset="-122"/>
              </a:rPr>
              <a:t>0</a:t>
            </a:r>
            <a:r>
              <a:rPr lang="zh-CN" altLang="en-US" baseline="-25000" dirty="0">
                <a:latin typeface="+mn-lt"/>
                <a:ea typeface="宋体" panose="02010600030101010101" pitchFamily="2" charset="-122"/>
              </a:rPr>
              <a:t>，</a:t>
            </a:r>
            <a:r>
              <a:rPr lang="zh-CN" alt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插入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半块</a:t>
            </a:r>
            <a:r>
              <a:rPr lang="zh-CN" altLang="en-US" sz="320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均匀电介质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ε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272" name="Object 1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094780"/>
              </p:ext>
            </p:extLst>
          </p:nvPr>
        </p:nvGraphicFramePr>
        <p:xfrm>
          <a:off x="3473374" y="4729153"/>
          <a:ext cx="12969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590550" imgH="416560" progId="Equation.3">
                  <p:embed/>
                </p:oleObj>
              </mc:Choice>
              <mc:Fallback>
                <p:oleObj r:id="rId15" imgW="590550" imgH="41656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73374" y="4729153"/>
                        <a:ext cx="1296987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1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365728"/>
              </p:ext>
            </p:extLst>
          </p:nvPr>
        </p:nvGraphicFramePr>
        <p:xfrm>
          <a:off x="5533936" y="4713277"/>
          <a:ext cx="14208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624840" imgH="416560" progId="Equation.3">
                  <p:embed/>
                </p:oleObj>
              </mc:Choice>
              <mc:Fallback>
                <p:oleObj r:id="rId17" imgW="624840" imgH="41656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533936" y="4713277"/>
                        <a:ext cx="1420813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Text Box 116"/>
          <p:cNvSpPr txBox="1"/>
          <p:nvPr/>
        </p:nvSpPr>
        <p:spPr>
          <a:xfrm>
            <a:off x="5108311" y="1002318"/>
            <a:ext cx="57912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则该电容器的电容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11275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507262"/>
              </p:ext>
            </p:extLst>
          </p:nvPr>
        </p:nvGraphicFramePr>
        <p:xfrm>
          <a:off x="7825045" y="4900869"/>
          <a:ext cx="1725455" cy="54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7373600" imgH="5486400" progId="Equation.DSMT4">
                  <p:embed/>
                </p:oleObj>
              </mc:Choice>
              <mc:Fallback>
                <p:oleObj name="Equation" r:id="rId19" imgW="17373600" imgH="54864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25045" y="4900869"/>
                        <a:ext cx="1725455" cy="542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66" name="Rectangle 49"/>
          <p:cNvSpPr/>
          <p:nvPr/>
        </p:nvSpPr>
        <p:spPr>
          <a:xfrm>
            <a:off x="3740100" y="4063560"/>
            <a:ext cx="2879725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Wingdings" panose="05000000000000000000" pitchFamily="2" charset="2"/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电容器的并联</a:t>
            </a:r>
          </a:p>
        </p:txBody>
      </p:sp>
      <p:sp>
        <p:nvSpPr>
          <p:cNvPr id="120" name="Text Box 24">
            <a:extLst>
              <a:ext uri="{FF2B5EF4-FFF2-40B4-BE49-F238E27FC236}">
                <a16:creationId xmlns:a16="http://schemas.microsoft.com/office/drawing/2014/main" id="{AFA5EC9F-147F-066E-F073-DB5A3F04D3A1}"/>
              </a:ext>
            </a:extLst>
          </p:cNvPr>
          <p:cNvSpPr txBox="1"/>
          <p:nvPr/>
        </p:nvSpPr>
        <p:spPr>
          <a:xfrm>
            <a:off x="2567608" y="4045255"/>
            <a:ext cx="794213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解：</a:t>
            </a:r>
            <a:endParaRPr lang="en-US" altLang="zh-CN" sz="32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5ADE3A7E-35C1-A83F-9755-1C0BB682511D}"/>
              </a:ext>
            </a:extLst>
          </p:cNvPr>
          <p:cNvSpPr txBox="1"/>
          <p:nvPr/>
        </p:nvSpPr>
        <p:spPr>
          <a:xfrm>
            <a:off x="4790236" y="2450277"/>
            <a:ext cx="785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sz="360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81ADEA09-55E9-1E1C-2645-126DFAFA37DF}"/>
              </a:ext>
            </a:extLst>
          </p:cNvPr>
          <p:cNvSpPr txBox="1"/>
          <p:nvPr/>
        </p:nvSpPr>
        <p:spPr>
          <a:xfrm>
            <a:off x="6608468" y="2436174"/>
            <a:ext cx="15915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hangingPunct="1"/>
            <a:r>
              <a:rPr lang="en-US" altLang="zh-CN" sz="36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3600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118" name="Rectangle 96">
            <a:extLst>
              <a:ext uri="{FF2B5EF4-FFF2-40B4-BE49-F238E27FC236}">
                <a16:creationId xmlns:a16="http://schemas.microsoft.com/office/drawing/2014/main" id="{3BB464B8-74E4-9D20-522D-92DEF8CABAC7}"/>
              </a:ext>
            </a:extLst>
          </p:cNvPr>
          <p:cNvSpPr/>
          <p:nvPr/>
        </p:nvSpPr>
        <p:spPr>
          <a:xfrm>
            <a:off x="2470216" y="5761010"/>
            <a:ext cx="8585953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利用串</a:t>
            </a:r>
            <a:r>
              <a:rPr lang="en-US" altLang="zh-CN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并联计算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多种介质电容器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的电容。</a:t>
            </a:r>
          </a:p>
        </p:txBody>
      </p:sp>
      <p:cxnSp>
        <p:nvCxnSpPr>
          <p:cNvPr id="121" name="直接连接符 120">
            <a:extLst>
              <a:ext uri="{FF2B5EF4-FFF2-40B4-BE49-F238E27FC236}">
                <a16:creationId xmlns:a16="http://schemas.microsoft.com/office/drawing/2014/main" id="{A1FF4DE1-95EC-B725-C792-AA10A78138D0}"/>
              </a:ext>
            </a:extLst>
          </p:cNvPr>
          <p:cNvCxnSpPr>
            <a:cxnSpLocks/>
            <a:stCxn id="11279" idx="0"/>
            <a:endCxn id="11280" idx="2"/>
          </p:cNvCxnSpPr>
          <p:nvPr/>
        </p:nvCxnSpPr>
        <p:spPr bwMode="auto">
          <a:xfrm>
            <a:off x="6275516" y="1980889"/>
            <a:ext cx="38100" cy="1800406"/>
          </a:xfrm>
          <a:prstGeom prst="line">
            <a:avLst/>
          </a:prstGeom>
          <a:noFill/>
          <a:ln w="6350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</p:spPr>
      </p:cxnSp>
      <p:sp>
        <p:nvSpPr>
          <p:cNvPr id="128" name="AutoShape 12">
            <a:extLst>
              <a:ext uri="{FF2B5EF4-FFF2-40B4-BE49-F238E27FC236}">
                <a16:creationId xmlns:a16="http://schemas.microsoft.com/office/drawing/2014/main" id="{E4721378-4A9D-8E1C-04D6-C2CAEDB9F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3397" y="5443259"/>
            <a:ext cx="794212" cy="646332"/>
          </a:xfrm>
          <a:prstGeom prst="star5">
            <a:avLst/>
          </a:prstGeom>
          <a:gradFill rotWithShape="0">
            <a:gsLst>
              <a:gs pos="0">
                <a:srgbClr val="A50021">
                  <a:gamma/>
                  <a:tint val="0"/>
                  <a:invGamma/>
                </a:srgbClr>
              </a:gs>
              <a:gs pos="100000">
                <a:srgbClr val="A5002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A50021"/>
            </a:solidFill>
            <a:miter lim="800000"/>
          </a:ln>
          <a:effectLst/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122" name="Object 20">
            <a:extLst>
              <a:ext uri="{FF2B5EF4-FFF2-40B4-BE49-F238E27FC236}">
                <a16:creationId xmlns:a16="http://schemas.microsoft.com/office/drawing/2014/main" id="{1CD7F50E-086D-D206-F3D9-034ECFE594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2138894"/>
              </p:ext>
            </p:extLst>
          </p:nvPr>
        </p:nvGraphicFramePr>
        <p:xfrm>
          <a:off x="455741" y="1499617"/>
          <a:ext cx="116046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58720" imgH="393480" progId="Equation.DSMT4">
                  <p:embed/>
                </p:oleObj>
              </mc:Choice>
              <mc:Fallback>
                <p:oleObj name="Equation" r:id="rId21" imgW="558720" imgH="393480" progId="Equation.DSMT4">
                  <p:embed/>
                  <p:pic>
                    <p:nvPicPr>
                      <p:cNvPr id="68" name="Object 20">
                        <a:extLst>
                          <a:ext uri="{FF2B5EF4-FFF2-40B4-BE49-F238E27FC236}">
                            <a16:creationId xmlns:a16="http://schemas.microsoft.com/office/drawing/2014/main" id="{73D10F40-E21B-8A0F-EAAE-C36F158E91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5741" y="1499617"/>
                        <a:ext cx="1160462" cy="74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66" grpId="0"/>
      <p:bldP spid="120" grpId="0" build="p"/>
      <p:bldP spid="1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8" name="Rectangle 10"/>
          <p:cNvSpPr/>
          <p:nvPr/>
        </p:nvSpPr>
        <p:spPr>
          <a:xfrm>
            <a:off x="1988313" y="1670732"/>
            <a:ext cx="9649072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例：将</a:t>
            </a:r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球形电容器沿直径切开，忽略边缘效应，求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半球形电容器</a:t>
            </a:r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的电容。</a:t>
            </a:r>
          </a:p>
        </p:txBody>
      </p:sp>
      <p:graphicFrame>
        <p:nvGraphicFramePr>
          <p:cNvPr id="225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472987"/>
              </p:ext>
            </p:extLst>
          </p:nvPr>
        </p:nvGraphicFramePr>
        <p:xfrm>
          <a:off x="6371507" y="4271336"/>
          <a:ext cx="2520713" cy="658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62000" imgH="228600" progId="Equation.3">
                  <p:embed/>
                </p:oleObj>
              </mc:Choice>
              <mc:Fallback>
                <p:oleObj r:id="rId2" imgW="762000" imgH="2286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71507" y="4271336"/>
                        <a:ext cx="2520713" cy="65884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767170"/>
              </p:ext>
            </p:extLst>
          </p:nvPr>
        </p:nvGraphicFramePr>
        <p:xfrm>
          <a:off x="5308348" y="5187268"/>
          <a:ext cx="2323515" cy="1022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00100" imgH="393700" progId="Equation.3">
                  <p:embed/>
                </p:oleObj>
              </mc:Choice>
              <mc:Fallback>
                <p:oleObj r:id="rId4" imgW="800100" imgH="393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08348" y="5187268"/>
                        <a:ext cx="2323515" cy="102223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224" name="Rectangle 96"/>
          <p:cNvSpPr/>
          <p:nvPr/>
        </p:nvSpPr>
        <p:spPr>
          <a:xfrm>
            <a:off x="5234709" y="2881389"/>
            <a:ext cx="4648394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解：看作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两个半球形  </a:t>
            </a:r>
            <a:endParaRPr lang="en-US" altLang="zh-CN" sz="36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/>
            <a:r>
              <a:rPr lang="en-US" altLang="zh-CN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电容器并联。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572113"/>
              </p:ext>
            </p:extLst>
          </p:nvPr>
        </p:nvGraphicFramePr>
        <p:xfrm>
          <a:off x="7702929" y="5163717"/>
          <a:ext cx="2323515" cy="110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12800" imgH="431800" progId="Equation.3">
                  <p:embed/>
                </p:oleObj>
              </mc:Choice>
              <mc:Fallback>
                <p:oleObj r:id="rId6" imgW="812800" imgH="4318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02929" y="5163717"/>
                        <a:ext cx="2323515" cy="1103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6"/>
          <p:cNvSpPr/>
          <p:nvPr/>
        </p:nvSpPr>
        <p:spPr>
          <a:xfrm>
            <a:off x="1559496" y="799636"/>
            <a:ext cx="1008112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利用串</a:t>
            </a:r>
            <a:r>
              <a:rPr lang="en-US" altLang="zh-CN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并联计算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导体形状不规则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电容器的电容。</a:t>
            </a:r>
          </a:p>
        </p:txBody>
      </p:sp>
      <p:pic>
        <p:nvPicPr>
          <p:cNvPr id="4" name="图片 3" descr="图片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9755" y="3435062"/>
            <a:ext cx="4163060" cy="2242820"/>
          </a:xfrm>
          <a:prstGeom prst="rect">
            <a:avLst/>
          </a:prstGeom>
        </p:spPr>
      </p:pic>
      <p:grpSp>
        <p:nvGrpSpPr>
          <p:cNvPr id="2" name="Group 14"/>
          <p:cNvGrpSpPr/>
          <p:nvPr/>
        </p:nvGrpSpPr>
        <p:grpSpPr>
          <a:xfrm>
            <a:off x="2150824" y="3421620"/>
            <a:ext cx="2286000" cy="2286000"/>
            <a:chOff x="4224" y="1968"/>
            <a:chExt cx="1440" cy="1440"/>
          </a:xfrm>
        </p:grpSpPr>
        <p:sp>
          <p:nvSpPr>
            <p:cNvPr id="7186" name="Oval 3"/>
            <p:cNvSpPr/>
            <p:nvPr/>
          </p:nvSpPr>
          <p:spPr>
            <a:xfrm>
              <a:off x="4224" y="1968"/>
              <a:ext cx="1440" cy="1440"/>
            </a:xfrm>
            <a:prstGeom prst="ellipse">
              <a:avLst/>
            </a:prstGeom>
            <a:gradFill rotWithShape="0">
              <a:gsLst>
                <a:gs pos="0">
                  <a:srgbClr val="FAF1DF"/>
                </a:gs>
                <a:gs pos="100000">
                  <a:srgbClr val="D48D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187" name="Oval 4"/>
            <p:cNvSpPr/>
            <p:nvPr/>
          </p:nvSpPr>
          <p:spPr>
            <a:xfrm>
              <a:off x="4428" y="2136"/>
              <a:ext cx="1056" cy="1104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7188" name="Oval 5"/>
            <p:cNvSpPr/>
            <p:nvPr/>
          </p:nvSpPr>
          <p:spPr>
            <a:xfrm>
              <a:off x="4656" y="2388"/>
              <a:ext cx="576" cy="576"/>
            </a:xfrm>
            <a:prstGeom prst="ellipse">
              <a:avLst/>
            </a:prstGeom>
            <a:gradFill rotWithShape="0">
              <a:gsLst>
                <a:gs pos="0">
                  <a:srgbClr val="FAF1DF"/>
                </a:gs>
                <a:gs pos="100000">
                  <a:srgbClr val="D48D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7189" name="Text Box 6"/>
            <p:cNvSpPr txBox="1"/>
            <p:nvPr/>
          </p:nvSpPr>
          <p:spPr>
            <a:xfrm>
              <a:off x="4560" y="2856"/>
              <a:ext cx="432" cy="2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190" name="Line 7"/>
            <p:cNvSpPr/>
            <p:nvPr/>
          </p:nvSpPr>
          <p:spPr>
            <a:xfrm flipV="1">
              <a:off x="4980" y="2688"/>
              <a:ext cx="5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Text Box 8"/>
            <p:cNvSpPr txBox="1"/>
            <p:nvPr/>
          </p:nvSpPr>
          <p:spPr>
            <a:xfrm>
              <a:off x="5184" y="2340"/>
              <a:ext cx="4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  <a:endParaRPr lang="en-US" altLang="zh-CN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192" name="Line 9"/>
            <p:cNvSpPr/>
            <p:nvPr/>
          </p:nvSpPr>
          <p:spPr>
            <a:xfrm flipH="1">
              <a:off x="4716" y="2688"/>
              <a:ext cx="24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8" name="AutoShape 12">
            <a:extLst>
              <a:ext uri="{FF2B5EF4-FFF2-40B4-BE49-F238E27FC236}">
                <a16:creationId xmlns:a16="http://schemas.microsoft.com/office/drawing/2014/main" id="{90AB9AC4-D7D1-830C-83F2-CE22389BB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1046183"/>
            <a:ext cx="701253" cy="658848"/>
          </a:xfrm>
          <a:prstGeom prst="star5">
            <a:avLst/>
          </a:prstGeom>
          <a:gradFill rotWithShape="0">
            <a:gsLst>
              <a:gs pos="0">
                <a:srgbClr val="A50021">
                  <a:gamma/>
                  <a:tint val="0"/>
                  <a:invGamma/>
                </a:srgbClr>
              </a:gs>
              <a:gs pos="100000">
                <a:srgbClr val="A5002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A50021"/>
            </a:solidFill>
            <a:miter lim="800000"/>
          </a:ln>
          <a:effectLst/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/>
      <p:bldP spid="482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51" name="Text Box 23"/>
          <p:cNvSpPr txBox="1"/>
          <p:nvPr/>
        </p:nvSpPr>
        <p:spPr>
          <a:xfrm>
            <a:off x="1240312" y="1000799"/>
            <a:ext cx="3227705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44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电容器</a:t>
            </a:r>
            <a:r>
              <a:rPr lang="en-US" altLang="zh-CN" sz="4400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endParaRPr lang="zh-CN" altLang="en-US" sz="440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Text Box 23"/>
          <p:cNvSpPr txBox="1"/>
          <p:nvPr/>
        </p:nvSpPr>
        <p:spPr>
          <a:xfrm>
            <a:off x="2809690" y="1024165"/>
            <a:ext cx="3227705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“无处不在”</a:t>
            </a:r>
            <a:endParaRPr lang="zh-CN" altLang="en-US" sz="4000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1" name="Text Box 23"/>
          <p:cNvSpPr txBox="1"/>
          <p:nvPr/>
        </p:nvSpPr>
        <p:spPr>
          <a:xfrm>
            <a:off x="1285938" y="2938325"/>
            <a:ext cx="1385055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应用</a:t>
            </a:r>
            <a:endParaRPr lang="zh-CN" altLang="en-US" sz="4000" dirty="0">
              <a:solidFill>
                <a:srgbClr val="CC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493345" y="2652583"/>
            <a:ext cx="5918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600" dirty="0">
                <a:solidFill>
                  <a:srgbClr val="FF0000"/>
                </a:solidFill>
                <a:sym typeface="Symbol" panose="05050102010706020507" charset="0"/>
              </a:rPr>
              <a:t>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296070" y="5013688"/>
            <a:ext cx="3424204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储存电荷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（场）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962845" y="3154465"/>
            <a:ext cx="167157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隔直流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062203" y="3967602"/>
            <a:ext cx="167157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……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1667" y="3678646"/>
            <a:ext cx="3363554" cy="2549749"/>
          </a:xfrm>
          <a:prstGeom prst="rect">
            <a:avLst/>
          </a:prstGeom>
        </p:spPr>
      </p:pic>
      <p:sp>
        <p:nvSpPr>
          <p:cNvPr id="59" name="文本框 58">
            <a:extLst>
              <a:ext uri="{FF2B5EF4-FFF2-40B4-BE49-F238E27FC236}">
                <a16:creationId xmlns:a16="http://schemas.microsoft.com/office/drawing/2014/main" id="{04D2E253-0FC3-98F2-4730-C9BAAB858AE1}"/>
              </a:ext>
            </a:extLst>
          </p:cNvPr>
          <p:cNvSpPr txBox="1"/>
          <p:nvPr/>
        </p:nvSpPr>
        <p:spPr>
          <a:xfrm>
            <a:off x="2963213" y="2395738"/>
            <a:ext cx="232237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杂散电容</a:t>
            </a:r>
            <a:endParaRPr lang="zh-CN" altLang="en-US" sz="3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C602536-BC0F-208D-7D9E-F1CD07D34469}"/>
              </a:ext>
            </a:extLst>
          </p:cNvPr>
          <p:cNvGrpSpPr/>
          <p:nvPr/>
        </p:nvGrpSpPr>
        <p:grpSpPr>
          <a:xfrm>
            <a:off x="7377205" y="2114382"/>
            <a:ext cx="3854346" cy="1153041"/>
            <a:chOff x="6816080" y="1416790"/>
            <a:chExt cx="3854346" cy="1153041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7BA429C-A734-3D3C-4FBE-A2B0F1808B67}"/>
                </a:ext>
              </a:extLst>
            </p:cNvPr>
            <p:cNvGrpSpPr/>
            <p:nvPr/>
          </p:nvGrpSpPr>
          <p:grpSpPr>
            <a:xfrm>
              <a:off x="6816080" y="1416790"/>
              <a:ext cx="3287565" cy="226803"/>
              <a:chOff x="6575356" y="1422383"/>
              <a:chExt cx="3287565" cy="226803"/>
            </a:xfrm>
          </p:grpSpPr>
          <p:sp>
            <p:nvSpPr>
              <p:cNvPr id="60" name="AutoShape 3">
                <a:extLst>
                  <a:ext uri="{FF2B5EF4-FFF2-40B4-BE49-F238E27FC236}">
                    <a16:creationId xmlns:a16="http://schemas.microsoft.com/office/drawing/2014/main" id="{88148663-81F0-FADD-ABCF-44239308D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3627332">
                <a:off x="8440499" y="226764"/>
                <a:ext cx="125456" cy="2719388"/>
              </a:xfrm>
              <a:prstGeom prst="can">
                <a:avLst>
                  <a:gd name="adj" fmla="val 87560"/>
                </a:avLst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DBE4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b="1"/>
              </a:p>
            </p:txBody>
          </p:sp>
          <p:sp>
            <p:nvSpPr>
              <p:cNvPr id="61" name="AutoShape 4">
                <a:extLst>
                  <a:ext uri="{FF2B5EF4-FFF2-40B4-BE49-F238E27FC236}">
                    <a16:creationId xmlns:a16="http://schemas.microsoft.com/office/drawing/2014/main" id="{ED9611F5-C88B-ECEC-8BB8-EF25573C21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3627332">
                <a:off x="7833735" y="164004"/>
                <a:ext cx="113729" cy="2630488"/>
              </a:xfrm>
              <a:prstGeom prst="can">
                <a:avLst>
                  <a:gd name="adj" fmla="val 75458"/>
                </a:avLst>
              </a:prstGeom>
              <a:gradFill rotWithShape="0">
                <a:gsLst>
                  <a:gs pos="0">
                    <a:srgbClr val="000000"/>
                  </a:gs>
                  <a:gs pos="50000">
                    <a:srgbClr val="CCDBE4"/>
                  </a:gs>
                  <a:gs pos="100000">
                    <a:srgbClr val="000000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zh-CN" b="1"/>
              </a:p>
            </p:txBody>
          </p:sp>
        </p:grp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1ACF3A10-BB79-5881-A0B6-7FFF9A1E9123}"/>
                </a:ext>
              </a:extLst>
            </p:cNvPr>
            <p:cNvSpPr txBox="1"/>
            <p:nvPr/>
          </p:nvSpPr>
          <p:spPr>
            <a:xfrm>
              <a:off x="8802029" y="1738834"/>
              <a:ext cx="1868397" cy="83099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平行输电线</a:t>
              </a:r>
              <a:r>
                <a:rPr lang="en-US" altLang="zh-CN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(</a:t>
              </a:r>
              <a:r>
                <a:rPr lang="zh-CN" altLang="en-US" sz="24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例：</a:t>
              </a:r>
              <a:r>
                <a:rPr lang="en-US" altLang="zh-CN" sz="24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9.22</a:t>
              </a:r>
              <a:r>
                <a:rPr lang="en-US" altLang="zh-CN" sz="24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)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17" name="Line 36">
            <a:extLst>
              <a:ext uri="{FF2B5EF4-FFF2-40B4-BE49-F238E27FC236}">
                <a16:creationId xmlns:a16="http://schemas.microsoft.com/office/drawing/2014/main" id="{5AD567E1-8838-FD72-E254-ED8F9ECC9AD9}"/>
              </a:ext>
            </a:extLst>
          </p:cNvPr>
          <p:cNvSpPr>
            <a:spLocks noChangeShapeType="1"/>
          </p:cNvSpPr>
          <p:nvPr/>
        </p:nvSpPr>
        <p:spPr bwMode="auto">
          <a:xfrm rot="20217259" flipH="1">
            <a:off x="5875338" y="6110916"/>
            <a:ext cx="381000" cy="53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1AFEFE64-94BD-5D75-ED25-1D31E7FB88DA}"/>
              </a:ext>
            </a:extLst>
          </p:cNvPr>
          <p:cNvGrpSpPr/>
          <p:nvPr/>
        </p:nvGrpSpPr>
        <p:grpSpPr>
          <a:xfrm>
            <a:off x="4013333" y="4603576"/>
            <a:ext cx="2730329" cy="2209800"/>
            <a:chOff x="3356686" y="1694983"/>
            <a:chExt cx="2730329" cy="2209800"/>
          </a:xfrm>
        </p:grpSpPr>
        <p:grpSp>
          <p:nvGrpSpPr>
            <p:cNvPr id="119" name="Group 4">
              <a:extLst>
                <a:ext uri="{FF2B5EF4-FFF2-40B4-BE49-F238E27FC236}">
                  <a16:creationId xmlns:a16="http://schemas.microsoft.com/office/drawing/2014/main" id="{500A4BCA-6B44-486B-9AD9-B9D8897938D8}"/>
                </a:ext>
              </a:extLst>
            </p:cNvPr>
            <p:cNvGrpSpPr/>
            <p:nvPr/>
          </p:nvGrpSpPr>
          <p:grpSpPr bwMode="auto">
            <a:xfrm>
              <a:off x="3565557" y="1694983"/>
              <a:ext cx="2516188" cy="2209800"/>
              <a:chOff x="-1" y="10"/>
              <a:chExt cx="1585" cy="1392"/>
            </a:xfrm>
          </p:grpSpPr>
          <p:sp>
            <p:nvSpPr>
              <p:cNvPr id="122" name="Line 5">
                <a:extLst>
                  <a:ext uri="{FF2B5EF4-FFF2-40B4-BE49-F238E27FC236}">
                    <a16:creationId xmlns:a16="http://schemas.microsoft.com/office/drawing/2014/main" id="{7E10F9C5-666D-247B-FAD5-2BA023C7A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4" y="394"/>
                <a:ext cx="0" cy="6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3" name="Line 7">
                <a:extLst>
                  <a:ext uri="{FF2B5EF4-FFF2-40B4-BE49-F238E27FC236}">
                    <a16:creationId xmlns:a16="http://schemas.microsoft.com/office/drawing/2014/main" id="{8234A532-B789-EF95-CB63-88C8D4F31C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1" y="394"/>
                <a:ext cx="1" cy="6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4" name="Object 10">
                <a:extLst>
                  <a:ext uri="{FF2B5EF4-FFF2-40B4-BE49-F238E27FC236}">
                    <a16:creationId xmlns:a16="http://schemas.microsoft.com/office/drawing/2014/main" id="{21B0D2E5-0D3B-B208-4FF9-4594B33D5D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0" y="1066"/>
              <a:ext cx="23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127000" imgH="139700" progId="Equation.3">
                      <p:embed/>
                    </p:oleObj>
                  </mc:Choice>
                  <mc:Fallback>
                    <p:oleObj r:id="rId4" imgW="127000" imgH="139700" progId="Equation.3">
                      <p:embed/>
                      <p:pic>
                        <p:nvPicPr>
                          <p:cNvPr id="70" name="Object 10">
                            <a:extLst>
                              <a:ext uri="{FF2B5EF4-FFF2-40B4-BE49-F238E27FC236}">
                                <a16:creationId xmlns:a16="http://schemas.microsoft.com/office/drawing/2014/main" id="{C5B6C494-8255-A672-EA51-EB46F71DFE6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0" y="1066"/>
                            <a:ext cx="23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5" name="Group 11">
                <a:extLst>
                  <a:ext uri="{FF2B5EF4-FFF2-40B4-BE49-F238E27FC236}">
                    <a16:creationId xmlns:a16="http://schemas.microsoft.com/office/drawing/2014/main" id="{AE2B99EB-FF58-6CB0-5807-2ABEB64F2C2F}"/>
                  </a:ext>
                </a:extLst>
              </p:cNvPr>
              <p:cNvGrpSpPr/>
              <p:nvPr/>
            </p:nvGrpSpPr>
            <p:grpSpPr bwMode="auto">
              <a:xfrm>
                <a:off x="488" y="844"/>
                <a:ext cx="98" cy="419"/>
                <a:chOff x="8" y="-369"/>
                <a:chExt cx="98" cy="419"/>
              </a:xfrm>
            </p:grpSpPr>
            <p:sp>
              <p:nvSpPr>
                <p:cNvPr id="135" name="Line 12">
                  <a:extLst>
                    <a:ext uri="{FF2B5EF4-FFF2-40B4-BE49-F238E27FC236}">
                      <a16:creationId xmlns:a16="http://schemas.microsoft.com/office/drawing/2014/main" id="{B1CEC271-6FA2-50D9-020E-20C9B006DD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6" y="-288"/>
                  <a:ext cx="0" cy="281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6" name="Line 13">
                  <a:extLst>
                    <a:ext uri="{FF2B5EF4-FFF2-40B4-BE49-F238E27FC236}">
                      <a16:creationId xmlns:a16="http://schemas.microsoft.com/office/drawing/2014/main" id="{64D61F19-377D-C220-8BA6-02DFFE7931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" y="-369"/>
                  <a:ext cx="0" cy="419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26" name="Line 14">
                <a:extLst>
                  <a:ext uri="{FF2B5EF4-FFF2-40B4-BE49-F238E27FC236}">
                    <a16:creationId xmlns:a16="http://schemas.microsoft.com/office/drawing/2014/main" id="{2A0E0381-A225-0C16-20AE-2F7EAF5506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" y="1022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7" name="Line 15">
                <a:extLst>
                  <a:ext uri="{FF2B5EF4-FFF2-40B4-BE49-F238E27FC236}">
                    <a16:creationId xmlns:a16="http://schemas.microsoft.com/office/drawing/2014/main" id="{69EE657B-0022-47EF-B3D3-6211B80AAC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86" y="1022"/>
                <a:ext cx="49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28" name="Line 21">
                <a:extLst>
                  <a:ext uri="{FF2B5EF4-FFF2-40B4-BE49-F238E27FC236}">
                    <a16:creationId xmlns:a16="http://schemas.microsoft.com/office/drawing/2014/main" id="{9C5AC198-B3DE-2FC2-19ED-B52EA83D4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67" y="384"/>
                <a:ext cx="51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29" name="Group 23">
                <a:extLst>
                  <a:ext uri="{FF2B5EF4-FFF2-40B4-BE49-F238E27FC236}">
                    <a16:creationId xmlns:a16="http://schemas.microsoft.com/office/drawing/2014/main" id="{C97CAA2C-5D56-A43F-CEE6-7797DD3B48D4}"/>
                  </a:ext>
                </a:extLst>
              </p:cNvPr>
              <p:cNvGrpSpPr/>
              <p:nvPr/>
            </p:nvGrpSpPr>
            <p:grpSpPr bwMode="auto">
              <a:xfrm>
                <a:off x="360" y="174"/>
                <a:ext cx="128" cy="419"/>
                <a:chOff x="0" y="0"/>
                <a:chExt cx="128" cy="419"/>
              </a:xfrm>
            </p:grpSpPr>
            <p:sp>
              <p:nvSpPr>
                <p:cNvPr id="133" name="Line 24">
                  <a:extLst>
                    <a:ext uri="{FF2B5EF4-FFF2-40B4-BE49-F238E27FC236}">
                      <a16:creationId xmlns:a16="http://schemas.microsoft.com/office/drawing/2014/main" id="{2B63151E-E53A-86E0-AA82-331AE5C67C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0" y="0"/>
                  <a:ext cx="0" cy="419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4" name="Line 25">
                  <a:extLst>
                    <a:ext uri="{FF2B5EF4-FFF2-40B4-BE49-F238E27FC236}">
                      <a16:creationId xmlns:a16="http://schemas.microsoft.com/office/drawing/2014/main" id="{AB9D08B0-DF02-7931-2A81-FA82CC76F9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" y="0"/>
                  <a:ext cx="0" cy="419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30" name="Line 26">
                <a:extLst>
                  <a:ext uri="{FF2B5EF4-FFF2-40B4-BE49-F238E27FC236}">
                    <a16:creationId xmlns:a16="http://schemas.microsoft.com/office/drawing/2014/main" id="{7584EA3E-22FE-A4EE-673A-8809C05CD0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" y="383"/>
                <a:ext cx="31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1" name="Line 27">
                <a:extLst>
                  <a:ext uri="{FF2B5EF4-FFF2-40B4-BE49-F238E27FC236}">
                    <a16:creationId xmlns:a16="http://schemas.microsoft.com/office/drawing/2014/main" id="{15D6987A-F90B-5699-C29B-12B07467AE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0" y="384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32" name="Object 28">
                <a:extLst>
                  <a:ext uri="{FF2B5EF4-FFF2-40B4-BE49-F238E27FC236}">
                    <a16:creationId xmlns:a16="http://schemas.microsoft.com/office/drawing/2014/main" id="{60D29044-B599-5EBB-63EA-1E39357263F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" y="10"/>
              <a:ext cx="18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6" imgW="152400" imgH="177800" progId="Equation.3">
                      <p:embed/>
                    </p:oleObj>
                  </mc:Choice>
                  <mc:Fallback>
                    <p:oleObj r:id="rId6" imgW="152400" imgH="177800" progId="Equation.3">
                      <p:embed/>
                      <p:pic>
                        <p:nvPicPr>
                          <p:cNvPr id="84" name="Object 28">
                            <a:extLst>
                              <a:ext uri="{FF2B5EF4-FFF2-40B4-BE49-F238E27FC236}">
                                <a16:creationId xmlns:a16="http://schemas.microsoft.com/office/drawing/2014/main" id="{573245C4-0A8F-1224-04D0-D661C0ECF4A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" y="10"/>
                            <a:ext cx="189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20" name="Oval 30" descr="再生纸">
              <a:extLst>
                <a:ext uri="{FF2B5EF4-FFF2-40B4-BE49-F238E27FC236}">
                  <a16:creationId xmlns:a16="http://schemas.microsoft.com/office/drawing/2014/main" id="{69D7C3E6-F90B-0E7E-E3C9-DEE9B53DCB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6686" y="2580455"/>
              <a:ext cx="431973" cy="404029"/>
            </a:xfrm>
            <a:prstGeom prst="ellipse">
              <a:avLst/>
            </a:prstGeom>
            <a:blipFill dpi="0" rotWithShape="0">
              <a:blip r:embed="rId8"/>
              <a:srcRect/>
              <a:tile tx="0" ty="0" sx="100000" sy="100000" flip="none" algn="tl"/>
            </a:blipFill>
            <a:ln w="41275">
              <a:solidFill>
                <a:srgbClr val="CC33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21" name="Line 15">
              <a:extLst>
                <a:ext uri="{FF2B5EF4-FFF2-40B4-BE49-F238E27FC236}">
                  <a16:creationId xmlns:a16="http://schemas.microsoft.com/office/drawing/2014/main" id="{D51F965E-81A5-0E25-BFED-883EBCEC6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1082" y="3301533"/>
              <a:ext cx="475933" cy="1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7" name="Line 36">
            <a:extLst>
              <a:ext uri="{FF2B5EF4-FFF2-40B4-BE49-F238E27FC236}">
                <a16:creationId xmlns:a16="http://schemas.microsoft.com/office/drawing/2014/main" id="{C8E26B68-CCD5-4C06-06B1-6E6A3DA9E275}"/>
              </a:ext>
            </a:extLst>
          </p:cNvPr>
          <p:cNvSpPr>
            <a:spLocks noChangeShapeType="1"/>
          </p:cNvSpPr>
          <p:nvPr/>
        </p:nvSpPr>
        <p:spPr bwMode="auto">
          <a:xfrm rot="20217259" flipH="1" flipV="1">
            <a:off x="5921558" y="6158662"/>
            <a:ext cx="331918" cy="1448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649F38D1-D2D1-BABE-EF11-FFEB1C35183D}"/>
              </a:ext>
            </a:extLst>
          </p:cNvPr>
          <p:cNvGrpSpPr/>
          <p:nvPr/>
        </p:nvGrpSpPr>
        <p:grpSpPr>
          <a:xfrm>
            <a:off x="3962057" y="5419458"/>
            <a:ext cx="512762" cy="508093"/>
            <a:chOff x="4435136" y="1869261"/>
            <a:chExt cx="381000" cy="381000"/>
          </a:xfrm>
        </p:grpSpPr>
        <p:sp>
          <p:nvSpPr>
            <p:cNvPr id="139" name="Oval 47">
              <a:extLst>
                <a:ext uri="{FF2B5EF4-FFF2-40B4-BE49-F238E27FC236}">
                  <a16:creationId xmlns:a16="http://schemas.microsoft.com/office/drawing/2014/main" id="{DF74677B-5D26-9ED8-7EB7-CEB8A1C48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5136" y="1869261"/>
              <a:ext cx="381000" cy="381000"/>
            </a:xfrm>
            <a:prstGeom prst="ellipse">
              <a:avLst/>
            </a:prstGeom>
            <a:solidFill>
              <a:srgbClr val="FFFF00"/>
            </a:solidFill>
            <a:ln w="41275">
              <a:solidFill>
                <a:srgbClr val="CC33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40" name="Line 48">
              <a:extLst>
                <a:ext uri="{FF2B5EF4-FFF2-40B4-BE49-F238E27FC236}">
                  <a16:creationId xmlns:a16="http://schemas.microsoft.com/office/drawing/2014/main" id="{E91F242D-1C12-63F4-43A3-32C70EFE34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3236" y="1964511"/>
              <a:ext cx="304800" cy="22860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1" name="Line 49">
              <a:extLst>
                <a:ext uri="{FF2B5EF4-FFF2-40B4-BE49-F238E27FC236}">
                  <a16:creationId xmlns:a16="http://schemas.microsoft.com/office/drawing/2014/main" id="{EB773349-1BFA-7046-8C2A-0F858658D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73236" y="1945461"/>
              <a:ext cx="304800" cy="228600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dirty="0"/>
            </a:p>
          </p:txBody>
        </p:sp>
      </p:grpSp>
      <p:sp>
        <p:nvSpPr>
          <p:cNvPr id="41" name="文本框 40">
            <a:extLst>
              <a:ext uri="{FF2B5EF4-FFF2-40B4-BE49-F238E27FC236}">
                <a16:creationId xmlns:a16="http://schemas.microsoft.com/office/drawing/2014/main" id="{D467F14F-548B-DEE8-CCF6-A6E6556BD2B9}"/>
              </a:ext>
            </a:extLst>
          </p:cNvPr>
          <p:cNvSpPr txBox="1"/>
          <p:nvPr/>
        </p:nvSpPr>
        <p:spPr>
          <a:xfrm>
            <a:off x="4354833" y="3171444"/>
            <a:ext cx="2281747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通交流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2A624EB-E97D-C3F0-210F-D7203638DCA1}"/>
              </a:ext>
            </a:extLst>
          </p:cNvPr>
          <p:cNvSpPr txBox="1"/>
          <p:nvPr/>
        </p:nvSpPr>
        <p:spPr>
          <a:xfrm>
            <a:off x="2965104" y="3158802"/>
            <a:ext cx="277945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高通滤波器</a:t>
            </a:r>
            <a:endParaRPr lang="zh-CN" altLang="en-US" sz="3600" dirty="0">
              <a:solidFill>
                <a:srgbClr val="0000FF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69D1AC7-3019-67C9-A59A-48618C7F736B}"/>
              </a:ext>
            </a:extLst>
          </p:cNvPr>
          <p:cNvGrpSpPr/>
          <p:nvPr/>
        </p:nvGrpSpPr>
        <p:grpSpPr>
          <a:xfrm>
            <a:off x="5519936" y="4647699"/>
            <a:ext cx="475931" cy="667721"/>
            <a:chOff x="6096000" y="4636368"/>
            <a:chExt cx="475931" cy="667721"/>
          </a:xfrm>
        </p:grpSpPr>
        <p:sp>
          <p:nvSpPr>
            <p:cNvPr id="43" name="Rectangle 62">
              <a:extLst>
                <a:ext uri="{FF2B5EF4-FFF2-40B4-BE49-F238E27FC236}">
                  <a16:creationId xmlns:a16="http://schemas.microsoft.com/office/drawing/2014/main" id="{2E5B9351-C93D-B074-73AD-AA98622E8D65}"/>
                </a:ext>
              </a:extLst>
            </p:cNvPr>
            <p:cNvSpPr/>
            <p:nvPr/>
          </p:nvSpPr>
          <p:spPr>
            <a:xfrm>
              <a:off x="6096000" y="5105272"/>
              <a:ext cx="475931" cy="198817"/>
            </a:xfrm>
            <a:prstGeom prst="rect">
              <a:avLst/>
            </a:prstGeom>
            <a:solidFill>
              <a:srgbClr val="808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graphicFrame>
          <p:nvGraphicFramePr>
            <p:cNvPr id="44" name="Object 22">
              <a:extLst>
                <a:ext uri="{FF2B5EF4-FFF2-40B4-BE49-F238E27FC236}">
                  <a16:creationId xmlns:a16="http://schemas.microsoft.com/office/drawing/2014/main" id="{A4B9CA24-A450-94AC-63A2-CA875E8B22C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9933215"/>
                </p:ext>
              </p:extLst>
            </p:nvPr>
          </p:nvGraphicFramePr>
          <p:xfrm>
            <a:off x="6143694" y="4636368"/>
            <a:ext cx="334963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52400" imgH="165100" progId="Equation.3">
                    <p:embed/>
                  </p:oleObj>
                </mc:Choice>
                <mc:Fallback>
                  <p:oleObj r:id="rId9" imgW="152400" imgH="165100" progId="Equation.3">
                    <p:embed/>
                    <p:pic>
                      <p:nvPicPr>
                        <p:cNvPr id="105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3694" y="4636368"/>
                          <a:ext cx="334963" cy="4730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964038B6-4D52-CC9C-D5F9-7C37E5D369A0}"/>
              </a:ext>
            </a:extLst>
          </p:cNvPr>
          <p:cNvGrpSpPr/>
          <p:nvPr/>
        </p:nvGrpSpPr>
        <p:grpSpPr>
          <a:xfrm>
            <a:off x="7457800" y="1556792"/>
            <a:ext cx="3326805" cy="3033304"/>
            <a:chOff x="5047283" y="2564904"/>
            <a:chExt cx="3326805" cy="3033304"/>
          </a:xfrm>
        </p:grpSpPr>
        <p:grpSp>
          <p:nvGrpSpPr>
            <p:cNvPr id="85" name="Group 4">
              <a:extLst>
                <a:ext uri="{FF2B5EF4-FFF2-40B4-BE49-F238E27FC236}">
                  <a16:creationId xmlns:a16="http://schemas.microsoft.com/office/drawing/2014/main" id="{ADD5E325-3B5B-9261-879A-97621E75D4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47283" y="2564904"/>
              <a:ext cx="3326805" cy="3033304"/>
              <a:chOff x="3357" y="660"/>
              <a:chExt cx="1571" cy="1509"/>
            </a:xfrm>
          </p:grpSpPr>
          <p:sp>
            <p:nvSpPr>
              <p:cNvPr id="88" name="Text Box 5">
                <a:extLst>
                  <a:ext uri="{FF2B5EF4-FFF2-40B4-BE49-F238E27FC236}">
                    <a16:creationId xmlns:a16="http://schemas.microsoft.com/office/drawing/2014/main" id="{5ABC29CC-4761-BD46-345D-F52DF36D2A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62" y="660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ea typeface="宋体" panose="02010600030101010101" pitchFamily="2" charset="-122"/>
                  </a:rPr>
                  <a:t>L</a:t>
                </a:r>
              </a:p>
            </p:txBody>
          </p:sp>
          <p:sp>
            <p:nvSpPr>
              <p:cNvPr id="89" name="Line 6">
                <a:extLst>
                  <a:ext uri="{FF2B5EF4-FFF2-40B4-BE49-F238E27FC236}">
                    <a16:creationId xmlns:a16="http://schemas.microsoft.com/office/drawing/2014/main" id="{82974682-9F38-686E-E926-D55AE23A9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28" y="1074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" name="Line 7">
                <a:extLst>
                  <a:ext uri="{FF2B5EF4-FFF2-40B4-BE49-F238E27FC236}">
                    <a16:creationId xmlns:a16="http://schemas.microsoft.com/office/drawing/2014/main" id="{EDCD61FD-5062-8653-7039-50395AAD5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074"/>
                <a:ext cx="0" cy="768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1" name="Line 8">
                <a:extLst>
                  <a:ext uri="{FF2B5EF4-FFF2-40B4-BE49-F238E27FC236}">
                    <a16:creationId xmlns:a16="http://schemas.microsoft.com/office/drawing/2014/main" id="{BA3627F9-696D-7BA7-41FD-C0205C783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0" y="1074"/>
                <a:ext cx="192" cy="0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" name="Line 9">
                <a:extLst>
                  <a:ext uri="{FF2B5EF4-FFF2-40B4-BE49-F238E27FC236}">
                    <a16:creationId xmlns:a16="http://schemas.microsoft.com/office/drawing/2014/main" id="{008FF2C2-E00F-B28B-E73B-10B4B1B9D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63" y="1846"/>
                <a:ext cx="565" cy="4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" name="Line 10">
                <a:extLst>
                  <a:ext uri="{FF2B5EF4-FFF2-40B4-BE49-F238E27FC236}">
                    <a16:creationId xmlns:a16="http://schemas.microsoft.com/office/drawing/2014/main" id="{14270EE3-1A27-4CAF-280D-07AE9E5DC3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7" y="1838"/>
                <a:ext cx="266" cy="4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" name="Line 12">
                <a:extLst>
                  <a:ext uri="{FF2B5EF4-FFF2-40B4-BE49-F238E27FC236}">
                    <a16:creationId xmlns:a16="http://schemas.microsoft.com/office/drawing/2014/main" id="{4BC4351B-283D-613C-2F01-891852DF6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623" y="176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" name="Line 13">
                <a:extLst>
                  <a:ext uri="{FF2B5EF4-FFF2-40B4-BE49-F238E27FC236}">
                    <a16:creationId xmlns:a16="http://schemas.microsoft.com/office/drawing/2014/main" id="{9354A5D5-4440-CD10-37C9-562BEDA08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71" y="1703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" name="Line 14">
                <a:extLst>
                  <a:ext uri="{FF2B5EF4-FFF2-40B4-BE49-F238E27FC236}">
                    <a16:creationId xmlns:a16="http://schemas.microsoft.com/office/drawing/2014/main" id="{16A9637B-D79A-7E9E-F08C-DDEFB83E0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3" y="1842"/>
                <a:ext cx="272" cy="4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7" name="Line 15">
                <a:extLst>
                  <a:ext uri="{FF2B5EF4-FFF2-40B4-BE49-F238E27FC236}">
                    <a16:creationId xmlns:a16="http://schemas.microsoft.com/office/drawing/2014/main" id="{8CB7519C-12FE-8D7F-01FD-044E62F6D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19" y="176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" name="Line 16">
                <a:extLst>
                  <a:ext uri="{FF2B5EF4-FFF2-40B4-BE49-F238E27FC236}">
                    <a16:creationId xmlns:a16="http://schemas.microsoft.com/office/drawing/2014/main" id="{CB363723-49A6-2555-6DE7-80E82D66F4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67" y="1703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" name="Line 17">
                <a:extLst>
                  <a:ext uri="{FF2B5EF4-FFF2-40B4-BE49-F238E27FC236}">
                    <a16:creationId xmlns:a16="http://schemas.microsoft.com/office/drawing/2014/main" id="{BDBEA798-15A3-6F33-650D-A115DDEB1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15" y="1762"/>
                <a:ext cx="0" cy="144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" name="Line 18">
                <a:extLst>
                  <a:ext uri="{FF2B5EF4-FFF2-40B4-BE49-F238E27FC236}">
                    <a16:creationId xmlns:a16="http://schemas.microsoft.com/office/drawing/2014/main" id="{D14B7EFD-95CA-F48D-25D9-7BCD2FF63A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63" y="1703"/>
                <a:ext cx="0" cy="240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" name="Line 19">
                <a:extLst>
                  <a:ext uri="{FF2B5EF4-FFF2-40B4-BE49-F238E27FC236}">
                    <a16:creationId xmlns:a16="http://schemas.microsoft.com/office/drawing/2014/main" id="{F432A798-FD75-7D54-184C-2ACCB683D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49" y="1074"/>
                <a:ext cx="432" cy="0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" name="Line 20">
                <a:extLst>
                  <a:ext uri="{FF2B5EF4-FFF2-40B4-BE49-F238E27FC236}">
                    <a16:creationId xmlns:a16="http://schemas.microsoft.com/office/drawing/2014/main" id="{90D42873-1377-DD6E-B0C4-A67BAE903F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96" y="1074"/>
                <a:ext cx="532" cy="9"/>
              </a:xfrm>
              <a:prstGeom prst="line">
                <a:avLst/>
              </a:prstGeom>
              <a:noFill/>
              <a:ln w="28575">
                <a:solidFill>
                  <a:srgbClr val="9933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3" name="Object 21">
                <a:extLst>
                  <a:ext uri="{FF2B5EF4-FFF2-40B4-BE49-F238E27FC236}">
                    <a16:creationId xmlns:a16="http://schemas.microsoft.com/office/drawing/2014/main" id="{DDE3460D-DA84-FD0E-01E6-D2BD1C8104F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H="1">
              <a:off x="4086" y="978"/>
              <a:ext cx="189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11" imgW="361750" imgH="295183" progId="Paint.Picture">
                      <p:embed/>
                    </p:oleObj>
                  </mc:Choice>
                  <mc:Fallback>
                    <p:oleObj name="BMP 图象" r:id="rId11" imgW="361750" imgH="295183" progId="Paint.Picture">
                      <p:embed/>
                      <p:pic>
                        <p:nvPicPr>
                          <p:cNvPr id="67" name="Object 21">
                            <a:extLst>
                              <a:ext uri="{FF2B5EF4-FFF2-40B4-BE49-F238E27FC236}">
                                <a16:creationId xmlns:a16="http://schemas.microsoft.com/office/drawing/2014/main" id="{AE078635-64FA-116F-157F-89F90F5D473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4086" y="978"/>
                            <a:ext cx="189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Object 22">
                <a:extLst>
                  <a:ext uri="{FF2B5EF4-FFF2-40B4-BE49-F238E27FC236}">
                    <a16:creationId xmlns:a16="http://schemas.microsoft.com/office/drawing/2014/main" id="{21A981A2-9C66-BA72-6075-36178322413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H="1">
              <a:off x="4229" y="978"/>
              <a:ext cx="189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象" r:id="rId13" imgW="361750" imgH="295183" progId="Paint.Picture">
                      <p:embed/>
                    </p:oleObj>
                  </mc:Choice>
                  <mc:Fallback>
                    <p:oleObj name="BMP 图象" r:id="rId13" imgW="361750" imgH="295183" progId="Paint.Picture">
                      <p:embed/>
                      <p:pic>
                        <p:nvPicPr>
                          <p:cNvPr id="68" name="Object 22">
                            <a:extLst>
                              <a:ext uri="{FF2B5EF4-FFF2-40B4-BE49-F238E27FC236}">
                                <a16:creationId xmlns:a16="http://schemas.microsoft.com/office/drawing/2014/main" id="{F225056F-E0C1-9BFC-CC53-3EFB06CD90F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4229" y="978"/>
                            <a:ext cx="189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" name="Object 23">
                <a:extLst>
                  <a:ext uri="{FF2B5EF4-FFF2-40B4-BE49-F238E27FC236}">
                    <a16:creationId xmlns:a16="http://schemas.microsoft.com/office/drawing/2014/main" id="{ED9A0506-9AFB-279C-8A51-93DB9B62A44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flipH="1">
              <a:off x="3957" y="978"/>
              <a:ext cx="189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BMP 图像" r:id="rId14" imgW="361750" imgH="295183" progId="Paint.Picture">
                      <p:embed/>
                    </p:oleObj>
                  </mc:Choice>
                  <mc:Fallback>
                    <p:oleObj name="BMP 图像" r:id="rId14" imgW="361750" imgH="295183" progId="Paint.Picture">
                      <p:embed/>
                      <p:pic>
                        <p:nvPicPr>
                          <p:cNvPr id="69" name="Object 23">
                            <a:extLst>
                              <a:ext uri="{FF2B5EF4-FFF2-40B4-BE49-F238E27FC236}">
                                <a16:creationId xmlns:a16="http://schemas.microsoft.com/office/drawing/2014/main" id="{C0E083BB-9298-6409-6F63-E86A9234E5B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clrChange>
                              <a:clrFrom>
                                <a:srgbClr val="FFFFFF"/>
                              </a:clrFrom>
                              <a:clrTo>
                                <a:srgbClr val="FFFFFF">
                                  <a:alpha val="0"/>
                                </a:srgbClr>
                              </a:clrTo>
                            </a:clrChange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 flipH="1">
                            <a:off x="3957" y="978"/>
                            <a:ext cx="189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6" name="Text Box 26">
                <a:extLst>
                  <a:ext uri="{FF2B5EF4-FFF2-40B4-BE49-F238E27FC236}">
                    <a16:creationId xmlns:a16="http://schemas.microsoft.com/office/drawing/2014/main" id="{0A34F8D8-DE0F-2B93-6AE3-867A2B8911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23" y="1842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>
                    <a:ea typeface="宋体" panose="02010600030101010101" pitchFamily="2" charset="-122"/>
                    <a:sym typeface="Symbol" panose="05050102010706020507" pitchFamily="18" charset="2"/>
                  </a:rPr>
                  <a:t></a:t>
                </a:r>
                <a:endParaRPr lang="en-US" altLang="zh-CN" sz="2800" i="1">
                  <a:ea typeface="宋体" panose="02010600030101010101" pitchFamily="2" charset="-122"/>
                </a:endParaRPr>
              </a:p>
            </p:txBody>
          </p:sp>
          <p:sp>
            <p:nvSpPr>
              <p:cNvPr id="107" name="Text Box 27">
                <a:extLst>
                  <a:ext uri="{FF2B5EF4-FFF2-40B4-BE49-F238E27FC236}">
                    <a16:creationId xmlns:a16="http://schemas.microsoft.com/office/drawing/2014/main" id="{2A063342-23ED-6F27-AB5F-708D3F1D31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2" y="1864"/>
                <a:ext cx="409" cy="2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2800" i="1" dirty="0">
                    <a:ea typeface="宋体" panose="02010600030101010101" pitchFamily="2" charset="-122"/>
                  </a:rPr>
                  <a:t>K</a:t>
                </a:r>
              </a:p>
            </p:txBody>
          </p:sp>
        </p:grpSp>
        <p:sp>
          <p:nvSpPr>
            <p:cNvPr id="86" name="Oval 14">
              <a:extLst>
                <a:ext uri="{FF2B5EF4-FFF2-40B4-BE49-F238E27FC236}">
                  <a16:creationId xmlns:a16="http://schemas.microsoft.com/office/drawing/2014/main" id="{B1CA35F8-5CC4-563B-04CA-CA2632E2A377}"/>
                </a:ext>
              </a:extLst>
            </p:cNvPr>
            <p:cNvSpPr/>
            <p:nvPr/>
          </p:nvSpPr>
          <p:spPr>
            <a:xfrm>
              <a:off x="6672064" y="4902051"/>
              <a:ext cx="111125" cy="11112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87" name="Oval 14">
              <a:extLst>
                <a:ext uri="{FF2B5EF4-FFF2-40B4-BE49-F238E27FC236}">
                  <a16:creationId xmlns:a16="http://schemas.microsoft.com/office/drawing/2014/main" id="{81BB66E6-CCC3-6F92-1167-6B6EC2E103F0}"/>
                </a:ext>
              </a:extLst>
            </p:cNvPr>
            <p:cNvSpPr/>
            <p:nvPr/>
          </p:nvSpPr>
          <p:spPr>
            <a:xfrm>
              <a:off x="7176120" y="4902051"/>
              <a:ext cx="111125" cy="111125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</p:grpSp>
      <p:sp>
        <p:nvSpPr>
          <p:cNvPr id="108" name="Line 11">
            <a:extLst>
              <a:ext uri="{FF2B5EF4-FFF2-40B4-BE49-F238E27FC236}">
                <a16:creationId xmlns:a16="http://schemas.microsoft.com/office/drawing/2014/main" id="{E59866BE-16F7-6DEA-2EC2-0C9640137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9140476" y="3739214"/>
            <a:ext cx="508232" cy="192974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11">
            <a:extLst>
              <a:ext uri="{FF2B5EF4-FFF2-40B4-BE49-F238E27FC236}">
                <a16:creationId xmlns:a16="http://schemas.microsoft.com/office/drawing/2014/main" id="{4427E431-10FD-931A-21B1-FB483C4EC59D}"/>
              </a:ext>
            </a:extLst>
          </p:cNvPr>
          <p:cNvSpPr>
            <a:spLocks noChangeShapeType="1"/>
          </p:cNvSpPr>
          <p:nvPr/>
        </p:nvSpPr>
        <p:spPr bwMode="auto">
          <a:xfrm>
            <a:off x="9192344" y="3941259"/>
            <a:ext cx="384089" cy="8041"/>
          </a:xfrm>
          <a:prstGeom prst="line">
            <a:avLst/>
          </a:prstGeom>
          <a:noFill/>
          <a:ln w="28575">
            <a:solidFill>
              <a:srgbClr val="99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graphicFrame>
        <p:nvGraphicFramePr>
          <p:cNvPr id="72" name="Object 20">
            <a:extLst>
              <a:ext uri="{FF2B5EF4-FFF2-40B4-BE49-F238E27FC236}">
                <a16:creationId xmlns:a16="http://schemas.microsoft.com/office/drawing/2014/main" id="{583CFC04-E7E0-B620-2815-27C9189792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533362"/>
              </p:ext>
            </p:extLst>
          </p:nvPr>
        </p:nvGraphicFramePr>
        <p:xfrm>
          <a:off x="8716811" y="4251974"/>
          <a:ext cx="1160462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58720" imgH="393480" progId="Equation.DSMT4">
                  <p:embed/>
                </p:oleObj>
              </mc:Choice>
              <mc:Fallback>
                <p:oleObj name="Equation" r:id="rId15" imgW="558720" imgH="393480" progId="Equation.DSMT4">
                  <p:embed/>
                  <p:pic>
                    <p:nvPicPr>
                      <p:cNvPr id="122" name="Object 20">
                        <a:extLst>
                          <a:ext uri="{FF2B5EF4-FFF2-40B4-BE49-F238E27FC236}">
                            <a16:creationId xmlns:a16="http://schemas.microsoft.com/office/drawing/2014/main" id="{1CD7F50E-086D-D206-F3D9-034ECFE594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716811" y="4251974"/>
                        <a:ext cx="1160462" cy="741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3" grpId="0"/>
      <p:bldP spid="14" grpId="0"/>
      <p:bldP spid="14" grpId="1"/>
      <p:bldP spid="15" grpId="0"/>
      <p:bldP spid="59" grpId="0"/>
      <p:bldP spid="117" grpId="0" animBg="1"/>
      <p:bldP spid="117" grpId="1" animBg="1"/>
      <p:bldP spid="117" grpId="2" animBg="1"/>
      <p:bldP spid="137" grpId="0" animBg="1"/>
      <p:bldP spid="137" grpId="1" animBg="1"/>
      <p:bldP spid="137" grpId="2" animBg="1"/>
      <p:bldP spid="41" grpId="0"/>
      <p:bldP spid="41" grpId="1"/>
      <p:bldP spid="42" grpId="0"/>
      <p:bldP spid="108" grpId="0" animBg="1"/>
      <p:bldP spid="108" grpId="1" animBg="1"/>
      <p:bldP spid="10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ext Box 4"/>
          <p:cNvSpPr txBox="1"/>
          <p:nvPr/>
        </p:nvSpPr>
        <p:spPr>
          <a:xfrm>
            <a:off x="3071664" y="5390595"/>
            <a:ext cx="2016225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储电</a:t>
            </a:r>
            <a:r>
              <a:rPr lang="zh-CN" altLang="en-US" dirty="0">
                <a:solidFill>
                  <a:srgbClr val="006699"/>
                </a:solidFill>
                <a:latin typeface="楷体_GB2312" pitchFamily="49" charset="-122"/>
              </a:rPr>
              <a:t> </a:t>
            </a:r>
          </a:p>
        </p:txBody>
      </p:sp>
      <p:sp>
        <p:nvSpPr>
          <p:cNvPr id="49158" name="Rectangle 6"/>
          <p:cNvSpPr/>
          <p:nvPr/>
        </p:nvSpPr>
        <p:spPr>
          <a:xfrm>
            <a:off x="2351584" y="468972"/>
            <a:ext cx="4800600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9-6-3 </a:t>
            </a:r>
            <a:r>
              <a:rPr lang="zh-CN" altLang="zh-CN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电容器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储能</a:t>
            </a:r>
            <a:r>
              <a:rPr lang="zh-CN" altLang="zh-CN" sz="36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0F4A681C-704D-8255-A56D-A6F47D03B1BE}"/>
              </a:ext>
            </a:extLst>
          </p:cNvPr>
          <p:cNvSpPr txBox="1"/>
          <p:nvPr/>
        </p:nvSpPr>
        <p:spPr>
          <a:xfrm>
            <a:off x="7608168" y="5390595"/>
            <a:ext cx="2592288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“火花放电”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12DD887-BA27-FC9B-1A94-10593DB10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1628800"/>
            <a:ext cx="4161655" cy="347888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1990A62-E34C-7734-0EAC-53DE70CDB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6" y="1628800"/>
            <a:ext cx="4032448" cy="3448662"/>
          </a:xfrm>
          <a:prstGeom prst="rect">
            <a:avLst/>
          </a:prstGeom>
        </p:spPr>
      </p:pic>
    </p:spTree>
  </p:cSld>
  <p:clrMapOvr>
    <a:masterClrMapping/>
  </p:clrMapOvr>
  <p:transition spd="med"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8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/>
          <p:nvPr/>
        </p:nvSpPr>
        <p:spPr>
          <a:xfrm>
            <a:off x="2063552" y="476672"/>
            <a:ext cx="603377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  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电容器充、放电的过程</a:t>
            </a:r>
            <a:r>
              <a:rPr lang="en-US" altLang="zh-CN" sz="4000" dirty="0">
                <a:latin typeface="楷体_GB2312" pitchFamily="49" charset="-122"/>
              </a:rPr>
              <a:t>:</a:t>
            </a:r>
          </a:p>
        </p:txBody>
      </p:sp>
      <p:sp>
        <p:nvSpPr>
          <p:cNvPr id="25652" name="Text Box 52"/>
          <p:cNvSpPr txBox="1"/>
          <p:nvPr/>
        </p:nvSpPr>
        <p:spPr>
          <a:xfrm>
            <a:off x="2640132" y="1371387"/>
            <a:ext cx="1447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充电</a:t>
            </a:r>
          </a:p>
        </p:txBody>
      </p:sp>
      <p:sp>
        <p:nvSpPr>
          <p:cNvPr id="25653" name="Text Box 53"/>
          <p:cNvSpPr txBox="1"/>
          <p:nvPr/>
        </p:nvSpPr>
        <p:spPr>
          <a:xfrm>
            <a:off x="4271452" y="1372669"/>
            <a:ext cx="14478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放电</a:t>
            </a:r>
          </a:p>
        </p:txBody>
      </p:sp>
      <p:sp>
        <p:nvSpPr>
          <p:cNvPr id="88" name="Line 3"/>
          <p:cNvSpPr>
            <a:spLocks noChangeShapeType="1"/>
          </p:cNvSpPr>
          <p:nvPr/>
        </p:nvSpPr>
        <p:spPr bwMode="auto">
          <a:xfrm flipH="1" flipV="1">
            <a:off x="9493696" y="3104927"/>
            <a:ext cx="425450" cy="9048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9" name="Group 4"/>
          <p:cNvGrpSpPr/>
          <p:nvPr/>
        </p:nvGrpSpPr>
        <p:grpSpPr bwMode="auto">
          <a:xfrm>
            <a:off x="8045896" y="1433289"/>
            <a:ext cx="2514600" cy="2590800"/>
            <a:chOff x="0" y="0"/>
            <a:chExt cx="1584" cy="1632"/>
          </a:xfrm>
        </p:grpSpPr>
        <p:sp>
          <p:nvSpPr>
            <p:cNvPr id="90" name="Line 5"/>
            <p:cNvSpPr>
              <a:spLocks noChangeShapeType="1"/>
            </p:cNvSpPr>
            <p:nvPr/>
          </p:nvSpPr>
          <p:spPr bwMode="auto">
            <a:xfrm>
              <a:off x="1584" y="394"/>
              <a:ext cx="0" cy="6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Line 6"/>
            <p:cNvSpPr>
              <a:spLocks noChangeShapeType="1"/>
            </p:cNvSpPr>
            <p:nvPr/>
          </p:nvSpPr>
          <p:spPr bwMode="auto">
            <a:xfrm flipV="1">
              <a:off x="1200" y="10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7"/>
            <p:cNvSpPr>
              <a:spLocks noChangeShapeType="1"/>
            </p:cNvSpPr>
            <p:nvPr/>
          </p:nvSpPr>
          <p:spPr bwMode="auto">
            <a:xfrm>
              <a:off x="0" y="394"/>
              <a:ext cx="0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" name="Oval 8"/>
            <p:cNvSpPr>
              <a:spLocks noChangeArrowheads="1"/>
            </p:cNvSpPr>
            <p:nvPr/>
          </p:nvSpPr>
          <p:spPr bwMode="auto">
            <a:xfrm>
              <a:off x="1152" y="1054"/>
              <a:ext cx="93" cy="93"/>
            </a:xfrm>
            <a:prstGeom prst="ellipse">
              <a:avLst/>
            </a:prstGeom>
            <a:solidFill>
              <a:srgbClr val="00008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94" name="Oval 9"/>
            <p:cNvSpPr>
              <a:spLocks noChangeArrowheads="1"/>
            </p:cNvSpPr>
            <p:nvPr/>
          </p:nvSpPr>
          <p:spPr bwMode="auto">
            <a:xfrm>
              <a:off x="878" y="1000"/>
              <a:ext cx="70" cy="70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graphicFrame>
          <p:nvGraphicFramePr>
            <p:cNvPr id="95" name="Object 10"/>
            <p:cNvGraphicFramePr>
              <a:graphicFrameLocks noChangeAspect="1"/>
            </p:cNvGraphicFramePr>
            <p:nvPr/>
          </p:nvGraphicFramePr>
          <p:xfrm>
            <a:off x="160" y="1066"/>
            <a:ext cx="23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127000" imgH="139700" progId="Equation.3">
                    <p:embed/>
                  </p:oleObj>
                </mc:Choice>
                <mc:Fallback>
                  <p:oleObj r:id="rId2" imgW="127000" imgH="1397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" y="1066"/>
                          <a:ext cx="23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6" name="Group 11"/>
            <p:cNvGrpSpPr/>
            <p:nvPr/>
          </p:nvGrpSpPr>
          <p:grpSpPr bwMode="auto">
            <a:xfrm>
              <a:off x="480" y="1213"/>
              <a:ext cx="96" cy="419"/>
              <a:chOff x="0" y="0"/>
              <a:chExt cx="96" cy="419"/>
            </a:xfrm>
          </p:grpSpPr>
          <p:sp>
            <p:nvSpPr>
              <p:cNvPr id="116" name="Line 12"/>
              <p:cNvSpPr>
                <a:spLocks noChangeShapeType="1"/>
              </p:cNvSpPr>
              <p:nvPr/>
            </p:nvSpPr>
            <p:spPr bwMode="auto">
              <a:xfrm>
                <a:off x="96" y="80"/>
                <a:ext cx="0" cy="281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7" name="Line 13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41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7" name="Line 14"/>
            <p:cNvSpPr>
              <a:spLocks noChangeShapeType="1"/>
            </p:cNvSpPr>
            <p:nvPr/>
          </p:nvSpPr>
          <p:spPr bwMode="auto">
            <a:xfrm>
              <a:off x="10" y="140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" name="Line 15"/>
            <p:cNvSpPr>
              <a:spLocks noChangeShapeType="1"/>
            </p:cNvSpPr>
            <p:nvPr/>
          </p:nvSpPr>
          <p:spPr bwMode="auto">
            <a:xfrm>
              <a:off x="586" y="140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" name="Line 16"/>
            <p:cNvSpPr>
              <a:spLocks noChangeShapeType="1"/>
            </p:cNvSpPr>
            <p:nvPr/>
          </p:nvSpPr>
          <p:spPr bwMode="auto">
            <a:xfrm>
              <a:off x="922" y="125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" name="Oval 17"/>
            <p:cNvSpPr>
              <a:spLocks noChangeArrowheads="1"/>
            </p:cNvSpPr>
            <p:nvPr/>
          </p:nvSpPr>
          <p:spPr bwMode="auto">
            <a:xfrm>
              <a:off x="886" y="1210"/>
              <a:ext cx="70" cy="70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1" name="Line 18"/>
            <p:cNvSpPr>
              <a:spLocks noChangeShapeType="1"/>
            </p:cNvSpPr>
            <p:nvPr/>
          </p:nvSpPr>
          <p:spPr bwMode="auto">
            <a:xfrm>
              <a:off x="0" y="874"/>
              <a:ext cx="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" name="Line 19"/>
            <p:cNvSpPr>
              <a:spLocks noChangeShapeType="1"/>
            </p:cNvSpPr>
            <p:nvPr/>
          </p:nvSpPr>
          <p:spPr bwMode="auto">
            <a:xfrm>
              <a:off x="912" y="87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Rectangle 20"/>
            <p:cNvSpPr>
              <a:spLocks noChangeArrowheads="1"/>
            </p:cNvSpPr>
            <p:nvPr/>
          </p:nvSpPr>
          <p:spPr bwMode="auto">
            <a:xfrm>
              <a:off x="739" y="314"/>
              <a:ext cx="428" cy="139"/>
            </a:xfrm>
            <a:prstGeom prst="rect">
              <a:avLst/>
            </a:prstGeom>
            <a:solidFill>
              <a:srgbClr val="808000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4" name="Line 21"/>
            <p:cNvSpPr>
              <a:spLocks noChangeShapeType="1"/>
            </p:cNvSpPr>
            <p:nvPr/>
          </p:nvSpPr>
          <p:spPr bwMode="auto">
            <a:xfrm>
              <a:off x="1152" y="38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5" name="Object 22"/>
            <p:cNvGraphicFramePr>
              <a:graphicFrameLocks noChangeAspect="1"/>
            </p:cNvGraphicFramePr>
            <p:nvPr/>
          </p:nvGraphicFramePr>
          <p:xfrm>
            <a:off x="842" y="0"/>
            <a:ext cx="211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52400" imgH="165100" progId="Equation.3">
                    <p:embed/>
                  </p:oleObj>
                </mc:Choice>
                <mc:Fallback>
                  <p:oleObj r:id="rId4" imgW="152400" imgH="1651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" y="0"/>
                          <a:ext cx="211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6" name="Group 23"/>
            <p:cNvGrpSpPr/>
            <p:nvPr/>
          </p:nvGrpSpPr>
          <p:grpSpPr bwMode="auto">
            <a:xfrm>
              <a:off x="360" y="174"/>
              <a:ext cx="128" cy="419"/>
              <a:chOff x="0" y="0"/>
              <a:chExt cx="128" cy="419"/>
            </a:xfrm>
          </p:grpSpPr>
          <p:sp>
            <p:nvSpPr>
              <p:cNvPr id="114" name="Line 24"/>
              <p:cNvSpPr>
                <a:spLocks noChangeShapeType="1"/>
              </p:cNvSpPr>
              <p:nvPr/>
            </p:nvSpPr>
            <p:spPr bwMode="auto">
              <a:xfrm>
                <a:off x="0" y="0"/>
                <a:ext cx="0" cy="41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" name="Line 25"/>
              <p:cNvSpPr>
                <a:spLocks noChangeShapeType="1"/>
              </p:cNvSpPr>
              <p:nvPr/>
            </p:nvSpPr>
            <p:spPr bwMode="auto">
              <a:xfrm>
                <a:off x="128" y="0"/>
                <a:ext cx="0" cy="419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7" name="Line 26"/>
            <p:cNvSpPr>
              <a:spLocks noChangeShapeType="1"/>
            </p:cNvSpPr>
            <p:nvPr/>
          </p:nvSpPr>
          <p:spPr bwMode="auto">
            <a:xfrm flipV="1">
              <a:off x="492" y="38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" name="Line 27"/>
            <p:cNvSpPr>
              <a:spLocks noChangeShapeType="1"/>
            </p:cNvSpPr>
            <p:nvPr/>
          </p:nvSpPr>
          <p:spPr bwMode="auto">
            <a:xfrm flipV="1">
              <a:off x="0" y="38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9" name="Object 28"/>
            <p:cNvGraphicFramePr>
              <a:graphicFrameLocks noChangeAspect="1"/>
            </p:cNvGraphicFramePr>
            <p:nvPr/>
          </p:nvGraphicFramePr>
          <p:xfrm>
            <a:off x="48" y="10"/>
            <a:ext cx="18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2400" imgH="177800" progId="Equation.3">
                    <p:embed/>
                  </p:oleObj>
                </mc:Choice>
                <mc:Fallback>
                  <p:oleObj r:id="rId6" imgW="152400" imgH="1778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" y="10"/>
                          <a:ext cx="189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0" name="Group 29"/>
            <p:cNvGrpSpPr/>
            <p:nvPr/>
          </p:nvGrpSpPr>
          <p:grpSpPr bwMode="auto">
            <a:xfrm>
              <a:off x="336" y="754"/>
              <a:ext cx="240" cy="240"/>
              <a:chOff x="0" y="0"/>
              <a:chExt cx="240" cy="240"/>
            </a:xfrm>
          </p:grpSpPr>
          <p:sp>
            <p:nvSpPr>
              <p:cNvPr id="111" name="Oval 30" descr="再生纸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40" cy="240"/>
              </a:xfrm>
              <a:prstGeom prst="ellipse">
                <a:avLst/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 w="41275">
                <a:solidFill>
                  <a:srgbClr val="CC3300"/>
                </a:solidFill>
                <a:rou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800"/>
              </a:p>
            </p:txBody>
          </p:sp>
          <p:sp>
            <p:nvSpPr>
              <p:cNvPr id="112" name="Line 31"/>
              <p:cNvSpPr>
                <a:spLocks noChangeShapeType="1"/>
              </p:cNvSpPr>
              <p:nvPr/>
            </p:nvSpPr>
            <p:spPr bwMode="auto">
              <a:xfrm flipV="1">
                <a:off x="0" y="48"/>
                <a:ext cx="192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" name="Line 32"/>
              <p:cNvSpPr>
                <a:spLocks noChangeShapeType="1"/>
              </p:cNvSpPr>
              <p:nvPr/>
            </p:nvSpPr>
            <p:spPr bwMode="auto">
              <a:xfrm flipH="1" flipV="1">
                <a:off x="21" y="39"/>
                <a:ext cx="192" cy="144"/>
              </a:xfrm>
              <a:prstGeom prst="line">
                <a:avLst/>
              </a:prstGeom>
              <a:noFill/>
              <a:ln w="9525">
                <a:solidFill>
                  <a:srgbClr val="CC33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118" name="Group 33"/>
          <p:cNvGrpSpPr/>
          <p:nvPr/>
        </p:nvGrpSpPr>
        <p:grpSpPr bwMode="auto">
          <a:xfrm>
            <a:off x="7517258" y="2074639"/>
            <a:ext cx="357188" cy="822325"/>
            <a:chOff x="0" y="0"/>
            <a:chExt cx="225" cy="518"/>
          </a:xfrm>
        </p:grpSpPr>
        <p:graphicFrame>
          <p:nvGraphicFramePr>
            <p:cNvPr id="119" name="Object 34"/>
            <p:cNvGraphicFramePr>
              <a:graphicFrameLocks noChangeAspect="1"/>
            </p:cNvGraphicFramePr>
            <p:nvPr/>
          </p:nvGraphicFramePr>
          <p:xfrm>
            <a:off x="0" y="221"/>
            <a:ext cx="177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27000" imgH="165100" progId="Equation.3">
                    <p:embed/>
                  </p:oleObj>
                </mc:Choice>
                <mc:Fallback>
                  <p:oleObj r:id="rId9" imgW="127000" imgH="1651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21"/>
                          <a:ext cx="177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Line 35"/>
            <p:cNvSpPr>
              <a:spLocks noChangeShapeType="1"/>
            </p:cNvSpPr>
            <p:nvPr/>
          </p:nvSpPr>
          <p:spPr bwMode="auto">
            <a:xfrm flipV="1">
              <a:off x="225" y="0"/>
              <a:ext cx="0" cy="336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21" name="Line 36"/>
          <p:cNvSpPr>
            <a:spLocks noChangeShapeType="1"/>
          </p:cNvSpPr>
          <p:nvPr/>
        </p:nvSpPr>
        <p:spPr bwMode="auto">
          <a:xfrm rot="20217259" flipH="1">
            <a:off x="9530208" y="3262089"/>
            <a:ext cx="381000" cy="5397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2" name="Group 37"/>
          <p:cNvGrpSpPr/>
          <p:nvPr/>
        </p:nvGrpSpPr>
        <p:grpSpPr bwMode="auto">
          <a:xfrm>
            <a:off x="8398321" y="1231677"/>
            <a:ext cx="685800" cy="1131887"/>
            <a:chOff x="0" y="0"/>
            <a:chExt cx="432" cy="713"/>
          </a:xfrm>
        </p:grpSpPr>
        <p:sp>
          <p:nvSpPr>
            <p:cNvPr id="123" name="Line 38"/>
            <p:cNvSpPr>
              <a:spLocks noChangeShapeType="1"/>
            </p:cNvSpPr>
            <p:nvPr/>
          </p:nvSpPr>
          <p:spPr bwMode="auto">
            <a:xfrm>
              <a:off x="132" y="281"/>
              <a:ext cx="0" cy="432"/>
            </a:xfrm>
            <a:prstGeom prst="line">
              <a:avLst/>
            </a:prstGeom>
            <a:noFill/>
            <a:ln w="76200">
              <a:solidFill>
                <a:srgbClr val="00808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4" name="Text Box 39"/>
            <p:cNvSpPr txBox="1">
              <a:spLocks noChangeArrowheads="1"/>
            </p:cNvSpPr>
            <p:nvPr/>
          </p:nvSpPr>
          <p:spPr bwMode="auto">
            <a:xfrm>
              <a:off x="0" y="0"/>
              <a:ext cx="4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dirty="0"/>
                <a:t>+</a:t>
              </a:r>
            </a:p>
          </p:txBody>
        </p:sp>
      </p:grpSp>
      <p:grpSp>
        <p:nvGrpSpPr>
          <p:cNvPr id="125" name="Group 40"/>
          <p:cNvGrpSpPr/>
          <p:nvPr/>
        </p:nvGrpSpPr>
        <p:grpSpPr bwMode="auto">
          <a:xfrm>
            <a:off x="8712646" y="1196752"/>
            <a:ext cx="381000" cy="1162050"/>
            <a:chOff x="0" y="0"/>
            <a:chExt cx="240" cy="732"/>
          </a:xfrm>
        </p:grpSpPr>
        <p:sp>
          <p:nvSpPr>
            <p:cNvPr id="126" name="Line 41"/>
            <p:cNvSpPr>
              <a:spLocks noChangeShapeType="1"/>
            </p:cNvSpPr>
            <p:nvPr/>
          </p:nvSpPr>
          <p:spPr bwMode="auto">
            <a:xfrm>
              <a:off x="84" y="300"/>
              <a:ext cx="0" cy="432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7" name="Text Box 42"/>
            <p:cNvSpPr txBox="1">
              <a:spLocks noChangeArrowheads="1"/>
            </p:cNvSpPr>
            <p:nvPr/>
          </p:nvSpPr>
          <p:spPr bwMode="auto">
            <a:xfrm>
              <a:off x="0" y="0"/>
              <a:ext cx="24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dirty="0"/>
                <a:t>-</a:t>
              </a:r>
            </a:p>
          </p:txBody>
        </p:sp>
      </p:grpSp>
      <p:grpSp>
        <p:nvGrpSpPr>
          <p:cNvPr id="128" name="Group 43"/>
          <p:cNvGrpSpPr/>
          <p:nvPr/>
        </p:nvGrpSpPr>
        <p:grpSpPr bwMode="auto">
          <a:xfrm>
            <a:off x="7722046" y="1887314"/>
            <a:ext cx="304800" cy="914400"/>
            <a:chOff x="0" y="0"/>
            <a:chExt cx="192" cy="576"/>
          </a:xfrm>
        </p:grpSpPr>
        <p:sp>
          <p:nvSpPr>
            <p:cNvPr id="129" name="Rectangle 44"/>
            <p:cNvSpPr>
              <a:spLocks noChangeArrowheads="1"/>
            </p:cNvSpPr>
            <p:nvPr/>
          </p:nvSpPr>
          <p:spPr bwMode="auto">
            <a:xfrm>
              <a:off x="0" y="0"/>
              <a:ext cx="192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30" name="Line 45"/>
            <p:cNvSpPr>
              <a:spLocks noChangeShapeType="1"/>
            </p:cNvSpPr>
            <p:nvPr/>
          </p:nvSpPr>
          <p:spPr bwMode="auto">
            <a:xfrm>
              <a:off x="96" y="72"/>
              <a:ext cx="0" cy="468"/>
            </a:xfrm>
            <a:prstGeom prst="line">
              <a:avLst/>
            </a:prstGeom>
            <a:noFill/>
            <a:ln w="76200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1" name="Group 46"/>
          <p:cNvGrpSpPr/>
          <p:nvPr/>
        </p:nvGrpSpPr>
        <p:grpSpPr bwMode="auto">
          <a:xfrm>
            <a:off x="8482149" y="2593951"/>
            <a:ext cx="494171" cy="475009"/>
            <a:chOff x="0" y="0"/>
            <a:chExt cx="240" cy="240"/>
          </a:xfrm>
        </p:grpSpPr>
        <p:sp>
          <p:nvSpPr>
            <p:cNvPr id="132" name="Oval 47"/>
            <p:cNvSpPr>
              <a:spLocks noChangeArrowheads="1"/>
            </p:cNvSpPr>
            <p:nvPr/>
          </p:nvSpPr>
          <p:spPr bwMode="auto">
            <a:xfrm>
              <a:off x="0" y="0"/>
              <a:ext cx="240" cy="240"/>
            </a:xfrm>
            <a:prstGeom prst="ellipse">
              <a:avLst/>
            </a:prstGeom>
            <a:solidFill>
              <a:srgbClr val="FFFF00"/>
            </a:solidFill>
            <a:ln w="41275">
              <a:solidFill>
                <a:srgbClr val="CC3300"/>
              </a:solidFill>
              <a:rou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33" name="Line 48"/>
            <p:cNvSpPr>
              <a:spLocks noChangeShapeType="1"/>
            </p:cNvSpPr>
            <p:nvPr/>
          </p:nvSpPr>
          <p:spPr bwMode="auto">
            <a:xfrm flipV="1">
              <a:off x="0" y="48"/>
              <a:ext cx="192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4" name="Line 49"/>
            <p:cNvSpPr>
              <a:spLocks noChangeShapeType="1"/>
            </p:cNvSpPr>
            <p:nvPr/>
          </p:nvSpPr>
          <p:spPr bwMode="auto">
            <a:xfrm flipH="1" flipV="1">
              <a:off x="21" y="39"/>
              <a:ext cx="192" cy="144"/>
            </a:xfrm>
            <a:prstGeom prst="line">
              <a:avLst/>
            </a:prstGeom>
            <a:noFill/>
            <a:ln w="9525">
              <a:solidFill>
                <a:srgbClr val="CC33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36" name="Oval 53"/>
          <p:cNvSpPr>
            <a:spLocks noChangeArrowheads="1"/>
          </p:cNvSpPr>
          <p:nvPr/>
        </p:nvSpPr>
        <p:spPr bwMode="auto">
          <a:xfrm>
            <a:off x="8579296" y="1868264"/>
            <a:ext cx="76200" cy="15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  <p:sp>
        <p:nvSpPr>
          <p:cNvPr id="137" name="Oval 54"/>
          <p:cNvSpPr>
            <a:spLocks noChangeArrowheads="1"/>
          </p:cNvSpPr>
          <p:nvPr/>
        </p:nvSpPr>
        <p:spPr bwMode="auto">
          <a:xfrm>
            <a:off x="8788846" y="1887314"/>
            <a:ext cx="76200" cy="1524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zh-CN" altLang="zh-CN" sz="2800"/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25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"/>
                                        <p:tgtEl>
                                          <p:spTgt spid="25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52" grpId="0" build="p"/>
      <p:bldP spid="25653" grpId="0" build="p"/>
      <p:bldP spid="88" grpId="0" animBg="1"/>
      <p:bldP spid="121" grpId="0" animBg="1"/>
      <p:bldP spid="121" grpId="1" animBg="1"/>
      <p:bldP spid="136" grpId="0" animBg="1" autoUpdateAnimBg="0"/>
      <p:bldP spid="137" grpId="0" animBg="1" autoUpdateAnimBg="0"/>
      <p:bldP spid="13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73" name="Text Box 57"/>
          <p:cNvSpPr txBox="1">
            <a:spLocks noChangeArrowheads="1"/>
          </p:cNvSpPr>
          <p:nvPr/>
        </p:nvSpPr>
        <p:spPr bwMode="auto">
          <a:xfrm>
            <a:off x="2474595" y="502072"/>
            <a:ext cx="5565621" cy="70788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9-6-1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电容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楷体" panose="02010609060101010101" pitchFamily="49" charset="-122"/>
                <a:cs typeface="楷体" panose="02010609060101010101" pitchFamily="49" charset="-122"/>
              </a:rPr>
              <a:t>Capacitance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)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045" name="Text Box 30"/>
          <p:cNvSpPr txBox="1"/>
          <p:nvPr/>
        </p:nvSpPr>
        <p:spPr>
          <a:xfrm>
            <a:off x="1487488" y="1845097"/>
            <a:ext cx="269684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半径为</a:t>
            </a:r>
            <a:r>
              <a:rPr lang="en-US" altLang="zh-CN" sz="3600" b="0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孤立导体球</a:t>
            </a:r>
            <a:endParaRPr lang="zh-CN" altLang="en-US" sz="3600" dirty="0">
              <a:latin typeface="楷体_GB2312" pitchFamily="49" charset="-122"/>
            </a:endParaRPr>
          </a:p>
        </p:txBody>
      </p:sp>
      <p:sp>
        <p:nvSpPr>
          <p:cNvPr id="39968" name="Oval 11"/>
          <p:cNvSpPr/>
          <p:nvPr/>
        </p:nvSpPr>
        <p:spPr>
          <a:xfrm>
            <a:off x="4367848" y="1700952"/>
            <a:ext cx="1607185" cy="1641475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6D6D6D"/>
              </a:gs>
            </a:gsLst>
            <a:path path="rect">
              <a:fillToRect r="100000" b="100000"/>
            </a:path>
            <a:tileRect/>
          </a:gradFill>
          <a:ln w="952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endParaRPr lang="zh-CN" altLang="zh-CN" b="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943793" y="2060997"/>
            <a:ext cx="6762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0" i="1" dirty="0">
                <a:latin typeface="Times New Roman" panose="02020603050405020304" pitchFamily="18" charset="0"/>
                <a:sym typeface="+mn-ea"/>
              </a:rPr>
              <a:t>q</a:t>
            </a:r>
          </a:p>
        </p:txBody>
      </p:sp>
      <p:sp>
        <p:nvSpPr>
          <p:cNvPr id="13" name="Text Box 2"/>
          <p:cNvSpPr txBox="1"/>
          <p:nvPr/>
        </p:nvSpPr>
        <p:spPr>
          <a:xfrm>
            <a:off x="6230445" y="3678796"/>
            <a:ext cx="418668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仅由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导体球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半径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决定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graphicFrame>
        <p:nvGraphicFramePr>
          <p:cNvPr id="1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878012"/>
              </p:ext>
            </p:extLst>
          </p:nvPr>
        </p:nvGraphicFramePr>
        <p:xfrm>
          <a:off x="6902836" y="2541031"/>
          <a:ext cx="2274759" cy="87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00100" imgH="330200" progId="Equation.3">
                  <p:embed/>
                </p:oleObj>
              </mc:Choice>
              <mc:Fallback>
                <p:oleObj r:id="rId2" imgW="800100" imgH="330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02836" y="2541031"/>
                        <a:ext cx="2274759" cy="87122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/>
        </p:nvGraphicFramePr>
        <p:xfrm>
          <a:off x="6744072" y="1271556"/>
          <a:ext cx="1730375" cy="986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23900" imgH="431800" progId="Equation.3">
                  <p:embed/>
                </p:oleObj>
              </mc:Choice>
              <mc:Fallback>
                <p:oleObj r:id="rId4" imgW="723900" imgH="4318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44072" y="1271556"/>
                        <a:ext cx="1730375" cy="9867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/>
          <p:nvPr/>
        </p:nvSpPr>
        <p:spPr>
          <a:xfrm>
            <a:off x="1799123" y="3943783"/>
            <a:ext cx="2242922" cy="707886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普遍成立</a:t>
            </a:r>
          </a:p>
        </p:txBody>
      </p:sp>
      <p:sp>
        <p:nvSpPr>
          <p:cNvPr id="6" name="Text Box 2"/>
          <p:cNvSpPr txBox="1"/>
          <p:nvPr/>
        </p:nvSpPr>
        <p:spPr>
          <a:xfrm>
            <a:off x="4035167" y="4922293"/>
            <a:ext cx="638196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仅与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孤立导体的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几何结构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有关</a:t>
            </a:r>
            <a:endParaRPr lang="zh-CN" altLang="en-US" sz="3600" dirty="0"/>
          </a:p>
        </p:txBody>
      </p:sp>
      <p:sp>
        <p:nvSpPr>
          <p:cNvPr id="14" name="Text Box 2"/>
          <p:cNvSpPr txBox="1"/>
          <p:nvPr/>
        </p:nvSpPr>
        <p:spPr>
          <a:xfrm>
            <a:off x="4481056" y="5683991"/>
            <a:ext cx="536239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反映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孤立导体的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自身性质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519204FB-290D-BCF9-6885-73D042D882C4}"/>
              </a:ext>
            </a:extLst>
          </p:cNvPr>
          <p:cNvGrpSpPr/>
          <p:nvPr/>
        </p:nvGrpSpPr>
        <p:grpSpPr>
          <a:xfrm>
            <a:off x="4300313" y="1079924"/>
            <a:ext cx="1742254" cy="2262503"/>
            <a:chOff x="4302503" y="1085145"/>
            <a:chExt cx="1742254" cy="2262503"/>
          </a:xfrm>
        </p:grpSpPr>
        <p:sp>
          <p:nvSpPr>
            <p:cNvPr id="15" name="文本框 14"/>
            <p:cNvSpPr txBox="1"/>
            <p:nvPr/>
          </p:nvSpPr>
          <p:spPr>
            <a:xfrm>
              <a:off x="5016817" y="1085145"/>
              <a:ext cx="676275" cy="6451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3600" b="0" i="1" dirty="0">
                  <a:latin typeface="Times New Roman" panose="02020603050405020304" pitchFamily="18" charset="0"/>
                  <a:sym typeface="+mn-ea"/>
                </a:rPr>
                <a:t>q</a:t>
              </a:r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9BD5C94-1DB5-E120-0C43-A0AA2A596BD0}"/>
                </a:ext>
              </a:extLst>
            </p:cNvPr>
            <p:cNvGrpSpPr/>
            <p:nvPr/>
          </p:nvGrpSpPr>
          <p:grpSpPr>
            <a:xfrm>
              <a:off x="4302503" y="1686507"/>
              <a:ext cx="1742254" cy="1661141"/>
              <a:chOff x="9682338" y="530298"/>
              <a:chExt cx="1742254" cy="1661141"/>
            </a:xfrm>
          </p:grpSpPr>
          <p:sp>
            <p:nvSpPr>
              <p:cNvPr id="19" name="Oval 8"/>
              <p:cNvSpPr>
                <a:spLocks noChangeArrowheads="1"/>
              </p:cNvSpPr>
              <p:nvPr/>
            </p:nvSpPr>
            <p:spPr bwMode="auto">
              <a:xfrm>
                <a:off x="9682338" y="530298"/>
                <a:ext cx="1735133" cy="1661141"/>
              </a:xfrm>
              <a:prstGeom prst="ellipse">
                <a:avLst/>
              </a:prstGeom>
              <a:solidFill>
                <a:srgbClr val="C7DBCC"/>
              </a:solidFill>
              <a:ln w="9525">
                <a:solidFill>
                  <a:srgbClr val="269BAE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0" name="Group 9"/>
              <p:cNvGrpSpPr/>
              <p:nvPr/>
            </p:nvGrpSpPr>
            <p:grpSpPr bwMode="auto">
              <a:xfrm>
                <a:off x="9682338" y="1305497"/>
                <a:ext cx="180743" cy="177650"/>
                <a:chOff x="1056" y="3360"/>
                <a:chExt cx="192" cy="192"/>
              </a:xfrm>
            </p:grpSpPr>
            <p:sp>
              <p:nvSpPr>
                <p:cNvPr id="42" name="Line 10"/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3" name="Line 11"/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" name="Group 12"/>
              <p:cNvGrpSpPr/>
              <p:nvPr/>
            </p:nvGrpSpPr>
            <p:grpSpPr bwMode="auto">
              <a:xfrm>
                <a:off x="10992544" y="751783"/>
                <a:ext cx="180743" cy="177650"/>
                <a:chOff x="1056" y="3360"/>
                <a:chExt cx="192" cy="192"/>
              </a:xfrm>
            </p:grpSpPr>
            <p:sp>
              <p:nvSpPr>
                <p:cNvPr id="40" name="Line 13"/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1" name="Line 14"/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" name="Group 15"/>
              <p:cNvGrpSpPr/>
              <p:nvPr/>
            </p:nvGrpSpPr>
            <p:grpSpPr bwMode="auto">
              <a:xfrm>
                <a:off x="9900369" y="772120"/>
                <a:ext cx="180743" cy="177650"/>
                <a:chOff x="1056" y="3360"/>
                <a:chExt cx="192" cy="192"/>
              </a:xfrm>
            </p:grpSpPr>
            <p:sp>
              <p:nvSpPr>
                <p:cNvPr id="38" name="Line 16"/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9" name="Line 17"/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18"/>
              <p:cNvGrpSpPr/>
              <p:nvPr/>
            </p:nvGrpSpPr>
            <p:grpSpPr bwMode="auto">
              <a:xfrm>
                <a:off x="11243849" y="1268760"/>
                <a:ext cx="180743" cy="177650"/>
                <a:chOff x="1056" y="3360"/>
                <a:chExt cx="192" cy="192"/>
              </a:xfrm>
            </p:grpSpPr>
            <p:sp>
              <p:nvSpPr>
                <p:cNvPr id="36" name="Line 19"/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7" name="Line 20"/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4" name="Group 21"/>
              <p:cNvGrpSpPr/>
              <p:nvPr/>
            </p:nvGrpSpPr>
            <p:grpSpPr bwMode="auto">
              <a:xfrm>
                <a:off x="10451761" y="530298"/>
                <a:ext cx="180743" cy="177650"/>
                <a:chOff x="1056" y="3360"/>
                <a:chExt cx="192" cy="192"/>
              </a:xfrm>
            </p:grpSpPr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 bwMode="auto">
              <a:xfrm>
                <a:off x="10992544" y="1811190"/>
                <a:ext cx="180743" cy="177650"/>
                <a:chOff x="1056" y="3360"/>
                <a:chExt cx="192" cy="192"/>
              </a:xfrm>
            </p:grpSpPr>
            <p:sp>
              <p:nvSpPr>
                <p:cNvPr id="32" name="Line 25"/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" name="Line 26"/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27"/>
              <p:cNvGrpSpPr/>
              <p:nvPr/>
            </p:nvGrpSpPr>
            <p:grpSpPr bwMode="auto">
              <a:xfrm>
                <a:off x="10451761" y="1988840"/>
                <a:ext cx="180743" cy="177650"/>
                <a:chOff x="1056" y="3360"/>
                <a:chExt cx="192" cy="192"/>
              </a:xfrm>
            </p:grpSpPr>
            <p:sp>
              <p:nvSpPr>
                <p:cNvPr id="30" name="Line 28"/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1" name="Line 29"/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30"/>
              <p:cNvGrpSpPr/>
              <p:nvPr/>
            </p:nvGrpSpPr>
            <p:grpSpPr bwMode="auto">
              <a:xfrm>
                <a:off x="9913689" y="1792304"/>
                <a:ext cx="180743" cy="177650"/>
                <a:chOff x="1056" y="3360"/>
                <a:chExt cx="192" cy="192"/>
              </a:xfrm>
            </p:grpSpPr>
            <p:sp>
              <p:nvSpPr>
                <p:cNvPr id="28" name="Line 31"/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9" name="Line 32"/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44" name="Object 16">
            <a:extLst>
              <a:ext uri="{FF2B5EF4-FFF2-40B4-BE49-F238E27FC236}">
                <a16:creationId xmlns:a16="http://schemas.microsoft.com/office/drawing/2014/main" id="{208EC461-886E-59DE-C67E-1056E8F4D8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82672"/>
              </p:ext>
            </p:extLst>
          </p:nvPr>
        </p:nvGraphicFramePr>
        <p:xfrm>
          <a:off x="4722812" y="2271561"/>
          <a:ext cx="9112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177480" progId="Equation.DSMT4">
                  <p:embed/>
                </p:oleObj>
              </mc:Choice>
              <mc:Fallback>
                <p:oleObj name="Equation" r:id="rId6" imgW="380880" imgH="177480" progId="Equation.DSMT4">
                  <p:embed/>
                  <p:pic>
                    <p:nvPicPr>
                      <p:cNvPr id="18" name="Object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22812" y="2271561"/>
                        <a:ext cx="911225" cy="4064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82347082-F807-179C-0896-B2253B0DEC2B}"/>
              </a:ext>
            </a:extLst>
          </p:cNvPr>
          <p:cNvGrpSpPr/>
          <p:nvPr/>
        </p:nvGrpSpPr>
        <p:grpSpPr>
          <a:xfrm>
            <a:off x="1748468" y="4971726"/>
            <a:ext cx="2174884" cy="1006474"/>
            <a:chOff x="1811928" y="4969951"/>
            <a:chExt cx="2174884" cy="1006474"/>
          </a:xfrm>
        </p:grpSpPr>
        <p:graphicFrame>
          <p:nvGraphicFramePr>
            <p:cNvPr id="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4851403"/>
                </p:ext>
              </p:extLst>
            </p:nvPr>
          </p:nvGraphicFramePr>
          <p:xfrm>
            <a:off x="1811928" y="4969951"/>
            <a:ext cx="879484" cy="10064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400800" imgH="7924800" progId="Equation.DSMT4">
                    <p:embed/>
                  </p:oleObj>
                </mc:Choice>
                <mc:Fallback>
                  <p:oleObj name="Equation" r:id="rId8" imgW="6400800" imgH="79248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811928" y="4969951"/>
                          <a:ext cx="879484" cy="1006474"/>
                        </a:xfrm>
                        <a:prstGeom prst="rect">
                          <a:avLst/>
                        </a:prstGeom>
                        <a:solidFill>
                          <a:schemeClr val="accent1">
                            <a:lumMod val="60000"/>
                            <a:lumOff val="40000"/>
                            <a:alpha val="50000"/>
                          </a:schemeClr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" name="Text Box 23">
              <a:extLst>
                <a:ext uri="{FF2B5EF4-FFF2-40B4-BE49-F238E27FC236}">
                  <a16:creationId xmlns:a16="http://schemas.microsoft.com/office/drawing/2014/main" id="{118C19EA-F54C-6CAF-F9E5-A06EF53834A8}"/>
                </a:ext>
              </a:extLst>
            </p:cNvPr>
            <p:cNvSpPr txBox="1"/>
            <p:nvPr/>
          </p:nvSpPr>
          <p:spPr>
            <a:xfrm>
              <a:off x="2691412" y="5150022"/>
              <a:ext cx="1295400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6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正比</a:t>
              </a:r>
              <a:r>
                <a:rPr lang="en-US" altLang="zh-CN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     </a:t>
              </a:r>
              <a:endParaRPr lang="zh-CN" altLang="en-US" dirty="0">
                <a:solidFill>
                  <a:srgbClr val="CC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73" grpId="0" bldLvl="0" animBg="1"/>
      <p:bldP spid="1045" grpId="0"/>
      <p:bldP spid="39968" grpId="0" bldLvl="0" animBg="1"/>
      <p:bldP spid="3" grpId="0"/>
      <p:bldP spid="13" grpId="0"/>
      <p:bldP spid="5" grpId="0"/>
      <p:bldP spid="6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/>
          <p:nvPr/>
        </p:nvSpPr>
        <p:spPr>
          <a:xfrm>
            <a:off x="2350028" y="484962"/>
            <a:ext cx="3600400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充电储能</a:t>
            </a:r>
            <a:r>
              <a:rPr lang="en-US" altLang="zh-CN" sz="4000" dirty="0">
                <a:solidFill>
                  <a:srgbClr val="FF0000"/>
                </a:solidFill>
              </a:rPr>
              <a:t>:</a:t>
            </a:r>
          </a:p>
        </p:txBody>
      </p:sp>
      <p:graphicFrame>
        <p:nvGraphicFramePr>
          <p:cNvPr id="501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826447"/>
              </p:ext>
            </p:extLst>
          </p:nvPr>
        </p:nvGraphicFramePr>
        <p:xfrm>
          <a:off x="2798352" y="4633561"/>
          <a:ext cx="231298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85800" imgH="253800" progId="Equation.DSMT4">
                  <p:embed/>
                </p:oleObj>
              </mc:Choice>
              <mc:Fallback>
                <p:oleObj name="Equation" r:id="rId2" imgW="685800" imgH="253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98352" y="4633561"/>
                        <a:ext cx="2312988" cy="730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" name="Text Box 4"/>
          <p:cNvSpPr txBox="1"/>
          <p:nvPr/>
        </p:nvSpPr>
        <p:spPr>
          <a:xfrm>
            <a:off x="1967548" y="1403774"/>
            <a:ext cx="5172249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元电量</a:t>
            </a:r>
            <a:r>
              <a:rPr lang="en-US" altLang="zh-CN" sz="3200" dirty="0">
                <a:solidFill>
                  <a:srgbClr val="CC3300"/>
                </a:solidFill>
              </a:rPr>
              <a:t>-</a:t>
            </a:r>
            <a:r>
              <a:rPr lang="en-US" altLang="zh-CN" sz="3200" dirty="0">
                <a:solidFill>
                  <a:srgbClr val="CC3300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3200" i="1" dirty="0">
                <a:solidFill>
                  <a:srgbClr val="CC3300"/>
                </a:solidFill>
                <a:latin typeface="Times New Roman" panose="02020603050405020304" pitchFamily="18" charset="0"/>
              </a:rPr>
              <a:t>q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从正板搬到负板</a:t>
            </a:r>
            <a:endParaRPr lang="zh-CN" altLang="en-US" sz="3200" dirty="0"/>
          </a:p>
        </p:txBody>
      </p:sp>
      <p:grpSp>
        <p:nvGrpSpPr>
          <p:cNvPr id="17414" name="Group 9"/>
          <p:cNvGrpSpPr/>
          <p:nvPr/>
        </p:nvGrpSpPr>
        <p:grpSpPr>
          <a:xfrm>
            <a:off x="7973888" y="1790179"/>
            <a:ext cx="2514600" cy="2574925"/>
            <a:chOff x="1488" y="1498"/>
            <a:chExt cx="1584" cy="1622"/>
          </a:xfrm>
        </p:grpSpPr>
        <p:sp>
          <p:nvSpPr>
            <p:cNvPr id="17436" name="Line 10"/>
            <p:cNvSpPr/>
            <p:nvPr/>
          </p:nvSpPr>
          <p:spPr>
            <a:xfrm>
              <a:off x="3072" y="1882"/>
              <a:ext cx="0" cy="6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7" name="Line 11"/>
            <p:cNvSpPr/>
            <p:nvPr/>
          </p:nvSpPr>
          <p:spPr>
            <a:xfrm flipV="1">
              <a:off x="2688" y="2580"/>
              <a:ext cx="3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8" name="Line 12"/>
            <p:cNvSpPr/>
            <p:nvPr/>
          </p:nvSpPr>
          <p:spPr>
            <a:xfrm>
              <a:off x="1488" y="1882"/>
              <a:ext cx="0" cy="100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9" name="Oval 13"/>
            <p:cNvSpPr/>
            <p:nvPr/>
          </p:nvSpPr>
          <p:spPr>
            <a:xfrm>
              <a:off x="2640" y="2542"/>
              <a:ext cx="93" cy="93"/>
            </a:xfrm>
            <a:prstGeom prst="ellipse">
              <a:avLst/>
            </a:prstGeom>
            <a:solidFill>
              <a:srgbClr val="00008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17440" name="Oval 14"/>
            <p:cNvSpPr/>
            <p:nvPr/>
          </p:nvSpPr>
          <p:spPr>
            <a:xfrm>
              <a:off x="2366" y="2488"/>
              <a:ext cx="70" cy="70"/>
            </a:xfrm>
            <a:prstGeom prst="ellipse">
              <a:avLst/>
            </a:prstGeom>
            <a:solidFill>
              <a:schemeClr val="hlink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graphicFrame>
          <p:nvGraphicFramePr>
            <p:cNvPr id="17441" name="Object 15"/>
            <p:cNvGraphicFramePr>
              <a:graphicFrameLocks noChangeAspect="1"/>
            </p:cNvGraphicFramePr>
            <p:nvPr/>
          </p:nvGraphicFramePr>
          <p:xfrm>
            <a:off x="1648" y="2554"/>
            <a:ext cx="23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27000" imgH="139700" progId="Equation.3">
                    <p:embed/>
                  </p:oleObj>
                </mc:Choice>
                <mc:Fallback>
                  <p:oleObj r:id="rId4" imgW="127000" imgH="139700" progId="Equation.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648" y="2554"/>
                          <a:ext cx="233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42" name="Group 16"/>
            <p:cNvGrpSpPr/>
            <p:nvPr/>
          </p:nvGrpSpPr>
          <p:grpSpPr>
            <a:xfrm>
              <a:off x="1968" y="2701"/>
              <a:ext cx="96" cy="419"/>
              <a:chOff x="5136" y="1120"/>
              <a:chExt cx="96" cy="419"/>
            </a:xfrm>
          </p:grpSpPr>
          <p:sp>
            <p:nvSpPr>
              <p:cNvPr id="17462" name="Line 17"/>
              <p:cNvSpPr/>
              <p:nvPr/>
            </p:nvSpPr>
            <p:spPr>
              <a:xfrm>
                <a:off x="5232" y="1200"/>
                <a:ext cx="0" cy="281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63" name="Line 18"/>
              <p:cNvSpPr/>
              <p:nvPr/>
            </p:nvSpPr>
            <p:spPr>
              <a:xfrm>
                <a:off x="5136" y="1120"/>
                <a:ext cx="0" cy="419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443" name="Line 19"/>
            <p:cNvSpPr/>
            <p:nvPr/>
          </p:nvSpPr>
          <p:spPr>
            <a:xfrm>
              <a:off x="1498" y="2890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4" name="Line 20"/>
            <p:cNvSpPr/>
            <p:nvPr/>
          </p:nvSpPr>
          <p:spPr>
            <a:xfrm>
              <a:off x="2074" y="2890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5" name="Line 21"/>
            <p:cNvSpPr/>
            <p:nvPr/>
          </p:nvSpPr>
          <p:spPr>
            <a:xfrm>
              <a:off x="2410" y="2746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6" name="Oval 22"/>
            <p:cNvSpPr/>
            <p:nvPr/>
          </p:nvSpPr>
          <p:spPr>
            <a:xfrm>
              <a:off x="2374" y="2698"/>
              <a:ext cx="70" cy="70"/>
            </a:xfrm>
            <a:prstGeom prst="ellipse">
              <a:avLst/>
            </a:prstGeom>
            <a:solidFill>
              <a:srgbClr val="FF6600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17447" name="Line 23"/>
            <p:cNvSpPr/>
            <p:nvPr/>
          </p:nvSpPr>
          <p:spPr>
            <a:xfrm>
              <a:off x="1488" y="2362"/>
              <a:ext cx="91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8" name="Line 24"/>
            <p:cNvSpPr/>
            <p:nvPr/>
          </p:nvSpPr>
          <p:spPr>
            <a:xfrm>
              <a:off x="2400" y="2362"/>
              <a:ext cx="0" cy="14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0" name="Line 26"/>
            <p:cNvSpPr/>
            <p:nvPr/>
          </p:nvSpPr>
          <p:spPr>
            <a:xfrm flipV="1">
              <a:off x="2151" y="1872"/>
              <a:ext cx="921" cy="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7452" name="Group 28"/>
            <p:cNvGrpSpPr/>
            <p:nvPr/>
          </p:nvGrpSpPr>
          <p:grpSpPr>
            <a:xfrm>
              <a:off x="1848" y="1662"/>
              <a:ext cx="303" cy="419"/>
              <a:chOff x="2928" y="2976"/>
              <a:chExt cx="303" cy="419"/>
            </a:xfrm>
          </p:grpSpPr>
          <p:sp>
            <p:nvSpPr>
              <p:cNvPr id="17460" name="Line 29"/>
              <p:cNvSpPr/>
              <p:nvPr/>
            </p:nvSpPr>
            <p:spPr>
              <a:xfrm>
                <a:off x="2928" y="2976"/>
                <a:ext cx="0" cy="419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61" name="Line 30"/>
              <p:cNvSpPr/>
              <p:nvPr/>
            </p:nvSpPr>
            <p:spPr>
              <a:xfrm>
                <a:off x="3231" y="2976"/>
                <a:ext cx="0" cy="419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454" name="Line 32"/>
            <p:cNvSpPr/>
            <p:nvPr/>
          </p:nvSpPr>
          <p:spPr>
            <a:xfrm flipV="1">
              <a:off x="1488" y="1872"/>
              <a:ext cx="33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17455" name="Object 33"/>
            <p:cNvGraphicFramePr>
              <a:graphicFrameLocks noChangeAspect="1"/>
            </p:cNvGraphicFramePr>
            <p:nvPr/>
          </p:nvGraphicFramePr>
          <p:xfrm>
            <a:off x="1536" y="1498"/>
            <a:ext cx="189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52400" imgH="177800" progId="Equation.3">
                    <p:embed/>
                  </p:oleObj>
                </mc:Choice>
                <mc:Fallback>
                  <p:oleObj r:id="rId6" imgW="152400" imgH="177800" progId="Equation.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1536" y="1498"/>
                          <a:ext cx="189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56" name="Group 34"/>
            <p:cNvGrpSpPr/>
            <p:nvPr/>
          </p:nvGrpSpPr>
          <p:grpSpPr>
            <a:xfrm>
              <a:off x="1824" y="2242"/>
              <a:ext cx="240" cy="240"/>
              <a:chOff x="1488" y="3408"/>
              <a:chExt cx="240" cy="240"/>
            </a:xfrm>
          </p:grpSpPr>
          <p:sp>
            <p:nvSpPr>
              <p:cNvPr id="17457" name="Oval 35" descr="再生纸"/>
              <p:cNvSpPr/>
              <p:nvPr/>
            </p:nvSpPr>
            <p:spPr>
              <a:xfrm>
                <a:off x="1488" y="3408"/>
                <a:ext cx="240" cy="240"/>
              </a:xfrm>
              <a:prstGeom prst="ellipse">
                <a:avLst/>
              </a:prstGeom>
              <a:blipFill rotWithShape="0">
                <a:blip r:embed="rId8"/>
              </a:blipFill>
              <a:ln w="41275" cap="flat" cmpd="sng">
                <a:solidFill>
                  <a:srgbClr val="CC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楷体_GB2312" pitchFamily="49" charset="-122"/>
                </a:endParaRPr>
              </a:p>
            </p:txBody>
          </p:sp>
          <p:sp>
            <p:nvSpPr>
              <p:cNvPr id="17458" name="Line 36" descr="再生纸"/>
              <p:cNvSpPr/>
              <p:nvPr/>
            </p:nvSpPr>
            <p:spPr>
              <a:xfrm flipV="1">
                <a:off x="1488" y="3456"/>
                <a:ext cx="192" cy="144"/>
              </a:xfrm>
              <a:prstGeom prst="line">
                <a:avLst/>
              </a:prstGeom>
              <a:ln w="9525" cap="flat" cmpd="sng">
                <a:solidFill>
                  <a:srgbClr val="CC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59" name="Line 37" descr="再生纸"/>
              <p:cNvSpPr/>
              <p:nvPr/>
            </p:nvSpPr>
            <p:spPr>
              <a:xfrm flipH="1" flipV="1">
                <a:off x="1509" y="3447"/>
                <a:ext cx="192" cy="144"/>
              </a:xfrm>
              <a:prstGeom prst="line">
                <a:avLst/>
              </a:prstGeom>
              <a:ln w="9525" cap="flat" cmpd="sng">
                <a:solidFill>
                  <a:srgbClr val="CC33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7416" name="Line 41"/>
          <p:cNvSpPr/>
          <p:nvPr/>
        </p:nvSpPr>
        <p:spPr>
          <a:xfrm rot="20217259" flipH="1">
            <a:off x="9440738" y="3609454"/>
            <a:ext cx="381000" cy="53975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7417" name="Group 42"/>
          <p:cNvGrpSpPr/>
          <p:nvPr/>
        </p:nvGrpSpPr>
        <p:grpSpPr>
          <a:xfrm>
            <a:off x="8326313" y="1556793"/>
            <a:ext cx="685800" cy="1152526"/>
            <a:chOff x="4056" y="979"/>
            <a:chExt cx="432" cy="726"/>
          </a:xfrm>
        </p:grpSpPr>
        <p:sp>
          <p:nvSpPr>
            <p:cNvPr id="17432" name="Line 43"/>
            <p:cNvSpPr/>
            <p:nvPr/>
          </p:nvSpPr>
          <p:spPr>
            <a:xfrm>
              <a:off x="4188" y="1273"/>
              <a:ext cx="0" cy="432"/>
            </a:xfrm>
            <a:prstGeom prst="line">
              <a:avLst/>
            </a:prstGeom>
            <a:ln w="76200" cap="flat" cmpd="sng">
              <a:solidFill>
                <a:srgbClr val="00808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3" name="Text Box 44"/>
            <p:cNvSpPr txBox="1"/>
            <p:nvPr/>
          </p:nvSpPr>
          <p:spPr>
            <a:xfrm>
              <a:off x="4056" y="979"/>
              <a:ext cx="432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418" name="Group 45"/>
          <p:cNvGrpSpPr/>
          <p:nvPr/>
        </p:nvGrpSpPr>
        <p:grpSpPr>
          <a:xfrm>
            <a:off x="8893051" y="1553642"/>
            <a:ext cx="560388" cy="1162050"/>
            <a:chOff x="4407" y="960"/>
            <a:chExt cx="353" cy="732"/>
          </a:xfrm>
        </p:grpSpPr>
        <p:sp>
          <p:nvSpPr>
            <p:cNvPr id="17430" name="Line 46"/>
            <p:cNvSpPr/>
            <p:nvPr/>
          </p:nvSpPr>
          <p:spPr>
            <a:xfrm>
              <a:off x="4497" y="1260"/>
              <a:ext cx="0" cy="432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31" name="Text Box 47"/>
            <p:cNvSpPr txBox="1"/>
            <p:nvPr/>
          </p:nvSpPr>
          <p:spPr>
            <a:xfrm>
              <a:off x="4407" y="960"/>
              <a:ext cx="353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0236" name="Text Box 60"/>
          <p:cNvSpPr txBox="1"/>
          <p:nvPr/>
        </p:nvSpPr>
        <p:spPr>
          <a:xfrm>
            <a:off x="8509333" y="2533891"/>
            <a:ext cx="733691" cy="36933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楷体_GB2312" pitchFamily="49" charset="-122"/>
              </a:rPr>
              <a:t>-dq</a:t>
            </a:r>
          </a:p>
        </p:txBody>
      </p:sp>
      <p:sp>
        <p:nvSpPr>
          <p:cNvPr id="50238" name="Text Box 62"/>
          <p:cNvSpPr txBox="1">
            <a:spLocks noChangeArrowheads="1"/>
          </p:cNvSpPr>
          <p:nvPr/>
        </p:nvSpPr>
        <p:spPr bwMode="auto">
          <a:xfrm rot="18677662">
            <a:off x="8287739" y="2202383"/>
            <a:ext cx="493468" cy="36869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18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Wingdings 2" panose="05020102010507070707" pitchFamily="18" charset="2"/>
              </a:rPr>
              <a:t></a:t>
            </a:r>
            <a:endParaRPr kumimoji="1" lang="en-US" altLang="zh-CN" sz="18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graphicFrame>
        <p:nvGraphicFramePr>
          <p:cNvPr id="50240" name="Object 6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28729"/>
              </p:ext>
            </p:extLst>
          </p:nvPr>
        </p:nvGraphicFramePr>
        <p:xfrm>
          <a:off x="2486354" y="2672858"/>
          <a:ext cx="23733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812520" imgH="203040" progId="Equation.DSMT4">
                  <p:embed/>
                </p:oleObj>
              </mc:Choice>
              <mc:Fallback>
                <p:oleObj name="Equation" r:id="rId9" imgW="812520" imgH="20304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86354" y="2672858"/>
                        <a:ext cx="2373313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241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761974"/>
              </p:ext>
            </p:extLst>
          </p:nvPr>
        </p:nvGraphicFramePr>
        <p:xfrm>
          <a:off x="3173742" y="3251591"/>
          <a:ext cx="2190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850680" imgH="203040" progId="Equation.DSMT4">
                  <p:embed/>
                </p:oleObj>
              </mc:Choice>
              <mc:Fallback>
                <p:oleObj name="Equation" r:id="rId11" imgW="850680" imgH="20304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173742" y="3251591"/>
                        <a:ext cx="2190750" cy="52070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17000"/>
                              <a:lumOff val="83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0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245" name="Text Box 69"/>
          <p:cNvSpPr txBox="1"/>
          <p:nvPr/>
        </p:nvSpPr>
        <p:spPr>
          <a:xfrm>
            <a:off x="767408" y="5557486"/>
            <a:ext cx="9514817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fontAlgn="b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若电容器充电至带电量为</a:t>
            </a:r>
            <a:r>
              <a:rPr lang="en-US" altLang="zh-CN" sz="3200" i="1" dirty="0">
                <a:latin typeface="Times New Roman" panose="02020603050405020304" pitchFamily="18" charset="0"/>
              </a:rPr>
              <a:t>Q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则储存多少电能</a:t>
            </a:r>
            <a:r>
              <a:rPr lang="zh-CN" sz="3200" dirty="0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8386647" y="1667146"/>
            <a:ext cx="973025" cy="398731"/>
            <a:chOff x="8082651" y="1203107"/>
            <a:chExt cx="595489" cy="398731"/>
          </a:xfrm>
        </p:grpSpPr>
        <p:graphicFrame>
          <p:nvGraphicFramePr>
            <p:cNvPr id="53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0240490"/>
                </p:ext>
              </p:extLst>
            </p:nvPr>
          </p:nvGraphicFramePr>
          <p:xfrm>
            <a:off x="8082651" y="1203107"/>
            <a:ext cx="279339" cy="396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15640" imgH="177480" progId="Equation.DSMT4">
                    <p:embed/>
                  </p:oleObj>
                </mc:Choice>
                <mc:Fallback>
                  <p:oleObj name="Equation" r:id="rId13" imgW="215640" imgH="177480" progId="Equation.DSMT4">
                    <p:embed/>
                    <p:pic>
                      <p:nvPicPr>
                        <p:cNvPr id="0" name="Object 4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8082651" y="1203107"/>
                          <a:ext cx="279339" cy="3968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" name="Object 4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5454379"/>
                </p:ext>
              </p:extLst>
            </p:nvPr>
          </p:nvGraphicFramePr>
          <p:xfrm>
            <a:off x="8352929" y="1217663"/>
            <a:ext cx="325211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5640" imgH="164880" progId="Equation.DSMT4">
                    <p:embed/>
                  </p:oleObj>
                </mc:Choice>
                <mc:Fallback>
                  <p:oleObj name="Equation" r:id="rId15" imgW="215640" imgH="164880" progId="Equation.DSMT4">
                    <p:embed/>
                    <p:pic>
                      <p:nvPicPr>
                        <p:cNvPr id="0" name="Object 4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352929" y="1217663"/>
                          <a:ext cx="325211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Group 53">
            <a:extLst>
              <a:ext uri="{FF2B5EF4-FFF2-40B4-BE49-F238E27FC236}">
                <a16:creationId xmlns:a16="http://schemas.microsoft.com/office/drawing/2014/main" id="{38116FB9-0645-FF1F-9BC3-AE80743B3D46}"/>
              </a:ext>
            </a:extLst>
          </p:cNvPr>
          <p:cNvGrpSpPr/>
          <p:nvPr/>
        </p:nvGrpSpPr>
        <p:grpSpPr>
          <a:xfrm>
            <a:off x="8574932" y="2041631"/>
            <a:ext cx="463301" cy="675525"/>
            <a:chOff x="4166" y="735"/>
            <a:chExt cx="490" cy="914"/>
          </a:xfrm>
        </p:grpSpPr>
        <p:grpSp>
          <p:nvGrpSpPr>
            <p:cNvPr id="56" name="Group 25">
              <a:extLst>
                <a:ext uri="{FF2B5EF4-FFF2-40B4-BE49-F238E27FC236}">
                  <a16:creationId xmlns:a16="http://schemas.microsoft.com/office/drawing/2014/main" id="{A9AF04A1-39C5-4555-1976-37BFAE68F70D}"/>
                </a:ext>
              </a:extLst>
            </p:cNvPr>
            <p:cNvGrpSpPr/>
            <p:nvPr/>
          </p:nvGrpSpPr>
          <p:grpSpPr>
            <a:xfrm>
              <a:off x="4166" y="735"/>
              <a:ext cx="490" cy="834"/>
              <a:chOff x="1872" y="1584"/>
              <a:chExt cx="432" cy="1008"/>
            </a:xfrm>
          </p:grpSpPr>
          <p:sp>
            <p:nvSpPr>
              <p:cNvPr id="66" name="Line 26">
                <a:extLst>
                  <a:ext uri="{FF2B5EF4-FFF2-40B4-BE49-F238E27FC236}">
                    <a16:creationId xmlns:a16="http://schemas.microsoft.com/office/drawing/2014/main" id="{70C09D75-CE3B-6677-3704-42E7FBF96C8A}"/>
                  </a:ext>
                </a:extLst>
              </p:cNvPr>
              <p:cNvSpPr/>
              <p:nvPr/>
            </p:nvSpPr>
            <p:spPr>
              <a:xfrm>
                <a:off x="1872" y="1584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7" name="Line 27">
                <a:extLst>
                  <a:ext uri="{FF2B5EF4-FFF2-40B4-BE49-F238E27FC236}">
                    <a16:creationId xmlns:a16="http://schemas.microsoft.com/office/drawing/2014/main" id="{595FD00A-324A-5A42-19A5-7DAEA2C2FAC8}"/>
                  </a:ext>
                </a:extLst>
              </p:cNvPr>
              <p:cNvSpPr/>
              <p:nvPr/>
            </p:nvSpPr>
            <p:spPr>
              <a:xfrm>
                <a:off x="1872" y="1728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8" name="Line 28">
                <a:extLst>
                  <a:ext uri="{FF2B5EF4-FFF2-40B4-BE49-F238E27FC236}">
                    <a16:creationId xmlns:a16="http://schemas.microsoft.com/office/drawing/2014/main" id="{BDBE13F2-890D-0524-8E0E-CFF9F2B01C09}"/>
                  </a:ext>
                </a:extLst>
              </p:cNvPr>
              <p:cNvSpPr/>
              <p:nvPr/>
            </p:nvSpPr>
            <p:spPr>
              <a:xfrm>
                <a:off x="1872" y="1872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9" name="Line 29">
                <a:extLst>
                  <a:ext uri="{FF2B5EF4-FFF2-40B4-BE49-F238E27FC236}">
                    <a16:creationId xmlns:a16="http://schemas.microsoft.com/office/drawing/2014/main" id="{4C83755F-4185-2942-AE47-67909187D8BA}"/>
                  </a:ext>
                </a:extLst>
              </p:cNvPr>
              <p:cNvSpPr/>
              <p:nvPr/>
            </p:nvSpPr>
            <p:spPr>
              <a:xfrm>
                <a:off x="1872" y="2016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0" name="Line 30">
                <a:extLst>
                  <a:ext uri="{FF2B5EF4-FFF2-40B4-BE49-F238E27FC236}">
                    <a16:creationId xmlns:a16="http://schemas.microsoft.com/office/drawing/2014/main" id="{238D8654-E119-4698-BDC3-C97F37A4454D}"/>
                  </a:ext>
                </a:extLst>
              </p:cNvPr>
              <p:cNvSpPr/>
              <p:nvPr/>
            </p:nvSpPr>
            <p:spPr>
              <a:xfrm>
                <a:off x="1872" y="2160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1" name="Line 31">
                <a:extLst>
                  <a:ext uri="{FF2B5EF4-FFF2-40B4-BE49-F238E27FC236}">
                    <a16:creationId xmlns:a16="http://schemas.microsoft.com/office/drawing/2014/main" id="{44E2F85E-D393-0BCC-20BF-674BB9A04271}"/>
                  </a:ext>
                </a:extLst>
              </p:cNvPr>
              <p:cNvSpPr/>
              <p:nvPr/>
            </p:nvSpPr>
            <p:spPr>
              <a:xfrm>
                <a:off x="1872" y="2304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2" name="Line 32">
                <a:extLst>
                  <a:ext uri="{FF2B5EF4-FFF2-40B4-BE49-F238E27FC236}">
                    <a16:creationId xmlns:a16="http://schemas.microsoft.com/office/drawing/2014/main" id="{946DB0C5-6FE5-8C2C-89C2-5399C92D7C60}"/>
                  </a:ext>
                </a:extLst>
              </p:cNvPr>
              <p:cNvSpPr/>
              <p:nvPr/>
            </p:nvSpPr>
            <p:spPr>
              <a:xfrm>
                <a:off x="1872" y="2448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73" name="Line 33">
                <a:extLst>
                  <a:ext uri="{FF2B5EF4-FFF2-40B4-BE49-F238E27FC236}">
                    <a16:creationId xmlns:a16="http://schemas.microsoft.com/office/drawing/2014/main" id="{848F8F7D-8F6A-B981-FBBC-C19CAF81F233}"/>
                  </a:ext>
                </a:extLst>
              </p:cNvPr>
              <p:cNvSpPr/>
              <p:nvPr/>
            </p:nvSpPr>
            <p:spPr>
              <a:xfrm>
                <a:off x="1872" y="2592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57" name="Group 34">
              <a:extLst>
                <a:ext uri="{FF2B5EF4-FFF2-40B4-BE49-F238E27FC236}">
                  <a16:creationId xmlns:a16="http://schemas.microsoft.com/office/drawing/2014/main" id="{5DC31859-3D5C-4B28-D8BF-5679934305A1}"/>
                </a:ext>
              </a:extLst>
            </p:cNvPr>
            <p:cNvGrpSpPr/>
            <p:nvPr/>
          </p:nvGrpSpPr>
          <p:grpSpPr>
            <a:xfrm>
              <a:off x="4166" y="814"/>
              <a:ext cx="490" cy="835"/>
              <a:chOff x="1872" y="1584"/>
              <a:chExt cx="432" cy="1008"/>
            </a:xfrm>
          </p:grpSpPr>
          <p:sp>
            <p:nvSpPr>
              <p:cNvPr id="58" name="Line 35">
                <a:extLst>
                  <a:ext uri="{FF2B5EF4-FFF2-40B4-BE49-F238E27FC236}">
                    <a16:creationId xmlns:a16="http://schemas.microsoft.com/office/drawing/2014/main" id="{B158FB81-1011-C1C7-7A31-C821AEE8CEE6}"/>
                  </a:ext>
                </a:extLst>
              </p:cNvPr>
              <p:cNvSpPr/>
              <p:nvPr/>
            </p:nvSpPr>
            <p:spPr>
              <a:xfrm>
                <a:off x="1872" y="1584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9" name="Line 36">
                <a:extLst>
                  <a:ext uri="{FF2B5EF4-FFF2-40B4-BE49-F238E27FC236}">
                    <a16:creationId xmlns:a16="http://schemas.microsoft.com/office/drawing/2014/main" id="{D422758A-EFD3-17A4-6B83-62F22EC29C70}"/>
                  </a:ext>
                </a:extLst>
              </p:cNvPr>
              <p:cNvSpPr/>
              <p:nvPr/>
            </p:nvSpPr>
            <p:spPr>
              <a:xfrm>
                <a:off x="1872" y="1728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0" name="Line 37">
                <a:extLst>
                  <a:ext uri="{FF2B5EF4-FFF2-40B4-BE49-F238E27FC236}">
                    <a16:creationId xmlns:a16="http://schemas.microsoft.com/office/drawing/2014/main" id="{6A35A252-DB5F-F646-4162-7C55D71F595A}"/>
                  </a:ext>
                </a:extLst>
              </p:cNvPr>
              <p:cNvSpPr/>
              <p:nvPr/>
            </p:nvSpPr>
            <p:spPr>
              <a:xfrm>
                <a:off x="1872" y="1872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1" name="Line 38">
                <a:extLst>
                  <a:ext uri="{FF2B5EF4-FFF2-40B4-BE49-F238E27FC236}">
                    <a16:creationId xmlns:a16="http://schemas.microsoft.com/office/drawing/2014/main" id="{A7F2D483-EE66-74CA-597C-E880233F0F3D}"/>
                  </a:ext>
                </a:extLst>
              </p:cNvPr>
              <p:cNvSpPr/>
              <p:nvPr/>
            </p:nvSpPr>
            <p:spPr>
              <a:xfrm>
                <a:off x="1872" y="2016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2" name="Line 39">
                <a:extLst>
                  <a:ext uri="{FF2B5EF4-FFF2-40B4-BE49-F238E27FC236}">
                    <a16:creationId xmlns:a16="http://schemas.microsoft.com/office/drawing/2014/main" id="{F4D17841-1641-5C16-9B1D-DE060EFD17A1}"/>
                  </a:ext>
                </a:extLst>
              </p:cNvPr>
              <p:cNvSpPr/>
              <p:nvPr/>
            </p:nvSpPr>
            <p:spPr>
              <a:xfrm>
                <a:off x="1872" y="2160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3" name="Line 40">
                <a:extLst>
                  <a:ext uri="{FF2B5EF4-FFF2-40B4-BE49-F238E27FC236}">
                    <a16:creationId xmlns:a16="http://schemas.microsoft.com/office/drawing/2014/main" id="{166B23C1-2BAD-3C22-1C02-EC1B82B0BFB3}"/>
                  </a:ext>
                </a:extLst>
              </p:cNvPr>
              <p:cNvSpPr/>
              <p:nvPr/>
            </p:nvSpPr>
            <p:spPr>
              <a:xfrm>
                <a:off x="1872" y="2304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4" name="Line 41">
                <a:extLst>
                  <a:ext uri="{FF2B5EF4-FFF2-40B4-BE49-F238E27FC236}">
                    <a16:creationId xmlns:a16="http://schemas.microsoft.com/office/drawing/2014/main" id="{3C41C409-F189-5D49-00A2-69337468817F}"/>
                  </a:ext>
                </a:extLst>
              </p:cNvPr>
              <p:cNvSpPr/>
              <p:nvPr/>
            </p:nvSpPr>
            <p:spPr>
              <a:xfrm>
                <a:off x="1872" y="2448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5" name="Line 42">
                <a:extLst>
                  <a:ext uri="{FF2B5EF4-FFF2-40B4-BE49-F238E27FC236}">
                    <a16:creationId xmlns:a16="http://schemas.microsoft.com/office/drawing/2014/main" id="{C7B15C94-1099-E41A-EB12-E7C4057610CA}"/>
                  </a:ext>
                </a:extLst>
              </p:cNvPr>
              <p:cNvSpPr/>
              <p:nvPr/>
            </p:nvSpPr>
            <p:spPr>
              <a:xfrm>
                <a:off x="1872" y="2592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sp>
        <p:nvSpPr>
          <p:cNvPr id="74" name="Text Box 4">
            <a:extLst>
              <a:ext uri="{FF2B5EF4-FFF2-40B4-BE49-F238E27FC236}">
                <a16:creationId xmlns:a16="http://schemas.microsoft.com/office/drawing/2014/main" id="{5BD75A36-D2D3-1DE3-FAAE-0AE69BD9F5A4}"/>
              </a:ext>
            </a:extLst>
          </p:cNvPr>
          <p:cNvSpPr txBox="1"/>
          <p:nvPr/>
        </p:nvSpPr>
        <p:spPr>
          <a:xfrm>
            <a:off x="1719932" y="2043949"/>
            <a:ext cx="5135378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电场力作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负功</a:t>
            </a:r>
            <a:r>
              <a:rPr lang="en-US" altLang="zh-CN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zh-CN" altLang="en-US" sz="3200" dirty="0"/>
              <a:t> </a:t>
            </a:r>
          </a:p>
        </p:txBody>
      </p:sp>
      <p:sp>
        <p:nvSpPr>
          <p:cNvPr id="77" name="Text Box 62">
            <a:extLst>
              <a:ext uri="{FF2B5EF4-FFF2-40B4-BE49-F238E27FC236}">
                <a16:creationId xmlns:a16="http://schemas.microsoft.com/office/drawing/2014/main" id="{13E4189C-8F84-F24B-31BF-424ED90C29AD}"/>
              </a:ext>
            </a:extLst>
          </p:cNvPr>
          <p:cNvSpPr txBox="1">
            <a:spLocks noChangeArrowheads="1"/>
          </p:cNvSpPr>
          <p:nvPr/>
        </p:nvSpPr>
        <p:spPr bwMode="auto">
          <a:xfrm rot="18677662">
            <a:off x="8817876" y="2208130"/>
            <a:ext cx="442377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algn="ctr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1800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  <a:cs typeface="+mn-cs"/>
                <a:sym typeface="Wingdings 2" panose="05020102010507070707" pitchFamily="18" charset="2"/>
              </a:rPr>
              <a:t></a:t>
            </a:r>
            <a:endParaRPr kumimoji="1" lang="en-US" altLang="zh-CN" sz="1800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78" name="Text Box 39">
            <a:extLst>
              <a:ext uri="{FF2B5EF4-FFF2-40B4-BE49-F238E27FC236}">
                <a16:creationId xmlns:a16="http://schemas.microsoft.com/office/drawing/2014/main" id="{45FF9828-E197-F1F3-7441-5CF14BA30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0930" y="1517224"/>
            <a:ext cx="10378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dirty="0"/>
              <a:t>+</a:t>
            </a:r>
            <a:r>
              <a:rPr lang="en-US" altLang="zh-CN" dirty="0"/>
              <a:t>   -</a:t>
            </a:r>
            <a:endParaRPr lang="zh-CN" altLang="zh-CN" dirty="0"/>
          </a:p>
        </p:txBody>
      </p:sp>
      <p:sp>
        <p:nvSpPr>
          <p:cNvPr id="75" name="Text Box 4">
            <a:extLst>
              <a:ext uri="{FF2B5EF4-FFF2-40B4-BE49-F238E27FC236}">
                <a16:creationId xmlns:a16="http://schemas.microsoft.com/office/drawing/2014/main" id="{E96C5577-FC3F-9E93-C600-CFA5C95B3ACA}"/>
              </a:ext>
            </a:extLst>
          </p:cNvPr>
          <p:cNvSpPr txBox="1"/>
          <p:nvPr/>
        </p:nvSpPr>
        <p:spPr>
          <a:xfrm>
            <a:off x="1721396" y="3965966"/>
            <a:ext cx="5764727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转化为</a:t>
            </a:r>
            <a:r>
              <a:rPr lang="zh-CN" altLang="en-US" sz="320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电能</a:t>
            </a:r>
            <a:r>
              <a:rPr lang="en-US" altLang="zh-CN" sz="320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sz="320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储存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在电容器中</a:t>
            </a:r>
            <a:r>
              <a:rPr lang="zh-CN" altLang="en-US" sz="3200" dirty="0"/>
              <a:t>： 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50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"/>
                                        <p:tgtEl>
                                          <p:spTgt spid="50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7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/>
      <p:bldP spid="50236" grpId="0"/>
      <p:bldP spid="50236" grpId="1"/>
      <p:bldP spid="50236" grpId="2"/>
      <p:bldP spid="50238" grpId="0"/>
      <p:bldP spid="50238" grpId="1"/>
      <p:bldP spid="50238" grpId="2"/>
      <p:bldP spid="50245" grpId="0" build="p"/>
      <p:bldP spid="74" grpId="0"/>
      <p:bldP spid="77" grpId="0"/>
      <p:bldP spid="77" grpId="1"/>
      <p:bldP spid="78" grpId="0"/>
      <p:bldP spid="78" grpId="1"/>
      <p:bldP spid="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2" name="Text Box 7"/>
          <p:cNvSpPr txBox="1"/>
          <p:nvPr/>
        </p:nvSpPr>
        <p:spPr>
          <a:xfrm>
            <a:off x="1847528" y="3387516"/>
            <a:ext cx="3625671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电容器的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储能</a:t>
            </a:r>
            <a:r>
              <a:rPr lang="en-US" altLang="zh-CN" sz="3600" dirty="0">
                <a:latin typeface="楷体_GB2312" pitchFamily="49" charset="-122"/>
              </a:rPr>
              <a:t>:</a:t>
            </a:r>
          </a:p>
        </p:txBody>
      </p:sp>
      <p:graphicFrame>
        <p:nvGraphicFramePr>
          <p:cNvPr id="266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4894545"/>
              </p:ext>
            </p:extLst>
          </p:nvPr>
        </p:nvGraphicFramePr>
        <p:xfrm>
          <a:off x="3303587" y="4237132"/>
          <a:ext cx="5584825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196000" imgH="10058400" progId="Equation.DSMT4">
                  <p:embed/>
                </p:oleObj>
              </mc:Choice>
              <mc:Fallback>
                <p:oleObj name="Equation" r:id="rId2" imgW="44196000" imgH="100584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03587" y="4237132"/>
                        <a:ext cx="5584825" cy="1169987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17000"/>
                              <a:lumOff val="83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0"/>
                      </a:gradFill>
                      <a:ln w="31750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628660"/>
              </p:ext>
            </p:extLst>
          </p:nvPr>
        </p:nvGraphicFramePr>
        <p:xfrm>
          <a:off x="4161623" y="1163511"/>
          <a:ext cx="2465388" cy="115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26400" imgH="9448800" progId="Equation.DSMT4">
                  <p:embed/>
                </p:oleObj>
              </mc:Choice>
              <mc:Fallback>
                <p:oleObj name="Equation" r:id="rId4" imgW="20726400" imgH="94488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61623" y="1163511"/>
                        <a:ext cx="2465388" cy="1157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45"/>
          <p:cNvSpPr txBox="1"/>
          <p:nvPr/>
        </p:nvSpPr>
        <p:spPr>
          <a:xfrm>
            <a:off x="1859000" y="554700"/>
            <a:ext cx="888873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just" eaLnBrk="1" fontAlgn="b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电容器充电至带电量为</a:t>
            </a:r>
            <a:r>
              <a:rPr lang="en-US" altLang="zh-CN" sz="3200" i="1" dirty="0">
                <a:latin typeface="Times New Roman" panose="02020603050405020304" pitchFamily="18" charset="0"/>
              </a:rPr>
              <a:t>Q</a:t>
            </a:r>
            <a:r>
              <a:rPr lang="en-US" altLang="zh-CN" sz="3200" dirty="0">
                <a:latin typeface="Times New Roman" panose="02020603050405020304" pitchFamily="18" charset="0"/>
              </a:rPr>
              <a:t>, 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储存的电能为</a:t>
            </a:r>
            <a:r>
              <a:rPr lang="en-US" altLang="zh-CN" sz="3200" dirty="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2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201855"/>
              </p:ext>
            </p:extLst>
          </p:nvPr>
        </p:nvGraphicFramePr>
        <p:xfrm>
          <a:off x="6627011" y="1163511"/>
          <a:ext cx="1423987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582400" imgH="10058400" progId="Equation.DSMT4">
                  <p:embed/>
                </p:oleObj>
              </mc:Choice>
              <mc:Fallback>
                <p:oleObj name="Equation" r:id="rId6" imgW="11582400" imgH="100584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27011" y="1163511"/>
                        <a:ext cx="1423987" cy="110807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 Box 2">
            <a:extLst>
              <a:ext uri="{FF2B5EF4-FFF2-40B4-BE49-F238E27FC236}">
                <a16:creationId xmlns:a16="http://schemas.microsoft.com/office/drawing/2014/main" id="{B8E2763B-E3D7-A3E4-73EF-BF365CE4536B}"/>
              </a:ext>
            </a:extLst>
          </p:cNvPr>
          <p:cNvSpPr txBox="1"/>
          <p:nvPr/>
        </p:nvSpPr>
        <p:spPr>
          <a:xfrm>
            <a:off x="4161623" y="5945642"/>
            <a:ext cx="4029046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表征：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储电和储能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117186D5-569A-F4A6-BA00-9D417A55B9B6}"/>
              </a:ext>
            </a:extLst>
          </p:cNvPr>
          <p:cNvSpPr/>
          <p:nvPr/>
        </p:nvSpPr>
        <p:spPr bwMode="auto">
          <a:xfrm flipH="1">
            <a:off x="5879975" y="5184588"/>
            <a:ext cx="117727" cy="761054"/>
          </a:xfrm>
          <a:prstGeom prst="downArrow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3" name="Object 44">
            <a:extLst>
              <a:ext uri="{FF2B5EF4-FFF2-40B4-BE49-F238E27FC236}">
                <a16:creationId xmlns:a16="http://schemas.microsoft.com/office/drawing/2014/main" id="{784407AD-844B-7934-31C7-8FF862500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361160"/>
              </p:ext>
            </p:extLst>
          </p:nvPr>
        </p:nvGraphicFramePr>
        <p:xfrm>
          <a:off x="4199080" y="2563506"/>
          <a:ext cx="2793847" cy="63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4360" imgH="203040" progId="Equation.DSMT4">
                  <p:embed/>
                </p:oleObj>
              </mc:Choice>
              <mc:Fallback>
                <p:oleObj name="Equation" r:id="rId8" imgW="774360" imgH="203040" progId="Equation.DSMT4">
                  <p:embed/>
                  <p:pic>
                    <p:nvPicPr>
                      <p:cNvPr id="2" name="Object 4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99080" y="2563506"/>
                        <a:ext cx="2793847" cy="634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"/>
                                        <p:tgtEl>
                                          <p:spTgt spid="10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2" grpId="0" build="p"/>
      <p:bldP spid="51" grpId="0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9" name="Text Box 27"/>
          <p:cNvSpPr txBox="1"/>
          <p:nvPr/>
        </p:nvSpPr>
        <p:spPr>
          <a:xfrm>
            <a:off x="1753949" y="1339850"/>
            <a:ext cx="309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b" hangingPunct="1"/>
            <a:endParaRPr lang="zh-CN" altLang="zh-CN" dirty="0">
              <a:latin typeface="楷体_GB2312" pitchFamily="49" charset="-122"/>
            </a:endParaRPr>
          </a:p>
        </p:txBody>
      </p:sp>
      <p:sp>
        <p:nvSpPr>
          <p:cNvPr id="59428" name="Text Box 36"/>
          <p:cNvSpPr txBox="1"/>
          <p:nvPr/>
        </p:nvSpPr>
        <p:spPr>
          <a:xfrm>
            <a:off x="2841887" y="2515379"/>
            <a:ext cx="167259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讨论：</a:t>
            </a:r>
          </a:p>
        </p:txBody>
      </p:sp>
      <p:sp>
        <p:nvSpPr>
          <p:cNvPr id="4" name="Text Box 36"/>
          <p:cNvSpPr txBox="1"/>
          <p:nvPr/>
        </p:nvSpPr>
        <p:spPr>
          <a:xfrm>
            <a:off x="2213222" y="4468920"/>
            <a:ext cx="8228285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电场能量的携带者：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电荷 </a:t>
            </a:r>
            <a:r>
              <a:rPr lang="en-US" altLang="zh-CN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 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电场？</a:t>
            </a:r>
            <a:endParaRPr lang="zh-CN" altLang="en-US" sz="40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96701" y="749081"/>
            <a:ext cx="3096344" cy="7078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4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储电</a:t>
            </a:r>
            <a:r>
              <a:rPr lang="en-US" altLang="zh-CN" sz="4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/</a:t>
            </a:r>
            <a:r>
              <a:rPr lang="zh-CN" altLang="en-US" sz="4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储能</a:t>
            </a:r>
            <a:endParaRPr lang="zh-CN" altLang="en-US" sz="4000" dirty="0"/>
          </a:p>
        </p:txBody>
      </p:sp>
      <p:grpSp>
        <p:nvGrpSpPr>
          <p:cNvPr id="6" name="Group 91">
            <a:extLst>
              <a:ext uri="{FF2B5EF4-FFF2-40B4-BE49-F238E27FC236}">
                <a16:creationId xmlns:a16="http://schemas.microsoft.com/office/drawing/2014/main" id="{7730CA12-EBD8-374D-9E3F-F3A135B4609D}"/>
              </a:ext>
            </a:extLst>
          </p:cNvPr>
          <p:cNvGrpSpPr/>
          <p:nvPr/>
        </p:nvGrpSpPr>
        <p:grpSpPr>
          <a:xfrm>
            <a:off x="7422082" y="1347896"/>
            <a:ext cx="3019425" cy="2827337"/>
            <a:chOff x="3668" y="816"/>
            <a:chExt cx="1902" cy="1781"/>
          </a:xfrm>
        </p:grpSpPr>
        <p:grpSp>
          <p:nvGrpSpPr>
            <p:cNvPr id="7" name="Group 46">
              <a:extLst>
                <a:ext uri="{FF2B5EF4-FFF2-40B4-BE49-F238E27FC236}">
                  <a16:creationId xmlns:a16="http://schemas.microsoft.com/office/drawing/2014/main" id="{0C787CF1-04C0-3BED-B1DA-BF88F72648C3}"/>
                </a:ext>
              </a:extLst>
            </p:cNvPr>
            <p:cNvGrpSpPr/>
            <p:nvPr/>
          </p:nvGrpSpPr>
          <p:grpSpPr>
            <a:xfrm>
              <a:off x="3986" y="975"/>
              <a:ext cx="1584" cy="1622"/>
              <a:chOff x="1488" y="1498"/>
              <a:chExt cx="1584" cy="1622"/>
            </a:xfrm>
          </p:grpSpPr>
          <p:sp>
            <p:nvSpPr>
              <p:cNvPr id="22" name="Line 47">
                <a:extLst>
                  <a:ext uri="{FF2B5EF4-FFF2-40B4-BE49-F238E27FC236}">
                    <a16:creationId xmlns:a16="http://schemas.microsoft.com/office/drawing/2014/main" id="{8078ACFE-B7DB-C301-D8EA-63EC8DF04696}"/>
                  </a:ext>
                </a:extLst>
              </p:cNvPr>
              <p:cNvSpPr/>
              <p:nvPr/>
            </p:nvSpPr>
            <p:spPr>
              <a:xfrm>
                <a:off x="3072" y="1882"/>
                <a:ext cx="0" cy="69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" name="Line 48">
                <a:extLst>
                  <a:ext uri="{FF2B5EF4-FFF2-40B4-BE49-F238E27FC236}">
                    <a16:creationId xmlns:a16="http://schemas.microsoft.com/office/drawing/2014/main" id="{AF6692DD-FE67-6EC8-00B1-A52300B68752}"/>
                  </a:ext>
                </a:extLst>
              </p:cNvPr>
              <p:cNvSpPr/>
              <p:nvPr/>
            </p:nvSpPr>
            <p:spPr>
              <a:xfrm flipV="1">
                <a:off x="2688" y="2580"/>
                <a:ext cx="38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" name="Line 49">
                <a:extLst>
                  <a:ext uri="{FF2B5EF4-FFF2-40B4-BE49-F238E27FC236}">
                    <a16:creationId xmlns:a16="http://schemas.microsoft.com/office/drawing/2014/main" id="{D9BF1687-4CE5-B7EC-4161-277BC32DDC49}"/>
                  </a:ext>
                </a:extLst>
              </p:cNvPr>
              <p:cNvSpPr/>
              <p:nvPr/>
            </p:nvSpPr>
            <p:spPr>
              <a:xfrm>
                <a:off x="1488" y="1882"/>
                <a:ext cx="0" cy="100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" name="Oval 50">
                <a:extLst>
                  <a:ext uri="{FF2B5EF4-FFF2-40B4-BE49-F238E27FC236}">
                    <a16:creationId xmlns:a16="http://schemas.microsoft.com/office/drawing/2014/main" id="{0567EFD0-23C1-8BFD-927E-BE435FDAB0D9}"/>
                  </a:ext>
                </a:extLst>
              </p:cNvPr>
              <p:cNvSpPr/>
              <p:nvPr/>
            </p:nvSpPr>
            <p:spPr>
              <a:xfrm>
                <a:off x="2640" y="2542"/>
                <a:ext cx="93" cy="93"/>
              </a:xfrm>
              <a:prstGeom prst="ellipse">
                <a:avLst/>
              </a:prstGeom>
              <a:solidFill>
                <a:srgbClr val="00008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楷体_GB2312" pitchFamily="49" charset="-122"/>
                </a:endParaRPr>
              </a:p>
            </p:txBody>
          </p:sp>
          <p:sp>
            <p:nvSpPr>
              <p:cNvPr id="26" name="Oval 51">
                <a:extLst>
                  <a:ext uri="{FF2B5EF4-FFF2-40B4-BE49-F238E27FC236}">
                    <a16:creationId xmlns:a16="http://schemas.microsoft.com/office/drawing/2014/main" id="{7B00DAD8-BFEB-7950-8B77-23645874543C}"/>
                  </a:ext>
                </a:extLst>
              </p:cNvPr>
              <p:cNvSpPr/>
              <p:nvPr/>
            </p:nvSpPr>
            <p:spPr>
              <a:xfrm>
                <a:off x="2366" y="2488"/>
                <a:ext cx="70" cy="70"/>
              </a:xfrm>
              <a:prstGeom prst="ellipse">
                <a:avLst/>
              </a:prstGeom>
              <a:solidFill>
                <a:schemeClr val="hlink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楷体_GB2312" pitchFamily="49" charset="-122"/>
                </a:endParaRPr>
              </a:p>
            </p:txBody>
          </p:sp>
          <p:graphicFrame>
            <p:nvGraphicFramePr>
              <p:cNvPr id="27" name="Object 52">
                <a:extLst>
                  <a:ext uri="{FF2B5EF4-FFF2-40B4-BE49-F238E27FC236}">
                    <a16:creationId xmlns:a16="http://schemas.microsoft.com/office/drawing/2014/main" id="{E515E05D-3B78-D188-EF25-E16CDFFED7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48" y="2554"/>
              <a:ext cx="23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2" imgW="127000" imgH="139700" progId="Equation.3">
                      <p:embed/>
                    </p:oleObj>
                  </mc:Choice>
                  <mc:Fallback>
                    <p:oleObj r:id="rId2" imgW="127000" imgH="139700" progId="Equation.3">
                      <p:embed/>
                      <p:pic>
                        <p:nvPicPr>
                          <p:cNvPr id="18461" name="Object 52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1648" y="2554"/>
                            <a:ext cx="233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8" name="Group 53">
                <a:extLst>
                  <a:ext uri="{FF2B5EF4-FFF2-40B4-BE49-F238E27FC236}">
                    <a16:creationId xmlns:a16="http://schemas.microsoft.com/office/drawing/2014/main" id="{3EAE9EB1-5549-5F09-A796-C3F9B9E8B3DA}"/>
                  </a:ext>
                </a:extLst>
              </p:cNvPr>
              <p:cNvGrpSpPr/>
              <p:nvPr/>
            </p:nvGrpSpPr>
            <p:grpSpPr>
              <a:xfrm>
                <a:off x="1968" y="2701"/>
                <a:ext cx="96" cy="419"/>
                <a:chOff x="5136" y="1120"/>
                <a:chExt cx="96" cy="419"/>
              </a:xfrm>
            </p:grpSpPr>
            <p:sp>
              <p:nvSpPr>
                <p:cNvPr id="48" name="Line 54">
                  <a:extLst>
                    <a:ext uri="{FF2B5EF4-FFF2-40B4-BE49-F238E27FC236}">
                      <a16:creationId xmlns:a16="http://schemas.microsoft.com/office/drawing/2014/main" id="{3045AE82-611B-DF05-F092-F81E7319EC8E}"/>
                    </a:ext>
                  </a:extLst>
                </p:cNvPr>
                <p:cNvSpPr/>
                <p:nvPr/>
              </p:nvSpPr>
              <p:spPr>
                <a:xfrm>
                  <a:off x="5232" y="1200"/>
                  <a:ext cx="0" cy="281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9" name="Line 55">
                  <a:extLst>
                    <a:ext uri="{FF2B5EF4-FFF2-40B4-BE49-F238E27FC236}">
                      <a16:creationId xmlns:a16="http://schemas.microsoft.com/office/drawing/2014/main" id="{B9E0745B-B99B-A4F7-AC4F-7D76E6E8E482}"/>
                    </a:ext>
                  </a:extLst>
                </p:cNvPr>
                <p:cNvSpPr/>
                <p:nvPr/>
              </p:nvSpPr>
              <p:spPr>
                <a:xfrm>
                  <a:off x="5136" y="1120"/>
                  <a:ext cx="0" cy="419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29" name="Line 56">
                <a:extLst>
                  <a:ext uri="{FF2B5EF4-FFF2-40B4-BE49-F238E27FC236}">
                    <a16:creationId xmlns:a16="http://schemas.microsoft.com/office/drawing/2014/main" id="{F2B96862-AA10-38FA-E024-18EC2D6C8569}"/>
                  </a:ext>
                </a:extLst>
              </p:cNvPr>
              <p:cNvSpPr/>
              <p:nvPr/>
            </p:nvSpPr>
            <p:spPr>
              <a:xfrm>
                <a:off x="1498" y="2890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" name="Line 57">
                <a:extLst>
                  <a:ext uri="{FF2B5EF4-FFF2-40B4-BE49-F238E27FC236}">
                    <a16:creationId xmlns:a16="http://schemas.microsoft.com/office/drawing/2014/main" id="{92F59552-E231-3D74-3340-7F3736176B3D}"/>
                  </a:ext>
                </a:extLst>
              </p:cNvPr>
              <p:cNvSpPr/>
              <p:nvPr/>
            </p:nvSpPr>
            <p:spPr>
              <a:xfrm>
                <a:off x="2074" y="2890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" name="Line 58">
                <a:extLst>
                  <a:ext uri="{FF2B5EF4-FFF2-40B4-BE49-F238E27FC236}">
                    <a16:creationId xmlns:a16="http://schemas.microsoft.com/office/drawing/2014/main" id="{C6A37C3A-A747-E8C0-2A56-B39388F96C44}"/>
                  </a:ext>
                </a:extLst>
              </p:cNvPr>
              <p:cNvSpPr/>
              <p:nvPr/>
            </p:nvSpPr>
            <p:spPr>
              <a:xfrm>
                <a:off x="2410" y="2746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2" name="Oval 59">
                <a:extLst>
                  <a:ext uri="{FF2B5EF4-FFF2-40B4-BE49-F238E27FC236}">
                    <a16:creationId xmlns:a16="http://schemas.microsoft.com/office/drawing/2014/main" id="{4210C4BE-5BE1-E08C-A32F-C123DBE9B95B}"/>
                  </a:ext>
                </a:extLst>
              </p:cNvPr>
              <p:cNvSpPr/>
              <p:nvPr/>
            </p:nvSpPr>
            <p:spPr>
              <a:xfrm>
                <a:off x="2374" y="2698"/>
                <a:ext cx="70" cy="70"/>
              </a:xfrm>
              <a:prstGeom prst="ellipse">
                <a:avLst/>
              </a:prstGeom>
              <a:solidFill>
                <a:srgbClr val="FF6600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楷体_GB2312" pitchFamily="49" charset="-122"/>
                </a:endParaRPr>
              </a:p>
            </p:txBody>
          </p:sp>
          <p:sp>
            <p:nvSpPr>
              <p:cNvPr id="33" name="Line 60">
                <a:extLst>
                  <a:ext uri="{FF2B5EF4-FFF2-40B4-BE49-F238E27FC236}">
                    <a16:creationId xmlns:a16="http://schemas.microsoft.com/office/drawing/2014/main" id="{9FAC75BA-797C-698E-1074-8C83CCD216AB}"/>
                  </a:ext>
                </a:extLst>
              </p:cNvPr>
              <p:cNvSpPr/>
              <p:nvPr/>
            </p:nvSpPr>
            <p:spPr>
              <a:xfrm>
                <a:off x="1488" y="2362"/>
                <a:ext cx="914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4" name="Line 61">
                <a:extLst>
                  <a:ext uri="{FF2B5EF4-FFF2-40B4-BE49-F238E27FC236}">
                    <a16:creationId xmlns:a16="http://schemas.microsoft.com/office/drawing/2014/main" id="{0AD5215B-9D04-0107-4733-8E170511B8F3}"/>
                  </a:ext>
                </a:extLst>
              </p:cNvPr>
              <p:cNvSpPr/>
              <p:nvPr/>
            </p:nvSpPr>
            <p:spPr>
              <a:xfrm>
                <a:off x="2400" y="2362"/>
                <a:ext cx="0" cy="14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" name="Line 63">
                <a:extLst>
                  <a:ext uri="{FF2B5EF4-FFF2-40B4-BE49-F238E27FC236}">
                    <a16:creationId xmlns:a16="http://schemas.microsoft.com/office/drawing/2014/main" id="{381ABCA4-5735-49A9-2741-32E85F80E465}"/>
                  </a:ext>
                </a:extLst>
              </p:cNvPr>
              <p:cNvSpPr/>
              <p:nvPr/>
            </p:nvSpPr>
            <p:spPr>
              <a:xfrm>
                <a:off x="2074" y="1869"/>
                <a:ext cx="998" cy="3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8" name="Group 65">
                <a:extLst>
                  <a:ext uri="{FF2B5EF4-FFF2-40B4-BE49-F238E27FC236}">
                    <a16:creationId xmlns:a16="http://schemas.microsoft.com/office/drawing/2014/main" id="{F9452A9C-FBDC-3B0B-20A0-5E28B0A69EFA}"/>
                  </a:ext>
                </a:extLst>
              </p:cNvPr>
              <p:cNvGrpSpPr/>
              <p:nvPr/>
            </p:nvGrpSpPr>
            <p:grpSpPr>
              <a:xfrm>
                <a:off x="1848" y="1662"/>
                <a:ext cx="210" cy="419"/>
                <a:chOff x="2928" y="2976"/>
                <a:chExt cx="210" cy="419"/>
              </a:xfrm>
            </p:grpSpPr>
            <p:sp>
              <p:nvSpPr>
                <p:cNvPr id="46" name="Line 66">
                  <a:extLst>
                    <a:ext uri="{FF2B5EF4-FFF2-40B4-BE49-F238E27FC236}">
                      <a16:creationId xmlns:a16="http://schemas.microsoft.com/office/drawing/2014/main" id="{75F6D0CC-D795-A68D-A8E9-F91F3FD5A8B0}"/>
                    </a:ext>
                  </a:extLst>
                </p:cNvPr>
                <p:cNvSpPr/>
                <p:nvPr/>
              </p:nvSpPr>
              <p:spPr>
                <a:xfrm>
                  <a:off x="2928" y="2976"/>
                  <a:ext cx="0" cy="419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7" name="Line 67">
                  <a:extLst>
                    <a:ext uri="{FF2B5EF4-FFF2-40B4-BE49-F238E27FC236}">
                      <a16:creationId xmlns:a16="http://schemas.microsoft.com/office/drawing/2014/main" id="{9511AE3B-2488-49D7-05D7-081612A6E561}"/>
                    </a:ext>
                  </a:extLst>
                </p:cNvPr>
                <p:cNvSpPr/>
                <p:nvPr/>
              </p:nvSpPr>
              <p:spPr>
                <a:xfrm>
                  <a:off x="3138" y="2976"/>
                  <a:ext cx="0" cy="419"/>
                </a:xfrm>
                <a:prstGeom prst="line">
                  <a:avLst/>
                </a:prstGeom>
                <a:ln w="571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40" name="Line 69">
                <a:extLst>
                  <a:ext uri="{FF2B5EF4-FFF2-40B4-BE49-F238E27FC236}">
                    <a16:creationId xmlns:a16="http://schemas.microsoft.com/office/drawing/2014/main" id="{A905E309-1D57-0700-4D01-164540E80C1A}"/>
                  </a:ext>
                </a:extLst>
              </p:cNvPr>
              <p:cNvSpPr/>
              <p:nvPr/>
            </p:nvSpPr>
            <p:spPr>
              <a:xfrm flipV="1">
                <a:off x="1488" y="1872"/>
                <a:ext cx="3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aphicFrame>
            <p:nvGraphicFramePr>
              <p:cNvPr id="41" name="Object 70">
                <a:extLst>
                  <a:ext uri="{FF2B5EF4-FFF2-40B4-BE49-F238E27FC236}">
                    <a16:creationId xmlns:a16="http://schemas.microsoft.com/office/drawing/2014/main" id="{1D9F2912-695A-41AA-CBB6-598D7CCE5BF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1498"/>
              <a:ext cx="18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4" imgW="152400" imgH="177800" progId="Equation.3">
                      <p:embed/>
                    </p:oleObj>
                  </mc:Choice>
                  <mc:Fallback>
                    <p:oleObj r:id="rId4" imgW="152400" imgH="177800" progId="Equation.3">
                      <p:embed/>
                      <p:pic>
                        <p:nvPicPr>
                          <p:cNvPr id="18475" name="Object 70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1536" y="1498"/>
                            <a:ext cx="189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2" name="Group 71">
                <a:extLst>
                  <a:ext uri="{FF2B5EF4-FFF2-40B4-BE49-F238E27FC236}">
                    <a16:creationId xmlns:a16="http://schemas.microsoft.com/office/drawing/2014/main" id="{DCF703A5-B898-414B-0BB2-A95267C6BAA0}"/>
                  </a:ext>
                </a:extLst>
              </p:cNvPr>
              <p:cNvGrpSpPr/>
              <p:nvPr/>
            </p:nvGrpSpPr>
            <p:grpSpPr>
              <a:xfrm>
                <a:off x="1824" y="2242"/>
                <a:ext cx="240" cy="240"/>
                <a:chOff x="1488" y="3408"/>
                <a:chExt cx="240" cy="240"/>
              </a:xfrm>
            </p:grpSpPr>
            <p:sp>
              <p:nvSpPr>
                <p:cNvPr id="43" name="Oval 72" descr="再生纸">
                  <a:extLst>
                    <a:ext uri="{FF2B5EF4-FFF2-40B4-BE49-F238E27FC236}">
                      <a16:creationId xmlns:a16="http://schemas.microsoft.com/office/drawing/2014/main" id="{0C4C0322-779A-CF09-1B08-3732B6D77E58}"/>
                    </a:ext>
                  </a:extLst>
                </p:cNvPr>
                <p:cNvSpPr/>
                <p:nvPr/>
              </p:nvSpPr>
              <p:spPr>
                <a:xfrm>
                  <a:off x="1488" y="3408"/>
                  <a:ext cx="240" cy="240"/>
                </a:xfrm>
                <a:prstGeom prst="ellipse">
                  <a:avLst/>
                </a:prstGeom>
                <a:blipFill rotWithShape="0">
                  <a:blip r:embed="rId6"/>
                </a:blipFill>
                <a:ln w="41275" cap="flat" cmpd="sng">
                  <a:solidFill>
                    <a:srgbClr val="CC33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 eaLnBrk="1" hangingPunct="1"/>
                  <a:endParaRPr lang="zh-CN" altLang="en-US" dirty="0">
                    <a:latin typeface="楷体_GB2312" pitchFamily="49" charset="-122"/>
                  </a:endParaRPr>
                </a:p>
              </p:txBody>
            </p:sp>
            <p:sp>
              <p:nvSpPr>
                <p:cNvPr id="44" name="Line 73" descr="再生纸">
                  <a:extLst>
                    <a:ext uri="{FF2B5EF4-FFF2-40B4-BE49-F238E27FC236}">
                      <a16:creationId xmlns:a16="http://schemas.microsoft.com/office/drawing/2014/main" id="{D3E7F9E9-0F8F-D887-BE1C-18ED299670F0}"/>
                    </a:ext>
                  </a:extLst>
                </p:cNvPr>
                <p:cNvSpPr/>
                <p:nvPr/>
              </p:nvSpPr>
              <p:spPr>
                <a:xfrm flipV="1">
                  <a:off x="1488" y="3456"/>
                  <a:ext cx="192" cy="144"/>
                </a:xfrm>
                <a:prstGeom prst="line">
                  <a:avLst/>
                </a:prstGeom>
                <a:ln w="9525" cap="flat" cmpd="sng">
                  <a:solidFill>
                    <a:srgbClr val="CC33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5" name="Line 74" descr="再生纸">
                  <a:extLst>
                    <a:ext uri="{FF2B5EF4-FFF2-40B4-BE49-F238E27FC236}">
                      <a16:creationId xmlns:a16="http://schemas.microsoft.com/office/drawing/2014/main" id="{AA25BC0B-8262-FA43-940E-AF04CAE8F24F}"/>
                    </a:ext>
                  </a:extLst>
                </p:cNvPr>
                <p:cNvSpPr/>
                <p:nvPr/>
              </p:nvSpPr>
              <p:spPr>
                <a:xfrm flipH="1" flipV="1">
                  <a:off x="1509" y="3447"/>
                  <a:ext cx="192" cy="144"/>
                </a:xfrm>
                <a:prstGeom prst="line">
                  <a:avLst/>
                </a:prstGeom>
                <a:ln w="9525" cap="flat" cmpd="sng">
                  <a:solidFill>
                    <a:srgbClr val="CC33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8" name="Group 75">
              <a:extLst>
                <a:ext uri="{FF2B5EF4-FFF2-40B4-BE49-F238E27FC236}">
                  <a16:creationId xmlns:a16="http://schemas.microsoft.com/office/drawing/2014/main" id="{448DDD65-2B31-C017-05D2-68AD8DA46AE6}"/>
                </a:ext>
              </a:extLst>
            </p:cNvPr>
            <p:cNvGrpSpPr/>
            <p:nvPr/>
          </p:nvGrpSpPr>
          <p:grpSpPr>
            <a:xfrm>
              <a:off x="3668" y="1369"/>
              <a:ext cx="225" cy="518"/>
              <a:chOff x="3519" y="1546"/>
              <a:chExt cx="225" cy="518"/>
            </a:xfrm>
          </p:grpSpPr>
          <p:graphicFrame>
            <p:nvGraphicFramePr>
              <p:cNvPr id="20" name="Object 76">
                <a:extLst>
                  <a:ext uri="{FF2B5EF4-FFF2-40B4-BE49-F238E27FC236}">
                    <a16:creationId xmlns:a16="http://schemas.microsoft.com/office/drawing/2014/main" id="{4F06B2D6-CD6B-6645-6299-412D2CD15C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19" y="1767"/>
              <a:ext cx="177" cy="2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r:id="rId7" imgW="127000" imgH="165100" progId="Equation.3">
                      <p:embed/>
                    </p:oleObj>
                  </mc:Choice>
                  <mc:Fallback>
                    <p:oleObj r:id="rId7" imgW="127000" imgH="165100" progId="Equation.3">
                      <p:embed/>
                      <p:pic>
                        <p:nvPicPr>
                          <p:cNvPr id="18454" name="Object 7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3519" y="1767"/>
                            <a:ext cx="177" cy="29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Line 77">
                <a:extLst>
                  <a:ext uri="{FF2B5EF4-FFF2-40B4-BE49-F238E27FC236}">
                    <a16:creationId xmlns:a16="http://schemas.microsoft.com/office/drawing/2014/main" id="{14D3B7BB-240C-E16B-82F1-B5452A7401BD}"/>
                  </a:ext>
                </a:extLst>
              </p:cNvPr>
              <p:cNvSpPr/>
              <p:nvPr/>
            </p:nvSpPr>
            <p:spPr>
              <a:xfrm flipV="1">
                <a:off x="3744" y="1546"/>
                <a:ext cx="0" cy="336"/>
              </a:xfrm>
              <a:prstGeom prst="line">
                <a:avLst/>
              </a:prstGeom>
              <a:ln w="38100" cap="flat" cmpd="sng">
                <a:solidFill>
                  <a:srgbClr val="CC33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9" name="Line 78">
              <a:extLst>
                <a:ext uri="{FF2B5EF4-FFF2-40B4-BE49-F238E27FC236}">
                  <a16:creationId xmlns:a16="http://schemas.microsoft.com/office/drawing/2014/main" id="{D27E188F-F57E-60F0-9C2F-1BBFCECA0053}"/>
                </a:ext>
              </a:extLst>
            </p:cNvPr>
            <p:cNvSpPr/>
            <p:nvPr/>
          </p:nvSpPr>
          <p:spPr>
            <a:xfrm rot="-1382741" flipH="1">
              <a:off x="4910" y="2121"/>
              <a:ext cx="240" cy="34"/>
            </a:xfrm>
            <a:prstGeom prst="line">
              <a:avLst/>
            </a:prstGeom>
            <a:ln w="38100" cap="flat" cmpd="sng">
              <a:solidFill>
                <a:srgbClr val="00808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0" name="Group 79">
              <a:extLst>
                <a:ext uri="{FF2B5EF4-FFF2-40B4-BE49-F238E27FC236}">
                  <a16:creationId xmlns:a16="http://schemas.microsoft.com/office/drawing/2014/main" id="{9996F249-7C32-1D3E-AED2-EDFB96FB0011}"/>
                </a:ext>
              </a:extLst>
            </p:cNvPr>
            <p:cNvGrpSpPr/>
            <p:nvPr/>
          </p:nvGrpSpPr>
          <p:grpSpPr>
            <a:xfrm>
              <a:off x="4208" y="838"/>
              <a:ext cx="432" cy="713"/>
              <a:chOff x="4056" y="979"/>
              <a:chExt cx="432" cy="713"/>
            </a:xfrm>
          </p:grpSpPr>
          <p:sp>
            <p:nvSpPr>
              <p:cNvPr id="18" name="Line 80">
                <a:extLst>
                  <a:ext uri="{FF2B5EF4-FFF2-40B4-BE49-F238E27FC236}">
                    <a16:creationId xmlns:a16="http://schemas.microsoft.com/office/drawing/2014/main" id="{4579DAEC-5DF7-8E3C-6987-3B93B4060A2D}"/>
                  </a:ext>
                </a:extLst>
              </p:cNvPr>
              <p:cNvSpPr/>
              <p:nvPr/>
            </p:nvSpPr>
            <p:spPr>
              <a:xfrm>
                <a:off x="4188" y="1260"/>
                <a:ext cx="0" cy="432"/>
              </a:xfrm>
              <a:prstGeom prst="line">
                <a:avLst/>
              </a:prstGeom>
              <a:ln w="76200" cap="flat" cmpd="sng">
                <a:solidFill>
                  <a:srgbClr val="00808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" name="Text Box 81">
                <a:extLst>
                  <a:ext uri="{FF2B5EF4-FFF2-40B4-BE49-F238E27FC236}">
                    <a16:creationId xmlns:a16="http://schemas.microsoft.com/office/drawing/2014/main" id="{C3A42253-4B56-139E-00DA-FAC01B0F6DDF}"/>
                  </a:ext>
                </a:extLst>
              </p:cNvPr>
              <p:cNvSpPr txBox="1"/>
              <p:nvPr/>
            </p:nvSpPr>
            <p:spPr>
              <a:xfrm>
                <a:off x="4056" y="979"/>
                <a:ext cx="432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+</a:t>
                </a:r>
              </a:p>
            </p:txBody>
          </p:sp>
        </p:grpSp>
        <p:grpSp>
          <p:nvGrpSpPr>
            <p:cNvPr id="11" name="Group 82">
              <a:extLst>
                <a:ext uri="{FF2B5EF4-FFF2-40B4-BE49-F238E27FC236}">
                  <a16:creationId xmlns:a16="http://schemas.microsoft.com/office/drawing/2014/main" id="{0B8CCDB6-BF1F-FE50-1516-049B321E9F1A}"/>
                </a:ext>
              </a:extLst>
            </p:cNvPr>
            <p:cNvGrpSpPr/>
            <p:nvPr/>
          </p:nvGrpSpPr>
          <p:grpSpPr>
            <a:xfrm>
              <a:off x="4471" y="816"/>
              <a:ext cx="312" cy="732"/>
              <a:chOff x="4319" y="960"/>
              <a:chExt cx="312" cy="732"/>
            </a:xfrm>
          </p:grpSpPr>
          <p:sp>
            <p:nvSpPr>
              <p:cNvPr id="16" name="Line 83">
                <a:extLst>
                  <a:ext uri="{FF2B5EF4-FFF2-40B4-BE49-F238E27FC236}">
                    <a16:creationId xmlns:a16="http://schemas.microsoft.com/office/drawing/2014/main" id="{683A1311-C423-F73F-8459-99E3F8E96447}"/>
                  </a:ext>
                </a:extLst>
              </p:cNvPr>
              <p:cNvSpPr/>
              <p:nvPr/>
            </p:nvSpPr>
            <p:spPr>
              <a:xfrm>
                <a:off x="4404" y="1260"/>
                <a:ext cx="0" cy="432"/>
              </a:xfrm>
              <a:prstGeom prst="line">
                <a:avLst/>
              </a:prstGeom>
              <a:ln w="762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" name="Text Box 84">
                <a:extLst>
                  <a:ext uri="{FF2B5EF4-FFF2-40B4-BE49-F238E27FC236}">
                    <a16:creationId xmlns:a16="http://schemas.microsoft.com/office/drawing/2014/main" id="{F3FB8612-6043-7BD1-5B40-4F6816907B76}"/>
                  </a:ext>
                </a:extLst>
              </p:cNvPr>
              <p:cNvSpPr txBox="1"/>
              <p:nvPr/>
            </p:nvSpPr>
            <p:spPr>
              <a:xfrm>
                <a:off x="4319" y="960"/>
                <a:ext cx="312" cy="3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32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</a:p>
            </p:txBody>
          </p:sp>
        </p:grpSp>
      </p:grpSp>
      <p:grpSp>
        <p:nvGrpSpPr>
          <p:cNvPr id="50" name="Group 53">
            <a:extLst>
              <a:ext uri="{FF2B5EF4-FFF2-40B4-BE49-F238E27FC236}">
                <a16:creationId xmlns:a16="http://schemas.microsoft.com/office/drawing/2014/main" id="{BD5F991D-C6B5-D573-AC33-455DD2F9E12A}"/>
              </a:ext>
            </a:extLst>
          </p:cNvPr>
          <p:cNvGrpSpPr/>
          <p:nvPr/>
        </p:nvGrpSpPr>
        <p:grpSpPr>
          <a:xfrm>
            <a:off x="8533480" y="1852303"/>
            <a:ext cx="298302" cy="675525"/>
            <a:chOff x="4166" y="735"/>
            <a:chExt cx="490" cy="914"/>
          </a:xfrm>
        </p:grpSpPr>
        <p:grpSp>
          <p:nvGrpSpPr>
            <p:cNvPr id="51" name="Group 25">
              <a:extLst>
                <a:ext uri="{FF2B5EF4-FFF2-40B4-BE49-F238E27FC236}">
                  <a16:creationId xmlns:a16="http://schemas.microsoft.com/office/drawing/2014/main" id="{571E24D1-82B1-C2BC-57DA-93149E738E3E}"/>
                </a:ext>
              </a:extLst>
            </p:cNvPr>
            <p:cNvGrpSpPr/>
            <p:nvPr/>
          </p:nvGrpSpPr>
          <p:grpSpPr>
            <a:xfrm>
              <a:off x="4166" y="735"/>
              <a:ext cx="490" cy="834"/>
              <a:chOff x="1872" y="1584"/>
              <a:chExt cx="432" cy="1008"/>
            </a:xfrm>
          </p:grpSpPr>
          <p:sp>
            <p:nvSpPr>
              <p:cNvPr id="61" name="Line 26">
                <a:extLst>
                  <a:ext uri="{FF2B5EF4-FFF2-40B4-BE49-F238E27FC236}">
                    <a16:creationId xmlns:a16="http://schemas.microsoft.com/office/drawing/2014/main" id="{16D7B556-DD62-2CD2-610A-BA3F316BF1F3}"/>
                  </a:ext>
                </a:extLst>
              </p:cNvPr>
              <p:cNvSpPr/>
              <p:nvPr/>
            </p:nvSpPr>
            <p:spPr>
              <a:xfrm>
                <a:off x="1872" y="1584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2" name="Line 27">
                <a:extLst>
                  <a:ext uri="{FF2B5EF4-FFF2-40B4-BE49-F238E27FC236}">
                    <a16:creationId xmlns:a16="http://schemas.microsoft.com/office/drawing/2014/main" id="{9C74E797-741F-314F-4B0F-7416CAD71B1B}"/>
                  </a:ext>
                </a:extLst>
              </p:cNvPr>
              <p:cNvSpPr/>
              <p:nvPr/>
            </p:nvSpPr>
            <p:spPr>
              <a:xfrm>
                <a:off x="1872" y="1728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3" name="Line 28">
                <a:extLst>
                  <a:ext uri="{FF2B5EF4-FFF2-40B4-BE49-F238E27FC236}">
                    <a16:creationId xmlns:a16="http://schemas.microsoft.com/office/drawing/2014/main" id="{14A4301D-0E23-648E-E536-09F72D58414F}"/>
                  </a:ext>
                </a:extLst>
              </p:cNvPr>
              <p:cNvSpPr/>
              <p:nvPr/>
            </p:nvSpPr>
            <p:spPr>
              <a:xfrm>
                <a:off x="1872" y="1872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4" name="Line 29">
                <a:extLst>
                  <a:ext uri="{FF2B5EF4-FFF2-40B4-BE49-F238E27FC236}">
                    <a16:creationId xmlns:a16="http://schemas.microsoft.com/office/drawing/2014/main" id="{817377E2-FE24-E0EA-959E-C98872E8A11B}"/>
                  </a:ext>
                </a:extLst>
              </p:cNvPr>
              <p:cNvSpPr/>
              <p:nvPr/>
            </p:nvSpPr>
            <p:spPr>
              <a:xfrm>
                <a:off x="1872" y="2016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5" name="Line 30">
                <a:extLst>
                  <a:ext uri="{FF2B5EF4-FFF2-40B4-BE49-F238E27FC236}">
                    <a16:creationId xmlns:a16="http://schemas.microsoft.com/office/drawing/2014/main" id="{60E9E429-A330-C364-1700-F971AD43838E}"/>
                  </a:ext>
                </a:extLst>
              </p:cNvPr>
              <p:cNvSpPr/>
              <p:nvPr/>
            </p:nvSpPr>
            <p:spPr>
              <a:xfrm>
                <a:off x="1872" y="2160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6" name="Line 31">
                <a:extLst>
                  <a:ext uri="{FF2B5EF4-FFF2-40B4-BE49-F238E27FC236}">
                    <a16:creationId xmlns:a16="http://schemas.microsoft.com/office/drawing/2014/main" id="{B775CEE1-7E8C-662D-E867-4C723C16E76E}"/>
                  </a:ext>
                </a:extLst>
              </p:cNvPr>
              <p:cNvSpPr/>
              <p:nvPr/>
            </p:nvSpPr>
            <p:spPr>
              <a:xfrm>
                <a:off x="1872" y="2304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7" name="Line 32">
                <a:extLst>
                  <a:ext uri="{FF2B5EF4-FFF2-40B4-BE49-F238E27FC236}">
                    <a16:creationId xmlns:a16="http://schemas.microsoft.com/office/drawing/2014/main" id="{9D5E6AEE-2448-37DF-139F-443889421879}"/>
                  </a:ext>
                </a:extLst>
              </p:cNvPr>
              <p:cNvSpPr/>
              <p:nvPr/>
            </p:nvSpPr>
            <p:spPr>
              <a:xfrm>
                <a:off x="1872" y="2448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8" name="Line 33">
                <a:extLst>
                  <a:ext uri="{FF2B5EF4-FFF2-40B4-BE49-F238E27FC236}">
                    <a16:creationId xmlns:a16="http://schemas.microsoft.com/office/drawing/2014/main" id="{9B1E52BA-4EBF-09C9-D31C-1DA392FCEB98}"/>
                  </a:ext>
                </a:extLst>
              </p:cNvPr>
              <p:cNvSpPr/>
              <p:nvPr/>
            </p:nvSpPr>
            <p:spPr>
              <a:xfrm>
                <a:off x="1872" y="2592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52" name="Group 34">
              <a:extLst>
                <a:ext uri="{FF2B5EF4-FFF2-40B4-BE49-F238E27FC236}">
                  <a16:creationId xmlns:a16="http://schemas.microsoft.com/office/drawing/2014/main" id="{9522505E-F6A8-29A4-EFBC-9BCE97ADCA1B}"/>
                </a:ext>
              </a:extLst>
            </p:cNvPr>
            <p:cNvGrpSpPr/>
            <p:nvPr/>
          </p:nvGrpSpPr>
          <p:grpSpPr>
            <a:xfrm>
              <a:off x="4166" y="814"/>
              <a:ext cx="490" cy="835"/>
              <a:chOff x="1872" y="1584"/>
              <a:chExt cx="432" cy="1008"/>
            </a:xfrm>
          </p:grpSpPr>
          <p:sp>
            <p:nvSpPr>
              <p:cNvPr id="53" name="Line 35">
                <a:extLst>
                  <a:ext uri="{FF2B5EF4-FFF2-40B4-BE49-F238E27FC236}">
                    <a16:creationId xmlns:a16="http://schemas.microsoft.com/office/drawing/2014/main" id="{BC52424A-356C-7085-C908-7BFB2A66A67E}"/>
                  </a:ext>
                </a:extLst>
              </p:cNvPr>
              <p:cNvSpPr/>
              <p:nvPr/>
            </p:nvSpPr>
            <p:spPr>
              <a:xfrm>
                <a:off x="1872" y="1584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4" name="Line 36">
                <a:extLst>
                  <a:ext uri="{FF2B5EF4-FFF2-40B4-BE49-F238E27FC236}">
                    <a16:creationId xmlns:a16="http://schemas.microsoft.com/office/drawing/2014/main" id="{DC4D94A7-A078-0D5D-37FB-3AACA9D9C84B}"/>
                  </a:ext>
                </a:extLst>
              </p:cNvPr>
              <p:cNvSpPr/>
              <p:nvPr/>
            </p:nvSpPr>
            <p:spPr>
              <a:xfrm>
                <a:off x="1872" y="1728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5" name="Line 37">
                <a:extLst>
                  <a:ext uri="{FF2B5EF4-FFF2-40B4-BE49-F238E27FC236}">
                    <a16:creationId xmlns:a16="http://schemas.microsoft.com/office/drawing/2014/main" id="{773C75CC-DD11-F97B-E325-9A6DF901ABB6}"/>
                  </a:ext>
                </a:extLst>
              </p:cNvPr>
              <p:cNvSpPr/>
              <p:nvPr/>
            </p:nvSpPr>
            <p:spPr>
              <a:xfrm>
                <a:off x="1872" y="1872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6" name="Line 38">
                <a:extLst>
                  <a:ext uri="{FF2B5EF4-FFF2-40B4-BE49-F238E27FC236}">
                    <a16:creationId xmlns:a16="http://schemas.microsoft.com/office/drawing/2014/main" id="{B2924E4E-07C9-85D7-E406-4CDBE9CFAE2D}"/>
                  </a:ext>
                </a:extLst>
              </p:cNvPr>
              <p:cNvSpPr/>
              <p:nvPr/>
            </p:nvSpPr>
            <p:spPr>
              <a:xfrm>
                <a:off x="1872" y="2016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7" name="Line 39">
                <a:extLst>
                  <a:ext uri="{FF2B5EF4-FFF2-40B4-BE49-F238E27FC236}">
                    <a16:creationId xmlns:a16="http://schemas.microsoft.com/office/drawing/2014/main" id="{0B51AF64-EBA3-BEE4-09F9-B093B256C900}"/>
                  </a:ext>
                </a:extLst>
              </p:cNvPr>
              <p:cNvSpPr/>
              <p:nvPr/>
            </p:nvSpPr>
            <p:spPr>
              <a:xfrm>
                <a:off x="1872" y="2160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8" name="Line 40">
                <a:extLst>
                  <a:ext uri="{FF2B5EF4-FFF2-40B4-BE49-F238E27FC236}">
                    <a16:creationId xmlns:a16="http://schemas.microsoft.com/office/drawing/2014/main" id="{295E76EF-160E-AB99-C175-20D2E25E1659}"/>
                  </a:ext>
                </a:extLst>
              </p:cNvPr>
              <p:cNvSpPr/>
              <p:nvPr/>
            </p:nvSpPr>
            <p:spPr>
              <a:xfrm>
                <a:off x="1872" y="2304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59" name="Line 41">
                <a:extLst>
                  <a:ext uri="{FF2B5EF4-FFF2-40B4-BE49-F238E27FC236}">
                    <a16:creationId xmlns:a16="http://schemas.microsoft.com/office/drawing/2014/main" id="{7F4EC10C-1E7C-1BC7-D602-061C62835345}"/>
                  </a:ext>
                </a:extLst>
              </p:cNvPr>
              <p:cNvSpPr/>
              <p:nvPr/>
            </p:nvSpPr>
            <p:spPr>
              <a:xfrm>
                <a:off x="1872" y="2448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60" name="Line 42">
                <a:extLst>
                  <a:ext uri="{FF2B5EF4-FFF2-40B4-BE49-F238E27FC236}">
                    <a16:creationId xmlns:a16="http://schemas.microsoft.com/office/drawing/2014/main" id="{C089B72B-63D1-0347-BB75-3F3101590E4E}"/>
                  </a:ext>
                </a:extLst>
              </p:cNvPr>
              <p:cNvSpPr/>
              <p:nvPr/>
            </p:nvSpPr>
            <p:spPr>
              <a:xfrm>
                <a:off x="1872" y="2592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aphicFrame>
        <p:nvGraphicFramePr>
          <p:cNvPr id="69" name="Object 8">
            <a:extLst>
              <a:ext uri="{FF2B5EF4-FFF2-40B4-BE49-F238E27FC236}">
                <a16:creationId xmlns:a16="http://schemas.microsoft.com/office/drawing/2014/main" id="{42941E19-D0D2-DFD0-AA65-460F7D5218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568198"/>
              </p:ext>
            </p:extLst>
          </p:nvPr>
        </p:nvGraphicFramePr>
        <p:xfrm>
          <a:off x="3801434" y="5291212"/>
          <a:ext cx="3620648" cy="758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196000" imgH="10058400" progId="Equation.DSMT4">
                  <p:embed/>
                </p:oleObj>
              </mc:Choice>
              <mc:Fallback>
                <p:oleObj name="Equation" r:id="rId9" imgW="44196000" imgH="10058400" progId="Equation.DSMT4">
                  <p:embed/>
                  <p:pic>
                    <p:nvPicPr>
                      <p:cNvPr id="26632" name="Object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01434" y="5291212"/>
                        <a:ext cx="3620648" cy="758504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17000"/>
                              <a:lumOff val="83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0"/>
                      </a:gradFill>
                      <a:ln w="31750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" name="Object 44">
            <a:extLst>
              <a:ext uri="{FF2B5EF4-FFF2-40B4-BE49-F238E27FC236}">
                <a16:creationId xmlns:a16="http://schemas.microsoft.com/office/drawing/2014/main" id="{3FDA98B8-784F-D7DA-F8EF-E2AAEBC9E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57792"/>
              </p:ext>
            </p:extLst>
          </p:nvPr>
        </p:nvGraphicFramePr>
        <p:xfrm>
          <a:off x="7779270" y="5421335"/>
          <a:ext cx="1930920" cy="488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09480" imgH="177480" progId="Equation.DSMT4">
                  <p:embed/>
                </p:oleObj>
              </mc:Choice>
              <mc:Fallback>
                <p:oleObj name="Equation" r:id="rId11" imgW="609480" imgH="177480" progId="Equation.DSMT4">
                  <p:embed/>
                  <p:pic>
                    <p:nvPicPr>
                      <p:cNvPr id="53" name="Object 44">
                        <a:extLst>
                          <a:ext uri="{FF2B5EF4-FFF2-40B4-BE49-F238E27FC236}">
                            <a16:creationId xmlns:a16="http://schemas.microsoft.com/office/drawing/2014/main" id="{784407AD-844B-7934-31C7-8FF8625005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779270" y="5421335"/>
                        <a:ext cx="1930920" cy="488311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28" grpId="0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上箭头标注 1"/>
          <p:cNvSpPr/>
          <p:nvPr/>
        </p:nvSpPr>
        <p:spPr>
          <a:xfrm rot="16200000">
            <a:off x="9124844" y="2496036"/>
            <a:ext cx="2317087" cy="1418313"/>
          </a:xfrm>
          <a:prstGeom prst="upArrowCallout">
            <a:avLst/>
          </a:prstGeom>
          <a:gradFill flip="none">
            <a:gsLst>
              <a:gs pos="0">
                <a:srgbClr val="56A0B9"/>
              </a:gs>
              <a:gs pos="100000">
                <a:srgbClr val="5DBDC3"/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0" name="Rectangle 2"/>
          <p:cNvSpPr/>
          <p:nvPr/>
        </p:nvSpPr>
        <p:spPr>
          <a:xfrm>
            <a:off x="1631829" y="1230327"/>
            <a:ext cx="5322218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以平板电容器</a:t>
            </a:r>
            <a:r>
              <a:rPr lang="zh-CN" altLang="en-US" sz="4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储能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为例</a:t>
            </a:r>
            <a:r>
              <a:rPr lang="zh-CN" altLang="en-US" sz="3600" dirty="0"/>
              <a:t>：</a:t>
            </a:r>
          </a:p>
        </p:txBody>
      </p:sp>
      <p:sp>
        <p:nvSpPr>
          <p:cNvPr id="11277" name="Rectangle 5"/>
          <p:cNvSpPr/>
          <p:nvPr/>
        </p:nvSpPr>
        <p:spPr>
          <a:xfrm>
            <a:off x="10259601" y="2118657"/>
            <a:ext cx="636969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电容器体积</a:t>
            </a:r>
            <a:endParaRPr lang="en-US" altLang="zh-CN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3197779"/>
              </p:ext>
            </p:extLst>
          </p:nvPr>
        </p:nvGraphicFramePr>
        <p:xfrm>
          <a:off x="4292938" y="4860549"/>
          <a:ext cx="16938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812000" imgH="5181600" progId="Equation.DSMT4">
                  <p:embed/>
                </p:oleObj>
              </mc:Choice>
              <mc:Fallback>
                <p:oleObj name="Equation" r:id="rId2" imgW="19812000" imgH="5181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66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92938" y="4860549"/>
                        <a:ext cx="1693863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564175"/>
              </p:ext>
            </p:extLst>
          </p:nvPr>
        </p:nvGraphicFramePr>
        <p:xfrm>
          <a:off x="1864826" y="2738116"/>
          <a:ext cx="1962516" cy="10051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87320" imgH="393480" progId="Equation.DSMT4">
                  <p:embed/>
                </p:oleObj>
              </mc:Choice>
              <mc:Fallback>
                <p:oleObj name="Equation" r:id="rId4" imgW="787320" imgH="39348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64826" y="2738116"/>
                        <a:ext cx="1962516" cy="100519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469030"/>
              </p:ext>
            </p:extLst>
          </p:nvPr>
        </p:nvGraphicFramePr>
        <p:xfrm>
          <a:off x="5986801" y="2670297"/>
          <a:ext cx="1873250" cy="101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49300" imgH="393700" progId="Equation.3">
                  <p:embed/>
                </p:oleObj>
              </mc:Choice>
              <mc:Fallback>
                <p:oleObj r:id="rId6" imgW="749300" imgH="3937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86801" y="2670297"/>
                        <a:ext cx="1873250" cy="10179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053618"/>
              </p:ext>
            </p:extLst>
          </p:nvPr>
        </p:nvGraphicFramePr>
        <p:xfrm>
          <a:off x="7998112" y="2680140"/>
          <a:ext cx="167481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73100" imgH="393700" progId="Equation.3">
                  <p:embed/>
                </p:oleObj>
              </mc:Choice>
              <mc:Fallback>
                <p:oleObj r:id="rId8" imgW="673100" imgH="3937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98112" y="2680140"/>
                        <a:ext cx="1674813" cy="1008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4795099"/>
              </p:ext>
            </p:extLst>
          </p:nvPr>
        </p:nvGraphicFramePr>
        <p:xfrm>
          <a:off x="3942812" y="2716652"/>
          <a:ext cx="193992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507200" imgH="9448800" progId="Equation.DSMT4">
                  <p:embed/>
                </p:oleObj>
              </mc:Choice>
              <mc:Fallback>
                <p:oleObj name="Equation" r:id="rId10" imgW="19507200" imgH="9448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42812" y="2716652"/>
                        <a:ext cx="1939925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AutoShape 13"/>
          <p:cNvSpPr/>
          <p:nvPr/>
        </p:nvSpPr>
        <p:spPr>
          <a:xfrm>
            <a:off x="2920764" y="3635519"/>
            <a:ext cx="287338" cy="595574"/>
          </a:xfrm>
          <a:prstGeom prst="upArrow">
            <a:avLst>
              <a:gd name="adj1" fmla="val 50000"/>
              <a:gd name="adj2" fmla="val 51233"/>
            </a:avLst>
          </a:prstGeom>
          <a:solidFill>
            <a:srgbClr val="006699"/>
          </a:solid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/>
          <a:p>
            <a:pPr algn="ctr" eaLnBrk="1" hangingPunct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27662" name="AutoShape 14"/>
          <p:cNvSpPr/>
          <p:nvPr/>
        </p:nvSpPr>
        <p:spPr>
          <a:xfrm>
            <a:off x="5287134" y="3902618"/>
            <a:ext cx="299085" cy="606086"/>
          </a:xfrm>
          <a:prstGeom prst="upArrow">
            <a:avLst>
              <a:gd name="adj1" fmla="val 50000"/>
              <a:gd name="adj2" fmla="val 56250"/>
            </a:avLst>
          </a:prstGeom>
          <a:solidFill>
            <a:srgbClr val="006699"/>
          </a:solidFill>
          <a:ln w="9525" cap="flat" cmpd="sng">
            <a:solidFill>
              <a:srgbClr val="0066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algn="ctr" eaLnBrk="1" hangingPunct="1"/>
            <a:endParaRPr lang="zh-CN" altLang="en-US" dirty="0">
              <a:latin typeface="楷体_GB2312" pitchFamily="49" charset="-122"/>
            </a:endParaRPr>
          </a:p>
        </p:txBody>
      </p:sp>
      <p:graphicFrame>
        <p:nvGraphicFramePr>
          <p:cNvPr id="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070926"/>
              </p:ext>
            </p:extLst>
          </p:nvPr>
        </p:nvGraphicFramePr>
        <p:xfrm>
          <a:off x="2557342" y="4536946"/>
          <a:ext cx="12700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34680" imgH="609480" progId="Equation.DSMT4">
                  <p:embed/>
                </p:oleObj>
              </mc:Choice>
              <mc:Fallback>
                <p:oleObj name="Equation" r:id="rId12" imgW="634680" imgH="60948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557342" y="4536946"/>
                        <a:ext cx="1270000" cy="1263650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5">
            <a:extLst>
              <a:ext uri="{FF2B5EF4-FFF2-40B4-BE49-F238E27FC236}">
                <a16:creationId xmlns:a16="http://schemas.microsoft.com/office/drawing/2014/main" id="{B1DFBCD3-7705-CCA6-349E-AB3914E59097}"/>
              </a:ext>
            </a:extLst>
          </p:cNvPr>
          <p:cNvSpPr/>
          <p:nvPr/>
        </p:nvSpPr>
        <p:spPr>
          <a:xfrm>
            <a:off x="10283567" y="2118657"/>
            <a:ext cx="636969" cy="224676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电场的空间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7650" grpId="0"/>
      <p:bldP spid="11277" grpId="0"/>
      <p:bldP spid="11277" grpId="1"/>
      <p:bldP spid="11279" grpId="0" bldLvl="0" animBg="1"/>
      <p:bldP spid="27662" grpId="0" bldLvl="0" animBg="1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453603"/>
              </p:ext>
            </p:extLst>
          </p:nvPr>
        </p:nvGraphicFramePr>
        <p:xfrm>
          <a:off x="4954453" y="2894756"/>
          <a:ext cx="1412903" cy="1007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11200" imgH="9448800" progId="Equation.DSMT4">
                  <p:embed/>
                </p:oleObj>
              </mc:Choice>
              <mc:Fallback>
                <p:oleObj name="Equation" r:id="rId2" imgW="13411200" imgH="9448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4453" y="2894756"/>
                        <a:ext cx="1412903" cy="10077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4127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7468536"/>
              </p:ext>
            </p:extLst>
          </p:nvPr>
        </p:nvGraphicFramePr>
        <p:xfrm>
          <a:off x="4899110" y="1327922"/>
          <a:ext cx="2529386" cy="12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920" imgH="393480" progId="Equation.DSMT4">
                  <p:embed/>
                </p:oleObj>
              </mc:Choice>
              <mc:Fallback>
                <p:oleObj name="Equation" r:id="rId4" imgW="799920" imgH="39348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9110" y="1327922"/>
                        <a:ext cx="2529386" cy="1233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Rectangle 12"/>
          <p:cNvSpPr/>
          <p:nvPr/>
        </p:nvSpPr>
        <p:spPr>
          <a:xfrm>
            <a:off x="1559496" y="2199847"/>
            <a:ext cx="3498850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能量体密度</a:t>
            </a:r>
            <a:r>
              <a:rPr lang="zh-CN" altLang="en-US" sz="3600" dirty="0">
                <a:solidFill>
                  <a:srgbClr val="0000FF"/>
                </a:solidFill>
              </a:rPr>
              <a:t>：</a:t>
            </a:r>
          </a:p>
        </p:txBody>
      </p:sp>
      <p:graphicFrame>
        <p:nvGraphicFramePr>
          <p:cNvPr id="2767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154101"/>
              </p:ext>
            </p:extLst>
          </p:nvPr>
        </p:nvGraphicFramePr>
        <p:xfrm>
          <a:off x="7303489" y="2865543"/>
          <a:ext cx="1565216" cy="1007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393480" progId="Equation.DSMT4">
                  <p:embed/>
                </p:oleObj>
              </mc:Choice>
              <mc:Fallback>
                <p:oleObj name="Equation" r:id="rId6" imgW="583920" imgH="39348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03489" y="2865543"/>
                        <a:ext cx="1565216" cy="100774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1" name="Rectangle 23"/>
          <p:cNvSpPr/>
          <p:nvPr/>
        </p:nvSpPr>
        <p:spPr>
          <a:xfrm>
            <a:off x="1585399" y="4286875"/>
            <a:ext cx="2499047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电场的能量：</a:t>
            </a:r>
          </a:p>
        </p:txBody>
      </p:sp>
      <p:graphicFrame>
        <p:nvGraphicFramePr>
          <p:cNvPr id="2767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215386"/>
              </p:ext>
            </p:extLst>
          </p:nvPr>
        </p:nvGraphicFramePr>
        <p:xfrm>
          <a:off x="3783240" y="5085184"/>
          <a:ext cx="5806490" cy="1084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28800" imgH="444240" progId="Equation.DSMT4">
                  <p:embed/>
                </p:oleObj>
              </mc:Choice>
              <mc:Fallback>
                <p:oleObj name="Equation" r:id="rId8" imgW="1828800" imgH="44424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83240" y="5085184"/>
                        <a:ext cx="5806490" cy="1084703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A5002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286458"/>
              </p:ext>
            </p:extLst>
          </p:nvPr>
        </p:nvGraphicFramePr>
        <p:xfrm>
          <a:off x="3473064" y="2816362"/>
          <a:ext cx="1501914" cy="1165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192000" imgH="9448800" progId="Equation.DSMT4">
                  <p:embed/>
                </p:oleObj>
              </mc:Choice>
              <mc:Fallback>
                <p:oleObj name="Equation" r:id="rId10" imgW="12192000" imgH="9448800" progId="Equation.DSMT4">
                  <p:embed/>
                  <p:pic>
                    <p:nvPicPr>
                      <p:cNvPr id="0" name="Object 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73064" y="2816362"/>
                        <a:ext cx="1501914" cy="116530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4127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3"/>
          <p:cNvSpPr/>
          <p:nvPr/>
        </p:nvSpPr>
        <p:spPr>
          <a:xfrm>
            <a:off x="9577124" y="2429132"/>
            <a:ext cx="1055380" cy="1938992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普适性</a:t>
            </a:r>
          </a:p>
        </p:txBody>
      </p:sp>
      <p:graphicFrame>
        <p:nvGraphicFramePr>
          <p:cNvPr id="12" name="Object 22">
            <a:extLst>
              <a:ext uri="{FF2B5EF4-FFF2-40B4-BE49-F238E27FC236}">
                <a16:creationId xmlns:a16="http://schemas.microsoft.com/office/drawing/2014/main" id="{7EDA8E65-9081-404F-E64C-634A21E43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90959"/>
              </p:ext>
            </p:extLst>
          </p:nvPr>
        </p:nvGraphicFramePr>
        <p:xfrm>
          <a:off x="6317651" y="2829350"/>
          <a:ext cx="98583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280" imgH="419040" progId="Equation.DSMT4">
                  <p:embed/>
                </p:oleObj>
              </mc:Choice>
              <mc:Fallback>
                <p:oleObj name="Equation" r:id="rId12" imgW="368280" imgH="419040" progId="Equation.DSMT4">
                  <p:embed/>
                  <p:pic>
                    <p:nvPicPr>
                      <p:cNvPr id="27670" name="Object 2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17651" y="2829350"/>
                        <a:ext cx="985838" cy="1073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上箭头标注 1">
            <a:extLst>
              <a:ext uri="{FF2B5EF4-FFF2-40B4-BE49-F238E27FC236}">
                <a16:creationId xmlns:a16="http://schemas.microsoft.com/office/drawing/2014/main" id="{728F98F3-39FD-7E40-8030-CFAB6B020682}"/>
              </a:ext>
            </a:extLst>
          </p:cNvPr>
          <p:cNvSpPr/>
          <p:nvPr/>
        </p:nvSpPr>
        <p:spPr>
          <a:xfrm rot="5400000">
            <a:off x="8003393" y="2536550"/>
            <a:ext cx="1118802" cy="1744564"/>
          </a:xfrm>
          <a:prstGeom prst="upArrowCallou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4" name="Rectangle 20">
            <a:extLst>
              <a:ext uri="{FF2B5EF4-FFF2-40B4-BE49-F238E27FC236}">
                <a16:creationId xmlns:a16="http://schemas.microsoft.com/office/drawing/2014/main" id="{C40B9321-2352-03A5-27F6-D094A57FC3CE}"/>
              </a:ext>
            </a:extLst>
          </p:cNvPr>
          <p:cNvSpPr/>
          <p:nvPr/>
        </p:nvSpPr>
        <p:spPr>
          <a:xfrm>
            <a:off x="2415863" y="526419"/>
            <a:ext cx="5410200" cy="7694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4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9-6-4 </a:t>
            </a:r>
            <a:r>
              <a:rPr lang="zh-CN" altLang="zh-CN" sz="4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电场的能量</a:t>
            </a:r>
            <a:r>
              <a:rPr lang="zh-CN" altLang="zh-CN" sz="4400" dirty="0"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0" grpId="0"/>
      <p:bldP spid="27671" grpId="0"/>
      <p:bldP spid="11" grpId="0"/>
      <p:bldP spid="13" grpId="0" bldLvl="0" animBg="1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9" name="Text Box 27"/>
          <p:cNvSpPr txBox="1"/>
          <p:nvPr/>
        </p:nvSpPr>
        <p:spPr>
          <a:xfrm>
            <a:off x="1753949" y="1339850"/>
            <a:ext cx="309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b" hangingPunct="1"/>
            <a:endParaRPr lang="zh-CN" altLang="zh-CN" dirty="0">
              <a:latin typeface="楷体_GB2312" pitchFamily="49" charset="-122"/>
            </a:endParaRPr>
          </a:p>
        </p:txBody>
      </p:sp>
      <p:sp>
        <p:nvSpPr>
          <p:cNvPr id="59428" name="Text Box 36"/>
          <p:cNvSpPr txBox="1"/>
          <p:nvPr/>
        </p:nvSpPr>
        <p:spPr>
          <a:xfrm>
            <a:off x="2063829" y="1196975"/>
            <a:ext cx="167259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讨论：</a:t>
            </a:r>
          </a:p>
        </p:txBody>
      </p:sp>
      <p:sp>
        <p:nvSpPr>
          <p:cNvPr id="4" name="Text Box 36"/>
          <p:cNvSpPr txBox="1"/>
          <p:nvPr/>
        </p:nvSpPr>
        <p:spPr>
          <a:xfrm>
            <a:off x="2387588" y="2498993"/>
            <a:ext cx="9577064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chemeClr val="accent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电场能量的携带者：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电荷 </a:t>
            </a:r>
            <a:r>
              <a:rPr lang="en-US" altLang="zh-CN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or 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电场？</a:t>
            </a:r>
            <a:endParaRPr lang="zh-CN" altLang="en-US" sz="4000" dirty="0">
              <a:solidFill>
                <a:schemeClr val="accent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671" name="Rectangle 23"/>
          <p:cNvSpPr/>
          <p:nvPr/>
        </p:nvSpPr>
        <p:spPr>
          <a:xfrm>
            <a:off x="5591944" y="3885413"/>
            <a:ext cx="1584176" cy="7694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44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电场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476D4A-20B8-6FE1-1912-999CECA7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8739" y="618656"/>
            <a:ext cx="4315322" cy="381620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5D42490-7E74-C204-1460-CD09F4E4A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256" y="4005064"/>
            <a:ext cx="2838450" cy="2628900"/>
          </a:xfrm>
          <a:prstGeom prst="rect">
            <a:avLst/>
          </a:prstGeom>
        </p:spPr>
      </p:pic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23B8BB67-D602-AD7A-F178-B3DA068EF9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389009"/>
              </p:ext>
            </p:extLst>
          </p:nvPr>
        </p:nvGraphicFramePr>
        <p:xfrm>
          <a:off x="1271464" y="3852773"/>
          <a:ext cx="1980961" cy="966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920" imgH="393480" progId="Equation.DSMT4">
                  <p:embed/>
                </p:oleObj>
              </mc:Choice>
              <mc:Fallback>
                <p:oleObj name="Equation" r:id="rId4" imgW="799920" imgH="393480" progId="Equation.DSMT4">
                  <p:embed/>
                  <p:pic>
                    <p:nvPicPr>
                      <p:cNvPr id="27657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71464" y="3852773"/>
                        <a:ext cx="1980961" cy="96609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5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76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71" grpId="0"/>
      <p:bldP spid="2767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/>
          <p:nvPr/>
        </p:nvSpPr>
        <p:spPr>
          <a:xfrm>
            <a:off x="2365572" y="515069"/>
            <a:ext cx="5386611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小结：电场能量的计算</a:t>
            </a:r>
            <a:endParaRPr lang="zh-CN" altLang="en-US" sz="3200" dirty="0">
              <a:solidFill>
                <a:srgbClr val="A50021"/>
              </a:solidFill>
              <a:latin typeface="楷体_GB2312" pitchFamily="49" charset="-122"/>
            </a:endParaRPr>
          </a:p>
        </p:txBody>
      </p:sp>
      <p:sp>
        <p:nvSpPr>
          <p:cNvPr id="98307" name="Rectangle 3"/>
          <p:cNvSpPr/>
          <p:nvPr/>
        </p:nvSpPr>
        <p:spPr>
          <a:xfrm>
            <a:off x="2432883" y="1492652"/>
            <a:ext cx="1905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1.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计算</a:t>
            </a:r>
          </a:p>
        </p:txBody>
      </p:sp>
      <p:sp>
        <p:nvSpPr>
          <p:cNvPr id="98308" name="Rectangle 4"/>
          <p:cNvSpPr/>
          <p:nvPr/>
        </p:nvSpPr>
        <p:spPr>
          <a:xfrm>
            <a:off x="2432883" y="2887157"/>
            <a:ext cx="2590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能量密度</a:t>
            </a:r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1345316"/>
              </p:ext>
            </p:extLst>
          </p:nvPr>
        </p:nvGraphicFramePr>
        <p:xfrm>
          <a:off x="3728283" y="1354714"/>
          <a:ext cx="42703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" imgH="5181600" progId="Equation.DSMT4">
                  <p:embed/>
                </p:oleObj>
              </mc:Choice>
              <mc:Fallback>
                <p:oleObj name="Equation" r:id="rId2" imgW="3657600" imgH="5181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28283" y="1354714"/>
                        <a:ext cx="427038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1" name="Rectangle 7"/>
          <p:cNvSpPr/>
          <p:nvPr/>
        </p:nvSpPr>
        <p:spPr>
          <a:xfrm>
            <a:off x="2432883" y="4349864"/>
            <a:ext cx="7696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latin typeface="Times New Roman" panose="02020603050405020304" pitchFamily="18" charset="0"/>
                <a:ea typeface="楷体" panose="02010609060101010101" pitchFamily="49" charset="-122"/>
              </a:rPr>
              <a:t>对存在电场的整个空间积分，求出电场能量</a:t>
            </a:r>
          </a:p>
        </p:txBody>
      </p:sp>
      <p:graphicFrame>
        <p:nvGraphicFramePr>
          <p:cNvPr id="983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465859"/>
              </p:ext>
            </p:extLst>
          </p:nvPr>
        </p:nvGraphicFramePr>
        <p:xfrm>
          <a:off x="3854867" y="5123205"/>
          <a:ext cx="5034339" cy="1114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444240" progId="Equation.DSMT4">
                  <p:embed/>
                </p:oleObj>
              </mc:Choice>
              <mc:Fallback>
                <p:oleObj name="Equation" r:id="rId4" imgW="1828800" imgH="44424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54867" y="5123205"/>
                        <a:ext cx="5034339" cy="111410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734189"/>
              </p:ext>
            </p:extLst>
          </p:nvPr>
        </p:nvGraphicFramePr>
        <p:xfrm>
          <a:off x="5069818" y="2619236"/>
          <a:ext cx="2301078" cy="110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592800" imgH="9448800" progId="Equation.DSMT4">
                  <p:embed/>
                </p:oleObj>
              </mc:Choice>
              <mc:Fallback>
                <p:oleObj name="Equation" r:id="rId6" imgW="18592800" imgH="9448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69818" y="2619236"/>
                        <a:ext cx="2301078" cy="1106638"/>
                      </a:xfrm>
                      <a:prstGeom prst="rect">
                        <a:avLst/>
                      </a:prstGeom>
                      <a:noFill/>
                      <a:ln w="2857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/>
      <p:bldP spid="98308" grpId="0"/>
      <p:bldP spid="983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2853854" y="1772816"/>
          <a:ext cx="577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05600" imgH="5486400" progId="Equation.DSMT4">
                  <p:embed/>
                </p:oleObj>
              </mc:Choice>
              <mc:Fallback>
                <p:oleObj name="Equation" r:id="rId2" imgW="6705600" imgH="54864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53854" y="1772816"/>
                        <a:ext cx="57785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3641750" y="1772816"/>
          <a:ext cx="6540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20000" imgH="5486400" progId="Equation.DSMT4">
                  <p:embed/>
                </p:oleObj>
              </mc:Choice>
              <mc:Fallback>
                <p:oleObj name="Equation" r:id="rId4" imgW="7620000" imgH="54864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41750" y="1772816"/>
                        <a:ext cx="65405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2288852" y="501425"/>
            <a:ext cx="8912225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例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.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平板电容器在电源充电后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不断开电源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的情况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1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2099747" y="1128603"/>
            <a:ext cx="549656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(1) </a:t>
            </a:r>
            <a:r>
              <a:rPr kumimoji="1" lang="zh-CN" altLang="en-US" sz="32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将电容器的极板间距拉大</a:t>
            </a:r>
            <a:endParaRPr kumimoji="1" lang="zh-CN" altLang="en-US" sz="3200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87046" name="Text Box 6"/>
          <p:cNvSpPr txBox="1">
            <a:spLocks noChangeArrowheads="1"/>
          </p:cNvSpPr>
          <p:nvPr/>
        </p:nvSpPr>
        <p:spPr bwMode="auto">
          <a:xfrm>
            <a:off x="2063577" y="2362460"/>
            <a:ext cx="6161405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(2) </a:t>
            </a:r>
            <a:r>
              <a:rPr kumimoji="1" lang="zh-CN" altLang="en-US" sz="32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将均匀介质充</a:t>
            </a:r>
            <a:r>
              <a:rPr kumimoji="1" lang="zh-CN" altLang="en-US" sz="32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满</a:t>
            </a:r>
            <a:r>
              <a:rPr kumimoji="1" lang="zh-CN" altLang="en-US" sz="32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两极板之间</a:t>
            </a:r>
          </a:p>
        </p:txBody>
      </p:sp>
      <p:sp>
        <p:nvSpPr>
          <p:cNvPr id="87047" name="Text Box 7"/>
          <p:cNvSpPr txBox="1">
            <a:spLocks noChangeArrowheads="1"/>
          </p:cNvSpPr>
          <p:nvPr/>
        </p:nvSpPr>
        <p:spPr bwMode="auto">
          <a:xfrm>
            <a:off x="2063577" y="3670076"/>
            <a:ext cx="798957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(3)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将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一导体平板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平行地插入两极板之间</a:t>
            </a:r>
          </a:p>
        </p:txBody>
      </p:sp>
      <p:sp>
        <p:nvSpPr>
          <p:cNvPr id="87048" name="Text Box 8"/>
          <p:cNvSpPr txBox="1">
            <a:spLocks noChangeArrowheads="1"/>
          </p:cNvSpPr>
          <p:nvPr/>
        </p:nvSpPr>
        <p:spPr bwMode="auto">
          <a:xfrm>
            <a:off x="2492544" y="5606906"/>
            <a:ext cx="7381240" cy="113165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0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试定性地讨论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电容，两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板上的电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荷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极板之间场强、电压和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储存能量的变化。</a:t>
            </a:r>
          </a:p>
        </p:txBody>
      </p:sp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2855640" y="3068960"/>
          <a:ext cx="661987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20000" imgH="5486400" progId="Equation.DSMT4">
                  <p:embed/>
                </p:oleObj>
              </mc:Choice>
              <mc:Fallback>
                <p:oleObj name="Equation" r:id="rId6" imgW="7620000" imgH="54864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55640" y="3068960"/>
                        <a:ext cx="661987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/>
          <p:cNvGraphicFramePr>
            <a:graphicFrameLocks noChangeAspect="1"/>
          </p:cNvGraphicFramePr>
          <p:nvPr/>
        </p:nvGraphicFramePr>
        <p:xfrm>
          <a:off x="2853656" y="4374277"/>
          <a:ext cx="60325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705600" imgH="5486400" progId="Equation.DSMT4">
                  <p:embed/>
                </p:oleObj>
              </mc:Choice>
              <mc:Fallback>
                <p:oleObj name="Equation" r:id="rId8" imgW="6705600" imgH="54864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53656" y="4374277"/>
                        <a:ext cx="603250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/>
          <p:cNvGraphicFramePr>
            <a:graphicFrameLocks noChangeAspect="1"/>
          </p:cNvGraphicFramePr>
          <p:nvPr/>
        </p:nvGraphicFramePr>
        <p:xfrm>
          <a:off x="4502686" y="1762149"/>
          <a:ext cx="165207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78400" imgH="5486400" progId="Equation.DSMT4">
                  <p:embed/>
                </p:oleObj>
              </mc:Choice>
              <mc:Fallback>
                <p:oleObj name="Equation" r:id="rId10" imgW="17678400" imgH="54864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502686" y="1762149"/>
                        <a:ext cx="1652072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3" name="Object 13"/>
          <p:cNvGraphicFramePr>
            <a:graphicFrameLocks noChangeAspect="1"/>
          </p:cNvGraphicFramePr>
          <p:nvPr/>
        </p:nvGraphicFramePr>
        <p:xfrm>
          <a:off x="6205409" y="1628800"/>
          <a:ext cx="1474767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849600" imgH="9448800" progId="Equation.DSMT4">
                  <p:embed/>
                </p:oleObj>
              </mc:Choice>
              <mc:Fallback>
                <p:oleObj name="Equation" r:id="rId12" imgW="15849600" imgH="94488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05409" y="1628800"/>
                        <a:ext cx="1474767" cy="811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251932"/>
              </p:ext>
            </p:extLst>
          </p:nvPr>
        </p:nvGraphicFramePr>
        <p:xfrm>
          <a:off x="7919374" y="1636301"/>
          <a:ext cx="1690154" cy="783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50680" imgH="393480" progId="Equation.DSMT4">
                  <p:embed/>
                </p:oleObj>
              </mc:Choice>
              <mc:Fallback>
                <p:oleObj name="Equation" r:id="rId14" imgW="850680" imgH="39348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919374" y="1636301"/>
                        <a:ext cx="1690154" cy="78384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402953"/>
              </p:ext>
            </p:extLst>
          </p:nvPr>
        </p:nvGraphicFramePr>
        <p:xfrm>
          <a:off x="3778893" y="3037568"/>
          <a:ext cx="1597027" cy="535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23600" imgH="228600" progId="Equation.DSMT4">
                  <p:embed/>
                </p:oleObj>
              </mc:Choice>
              <mc:Fallback>
                <p:oleObj name="Equation" r:id="rId16" imgW="72360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78893" y="3037568"/>
                        <a:ext cx="1597027" cy="53544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8140333"/>
              </p:ext>
            </p:extLst>
          </p:nvPr>
        </p:nvGraphicFramePr>
        <p:xfrm>
          <a:off x="5591944" y="2852936"/>
          <a:ext cx="1909326" cy="8281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640800" imgH="9448800" progId="Equation.DSMT4">
                  <p:embed/>
                </p:oleObj>
              </mc:Choice>
              <mc:Fallback>
                <p:oleObj name="Equation" r:id="rId18" imgW="21640800" imgH="94488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91944" y="2852936"/>
                        <a:ext cx="1909326" cy="82816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660014"/>
              </p:ext>
            </p:extLst>
          </p:nvPr>
        </p:nvGraphicFramePr>
        <p:xfrm>
          <a:off x="7785387" y="2882926"/>
          <a:ext cx="1766998" cy="768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87320" imgH="393480" progId="Equation.DSMT4">
                  <p:embed/>
                </p:oleObj>
              </mc:Choice>
              <mc:Fallback>
                <p:oleObj name="Equation" r:id="rId20" imgW="787320" imgH="39348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785387" y="2882926"/>
                        <a:ext cx="1766998" cy="76812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3496452"/>
              </p:ext>
            </p:extLst>
          </p:nvPr>
        </p:nvGraphicFramePr>
        <p:xfrm>
          <a:off x="4379942" y="4356814"/>
          <a:ext cx="18034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23600" imgH="228600" progId="Equation.DSMT4">
                  <p:embed/>
                </p:oleObj>
              </mc:Choice>
              <mc:Fallback>
                <p:oleObj name="Equation" r:id="rId22" imgW="7236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379942" y="4356814"/>
                        <a:ext cx="1803400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0047"/>
              </p:ext>
            </p:extLst>
          </p:nvPr>
        </p:nvGraphicFramePr>
        <p:xfrm>
          <a:off x="6251356" y="4250116"/>
          <a:ext cx="1344951" cy="724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60240" imgH="393480" progId="Equation.DSMT4">
                  <p:embed/>
                </p:oleObj>
              </mc:Choice>
              <mc:Fallback>
                <p:oleObj name="Equation" r:id="rId24" imgW="660240" imgH="39348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251356" y="4250116"/>
                        <a:ext cx="1344951" cy="724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9755493"/>
              </p:ext>
            </p:extLst>
          </p:nvPr>
        </p:nvGraphicFramePr>
        <p:xfrm>
          <a:off x="7789594" y="4245811"/>
          <a:ext cx="1660057" cy="790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12520" imgH="393480" progId="Equation.DSMT4">
                  <p:embed/>
                </p:oleObj>
              </mc:Choice>
              <mc:Fallback>
                <p:oleObj name="Equation" r:id="rId26" imgW="812520" imgH="393480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789594" y="4245811"/>
                        <a:ext cx="1660057" cy="79049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61" name="Object 21"/>
          <p:cNvGraphicFramePr>
            <a:graphicFrameLocks noChangeAspect="1"/>
          </p:cNvGraphicFramePr>
          <p:nvPr/>
        </p:nvGraphicFramePr>
        <p:xfrm>
          <a:off x="3547547" y="4367133"/>
          <a:ext cx="685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620000" imgH="5486400" progId="Equation.DSMT4">
                  <p:embed/>
                </p:oleObj>
              </mc:Choice>
              <mc:Fallback>
                <p:oleObj name="Equation" r:id="rId28" imgW="7620000" imgH="54864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547547" y="4367133"/>
                        <a:ext cx="685800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3" name="AutoShape 23"/>
          <p:cNvSpPr/>
          <p:nvPr/>
        </p:nvSpPr>
        <p:spPr>
          <a:xfrm>
            <a:off x="9444792" y="1097359"/>
            <a:ext cx="1473200" cy="578440"/>
          </a:xfrm>
          <a:prstGeom prst="wedgeRoundRectCallout">
            <a:avLst>
              <a:gd name="adj1" fmla="val -81972"/>
              <a:gd name="adj2" fmla="val -61551"/>
              <a:gd name="adj3" fmla="val 16667"/>
            </a:avLst>
          </a:prstGeom>
          <a:noFill/>
          <a:ln w="9525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不变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631" name="Rectangle 23"/>
          <p:cNvSpPr/>
          <p:nvPr/>
        </p:nvSpPr>
        <p:spPr>
          <a:xfrm>
            <a:off x="3517475" y="5013176"/>
            <a:ext cx="5234125" cy="52322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/>
          <a:p>
            <a:pPr algn="ctr" eaLnBrk="1" hangingPunct="1"/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插入导体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相当于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减小两极板间距</a:t>
            </a:r>
            <a:endParaRPr lang="en-US" altLang="zh-CN" dirty="0">
              <a:solidFill>
                <a:srgbClr val="0000FF"/>
              </a:solidFill>
            </a:endParaRPr>
          </a:p>
        </p:txBody>
      </p:sp>
      <p:sp>
        <p:nvSpPr>
          <p:cNvPr id="16409" name="Rectangle 25"/>
          <p:cNvSpPr/>
          <p:nvPr/>
        </p:nvSpPr>
        <p:spPr>
          <a:xfrm>
            <a:off x="3547547" y="5059445"/>
            <a:ext cx="5068733" cy="403148"/>
          </a:xfrm>
          <a:prstGeom prst="rect">
            <a:avLst/>
          </a:prstGeom>
          <a:noFill/>
          <a:ln w="2540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lstStyle/>
          <a:p>
            <a:pPr algn="ctr" eaLnBrk="1" hangingPunct="1"/>
            <a:endParaRPr lang="zh-CN" altLang="en-US" dirty="0">
              <a:latin typeface="楷体_GB2312" pitchFamily="49" charset="-122"/>
            </a:endParaRPr>
          </a:p>
        </p:txBody>
      </p:sp>
      <p:graphicFrame>
        <p:nvGraphicFramePr>
          <p:cNvPr id="24" name="Object 12"/>
          <p:cNvGraphicFramePr>
            <a:graphicFrameLocks noChangeAspect="1"/>
          </p:cNvGraphicFramePr>
          <p:nvPr/>
        </p:nvGraphicFramePr>
        <p:xfrm>
          <a:off x="4727848" y="1700808"/>
          <a:ext cx="2889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352800" imgH="4876800" progId="Equation.DSMT4">
                  <p:embed/>
                </p:oleObj>
              </mc:Choice>
              <mc:Fallback>
                <p:oleObj name="Equation" r:id="rId30" imgW="3352800" imgH="4876800" progId="Equation.DSMT4">
                  <p:embed/>
                  <p:pic>
                    <p:nvPicPr>
                      <p:cNvPr id="0" name="Object 1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727848" y="1700808"/>
                        <a:ext cx="288925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/>
          <p:cNvGraphicFramePr>
            <a:graphicFrameLocks noChangeAspect="1"/>
          </p:cNvGraphicFramePr>
          <p:nvPr/>
        </p:nvGraphicFramePr>
        <p:xfrm>
          <a:off x="6456040" y="1712168"/>
          <a:ext cx="2889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352800" imgH="4876800" progId="Equation.DSMT4">
                  <p:embed/>
                </p:oleObj>
              </mc:Choice>
              <mc:Fallback>
                <p:oleObj name="Equation" r:id="rId32" imgW="3352800" imgH="4876800" progId="Equation.DSMT4">
                  <p:embed/>
                  <p:pic>
                    <p:nvPicPr>
                      <p:cNvPr id="0" name="Object 1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456040" y="1712168"/>
                        <a:ext cx="288925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0">
            <a:extLst>
              <a:ext uri="{FF2B5EF4-FFF2-40B4-BE49-F238E27FC236}">
                <a16:creationId xmlns:a16="http://schemas.microsoft.com/office/drawing/2014/main" id="{2BA79055-3E4D-5E0A-E7F7-D0E15775B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284865"/>
              </p:ext>
            </p:extLst>
          </p:nvPr>
        </p:nvGraphicFramePr>
        <p:xfrm>
          <a:off x="4665790" y="4257493"/>
          <a:ext cx="251158" cy="53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39680" imgH="203040" progId="Equation.DSMT4">
                  <p:embed/>
                </p:oleObj>
              </mc:Choice>
              <mc:Fallback>
                <p:oleObj name="Equation" r:id="rId33" imgW="139680" imgH="203040" progId="Equation.DSMT4">
                  <p:embed/>
                  <p:pic>
                    <p:nvPicPr>
                      <p:cNvPr id="59" name="Object 10">
                        <a:extLst>
                          <a:ext uri="{FF2B5EF4-FFF2-40B4-BE49-F238E27FC236}">
                            <a16:creationId xmlns:a16="http://schemas.microsoft.com/office/drawing/2014/main" id="{4AE658BB-B65E-DFBC-B061-854A15CEE6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665790" y="4257493"/>
                        <a:ext cx="251158" cy="539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>
            <a:extLst>
              <a:ext uri="{FF2B5EF4-FFF2-40B4-BE49-F238E27FC236}">
                <a16:creationId xmlns:a16="http://schemas.microsoft.com/office/drawing/2014/main" id="{2DE6CBCA-F1FD-5E20-FCD5-2D470135C2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9893285"/>
              </p:ext>
            </p:extLst>
          </p:nvPr>
        </p:nvGraphicFramePr>
        <p:xfrm>
          <a:off x="8184232" y="1655954"/>
          <a:ext cx="217230" cy="463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352800" imgH="4876800" progId="Equation.DSMT4">
                  <p:embed/>
                </p:oleObj>
              </mc:Choice>
              <mc:Fallback>
                <p:oleObj name="Equation" r:id="rId30" imgW="3352800" imgH="4876800" progId="Equation.DSMT4">
                  <p:embed/>
                  <p:pic>
                    <p:nvPicPr>
                      <p:cNvPr id="24" name="Object 12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184232" y="1655954"/>
                        <a:ext cx="217230" cy="46332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0">
            <a:extLst>
              <a:ext uri="{FF2B5EF4-FFF2-40B4-BE49-F238E27FC236}">
                <a16:creationId xmlns:a16="http://schemas.microsoft.com/office/drawing/2014/main" id="{9787B49E-9C1D-815A-D166-A4BC73022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165499"/>
              </p:ext>
            </p:extLst>
          </p:nvPr>
        </p:nvGraphicFramePr>
        <p:xfrm>
          <a:off x="8009994" y="2867701"/>
          <a:ext cx="251158" cy="53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39680" imgH="203040" progId="Equation.DSMT4">
                  <p:embed/>
                </p:oleObj>
              </mc:Choice>
              <mc:Fallback>
                <p:oleObj name="Equation" r:id="rId33" imgW="139680" imgH="203040" progId="Equation.DSMT4">
                  <p:embed/>
                  <p:pic>
                    <p:nvPicPr>
                      <p:cNvPr id="26" name="Object 10">
                        <a:extLst>
                          <a:ext uri="{FF2B5EF4-FFF2-40B4-BE49-F238E27FC236}">
                            <a16:creationId xmlns:a16="http://schemas.microsoft.com/office/drawing/2014/main" id="{2BA79055-3E4D-5E0A-E7F7-D0E15775B7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009994" y="2867701"/>
                        <a:ext cx="251158" cy="539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">
            <a:extLst>
              <a:ext uri="{FF2B5EF4-FFF2-40B4-BE49-F238E27FC236}">
                <a16:creationId xmlns:a16="http://schemas.microsoft.com/office/drawing/2014/main" id="{4F93F55F-8C57-78D6-A665-586893F18E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3825220"/>
              </p:ext>
            </p:extLst>
          </p:nvPr>
        </p:nvGraphicFramePr>
        <p:xfrm>
          <a:off x="4007622" y="2967420"/>
          <a:ext cx="251158" cy="53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39680" imgH="203040" progId="Equation.DSMT4">
                  <p:embed/>
                </p:oleObj>
              </mc:Choice>
              <mc:Fallback>
                <p:oleObj name="Equation" r:id="rId33" imgW="139680" imgH="203040" progId="Equation.DSMT4">
                  <p:embed/>
                  <p:pic>
                    <p:nvPicPr>
                      <p:cNvPr id="26" name="Object 10">
                        <a:extLst>
                          <a:ext uri="{FF2B5EF4-FFF2-40B4-BE49-F238E27FC236}">
                            <a16:creationId xmlns:a16="http://schemas.microsoft.com/office/drawing/2014/main" id="{2BA79055-3E4D-5E0A-E7F7-D0E15775B7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007622" y="2967420"/>
                        <a:ext cx="251158" cy="539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0">
            <a:extLst>
              <a:ext uri="{FF2B5EF4-FFF2-40B4-BE49-F238E27FC236}">
                <a16:creationId xmlns:a16="http://schemas.microsoft.com/office/drawing/2014/main" id="{19CED5FE-A119-9DB2-8F9D-D71F0F1886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034486"/>
              </p:ext>
            </p:extLst>
          </p:nvPr>
        </p:nvGraphicFramePr>
        <p:xfrm>
          <a:off x="6473809" y="4260068"/>
          <a:ext cx="251158" cy="53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39680" imgH="203040" progId="Equation.DSMT4">
                  <p:embed/>
                </p:oleObj>
              </mc:Choice>
              <mc:Fallback>
                <p:oleObj name="Equation" r:id="rId33" imgW="139680" imgH="203040" progId="Equation.DSMT4">
                  <p:embed/>
                  <p:pic>
                    <p:nvPicPr>
                      <p:cNvPr id="26" name="Object 10">
                        <a:extLst>
                          <a:ext uri="{FF2B5EF4-FFF2-40B4-BE49-F238E27FC236}">
                            <a16:creationId xmlns:a16="http://schemas.microsoft.com/office/drawing/2014/main" id="{2BA79055-3E4D-5E0A-E7F7-D0E15775B7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473809" y="4260068"/>
                        <a:ext cx="251158" cy="539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0">
            <a:extLst>
              <a:ext uri="{FF2B5EF4-FFF2-40B4-BE49-F238E27FC236}">
                <a16:creationId xmlns:a16="http://schemas.microsoft.com/office/drawing/2014/main" id="{C869C86B-80BA-C5FC-2CE4-585B3412CB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652698"/>
              </p:ext>
            </p:extLst>
          </p:nvPr>
        </p:nvGraphicFramePr>
        <p:xfrm>
          <a:off x="8009994" y="4231507"/>
          <a:ext cx="276470" cy="53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39680" imgH="203040" progId="Equation.DSMT4">
                  <p:embed/>
                </p:oleObj>
              </mc:Choice>
              <mc:Fallback>
                <p:oleObj name="Equation" r:id="rId35" imgW="139680" imgH="203040" progId="Equation.DSMT4">
                  <p:embed/>
                  <p:pic>
                    <p:nvPicPr>
                      <p:cNvPr id="26" name="Object 10">
                        <a:extLst>
                          <a:ext uri="{FF2B5EF4-FFF2-40B4-BE49-F238E27FC236}">
                            <a16:creationId xmlns:a16="http://schemas.microsoft.com/office/drawing/2014/main" id="{2BA79055-3E4D-5E0A-E7F7-D0E15775B7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009994" y="4231507"/>
                        <a:ext cx="276470" cy="539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2CB56206-B947-6DFA-8D90-B13FD00E5384}"/>
              </a:ext>
            </a:extLst>
          </p:cNvPr>
          <p:cNvGrpSpPr/>
          <p:nvPr/>
        </p:nvGrpSpPr>
        <p:grpSpPr>
          <a:xfrm>
            <a:off x="10181392" y="3933056"/>
            <a:ext cx="1564656" cy="922735"/>
            <a:chOff x="10181392" y="3933056"/>
            <a:chExt cx="1564656" cy="922735"/>
          </a:xfrm>
        </p:grpSpPr>
        <p:cxnSp>
          <p:nvCxnSpPr>
            <p:cNvPr id="3" name="直接连接符 2">
              <a:extLst>
                <a:ext uri="{FF2B5EF4-FFF2-40B4-BE49-F238E27FC236}">
                  <a16:creationId xmlns:a16="http://schemas.microsoft.com/office/drawing/2014/main" id="{E4D88307-5D6B-AC92-95B6-75BFAAEF055A}"/>
                </a:ext>
              </a:extLst>
            </p:cNvPr>
            <p:cNvCxnSpPr/>
            <p:nvPr/>
          </p:nvCxnSpPr>
          <p:spPr bwMode="auto">
            <a:xfrm>
              <a:off x="10181392" y="3933056"/>
              <a:ext cx="1531232" cy="0"/>
            </a:xfrm>
            <a:prstGeom prst="line">
              <a:avLst/>
            </a:prstGeom>
            <a:noFill/>
            <a:ln w="254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C0F7B0B5-B6FC-7750-0276-D4D822EB6011}"/>
                </a:ext>
              </a:extLst>
            </p:cNvPr>
            <p:cNvCxnSpPr/>
            <p:nvPr/>
          </p:nvCxnSpPr>
          <p:spPr bwMode="auto">
            <a:xfrm>
              <a:off x="10214816" y="4855791"/>
              <a:ext cx="1531232" cy="0"/>
            </a:xfrm>
            <a:prstGeom prst="lin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9F5DFC76-DC1A-3B2A-D26A-0FB445C82802}"/>
              </a:ext>
            </a:extLst>
          </p:cNvPr>
          <p:cNvSpPr/>
          <p:nvPr/>
        </p:nvSpPr>
        <p:spPr bwMode="auto">
          <a:xfrm>
            <a:off x="10214816" y="4231507"/>
            <a:ext cx="1497808" cy="359347"/>
          </a:xfrm>
          <a:prstGeom prst="rect">
            <a:avLst/>
          </a:prstGeom>
          <a:noFill/>
          <a:ln w="25400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0CABC36-60E5-DACB-9068-3175A2FFB85D}"/>
              </a:ext>
            </a:extLst>
          </p:cNvPr>
          <p:cNvCxnSpPr>
            <a:cxnSpLocks/>
          </p:cNvCxnSpPr>
          <p:nvPr/>
        </p:nvCxnSpPr>
        <p:spPr bwMode="auto">
          <a:xfrm>
            <a:off x="10200456" y="4581128"/>
            <a:ext cx="1512168" cy="0"/>
          </a:xfrm>
          <a:prstGeom prst="lin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8" name="Object 16">
            <a:extLst>
              <a:ext uri="{FF2B5EF4-FFF2-40B4-BE49-F238E27FC236}">
                <a16:creationId xmlns:a16="http://schemas.microsoft.com/office/drawing/2014/main" id="{35E67856-3C51-79CC-D5E0-1526A4E670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14908"/>
              </p:ext>
            </p:extLst>
          </p:nvPr>
        </p:nvGraphicFramePr>
        <p:xfrm>
          <a:off x="10615044" y="4255122"/>
          <a:ext cx="764084" cy="278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80880" imgH="177480" progId="Equation.DSMT4">
                  <p:embed/>
                </p:oleObj>
              </mc:Choice>
              <mc:Fallback>
                <p:oleObj name="Equation" r:id="rId36" imgW="380880" imgH="177480" progId="Equation.DSMT4">
                  <p:embed/>
                  <p:pic>
                    <p:nvPicPr>
                      <p:cNvPr id="87056" name="Object 16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0615044" y="4255122"/>
                        <a:ext cx="764084" cy="27860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20">
            <a:extLst>
              <a:ext uri="{FF2B5EF4-FFF2-40B4-BE49-F238E27FC236}">
                <a16:creationId xmlns:a16="http://schemas.microsoft.com/office/drawing/2014/main" id="{22CC18FF-D8A6-0CF1-A3A2-BAB7F560C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224855"/>
              </p:ext>
            </p:extLst>
          </p:nvPr>
        </p:nvGraphicFramePr>
        <p:xfrm>
          <a:off x="487394" y="1448674"/>
          <a:ext cx="10048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31640" imgH="393480" progId="Equation.DSMT4">
                  <p:embed/>
                </p:oleObj>
              </mc:Choice>
              <mc:Fallback>
                <p:oleObj name="Equation" r:id="rId38" imgW="431640" imgH="393480" progId="Equation.DSMT4">
                  <p:embed/>
                  <p:pic>
                    <p:nvPicPr>
                      <p:cNvPr id="75" name="Object 20">
                        <a:extLst>
                          <a:ext uri="{FF2B5EF4-FFF2-40B4-BE49-F238E27FC236}">
                            <a16:creationId xmlns:a16="http://schemas.microsoft.com/office/drawing/2014/main" id="{EB43621F-46A1-04CA-72D0-CA8C1A3EA2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87394" y="1448674"/>
                        <a:ext cx="1004887" cy="87788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7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68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7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3" grpId="0" bldLvl="0" animBg="1"/>
      <p:bldP spid="68631" grpId="0" build="p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2332425" y="476250"/>
            <a:ext cx="8714139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例：平板电容器被电源充电后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断开电源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的情况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1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1252291" y="1647825"/>
            <a:ext cx="8368206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4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32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(1) </a:t>
            </a:r>
            <a:r>
              <a:rPr kumimoji="1" lang="zh-CN" altLang="en-US" sz="32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将电容器的极板间距拉大</a:t>
            </a:r>
            <a:endParaRPr kumimoji="1" lang="zh-CN" altLang="en-US" sz="3200" kern="1200" cap="none" spc="0" normalizeH="0" baseline="0" noProof="0" dirty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Symbol" panose="05050102010706020507" pitchFamily="18" charset="2"/>
            </a:endParaRPr>
          </a:p>
        </p:txBody>
      </p:sp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2339410" y="2806700"/>
            <a:ext cx="6996950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32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(2) </a:t>
            </a:r>
            <a:r>
              <a:rPr kumimoji="1" lang="zh-CN" altLang="en-US" sz="3200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将均匀介质充入两极板之间</a:t>
            </a:r>
            <a:endParaRPr kumimoji="1" lang="zh-CN" altLang="en-US" sz="3200" kern="1200" cap="none" spc="0" normalizeH="0" baseline="0" noProof="0" dirty="0">
              <a:solidFill>
                <a:srgbClr val="01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88069" name="Text Box 5"/>
          <p:cNvSpPr txBox="1">
            <a:spLocks noChangeArrowheads="1"/>
          </p:cNvSpPr>
          <p:nvPr/>
        </p:nvSpPr>
        <p:spPr bwMode="auto">
          <a:xfrm>
            <a:off x="1395800" y="4077072"/>
            <a:ext cx="9650764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(3)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将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一导体平板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平行地插入两极板之间</a:t>
            </a:r>
          </a:p>
        </p:txBody>
      </p:sp>
      <p:sp>
        <p:nvSpPr>
          <p:cNvPr id="88070" name="Rectangle 6"/>
          <p:cNvSpPr/>
          <p:nvPr/>
        </p:nvSpPr>
        <p:spPr>
          <a:xfrm>
            <a:off x="1055440" y="3276600"/>
            <a:ext cx="8476431" cy="838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/>
          <a:p>
            <a:pPr algn="ctr" eaLnBrk="1" hangingPunct="1"/>
            <a:endParaRPr lang="zh-CN" altLang="en-US" dirty="0">
              <a:latin typeface="楷体_GB2312" pitchFamily="49" charset="-122"/>
            </a:endParaRPr>
          </a:p>
        </p:txBody>
      </p:sp>
      <p:graphicFrame>
        <p:nvGraphicFramePr>
          <p:cNvPr id="8807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025582"/>
              </p:ext>
            </p:extLst>
          </p:nvPr>
        </p:nvGraphicFramePr>
        <p:xfrm>
          <a:off x="2735429" y="2223382"/>
          <a:ext cx="609441" cy="494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010400" imgH="5486400" progId="Equation.DSMT4">
                  <p:embed/>
                </p:oleObj>
              </mc:Choice>
              <mc:Fallback>
                <p:oleObj name="Equation" r:id="rId2" imgW="7010400" imgH="5486400" progId="Equation.DSMT4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35429" y="2223382"/>
                        <a:ext cx="609441" cy="49441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3396800"/>
              </p:ext>
            </p:extLst>
          </p:nvPr>
        </p:nvGraphicFramePr>
        <p:xfrm>
          <a:off x="6094413" y="2249488"/>
          <a:ext cx="1539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8400" imgH="228600" progId="Equation.DSMT4">
                  <p:embed/>
                </p:oleObj>
              </mc:Choice>
              <mc:Fallback>
                <p:oleObj name="Equation" r:id="rId4" imgW="698400" imgH="228600" progId="Equation.DSMT4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4413" y="2249488"/>
                        <a:ext cx="1539875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803316"/>
              </p:ext>
            </p:extLst>
          </p:nvPr>
        </p:nvGraphicFramePr>
        <p:xfrm>
          <a:off x="4731616" y="2209649"/>
          <a:ext cx="1120527" cy="536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887200" imgH="5486400" progId="Equation.DSMT4">
                  <p:embed/>
                </p:oleObj>
              </mc:Choice>
              <mc:Fallback>
                <p:oleObj name="Equation" r:id="rId6" imgW="11887200" imgH="5486400" progId="Equation.DSMT4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1616" y="2209649"/>
                        <a:ext cx="1120527" cy="53606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8562855"/>
              </p:ext>
            </p:extLst>
          </p:nvPr>
        </p:nvGraphicFramePr>
        <p:xfrm>
          <a:off x="7933854" y="2138103"/>
          <a:ext cx="1635164" cy="732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12520" imgH="393480" progId="Equation.DSMT4">
                  <p:embed/>
                </p:oleObj>
              </mc:Choice>
              <mc:Fallback>
                <p:oleObj name="Equation" r:id="rId8" imgW="812520" imgH="393480" progId="Equation.DSMT4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933854" y="2138103"/>
                        <a:ext cx="1635164" cy="732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2921957"/>
              </p:ext>
            </p:extLst>
          </p:nvPr>
        </p:nvGraphicFramePr>
        <p:xfrm>
          <a:off x="3697850" y="2249488"/>
          <a:ext cx="61269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20000" imgH="5486400" progId="Equation.DSMT4">
                  <p:embed/>
                </p:oleObj>
              </mc:Choice>
              <mc:Fallback>
                <p:oleObj name="Equation" r:id="rId10" imgW="7620000" imgH="54864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97850" y="2249488"/>
                        <a:ext cx="61269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2642645" y="5446449"/>
            <a:ext cx="7279381" cy="10577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lvl="0"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试定性地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讨论电容，两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板上的电荷，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极板之间场强、电压和</a:t>
            </a: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储存能量的变化。</a:t>
            </a:r>
          </a:p>
        </p:txBody>
      </p:sp>
      <p:graphicFrame>
        <p:nvGraphicFramePr>
          <p:cNvPr id="8807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357707"/>
              </p:ext>
            </p:extLst>
          </p:nvPr>
        </p:nvGraphicFramePr>
        <p:xfrm>
          <a:off x="5056610" y="3480501"/>
          <a:ext cx="1674014" cy="53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400" imgH="228600" progId="Equation.DSMT4">
                  <p:embed/>
                </p:oleObj>
              </mc:Choice>
              <mc:Fallback>
                <p:oleObj name="Equation" r:id="rId12" imgW="698400" imgH="228600" progId="Equation.DSMT4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56610" y="3480501"/>
                        <a:ext cx="1674014" cy="53732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1973417"/>
              </p:ext>
            </p:extLst>
          </p:nvPr>
        </p:nvGraphicFramePr>
        <p:xfrm>
          <a:off x="3668341" y="3281251"/>
          <a:ext cx="1245840" cy="9412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83920" imgH="431640" progId="Equation.DSMT4">
                  <p:embed/>
                </p:oleObj>
              </mc:Choice>
              <mc:Fallback>
                <p:oleObj name="Equation" r:id="rId14" imgW="583920" imgH="43164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668341" y="3281251"/>
                        <a:ext cx="1245840" cy="9412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004912"/>
              </p:ext>
            </p:extLst>
          </p:nvPr>
        </p:nvGraphicFramePr>
        <p:xfrm>
          <a:off x="7135391" y="3286272"/>
          <a:ext cx="1984945" cy="896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87320" imgH="393480" progId="Equation.DSMT4">
                  <p:embed/>
                </p:oleObj>
              </mc:Choice>
              <mc:Fallback>
                <p:oleObj name="Equation" r:id="rId16" imgW="787320" imgH="393480" progId="Equation.DSMT4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135391" y="3286272"/>
                        <a:ext cx="1984945" cy="8960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5990932"/>
              </p:ext>
            </p:extLst>
          </p:nvPr>
        </p:nvGraphicFramePr>
        <p:xfrm>
          <a:off x="2783632" y="4778375"/>
          <a:ext cx="5651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010400" imgH="5486400" progId="Equation.DSMT4">
                  <p:embed/>
                </p:oleObj>
              </mc:Choice>
              <mc:Fallback>
                <p:oleObj name="Equation" r:id="rId18" imgW="7010400" imgH="5486400" progId="Equation.DSMT4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783632" y="4778375"/>
                        <a:ext cx="5651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2" name="Object 18"/>
          <p:cNvGraphicFramePr>
            <a:graphicFrameLocks noChangeAspect="1"/>
          </p:cNvGraphicFramePr>
          <p:nvPr/>
        </p:nvGraphicFramePr>
        <p:xfrm>
          <a:off x="4826000" y="4816475"/>
          <a:ext cx="9556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887200" imgH="5486400" progId="Equation.DSMT4">
                  <p:embed/>
                </p:oleObj>
              </mc:Choice>
              <mc:Fallback>
                <p:oleObj name="Equation" r:id="rId20" imgW="11887200" imgH="54864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826000" y="4816475"/>
                        <a:ext cx="95567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84" name="Object 20"/>
          <p:cNvGraphicFramePr>
            <a:graphicFrameLocks noChangeAspect="1"/>
          </p:cNvGraphicFramePr>
          <p:nvPr/>
        </p:nvGraphicFramePr>
        <p:xfrm>
          <a:off x="3659188" y="4806950"/>
          <a:ext cx="6111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620000" imgH="5486400" progId="Equation.DSMT4">
                  <p:embed/>
                </p:oleObj>
              </mc:Choice>
              <mc:Fallback>
                <p:oleObj name="Equation" r:id="rId22" imgW="7620000" imgH="54864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659188" y="4806950"/>
                        <a:ext cx="611187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86" name="AutoShape 22"/>
          <p:cNvSpPr/>
          <p:nvPr/>
        </p:nvSpPr>
        <p:spPr>
          <a:xfrm>
            <a:off x="4914181" y="1009116"/>
            <a:ext cx="3187878" cy="578882"/>
          </a:xfrm>
          <a:prstGeom prst="wedgeRoundRectCallout">
            <a:avLst>
              <a:gd name="adj1" fmla="val 70440"/>
              <a:gd name="adj2" fmla="val -46683"/>
              <a:gd name="adj3" fmla="val 16667"/>
            </a:avLst>
          </a:prstGeom>
          <a:noFill/>
          <a:ln w="9525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极板电量</a:t>
            </a:r>
            <a:r>
              <a:rPr lang="en-US" altLang="zh-CN" i="1" dirty="0">
                <a:solidFill>
                  <a:srgbClr val="FF0000"/>
                </a:solidFill>
                <a:latin typeface="+mn-lt"/>
                <a:ea typeface="楷体" panose="02010609060101010101" pitchFamily="49" charset="-122"/>
              </a:rPr>
              <a:t>Q</a:t>
            </a:r>
            <a:r>
              <a:rPr lang="zh-CN" altLang="en-US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不变</a:t>
            </a:r>
          </a:p>
        </p:txBody>
      </p:sp>
      <p:graphicFrame>
        <p:nvGraphicFramePr>
          <p:cNvPr id="8808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4466612"/>
              </p:ext>
            </p:extLst>
          </p:nvPr>
        </p:nvGraphicFramePr>
        <p:xfrm>
          <a:off x="2756759" y="3480501"/>
          <a:ext cx="640339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620000" imgH="5486400" progId="Equation.DSMT4">
                  <p:embed/>
                </p:oleObj>
              </mc:Choice>
              <mc:Fallback>
                <p:oleObj name="Equation" r:id="rId24" imgW="7620000" imgH="5486400" progId="Equation.DSMT4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756759" y="3480501"/>
                        <a:ext cx="640339" cy="458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0">
            <a:extLst>
              <a:ext uri="{FF2B5EF4-FFF2-40B4-BE49-F238E27FC236}">
                <a16:creationId xmlns:a16="http://schemas.microsoft.com/office/drawing/2014/main" id="{85659394-4EF7-1BA7-644F-5C9A5E5C4E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0613204"/>
              </p:ext>
            </p:extLst>
          </p:nvPr>
        </p:nvGraphicFramePr>
        <p:xfrm>
          <a:off x="6563915" y="2155152"/>
          <a:ext cx="21288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9680" imgH="203040" progId="Equation.DSMT4">
                  <p:embed/>
                </p:oleObj>
              </mc:Choice>
              <mc:Fallback>
                <p:oleObj name="Equation" r:id="rId26" imgW="139680" imgH="203040" progId="Equation.DSMT4">
                  <p:embed/>
                  <p:pic>
                    <p:nvPicPr>
                      <p:cNvPr id="28" name="Object 10">
                        <a:extLst>
                          <a:ext uri="{FF2B5EF4-FFF2-40B4-BE49-F238E27FC236}">
                            <a16:creationId xmlns:a16="http://schemas.microsoft.com/office/drawing/2014/main" id="{9787B49E-9C1D-815A-D166-A4BC730225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563915" y="2155152"/>
                        <a:ext cx="21288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0">
            <a:extLst>
              <a:ext uri="{FF2B5EF4-FFF2-40B4-BE49-F238E27FC236}">
                <a16:creationId xmlns:a16="http://schemas.microsoft.com/office/drawing/2014/main" id="{ADAC16A5-8738-CBF7-64C2-7050BF0CB4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052470"/>
              </p:ext>
            </p:extLst>
          </p:nvPr>
        </p:nvGraphicFramePr>
        <p:xfrm>
          <a:off x="8103790" y="2152065"/>
          <a:ext cx="226015" cy="485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9680" imgH="203040" progId="Equation.DSMT4">
                  <p:embed/>
                </p:oleObj>
              </mc:Choice>
              <mc:Fallback>
                <p:oleObj name="Equation" r:id="rId26" imgW="139680" imgH="203040" progId="Equation.DSMT4">
                  <p:embed/>
                  <p:pic>
                    <p:nvPicPr>
                      <p:cNvPr id="28" name="Object 10">
                        <a:extLst>
                          <a:ext uri="{FF2B5EF4-FFF2-40B4-BE49-F238E27FC236}">
                            <a16:creationId xmlns:a16="http://schemas.microsoft.com/office/drawing/2014/main" id="{9787B49E-9C1D-815A-D166-A4BC730225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103790" y="2152065"/>
                        <a:ext cx="226015" cy="485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>
            <a:extLst>
              <a:ext uri="{FF2B5EF4-FFF2-40B4-BE49-F238E27FC236}">
                <a16:creationId xmlns:a16="http://schemas.microsoft.com/office/drawing/2014/main" id="{6042E07E-91D0-B868-E930-ABCF70545E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417545"/>
              </p:ext>
            </p:extLst>
          </p:nvPr>
        </p:nvGraphicFramePr>
        <p:xfrm>
          <a:off x="3863752" y="3354891"/>
          <a:ext cx="2889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352800" imgH="4876800" progId="Equation.DSMT4">
                  <p:embed/>
                </p:oleObj>
              </mc:Choice>
              <mc:Fallback>
                <p:oleObj name="Equation" r:id="rId28" imgW="3352800" imgH="4876800" progId="Equation.DSMT4">
                  <p:embed/>
                  <p:pic>
                    <p:nvPicPr>
                      <p:cNvPr id="24" name="Object 1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863752" y="3354891"/>
                        <a:ext cx="288925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2">
            <a:extLst>
              <a:ext uri="{FF2B5EF4-FFF2-40B4-BE49-F238E27FC236}">
                <a16:creationId xmlns:a16="http://schemas.microsoft.com/office/drawing/2014/main" id="{5D3EFA3A-D87F-602F-6383-FD73ACADC0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32360"/>
              </p:ext>
            </p:extLst>
          </p:nvPr>
        </p:nvGraphicFramePr>
        <p:xfrm>
          <a:off x="5588439" y="3382442"/>
          <a:ext cx="2889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352800" imgH="4876800" progId="Equation.DSMT4">
                  <p:embed/>
                </p:oleObj>
              </mc:Choice>
              <mc:Fallback>
                <p:oleObj name="Equation" r:id="rId28" imgW="3352800" imgH="4876800" progId="Equation.DSMT4">
                  <p:embed/>
                  <p:pic>
                    <p:nvPicPr>
                      <p:cNvPr id="24" name="Object 1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588439" y="3382442"/>
                        <a:ext cx="288925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2">
            <a:extLst>
              <a:ext uri="{FF2B5EF4-FFF2-40B4-BE49-F238E27FC236}">
                <a16:creationId xmlns:a16="http://schemas.microsoft.com/office/drawing/2014/main" id="{5BA5441C-8C77-8E32-3DE7-C560F6628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407753"/>
              </p:ext>
            </p:extLst>
          </p:nvPr>
        </p:nvGraphicFramePr>
        <p:xfrm>
          <a:off x="7443787" y="3428841"/>
          <a:ext cx="2889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352800" imgH="4876800" progId="Equation.DSMT4">
                  <p:embed/>
                </p:oleObj>
              </mc:Choice>
              <mc:Fallback>
                <p:oleObj name="Equation" r:id="rId28" imgW="3352800" imgH="4876800" progId="Equation.DSMT4">
                  <p:embed/>
                  <p:pic>
                    <p:nvPicPr>
                      <p:cNvPr id="24" name="Object 1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443787" y="3428841"/>
                        <a:ext cx="288925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3">
            <a:extLst>
              <a:ext uri="{FF2B5EF4-FFF2-40B4-BE49-F238E27FC236}">
                <a16:creationId xmlns:a16="http://schemas.microsoft.com/office/drawing/2014/main" id="{EE461EC0-6AFB-24BA-ADA0-2410EB038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378746"/>
              </p:ext>
            </p:extLst>
          </p:nvPr>
        </p:nvGraphicFramePr>
        <p:xfrm>
          <a:off x="6294194" y="4763884"/>
          <a:ext cx="1674014" cy="537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98400" imgH="228600" progId="Equation.DSMT4">
                  <p:embed/>
                </p:oleObj>
              </mc:Choice>
              <mc:Fallback>
                <p:oleObj name="Equation" r:id="rId30" imgW="698400" imgH="228600" progId="Equation.DSMT4">
                  <p:embed/>
                  <p:pic>
                    <p:nvPicPr>
                      <p:cNvPr id="88077" name="Object 1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294194" y="4763884"/>
                        <a:ext cx="1674014" cy="53732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2">
            <a:extLst>
              <a:ext uri="{FF2B5EF4-FFF2-40B4-BE49-F238E27FC236}">
                <a16:creationId xmlns:a16="http://schemas.microsoft.com/office/drawing/2014/main" id="{3AD0C73B-3BB6-52B4-1D65-7CB21E47E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785885"/>
              </p:ext>
            </p:extLst>
          </p:nvPr>
        </p:nvGraphicFramePr>
        <p:xfrm>
          <a:off x="6826023" y="4665825"/>
          <a:ext cx="2889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352800" imgH="4876800" progId="Equation.DSMT4">
                  <p:embed/>
                </p:oleObj>
              </mc:Choice>
              <mc:Fallback>
                <p:oleObj name="Equation" r:id="rId28" imgW="3352800" imgH="4876800" progId="Equation.DSMT4">
                  <p:embed/>
                  <p:pic>
                    <p:nvPicPr>
                      <p:cNvPr id="26" name="Object 12">
                        <a:extLst>
                          <a:ext uri="{FF2B5EF4-FFF2-40B4-BE49-F238E27FC236}">
                            <a16:creationId xmlns:a16="http://schemas.microsoft.com/office/drawing/2014/main" id="{5D3EFA3A-D87F-602F-6383-FD73ACADC0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826023" y="4665825"/>
                        <a:ext cx="288925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15">
            <a:extLst>
              <a:ext uri="{FF2B5EF4-FFF2-40B4-BE49-F238E27FC236}">
                <a16:creationId xmlns:a16="http://schemas.microsoft.com/office/drawing/2014/main" id="{44F89F07-DB51-9E60-DE14-D7B051F2B0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676183"/>
              </p:ext>
            </p:extLst>
          </p:nvPr>
        </p:nvGraphicFramePr>
        <p:xfrm>
          <a:off x="8184232" y="4621228"/>
          <a:ext cx="1984945" cy="896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787320" imgH="393480" progId="Equation.DSMT4">
                  <p:embed/>
                </p:oleObj>
              </mc:Choice>
              <mc:Fallback>
                <p:oleObj name="Equation" r:id="rId31" imgW="787320" imgH="393480" progId="Equation.DSMT4">
                  <p:embed/>
                  <p:pic>
                    <p:nvPicPr>
                      <p:cNvPr id="88079" name="Object 1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84232" y="4621228"/>
                        <a:ext cx="1984945" cy="89600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2">
            <a:extLst>
              <a:ext uri="{FF2B5EF4-FFF2-40B4-BE49-F238E27FC236}">
                <a16:creationId xmlns:a16="http://schemas.microsoft.com/office/drawing/2014/main" id="{0EEF444D-8216-D625-AE80-C4475C441B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5203258"/>
              </p:ext>
            </p:extLst>
          </p:nvPr>
        </p:nvGraphicFramePr>
        <p:xfrm>
          <a:off x="8492628" y="4763797"/>
          <a:ext cx="2889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352800" imgH="4876800" progId="Equation.DSMT4">
                  <p:embed/>
                </p:oleObj>
              </mc:Choice>
              <mc:Fallback>
                <p:oleObj name="Equation" r:id="rId28" imgW="3352800" imgH="4876800" progId="Equation.DSMT4">
                  <p:embed/>
                  <p:pic>
                    <p:nvPicPr>
                      <p:cNvPr id="27" name="Object 12">
                        <a:extLst>
                          <a:ext uri="{FF2B5EF4-FFF2-40B4-BE49-F238E27FC236}">
                            <a16:creationId xmlns:a16="http://schemas.microsoft.com/office/drawing/2014/main" id="{5BA5441C-8C77-8E32-3DE7-C560F66286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8492628" y="4763797"/>
                        <a:ext cx="288925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Object 20">
            <a:extLst>
              <a:ext uri="{FF2B5EF4-FFF2-40B4-BE49-F238E27FC236}">
                <a16:creationId xmlns:a16="http://schemas.microsoft.com/office/drawing/2014/main" id="{EB43621F-46A1-04CA-72D0-CA8C1A3EA2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6846218"/>
              </p:ext>
            </p:extLst>
          </p:nvPr>
        </p:nvGraphicFramePr>
        <p:xfrm>
          <a:off x="568474" y="1955826"/>
          <a:ext cx="10048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431640" imgH="393480" progId="Equation.DSMT4">
                  <p:embed/>
                </p:oleObj>
              </mc:Choice>
              <mc:Fallback>
                <p:oleObj name="Equation" r:id="rId32" imgW="431640" imgH="393480" progId="Equation.DSMT4">
                  <p:embed/>
                  <p:pic>
                    <p:nvPicPr>
                      <p:cNvPr id="73" name="Object 20">
                        <a:extLst>
                          <a:ext uri="{FF2B5EF4-FFF2-40B4-BE49-F238E27FC236}">
                            <a16:creationId xmlns:a16="http://schemas.microsoft.com/office/drawing/2014/main" id="{8E90A631-6B2A-DC2B-1EE5-DA0715B003A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68474" y="1955826"/>
                        <a:ext cx="1004887" cy="87788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8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6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049124" y="2471460"/>
            <a:ext cx="1187450" cy="3767138"/>
            <a:chOff x="4611" y="1349"/>
            <a:chExt cx="748" cy="2373"/>
          </a:xfrm>
        </p:grpSpPr>
        <p:sp>
          <p:nvSpPr>
            <p:cNvPr id="28706" name="AutoShape 3" descr="宽下对角线"/>
            <p:cNvSpPr/>
            <p:nvPr/>
          </p:nvSpPr>
          <p:spPr>
            <a:xfrm>
              <a:off x="4611" y="2974"/>
              <a:ext cx="748" cy="748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374" y="0"/>
                </a:cxn>
                <a:cxn ang="0">
                  <a:pos x="748" y="374"/>
                </a:cxn>
                <a:cxn ang="0">
                  <a:pos x="374" y="748"/>
                </a:cxn>
                <a:cxn ang="0">
                  <a:pos x="0" y="374"/>
                </a:cxn>
                <a:cxn ang="0">
                  <a:pos x="89" y="374"/>
                </a:cxn>
                <a:cxn ang="0">
                  <a:pos x="374" y="659"/>
                </a:cxn>
                <a:cxn ang="0">
                  <a:pos x="659" y="374"/>
                </a:cxn>
                <a:cxn ang="0">
                  <a:pos x="374" y="89"/>
                </a:cxn>
                <a:cxn ang="0">
                  <a:pos x="89" y="374"/>
                </a:cxn>
              </a:cxnLst>
              <a:rect l="0" t="0" r="0" b="0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70" y="10800"/>
                  </a:moveTo>
                  <a:cubicBezTo>
                    <a:pt x="2570" y="15345"/>
                    <a:pt x="6255" y="19030"/>
                    <a:pt x="10800" y="19030"/>
                  </a:cubicBezTo>
                  <a:cubicBezTo>
                    <a:pt x="15345" y="19030"/>
                    <a:pt x="19030" y="15345"/>
                    <a:pt x="19030" y="10800"/>
                  </a:cubicBezTo>
                  <a:cubicBezTo>
                    <a:pt x="19030" y="6255"/>
                    <a:pt x="15345" y="2570"/>
                    <a:pt x="10800" y="2570"/>
                  </a:cubicBezTo>
                  <a:cubicBezTo>
                    <a:pt x="6255" y="2570"/>
                    <a:pt x="2570" y="6255"/>
                    <a:pt x="2570" y="10800"/>
                  </a:cubicBezTo>
                  <a:close/>
                </a:path>
              </a:pathLst>
            </a:custGeom>
            <a:blipFill rotWithShape="0">
              <a:blip r:embed="rId2"/>
            </a:blipFill>
            <a:ln w="952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07" name="AutoShape 4"/>
            <p:cNvSpPr>
              <a:spLocks noChangeAspect="1"/>
            </p:cNvSpPr>
            <p:nvPr/>
          </p:nvSpPr>
          <p:spPr>
            <a:xfrm>
              <a:off x="4687" y="1349"/>
              <a:ext cx="613" cy="1345"/>
            </a:xfrm>
            <a:prstGeom prst="can">
              <a:avLst>
                <a:gd name="adj" fmla="val 26866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</p:grpSp>
      <p:grpSp>
        <p:nvGrpSpPr>
          <p:cNvPr id="3" name="Group 5"/>
          <p:cNvGrpSpPr/>
          <p:nvPr/>
        </p:nvGrpSpPr>
        <p:grpSpPr>
          <a:xfrm>
            <a:off x="9919266" y="2312393"/>
            <a:ext cx="1450975" cy="4111625"/>
            <a:chOff x="4518" y="1250"/>
            <a:chExt cx="914" cy="2590"/>
          </a:xfrm>
        </p:grpSpPr>
        <p:sp>
          <p:nvSpPr>
            <p:cNvPr id="28693" name="AutoShape 6"/>
            <p:cNvSpPr>
              <a:spLocks noChangeAspect="1"/>
            </p:cNvSpPr>
            <p:nvPr/>
          </p:nvSpPr>
          <p:spPr>
            <a:xfrm>
              <a:off x="4770" y="1376"/>
              <a:ext cx="425" cy="1288"/>
            </a:xfrm>
            <a:prstGeom prst="can">
              <a:avLst>
                <a:gd name="adj" fmla="val 27833"/>
              </a:avLst>
            </a:prstGeom>
            <a:gradFill rotWithShape="0">
              <a:gsLst>
                <a:gs pos="0">
                  <a:srgbClr val="525252"/>
                </a:gs>
                <a:gs pos="100000">
                  <a:srgbClr val="B2B2B2"/>
                </a:gs>
              </a:gsLst>
              <a:lin ang="0" scaled="1"/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28694" name="AutoShape 7"/>
            <p:cNvSpPr>
              <a:spLocks noChangeAspect="1"/>
            </p:cNvSpPr>
            <p:nvPr/>
          </p:nvSpPr>
          <p:spPr>
            <a:xfrm>
              <a:off x="4595" y="1358"/>
              <a:ext cx="748" cy="1403"/>
            </a:xfrm>
            <a:prstGeom prst="can">
              <a:avLst>
                <a:gd name="adj" fmla="val 23653"/>
              </a:avLst>
            </a:prstGeom>
            <a:solidFill>
              <a:srgbClr val="D6E6D8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28695" name="AutoShape 8"/>
            <p:cNvSpPr/>
            <p:nvPr/>
          </p:nvSpPr>
          <p:spPr>
            <a:xfrm>
              <a:off x="4518" y="2884"/>
              <a:ext cx="914" cy="929"/>
            </a:xfrm>
            <a:custGeom>
              <a:avLst/>
              <a:gdLst/>
              <a:ahLst/>
              <a:cxnLst>
                <a:cxn ang="0">
                  <a:pos x="0" y="465"/>
                </a:cxn>
                <a:cxn ang="0">
                  <a:pos x="465" y="0"/>
                </a:cxn>
                <a:cxn ang="0">
                  <a:pos x="929" y="465"/>
                </a:cxn>
                <a:cxn ang="0">
                  <a:pos x="465" y="929"/>
                </a:cxn>
                <a:cxn ang="0">
                  <a:pos x="0" y="465"/>
                </a:cxn>
                <a:cxn ang="0">
                  <a:pos x="87" y="465"/>
                </a:cxn>
                <a:cxn ang="0">
                  <a:pos x="465" y="842"/>
                </a:cxn>
                <a:cxn ang="0">
                  <a:pos x="842" y="465"/>
                </a:cxn>
                <a:cxn ang="0">
                  <a:pos x="465" y="87"/>
                </a:cxn>
                <a:cxn ang="0">
                  <a:pos x="87" y="465"/>
                </a:cxn>
              </a:cxnLst>
              <a:rect l="0" t="0" r="0" b="0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025" y="10800"/>
                  </a:moveTo>
                  <a:cubicBezTo>
                    <a:pt x="2025" y="15646"/>
                    <a:pt x="5954" y="19575"/>
                    <a:pt x="10800" y="19575"/>
                  </a:cubicBezTo>
                  <a:cubicBezTo>
                    <a:pt x="15646" y="19575"/>
                    <a:pt x="19575" y="15646"/>
                    <a:pt x="19575" y="10800"/>
                  </a:cubicBezTo>
                  <a:cubicBezTo>
                    <a:pt x="19575" y="5954"/>
                    <a:pt x="15646" y="2025"/>
                    <a:pt x="10800" y="2025"/>
                  </a:cubicBezTo>
                  <a:cubicBezTo>
                    <a:pt x="5954" y="2025"/>
                    <a:pt x="2025" y="5954"/>
                    <a:pt x="2025" y="10800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96" name="Oval 9"/>
            <p:cNvSpPr>
              <a:spLocks noChangeAspect="1"/>
            </p:cNvSpPr>
            <p:nvPr/>
          </p:nvSpPr>
          <p:spPr>
            <a:xfrm>
              <a:off x="4780" y="3157"/>
              <a:ext cx="403" cy="404"/>
            </a:xfrm>
            <a:prstGeom prst="ellipse">
              <a:avLst/>
            </a:prstGeom>
            <a:solidFill>
              <a:srgbClr val="D6E6D8"/>
            </a:solidFill>
            <a:ln w="9525">
              <a:noFill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28697" name="Line 10"/>
            <p:cNvSpPr>
              <a:spLocks noChangeAspect="1"/>
            </p:cNvSpPr>
            <p:nvPr/>
          </p:nvSpPr>
          <p:spPr>
            <a:xfrm flipV="1">
              <a:off x="4986" y="3198"/>
              <a:ext cx="102" cy="1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8698" name="Text Box 11"/>
            <p:cNvSpPr txBox="1">
              <a:spLocks noChangeAspect="1"/>
            </p:cNvSpPr>
            <p:nvPr/>
          </p:nvSpPr>
          <p:spPr>
            <a:xfrm>
              <a:off x="4962" y="3186"/>
              <a:ext cx="187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9" name="Line 12"/>
            <p:cNvSpPr>
              <a:spLocks noChangeAspect="1"/>
            </p:cNvSpPr>
            <p:nvPr/>
          </p:nvSpPr>
          <p:spPr>
            <a:xfrm>
              <a:off x="4983" y="1250"/>
              <a:ext cx="0" cy="259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lgDashDot"/>
              <a:headEnd type="none" w="med" len="med"/>
              <a:tailEnd type="none" w="med" len="med"/>
            </a:ln>
          </p:spPr>
        </p:sp>
        <p:sp>
          <p:nvSpPr>
            <p:cNvPr id="28700" name="Line 13"/>
            <p:cNvSpPr>
              <a:spLocks noChangeAspect="1"/>
            </p:cNvSpPr>
            <p:nvPr/>
          </p:nvSpPr>
          <p:spPr>
            <a:xfrm>
              <a:off x="5348" y="2663"/>
              <a:ext cx="0" cy="7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701" name="Line 14"/>
            <p:cNvSpPr>
              <a:spLocks noChangeAspect="1"/>
            </p:cNvSpPr>
            <p:nvPr/>
          </p:nvSpPr>
          <p:spPr>
            <a:xfrm>
              <a:off x="4600" y="2661"/>
              <a:ext cx="0" cy="7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702" name="Line 15"/>
            <p:cNvSpPr>
              <a:spLocks noChangeAspect="1"/>
            </p:cNvSpPr>
            <p:nvPr/>
          </p:nvSpPr>
          <p:spPr>
            <a:xfrm flipH="1">
              <a:off x="4639" y="3356"/>
              <a:ext cx="354" cy="21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8703" name="Text Box 16"/>
            <p:cNvSpPr txBox="1">
              <a:spLocks noChangeAspect="1"/>
            </p:cNvSpPr>
            <p:nvPr/>
          </p:nvSpPr>
          <p:spPr>
            <a:xfrm>
              <a:off x="4664" y="3448"/>
              <a:ext cx="187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04" name="Line 17"/>
            <p:cNvSpPr>
              <a:spLocks noChangeAspect="1"/>
            </p:cNvSpPr>
            <p:nvPr/>
          </p:nvSpPr>
          <p:spPr>
            <a:xfrm>
              <a:off x="4782" y="2621"/>
              <a:ext cx="0" cy="7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28705" name="Line 18"/>
            <p:cNvSpPr>
              <a:spLocks noChangeAspect="1"/>
            </p:cNvSpPr>
            <p:nvPr/>
          </p:nvSpPr>
          <p:spPr>
            <a:xfrm>
              <a:off x="5194" y="2624"/>
              <a:ext cx="0" cy="7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  <p:sp>
        <p:nvSpPr>
          <p:cNvPr id="95251" name="Text Box 19"/>
          <p:cNvSpPr txBox="1">
            <a:spLocks noChangeArrowheads="1"/>
          </p:cNvSpPr>
          <p:nvPr/>
        </p:nvSpPr>
        <p:spPr bwMode="auto">
          <a:xfrm>
            <a:off x="2280216" y="548680"/>
            <a:ext cx="9589770" cy="10769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例</a:t>
            </a:r>
            <a:r>
              <a:rPr kumimoji="1" lang="en-US" altLang="zh-CN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:</a:t>
            </a:r>
            <a:r>
              <a:rPr kumimoji="1" lang="zh-CN" altLang="zh-CN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同轴电缆</a:t>
            </a:r>
            <a:r>
              <a:rPr kumimoji="1" lang="zh-CN" altLang="zh-CN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。内导线</a:t>
            </a:r>
            <a:r>
              <a:rPr kumimoji="1" lang="zh-CN" altLang="en-US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半径为</a:t>
            </a:r>
            <a:r>
              <a:rPr kumimoji="1" lang="en-US" altLang="zh-CN" i="1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1" lang="en-US" altLang="zh-CN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外圆筒内半径为</a:t>
            </a:r>
            <a:r>
              <a:rPr kumimoji="1" lang="en-US" altLang="zh-CN" i="1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i="1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  <a:r>
              <a:rPr kumimoji="1" lang="zh-CN" altLang="en-US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紧贴</a:t>
            </a:r>
            <a:r>
              <a:rPr kumimoji="1" lang="zh-CN" altLang="en-US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圆筒内壁充入同轴圆筒形电介质</a:t>
            </a:r>
            <a:r>
              <a:rPr kumimoji="1" lang="en-US" altLang="zh-CN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kumimoji="1" lang="zh-CN" altLang="en-US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内半径为</a:t>
            </a:r>
            <a:r>
              <a:rPr kumimoji="1" lang="en-US" altLang="zh-CN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1" lang="zh-CN" altLang="en-US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相对电容率</a:t>
            </a:r>
            <a:r>
              <a:rPr kumimoji="1" lang="zh-CN" altLang="en-US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Symbol" panose="05050102010706020507" pitchFamily="18" charset="2"/>
              </a:rPr>
              <a:t>为</a:t>
            </a:r>
            <a:r>
              <a:rPr kumimoji="1" lang="zh-CN" altLang="en-US" i="1" kern="1200" cap="none" spc="0" normalizeH="0" baseline="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</a:t>
            </a:r>
            <a:r>
              <a:rPr kumimoji="1" lang="en-US" altLang="zh-CN" i="1" kern="1200" cap="none" spc="0" normalizeH="0" baseline="-25000" noProof="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r</a:t>
            </a:r>
            <a:r>
              <a:rPr kumimoji="1" lang="en-US" altLang="zh-CN" i="1" kern="1200" cap="none" spc="0" normalizeH="0" baseline="-2500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1" lang="zh-CN" altLang="en-US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求</a:t>
            </a:r>
            <a:r>
              <a:rPr kumimoji="1" lang="en-US" altLang="zh-CN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:</a:t>
            </a:r>
          </a:p>
        </p:txBody>
      </p:sp>
      <p:graphicFrame>
        <p:nvGraphicFramePr>
          <p:cNvPr id="95252" name="Object 20"/>
          <p:cNvGraphicFramePr>
            <a:graphicFrameLocks noChangeAspect="1"/>
          </p:cNvGraphicFramePr>
          <p:nvPr/>
        </p:nvGraphicFramePr>
        <p:xfrm>
          <a:off x="4042660" y="4396381"/>
          <a:ext cx="1828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11200" imgH="177800" progId="Equation.3">
                  <p:embed/>
                </p:oleObj>
              </mc:Choice>
              <mc:Fallback>
                <p:oleObj r:id="rId3" imgW="711200" imgH="1778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42660" y="4396381"/>
                        <a:ext cx="18288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53" name="Text Box 21"/>
          <p:cNvSpPr txBox="1">
            <a:spLocks noChangeArrowheads="1"/>
          </p:cNvSpPr>
          <p:nvPr/>
        </p:nvSpPr>
        <p:spPr bwMode="auto">
          <a:xfrm>
            <a:off x="1919536" y="1626275"/>
            <a:ext cx="9450705" cy="60769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(1) </a:t>
            </a:r>
            <a:r>
              <a:rPr kumimoji="1" lang="zh-CN" altLang="en-US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若</a:t>
            </a:r>
            <a:r>
              <a:rPr kumimoji="1" lang="zh-CN" altLang="zh-CN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导线和</a:t>
            </a:r>
            <a:r>
              <a:rPr kumimoji="1" lang="zh-CN" altLang="en-US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圆筒带电</a:t>
            </a:r>
            <a:r>
              <a:rPr kumimoji="1" lang="en-US" altLang="zh-CN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kumimoji="1" lang="zh-CN" altLang="en-US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线密度为</a:t>
            </a:r>
            <a:r>
              <a:rPr kumimoji="1" lang="en-US" altLang="zh-CN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±</a:t>
            </a:r>
            <a:r>
              <a:rPr kumimoji="1" lang="en-US" altLang="zh-CN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Symbol" panose="05050102010706020507" pitchFamily="18" charset="2"/>
              </a:rPr>
              <a:t> </a:t>
            </a:r>
            <a:r>
              <a:rPr kumimoji="1" lang="en-US" altLang="zh-CN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kumimoji="1" lang="zh-CN" altLang="en-US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求场强分布。</a:t>
            </a:r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2423726" y="2132856"/>
            <a:ext cx="45720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(2) </a:t>
            </a:r>
            <a:r>
              <a:rPr kumimoji="1" lang="zh-CN" altLang="en-US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单位长度的电容</a:t>
            </a:r>
            <a:r>
              <a:rPr kumimoji="1" lang="zh-CN" altLang="en-US" sz="2400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</a:p>
        </p:txBody>
      </p:sp>
      <p:sp>
        <p:nvSpPr>
          <p:cNvPr id="95255" name="Text Box 23"/>
          <p:cNvSpPr txBox="1">
            <a:spLocks noChangeArrowheads="1"/>
          </p:cNvSpPr>
          <p:nvPr/>
        </p:nvSpPr>
        <p:spPr bwMode="auto">
          <a:xfrm>
            <a:off x="2495481" y="2585125"/>
            <a:ext cx="6820535" cy="112458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(3) </a:t>
            </a:r>
            <a:r>
              <a:rPr kumimoji="1" lang="zh-CN" altLang="en-US" kern="1200" cap="none" spc="0" normalizeH="0" baseline="0" noProof="0" dirty="0">
                <a:solidFill>
                  <a:srgbClr val="01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分别用电容器储能和电场能量计算单位长度的电场能量。</a:t>
            </a:r>
          </a:p>
        </p:txBody>
      </p:sp>
      <p:sp>
        <p:nvSpPr>
          <p:cNvPr id="95256" name="Text Box 24"/>
          <p:cNvSpPr txBox="1"/>
          <p:nvPr/>
        </p:nvSpPr>
        <p:spPr>
          <a:xfrm>
            <a:off x="2392452" y="3733609"/>
            <a:ext cx="3962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990033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解</a:t>
            </a:r>
            <a:r>
              <a:rPr lang="en-US" altLang="zh-CN" sz="3200" dirty="0">
                <a:solidFill>
                  <a:srgbClr val="01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: </a:t>
            </a:r>
            <a:r>
              <a:rPr lang="zh-CN" altLang="en-US" sz="3200" dirty="0">
                <a:solidFill>
                  <a:srgbClr val="01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由高斯定理得</a:t>
            </a:r>
            <a:r>
              <a:rPr lang="en-US" altLang="zh-CN" sz="3200" dirty="0">
                <a:solidFill>
                  <a:srgbClr val="01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:</a:t>
            </a:r>
          </a:p>
        </p:txBody>
      </p:sp>
      <p:graphicFrame>
        <p:nvGraphicFramePr>
          <p:cNvPr id="95257" name="Object 25"/>
          <p:cNvGraphicFramePr>
            <a:graphicFrameLocks noChangeAspect="1"/>
          </p:cNvGraphicFramePr>
          <p:nvPr/>
        </p:nvGraphicFramePr>
        <p:xfrm>
          <a:off x="6320699" y="4190891"/>
          <a:ext cx="13716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71500" imgH="393700" progId="Equation.3">
                  <p:embed/>
                </p:oleObj>
              </mc:Choice>
              <mc:Fallback>
                <p:oleObj r:id="rId5" imgW="571500" imgH="3937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20699" y="4190891"/>
                        <a:ext cx="1371600" cy="815975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8" name="Object 26"/>
          <p:cNvGraphicFramePr>
            <a:graphicFrameLocks noChangeAspect="1"/>
          </p:cNvGraphicFramePr>
          <p:nvPr/>
        </p:nvGraphicFramePr>
        <p:xfrm>
          <a:off x="4242684" y="5006866"/>
          <a:ext cx="32004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587500" imgH="431800" progId="Equation.3">
                  <p:embed/>
                </p:oleObj>
              </mc:Choice>
              <mc:Fallback>
                <p:oleObj r:id="rId7" imgW="1587500" imgH="4318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42684" y="5006866"/>
                        <a:ext cx="3200400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59" name="Object 27"/>
          <p:cNvGraphicFramePr>
            <a:graphicFrameLocks noChangeAspect="1"/>
          </p:cNvGraphicFramePr>
          <p:nvPr/>
        </p:nvGraphicFramePr>
        <p:xfrm>
          <a:off x="4221629" y="5816227"/>
          <a:ext cx="34290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714500" imgH="444500" progId="Equation.3">
                  <p:embed/>
                </p:oleObj>
              </mc:Choice>
              <mc:Fallback>
                <p:oleObj r:id="rId9" imgW="1714500" imgH="4445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21629" y="5816227"/>
                        <a:ext cx="3429000" cy="94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60" name="Line 28"/>
          <p:cNvSpPr>
            <a:spLocks noChangeAspect="1"/>
          </p:cNvSpPr>
          <p:nvPr/>
        </p:nvSpPr>
        <p:spPr>
          <a:xfrm>
            <a:off x="10697141" y="5651223"/>
            <a:ext cx="381000" cy="1984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sm" len="sm"/>
          </a:ln>
        </p:spPr>
      </p:sp>
      <p:sp>
        <p:nvSpPr>
          <p:cNvPr id="95261" name="Text Box 29"/>
          <p:cNvSpPr txBox="1">
            <a:spLocks noChangeAspect="1"/>
          </p:cNvSpPr>
          <p:nvPr/>
        </p:nvSpPr>
        <p:spPr>
          <a:xfrm>
            <a:off x="10634911" y="5636618"/>
            <a:ext cx="33528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1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en-US" altLang="zh-CN" sz="18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" name="Group 30"/>
          <p:cNvGrpSpPr/>
          <p:nvPr/>
        </p:nvGrpSpPr>
        <p:grpSpPr>
          <a:xfrm>
            <a:off x="10125641" y="5139730"/>
            <a:ext cx="1029335" cy="1007745"/>
            <a:chOff x="4668" y="3030"/>
            <a:chExt cx="635" cy="635"/>
          </a:xfrm>
        </p:grpSpPr>
        <p:sp>
          <p:nvSpPr>
            <p:cNvPr id="28690" name="Oval 31"/>
            <p:cNvSpPr/>
            <p:nvPr/>
          </p:nvSpPr>
          <p:spPr>
            <a:xfrm>
              <a:off x="4668" y="3030"/>
              <a:ext cx="635" cy="635"/>
            </a:xfrm>
            <a:prstGeom prst="ellipse">
              <a:avLst/>
            </a:prstGeom>
            <a:noFill/>
            <a:ln w="19050" cap="flat" cmpd="sng">
              <a:solidFill>
                <a:srgbClr val="990033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28691" name="Line 32"/>
            <p:cNvSpPr>
              <a:spLocks noChangeAspect="1"/>
            </p:cNvSpPr>
            <p:nvPr/>
          </p:nvSpPr>
          <p:spPr>
            <a:xfrm flipH="1" flipV="1">
              <a:off x="4704" y="3132"/>
              <a:ext cx="303" cy="235"/>
            </a:xfrm>
            <a:prstGeom prst="line">
              <a:avLst/>
            </a:prstGeom>
            <a:ln w="19050" cap="flat" cmpd="sng">
              <a:solidFill>
                <a:srgbClr val="990033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8692" name="Text Box 33"/>
            <p:cNvSpPr txBox="1">
              <a:spLocks noChangeAspect="1"/>
            </p:cNvSpPr>
            <p:nvPr/>
          </p:nvSpPr>
          <p:spPr>
            <a:xfrm>
              <a:off x="4800" y="3084"/>
              <a:ext cx="17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/>
              <a:r>
                <a:rPr lang="en-US" altLang="zh-CN" sz="1800" b="0" i="1" dirty="0">
                  <a:solidFill>
                    <a:srgbClr val="990033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</p:grpSp>
      <p:sp>
        <p:nvSpPr>
          <p:cNvPr id="95266" name="AutoShape 34"/>
          <p:cNvSpPr>
            <a:spLocks noChangeAspect="1"/>
          </p:cNvSpPr>
          <p:nvPr/>
        </p:nvSpPr>
        <p:spPr>
          <a:xfrm>
            <a:off x="10151041" y="3104873"/>
            <a:ext cx="1003935" cy="641350"/>
          </a:xfrm>
          <a:prstGeom prst="can">
            <a:avLst>
              <a:gd name="adj" fmla="val 37500"/>
            </a:avLst>
          </a:prstGeom>
          <a:noFill/>
          <a:ln w="19050" cap="flat" cmpd="sng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95267" name="Text Box 35"/>
          <p:cNvSpPr txBox="1">
            <a:spLocks noChangeAspect="1"/>
          </p:cNvSpPr>
          <p:nvPr/>
        </p:nvSpPr>
        <p:spPr>
          <a:xfrm>
            <a:off x="11136560" y="3140968"/>
            <a:ext cx="2819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0" i="1" dirty="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i="1" dirty="0">
              <a:solidFill>
                <a:srgbClr val="9900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" name="Object 20">
            <a:extLst>
              <a:ext uri="{FF2B5EF4-FFF2-40B4-BE49-F238E27FC236}">
                <a16:creationId xmlns:a16="http://schemas.microsoft.com/office/drawing/2014/main" id="{C76D6585-90B2-7E82-F646-EF41664EFC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223876"/>
              </p:ext>
            </p:extLst>
          </p:nvPr>
        </p:nvGraphicFramePr>
        <p:xfrm>
          <a:off x="327856" y="4424772"/>
          <a:ext cx="1740279" cy="727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91880" imgH="393480" progId="Equation.DSMT4">
                  <p:embed/>
                </p:oleObj>
              </mc:Choice>
              <mc:Fallback>
                <p:oleObj name="Equation" r:id="rId11" imgW="1091880" imgH="393480" progId="Equation.DSMT4">
                  <p:embed/>
                  <p:pic>
                    <p:nvPicPr>
                      <p:cNvPr id="27" name="Object 20">
                        <a:extLst>
                          <a:ext uri="{FF2B5EF4-FFF2-40B4-BE49-F238E27FC236}">
                            <a16:creationId xmlns:a16="http://schemas.microsoft.com/office/drawing/2014/main" id="{BE44B007-4A02-A5D7-4E71-4D5D83BE23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7856" y="4424772"/>
                        <a:ext cx="1740279" cy="72744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5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5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5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6" grpId="0" build="p"/>
      <p:bldP spid="95266" grpId="0" bldLvl="0" animBg="1"/>
      <p:bldP spid="952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Text Box 23"/>
          <p:cNvSpPr txBox="1"/>
          <p:nvPr/>
        </p:nvSpPr>
        <p:spPr>
          <a:xfrm>
            <a:off x="1557426" y="2279784"/>
            <a:ext cx="1295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理解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 </a:t>
            </a:r>
            <a:endParaRPr lang="zh-CN" altLang="en-US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3" name="Text Box 23"/>
          <p:cNvSpPr txBox="1"/>
          <p:nvPr/>
        </p:nvSpPr>
        <p:spPr>
          <a:xfrm>
            <a:off x="1916560" y="3143036"/>
            <a:ext cx="943126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1.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物理意义：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孤立导体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升高单位电势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所需的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电荷量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4" name="Text Box 23"/>
          <p:cNvSpPr txBox="1"/>
          <p:nvPr/>
        </p:nvSpPr>
        <p:spPr>
          <a:xfrm>
            <a:off x="2137346" y="3925555"/>
            <a:ext cx="518279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+mn-lt"/>
                <a:ea typeface="楷体" panose="02010609060101010101" pitchFamily="49" charset="-122"/>
                <a:cs typeface="+mn-lt"/>
              </a:rPr>
              <a:t>2. 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反映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孤立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导体的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储电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能力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42" name="Text Box 23"/>
          <p:cNvSpPr txBox="1"/>
          <p:nvPr/>
        </p:nvSpPr>
        <p:spPr>
          <a:xfrm>
            <a:off x="2348605" y="4684083"/>
            <a:ext cx="8567172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3.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电容大小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仅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孤立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导体的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几何结构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有关</a:t>
            </a:r>
            <a:endParaRPr lang="en-US" altLang="zh-CN" sz="32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34" name="Text Box 23"/>
          <p:cNvSpPr txBox="1">
            <a:spLocks noChangeArrowheads="1"/>
          </p:cNvSpPr>
          <p:nvPr/>
        </p:nvSpPr>
        <p:spPr bwMode="auto">
          <a:xfrm>
            <a:off x="6708841" y="1459343"/>
            <a:ext cx="269049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单位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法拉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</a:p>
        </p:txBody>
      </p:sp>
      <p:sp>
        <p:nvSpPr>
          <p:cNvPr id="2" name="Text Box 30"/>
          <p:cNvSpPr txBox="1"/>
          <p:nvPr/>
        </p:nvSpPr>
        <p:spPr>
          <a:xfrm>
            <a:off x="1919536" y="464400"/>
            <a:ext cx="459295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4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孤立导体的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4000" dirty="0">
              <a:latin typeface="楷体_GB2312" pitchFamily="49" charset="-122"/>
            </a:endParaRPr>
          </a:p>
        </p:txBody>
      </p:sp>
      <p:graphicFrame>
        <p:nvGraphicFramePr>
          <p:cNvPr id="47120" name="Object 16"/>
          <p:cNvGraphicFramePr>
            <a:graphicFrameLocks noChangeAspect="1"/>
          </p:cNvGraphicFramePr>
          <p:nvPr/>
        </p:nvGraphicFramePr>
        <p:xfrm>
          <a:off x="4357001" y="1248243"/>
          <a:ext cx="1699895" cy="1155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44500" imgH="393700" progId="Equation.3">
                  <p:embed/>
                </p:oleObj>
              </mc:Choice>
              <mc:Fallback>
                <p:oleObj r:id="rId2" imgW="444500" imgH="393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57001" y="1248243"/>
                        <a:ext cx="1699895" cy="1155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3"/>
          <p:cNvSpPr txBox="1">
            <a:spLocks noChangeArrowheads="1"/>
          </p:cNvSpPr>
          <p:nvPr/>
        </p:nvSpPr>
        <p:spPr bwMode="auto">
          <a:xfrm>
            <a:off x="6807088" y="1988840"/>
            <a:ext cx="2232273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 = 1 C / V</a:t>
            </a:r>
          </a:p>
        </p:txBody>
      </p:sp>
      <p:sp>
        <p:nvSpPr>
          <p:cNvPr id="6" name="Text Box 30"/>
          <p:cNvSpPr txBox="1"/>
          <p:nvPr/>
        </p:nvSpPr>
        <p:spPr>
          <a:xfrm>
            <a:off x="1127448" y="5542446"/>
            <a:ext cx="957516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练习：</a:t>
            </a:r>
            <a:r>
              <a:rPr lang="zh-CN" altLang="en-US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如果地球近似看作孤立导体球，试估算电容。</a:t>
            </a:r>
          </a:p>
        </p:txBody>
      </p:sp>
      <p:graphicFrame>
        <p:nvGraphicFramePr>
          <p:cNvPr id="1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741858"/>
              </p:ext>
            </p:extLst>
          </p:nvPr>
        </p:nvGraphicFramePr>
        <p:xfrm>
          <a:off x="9429630" y="1776750"/>
          <a:ext cx="18002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14400" imgH="482600" progId="Equation.3">
                  <p:embed/>
                </p:oleObj>
              </mc:Choice>
              <mc:Fallback>
                <p:oleObj r:id="rId4" imgW="914400" imgH="4826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630" y="1776750"/>
                        <a:ext cx="18002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6">
            <a:extLst>
              <a:ext uri="{FF2B5EF4-FFF2-40B4-BE49-F238E27FC236}">
                <a16:creationId xmlns:a16="http://schemas.microsoft.com/office/drawing/2014/main" id="{EF4D45CC-F075-D22A-FAB5-299EE7F042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988952"/>
              </p:ext>
            </p:extLst>
          </p:nvPr>
        </p:nvGraphicFramePr>
        <p:xfrm>
          <a:off x="47328" y="3967620"/>
          <a:ext cx="1514823" cy="525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6560" imgH="228600" progId="Equation.DSMT4">
                  <p:embed/>
                </p:oleObj>
              </mc:Choice>
              <mc:Fallback>
                <p:oleObj name="Equation" r:id="rId6" imgW="736560" imgH="228600" progId="Equation.DSMT4">
                  <p:embed/>
                  <p:pic>
                    <p:nvPicPr>
                      <p:cNvPr id="16" name="Object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28" y="3967620"/>
                        <a:ext cx="1514823" cy="525790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6">
            <a:extLst>
              <a:ext uri="{FF2B5EF4-FFF2-40B4-BE49-F238E27FC236}">
                <a16:creationId xmlns:a16="http://schemas.microsoft.com/office/drawing/2014/main" id="{1A09C65A-4EC6-C1CC-78C4-8E6BE81B70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621285"/>
              </p:ext>
            </p:extLst>
          </p:nvPr>
        </p:nvGraphicFramePr>
        <p:xfrm>
          <a:off x="460479" y="4594091"/>
          <a:ext cx="1456081" cy="401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25480" imgH="203040" progId="Equation.DSMT4">
                  <p:embed/>
                </p:oleObj>
              </mc:Choice>
              <mc:Fallback>
                <p:oleObj name="Equation" r:id="rId8" imgW="825480" imgH="203040" progId="Equation.DSMT4">
                  <p:embed/>
                  <p:pic>
                    <p:nvPicPr>
                      <p:cNvPr id="13" name="Object 16">
                        <a:extLst>
                          <a:ext uri="{FF2B5EF4-FFF2-40B4-BE49-F238E27FC236}">
                            <a16:creationId xmlns:a16="http://schemas.microsoft.com/office/drawing/2014/main" id="{EF4D45CC-F075-D22A-FAB5-299EE7F042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0479" y="4594091"/>
                        <a:ext cx="1456081" cy="401179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1" grpId="0"/>
      <p:bldP spid="1043" grpId="0"/>
      <p:bldP spid="1044" grpId="0"/>
      <p:bldP spid="1042" grpId="0"/>
      <p:bldP spid="1034" grpId="0"/>
      <p:bldP spid="5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Text Box 2"/>
          <p:cNvSpPr txBox="1"/>
          <p:nvPr/>
        </p:nvSpPr>
        <p:spPr>
          <a:xfrm>
            <a:off x="2230447" y="504508"/>
            <a:ext cx="47244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solidFill>
                  <a:srgbClr val="01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(2) </a:t>
            </a:r>
            <a:r>
              <a:rPr lang="zh-CN" altLang="en-US" sz="3200" dirty="0">
                <a:solidFill>
                  <a:srgbClr val="01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求单位长度的电容</a:t>
            </a:r>
            <a:endParaRPr lang="en-US" altLang="zh-CN" sz="3200" dirty="0">
              <a:solidFill>
                <a:srgbClr val="01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graphicFrame>
        <p:nvGraphicFramePr>
          <p:cNvPr id="962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64609"/>
              </p:ext>
            </p:extLst>
          </p:nvPr>
        </p:nvGraphicFramePr>
        <p:xfrm>
          <a:off x="3556406" y="2072012"/>
          <a:ext cx="3917834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400" imgH="431640" progId="Equation.DSMT4">
                  <p:embed/>
                </p:oleObj>
              </mc:Choice>
              <mc:Fallback>
                <p:oleObj name="Equation" r:id="rId3" imgW="1625400" imgH="431640" progId="Equation.DSMT4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56406" y="2072012"/>
                        <a:ext cx="3917834" cy="992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728199"/>
              </p:ext>
            </p:extLst>
          </p:nvPr>
        </p:nvGraphicFramePr>
        <p:xfrm>
          <a:off x="3215680" y="5281968"/>
          <a:ext cx="1239838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411200" imgH="9448800" progId="Equation.DSMT4">
                  <p:embed/>
                </p:oleObj>
              </mc:Choice>
              <mc:Fallback>
                <p:oleObj name="Equation" r:id="rId5" imgW="13411200" imgH="9448800" progId="Equation.DSMT4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15680" y="5281968"/>
                        <a:ext cx="1239838" cy="947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1027299"/>
              </p:ext>
            </p:extLst>
          </p:nvPr>
        </p:nvGraphicFramePr>
        <p:xfrm>
          <a:off x="3559535" y="3105871"/>
          <a:ext cx="437038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2672000" imgH="10363200" progId="Equation.DSMT4">
                  <p:embed/>
                </p:oleObj>
              </mc:Choice>
              <mc:Fallback>
                <p:oleObj name="Equation" r:id="rId7" imgW="42672000" imgH="10363200" progId="Equation.DSMT4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59535" y="3105871"/>
                        <a:ext cx="4370387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778949"/>
              </p:ext>
            </p:extLst>
          </p:nvPr>
        </p:nvGraphicFramePr>
        <p:xfrm>
          <a:off x="3591719" y="4097693"/>
          <a:ext cx="3937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538400" imgH="10363200" progId="Equation.DSMT4">
                  <p:embed/>
                </p:oleObj>
              </mc:Choice>
              <mc:Fallback>
                <p:oleObj name="Equation" r:id="rId9" imgW="40538400" imgH="10363200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1719" y="4097693"/>
                        <a:ext cx="3937000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740571"/>
              </p:ext>
            </p:extLst>
          </p:nvPr>
        </p:nvGraphicFramePr>
        <p:xfrm>
          <a:off x="4592647" y="5256529"/>
          <a:ext cx="3505200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356800" imgH="10363200" progId="Equation.DSMT4">
                  <p:embed/>
                </p:oleObj>
              </mc:Choice>
              <mc:Fallback>
                <p:oleObj name="Equation" r:id="rId11" imgW="35356800" imgH="10363200" progId="Equation.DSMT4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92647" y="5256529"/>
                        <a:ext cx="3505200" cy="1096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4" name="Group 8"/>
          <p:cNvGrpSpPr/>
          <p:nvPr/>
        </p:nvGrpSpPr>
        <p:grpSpPr>
          <a:xfrm>
            <a:off x="8508206" y="968762"/>
            <a:ext cx="1474788" cy="4111625"/>
            <a:chOff x="4084" y="528"/>
            <a:chExt cx="929" cy="2590"/>
          </a:xfrm>
        </p:grpSpPr>
        <p:grpSp>
          <p:nvGrpSpPr>
            <p:cNvPr id="29705" name="Group 9"/>
            <p:cNvGrpSpPr/>
            <p:nvPr/>
          </p:nvGrpSpPr>
          <p:grpSpPr>
            <a:xfrm>
              <a:off x="4177" y="627"/>
              <a:ext cx="748" cy="2373"/>
              <a:chOff x="4611" y="1349"/>
              <a:chExt cx="748" cy="2373"/>
            </a:xfrm>
          </p:grpSpPr>
          <p:sp>
            <p:nvSpPr>
              <p:cNvPr id="29722" name="AutoShape 10" descr="宽下对角线"/>
              <p:cNvSpPr/>
              <p:nvPr/>
            </p:nvSpPr>
            <p:spPr>
              <a:xfrm>
                <a:off x="4611" y="2974"/>
                <a:ext cx="748" cy="748"/>
              </a:xfrm>
              <a:custGeom>
                <a:avLst/>
                <a:gdLst/>
                <a:ahLst/>
                <a:cxnLst>
                  <a:cxn ang="0">
                    <a:pos x="0" y="374"/>
                  </a:cxn>
                  <a:cxn ang="0">
                    <a:pos x="374" y="0"/>
                  </a:cxn>
                  <a:cxn ang="0">
                    <a:pos x="748" y="374"/>
                  </a:cxn>
                  <a:cxn ang="0">
                    <a:pos x="374" y="748"/>
                  </a:cxn>
                  <a:cxn ang="0">
                    <a:pos x="0" y="374"/>
                  </a:cxn>
                  <a:cxn ang="0">
                    <a:pos x="89" y="374"/>
                  </a:cxn>
                  <a:cxn ang="0">
                    <a:pos x="374" y="659"/>
                  </a:cxn>
                  <a:cxn ang="0">
                    <a:pos x="659" y="374"/>
                  </a:cxn>
                  <a:cxn ang="0">
                    <a:pos x="374" y="89"/>
                  </a:cxn>
                  <a:cxn ang="0">
                    <a:pos x="89" y="374"/>
                  </a:cxn>
                </a:cxnLst>
                <a:rect l="0" t="0" r="0" b="0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570" y="10800"/>
                    </a:moveTo>
                    <a:cubicBezTo>
                      <a:pt x="2570" y="15345"/>
                      <a:pt x="6255" y="19030"/>
                      <a:pt x="10800" y="19030"/>
                    </a:cubicBezTo>
                    <a:cubicBezTo>
                      <a:pt x="15345" y="19030"/>
                      <a:pt x="19030" y="15345"/>
                      <a:pt x="19030" y="10800"/>
                    </a:cubicBezTo>
                    <a:cubicBezTo>
                      <a:pt x="19030" y="6255"/>
                      <a:pt x="15345" y="2570"/>
                      <a:pt x="10800" y="2570"/>
                    </a:cubicBezTo>
                    <a:cubicBezTo>
                      <a:pt x="6255" y="2570"/>
                      <a:pt x="2570" y="6255"/>
                      <a:pt x="2570" y="10800"/>
                    </a:cubicBezTo>
                    <a:close/>
                  </a:path>
                </a:pathLst>
              </a:custGeom>
              <a:blipFill rotWithShape="0">
                <a:blip r:embed="rId13"/>
              </a:blip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23" name="AutoShape 11"/>
              <p:cNvSpPr>
                <a:spLocks noChangeAspect="1"/>
              </p:cNvSpPr>
              <p:nvPr/>
            </p:nvSpPr>
            <p:spPr>
              <a:xfrm>
                <a:off x="4687" y="1349"/>
                <a:ext cx="613" cy="1345"/>
              </a:xfrm>
              <a:prstGeom prst="can">
                <a:avLst>
                  <a:gd name="adj" fmla="val 26866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楷体_GB2312" pitchFamily="49" charset="-122"/>
                </a:endParaRPr>
              </a:p>
            </p:txBody>
          </p:sp>
        </p:grpSp>
        <p:grpSp>
          <p:nvGrpSpPr>
            <p:cNvPr id="29706" name="Group 12"/>
            <p:cNvGrpSpPr/>
            <p:nvPr/>
          </p:nvGrpSpPr>
          <p:grpSpPr>
            <a:xfrm>
              <a:off x="4084" y="528"/>
              <a:ext cx="929" cy="2590"/>
              <a:chOff x="4518" y="1250"/>
              <a:chExt cx="929" cy="2590"/>
            </a:xfrm>
          </p:grpSpPr>
          <p:sp>
            <p:nvSpPr>
              <p:cNvPr id="29709" name="AutoShape 13"/>
              <p:cNvSpPr>
                <a:spLocks noChangeAspect="1"/>
              </p:cNvSpPr>
              <p:nvPr/>
            </p:nvSpPr>
            <p:spPr>
              <a:xfrm>
                <a:off x="4770" y="1376"/>
                <a:ext cx="425" cy="1288"/>
              </a:xfrm>
              <a:prstGeom prst="can">
                <a:avLst>
                  <a:gd name="adj" fmla="val 27833"/>
                </a:avLst>
              </a:prstGeom>
              <a:gradFill rotWithShape="0">
                <a:gsLst>
                  <a:gs pos="0">
                    <a:srgbClr val="525252"/>
                  </a:gs>
                  <a:gs pos="100000">
                    <a:srgbClr val="B2B2B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楷体_GB2312" pitchFamily="49" charset="-122"/>
                </a:endParaRPr>
              </a:p>
            </p:txBody>
          </p:sp>
          <p:sp>
            <p:nvSpPr>
              <p:cNvPr id="29710" name="AutoShape 14"/>
              <p:cNvSpPr>
                <a:spLocks noChangeAspect="1"/>
              </p:cNvSpPr>
              <p:nvPr/>
            </p:nvSpPr>
            <p:spPr>
              <a:xfrm>
                <a:off x="4611" y="1317"/>
                <a:ext cx="748" cy="1403"/>
              </a:xfrm>
              <a:prstGeom prst="can">
                <a:avLst>
                  <a:gd name="adj" fmla="val 23653"/>
                </a:avLst>
              </a:prstGeom>
              <a:solidFill>
                <a:srgbClr val="D6E6D8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楷体_GB2312" pitchFamily="49" charset="-122"/>
                </a:endParaRPr>
              </a:p>
            </p:txBody>
          </p:sp>
          <p:sp>
            <p:nvSpPr>
              <p:cNvPr id="29711" name="AutoShape 15"/>
              <p:cNvSpPr/>
              <p:nvPr/>
            </p:nvSpPr>
            <p:spPr>
              <a:xfrm>
                <a:off x="4518" y="2884"/>
                <a:ext cx="929" cy="929"/>
              </a:xfrm>
              <a:custGeom>
                <a:avLst/>
                <a:gdLst/>
                <a:ahLst/>
                <a:cxnLst>
                  <a:cxn ang="0">
                    <a:pos x="0" y="465"/>
                  </a:cxn>
                  <a:cxn ang="0">
                    <a:pos x="465" y="0"/>
                  </a:cxn>
                  <a:cxn ang="0">
                    <a:pos x="929" y="465"/>
                  </a:cxn>
                  <a:cxn ang="0">
                    <a:pos x="465" y="929"/>
                  </a:cxn>
                  <a:cxn ang="0">
                    <a:pos x="0" y="465"/>
                  </a:cxn>
                  <a:cxn ang="0">
                    <a:pos x="87" y="465"/>
                  </a:cxn>
                  <a:cxn ang="0">
                    <a:pos x="465" y="842"/>
                  </a:cxn>
                  <a:cxn ang="0">
                    <a:pos x="842" y="465"/>
                  </a:cxn>
                  <a:cxn ang="0">
                    <a:pos x="465" y="87"/>
                  </a:cxn>
                  <a:cxn ang="0">
                    <a:pos x="87" y="465"/>
                  </a:cxn>
                </a:cxnLst>
                <a:rect l="0" t="0" r="0" b="0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025" y="10800"/>
                    </a:moveTo>
                    <a:cubicBezTo>
                      <a:pt x="2025" y="15646"/>
                      <a:pt x="5954" y="19575"/>
                      <a:pt x="10800" y="19575"/>
                    </a:cubicBezTo>
                    <a:cubicBezTo>
                      <a:pt x="15646" y="19575"/>
                      <a:pt x="19575" y="15646"/>
                      <a:pt x="19575" y="10800"/>
                    </a:cubicBezTo>
                    <a:cubicBezTo>
                      <a:pt x="19575" y="5954"/>
                      <a:pt x="15646" y="2025"/>
                      <a:pt x="10800" y="2025"/>
                    </a:cubicBezTo>
                    <a:cubicBezTo>
                      <a:pt x="5954" y="2025"/>
                      <a:pt x="2025" y="5954"/>
                      <a:pt x="2025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712" name="Oval 16"/>
              <p:cNvSpPr>
                <a:spLocks noChangeAspect="1"/>
              </p:cNvSpPr>
              <p:nvPr/>
            </p:nvSpPr>
            <p:spPr>
              <a:xfrm>
                <a:off x="4780" y="3157"/>
                <a:ext cx="403" cy="404"/>
              </a:xfrm>
              <a:prstGeom prst="ellipse">
                <a:avLst/>
              </a:prstGeom>
              <a:solidFill>
                <a:srgbClr val="D6E6D8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楷体_GB2312" pitchFamily="49" charset="-122"/>
                </a:endParaRPr>
              </a:p>
            </p:txBody>
          </p:sp>
          <p:sp>
            <p:nvSpPr>
              <p:cNvPr id="29713" name="Line 17"/>
              <p:cNvSpPr>
                <a:spLocks noChangeAspect="1"/>
              </p:cNvSpPr>
              <p:nvPr/>
            </p:nvSpPr>
            <p:spPr>
              <a:xfrm flipV="1">
                <a:off x="4986" y="3198"/>
                <a:ext cx="102" cy="16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29714" name="Text Box 18"/>
              <p:cNvSpPr txBox="1">
                <a:spLocks noChangeAspect="1"/>
              </p:cNvSpPr>
              <p:nvPr/>
            </p:nvSpPr>
            <p:spPr>
              <a:xfrm>
                <a:off x="4962" y="3186"/>
                <a:ext cx="187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18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15" name="Line 19"/>
              <p:cNvSpPr>
                <a:spLocks noChangeAspect="1"/>
              </p:cNvSpPr>
              <p:nvPr/>
            </p:nvSpPr>
            <p:spPr>
              <a:xfrm>
                <a:off x="4983" y="1250"/>
                <a:ext cx="0" cy="259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headEnd type="none" w="med" len="med"/>
                <a:tailEnd type="none" w="med" len="med"/>
              </a:ln>
            </p:spPr>
          </p:sp>
          <p:sp>
            <p:nvSpPr>
              <p:cNvPr id="29716" name="Line 20"/>
              <p:cNvSpPr>
                <a:spLocks noChangeAspect="1"/>
              </p:cNvSpPr>
              <p:nvPr/>
            </p:nvSpPr>
            <p:spPr>
              <a:xfrm>
                <a:off x="5364" y="2663"/>
                <a:ext cx="0" cy="7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9717" name="Line 21"/>
              <p:cNvSpPr>
                <a:spLocks noChangeAspect="1"/>
              </p:cNvSpPr>
              <p:nvPr/>
            </p:nvSpPr>
            <p:spPr>
              <a:xfrm>
                <a:off x="4602" y="2653"/>
                <a:ext cx="0" cy="7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9718" name="Line 22"/>
              <p:cNvSpPr>
                <a:spLocks noChangeAspect="1"/>
              </p:cNvSpPr>
              <p:nvPr/>
            </p:nvSpPr>
            <p:spPr>
              <a:xfrm flipH="1">
                <a:off x="4639" y="3356"/>
                <a:ext cx="354" cy="21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29719" name="Text Box 23"/>
              <p:cNvSpPr txBox="1">
                <a:spLocks noChangeAspect="1"/>
              </p:cNvSpPr>
              <p:nvPr/>
            </p:nvSpPr>
            <p:spPr>
              <a:xfrm>
                <a:off x="4664" y="3448"/>
                <a:ext cx="187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18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20" name="Line 24"/>
              <p:cNvSpPr>
                <a:spLocks noChangeAspect="1"/>
              </p:cNvSpPr>
              <p:nvPr/>
            </p:nvSpPr>
            <p:spPr>
              <a:xfrm>
                <a:off x="4782" y="2621"/>
                <a:ext cx="0" cy="7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9721" name="Line 25"/>
              <p:cNvSpPr>
                <a:spLocks noChangeAspect="1"/>
              </p:cNvSpPr>
              <p:nvPr/>
            </p:nvSpPr>
            <p:spPr>
              <a:xfrm>
                <a:off x="5194" y="2624"/>
                <a:ext cx="0" cy="7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29707" name="Line 26"/>
            <p:cNvSpPr>
              <a:spLocks noChangeAspect="1"/>
            </p:cNvSpPr>
            <p:nvPr/>
          </p:nvSpPr>
          <p:spPr>
            <a:xfrm>
              <a:off x="4558" y="2638"/>
              <a:ext cx="240" cy="12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29708" name="Text Box 27"/>
            <p:cNvSpPr txBox="1">
              <a:spLocks noChangeAspect="1"/>
            </p:cNvSpPr>
            <p:nvPr/>
          </p:nvSpPr>
          <p:spPr>
            <a:xfrm>
              <a:off x="4564" y="2674"/>
              <a:ext cx="21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8" name="Object 3">
            <a:extLst>
              <a:ext uri="{FF2B5EF4-FFF2-40B4-BE49-F238E27FC236}">
                <a16:creationId xmlns:a16="http://schemas.microsoft.com/office/drawing/2014/main" id="{24713CC4-DDE2-C9E1-0A8D-9AFA6B8D11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280034"/>
              </p:ext>
            </p:extLst>
          </p:nvPr>
        </p:nvGraphicFramePr>
        <p:xfrm>
          <a:off x="2719260" y="1176876"/>
          <a:ext cx="2840959" cy="823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54080" imgH="330120" progId="Equation.DSMT4">
                  <p:embed/>
                </p:oleObj>
              </mc:Choice>
              <mc:Fallback>
                <p:oleObj name="Equation" r:id="rId14" imgW="1054080" imgH="330120" progId="Equation.DSMT4">
                  <p:embed/>
                  <p:pic>
                    <p:nvPicPr>
                      <p:cNvPr id="96259" name="Object 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19260" y="1176876"/>
                        <a:ext cx="2840959" cy="82386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/>
          <p:nvPr/>
        </p:nvSpPr>
        <p:spPr>
          <a:xfrm>
            <a:off x="2999656" y="1482471"/>
            <a:ext cx="5256584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 err="1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用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电容器储能公式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计算</a:t>
            </a:r>
            <a:r>
              <a:rPr lang="en-US" altLang="zh-CN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:</a:t>
            </a:r>
          </a:p>
        </p:txBody>
      </p:sp>
      <p:graphicFrame>
        <p:nvGraphicFramePr>
          <p:cNvPr id="149504" name="Object 0"/>
          <p:cNvGraphicFramePr>
            <a:graphicFrameLocks noChangeAspect="1"/>
          </p:cNvGraphicFramePr>
          <p:nvPr/>
        </p:nvGraphicFramePr>
        <p:xfrm>
          <a:off x="3791744" y="2263365"/>
          <a:ext cx="17065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07200" imgH="9448800" progId="Equation.DSMT4">
                  <p:embed/>
                </p:oleObj>
              </mc:Choice>
              <mc:Fallback>
                <p:oleObj name="Equation" r:id="rId2" imgW="19507200" imgH="9448800" progId="Equation.DSMT4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91744" y="2263365"/>
                        <a:ext cx="1706562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5" name="Object 1"/>
          <p:cNvGraphicFramePr>
            <a:graphicFrameLocks noChangeAspect="1"/>
          </p:cNvGraphicFramePr>
          <p:nvPr/>
        </p:nvGraphicFramePr>
        <p:xfrm>
          <a:off x="3935760" y="4653136"/>
          <a:ext cx="3652838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757600" imgH="10972800" progId="Equation.DSMT4">
                  <p:embed/>
                </p:oleObj>
              </mc:Choice>
              <mc:Fallback>
                <p:oleObj name="Equation" r:id="rId4" imgW="41757600" imgH="10972800" progId="Equation.DSMT4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35760" y="4653136"/>
                        <a:ext cx="3652838" cy="960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9" name="Object 5"/>
          <p:cNvGraphicFramePr>
            <a:graphicFrameLocks noChangeAspect="1"/>
          </p:cNvGraphicFramePr>
          <p:nvPr/>
        </p:nvGraphicFramePr>
        <p:xfrm>
          <a:off x="4223792" y="3310231"/>
          <a:ext cx="42116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8158400" imgH="11582400" progId="Equation.DSMT4">
                  <p:embed/>
                </p:oleObj>
              </mc:Choice>
              <mc:Fallback>
                <p:oleObj name="Equation" r:id="rId6" imgW="48158400" imgH="11582400" progId="Equation.DSMT4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223792" y="3310231"/>
                        <a:ext cx="4211637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/>
          <p:nvPr/>
        </p:nvSpPr>
        <p:spPr>
          <a:xfrm>
            <a:off x="2143945" y="688042"/>
            <a:ext cx="45281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1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(3)</a:t>
            </a:r>
            <a:r>
              <a:rPr lang="zh-CN" altLang="en-US" sz="3200" dirty="0">
                <a:solidFill>
                  <a:srgbClr val="01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单位长度电场能量</a:t>
            </a:r>
            <a:endParaRPr lang="en-US" altLang="zh-CN" sz="32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95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102535"/>
              </p:ext>
            </p:extLst>
          </p:nvPr>
        </p:nvGraphicFramePr>
        <p:xfrm>
          <a:off x="3703039" y="1162766"/>
          <a:ext cx="3170121" cy="1142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12800" imgH="9448800" progId="Equation.DSMT4">
                  <p:embed/>
                </p:oleObj>
              </mc:Choice>
              <mc:Fallback>
                <p:oleObj name="Equation" r:id="rId3" imgW="26212800" imgH="9448800" progId="Equation.DSMT4">
                  <p:embed/>
                  <p:pic>
                    <p:nvPicPr>
                      <p:cNvPr id="0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03039" y="1162766"/>
                        <a:ext cx="3170121" cy="114299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95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394953"/>
              </p:ext>
            </p:extLst>
          </p:nvPr>
        </p:nvGraphicFramePr>
        <p:xfrm>
          <a:off x="3734076" y="2405297"/>
          <a:ext cx="7448082" cy="1233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25600" imgH="507960" progId="Equation.DSMT4">
                  <p:embed/>
                </p:oleObj>
              </mc:Choice>
              <mc:Fallback>
                <p:oleObj name="Equation" r:id="rId5" imgW="3225600" imgH="507960" progId="Equation.DSMT4">
                  <p:embed/>
                  <p:pic>
                    <p:nvPicPr>
                      <p:cNvPr id="0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4076" y="2405297"/>
                        <a:ext cx="7448082" cy="1233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1" name="Text Box 7"/>
          <p:cNvSpPr txBox="1"/>
          <p:nvPr/>
        </p:nvSpPr>
        <p:spPr>
          <a:xfrm>
            <a:off x="3231161" y="476672"/>
            <a:ext cx="4737047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ii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电场能量公式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lang="en-US" altLang="zh-CN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</a:p>
        </p:txBody>
      </p:sp>
      <p:graphicFrame>
        <p:nvGraphicFramePr>
          <p:cNvPr id="1495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490095"/>
              </p:ext>
            </p:extLst>
          </p:nvPr>
        </p:nvGraphicFramePr>
        <p:xfrm>
          <a:off x="4251231" y="3728533"/>
          <a:ext cx="4278539" cy="1233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100000" imgH="10972800" progId="Equation.DSMT4">
                  <p:embed/>
                </p:oleObj>
              </mc:Choice>
              <mc:Fallback>
                <p:oleObj name="Equation" r:id="rId7" imgW="38100000" imgH="10972800" progId="Equation.DSMT4">
                  <p:embed/>
                  <p:pic>
                    <p:nvPicPr>
                      <p:cNvPr id="0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51231" y="3728533"/>
                        <a:ext cx="4278539" cy="1233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AutoShape 12"/>
          <p:cNvSpPr>
            <a:spLocks noChangeArrowheads="1"/>
          </p:cNvSpPr>
          <p:nvPr/>
        </p:nvSpPr>
        <p:spPr bwMode="auto">
          <a:xfrm>
            <a:off x="10550797" y="3963536"/>
            <a:ext cx="1143000" cy="1143000"/>
          </a:xfrm>
          <a:prstGeom prst="star5">
            <a:avLst/>
          </a:prstGeom>
          <a:gradFill rotWithShape="0">
            <a:gsLst>
              <a:gs pos="0">
                <a:srgbClr val="A50021">
                  <a:gamma/>
                  <a:tint val="0"/>
                  <a:invGamma/>
                </a:srgbClr>
              </a:gs>
              <a:gs pos="100000">
                <a:srgbClr val="A5002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A50021"/>
            </a:solidFill>
            <a:miter lim="800000"/>
          </a:ln>
          <a:effectLst/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9165" name="Line 13"/>
          <p:cNvSpPr/>
          <p:nvPr/>
        </p:nvSpPr>
        <p:spPr>
          <a:xfrm>
            <a:off x="6873160" y="3356992"/>
            <a:ext cx="685800" cy="0"/>
          </a:xfrm>
          <a:prstGeom prst="line">
            <a:avLst/>
          </a:prstGeom>
          <a:ln w="76200" cap="flat" cmpd="sng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66" name="AutoShape 14"/>
          <p:cNvSpPr/>
          <p:nvPr/>
        </p:nvSpPr>
        <p:spPr>
          <a:xfrm>
            <a:off x="7356747" y="1264927"/>
            <a:ext cx="2743200" cy="990600"/>
          </a:xfrm>
          <a:prstGeom prst="wedgeRoundRectCallout">
            <a:avLst>
              <a:gd name="adj1" fmla="val -73148"/>
              <a:gd name="adj2" fmla="val 22116"/>
              <a:gd name="adj3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algn="ctr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单位长薄圆柱的体积</a:t>
            </a:r>
          </a:p>
        </p:txBody>
      </p:sp>
      <p:grpSp>
        <p:nvGrpSpPr>
          <p:cNvPr id="13" name="Group 8"/>
          <p:cNvGrpSpPr/>
          <p:nvPr/>
        </p:nvGrpSpPr>
        <p:grpSpPr>
          <a:xfrm>
            <a:off x="1372917" y="1883911"/>
            <a:ext cx="1474788" cy="4111625"/>
            <a:chOff x="4084" y="528"/>
            <a:chExt cx="929" cy="2590"/>
          </a:xfrm>
        </p:grpSpPr>
        <p:grpSp>
          <p:nvGrpSpPr>
            <p:cNvPr id="14" name="Group 9"/>
            <p:cNvGrpSpPr/>
            <p:nvPr/>
          </p:nvGrpSpPr>
          <p:grpSpPr>
            <a:xfrm>
              <a:off x="4177" y="627"/>
              <a:ext cx="748" cy="2373"/>
              <a:chOff x="4611" y="1349"/>
              <a:chExt cx="748" cy="2373"/>
            </a:xfrm>
          </p:grpSpPr>
          <p:sp>
            <p:nvSpPr>
              <p:cNvPr id="31" name="AutoShape 10" descr="宽下对角线"/>
              <p:cNvSpPr/>
              <p:nvPr/>
            </p:nvSpPr>
            <p:spPr>
              <a:xfrm>
                <a:off x="4611" y="2974"/>
                <a:ext cx="748" cy="748"/>
              </a:xfrm>
              <a:custGeom>
                <a:avLst/>
                <a:gdLst/>
                <a:ahLst/>
                <a:cxnLst>
                  <a:cxn ang="0">
                    <a:pos x="0" y="374"/>
                  </a:cxn>
                  <a:cxn ang="0">
                    <a:pos x="374" y="0"/>
                  </a:cxn>
                  <a:cxn ang="0">
                    <a:pos x="748" y="374"/>
                  </a:cxn>
                  <a:cxn ang="0">
                    <a:pos x="374" y="748"/>
                  </a:cxn>
                  <a:cxn ang="0">
                    <a:pos x="0" y="374"/>
                  </a:cxn>
                  <a:cxn ang="0">
                    <a:pos x="89" y="374"/>
                  </a:cxn>
                  <a:cxn ang="0">
                    <a:pos x="374" y="659"/>
                  </a:cxn>
                  <a:cxn ang="0">
                    <a:pos x="659" y="374"/>
                  </a:cxn>
                  <a:cxn ang="0">
                    <a:pos x="374" y="89"/>
                  </a:cxn>
                  <a:cxn ang="0">
                    <a:pos x="89" y="374"/>
                  </a:cxn>
                </a:cxnLst>
                <a:rect l="0" t="0" r="0" b="0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570" y="10800"/>
                    </a:moveTo>
                    <a:cubicBezTo>
                      <a:pt x="2570" y="15345"/>
                      <a:pt x="6255" y="19030"/>
                      <a:pt x="10800" y="19030"/>
                    </a:cubicBezTo>
                    <a:cubicBezTo>
                      <a:pt x="15345" y="19030"/>
                      <a:pt x="19030" y="15345"/>
                      <a:pt x="19030" y="10800"/>
                    </a:cubicBezTo>
                    <a:cubicBezTo>
                      <a:pt x="19030" y="6255"/>
                      <a:pt x="15345" y="2570"/>
                      <a:pt x="10800" y="2570"/>
                    </a:cubicBezTo>
                    <a:cubicBezTo>
                      <a:pt x="6255" y="2570"/>
                      <a:pt x="2570" y="6255"/>
                      <a:pt x="2570" y="10800"/>
                    </a:cubicBezTo>
                    <a:close/>
                  </a:path>
                </a:pathLst>
              </a:custGeom>
              <a:blipFill rotWithShape="0">
                <a:blip r:embed="rId9"/>
              </a:blipFill>
              <a:ln w="9525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AutoShape 11"/>
              <p:cNvSpPr>
                <a:spLocks noChangeAspect="1"/>
              </p:cNvSpPr>
              <p:nvPr/>
            </p:nvSpPr>
            <p:spPr>
              <a:xfrm>
                <a:off x="4687" y="1349"/>
                <a:ext cx="613" cy="1345"/>
              </a:xfrm>
              <a:prstGeom prst="can">
                <a:avLst>
                  <a:gd name="adj" fmla="val 26866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楷体_GB2312" pitchFamily="49" charset="-122"/>
                </a:endParaRPr>
              </a:p>
            </p:txBody>
          </p:sp>
        </p:grpSp>
        <p:grpSp>
          <p:nvGrpSpPr>
            <p:cNvPr id="15" name="Group 12"/>
            <p:cNvGrpSpPr/>
            <p:nvPr/>
          </p:nvGrpSpPr>
          <p:grpSpPr>
            <a:xfrm>
              <a:off x="4084" y="528"/>
              <a:ext cx="929" cy="2590"/>
              <a:chOff x="4518" y="1250"/>
              <a:chExt cx="929" cy="2590"/>
            </a:xfrm>
          </p:grpSpPr>
          <p:sp>
            <p:nvSpPr>
              <p:cNvPr id="18" name="AutoShape 13"/>
              <p:cNvSpPr>
                <a:spLocks noChangeAspect="1"/>
              </p:cNvSpPr>
              <p:nvPr/>
            </p:nvSpPr>
            <p:spPr>
              <a:xfrm>
                <a:off x="4770" y="1376"/>
                <a:ext cx="425" cy="1288"/>
              </a:xfrm>
              <a:prstGeom prst="can">
                <a:avLst>
                  <a:gd name="adj" fmla="val 27833"/>
                </a:avLst>
              </a:prstGeom>
              <a:gradFill rotWithShape="0">
                <a:gsLst>
                  <a:gs pos="0">
                    <a:srgbClr val="525252"/>
                  </a:gs>
                  <a:gs pos="100000">
                    <a:srgbClr val="B2B2B2"/>
                  </a:gs>
                </a:gsLst>
                <a:lin ang="0" scaled="1"/>
                <a:tileRect/>
              </a:gra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楷体_GB2312" pitchFamily="49" charset="-122"/>
                </a:endParaRPr>
              </a:p>
            </p:txBody>
          </p:sp>
          <p:sp>
            <p:nvSpPr>
              <p:cNvPr id="19" name="AutoShape 14"/>
              <p:cNvSpPr>
                <a:spLocks noChangeAspect="1"/>
              </p:cNvSpPr>
              <p:nvPr/>
            </p:nvSpPr>
            <p:spPr>
              <a:xfrm>
                <a:off x="4611" y="1317"/>
                <a:ext cx="748" cy="1403"/>
              </a:xfrm>
              <a:prstGeom prst="can">
                <a:avLst>
                  <a:gd name="adj" fmla="val 23653"/>
                </a:avLst>
              </a:prstGeom>
              <a:solidFill>
                <a:srgbClr val="D6E6D8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楷体_GB2312" pitchFamily="49" charset="-122"/>
                </a:endParaRPr>
              </a:p>
            </p:txBody>
          </p:sp>
          <p:sp>
            <p:nvSpPr>
              <p:cNvPr id="20" name="AutoShape 15"/>
              <p:cNvSpPr/>
              <p:nvPr/>
            </p:nvSpPr>
            <p:spPr>
              <a:xfrm>
                <a:off x="4518" y="2884"/>
                <a:ext cx="929" cy="929"/>
              </a:xfrm>
              <a:custGeom>
                <a:avLst/>
                <a:gdLst/>
                <a:ahLst/>
                <a:cxnLst>
                  <a:cxn ang="0">
                    <a:pos x="0" y="465"/>
                  </a:cxn>
                  <a:cxn ang="0">
                    <a:pos x="465" y="0"/>
                  </a:cxn>
                  <a:cxn ang="0">
                    <a:pos x="929" y="465"/>
                  </a:cxn>
                  <a:cxn ang="0">
                    <a:pos x="465" y="929"/>
                  </a:cxn>
                  <a:cxn ang="0">
                    <a:pos x="0" y="465"/>
                  </a:cxn>
                  <a:cxn ang="0">
                    <a:pos x="87" y="465"/>
                  </a:cxn>
                  <a:cxn ang="0">
                    <a:pos x="465" y="842"/>
                  </a:cxn>
                  <a:cxn ang="0">
                    <a:pos x="842" y="465"/>
                  </a:cxn>
                  <a:cxn ang="0">
                    <a:pos x="465" y="87"/>
                  </a:cxn>
                  <a:cxn ang="0">
                    <a:pos x="87" y="465"/>
                  </a:cxn>
                </a:cxnLst>
                <a:rect l="0" t="0" r="0" b="0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2025" y="10800"/>
                    </a:moveTo>
                    <a:cubicBezTo>
                      <a:pt x="2025" y="15646"/>
                      <a:pt x="5954" y="19575"/>
                      <a:pt x="10800" y="19575"/>
                    </a:cubicBezTo>
                    <a:cubicBezTo>
                      <a:pt x="15646" y="19575"/>
                      <a:pt x="19575" y="15646"/>
                      <a:pt x="19575" y="10800"/>
                    </a:cubicBezTo>
                    <a:cubicBezTo>
                      <a:pt x="19575" y="5954"/>
                      <a:pt x="15646" y="2025"/>
                      <a:pt x="10800" y="2025"/>
                    </a:cubicBezTo>
                    <a:cubicBezTo>
                      <a:pt x="5954" y="2025"/>
                      <a:pt x="2025" y="5954"/>
                      <a:pt x="2025" y="1080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Oval 16"/>
              <p:cNvSpPr>
                <a:spLocks noChangeAspect="1"/>
              </p:cNvSpPr>
              <p:nvPr/>
            </p:nvSpPr>
            <p:spPr>
              <a:xfrm>
                <a:off x="4780" y="3157"/>
                <a:ext cx="403" cy="404"/>
              </a:xfrm>
              <a:prstGeom prst="ellipse">
                <a:avLst/>
              </a:prstGeom>
              <a:solidFill>
                <a:srgbClr val="D6E6D8"/>
              </a:solidFill>
              <a:ln w="9525">
                <a:noFill/>
              </a:ln>
            </p:spPr>
            <p:txBody>
              <a:bodyPr wrap="none" anchor="ctr" anchorCtr="0"/>
              <a:lstStyle/>
              <a:p>
                <a:pPr algn="ctr" eaLnBrk="1" hangingPunct="1"/>
                <a:endParaRPr lang="zh-CN" altLang="en-US" dirty="0">
                  <a:latin typeface="楷体_GB2312" pitchFamily="49" charset="-122"/>
                </a:endParaRPr>
              </a:p>
            </p:txBody>
          </p:sp>
          <p:sp>
            <p:nvSpPr>
              <p:cNvPr id="22" name="Line 17"/>
              <p:cNvSpPr>
                <a:spLocks noChangeAspect="1"/>
              </p:cNvSpPr>
              <p:nvPr/>
            </p:nvSpPr>
            <p:spPr>
              <a:xfrm flipV="1">
                <a:off x="4986" y="3198"/>
                <a:ext cx="102" cy="164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23" name="Text Box 18"/>
              <p:cNvSpPr txBox="1">
                <a:spLocks noChangeAspect="1"/>
              </p:cNvSpPr>
              <p:nvPr/>
            </p:nvSpPr>
            <p:spPr>
              <a:xfrm>
                <a:off x="4962" y="3186"/>
                <a:ext cx="187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18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" name="Line 19"/>
              <p:cNvSpPr>
                <a:spLocks noChangeAspect="1"/>
              </p:cNvSpPr>
              <p:nvPr/>
            </p:nvSpPr>
            <p:spPr>
              <a:xfrm>
                <a:off x="4983" y="1250"/>
                <a:ext cx="0" cy="259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lgDashDot"/>
                <a:headEnd type="none" w="med" len="med"/>
                <a:tailEnd type="none" w="med" len="med"/>
              </a:ln>
            </p:spPr>
          </p:sp>
          <p:sp>
            <p:nvSpPr>
              <p:cNvPr id="25" name="Line 20"/>
              <p:cNvSpPr>
                <a:spLocks noChangeAspect="1"/>
              </p:cNvSpPr>
              <p:nvPr/>
            </p:nvSpPr>
            <p:spPr>
              <a:xfrm>
                <a:off x="5359" y="2624"/>
                <a:ext cx="0" cy="7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6" name="Line 21"/>
              <p:cNvSpPr>
                <a:spLocks noChangeAspect="1"/>
              </p:cNvSpPr>
              <p:nvPr/>
            </p:nvSpPr>
            <p:spPr>
              <a:xfrm>
                <a:off x="4611" y="2664"/>
                <a:ext cx="0" cy="7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27" name="Line 22"/>
              <p:cNvSpPr>
                <a:spLocks noChangeAspect="1"/>
              </p:cNvSpPr>
              <p:nvPr/>
            </p:nvSpPr>
            <p:spPr>
              <a:xfrm flipH="1">
                <a:off x="4639" y="3356"/>
                <a:ext cx="354" cy="21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sm" len="sm"/>
              </a:ln>
            </p:spPr>
          </p:sp>
          <p:sp>
            <p:nvSpPr>
              <p:cNvPr id="28" name="Text Box 23"/>
              <p:cNvSpPr txBox="1">
                <a:spLocks noChangeAspect="1"/>
              </p:cNvSpPr>
              <p:nvPr/>
            </p:nvSpPr>
            <p:spPr>
              <a:xfrm>
                <a:off x="4664" y="3448"/>
                <a:ext cx="187" cy="2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sz="1800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1800" b="0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Line 24"/>
              <p:cNvSpPr>
                <a:spLocks noChangeAspect="1"/>
              </p:cNvSpPr>
              <p:nvPr/>
            </p:nvSpPr>
            <p:spPr>
              <a:xfrm>
                <a:off x="4782" y="2621"/>
                <a:ext cx="0" cy="7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30" name="Line 25"/>
              <p:cNvSpPr>
                <a:spLocks noChangeAspect="1"/>
              </p:cNvSpPr>
              <p:nvPr/>
            </p:nvSpPr>
            <p:spPr>
              <a:xfrm>
                <a:off x="5194" y="2624"/>
                <a:ext cx="0" cy="74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  <p:sp>
          <p:nvSpPr>
            <p:cNvPr id="16" name="Line 26"/>
            <p:cNvSpPr>
              <a:spLocks noChangeAspect="1"/>
            </p:cNvSpPr>
            <p:nvPr/>
          </p:nvSpPr>
          <p:spPr>
            <a:xfrm>
              <a:off x="4558" y="2638"/>
              <a:ext cx="240" cy="12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sm" len="sm"/>
            </a:ln>
          </p:spPr>
        </p:sp>
        <p:sp>
          <p:nvSpPr>
            <p:cNvPr id="17" name="Text Box 27"/>
            <p:cNvSpPr txBox="1">
              <a:spLocks noChangeAspect="1"/>
            </p:cNvSpPr>
            <p:nvPr/>
          </p:nvSpPr>
          <p:spPr>
            <a:xfrm>
              <a:off x="4564" y="2674"/>
              <a:ext cx="211" cy="2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sz="1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endParaRPr lang="en-US" altLang="zh-CN" sz="18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346023" y="1340768"/>
            <a:ext cx="1751905" cy="964997"/>
            <a:chOff x="1346023" y="1013649"/>
            <a:chExt cx="1751905" cy="964997"/>
          </a:xfrm>
        </p:grpSpPr>
        <p:sp>
          <p:nvSpPr>
            <p:cNvPr id="33" name="AutoShape 3" descr="宽下对角线"/>
            <p:cNvSpPr/>
            <p:nvPr/>
          </p:nvSpPr>
          <p:spPr>
            <a:xfrm>
              <a:off x="1610428" y="1684958"/>
              <a:ext cx="1010873" cy="293688"/>
            </a:xfrm>
            <a:custGeom>
              <a:avLst/>
              <a:gdLst/>
              <a:ahLst/>
              <a:cxnLst>
                <a:cxn ang="0">
                  <a:pos x="0" y="374"/>
                </a:cxn>
                <a:cxn ang="0">
                  <a:pos x="374" y="0"/>
                </a:cxn>
                <a:cxn ang="0">
                  <a:pos x="748" y="374"/>
                </a:cxn>
                <a:cxn ang="0">
                  <a:pos x="374" y="748"/>
                </a:cxn>
                <a:cxn ang="0">
                  <a:pos x="0" y="374"/>
                </a:cxn>
                <a:cxn ang="0">
                  <a:pos x="89" y="374"/>
                </a:cxn>
                <a:cxn ang="0">
                  <a:pos x="374" y="659"/>
                </a:cxn>
                <a:cxn ang="0">
                  <a:pos x="659" y="374"/>
                </a:cxn>
                <a:cxn ang="0">
                  <a:pos x="374" y="89"/>
                </a:cxn>
                <a:cxn ang="0">
                  <a:pos x="89" y="374"/>
                </a:cxn>
              </a:cxnLst>
              <a:rect l="0" t="0" r="0" b="0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70" y="10800"/>
                  </a:moveTo>
                  <a:cubicBezTo>
                    <a:pt x="2570" y="15345"/>
                    <a:pt x="6255" y="19030"/>
                    <a:pt x="10800" y="19030"/>
                  </a:cubicBezTo>
                  <a:cubicBezTo>
                    <a:pt x="15345" y="19030"/>
                    <a:pt x="19030" y="15345"/>
                    <a:pt x="19030" y="10800"/>
                  </a:cubicBezTo>
                  <a:cubicBezTo>
                    <a:pt x="19030" y="6255"/>
                    <a:pt x="15345" y="2570"/>
                    <a:pt x="10800" y="2570"/>
                  </a:cubicBezTo>
                  <a:cubicBezTo>
                    <a:pt x="6255" y="2570"/>
                    <a:pt x="2570" y="6255"/>
                    <a:pt x="2570" y="10800"/>
                  </a:cubicBezTo>
                  <a:close/>
                </a:path>
              </a:pathLst>
            </a:custGeom>
            <a:solidFill>
              <a:schemeClr val="tx2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7"/>
            <p:cNvSpPr txBox="1"/>
            <p:nvPr/>
          </p:nvSpPr>
          <p:spPr>
            <a:xfrm>
              <a:off x="1346023" y="1013649"/>
              <a:ext cx="1751905" cy="6463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1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半径为</a:t>
              </a:r>
              <a:r>
                <a:rPr lang="en-US" altLang="zh-CN" sz="1800" i="1" dirty="0">
                  <a:solidFill>
                    <a:srgbClr val="0000FF"/>
                  </a:solidFill>
                  <a:latin typeface="+mn-lt"/>
                  <a:ea typeface="楷体" panose="02010609060101010101" pitchFamily="49" charset="-122"/>
                </a:rPr>
                <a:t>r</a:t>
              </a:r>
              <a:r>
                <a:rPr lang="zh-CN" altLang="en-US" sz="1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，厚度为</a:t>
              </a:r>
              <a:r>
                <a:rPr lang="en-US" altLang="zh-CN" sz="1800" dirty="0" err="1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d</a:t>
              </a:r>
              <a:r>
                <a:rPr lang="en-US" altLang="zh-CN" sz="1800" i="1" dirty="0" err="1">
                  <a:solidFill>
                    <a:srgbClr val="0000FF"/>
                  </a:solidFill>
                  <a:latin typeface="+mn-lt"/>
                  <a:ea typeface="楷体" panose="02010609060101010101" pitchFamily="49" charset="-122"/>
                </a:rPr>
                <a:t>r</a:t>
              </a:r>
              <a:r>
                <a:rPr lang="zh-CN" altLang="en-US" sz="1800" dirty="0">
                  <a:solidFill>
                    <a:srgbClr val="0000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的细圆环</a:t>
              </a:r>
              <a:endParaRPr lang="en-US" altLang="zh-CN" sz="18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39" name="Text Box 7"/>
          <p:cNvSpPr txBox="1"/>
          <p:nvPr/>
        </p:nvSpPr>
        <p:spPr>
          <a:xfrm>
            <a:off x="3317603" y="5198681"/>
            <a:ext cx="4085218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能量法</a:t>
            </a:r>
            <a:r>
              <a:rPr lang="zh-CN" altLang="en-US" sz="4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计算电容：</a:t>
            </a:r>
            <a:endParaRPr lang="en-US" altLang="zh-CN" sz="4000" dirty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4" name="Line 13">
            <a:extLst>
              <a:ext uri="{FF2B5EF4-FFF2-40B4-BE49-F238E27FC236}">
                <a16:creationId xmlns:a16="http://schemas.microsoft.com/office/drawing/2014/main" id="{4F565996-6711-2E2C-37C4-893C7E635343}"/>
              </a:ext>
            </a:extLst>
          </p:cNvPr>
          <p:cNvSpPr/>
          <p:nvPr/>
        </p:nvSpPr>
        <p:spPr>
          <a:xfrm>
            <a:off x="10328547" y="3356992"/>
            <a:ext cx="685800" cy="0"/>
          </a:xfrm>
          <a:prstGeom prst="line">
            <a:avLst/>
          </a:prstGeom>
          <a:ln w="76200" cap="flat" cmpd="sng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5" name="Object 8">
            <a:extLst>
              <a:ext uri="{FF2B5EF4-FFF2-40B4-BE49-F238E27FC236}">
                <a16:creationId xmlns:a16="http://schemas.microsoft.com/office/drawing/2014/main" id="{7C5086F8-A476-7E10-B5B8-4A7BA2ED63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3412289"/>
              </p:ext>
            </p:extLst>
          </p:nvPr>
        </p:nvGraphicFramePr>
        <p:xfrm>
          <a:off x="7402821" y="5179230"/>
          <a:ext cx="4181656" cy="876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196000" imgH="10058400" progId="Equation.DSMT4">
                  <p:embed/>
                </p:oleObj>
              </mc:Choice>
              <mc:Fallback>
                <p:oleObj name="Equation" r:id="rId10" imgW="44196000" imgH="10058400" progId="Equation.DSMT4">
                  <p:embed/>
                  <p:pic>
                    <p:nvPicPr>
                      <p:cNvPr id="26632" name="Object 8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402821" y="5179230"/>
                        <a:ext cx="4181656" cy="876032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17000"/>
                              <a:lumOff val="83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0"/>
                      </a:gradFill>
                      <a:ln w="31750" cap="flat" cmpd="sng">
                        <a:solidFill>
                          <a:schemeClr val="bg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build="p"/>
      <p:bldP spid="49166" grpId="0" bldLvl="0" animBg="1"/>
      <p:bldP spid="3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/>
          <p:nvPr/>
        </p:nvSpPr>
        <p:spPr>
          <a:xfrm>
            <a:off x="2314128" y="548680"/>
            <a:ext cx="8534400" cy="18148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fontAlgn="b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例：一平板电容器，极板间无电介质时</a:t>
            </a:r>
            <a:r>
              <a:rPr lang="zh-CN" altLang="en-US" u="sng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连接在电压为</a:t>
            </a:r>
            <a:r>
              <a:rPr lang="en-US" altLang="zh-CN" i="1" u="sng" dirty="0">
                <a:solidFill>
                  <a:srgbClr val="A50021"/>
                </a:solidFill>
                <a:latin typeface="Times New Roman" panose="02020603050405020304" pitchFamily="18" charset="0"/>
              </a:rPr>
              <a:t>U</a:t>
            </a:r>
            <a:r>
              <a:rPr lang="zh-CN" altLang="en-US" u="sng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的电源上</a:t>
            </a:r>
            <a:r>
              <a:rPr lang="en-US" altLang="zh-CN" u="sng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问：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(1)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电容器储存的能量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.(2)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充电后，断开电源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再插入相对电容率为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i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,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厚度为</a:t>
            </a:r>
            <a:r>
              <a:rPr lang="en-US" altLang="zh-CN" i="1" dirty="0">
                <a:latin typeface="Times New Roman" panose="02020603050405020304" pitchFamily="18" charset="0"/>
              </a:rPr>
              <a:t>d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的电介质板，则电容器储存的能量又是多少？</a:t>
            </a:r>
          </a:p>
        </p:txBody>
      </p:sp>
      <p:grpSp>
        <p:nvGrpSpPr>
          <p:cNvPr id="2" name="Group 3"/>
          <p:cNvGrpSpPr/>
          <p:nvPr/>
        </p:nvGrpSpPr>
        <p:grpSpPr>
          <a:xfrm>
            <a:off x="7199183" y="2977555"/>
            <a:ext cx="3063875" cy="1838325"/>
            <a:chOff x="2054" y="1626"/>
            <a:chExt cx="2218" cy="1158"/>
          </a:xfrm>
        </p:grpSpPr>
        <p:sp>
          <p:nvSpPr>
            <p:cNvPr id="36876" name="Rectangle 4"/>
            <p:cNvSpPr/>
            <p:nvPr/>
          </p:nvSpPr>
          <p:spPr>
            <a:xfrm>
              <a:off x="2688" y="1968"/>
              <a:ext cx="1584" cy="4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36877" name="Rectangle 5"/>
            <p:cNvSpPr/>
            <p:nvPr/>
          </p:nvSpPr>
          <p:spPr>
            <a:xfrm>
              <a:off x="2688" y="2544"/>
              <a:ext cx="1584" cy="4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36878" name="Line 6"/>
            <p:cNvSpPr/>
            <p:nvPr/>
          </p:nvSpPr>
          <p:spPr>
            <a:xfrm flipV="1">
              <a:off x="3456" y="177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79" name="Line 7"/>
            <p:cNvSpPr/>
            <p:nvPr/>
          </p:nvSpPr>
          <p:spPr>
            <a:xfrm>
              <a:off x="2160" y="1776"/>
              <a:ext cx="13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0" name="Line 8"/>
            <p:cNvSpPr/>
            <p:nvPr/>
          </p:nvSpPr>
          <p:spPr>
            <a:xfrm>
              <a:off x="2160" y="1776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1" name="Line 9"/>
            <p:cNvSpPr/>
            <p:nvPr/>
          </p:nvSpPr>
          <p:spPr>
            <a:xfrm>
              <a:off x="3456" y="2592"/>
              <a:ext cx="0" cy="19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2" name="Line 10"/>
            <p:cNvSpPr/>
            <p:nvPr/>
          </p:nvSpPr>
          <p:spPr>
            <a:xfrm flipH="1">
              <a:off x="2160" y="2784"/>
              <a:ext cx="12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3" name="Line 11"/>
            <p:cNvSpPr/>
            <p:nvPr/>
          </p:nvSpPr>
          <p:spPr>
            <a:xfrm flipV="1">
              <a:off x="2160" y="2544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4" name="Oval 12"/>
            <p:cNvSpPr/>
            <p:nvPr/>
          </p:nvSpPr>
          <p:spPr>
            <a:xfrm>
              <a:off x="2138" y="2496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36885" name="Oval 13"/>
            <p:cNvSpPr/>
            <p:nvPr/>
          </p:nvSpPr>
          <p:spPr>
            <a:xfrm>
              <a:off x="2138" y="1968"/>
              <a:ext cx="48" cy="48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36886" name="Text Box 14"/>
            <p:cNvSpPr txBox="1"/>
            <p:nvPr/>
          </p:nvSpPr>
          <p:spPr>
            <a:xfrm>
              <a:off x="2054" y="2058"/>
              <a:ext cx="31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fontAlgn="b" hangingPunct="1"/>
              <a:r>
                <a:rPr lang="en-US" altLang="zh-CN" i="1" dirty="0"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36887" name="Text Box 15"/>
            <p:cNvSpPr txBox="1"/>
            <p:nvPr/>
          </p:nvSpPr>
          <p:spPr>
            <a:xfrm>
              <a:off x="3591" y="1626"/>
              <a:ext cx="275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fontAlgn="b" hangingPunct="1"/>
              <a:r>
                <a:rPr lang="en-US" altLang="zh-CN" i="1" dirty="0"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36888" name="Line 16"/>
            <p:cNvSpPr/>
            <p:nvPr/>
          </p:nvSpPr>
          <p:spPr>
            <a:xfrm>
              <a:off x="2976" y="2016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36889" name="Text Box 17"/>
            <p:cNvSpPr txBox="1"/>
            <p:nvPr/>
          </p:nvSpPr>
          <p:spPr>
            <a:xfrm>
              <a:off x="2677" y="2106"/>
              <a:ext cx="261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fontAlgn="b" hangingPunct="1"/>
              <a:r>
                <a:rPr lang="en-US" altLang="zh-CN" i="1" dirty="0">
                  <a:latin typeface="Times New Roman" panose="02020603050405020304" pitchFamily="18" charset="0"/>
                </a:rPr>
                <a:t>d</a:t>
              </a:r>
            </a:p>
          </p:txBody>
        </p:sp>
      </p:grpSp>
      <p:sp>
        <p:nvSpPr>
          <p:cNvPr id="58386" name="Text Box 18"/>
          <p:cNvSpPr txBox="1"/>
          <p:nvPr/>
        </p:nvSpPr>
        <p:spPr>
          <a:xfrm>
            <a:off x="2604323" y="2564805"/>
            <a:ext cx="8978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b" hangingPunct="1"/>
            <a:r>
              <a:rPr lang="zh-CN" altLang="en-US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zh-CN" altLang="en-US" dirty="0">
                <a:solidFill>
                  <a:srgbClr val="A50021"/>
                </a:solidFill>
                <a:latin typeface="楷体_GB2312" pitchFamily="49" charset="-122"/>
              </a:rPr>
              <a:t>：</a:t>
            </a:r>
          </a:p>
        </p:txBody>
      </p:sp>
      <p:grpSp>
        <p:nvGrpSpPr>
          <p:cNvPr id="3" name="Group 19"/>
          <p:cNvGrpSpPr/>
          <p:nvPr/>
        </p:nvGrpSpPr>
        <p:grpSpPr>
          <a:xfrm>
            <a:off x="3478718" y="2287628"/>
            <a:ext cx="1803400" cy="1076325"/>
            <a:chOff x="902" y="1828"/>
            <a:chExt cx="1136" cy="678"/>
          </a:xfrm>
        </p:grpSpPr>
        <p:sp>
          <p:nvSpPr>
            <p:cNvPr id="36874" name="Text Box 20"/>
            <p:cNvSpPr txBox="1"/>
            <p:nvPr/>
          </p:nvSpPr>
          <p:spPr>
            <a:xfrm>
              <a:off x="902" y="2016"/>
              <a:ext cx="342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fontAlgn="b" hangingPunct="1"/>
              <a:r>
                <a:rPr lang="en-US" altLang="zh-CN" dirty="0">
                  <a:latin typeface="楷体_GB2312" pitchFamily="49" charset="-122"/>
                </a:rPr>
                <a:t>1.</a:t>
              </a:r>
            </a:p>
          </p:txBody>
        </p:sp>
        <p:graphicFrame>
          <p:nvGraphicFramePr>
            <p:cNvPr id="36875" name="Object 21"/>
            <p:cNvGraphicFramePr>
              <a:graphicFrameLocks noChangeAspect="1"/>
            </p:cNvGraphicFramePr>
            <p:nvPr/>
          </p:nvGraphicFramePr>
          <p:xfrm>
            <a:off x="1258" y="1828"/>
            <a:ext cx="780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08000" imgH="393700" progId="Equation.DSMT4">
                    <p:embed/>
                  </p:oleObj>
                </mc:Choice>
                <mc:Fallback>
                  <p:oleObj name="Equation" r:id="rId2" imgW="508000" imgH="393700" progId="Equation.DSMT4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258" y="1828"/>
                          <a:ext cx="780" cy="6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83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1701051"/>
              </p:ext>
            </p:extLst>
          </p:nvPr>
        </p:nvGraphicFramePr>
        <p:xfrm>
          <a:off x="3562381" y="3363953"/>
          <a:ext cx="2459990" cy="1046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54100" imgH="393700" progId="Equation.3">
                  <p:embed/>
                </p:oleObj>
              </mc:Choice>
              <mc:Fallback>
                <p:oleObj r:id="rId4" imgW="1054100" imgH="3937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62381" y="3363953"/>
                        <a:ext cx="2459990" cy="1046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709540"/>
              </p:ext>
            </p:extLst>
          </p:nvPr>
        </p:nvGraphicFramePr>
        <p:xfrm>
          <a:off x="3998825" y="4410433"/>
          <a:ext cx="245999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01700" imgH="393700" progId="Equation.3">
                  <p:embed/>
                </p:oleObj>
              </mc:Choice>
              <mc:Fallback>
                <p:oleObj r:id="rId6" imgW="901700" imgH="3937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98825" y="4410433"/>
                        <a:ext cx="245999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92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9274268"/>
              </p:ext>
            </p:extLst>
          </p:nvPr>
        </p:nvGraphicFramePr>
        <p:xfrm>
          <a:off x="4024305" y="5456913"/>
          <a:ext cx="1712912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020800" imgH="10058400" progId="Equation.DSMT4">
                  <p:embed/>
                </p:oleObj>
              </mc:Choice>
              <mc:Fallback>
                <p:oleObj name="Equation" r:id="rId8" imgW="14020800" imgH="100584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24305" y="5456913"/>
                        <a:ext cx="1712912" cy="1214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8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8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build="p"/>
      <p:bldP spid="5838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19" name="Text Box 27"/>
          <p:cNvSpPr txBox="1"/>
          <p:nvPr/>
        </p:nvSpPr>
        <p:spPr>
          <a:xfrm>
            <a:off x="2033785" y="1339766"/>
            <a:ext cx="3098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fontAlgn="b" hangingPunct="1"/>
            <a:endParaRPr lang="zh-CN" altLang="zh-CN" dirty="0">
              <a:latin typeface="楷体_GB2312" pitchFamily="49" charset="-122"/>
            </a:endParaRPr>
          </a:p>
        </p:txBody>
      </p:sp>
      <p:graphicFrame>
        <p:nvGraphicFramePr>
          <p:cNvPr id="59420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888"/>
              </p:ext>
            </p:extLst>
          </p:nvPr>
        </p:nvGraphicFramePr>
        <p:xfrm>
          <a:off x="4223792" y="1225013"/>
          <a:ext cx="242889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031200" imgH="10363200" progId="Equation.DSMT4">
                  <p:embed/>
                </p:oleObj>
              </mc:Choice>
              <mc:Fallback>
                <p:oleObj name="Equation" r:id="rId2" imgW="21031200" imgH="103632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23792" y="1225013"/>
                        <a:ext cx="2428893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9"/>
          <p:cNvGrpSpPr/>
          <p:nvPr/>
        </p:nvGrpSpPr>
        <p:grpSpPr>
          <a:xfrm>
            <a:off x="2343665" y="548239"/>
            <a:ext cx="4712922" cy="584200"/>
            <a:chOff x="192" y="579"/>
            <a:chExt cx="2755" cy="368"/>
          </a:xfrm>
        </p:grpSpPr>
        <p:sp>
          <p:nvSpPr>
            <p:cNvPr id="37898" name="Text Box 30"/>
            <p:cNvSpPr txBox="1"/>
            <p:nvPr/>
          </p:nvSpPr>
          <p:spPr>
            <a:xfrm>
              <a:off x="192" y="582"/>
              <a:ext cx="263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eaLnBrk="1" fontAlgn="b" hangingPunct="1"/>
              <a:r>
                <a:rPr lang="en-US" altLang="zh-CN" dirty="0">
                  <a:latin typeface="Times New Roman" panose="02020603050405020304" pitchFamily="18" charset="0"/>
                </a:rPr>
                <a:t>2.</a:t>
              </a:r>
            </a:p>
          </p:txBody>
        </p:sp>
        <p:sp>
          <p:nvSpPr>
            <p:cNvPr id="37899" name="Text Box 31"/>
            <p:cNvSpPr txBox="1"/>
            <p:nvPr/>
          </p:nvSpPr>
          <p:spPr>
            <a:xfrm>
              <a:off x="566" y="579"/>
              <a:ext cx="2381" cy="36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fontAlgn="b" hangingPunct="1"/>
              <a:r>
                <a:rPr lang="zh-CN" altLang="en-US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极板上的电荷</a:t>
              </a:r>
              <a:r>
                <a:rPr lang="en-US" altLang="zh-CN" sz="3200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q</a:t>
              </a:r>
              <a:r>
                <a:rPr lang="zh-CN" altLang="en-US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不变</a:t>
              </a:r>
            </a:p>
          </p:txBody>
        </p:sp>
      </p:grpSp>
      <p:graphicFrame>
        <p:nvGraphicFramePr>
          <p:cNvPr id="5942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9186283"/>
              </p:ext>
            </p:extLst>
          </p:nvPr>
        </p:nvGraphicFramePr>
        <p:xfrm>
          <a:off x="2855640" y="2342774"/>
          <a:ext cx="5298446" cy="1164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84120" imgH="507960" progId="Equation.DSMT4">
                  <p:embed/>
                </p:oleObj>
              </mc:Choice>
              <mc:Fallback>
                <p:oleObj name="Equation" r:id="rId4" imgW="2184120" imgH="507960" progId="Equation.DSMT4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5640" y="2342774"/>
                        <a:ext cx="5298446" cy="116423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5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660787"/>
              </p:ext>
            </p:extLst>
          </p:nvPr>
        </p:nvGraphicFramePr>
        <p:xfrm>
          <a:off x="8154086" y="2426802"/>
          <a:ext cx="1453226" cy="1071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457200" progId="Equation.DSMT4">
                  <p:embed/>
                </p:oleObj>
              </mc:Choice>
              <mc:Fallback>
                <p:oleObj name="Equation" r:id="rId6" imgW="583920" imgH="4572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154086" y="2426802"/>
                        <a:ext cx="1453226" cy="107101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2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6375828"/>
              </p:ext>
            </p:extLst>
          </p:nvPr>
        </p:nvGraphicFramePr>
        <p:xfrm>
          <a:off x="3791744" y="4869160"/>
          <a:ext cx="54895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196000" imgH="10058400" progId="Equation.DSMT4">
                  <p:embed/>
                </p:oleObj>
              </mc:Choice>
              <mc:Fallback>
                <p:oleObj name="Equation" r:id="rId8" imgW="44196000" imgH="100584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791744" y="4869160"/>
                        <a:ext cx="5489575" cy="1149350"/>
                      </a:xfrm>
                      <a:prstGeom prst="rect">
                        <a:avLst/>
                      </a:prstGeom>
                      <a:noFill/>
                      <a:ln w="31750" cap="flat" cmpd="sng">
                        <a:solidFill>
                          <a:srgbClr val="A50021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28" name="Text Box 36"/>
          <p:cNvSpPr txBox="1"/>
          <p:nvPr/>
        </p:nvSpPr>
        <p:spPr>
          <a:xfrm>
            <a:off x="3055818" y="3933106"/>
            <a:ext cx="1744038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方法二：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2FF3EA24-B704-A380-4C88-C851A6397575}"/>
              </a:ext>
            </a:extLst>
          </p:cNvPr>
          <p:cNvSpPr/>
          <p:nvPr/>
        </p:nvSpPr>
        <p:spPr>
          <a:xfrm>
            <a:off x="9607312" y="1696812"/>
            <a:ext cx="2303475" cy="12003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插入介质储能减少</a:t>
            </a:r>
            <a:r>
              <a:rPr lang="zh-CN" altLang="zh-CN" dirty="0">
                <a:solidFill>
                  <a:srgbClr val="0000FF"/>
                </a:solidFill>
                <a:latin typeface="楷体_GB2312" pitchFamily="49" charset="-122"/>
              </a:rPr>
              <a:t> </a:t>
            </a:r>
          </a:p>
        </p:txBody>
      </p:sp>
      <p:graphicFrame>
        <p:nvGraphicFramePr>
          <p:cNvPr id="13" name="Object 24">
            <a:extLst>
              <a:ext uri="{FF2B5EF4-FFF2-40B4-BE49-F238E27FC236}">
                <a16:creationId xmlns:a16="http://schemas.microsoft.com/office/drawing/2014/main" id="{86E3EA8A-1BCB-B173-6CF0-EDFE68A23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272072"/>
              </p:ext>
            </p:extLst>
          </p:nvPr>
        </p:nvGraphicFramePr>
        <p:xfrm>
          <a:off x="7604796" y="675465"/>
          <a:ext cx="2028115" cy="1071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74360" imgH="419040" progId="Equation.DSMT4">
                  <p:embed/>
                </p:oleObj>
              </mc:Choice>
              <mc:Fallback>
                <p:oleObj name="Equation" r:id="rId10" imgW="774360" imgH="419040" progId="Equation.DSMT4">
                  <p:embed/>
                  <p:pic>
                    <p:nvPicPr>
                      <p:cNvPr id="58392" name="Object 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04796" y="675465"/>
                        <a:ext cx="2028115" cy="1071016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9" grpId="0"/>
      <p:bldP spid="59428" grpId="0"/>
      <p:bldP spid="1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/>
          <p:nvPr/>
        </p:nvSpPr>
        <p:spPr>
          <a:xfrm>
            <a:off x="2207568" y="2151059"/>
            <a:ext cx="7546596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  <a:r>
              <a:rPr lang="zh-CN" altLang="en-US" dirty="0">
                <a:latin typeface="楷体_GB2312" pitchFamily="49" charset="-122"/>
              </a:rPr>
              <a:t>：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断开电源，</a:t>
            </a:r>
            <a:r>
              <a:rPr lang="zh-CN" altLang="en-US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外力做功等于电场力做功大小</a:t>
            </a:r>
            <a:r>
              <a:rPr lang="en-US" altLang="zh-CN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dirty="0">
              <a:solidFill>
                <a:srgbClr val="A50021"/>
              </a:solidFill>
              <a:latin typeface="楷体_GB2312" pitchFamily="49" charset="-122"/>
            </a:endParaRPr>
          </a:p>
        </p:txBody>
      </p:sp>
      <p:graphicFrame>
        <p:nvGraphicFramePr>
          <p:cNvPr id="686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2666405"/>
              </p:ext>
            </p:extLst>
          </p:nvPr>
        </p:nvGraphicFramePr>
        <p:xfrm>
          <a:off x="2932238" y="5517673"/>
          <a:ext cx="1828800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411200" imgH="4267200" progId="Equation.DSMT4">
                  <p:embed/>
                </p:oleObj>
              </mc:Choice>
              <mc:Fallback>
                <p:oleObj name="Equation" r:id="rId2" imgW="13411200" imgH="4267200" progId="Equation.DSMT4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2238" y="5517673"/>
                        <a:ext cx="1828800" cy="477838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5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9754164" y="1512570"/>
            <a:ext cx="1266825" cy="2144713"/>
            <a:chOff x="4111" y="1193"/>
            <a:chExt cx="798" cy="1351"/>
          </a:xfrm>
        </p:grpSpPr>
        <p:graphicFrame>
          <p:nvGraphicFramePr>
            <p:cNvPr id="35859" name="Object 6"/>
            <p:cNvGraphicFramePr>
              <a:graphicFrameLocks noChangeAspect="1"/>
            </p:cNvGraphicFramePr>
            <p:nvPr/>
          </p:nvGraphicFramePr>
          <p:xfrm>
            <a:off x="4560" y="1193"/>
            <a:ext cx="34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241300" imgH="165100" progId="Equation.3">
                    <p:embed/>
                  </p:oleObj>
                </mc:Choice>
                <mc:Fallback>
                  <p:oleObj r:id="rId4" imgW="241300" imgH="165100" progId="Equation.3">
                    <p:embed/>
                    <p:pic>
                      <p:nvPicPr>
                        <p:cNvPr id="0" name="图片 3177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560" y="1193"/>
                          <a:ext cx="349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0" name="Object 7"/>
            <p:cNvGraphicFramePr>
              <a:graphicFrameLocks noChangeAspect="1"/>
            </p:cNvGraphicFramePr>
            <p:nvPr/>
          </p:nvGraphicFramePr>
          <p:xfrm>
            <a:off x="4111" y="1200"/>
            <a:ext cx="28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127000" imgH="165100" progId="Equation.3">
                    <p:embed/>
                  </p:oleObj>
                </mc:Choice>
                <mc:Fallback>
                  <p:oleObj r:id="rId6" imgW="127000" imgH="165100" progId="Equation.3">
                    <p:embed/>
                    <p:pic>
                      <p:nvPicPr>
                        <p:cNvPr id="0" name="图片 3180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11" y="1200"/>
                          <a:ext cx="283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1" name="Rectangle 8"/>
            <p:cNvSpPr/>
            <p:nvPr/>
          </p:nvSpPr>
          <p:spPr>
            <a:xfrm>
              <a:off x="4638" y="1402"/>
              <a:ext cx="96" cy="1142"/>
            </a:xfrm>
            <a:prstGeom prst="rect">
              <a:avLst/>
            </a:prstGeom>
            <a:noFill/>
            <a:ln w="412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graphicFrame>
          <p:nvGraphicFramePr>
            <p:cNvPr id="35862" name="Object 9"/>
            <p:cNvGraphicFramePr>
              <a:graphicFrameLocks noChangeAspect="1"/>
            </p:cNvGraphicFramePr>
            <p:nvPr/>
          </p:nvGraphicFramePr>
          <p:xfrm>
            <a:off x="4410" y="1847"/>
            <a:ext cx="291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139700" imgH="177800" progId="Equation.3">
                    <p:embed/>
                  </p:oleObj>
                </mc:Choice>
                <mc:Fallback>
                  <p:oleObj r:id="rId8" imgW="139700" imgH="177800" progId="Equation.3">
                    <p:embed/>
                    <p:pic>
                      <p:nvPicPr>
                        <p:cNvPr id="0" name="图片 317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410" y="1847"/>
                          <a:ext cx="291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3" name="Rectangle 10"/>
            <p:cNvSpPr/>
            <p:nvPr/>
          </p:nvSpPr>
          <p:spPr>
            <a:xfrm>
              <a:off x="4301" y="1402"/>
              <a:ext cx="96" cy="1142"/>
            </a:xfrm>
            <a:prstGeom prst="rect">
              <a:avLst/>
            </a:prstGeom>
            <a:noFill/>
            <a:ln w="412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35864" name="Line 11"/>
            <p:cNvSpPr/>
            <p:nvPr/>
          </p:nvSpPr>
          <p:spPr>
            <a:xfrm>
              <a:off x="4394" y="2201"/>
              <a:ext cx="22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graphicFrame>
        <p:nvGraphicFramePr>
          <p:cNvPr id="686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331852"/>
              </p:ext>
            </p:extLst>
          </p:nvPr>
        </p:nvGraphicFramePr>
        <p:xfrm>
          <a:off x="7532776" y="5182080"/>
          <a:ext cx="14160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457200" progId="Equation.DSMT4">
                  <p:embed/>
                </p:oleObj>
              </mc:Choice>
              <mc:Fallback>
                <p:oleObj name="Equation" r:id="rId10" imgW="482400" imgH="45720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32776" y="5182080"/>
                        <a:ext cx="1416050" cy="1165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/>
          <p:nvPr/>
        </p:nvGrpSpPr>
        <p:grpSpPr>
          <a:xfrm>
            <a:off x="1648058" y="510695"/>
            <a:ext cx="9542094" cy="1398914"/>
            <a:chOff x="-301" y="48"/>
            <a:chExt cx="5495" cy="881"/>
          </a:xfrm>
        </p:grpSpPr>
        <p:sp>
          <p:nvSpPr>
            <p:cNvPr id="68622" name="Text Box 14"/>
            <p:cNvSpPr txBox="1">
              <a:spLocks noChangeArrowheads="1"/>
            </p:cNvSpPr>
            <p:nvPr/>
          </p:nvSpPr>
          <p:spPr bwMode="auto">
            <a:xfrm>
              <a:off x="144" y="48"/>
              <a:ext cx="5050" cy="60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lstStyle/>
            <a:p>
              <a:pPr marR="0" defTabSz="914400" eaLnBrk="1" hangingPunct="1">
                <a:buClrTx/>
                <a:buSzTx/>
                <a:buFontTx/>
                <a:buNone/>
                <a:defRPr/>
              </a:pPr>
              <a:r>
                <a:rPr kumimoji="1" lang="zh-CN" altLang="en-US" kern="1200" cap="none" spc="0" normalizeH="0" baseline="0" noProof="0" dirty="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" panose="02010609060101010101" pitchFamily="49" charset="-122"/>
                  <a:ea typeface="楷体" panose="02010609060101010101" pitchFamily="49" charset="-122"/>
                </a:rPr>
                <a:t>例</a:t>
              </a:r>
              <a:r>
                <a:rPr kumimoji="1" lang="zh-CN" altLang="en-US" kern="1200" cap="none" spc="0" normalizeH="0" baseline="0" noProof="0" dirty="0">
                  <a:latin typeface="楷体" panose="02010609060101010101" pitchFamily="49" charset="-122"/>
                  <a:ea typeface="楷体" panose="02010609060101010101" pitchFamily="49" charset="-122"/>
                </a:rPr>
                <a:t>：一平板电容器面积为</a:t>
              </a:r>
              <a:r>
                <a:rPr kumimoji="1" lang="en-US" altLang="zh-CN" i="1" kern="1200" cap="none" spc="0" normalizeH="0" baseline="0" noProof="0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S</a:t>
              </a:r>
              <a:r>
                <a:rPr kumimoji="1" lang="en-US" altLang="zh-CN" kern="1200" cap="none" spc="0" normalizeH="0" baseline="0" noProof="0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,</a:t>
              </a:r>
              <a:r>
                <a:rPr kumimoji="1" lang="zh-CN" altLang="en-US" kern="1200" cap="none" spc="0" normalizeH="0" baseline="0" noProof="0" dirty="0">
                  <a:latin typeface="楷体" panose="02010609060101010101" pitchFamily="49" charset="-122"/>
                  <a:ea typeface="楷体" panose="02010609060101010101" pitchFamily="49" charset="-122"/>
                </a:rPr>
                <a:t>间距</a:t>
              </a:r>
              <a:r>
                <a:rPr kumimoji="1" lang="en-US" altLang="zh-CN" i="1" kern="1200" cap="none" spc="0" normalizeH="0" baseline="0" noProof="0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</a:t>
              </a:r>
              <a:r>
                <a:rPr kumimoji="1" lang="en-US" altLang="zh-CN" kern="1200" cap="none" spc="0" normalizeH="0" baseline="0" noProof="0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,</a:t>
              </a:r>
              <a:r>
                <a:rPr kumimoji="1" lang="zh-CN" altLang="en-US" kern="1200" cap="none" spc="0" normalizeH="0" baseline="0" noProof="0" dirty="0">
                  <a:latin typeface="楷体" panose="02010609060101010101" pitchFamily="49" charset="-122"/>
                  <a:ea typeface="楷体" panose="02010609060101010101" pitchFamily="49" charset="-122"/>
                </a:rPr>
                <a:t>用电源充电后，两极板分别带电为</a:t>
              </a:r>
              <a:r>
                <a:rPr kumimoji="1" lang="en-US" altLang="zh-CN" kern="1200" cap="none" spc="0" normalizeH="0" baseline="0" noProof="0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+</a:t>
              </a:r>
              <a:r>
                <a:rPr kumimoji="1" lang="en-US" altLang="zh-CN" i="1" kern="1200" cap="none" spc="0" normalizeH="0" baseline="0" noProof="0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 </a:t>
              </a:r>
              <a:r>
                <a:rPr kumimoji="1" lang="zh-CN" altLang="en-US" kern="1200" cap="none" spc="0" normalizeH="0" baseline="0" noProof="0" dirty="0">
                  <a:latin typeface="楷体" panose="02010609060101010101" pitchFamily="49" charset="-122"/>
                  <a:ea typeface="楷体" panose="02010609060101010101" pitchFamily="49" charset="-122"/>
                </a:rPr>
                <a:t>和</a:t>
              </a:r>
              <a:r>
                <a:rPr kumimoji="1" lang="en-US" altLang="zh-CN" kern="1200" cap="none" spc="0" normalizeH="0" baseline="0" noProof="0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-</a:t>
              </a:r>
              <a:r>
                <a:rPr kumimoji="1" lang="en-US" altLang="zh-CN" i="1" kern="1200" cap="none" spc="0" normalizeH="0" baseline="0" noProof="0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q. </a:t>
              </a:r>
              <a:r>
                <a:rPr kumimoji="1" lang="zh-CN" altLang="en-US" u="sng" kern="1200" cap="none" spc="0" normalizeH="0" baseline="0" noProof="0" dirty="0">
                  <a:solidFill>
                    <a:srgbClr val="A5002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断开电源后</a:t>
              </a:r>
              <a:r>
                <a:rPr kumimoji="1" lang="en-US" altLang="zh-CN" kern="1200" cap="none" spc="0" normalizeH="0" baseline="0" noProof="0" dirty="0">
                  <a:latin typeface="楷体" panose="02010609060101010101" pitchFamily="49" charset="-122"/>
                  <a:ea typeface="楷体" panose="02010609060101010101" pitchFamily="49" charset="-122"/>
                </a:rPr>
                <a:t>,</a:t>
              </a:r>
              <a:r>
                <a:rPr kumimoji="1" lang="zh-CN" altLang="en-US" kern="1200" cap="none" spc="0" normalizeH="0" baseline="0" noProof="0" dirty="0">
                  <a:latin typeface="楷体" panose="02010609060101010101" pitchFamily="49" charset="-122"/>
                  <a:ea typeface="楷体" panose="02010609060101010101" pitchFamily="49" charset="-122"/>
                </a:rPr>
                <a:t>再把两极板拉至</a:t>
              </a:r>
              <a:r>
                <a:rPr kumimoji="1" lang="en-US" altLang="zh-CN" kern="1200" cap="none" spc="0" normalizeH="0" baseline="0" noProof="0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en-US" altLang="zh-CN" i="1" kern="1200" cap="none" spc="0" normalizeH="0" baseline="0" noProof="0" dirty="0"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d.</a:t>
              </a:r>
              <a:endParaRPr kumimoji="1" lang="en-US" altLang="zh-CN" kern="1200" cap="none" spc="0" normalizeH="0" baseline="0" noProof="0" dirty="0"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35858" name="Rectangle 15"/>
            <p:cNvSpPr/>
            <p:nvPr/>
          </p:nvSpPr>
          <p:spPr>
            <a:xfrm>
              <a:off x="-301" y="600"/>
              <a:ext cx="3888" cy="32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/>
            <a:p>
              <a:pPr algn="ctr" eaLnBrk="1" hangingPunct="1"/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试求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:</a:t>
              </a:r>
              <a:r>
                <a:rPr lang="zh-CN" altLang="en-US" dirty="0">
                  <a:latin typeface="楷体" panose="02010609060101010101" pitchFamily="49" charset="-122"/>
                  <a:ea typeface="楷体" panose="02010609060101010101" pitchFamily="49" charset="-122"/>
                </a:rPr>
                <a:t>外力克服电场力所做的功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</a:rPr>
                <a:t>.</a:t>
              </a:r>
              <a:endParaRPr lang="en-US" altLang="zh-CN" dirty="0">
                <a:latin typeface="楷体" panose="02010609060101010101" pitchFamily="49" charset="-122"/>
                <a:ea typeface="楷体" panose="02010609060101010101" pitchFamily="49" charset="-122"/>
                <a:sym typeface="Monotype Sorts" pitchFamily="2" charset="2"/>
              </a:endParaRPr>
            </a:p>
          </p:txBody>
        </p:sp>
      </p:grpSp>
      <p:grpSp>
        <p:nvGrpSpPr>
          <p:cNvPr id="4" name="Group 16"/>
          <p:cNvGrpSpPr/>
          <p:nvPr/>
        </p:nvGrpSpPr>
        <p:grpSpPr>
          <a:xfrm>
            <a:off x="9473494" y="3746500"/>
            <a:ext cx="1828800" cy="2144713"/>
            <a:chOff x="4080" y="2585"/>
            <a:chExt cx="1152" cy="1351"/>
          </a:xfrm>
        </p:grpSpPr>
        <p:graphicFrame>
          <p:nvGraphicFramePr>
            <p:cNvPr id="35851" name="Object 17"/>
            <p:cNvGraphicFramePr>
              <a:graphicFrameLocks noChangeAspect="1"/>
            </p:cNvGraphicFramePr>
            <p:nvPr/>
          </p:nvGraphicFramePr>
          <p:xfrm>
            <a:off x="4883" y="2585"/>
            <a:ext cx="349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41300" imgH="165100" progId="Equation.3">
                    <p:embed/>
                  </p:oleObj>
                </mc:Choice>
                <mc:Fallback>
                  <p:oleObj r:id="rId12" imgW="241300" imgH="165100" progId="Equation.3">
                    <p:embed/>
                    <p:pic>
                      <p:nvPicPr>
                        <p:cNvPr id="0" name="图片 318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883" y="2585"/>
                          <a:ext cx="349" cy="2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2" name="Object 18"/>
            <p:cNvGraphicFramePr>
              <a:graphicFrameLocks noChangeAspect="1"/>
            </p:cNvGraphicFramePr>
            <p:nvPr/>
          </p:nvGraphicFramePr>
          <p:xfrm>
            <a:off x="4080" y="2592"/>
            <a:ext cx="283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127000" imgH="165100" progId="Equation.3">
                    <p:embed/>
                  </p:oleObj>
                </mc:Choice>
                <mc:Fallback>
                  <p:oleObj r:id="rId13" imgW="127000" imgH="165100" progId="Equation.3">
                    <p:embed/>
                    <p:pic>
                      <p:nvPicPr>
                        <p:cNvPr id="0" name="图片 318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80" y="2592"/>
                          <a:ext cx="283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3" name="Rectangle 19"/>
            <p:cNvSpPr/>
            <p:nvPr/>
          </p:nvSpPr>
          <p:spPr>
            <a:xfrm>
              <a:off x="4944" y="2794"/>
              <a:ext cx="96" cy="1142"/>
            </a:xfrm>
            <a:prstGeom prst="rect">
              <a:avLst/>
            </a:prstGeom>
            <a:noFill/>
            <a:ln w="412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graphicFrame>
          <p:nvGraphicFramePr>
            <p:cNvPr id="35854" name="Object 20"/>
            <p:cNvGraphicFramePr>
              <a:graphicFrameLocks noChangeAspect="1"/>
            </p:cNvGraphicFramePr>
            <p:nvPr/>
          </p:nvGraphicFramePr>
          <p:xfrm>
            <a:off x="4480" y="3312"/>
            <a:ext cx="446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215900" imgH="177800" progId="Equation.3">
                    <p:embed/>
                  </p:oleObj>
                </mc:Choice>
                <mc:Fallback>
                  <p:oleObj r:id="rId14" imgW="215900" imgH="177800" progId="Equation.3">
                    <p:embed/>
                    <p:pic>
                      <p:nvPicPr>
                        <p:cNvPr id="0" name="图片 3187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480" y="3312"/>
                          <a:ext cx="446" cy="30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5" name="Rectangle 21"/>
            <p:cNvSpPr/>
            <p:nvPr/>
          </p:nvSpPr>
          <p:spPr>
            <a:xfrm>
              <a:off x="4311" y="2794"/>
              <a:ext cx="96" cy="1142"/>
            </a:xfrm>
            <a:prstGeom prst="rect">
              <a:avLst/>
            </a:prstGeom>
            <a:noFill/>
            <a:ln w="412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35856" name="Line 22"/>
            <p:cNvSpPr/>
            <p:nvPr/>
          </p:nvSpPr>
          <p:spPr>
            <a:xfrm>
              <a:off x="4404" y="3593"/>
              <a:ext cx="540" cy="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triangle" w="med" len="med"/>
              <a:tailEnd type="triangle" w="med" len="med"/>
            </a:ln>
          </p:spPr>
        </p:sp>
      </p:grp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475548"/>
              </p:ext>
            </p:extLst>
          </p:nvPr>
        </p:nvGraphicFramePr>
        <p:xfrm>
          <a:off x="4775325" y="5140325"/>
          <a:ext cx="2664460" cy="1232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812800" imgH="457200" progId="Equation.3">
                  <p:embed/>
                </p:oleObj>
              </mc:Choice>
              <mc:Fallback>
                <p:oleObj r:id="rId16" imgW="812800" imgH="4572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775325" y="5140325"/>
                        <a:ext cx="2664460" cy="12325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>
            <a:extLst>
              <a:ext uri="{FF2B5EF4-FFF2-40B4-BE49-F238E27FC236}">
                <a16:creationId xmlns:a16="http://schemas.microsoft.com/office/drawing/2014/main" id="{9226D6B6-3527-9F5C-DE00-5F3EC750A2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859848"/>
              </p:ext>
            </p:extLst>
          </p:nvPr>
        </p:nvGraphicFramePr>
        <p:xfrm>
          <a:off x="4160935" y="2572117"/>
          <a:ext cx="1725775" cy="998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47640" imgH="431640" progId="Equation.DSMT4">
                  <p:embed/>
                </p:oleObj>
              </mc:Choice>
              <mc:Fallback>
                <p:oleObj name="Equation" r:id="rId18" imgW="647640" imgH="431640" progId="Equation.DSMT4">
                  <p:embed/>
                  <p:pic>
                    <p:nvPicPr>
                      <p:cNvPr id="68620" name="Object 12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160935" y="2572117"/>
                        <a:ext cx="1725775" cy="99838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2">
            <a:extLst>
              <a:ext uri="{FF2B5EF4-FFF2-40B4-BE49-F238E27FC236}">
                <a16:creationId xmlns:a16="http://schemas.microsoft.com/office/drawing/2014/main" id="{4725F187-D9F5-B827-FD9A-62EE477CE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336999"/>
              </p:ext>
            </p:extLst>
          </p:nvPr>
        </p:nvGraphicFramePr>
        <p:xfrm>
          <a:off x="5905797" y="2509887"/>
          <a:ext cx="1273877" cy="104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82400" imgH="457200" progId="Equation.DSMT4">
                  <p:embed/>
                </p:oleObj>
              </mc:Choice>
              <mc:Fallback>
                <p:oleObj name="Equation" r:id="rId20" imgW="482400" imgH="457200" progId="Equation.DSMT4">
                  <p:embed/>
                  <p:pic>
                    <p:nvPicPr>
                      <p:cNvPr id="24" name="Object 12">
                        <a:extLst>
                          <a:ext uri="{FF2B5EF4-FFF2-40B4-BE49-F238E27FC236}">
                            <a16:creationId xmlns:a16="http://schemas.microsoft.com/office/drawing/2014/main" id="{9226D6B6-3527-9F5C-DE00-5F3EC750A2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905797" y="2509887"/>
                        <a:ext cx="1273877" cy="1047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">
            <a:extLst>
              <a:ext uri="{FF2B5EF4-FFF2-40B4-BE49-F238E27FC236}">
                <a16:creationId xmlns:a16="http://schemas.microsoft.com/office/drawing/2014/main" id="{CBDC203D-4B5B-30C9-7968-30601F90E927}"/>
              </a:ext>
            </a:extLst>
          </p:cNvPr>
          <p:cNvSpPr txBox="1"/>
          <p:nvPr/>
        </p:nvSpPr>
        <p:spPr>
          <a:xfrm>
            <a:off x="2207568" y="4238626"/>
            <a:ext cx="7086600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解二</a:t>
            </a:r>
            <a:r>
              <a:rPr lang="zh-CN" altLang="en-US" dirty="0">
                <a:solidFill>
                  <a:srgbClr val="A50021"/>
                </a:solidFill>
                <a:latin typeface="楷体" panose="02010609060101010101" pitchFamily="49" charset="-122"/>
              </a:rPr>
              <a:t>：</a:t>
            </a:r>
            <a:r>
              <a:rPr lang="zh-CN" altLang="en-US" dirty="0">
                <a:latin typeface="楷体_GB2312" pitchFamily="49" charset="-122"/>
              </a:rPr>
              <a:t> </a:t>
            </a:r>
            <a:r>
              <a:rPr lang="zh-CN" altLang="en-US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根据功能原理</a:t>
            </a:r>
            <a:r>
              <a:rPr lang="en-US" altLang="zh-CN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lang="en-US" altLang="zh-CN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断开电源，则外力的</a:t>
            </a:r>
            <a:r>
              <a:rPr lang="en-US" altLang="zh-CN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eaLnBrk="1" hangingPunct="1"/>
            <a:r>
              <a:rPr lang="en-US" altLang="zh-CN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</a:t>
            </a:r>
            <a:r>
              <a:rPr lang="zh-CN" altLang="en-US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功等于系统静电能的增量</a:t>
            </a:r>
            <a:r>
              <a:rPr lang="en-US" altLang="zh-CN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lang="en-US" altLang="zh-CN" dirty="0">
              <a:solidFill>
                <a:srgbClr val="A50021"/>
              </a:solidFill>
              <a:latin typeface="楷体_GB2312" pitchFamily="49" charset="-122"/>
            </a:endParaRPr>
          </a:p>
        </p:txBody>
      </p:sp>
      <p:graphicFrame>
        <p:nvGraphicFramePr>
          <p:cNvPr id="27" name="Object 4">
            <a:extLst>
              <a:ext uri="{FF2B5EF4-FFF2-40B4-BE49-F238E27FC236}">
                <a16:creationId xmlns:a16="http://schemas.microsoft.com/office/drawing/2014/main" id="{2F102C98-D3FB-2F8B-4F0E-8275BCBB27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2962675"/>
              </p:ext>
            </p:extLst>
          </p:nvPr>
        </p:nvGraphicFramePr>
        <p:xfrm>
          <a:off x="4833571" y="3626657"/>
          <a:ext cx="1725776" cy="496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07960" imgH="177480" progId="Equation.DSMT4">
                  <p:embed/>
                </p:oleObj>
              </mc:Choice>
              <mc:Fallback>
                <p:oleObj name="Equation" r:id="rId22" imgW="507960" imgH="177480" progId="Equation.DSMT4">
                  <p:embed/>
                  <p:pic>
                    <p:nvPicPr>
                      <p:cNvPr id="68612" name="Object 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833571" y="3626657"/>
                        <a:ext cx="1725776" cy="496806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  <a:alpha val="5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2">
            <a:extLst>
              <a:ext uri="{FF2B5EF4-FFF2-40B4-BE49-F238E27FC236}">
                <a16:creationId xmlns:a16="http://schemas.microsoft.com/office/drawing/2014/main" id="{2854F9D6-7D71-1DDE-462F-C7BBEEFC0A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5024831"/>
              </p:ext>
            </p:extLst>
          </p:nvPr>
        </p:nvGraphicFramePr>
        <p:xfrm>
          <a:off x="6691716" y="3291653"/>
          <a:ext cx="1417638" cy="1166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82400" imgH="457200" progId="Equation.DSMT4">
                  <p:embed/>
                </p:oleObj>
              </mc:Choice>
              <mc:Fallback>
                <p:oleObj name="Equation" r:id="rId24" imgW="482400" imgH="457200" progId="Equation.DSMT4">
                  <p:embed/>
                  <p:pic>
                    <p:nvPicPr>
                      <p:cNvPr id="68620" name="Object 1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691716" y="3291653"/>
                        <a:ext cx="1417638" cy="1166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uiExpand="1" build="p"/>
      <p:bldP spid="26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/>
          <p:nvPr/>
        </p:nvSpPr>
        <p:spPr>
          <a:xfrm>
            <a:off x="4362376" y="938555"/>
            <a:ext cx="108073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电容</a:t>
            </a:r>
          </a:p>
        </p:txBody>
      </p:sp>
      <p:sp>
        <p:nvSpPr>
          <p:cNvPr id="36867" name="Rectangle 3"/>
          <p:cNvSpPr/>
          <p:nvPr/>
        </p:nvSpPr>
        <p:spPr>
          <a:xfrm>
            <a:off x="2495476" y="1803107"/>
            <a:ext cx="37338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三种常见的电容器</a:t>
            </a:r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019054"/>
              </p:ext>
            </p:extLst>
          </p:nvPr>
        </p:nvGraphicFramePr>
        <p:xfrm>
          <a:off x="6523494" y="658992"/>
          <a:ext cx="2107580" cy="1144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58720" imgH="393480" progId="Equation.DSMT4">
                  <p:embed/>
                </p:oleObj>
              </mc:Choice>
              <mc:Fallback>
                <p:oleObj name="Equation" r:id="rId2" imgW="558720" imgH="393480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23494" y="658992"/>
                        <a:ext cx="2107580" cy="11441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883688"/>
              </p:ext>
            </p:extLst>
          </p:nvPr>
        </p:nvGraphicFramePr>
        <p:xfrm>
          <a:off x="7248128" y="2451675"/>
          <a:ext cx="159385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106400" imgH="9448800" progId="Equation.DSMT4">
                  <p:embed/>
                </p:oleObj>
              </mc:Choice>
              <mc:Fallback>
                <p:oleObj name="Equation" r:id="rId4" imgW="13106400" imgH="94488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48128" y="2451675"/>
                        <a:ext cx="1593850" cy="1023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/>
          <p:nvPr/>
        </p:nvSpPr>
        <p:spPr>
          <a:xfrm>
            <a:off x="3719439" y="2667659"/>
            <a:ext cx="2667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平行板电容器</a:t>
            </a:r>
          </a:p>
        </p:txBody>
      </p:sp>
      <p:sp>
        <p:nvSpPr>
          <p:cNvPr id="36872" name="Rectangle 8"/>
          <p:cNvSpPr/>
          <p:nvPr/>
        </p:nvSpPr>
        <p:spPr>
          <a:xfrm>
            <a:off x="3719756" y="4035449"/>
            <a:ext cx="28397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圆柱形电容器</a:t>
            </a:r>
          </a:p>
        </p:txBody>
      </p:sp>
      <p:graphicFrame>
        <p:nvGraphicFramePr>
          <p:cNvPr id="41992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420433"/>
              </p:ext>
            </p:extLst>
          </p:nvPr>
        </p:nvGraphicFramePr>
        <p:xfrm>
          <a:off x="7248128" y="3697456"/>
          <a:ext cx="2107580" cy="1486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49600" imgH="14935200" progId="Equation.DSMT4">
                  <p:embed/>
                </p:oleObj>
              </mc:Choice>
              <mc:Fallback>
                <p:oleObj name="Equation" r:id="rId6" imgW="15849600" imgH="149352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48128" y="3697456"/>
                        <a:ext cx="2107580" cy="148641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4" name="Rectangle 10"/>
          <p:cNvSpPr/>
          <p:nvPr/>
        </p:nvSpPr>
        <p:spPr>
          <a:xfrm>
            <a:off x="3935021" y="5403239"/>
            <a:ext cx="2661920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球形电容器</a:t>
            </a:r>
          </a:p>
        </p:txBody>
      </p:sp>
      <p:graphicFrame>
        <p:nvGraphicFramePr>
          <p:cNvPr id="4199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5390748"/>
              </p:ext>
            </p:extLst>
          </p:nvPr>
        </p:nvGraphicFramePr>
        <p:xfrm>
          <a:off x="7250333" y="5184799"/>
          <a:ext cx="265906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555200" imgH="10668000" progId="Equation.DSMT4">
                  <p:embed/>
                </p:oleObj>
              </mc:Choice>
              <mc:Fallback>
                <p:oleObj name="Equation" r:id="rId8" imgW="22555200" imgH="106680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50333" y="5184799"/>
                        <a:ext cx="2659063" cy="1141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Text Box 12"/>
          <p:cNvSpPr txBox="1"/>
          <p:nvPr/>
        </p:nvSpPr>
        <p:spPr>
          <a:xfrm>
            <a:off x="2279576" y="507389"/>
            <a:ext cx="18688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</a:t>
            </a:r>
            <a:r>
              <a:rPr lang="zh-CN" altLang="en-US" sz="3600" dirty="0">
                <a:solidFill>
                  <a:srgbClr val="A50021"/>
                </a:solidFill>
                <a:latin typeface="楷体_GB2312" pitchFamily="49" charset="-122"/>
              </a:rPr>
              <a:t>：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/>
      <p:bldP spid="36870" grpId="0"/>
      <p:bldP spid="36872" grpId="0"/>
      <p:bldP spid="3687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/>
          <p:nvPr/>
        </p:nvSpPr>
        <p:spPr>
          <a:xfrm>
            <a:off x="2063552" y="908685"/>
            <a:ext cx="433133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电容器的串</a:t>
            </a:r>
            <a:r>
              <a:rPr lang="en-US" altLang="zh-CN" sz="3600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并联</a:t>
            </a:r>
          </a:p>
        </p:txBody>
      </p:sp>
      <p:sp>
        <p:nvSpPr>
          <p:cNvPr id="36878" name="Rectangle 14"/>
          <p:cNvSpPr/>
          <p:nvPr/>
        </p:nvSpPr>
        <p:spPr>
          <a:xfrm>
            <a:off x="2135307" y="2708910"/>
            <a:ext cx="3171825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zh-CN" sz="360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电容器</a:t>
            </a:r>
            <a:r>
              <a:rPr lang="zh-CN" altLang="en-US" sz="360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储能</a:t>
            </a:r>
            <a:r>
              <a:rPr lang="zh-CN" altLang="zh-CN" dirty="0">
                <a:solidFill>
                  <a:srgbClr val="A50021"/>
                </a:solidFill>
                <a:latin typeface="楷体_GB2312" pitchFamily="49" charset="-122"/>
              </a:rPr>
              <a:t> </a:t>
            </a:r>
          </a:p>
        </p:txBody>
      </p:sp>
      <p:graphicFrame>
        <p:nvGraphicFramePr>
          <p:cNvPr id="4199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8057691"/>
              </p:ext>
            </p:extLst>
          </p:nvPr>
        </p:nvGraphicFramePr>
        <p:xfrm>
          <a:off x="5159896" y="2881361"/>
          <a:ext cx="4305301" cy="988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86400" imgH="10058400" progId="Equation.DSMT4">
                  <p:embed/>
                </p:oleObj>
              </mc:Choice>
              <mc:Fallback>
                <p:oleObj name="Equation" r:id="rId2" imgW="43586400" imgH="100584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59896" y="2881361"/>
                        <a:ext cx="4305301" cy="988132"/>
                      </a:xfrm>
                      <a:prstGeom prst="rect">
                        <a:avLst/>
                      </a:prstGeom>
                      <a:noFill/>
                      <a:ln w="19050" cap="flat" cmpd="sng">
                        <a:solidFill>
                          <a:schemeClr val="accent1">
                            <a:shade val="50000"/>
                          </a:schemeClr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315120"/>
              </p:ext>
            </p:extLst>
          </p:nvPr>
        </p:nvGraphicFramePr>
        <p:xfrm>
          <a:off x="5087888" y="4623654"/>
          <a:ext cx="4654301" cy="1119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444240" progId="Equation.DSMT4">
                  <p:embed/>
                </p:oleObj>
              </mc:Choice>
              <mc:Fallback>
                <p:oleObj name="Equation" r:id="rId4" imgW="1828800" imgH="44424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087888" y="4623654"/>
                        <a:ext cx="4654301" cy="11190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4"/>
          <p:cNvSpPr/>
          <p:nvPr/>
        </p:nvSpPr>
        <p:spPr>
          <a:xfrm>
            <a:off x="2135307" y="4186555"/>
            <a:ext cx="31718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zh-CN" altLang="zh-CN" sz="3600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电场的能量</a:t>
            </a:r>
            <a:r>
              <a:rPr lang="zh-CN" altLang="zh-CN" dirty="0">
                <a:solidFill>
                  <a:srgbClr val="A50021"/>
                </a:solidFill>
                <a:latin typeface="楷体_GB2312" pitchFamily="49" charset="-122"/>
              </a:rPr>
              <a:t> </a:t>
            </a:r>
          </a:p>
        </p:txBody>
      </p:sp>
      <p:graphicFrame>
        <p:nvGraphicFramePr>
          <p:cNvPr id="48173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052427"/>
              </p:ext>
            </p:extLst>
          </p:nvPr>
        </p:nvGraphicFramePr>
        <p:xfrm>
          <a:off x="6813550" y="449263"/>
          <a:ext cx="34131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95280" imgH="228600" progId="Equation.DSMT4">
                  <p:embed/>
                </p:oleObj>
              </mc:Choice>
              <mc:Fallback>
                <p:oleObj name="Equation" r:id="rId6" imgW="129528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13550" y="449263"/>
                        <a:ext cx="3413125" cy="6000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226" name="Object 9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232811"/>
              </p:ext>
            </p:extLst>
          </p:nvPr>
        </p:nvGraphicFramePr>
        <p:xfrm>
          <a:off x="6799263" y="1341438"/>
          <a:ext cx="346710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360" imgH="431640" progId="Equation.DSMT4">
                  <p:embed/>
                </p:oleObj>
              </mc:Choice>
              <mc:Fallback>
                <p:oleObj name="Equation" r:id="rId8" imgW="1422360" imgH="43164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99263" y="1341438"/>
                        <a:ext cx="3467100" cy="909637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6080244" y="620688"/>
            <a:ext cx="59182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9600" dirty="0">
                <a:solidFill>
                  <a:srgbClr val="FF0000"/>
                </a:solidFill>
                <a:sym typeface="Symbol" panose="05050102010706020507" charset="0"/>
              </a:rPr>
              <a:t>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6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1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78" grpId="0" build="p"/>
      <p:bldP spid="2" grpId="0" build="p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30" name="Text Box 6"/>
          <p:cNvSpPr txBox="1"/>
          <p:nvPr/>
        </p:nvSpPr>
        <p:spPr>
          <a:xfrm>
            <a:off x="2711624" y="1858144"/>
            <a:ext cx="5723121" cy="153888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作业</a:t>
            </a:r>
            <a:r>
              <a:rPr lang="zh-CN" altLang="en-US" sz="4000" dirty="0">
                <a:solidFill>
                  <a:srgbClr val="01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3600" dirty="0">
              <a:solidFill>
                <a:srgbClr val="01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01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dirty="0">
                <a:solidFill>
                  <a:srgbClr val="010000"/>
                </a:solidFill>
                <a:latin typeface="Times New Roman" panose="02020603050405020304" pitchFamily="18" charset="0"/>
              </a:rPr>
              <a:t>       9.38</a:t>
            </a:r>
            <a:r>
              <a:rPr lang="zh-CN" altLang="en-US" sz="3600" dirty="0">
                <a:solidFill>
                  <a:srgbClr val="010000"/>
                </a:solidFill>
                <a:latin typeface="Times New Roman" panose="02020603050405020304" pitchFamily="18" charset="0"/>
              </a:rPr>
              <a:t> ，</a:t>
            </a:r>
            <a:r>
              <a:rPr lang="en-US" altLang="zh-CN" sz="3600" dirty="0">
                <a:solidFill>
                  <a:srgbClr val="010000"/>
                </a:solidFill>
                <a:latin typeface="Times New Roman" panose="02020603050405020304" pitchFamily="18" charset="0"/>
              </a:rPr>
              <a:t>9.41</a:t>
            </a:r>
            <a:r>
              <a:rPr lang="zh-CN" altLang="en-US" sz="3600" dirty="0">
                <a:solidFill>
                  <a:srgbClr val="01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3600" dirty="0">
                <a:solidFill>
                  <a:srgbClr val="010000"/>
                </a:solidFill>
                <a:latin typeface="Times New Roman" panose="02020603050405020304" pitchFamily="18" charset="0"/>
              </a:rPr>
              <a:t>9.42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>
            <a:extLst>
              <a:ext uri="{FF2B5EF4-FFF2-40B4-BE49-F238E27FC236}">
                <a16:creationId xmlns:a16="http://schemas.microsoft.com/office/drawing/2014/main" id="{3E354739-9EFD-6A7B-D76A-8CA27FC5347E}"/>
              </a:ext>
            </a:extLst>
          </p:cNvPr>
          <p:cNvGrpSpPr/>
          <p:nvPr/>
        </p:nvGrpSpPr>
        <p:grpSpPr>
          <a:xfrm>
            <a:off x="3719736" y="3202829"/>
            <a:ext cx="1742254" cy="2262503"/>
            <a:chOff x="4302503" y="1085145"/>
            <a:chExt cx="1742254" cy="2262503"/>
          </a:xfrm>
        </p:grpSpPr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E63B4426-4007-AEA7-401F-683E2F26CF5A}"/>
                </a:ext>
              </a:extLst>
            </p:cNvPr>
            <p:cNvSpPr txBox="1"/>
            <p:nvPr/>
          </p:nvSpPr>
          <p:spPr>
            <a:xfrm>
              <a:off x="5016817" y="1085145"/>
              <a:ext cx="676275" cy="6451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3600" b="0" i="1" dirty="0">
                  <a:latin typeface="Times New Roman" panose="02020603050405020304" pitchFamily="18" charset="0"/>
                  <a:sym typeface="+mn-ea"/>
                </a:rPr>
                <a:t>q</a:t>
              </a:r>
            </a:p>
          </p:txBody>
        </p: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8DA0CA37-6751-685E-0311-ABB7EF4D6B88}"/>
                </a:ext>
              </a:extLst>
            </p:cNvPr>
            <p:cNvGrpSpPr/>
            <p:nvPr/>
          </p:nvGrpSpPr>
          <p:grpSpPr>
            <a:xfrm>
              <a:off x="4302503" y="1686507"/>
              <a:ext cx="1742254" cy="1661141"/>
              <a:chOff x="9682338" y="530298"/>
              <a:chExt cx="1742254" cy="1661141"/>
            </a:xfrm>
          </p:grpSpPr>
          <p:sp>
            <p:nvSpPr>
              <p:cNvPr id="102" name="Oval 8">
                <a:extLst>
                  <a:ext uri="{FF2B5EF4-FFF2-40B4-BE49-F238E27FC236}">
                    <a16:creationId xmlns:a16="http://schemas.microsoft.com/office/drawing/2014/main" id="{BAC7A079-1ECB-6FB9-8C71-ADCE98F0A2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82338" y="530298"/>
                <a:ext cx="1735133" cy="1661141"/>
              </a:xfrm>
              <a:prstGeom prst="ellipse">
                <a:avLst/>
              </a:prstGeom>
              <a:solidFill>
                <a:srgbClr val="C7DBCC"/>
              </a:solidFill>
              <a:ln w="9525">
                <a:solidFill>
                  <a:srgbClr val="269BAE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03" name="Group 9">
                <a:extLst>
                  <a:ext uri="{FF2B5EF4-FFF2-40B4-BE49-F238E27FC236}">
                    <a16:creationId xmlns:a16="http://schemas.microsoft.com/office/drawing/2014/main" id="{2D298367-189C-E3C6-C731-AA1649E591BB}"/>
                  </a:ext>
                </a:extLst>
              </p:cNvPr>
              <p:cNvGrpSpPr/>
              <p:nvPr/>
            </p:nvGrpSpPr>
            <p:grpSpPr bwMode="auto">
              <a:xfrm>
                <a:off x="9682338" y="1305497"/>
                <a:ext cx="180743" cy="177650"/>
                <a:chOff x="1056" y="3360"/>
                <a:chExt cx="192" cy="192"/>
              </a:xfrm>
            </p:grpSpPr>
            <p:sp>
              <p:nvSpPr>
                <p:cNvPr id="125" name="Line 10">
                  <a:extLst>
                    <a:ext uri="{FF2B5EF4-FFF2-40B4-BE49-F238E27FC236}">
                      <a16:creationId xmlns:a16="http://schemas.microsoft.com/office/drawing/2014/main" id="{EC8E51C2-5B82-CF97-441C-9C81520616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6" name="Line 11">
                  <a:extLst>
                    <a:ext uri="{FF2B5EF4-FFF2-40B4-BE49-F238E27FC236}">
                      <a16:creationId xmlns:a16="http://schemas.microsoft.com/office/drawing/2014/main" id="{83828731-A0E1-280D-EF52-4E61A78793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4" name="Group 12">
                <a:extLst>
                  <a:ext uri="{FF2B5EF4-FFF2-40B4-BE49-F238E27FC236}">
                    <a16:creationId xmlns:a16="http://schemas.microsoft.com/office/drawing/2014/main" id="{853E7049-A6D1-BA49-7E0B-694865542731}"/>
                  </a:ext>
                </a:extLst>
              </p:cNvPr>
              <p:cNvGrpSpPr/>
              <p:nvPr/>
            </p:nvGrpSpPr>
            <p:grpSpPr bwMode="auto">
              <a:xfrm>
                <a:off x="10992544" y="751783"/>
                <a:ext cx="180743" cy="177650"/>
                <a:chOff x="1056" y="3360"/>
                <a:chExt cx="192" cy="192"/>
              </a:xfrm>
            </p:grpSpPr>
            <p:sp>
              <p:nvSpPr>
                <p:cNvPr id="123" name="Line 13">
                  <a:extLst>
                    <a:ext uri="{FF2B5EF4-FFF2-40B4-BE49-F238E27FC236}">
                      <a16:creationId xmlns:a16="http://schemas.microsoft.com/office/drawing/2014/main" id="{C1379856-A050-1123-0F05-FC669631B5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4" name="Line 14">
                  <a:extLst>
                    <a:ext uri="{FF2B5EF4-FFF2-40B4-BE49-F238E27FC236}">
                      <a16:creationId xmlns:a16="http://schemas.microsoft.com/office/drawing/2014/main" id="{9EC82FF1-6C09-40FA-D435-7BF871EEE2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5" name="Group 15">
                <a:extLst>
                  <a:ext uri="{FF2B5EF4-FFF2-40B4-BE49-F238E27FC236}">
                    <a16:creationId xmlns:a16="http://schemas.microsoft.com/office/drawing/2014/main" id="{9A8EC4E6-1185-6E93-C845-9F4C94209310}"/>
                  </a:ext>
                </a:extLst>
              </p:cNvPr>
              <p:cNvGrpSpPr/>
              <p:nvPr/>
            </p:nvGrpSpPr>
            <p:grpSpPr bwMode="auto">
              <a:xfrm>
                <a:off x="9900369" y="772120"/>
                <a:ext cx="180743" cy="177650"/>
                <a:chOff x="1056" y="3360"/>
                <a:chExt cx="192" cy="192"/>
              </a:xfrm>
            </p:grpSpPr>
            <p:sp>
              <p:nvSpPr>
                <p:cNvPr id="121" name="Line 16">
                  <a:extLst>
                    <a:ext uri="{FF2B5EF4-FFF2-40B4-BE49-F238E27FC236}">
                      <a16:creationId xmlns:a16="http://schemas.microsoft.com/office/drawing/2014/main" id="{4B02EC95-CEB1-E38C-2D6F-138130DF92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2" name="Line 17">
                  <a:extLst>
                    <a:ext uri="{FF2B5EF4-FFF2-40B4-BE49-F238E27FC236}">
                      <a16:creationId xmlns:a16="http://schemas.microsoft.com/office/drawing/2014/main" id="{B392781D-12ED-D7FB-E6AE-71A072E608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6" name="Group 18">
                <a:extLst>
                  <a:ext uri="{FF2B5EF4-FFF2-40B4-BE49-F238E27FC236}">
                    <a16:creationId xmlns:a16="http://schemas.microsoft.com/office/drawing/2014/main" id="{70B39C48-F8F0-5B44-635B-037490D3C3EA}"/>
                  </a:ext>
                </a:extLst>
              </p:cNvPr>
              <p:cNvGrpSpPr/>
              <p:nvPr/>
            </p:nvGrpSpPr>
            <p:grpSpPr bwMode="auto">
              <a:xfrm>
                <a:off x="11243849" y="1268760"/>
                <a:ext cx="180743" cy="177650"/>
                <a:chOff x="1056" y="3360"/>
                <a:chExt cx="192" cy="192"/>
              </a:xfrm>
            </p:grpSpPr>
            <p:sp>
              <p:nvSpPr>
                <p:cNvPr id="119" name="Line 19">
                  <a:extLst>
                    <a:ext uri="{FF2B5EF4-FFF2-40B4-BE49-F238E27FC236}">
                      <a16:creationId xmlns:a16="http://schemas.microsoft.com/office/drawing/2014/main" id="{2ECCF2DF-C72D-8A3F-41DF-95C197AFB6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20" name="Line 20">
                  <a:extLst>
                    <a:ext uri="{FF2B5EF4-FFF2-40B4-BE49-F238E27FC236}">
                      <a16:creationId xmlns:a16="http://schemas.microsoft.com/office/drawing/2014/main" id="{6801246D-392C-61D7-F0E1-3E75115573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7" name="Group 21">
                <a:extLst>
                  <a:ext uri="{FF2B5EF4-FFF2-40B4-BE49-F238E27FC236}">
                    <a16:creationId xmlns:a16="http://schemas.microsoft.com/office/drawing/2014/main" id="{91DC69F3-412E-05E2-ABF8-2462435A297F}"/>
                  </a:ext>
                </a:extLst>
              </p:cNvPr>
              <p:cNvGrpSpPr/>
              <p:nvPr/>
            </p:nvGrpSpPr>
            <p:grpSpPr bwMode="auto">
              <a:xfrm>
                <a:off x="10451761" y="530298"/>
                <a:ext cx="180743" cy="177650"/>
                <a:chOff x="1056" y="3360"/>
                <a:chExt cx="192" cy="192"/>
              </a:xfrm>
            </p:grpSpPr>
            <p:sp>
              <p:nvSpPr>
                <p:cNvPr id="117" name="Line 22">
                  <a:extLst>
                    <a:ext uri="{FF2B5EF4-FFF2-40B4-BE49-F238E27FC236}">
                      <a16:creationId xmlns:a16="http://schemas.microsoft.com/office/drawing/2014/main" id="{C66F3ACC-9930-E09E-DCCE-B75C2A857B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8" name="Line 23">
                  <a:extLst>
                    <a:ext uri="{FF2B5EF4-FFF2-40B4-BE49-F238E27FC236}">
                      <a16:creationId xmlns:a16="http://schemas.microsoft.com/office/drawing/2014/main" id="{F0031876-102C-0F02-F753-331DBC6120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8" name="Group 24">
                <a:extLst>
                  <a:ext uri="{FF2B5EF4-FFF2-40B4-BE49-F238E27FC236}">
                    <a16:creationId xmlns:a16="http://schemas.microsoft.com/office/drawing/2014/main" id="{FA42D5A3-4770-5773-5621-A6D551E98A85}"/>
                  </a:ext>
                </a:extLst>
              </p:cNvPr>
              <p:cNvGrpSpPr/>
              <p:nvPr/>
            </p:nvGrpSpPr>
            <p:grpSpPr bwMode="auto">
              <a:xfrm>
                <a:off x="10992544" y="1811190"/>
                <a:ext cx="180743" cy="177650"/>
                <a:chOff x="1056" y="3360"/>
                <a:chExt cx="192" cy="192"/>
              </a:xfrm>
            </p:grpSpPr>
            <p:sp>
              <p:nvSpPr>
                <p:cNvPr id="115" name="Line 25">
                  <a:extLst>
                    <a:ext uri="{FF2B5EF4-FFF2-40B4-BE49-F238E27FC236}">
                      <a16:creationId xmlns:a16="http://schemas.microsoft.com/office/drawing/2014/main" id="{3D848A95-5436-9E38-6032-4EB8BBF7FD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6" name="Line 26">
                  <a:extLst>
                    <a:ext uri="{FF2B5EF4-FFF2-40B4-BE49-F238E27FC236}">
                      <a16:creationId xmlns:a16="http://schemas.microsoft.com/office/drawing/2014/main" id="{B2E4E680-DC3F-B8AC-9A06-ECD4D6C3C3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9" name="Group 27">
                <a:extLst>
                  <a:ext uri="{FF2B5EF4-FFF2-40B4-BE49-F238E27FC236}">
                    <a16:creationId xmlns:a16="http://schemas.microsoft.com/office/drawing/2014/main" id="{266B5F30-6C8C-8608-6155-580A8E38E1DB}"/>
                  </a:ext>
                </a:extLst>
              </p:cNvPr>
              <p:cNvGrpSpPr/>
              <p:nvPr/>
            </p:nvGrpSpPr>
            <p:grpSpPr bwMode="auto">
              <a:xfrm>
                <a:off x="10451761" y="1988840"/>
                <a:ext cx="180743" cy="177650"/>
                <a:chOff x="1056" y="3360"/>
                <a:chExt cx="192" cy="192"/>
              </a:xfrm>
            </p:grpSpPr>
            <p:sp>
              <p:nvSpPr>
                <p:cNvPr id="113" name="Line 28">
                  <a:extLst>
                    <a:ext uri="{FF2B5EF4-FFF2-40B4-BE49-F238E27FC236}">
                      <a16:creationId xmlns:a16="http://schemas.microsoft.com/office/drawing/2014/main" id="{CA2B3A70-9DDC-391A-3646-F0174DAD4A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" name="Line 29">
                  <a:extLst>
                    <a:ext uri="{FF2B5EF4-FFF2-40B4-BE49-F238E27FC236}">
                      <a16:creationId xmlns:a16="http://schemas.microsoft.com/office/drawing/2014/main" id="{822CD6BB-444A-DB38-6437-75D1C2E5A0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0" name="Group 30">
                <a:extLst>
                  <a:ext uri="{FF2B5EF4-FFF2-40B4-BE49-F238E27FC236}">
                    <a16:creationId xmlns:a16="http://schemas.microsoft.com/office/drawing/2014/main" id="{5879EBD1-AD2B-FBE7-A70B-EF526E8AA40F}"/>
                  </a:ext>
                </a:extLst>
              </p:cNvPr>
              <p:cNvGrpSpPr/>
              <p:nvPr/>
            </p:nvGrpSpPr>
            <p:grpSpPr bwMode="auto">
              <a:xfrm>
                <a:off x="9913689" y="1792304"/>
                <a:ext cx="180743" cy="177650"/>
                <a:chOff x="1056" y="3360"/>
                <a:chExt cx="192" cy="192"/>
              </a:xfrm>
            </p:grpSpPr>
            <p:sp>
              <p:nvSpPr>
                <p:cNvPr id="111" name="Line 31">
                  <a:extLst>
                    <a:ext uri="{FF2B5EF4-FFF2-40B4-BE49-F238E27FC236}">
                      <a16:creationId xmlns:a16="http://schemas.microsoft.com/office/drawing/2014/main" id="{47018858-C88B-2B2E-FC25-DD2CAF694A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" name="Line 32">
                  <a:extLst>
                    <a:ext uri="{FF2B5EF4-FFF2-40B4-BE49-F238E27FC236}">
                      <a16:creationId xmlns:a16="http://schemas.microsoft.com/office/drawing/2014/main" id="{8026E931-4DAA-6281-28A1-A1A5A781B0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13" name="Text Box 23">
            <a:extLst>
              <a:ext uri="{FF2B5EF4-FFF2-40B4-BE49-F238E27FC236}">
                <a16:creationId xmlns:a16="http://schemas.microsoft.com/office/drawing/2014/main" id="{24795287-2AC9-D9DF-F000-48B2AC0C50BC}"/>
              </a:ext>
            </a:extLst>
          </p:cNvPr>
          <p:cNvSpPr txBox="1"/>
          <p:nvPr/>
        </p:nvSpPr>
        <p:spPr>
          <a:xfrm>
            <a:off x="2484943" y="514760"/>
            <a:ext cx="1295400" cy="70788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强调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r>
              <a:rPr lang="en-US" altLang="zh-CN" sz="4000" dirty="0">
                <a:latin typeface="Times New Roman" panose="02020603050405020304" pitchFamily="18" charset="0"/>
                <a:ea typeface="楷体" panose="02010609060101010101" pitchFamily="49" charset="-122"/>
              </a:rPr>
              <a:t>     </a:t>
            </a:r>
            <a:endParaRPr lang="zh-CN" altLang="en-US" sz="4000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FC9889C2-135A-A8F8-895C-6D13D2B1E9ED}"/>
              </a:ext>
            </a:extLst>
          </p:cNvPr>
          <p:cNvSpPr txBox="1"/>
          <p:nvPr/>
        </p:nvSpPr>
        <p:spPr>
          <a:xfrm>
            <a:off x="3153665" y="1468069"/>
            <a:ext cx="5062618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1.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孤立导体是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理想模型</a:t>
            </a:r>
            <a:endParaRPr lang="en-US" altLang="zh-CN" sz="3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 Box 23">
            <a:extLst>
              <a:ext uri="{FF2B5EF4-FFF2-40B4-BE49-F238E27FC236}">
                <a16:creationId xmlns:a16="http://schemas.microsoft.com/office/drawing/2014/main" id="{C4C4D57A-0380-50D2-E4AB-18FAD9B0E968}"/>
              </a:ext>
            </a:extLst>
          </p:cNvPr>
          <p:cNvSpPr txBox="1"/>
          <p:nvPr/>
        </p:nvSpPr>
        <p:spPr>
          <a:xfrm>
            <a:off x="3155222" y="2472318"/>
            <a:ext cx="4234048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2.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实际上，导体：</a:t>
            </a:r>
            <a:endParaRPr lang="en-US" altLang="zh-CN" sz="3200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CC8E9C6-5148-1F60-501A-25663DF0835A}"/>
              </a:ext>
            </a:extLst>
          </p:cNvPr>
          <p:cNvGrpSpPr/>
          <p:nvPr/>
        </p:nvGrpSpPr>
        <p:grpSpPr>
          <a:xfrm>
            <a:off x="6600056" y="2246498"/>
            <a:ext cx="3424229" cy="966788"/>
            <a:chOff x="4864531" y="2902895"/>
            <a:chExt cx="3424229" cy="966788"/>
          </a:xfrm>
        </p:grpSpPr>
        <p:graphicFrame>
          <p:nvGraphicFramePr>
            <p:cNvPr id="16" name="Object 16">
              <a:extLst>
                <a:ext uri="{FF2B5EF4-FFF2-40B4-BE49-F238E27FC236}">
                  <a16:creationId xmlns:a16="http://schemas.microsoft.com/office/drawing/2014/main" id="{FF2C8FB0-D1C0-2A00-D87B-0E5E7B6F16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6933261"/>
                </p:ext>
              </p:extLst>
            </p:nvPr>
          </p:nvGraphicFramePr>
          <p:xfrm>
            <a:off x="4864531" y="2902895"/>
            <a:ext cx="817563" cy="9667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66400" imgH="330120" progId="Equation.DSMT4">
                    <p:embed/>
                  </p:oleObj>
                </mc:Choice>
                <mc:Fallback>
                  <p:oleObj name="Equation" r:id="rId2" imgW="266400" imgH="330120" progId="Equation.DSMT4">
                    <p:embed/>
                    <p:pic>
                      <p:nvPicPr>
                        <p:cNvPr id="47120" name="Object 16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864531" y="2902895"/>
                          <a:ext cx="817563" cy="9667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 Box 23">
              <a:extLst>
                <a:ext uri="{FF2B5EF4-FFF2-40B4-BE49-F238E27FC236}">
                  <a16:creationId xmlns:a16="http://schemas.microsoft.com/office/drawing/2014/main" id="{FA31DEB0-27EE-8629-1FAC-1343802CBB69}"/>
                </a:ext>
              </a:extLst>
            </p:cNvPr>
            <p:cNvSpPr txBox="1"/>
            <p:nvPr/>
          </p:nvSpPr>
          <p:spPr>
            <a:xfrm>
              <a:off x="5682094" y="3086072"/>
              <a:ext cx="2606666" cy="5847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zh-CN" alt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不成</a:t>
              </a:r>
              <a:r>
                <a:rPr lang="zh-CN" altLang="en-US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正比</a:t>
              </a:r>
              <a:endParaRPr lang="en-US" altLang="zh-CN" sz="3200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F65DABE-52E5-417A-4C31-73EB71A2ADD8}"/>
              </a:ext>
            </a:extLst>
          </p:cNvPr>
          <p:cNvGrpSpPr/>
          <p:nvPr/>
        </p:nvGrpSpPr>
        <p:grpSpPr>
          <a:xfrm>
            <a:off x="7101152" y="3841070"/>
            <a:ext cx="720080" cy="924688"/>
            <a:chOff x="8757336" y="3841070"/>
            <a:chExt cx="720080" cy="924688"/>
          </a:xfrm>
        </p:grpSpPr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C234C942-1BB0-3D5C-F226-97BEAB51E218}"/>
                </a:ext>
              </a:extLst>
            </p:cNvPr>
            <p:cNvSpPr/>
            <p:nvPr/>
          </p:nvSpPr>
          <p:spPr>
            <a:xfrm>
              <a:off x="8832304" y="4637272"/>
              <a:ext cx="144016" cy="128486"/>
            </a:xfrm>
            <a:prstGeom prst="ellipse">
              <a:avLst/>
            </a:prstGeom>
            <a:gradFill rotWithShape="0">
              <a:gsLst>
                <a:gs pos="0">
                  <a:srgbClr val="FAF1DF"/>
                </a:gs>
                <a:gs pos="100000">
                  <a:srgbClr val="D48D00"/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7CA2837-A9E4-CF13-948D-F09C5926FDFA}"/>
                </a:ext>
              </a:extLst>
            </p:cNvPr>
            <p:cNvSpPr txBox="1"/>
            <p:nvPr/>
          </p:nvSpPr>
          <p:spPr>
            <a:xfrm>
              <a:off x="8757336" y="3841070"/>
              <a:ext cx="72008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3600" b="0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q’</a:t>
              </a: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63D6475B-8A31-694F-EDA2-5741E93EC42D}"/>
              </a:ext>
            </a:extLst>
          </p:cNvPr>
          <p:cNvGrpSpPr/>
          <p:nvPr/>
        </p:nvGrpSpPr>
        <p:grpSpPr>
          <a:xfrm>
            <a:off x="6081713" y="4990563"/>
            <a:ext cx="3128962" cy="1154650"/>
            <a:chOff x="7269193" y="4878460"/>
            <a:chExt cx="3128962" cy="1154650"/>
          </a:xfrm>
        </p:grpSpPr>
        <p:graphicFrame>
          <p:nvGraphicFramePr>
            <p:cNvPr id="49" name="Object 16">
              <a:extLst>
                <a:ext uri="{FF2B5EF4-FFF2-40B4-BE49-F238E27FC236}">
                  <a16:creationId xmlns:a16="http://schemas.microsoft.com/office/drawing/2014/main" id="{C5EF790B-4079-96D5-A225-F24BEE9F11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51038072"/>
                </p:ext>
              </p:extLst>
            </p:nvPr>
          </p:nvGraphicFramePr>
          <p:xfrm>
            <a:off x="7269193" y="5045685"/>
            <a:ext cx="3128962" cy="987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07880" imgH="431640" progId="Equation.DSMT4">
                    <p:embed/>
                  </p:oleObj>
                </mc:Choice>
                <mc:Fallback>
                  <p:oleObj name="Equation" r:id="rId4" imgW="1307880" imgH="431640" progId="Equation.DSMT4">
                    <p:embed/>
                    <p:pic>
                      <p:nvPicPr>
                        <p:cNvPr id="18" name="Object 1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269193" y="5045685"/>
                          <a:ext cx="3128962" cy="9874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4C33E74-8CBD-8C3A-4001-D30816F982F4}"/>
                </a:ext>
              </a:extLst>
            </p:cNvPr>
            <p:cNvSpPr txBox="1"/>
            <p:nvPr/>
          </p:nvSpPr>
          <p:spPr>
            <a:xfrm>
              <a:off x="9582272" y="4878460"/>
              <a:ext cx="72008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3600" b="0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q’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813220A8-49E8-C56B-299F-744B14EE6C2A}"/>
              </a:ext>
            </a:extLst>
          </p:cNvPr>
          <p:cNvGrpSpPr/>
          <p:nvPr/>
        </p:nvGrpSpPr>
        <p:grpSpPr>
          <a:xfrm>
            <a:off x="3719736" y="3800907"/>
            <a:ext cx="1755339" cy="1661141"/>
            <a:chOff x="2365771" y="3601592"/>
            <a:chExt cx="1755339" cy="1661141"/>
          </a:xfrm>
        </p:grpSpPr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27E75748-F2ED-52E0-01B3-0B0B1911954A}"/>
                </a:ext>
              </a:extLst>
            </p:cNvPr>
            <p:cNvGrpSpPr/>
            <p:nvPr/>
          </p:nvGrpSpPr>
          <p:grpSpPr>
            <a:xfrm>
              <a:off x="2365771" y="3601592"/>
              <a:ext cx="1755339" cy="1661141"/>
              <a:chOff x="1710431" y="3761445"/>
              <a:chExt cx="1755339" cy="1661141"/>
            </a:xfrm>
          </p:grpSpPr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64B183E9-BD08-47E3-12E1-3D2951FC5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0637" y="3761445"/>
                <a:ext cx="1735133" cy="1661141"/>
              </a:xfrm>
              <a:prstGeom prst="ellipse">
                <a:avLst/>
              </a:prstGeom>
              <a:solidFill>
                <a:srgbClr val="C7DBCC"/>
              </a:solidFill>
              <a:ln w="9525">
                <a:solidFill>
                  <a:srgbClr val="269BAE"/>
                </a:solidFill>
                <a:round/>
              </a:ln>
            </p:spPr>
            <p:txBody>
              <a:bodyPr wrap="none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5" name="Group 9">
                <a:extLst>
                  <a:ext uri="{FF2B5EF4-FFF2-40B4-BE49-F238E27FC236}">
                    <a16:creationId xmlns:a16="http://schemas.microsoft.com/office/drawing/2014/main" id="{50FF529A-AEBE-18C0-B372-EA57CB80C02B}"/>
                  </a:ext>
                </a:extLst>
              </p:cNvPr>
              <p:cNvGrpSpPr/>
              <p:nvPr/>
            </p:nvGrpSpPr>
            <p:grpSpPr bwMode="auto">
              <a:xfrm>
                <a:off x="1710431" y="4503191"/>
                <a:ext cx="180743" cy="177650"/>
                <a:chOff x="1056" y="3360"/>
                <a:chExt cx="192" cy="192"/>
              </a:xfrm>
            </p:grpSpPr>
            <p:sp>
              <p:nvSpPr>
                <p:cNvPr id="47" name="Line 10">
                  <a:extLst>
                    <a:ext uri="{FF2B5EF4-FFF2-40B4-BE49-F238E27FC236}">
                      <a16:creationId xmlns:a16="http://schemas.microsoft.com/office/drawing/2014/main" id="{9DDF90B0-514B-9D1A-EEBB-347847C471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8" name="Line 11">
                  <a:extLst>
                    <a:ext uri="{FF2B5EF4-FFF2-40B4-BE49-F238E27FC236}">
                      <a16:creationId xmlns:a16="http://schemas.microsoft.com/office/drawing/2014/main" id="{E83D823F-BB9B-D478-654E-6BCEA3F85A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6" name="Group 12">
                <a:extLst>
                  <a:ext uri="{FF2B5EF4-FFF2-40B4-BE49-F238E27FC236}">
                    <a16:creationId xmlns:a16="http://schemas.microsoft.com/office/drawing/2014/main" id="{6035432A-B13A-D500-1A52-A568A1C0AA17}"/>
                  </a:ext>
                </a:extLst>
              </p:cNvPr>
              <p:cNvGrpSpPr/>
              <p:nvPr/>
            </p:nvGrpSpPr>
            <p:grpSpPr bwMode="auto">
              <a:xfrm>
                <a:off x="2567608" y="3789040"/>
                <a:ext cx="180743" cy="177650"/>
                <a:chOff x="1055" y="3360"/>
                <a:chExt cx="192" cy="192"/>
              </a:xfrm>
            </p:grpSpPr>
            <p:sp>
              <p:nvSpPr>
                <p:cNvPr id="45" name="Line 13">
                  <a:extLst>
                    <a:ext uri="{FF2B5EF4-FFF2-40B4-BE49-F238E27FC236}">
                      <a16:creationId xmlns:a16="http://schemas.microsoft.com/office/drawing/2014/main" id="{9B8B1052-851B-E5E8-CC74-F549C6667B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5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" name="Line 14">
                  <a:extLst>
                    <a:ext uri="{FF2B5EF4-FFF2-40B4-BE49-F238E27FC236}">
                      <a16:creationId xmlns:a16="http://schemas.microsoft.com/office/drawing/2014/main" id="{5B17B100-8BF4-2875-16A2-58E31CC88D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" name="Group 15">
                <a:extLst>
                  <a:ext uri="{FF2B5EF4-FFF2-40B4-BE49-F238E27FC236}">
                    <a16:creationId xmlns:a16="http://schemas.microsoft.com/office/drawing/2014/main" id="{9323EDF7-4F80-451C-7E43-39575C67B9EB}"/>
                  </a:ext>
                </a:extLst>
              </p:cNvPr>
              <p:cNvGrpSpPr/>
              <p:nvPr/>
            </p:nvGrpSpPr>
            <p:grpSpPr bwMode="auto">
              <a:xfrm>
                <a:off x="1847528" y="4149080"/>
                <a:ext cx="180743" cy="177650"/>
                <a:chOff x="1056" y="3360"/>
                <a:chExt cx="192" cy="192"/>
              </a:xfrm>
            </p:grpSpPr>
            <p:sp>
              <p:nvSpPr>
                <p:cNvPr id="43" name="Line 16">
                  <a:extLst>
                    <a:ext uri="{FF2B5EF4-FFF2-40B4-BE49-F238E27FC236}">
                      <a16:creationId xmlns:a16="http://schemas.microsoft.com/office/drawing/2014/main" id="{CDEF3DD5-9E3B-4D42-AB01-44A3CEC55A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" name="Line 17">
                  <a:extLst>
                    <a:ext uri="{FF2B5EF4-FFF2-40B4-BE49-F238E27FC236}">
                      <a16:creationId xmlns:a16="http://schemas.microsoft.com/office/drawing/2014/main" id="{A2B8AEFD-A6F5-017F-25F5-44A62A670B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8" name="Group 18">
                <a:extLst>
                  <a:ext uri="{FF2B5EF4-FFF2-40B4-BE49-F238E27FC236}">
                    <a16:creationId xmlns:a16="http://schemas.microsoft.com/office/drawing/2014/main" id="{23EAB722-93EA-4E68-9AA0-779D1F6DEBF4}"/>
                  </a:ext>
                </a:extLst>
              </p:cNvPr>
              <p:cNvGrpSpPr/>
              <p:nvPr/>
            </p:nvGrpSpPr>
            <p:grpSpPr bwMode="auto">
              <a:xfrm>
                <a:off x="2985388" y="3943821"/>
                <a:ext cx="180743" cy="177649"/>
                <a:chOff x="1056" y="3360"/>
                <a:chExt cx="192" cy="192"/>
              </a:xfrm>
            </p:grpSpPr>
            <p:sp>
              <p:nvSpPr>
                <p:cNvPr id="41" name="Line 19">
                  <a:extLst>
                    <a:ext uri="{FF2B5EF4-FFF2-40B4-BE49-F238E27FC236}">
                      <a16:creationId xmlns:a16="http://schemas.microsoft.com/office/drawing/2014/main" id="{38414D30-BF84-7673-1DEE-5FA8D5B4F4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" name="Line 20">
                  <a:extLst>
                    <a:ext uri="{FF2B5EF4-FFF2-40B4-BE49-F238E27FC236}">
                      <a16:creationId xmlns:a16="http://schemas.microsoft.com/office/drawing/2014/main" id="{59920A17-C86B-376B-E10F-8450CA7D62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9" name="Group 21">
                <a:extLst>
                  <a:ext uri="{FF2B5EF4-FFF2-40B4-BE49-F238E27FC236}">
                    <a16:creationId xmlns:a16="http://schemas.microsoft.com/office/drawing/2014/main" id="{DEF6B745-273A-AF9F-442E-22972256136B}"/>
                  </a:ext>
                </a:extLst>
              </p:cNvPr>
              <p:cNvGrpSpPr/>
              <p:nvPr/>
            </p:nvGrpSpPr>
            <p:grpSpPr bwMode="auto">
              <a:xfrm>
                <a:off x="2133371" y="3861048"/>
                <a:ext cx="180743" cy="177650"/>
                <a:chOff x="1056" y="3360"/>
                <a:chExt cx="192" cy="192"/>
              </a:xfrm>
            </p:grpSpPr>
            <p:sp>
              <p:nvSpPr>
                <p:cNvPr id="39" name="Line 22">
                  <a:extLst>
                    <a:ext uri="{FF2B5EF4-FFF2-40B4-BE49-F238E27FC236}">
                      <a16:creationId xmlns:a16="http://schemas.microsoft.com/office/drawing/2014/main" id="{34B5CF79-B539-2FD3-5D7B-7A17E5F609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0" name="Line 23">
                  <a:extLst>
                    <a:ext uri="{FF2B5EF4-FFF2-40B4-BE49-F238E27FC236}">
                      <a16:creationId xmlns:a16="http://schemas.microsoft.com/office/drawing/2014/main" id="{189069BC-7775-CA60-032E-5105240779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0" name="Group 24">
                <a:extLst>
                  <a:ext uri="{FF2B5EF4-FFF2-40B4-BE49-F238E27FC236}">
                    <a16:creationId xmlns:a16="http://schemas.microsoft.com/office/drawing/2014/main" id="{20A5E30F-B1A1-B812-32E0-C8392655CE01}"/>
                  </a:ext>
                </a:extLst>
              </p:cNvPr>
              <p:cNvGrpSpPr/>
              <p:nvPr/>
            </p:nvGrpSpPr>
            <p:grpSpPr bwMode="auto">
              <a:xfrm>
                <a:off x="2530881" y="5211970"/>
                <a:ext cx="180743" cy="177650"/>
                <a:chOff x="1056" y="3360"/>
                <a:chExt cx="192" cy="192"/>
              </a:xfrm>
            </p:grpSpPr>
            <p:sp>
              <p:nvSpPr>
                <p:cNvPr id="37" name="Line 25">
                  <a:extLst>
                    <a:ext uri="{FF2B5EF4-FFF2-40B4-BE49-F238E27FC236}">
                      <a16:creationId xmlns:a16="http://schemas.microsoft.com/office/drawing/2014/main" id="{E167EC6B-B08E-F9A0-0CB7-2CA67B63D0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8" name="Line 26">
                  <a:extLst>
                    <a:ext uri="{FF2B5EF4-FFF2-40B4-BE49-F238E27FC236}">
                      <a16:creationId xmlns:a16="http://schemas.microsoft.com/office/drawing/2014/main" id="{E26F4354-4C3E-45C3-9187-478080EB53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1" name="Group 27">
                <a:extLst>
                  <a:ext uri="{FF2B5EF4-FFF2-40B4-BE49-F238E27FC236}">
                    <a16:creationId xmlns:a16="http://schemas.microsoft.com/office/drawing/2014/main" id="{EF0A1245-A38F-D9A3-E811-A8A100376FC5}"/>
                  </a:ext>
                </a:extLst>
              </p:cNvPr>
              <p:cNvGrpSpPr/>
              <p:nvPr/>
            </p:nvGrpSpPr>
            <p:grpSpPr bwMode="auto">
              <a:xfrm>
                <a:off x="2063552" y="5112800"/>
                <a:ext cx="180743" cy="177650"/>
                <a:chOff x="1056" y="3360"/>
                <a:chExt cx="192" cy="192"/>
              </a:xfrm>
            </p:grpSpPr>
            <p:sp>
              <p:nvSpPr>
                <p:cNvPr id="35" name="Line 28">
                  <a:extLst>
                    <a:ext uri="{FF2B5EF4-FFF2-40B4-BE49-F238E27FC236}">
                      <a16:creationId xmlns:a16="http://schemas.microsoft.com/office/drawing/2014/main" id="{9B41AD2D-0018-0D57-F9A0-887DD42D94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6" name="Line 29">
                  <a:extLst>
                    <a:ext uri="{FF2B5EF4-FFF2-40B4-BE49-F238E27FC236}">
                      <a16:creationId xmlns:a16="http://schemas.microsoft.com/office/drawing/2014/main" id="{D63CFE66-7613-7AB1-BE0F-614843F0E9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2" name="Group 30">
                <a:extLst>
                  <a:ext uri="{FF2B5EF4-FFF2-40B4-BE49-F238E27FC236}">
                    <a16:creationId xmlns:a16="http://schemas.microsoft.com/office/drawing/2014/main" id="{1D6DBE91-E6BF-7403-8C4C-D16A5024BA7E}"/>
                  </a:ext>
                </a:extLst>
              </p:cNvPr>
              <p:cNvGrpSpPr/>
              <p:nvPr/>
            </p:nvGrpSpPr>
            <p:grpSpPr bwMode="auto">
              <a:xfrm>
                <a:off x="1792065" y="4824040"/>
                <a:ext cx="180743" cy="177650"/>
                <a:chOff x="1056" y="3360"/>
                <a:chExt cx="192" cy="192"/>
              </a:xfrm>
            </p:grpSpPr>
            <p:sp>
              <p:nvSpPr>
                <p:cNvPr id="33" name="Line 31">
                  <a:extLst>
                    <a:ext uri="{FF2B5EF4-FFF2-40B4-BE49-F238E27FC236}">
                      <a16:creationId xmlns:a16="http://schemas.microsoft.com/office/drawing/2014/main" id="{1FB72DCD-6121-6EC8-48ED-A64F3E5C5E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" name="Line 32">
                  <a:extLst>
                    <a:ext uri="{FF2B5EF4-FFF2-40B4-BE49-F238E27FC236}">
                      <a16:creationId xmlns:a16="http://schemas.microsoft.com/office/drawing/2014/main" id="{88D02038-FEA1-DC6A-FE58-A617D1546E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6" name="Group 18">
                <a:extLst>
                  <a:ext uri="{FF2B5EF4-FFF2-40B4-BE49-F238E27FC236}">
                    <a16:creationId xmlns:a16="http://schemas.microsoft.com/office/drawing/2014/main" id="{AA3AB7B7-76DD-F2BC-B9D5-3208026CE14D}"/>
                  </a:ext>
                </a:extLst>
              </p:cNvPr>
              <p:cNvGrpSpPr/>
              <p:nvPr/>
            </p:nvGrpSpPr>
            <p:grpSpPr bwMode="auto">
              <a:xfrm>
                <a:off x="2962929" y="5085184"/>
                <a:ext cx="180743" cy="177650"/>
                <a:chOff x="1056" y="3360"/>
                <a:chExt cx="192" cy="192"/>
              </a:xfrm>
            </p:grpSpPr>
            <p:sp>
              <p:nvSpPr>
                <p:cNvPr id="97" name="Line 19">
                  <a:extLst>
                    <a:ext uri="{FF2B5EF4-FFF2-40B4-BE49-F238E27FC236}">
                      <a16:creationId xmlns:a16="http://schemas.microsoft.com/office/drawing/2014/main" id="{4F134E91-AA1F-E4B9-D24A-7D6FB26A31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56" y="3456"/>
                  <a:ext cx="192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8" name="Line 20">
                  <a:extLst>
                    <a:ext uri="{FF2B5EF4-FFF2-40B4-BE49-F238E27FC236}">
                      <a16:creationId xmlns:a16="http://schemas.microsoft.com/office/drawing/2014/main" id="{8422EB21-73E5-5ED5-AF1F-6166E15987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52" y="3360"/>
                  <a:ext cx="0" cy="1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28" name="Line 19">
              <a:extLst>
                <a:ext uri="{FF2B5EF4-FFF2-40B4-BE49-F238E27FC236}">
                  <a16:creationId xmlns:a16="http://schemas.microsoft.com/office/drawing/2014/main" id="{036083C3-407D-8715-87F3-DAC463A1D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9033" y="4725144"/>
              <a:ext cx="1807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Line 19">
              <a:extLst>
                <a:ext uri="{FF2B5EF4-FFF2-40B4-BE49-F238E27FC236}">
                  <a16:creationId xmlns:a16="http://schemas.microsoft.com/office/drawing/2014/main" id="{6B277583-EB2F-74A2-8531-F917D99A79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5760" y="4437112"/>
              <a:ext cx="1807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Line 19">
              <a:extLst>
                <a:ext uri="{FF2B5EF4-FFF2-40B4-BE49-F238E27FC236}">
                  <a16:creationId xmlns:a16="http://schemas.microsoft.com/office/drawing/2014/main" id="{C93C35AA-67CB-6A25-8CDC-1E976EEB9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9033" y="4149080"/>
              <a:ext cx="18074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CF560A8A-A80F-5645-6991-6F0EBFCAC146}"/>
              </a:ext>
            </a:extLst>
          </p:cNvPr>
          <p:cNvGrpSpPr/>
          <p:nvPr/>
        </p:nvGrpSpPr>
        <p:grpSpPr>
          <a:xfrm>
            <a:off x="4583832" y="4159717"/>
            <a:ext cx="2649265" cy="645160"/>
            <a:chOff x="6168008" y="4148759"/>
            <a:chExt cx="2649265" cy="645160"/>
          </a:xfrm>
        </p:grpSpPr>
        <p:sp>
          <p:nvSpPr>
            <p:cNvPr id="50" name="Oval 5">
              <a:extLst>
                <a:ext uri="{FF2B5EF4-FFF2-40B4-BE49-F238E27FC236}">
                  <a16:creationId xmlns:a16="http://schemas.microsoft.com/office/drawing/2014/main" id="{E99816F4-730E-0115-49E5-B328E31C60BE}"/>
                </a:ext>
              </a:extLst>
            </p:cNvPr>
            <p:cNvSpPr/>
            <p:nvPr/>
          </p:nvSpPr>
          <p:spPr>
            <a:xfrm>
              <a:off x="6179611" y="4621020"/>
              <a:ext cx="57646" cy="50302"/>
            </a:xfrm>
            <a:prstGeom prst="ellipse">
              <a:avLst/>
            </a:prstGeom>
            <a:gradFill rotWithShape="0">
              <a:gsLst>
                <a:gs pos="0">
                  <a:srgbClr val="FAF1DF"/>
                </a:gs>
                <a:gs pos="100000">
                  <a:srgbClr val="D48D00"/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B98EB3B6-0897-C948-7534-FC76DCD329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68008" y="4653136"/>
              <a:ext cx="2649265" cy="48379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AF6B3E3C-5434-ABD7-8357-B5BCFDBB4C86}"/>
                </a:ext>
              </a:extLst>
            </p:cNvPr>
            <p:cNvSpPr txBox="1"/>
            <p:nvPr/>
          </p:nvSpPr>
          <p:spPr>
            <a:xfrm>
              <a:off x="7329167" y="4148759"/>
              <a:ext cx="676275" cy="64516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3600" b="0" i="1" dirty="0">
                  <a:latin typeface="Times New Roman" panose="02020603050405020304" pitchFamily="18" charset="0"/>
                  <a:sym typeface="+mn-ea"/>
                </a:rPr>
                <a:t>d</a:t>
              </a:r>
            </a:p>
          </p:txBody>
        </p:sp>
      </p:grpSp>
      <p:graphicFrame>
        <p:nvGraphicFramePr>
          <p:cNvPr id="79" name="Object 16">
            <a:extLst>
              <a:ext uri="{FF2B5EF4-FFF2-40B4-BE49-F238E27FC236}">
                <a16:creationId xmlns:a16="http://schemas.microsoft.com/office/drawing/2014/main" id="{1326869C-6285-E93E-E43E-BAFC32148B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179840"/>
              </p:ext>
            </p:extLst>
          </p:nvPr>
        </p:nvGraphicFramePr>
        <p:xfrm>
          <a:off x="7657632" y="1221106"/>
          <a:ext cx="142281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44500" imgH="393700" progId="Equation.3">
                  <p:embed/>
                </p:oleObj>
              </mc:Choice>
              <mc:Fallback>
                <p:oleObj r:id="rId6" imgW="444500" imgH="393700" progId="Equation.3">
                  <p:embed/>
                  <p:pic>
                    <p:nvPicPr>
                      <p:cNvPr id="47120" name="Object 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57632" y="1221106"/>
                        <a:ext cx="1422810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文本框 79">
            <a:extLst>
              <a:ext uri="{FF2B5EF4-FFF2-40B4-BE49-F238E27FC236}">
                <a16:creationId xmlns:a16="http://schemas.microsoft.com/office/drawing/2014/main" id="{30C161E8-C030-9CA7-1D10-5A253348FB48}"/>
              </a:ext>
            </a:extLst>
          </p:cNvPr>
          <p:cNvSpPr txBox="1"/>
          <p:nvPr/>
        </p:nvSpPr>
        <p:spPr>
          <a:xfrm>
            <a:off x="4327457" y="4118541"/>
            <a:ext cx="6762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0" i="1" dirty="0">
                <a:latin typeface="Times New Roman" panose="02020603050405020304" pitchFamily="18" charset="0"/>
                <a:sym typeface="+mn-ea"/>
              </a:rPr>
              <a:t>o</a:t>
            </a: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0"/>
          <p:cNvSpPr txBox="1"/>
          <p:nvPr/>
        </p:nvSpPr>
        <p:spPr>
          <a:xfrm>
            <a:off x="1991544" y="518160"/>
            <a:ext cx="2517775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电容器</a:t>
            </a:r>
            <a:r>
              <a:rPr lang="zh-CN" altLang="en-US" sz="40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4000" dirty="0">
              <a:latin typeface="楷体_GB2312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83512" y="2722849"/>
            <a:ext cx="1491716" cy="20621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电介质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隔开的两个导体组成</a:t>
            </a:r>
            <a:endParaRPr lang="zh-CN" altLang="en-US" sz="3200" dirty="0"/>
          </a:p>
        </p:txBody>
      </p:sp>
      <p:pic>
        <p:nvPicPr>
          <p:cNvPr id="57" name="Picture 2" descr="65468498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53" y="1198382"/>
            <a:ext cx="3936012" cy="2511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" name="Picture 4" descr="T1p00aXkFbKgxxw1w4_0525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053" y="3812477"/>
            <a:ext cx="3936012" cy="2631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6" descr="1296329756129262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715" y="3816570"/>
            <a:ext cx="3692980" cy="2576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Picture 8" descr="2878950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714" y="1180851"/>
            <a:ext cx="3692981" cy="2546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5425504" y="3142569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陶瓷电容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7278606" y="3104766"/>
            <a:ext cx="2286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电解电容</a:t>
            </a:r>
          </a:p>
        </p:txBody>
      </p:sp>
      <p:sp>
        <p:nvSpPr>
          <p:cNvPr id="63" name="Text Box 5"/>
          <p:cNvSpPr txBox="1">
            <a:spLocks noChangeArrowheads="1"/>
          </p:cNvSpPr>
          <p:nvPr/>
        </p:nvSpPr>
        <p:spPr bwMode="auto">
          <a:xfrm>
            <a:off x="5406174" y="3753901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云母电容</a:t>
            </a:r>
          </a:p>
        </p:txBody>
      </p:sp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7219613" y="3812477"/>
            <a:ext cx="29209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涤纶薄膜电容</a:t>
            </a:r>
          </a:p>
        </p:txBody>
      </p:sp>
      <p:sp>
        <p:nvSpPr>
          <p:cNvPr id="12" name="Text Box 23">
            <a:extLst>
              <a:ext uri="{FF2B5EF4-FFF2-40B4-BE49-F238E27FC236}">
                <a16:creationId xmlns:a16="http://schemas.microsoft.com/office/drawing/2014/main" id="{DF959A97-C75A-2714-4C74-DAD75F962B16}"/>
              </a:ext>
            </a:extLst>
          </p:cNvPr>
          <p:cNvSpPr txBox="1"/>
          <p:nvPr/>
        </p:nvSpPr>
        <p:spPr>
          <a:xfrm>
            <a:off x="4208164" y="540561"/>
            <a:ext cx="2857008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“储电的容器”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8034575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1" grpId="0"/>
      <p:bldP spid="62" grpId="0"/>
      <p:bldP spid="63" grpId="0"/>
      <p:bldP spid="6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"/>
          <p:cNvSpPr txBox="1"/>
          <p:nvPr/>
        </p:nvSpPr>
        <p:spPr>
          <a:xfrm>
            <a:off x="2293822" y="514291"/>
            <a:ext cx="3627530" cy="70788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球形电容器：</a:t>
            </a:r>
            <a:endParaRPr lang="zh-CN" altLang="en-US" sz="40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19936" y="5800552"/>
            <a:ext cx="5184576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仅与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电容器的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几何结构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有关</a:t>
            </a:r>
            <a:endParaRPr lang="zh-CN" altLang="en-US" sz="3200" dirty="0"/>
          </a:p>
        </p:txBody>
      </p:sp>
      <p:graphicFrame>
        <p:nvGraphicFramePr>
          <p:cNvPr id="11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4562065"/>
              </p:ext>
            </p:extLst>
          </p:nvPr>
        </p:nvGraphicFramePr>
        <p:xfrm>
          <a:off x="6108948" y="4398926"/>
          <a:ext cx="868636" cy="958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92100" imgH="393700" progId="Equation.3">
                  <p:embed/>
                </p:oleObj>
              </mc:Choice>
              <mc:Fallback>
                <p:oleObj r:id="rId3" imgW="292100" imgH="3937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08948" y="4398926"/>
                        <a:ext cx="868636" cy="95845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2930853" y="1518203"/>
            <a:ext cx="201930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静电屏蔽</a:t>
            </a:r>
          </a:p>
        </p:txBody>
      </p:sp>
      <p:grpSp>
        <p:nvGrpSpPr>
          <p:cNvPr id="64" name="Group 14">
            <a:extLst>
              <a:ext uri="{FF2B5EF4-FFF2-40B4-BE49-F238E27FC236}">
                <a16:creationId xmlns:a16="http://schemas.microsoft.com/office/drawing/2014/main" id="{32AA13BF-6E25-B35F-5B5F-6BE691D8659C}"/>
              </a:ext>
            </a:extLst>
          </p:cNvPr>
          <p:cNvGrpSpPr/>
          <p:nvPr/>
        </p:nvGrpSpPr>
        <p:grpSpPr>
          <a:xfrm>
            <a:off x="2711624" y="2439144"/>
            <a:ext cx="2403509" cy="2286000"/>
            <a:chOff x="4224" y="1968"/>
            <a:chExt cx="1440" cy="1440"/>
          </a:xfrm>
        </p:grpSpPr>
        <p:sp>
          <p:nvSpPr>
            <p:cNvPr id="65" name="Oval 3">
              <a:extLst>
                <a:ext uri="{FF2B5EF4-FFF2-40B4-BE49-F238E27FC236}">
                  <a16:creationId xmlns:a16="http://schemas.microsoft.com/office/drawing/2014/main" id="{6046D540-100D-4D4B-7FDC-DA9066977E48}"/>
                </a:ext>
              </a:extLst>
            </p:cNvPr>
            <p:cNvSpPr/>
            <p:nvPr/>
          </p:nvSpPr>
          <p:spPr>
            <a:xfrm>
              <a:off x="4224" y="1968"/>
              <a:ext cx="1440" cy="1440"/>
            </a:xfrm>
            <a:prstGeom prst="ellipse">
              <a:avLst/>
            </a:prstGeom>
            <a:gradFill rotWithShape="0">
              <a:gsLst>
                <a:gs pos="0">
                  <a:srgbClr val="FAF1DF"/>
                </a:gs>
                <a:gs pos="100000">
                  <a:srgbClr val="D48D00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zh-CN" sz="32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66" name="Oval 4">
              <a:extLst>
                <a:ext uri="{FF2B5EF4-FFF2-40B4-BE49-F238E27FC236}">
                  <a16:creationId xmlns:a16="http://schemas.microsoft.com/office/drawing/2014/main" id="{0BA5E332-BE7A-1DBA-93D4-28398588A099}"/>
                </a:ext>
              </a:extLst>
            </p:cNvPr>
            <p:cNvSpPr/>
            <p:nvPr/>
          </p:nvSpPr>
          <p:spPr>
            <a:xfrm>
              <a:off x="4397" y="2123"/>
              <a:ext cx="1087" cy="1117"/>
            </a:xfrm>
            <a:prstGeom prst="ellipse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</p:grpSp>
      <p:sp>
        <p:nvSpPr>
          <p:cNvPr id="62" name="Oval 5">
            <a:extLst>
              <a:ext uri="{FF2B5EF4-FFF2-40B4-BE49-F238E27FC236}">
                <a16:creationId xmlns:a16="http://schemas.microsoft.com/office/drawing/2014/main" id="{AC270964-9F43-D7B1-7E02-9FA0DF415FCE}"/>
              </a:ext>
            </a:extLst>
          </p:cNvPr>
          <p:cNvSpPr/>
          <p:nvPr/>
        </p:nvSpPr>
        <p:spPr>
          <a:xfrm>
            <a:off x="3468901" y="3132306"/>
            <a:ext cx="943203" cy="914400"/>
          </a:xfrm>
          <a:prstGeom prst="ellipse">
            <a:avLst/>
          </a:prstGeom>
          <a:gradFill rotWithShape="0">
            <a:gsLst>
              <a:gs pos="0">
                <a:srgbClr val="FAF1DF"/>
              </a:gs>
              <a:gs pos="100000">
                <a:srgbClr val="D48D00"/>
              </a:gs>
            </a:gsLst>
            <a:path path="shape">
              <a:fillToRect l="50000" t="50000" r="50000" b="50000"/>
            </a:path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endParaRPr lang="zh-CN" altLang="en-US" dirty="0">
              <a:latin typeface="楷体_GB2312" pitchFamily="49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AEB98712-95C9-29EC-EA11-BF14067B26F9}"/>
              </a:ext>
            </a:extLst>
          </p:cNvPr>
          <p:cNvSpPr txBox="1"/>
          <p:nvPr/>
        </p:nvSpPr>
        <p:spPr>
          <a:xfrm>
            <a:off x="3538996" y="2610817"/>
            <a:ext cx="43113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0" i="1" dirty="0">
                <a:latin typeface="Times New Roman" panose="02020603050405020304" pitchFamily="18" charset="0"/>
                <a:sym typeface="+mn-ea"/>
              </a:rPr>
              <a:t>q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FE8EBA65-A4F8-57A0-6F5E-E4BF9627CE5A}"/>
              </a:ext>
            </a:extLst>
          </p:cNvPr>
          <p:cNvSpPr txBox="1"/>
          <p:nvPr/>
        </p:nvSpPr>
        <p:spPr>
          <a:xfrm>
            <a:off x="4588043" y="2294528"/>
            <a:ext cx="431132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 b="0" i="1" dirty="0">
                <a:latin typeface="Times New Roman" panose="02020603050405020304" pitchFamily="18" charset="0"/>
                <a:sym typeface="+mn-ea"/>
              </a:rPr>
              <a:t>Q</a:t>
            </a: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9D33B66-97F1-7B6E-F50E-699B38F6AA95}"/>
              </a:ext>
            </a:extLst>
          </p:cNvPr>
          <p:cNvSpPr txBox="1"/>
          <p:nvPr/>
        </p:nvSpPr>
        <p:spPr>
          <a:xfrm>
            <a:off x="3914714" y="2388833"/>
            <a:ext cx="65118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0" i="1" dirty="0">
                <a:latin typeface="Times New Roman" panose="02020603050405020304" pitchFamily="18" charset="0"/>
                <a:sym typeface="+mn-ea"/>
              </a:rPr>
              <a:t>-q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8EB83D64-CE23-6F57-AFEA-AD0E2EEF9B20}"/>
              </a:ext>
            </a:extLst>
          </p:cNvPr>
          <p:cNvGrpSpPr/>
          <p:nvPr/>
        </p:nvGrpSpPr>
        <p:grpSpPr>
          <a:xfrm>
            <a:off x="3387553" y="3129131"/>
            <a:ext cx="1498507" cy="800037"/>
            <a:chOff x="3653078" y="2042110"/>
            <a:chExt cx="1498507" cy="800037"/>
          </a:xfrm>
        </p:grpSpPr>
        <p:sp>
          <p:nvSpPr>
            <p:cNvPr id="72" name="Line 7">
              <a:extLst>
                <a:ext uri="{FF2B5EF4-FFF2-40B4-BE49-F238E27FC236}">
                  <a16:creationId xmlns:a16="http://schemas.microsoft.com/office/drawing/2014/main" id="{FD67D328-A0D8-1D09-E4DE-7011267A979C}"/>
                </a:ext>
              </a:extLst>
            </p:cNvPr>
            <p:cNvSpPr/>
            <p:nvPr/>
          </p:nvSpPr>
          <p:spPr>
            <a:xfrm flipV="1">
              <a:off x="4211376" y="2531647"/>
              <a:ext cx="88425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3" name="Text Box 8">
              <a:extLst>
                <a:ext uri="{FF2B5EF4-FFF2-40B4-BE49-F238E27FC236}">
                  <a16:creationId xmlns:a16="http://schemas.microsoft.com/office/drawing/2014/main" id="{1E706F2B-D4F7-2608-1500-C1FA334D2DAA}"/>
                </a:ext>
              </a:extLst>
            </p:cNvPr>
            <p:cNvSpPr txBox="1"/>
            <p:nvPr/>
          </p:nvSpPr>
          <p:spPr>
            <a:xfrm>
              <a:off x="4444183" y="2042110"/>
              <a:ext cx="707402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B</a:t>
              </a:r>
              <a:endParaRPr lang="en-US" altLang="zh-CN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4" name="Line 9">
              <a:extLst>
                <a:ext uri="{FF2B5EF4-FFF2-40B4-BE49-F238E27FC236}">
                  <a16:creationId xmlns:a16="http://schemas.microsoft.com/office/drawing/2014/main" id="{38E87C3B-2B9C-F078-4EA3-AF4214953E11}"/>
                </a:ext>
              </a:extLst>
            </p:cNvPr>
            <p:cNvSpPr/>
            <p:nvPr/>
          </p:nvSpPr>
          <p:spPr>
            <a:xfrm flipH="1">
              <a:off x="3835529" y="2537347"/>
              <a:ext cx="393001" cy="3048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" name="Text Box 6">
              <a:extLst>
                <a:ext uri="{FF2B5EF4-FFF2-40B4-BE49-F238E27FC236}">
                  <a16:creationId xmlns:a16="http://schemas.microsoft.com/office/drawing/2014/main" id="{F6489DEE-CEF8-72A3-164C-68270F1E8B13}"/>
                </a:ext>
              </a:extLst>
            </p:cNvPr>
            <p:cNvSpPr txBox="1"/>
            <p:nvPr/>
          </p:nvSpPr>
          <p:spPr>
            <a:xfrm>
              <a:off x="3653078" y="2301634"/>
              <a:ext cx="707402" cy="3984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0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  <a:r>
                <a:rPr lang="en-US" altLang="zh-CN" sz="2000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A</a:t>
              </a:r>
              <a:endParaRPr lang="en-US" altLang="zh-CN" sz="20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30EEE9B0-8FDF-6C11-72D2-1942EE3BFB47}"/>
              </a:ext>
            </a:extLst>
          </p:cNvPr>
          <p:cNvSpPr/>
          <p:nvPr/>
        </p:nvSpPr>
        <p:spPr bwMode="auto">
          <a:xfrm>
            <a:off x="3261838" y="2972718"/>
            <a:ext cx="1369695" cy="1289358"/>
          </a:xfrm>
          <a:prstGeom prst="flowChartConnector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1" name="Object 20">
            <a:extLst>
              <a:ext uri="{FF2B5EF4-FFF2-40B4-BE49-F238E27FC236}">
                <a16:creationId xmlns:a16="http://schemas.microsoft.com/office/drawing/2014/main" id="{704DCA9C-0437-3E2A-DC2D-A9FB6E8A96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631809"/>
              </p:ext>
            </p:extLst>
          </p:nvPr>
        </p:nvGraphicFramePr>
        <p:xfrm>
          <a:off x="347068" y="3095756"/>
          <a:ext cx="1606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98400" imgH="228600" progId="Equation.DSMT4">
                  <p:embed/>
                </p:oleObj>
              </mc:Choice>
              <mc:Fallback>
                <p:oleObj name="Equation" r:id="rId5" imgW="698400" imgH="228600" progId="Equation.DSMT4">
                  <p:embed/>
                  <p:pic>
                    <p:nvPicPr>
                      <p:cNvPr id="22" name="Object 20">
                        <a:extLst>
                          <a:ext uri="{FF2B5EF4-FFF2-40B4-BE49-F238E27FC236}">
                            <a16:creationId xmlns:a16="http://schemas.microsoft.com/office/drawing/2014/main" id="{186EC518-B20E-8AE6-1D1F-1DC17A08D4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7068" y="3095756"/>
                        <a:ext cx="1606550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" name="Object 25">
            <a:extLst>
              <a:ext uri="{FF2B5EF4-FFF2-40B4-BE49-F238E27FC236}">
                <a16:creationId xmlns:a16="http://schemas.microsoft.com/office/drawing/2014/main" id="{25B7E2D8-0759-A6C9-61E5-F6672B23CD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679413"/>
              </p:ext>
            </p:extLst>
          </p:nvPr>
        </p:nvGraphicFramePr>
        <p:xfrm>
          <a:off x="435271" y="3750452"/>
          <a:ext cx="12795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647640" imgH="393480" progId="Equation.DSMT4">
                  <p:embed/>
                </p:oleObj>
              </mc:Choice>
              <mc:Fallback>
                <p:oleObj name="Equation" r:id="rId7" imgW="647640" imgH="393480" progId="Equation.DSMT4">
                  <p:embed/>
                  <p:pic>
                    <p:nvPicPr>
                      <p:cNvPr id="23" name="Object 25">
                        <a:extLst>
                          <a:ext uri="{FF2B5EF4-FFF2-40B4-BE49-F238E27FC236}">
                            <a16:creationId xmlns:a16="http://schemas.microsoft.com/office/drawing/2014/main" id="{2BA2E1EF-12B1-E5BD-4B64-5A7281E2D5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271" y="3750452"/>
                        <a:ext cx="1279525" cy="6731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" name="Object 20">
            <a:extLst>
              <a:ext uri="{FF2B5EF4-FFF2-40B4-BE49-F238E27FC236}">
                <a16:creationId xmlns:a16="http://schemas.microsoft.com/office/drawing/2014/main" id="{82B4E96A-143B-EB0F-B1E6-AE4B84E03B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327879"/>
              </p:ext>
            </p:extLst>
          </p:nvPr>
        </p:nvGraphicFramePr>
        <p:xfrm>
          <a:off x="309940" y="2298190"/>
          <a:ext cx="1740279" cy="727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91880" imgH="393480" progId="Equation.DSMT4">
                  <p:embed/>
                </p:oleObj>
              </mc:Choice>
              <mc:Fallback>
                <p:oleObj name="Equation" r:id="rId9" imgW="1091880" imgH="393480" progId="Equation.DSMT4">
                  <p:embed/>
                  <p:pic>
                    <p:nvPicPr>
                      <p:cNvPr id="25" name="Object 20">
                        <a:extLst>
                          <a:ext uri="{FF2B5EF4-FFF2-40B4-BE49-F238E27FC236}">
                            <a16:creationId xmlns:a16="http://schemas.microsoft.com/office/drawing/2014/main" id="{C328F765-8D85-F825-4A52-5D0D156745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9940" y="2298190"/>
                        <a:ext cx="1740279" cy="72744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" name="Object 11">
            <a:extLst>
              <a:ext uri="{FF2B5EF4-FFF2-40B4-BE49-F238E27FC236}">
                <a16:creationId xmlns:a16="http://schemas.microsoft.com/office/drawing/2014/main" id="{50329A25-A512-6D21-2D1B-5EDE61A00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585967"/>
              </p:ext>
            </p:extLst>
          </p:nvPr>
        </p:nvGraphicFramePr>
        <p:xfrm>
          <a:off x="875335" y="948311"/>
          <a:ext cx="1884699" cy="1274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634680" imgH="495000" progId="Equation.DSMT4">
                  <p:embed/>
                </p:oleObj>
              </mc:Choice>
              <mc:Fallback>
                <p:oleObj name="Equation" r:id="rId11" imgW="634680" imgH="495000" progId="Equation.DSMT4">
                  <p:embed/>
                  <p:pic>
                    <p:nvPicPr>
                      <p:cNvPr id="22539" name="Object 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75335" y="948311"/>
                        <a:ext cx="1884699" cy="127494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" name="Object 16">
            <a:extLst>
              <a:ext uri="{FF2B5EF4-FFF2-40B4-BE49-F238E27FC236}">
                <a16:creationId xmlns:a16="http://schemas.microsoft.com/office/drawing/2014/main" id="{57B9B00E-F7BC-39C0-1C96-4D0B4673C5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3948087"/>
              </p:ext>
            </p:extLst>
          </p:nvPr>
        </p:nvGraphicFramePr>
        <p:xfrm>
          <a:off x="239637" y="4640250"/>
          <a:ext cx="2003425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850680" imgH="431640" progId="Equation.DSMT4">
                  <p:embed/>
                </p:oleObj>
              </mc:Choice>
              <mc:Fallback>
                <p:oleObj name="Equation" r:id="rId13" imgW="850680" imgH="431640" progId="Equation.DSMT4">
                  <p:embed/>
                  <p:pic>
                    <p:nvPicPr>
                      <p:cNvPr id="20496" name="Object 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9637" y="4640250"/>
                        <a:ext cx="2003425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" name="Text Box 27">
            <a:extLst>
              <a:ext uri="{FF2B5EF4-FFF2-40B4-BE49-F238E27FC236}">
                <a16:creationId xmlns:a16="http://schemas.microsoft.com/office/drawing/2014/main" id="{39725550-FD92-3C67-3369-790D57A5B7D0}"/>
              </a:ext>
            </a:extLst>
          </p:cNvPr>
          <p:cNvSpPr txBox="1"/>
          <p:nvPr/>
        </p:nvSpPr>
        <p:spPr>
          <a:xfrm>
            <a:off x="2321033" y="4838051"/>
            <a:ext cx="164909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0" i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&lt; r &lt;</a:t>
            </a:r>
            <a:r>
              <a:rPr lang="en-US" altLang="zh-CN" b="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89" name="Object 12">
            <a:extLst>
              <a:ext uri="{FF2B5EF4-FFF2-40B4-BE49-F238E27FC236}">
                <a16:creationId xmlns:a16="http://schemas.microsoft.com/office/drawing/2014/main" id="{2B4D489B-F25B-0955-7AD3-B148BEA18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88445"/>
              </p:ext>
            </p:extLst>
          </p:nvPr>
        </p:nvGraphicFramePr>
        <p:xfrm>
          <a:off x="7092491" y="4362181"/>
          <a:ext cx="2295572" cy="1120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99920" imgH="444240" progId="Equation.DSMT4">
                  <p:embed/>
                </p:oleObj>
              </mc:Choice>
              <mc:Fallback>
                <p:oleObj name="Equation" r:id="rId15" imgW="799920" imgH="444240" progId="Equation.DSMT4">
                  <p:embed/>
                  <p:pic>
                    <p:nvPicPr>
                      <p:cNvPr id="3" name="Object 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92491" y="4362181"/>
                        <a:ext cx="2295572" cy="1120466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0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" name="组合 89">
            <a:extLst>
              <a:ext uri="{FF2B5EF4-FFF2-40B4-BE49-F238E27FC236}">
                <a16:creationId xmlns:a16="http://schemas.microsoft.com/office/drawing/2014/main" id="{7A40D210-F660-6098-916F-5E1A9F5C8239}"/>
              </a:ext>
            </a:extLst>
          </p:cNvPr>
          <p:cNvGrpSpPr/>
          <p:nvPr/>
        </p:nvGrpSpPr>
        <p:grpSpPr>
          <a:xfrm>
            <a:off x="1457645" y="4231825"/>
            <a:ext cx="720080" cy="924688"/>
            <a:chOff x="8757336" y="3841070"/>
            <a:chExt cx="720080" cy="924688"/>
          </a:xfrm>
        </p:grpSpPr>
        <p:sp>
          <p:nvSpPr>
            <p:cNvPr id="91" name="Oval 5">
              <a:extLst>
                <a:ext uri="{FF2B5EF4-FFF2-40B4-BE49-F238E27FC236}">
                  <a16:creationId xmlns:a16="http://schemas.microsoft.com/office/drawing/2014/main" id="{E9540E58-AD67-8748-1A6B-09D9234F8C3D}"/>
                </a:ext>
              </a:extLst>
            </p:cNvPr>
            <p:cNvSpPr/>
            <p:nvPr/>
          </p:nvSpPr>
          <p:spPr>
            <a:xfrm>
              <a:off x="8832304" y="4637272"/>
              <a:ext cx="144016" cy="128486"/>
            </a:xfrm>
            <a:prstGeom prst="ellipse">
              <a:avLst/>
            </a:prstGeom>
            <a:gradFill rotWithShape="0">
              <a:gsLst>
                <a:gs pos="0">
                  <a:srgbClr val="FAF1DF"/>
                </a:gs>
                <a:gs pos="100000">
                  <a:srgbClr val="D48D00"/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D4EAA25-6BB8-B8F3-3106-BA35CD7C41F5}"/>
                </a:ext>
              </a:extLst>
            </p:cNvPr>
            <p:cNvSpPr txBox="1"/>
            <p:nvPr/>
          </p:nvSpPr>
          <p:spPr>
            <a:xfrm>
              <a:off x="8757336" y="3841070"/>
              <a:ext cx="72008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3600" b="0" i="1" dirty="0">
                  <a:solidFill>
                    <a:srgbClr val="FF0000"/>
                  </a:solidFill>
                  <a:latin typeface="Times New Roman" panose="02020603050405020304" pitchFamily="18" charset="0"/>
                  <a:sym typeface="+mn-ea"/>
                </a:rPr>
                <a:t>q’</a:t>
              </a:r>
            </a:p>
          </p:txBody>
        </p:sp>
      </p:grpSp>
      <p:graphicFrame>
        <p:nvGraphicFramePr>
          <p:cNvPr id="93" name="Object 11">
            <a:extLst>
              <a:ext uri="{FF2B5EF4-FFF2-40B4-BE49-F238E27FC236}">
                <a16:creationId xmlns:a16="http://schemas.microsoft.com/office/drawing/2014/main" id="{3517198E-B505-464A-BFB3-251256A33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2789805"/>
              </p:ext>
            </p:extLst>
          </p:nvPr>
        </p:nvGraphicFramePr>
        <p:xfrm>
          <a:off x="219727" y="1327334"/>
          <a:ext cx="824482" cy="471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66400" imgH="177480" progId="Equation.DSMT4">
                  <p:embed/>
                </p:oleObj>
              </mc:Choice>
              <mc:Fallback>
                <p:oleObj name="Equation" r:id="rId17" imgW="266400" imgH="177480" progId="Equation.DSMT4">
                  <p:embed/>
                  <p:pic>
                    <p:nvPicPr>
                      <p:cNvPr id="84" name="Object 11">
                        <a:extLst>
                          <a:ext uri="{FF2B5EF4-FFF2-40B4-BE49-F238E27FC236}">
                            <a16:creationId xmlns:a16="http://schemas.microsoft.com/office/drawing/2014/main" id="{50329A25-A512-6D21-2D1B-5EDE61A00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9727" y="1327334"/>
                        <a:ext cx="824482" cy="47113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1369F9F1-A77F-386A-CAA9-9DF9A991BBC4}"/>
              </a:ext>
            </a:extLst>
          </p:cNvPr>
          <p:cNvSpPr txBox="1"/>
          <p:nvPr/>
        </p:nvSpPr>
        <p:spPr>
          <a:xfrm>
            <a:off x="4583832" y="2206605"/>
            <a:ext cx="431132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3600" b="0" i="1" dirty="0">
                <a:latin typeface="Times New Roman" panose="02020603050405020304" pitchFamily="18" charset="0"/>
                <a:sym typeface="+mn-ea"/>
              </a:rPr>
              <a:t>q</a:t>
            </a:r>
          </a:p>
        </p:txBody>
      </p:sp>
      <p:graphicFrame>
        <p:nvGraphicFramePr>
          <p:cNvPr id="33" name="Object 16">
            <a:extLst>
              <a:ext uri="{FF2B5EF4-FFF2-40B4-BE49-F238E27FC236}">
                <a16:creationId xmlns:a16="http://schemas.microsoft.com/office/drawing/2014/main" id="{78A4ED34-4A8F-D125-3CB0-1698BA471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597838"/>
              </p:ext>
            </p:extLst>
          </p:nvPr>
        </p:nvGraphicFramePr>
        <p:xfrm>
          <a:off x="6013166" y="804991"/>
          <a:ext cx="4825875" cy="869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361960" imgH="444240" progId="Equation.DSMT4">
                  <p:embed/>
                </p:oleObj>
              </mc:Choice>
              <mc:Fallback>
                <p:oleObj name="Equation" r:id="rId19" imgW="2361960" imgH="444240" progId="Equation.DSMT4">
                  <p:embed/>
                  <p:pic>
                    <p:nvPicPr>
                      <p:cNvPr id="18" name="Object 1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013166" y="804991"/>
                        <a:ext cx="4825875" cy="8693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16">
            <a:extLst>
              <a:ext uri="{FF2B5EF4-FFF2-40B4-BE49-F238E27FC236}">
                <a16:creationId xmlns:a16="http://schemas.microsoft.com/office/drawing/2014/main" id="{420CCBD0-265C-FE49-6304-0C22F0EDB3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8998781"/>
              </p:ext>
            </p:extLst>
          </p:nvPr>
        </p:nvGraphicFramePr>
        <p:xfrm>
          <a:off x="7069958" y="1680641"/>
          <a:ext cx="2403475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143000" imgH="444240" progId="Equation.DSMT4">
                  <p:embed/>
                </p:oleObj>
              </mc:Choice>
              <mc:Fallback>
                <p:oleObj name="Equation" r:id="rId21" imgW="1143000" imgH="444240" progId="Equation.DSMT4">
                  <p:embed/>
                  <p:pic>
                    <p:nvPicPr>
                      <p:cNvPr id="33" name="Object 16">
                        <a:extLst>
                          <a:ext uri="{FF2B5EF4-FFF2-40B4-BE49-F238E27FC236}">
                            <a16:creationId xmlns:a16="http://schemas.microsoft.com/office/drawing/2014/main" id="{78A4ED34-4A8F-D125-3CB0-1698BA471C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069958" y="1680641"/>
                        <a:ext cx="2403475" cy="893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1">
            <a:extLst>
              <a:ext uri="{FF2B5EF4-FFF2-40B4-BE49-F238E27FC236}">
                <a16:creationId xmlns:a16="http://schemas.microsoft.com/office/drawing/2014/main" id="{4DE1021A-7746-8A37-7DA7-0041C34C3C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014691"/>
              </p:ext>
            </p:extLst>
          </p:nvPr>
        </p:nvGraphicFramePr>
        <p:xfrm>
          <a:off x="6055787" y="2628477"/>
          <a:ext cx="2465219" cy="527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14400" imgH="228600" progId="Equation.DSMT4">
                  <p:embed/>
                </p:oleObj>
              </mc:Choice>
              <mc:Fallback>
                <p:oleObj name="Equation" r:id="rId23" imgW="914400" imgH="228600" progId="Equation.DSMT4">
                  <p:embed/>
                  <p:pic>
                    <p:nvPicPr>
                      <p:cNvPr id="93" name="Object 11">
                        <a:extLst>
                          <a:ext uri="{FF2B5EF4-FFF2-40B4-BE49-F238E27FC236}">
                            <a16:creationId xmlns:a16="http://schemas.microsoft.com/office/drawing/2014/main" id="{3517198E-B505-464A-BFB3-251256A331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055787" y="2628477"/>
                        <a:ext cx="2465219" cy="52766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1">
            <a:extLst>
              <a:ext uri="{FF2B5EF4-FFF2-40B4-BE49-F238E27FC236}">
                <a16:creationId xmlns:a16="http://schemas.microsoft.com/office/drawing/2014/main" id="{5CD3D515-21DB-833C-F6D5-AFCD92C949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590472"/>
              </p:ext>
            </p:extLst>
          </p:nvPr>
        </p:nvGraphicFramePr>
        <p:xfrm>
          <a:off x="6769919" y="3061089"/>
          <a:ext cx="3312368" cy="1142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168200" imgH="482400" progId="Equation.DSMT4">
                  <p:embed/>
                </p:oleObj>
              </mc:Choice>
              <mc:Fallback>
                <p:oleObj name="Equation" r:id="rId25" imgW="1168200" imgH="482400" progId="Equation.DSMT4">
                  <p:embed/>
                  <p:pic>
                    <p:nvPicPr>
                      <p:cNvPr id="88" name="Object 11">
                        <a:extLst>
                          <a:ext uri="{FF2B5EF4-FFF2-40B4-BE49-F238E27FC236}">
                            <a16:creationId xmlns:a16="http://schemas.microsoft.com/office/drawing/2014/main" id="{B5483A73-29AA-6A66-FF39-9531C88B39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769919" y="3061089"/>
                        <a:ext cx="3312368" cy="114213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1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4" grpId="0"/>
      <p:bldP spid="76" grpId="0"/>
      <p:bldP spid="76" grpId="1"/>
      <p:bldP spid="77" grpId="0"/>
      <p:bldP spid="77" grpId="1"/>
      <p:bldP spid="77" grpId="2"/>
      <p:bldP spid="78" grpId="0"/>
      <p:bldP spid="78" grpId="1"/>
      <p:bldP spid="78" grpId="2"/>
      <p:bldP spid="80" grpId="0" animBg="1"/>
      <p:bldP spid="86" grpId="0"/>
      <p:bldP spid="32" grpId="0"/>
      <p:bldP spid="3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2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686857"/>
              </p:ext>
            </p:extLst>
          </p:nvPr>
        </p:nvGraphicFramePr>
        <p:xfrm>
          <a:off x="5303912" y="933927"/>
          <a:ext cx="2160270" cy="1245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58800" imgH="393700" progId="Equation.3">
                  <p:embed/>
                </p:oleObj>
              </mc:Choice>
              <mc:Fallback>
                <p:oleObj r:id="rId3" imgW="558800" imgH="393700" progId="Equation.3">
                  <p:embed/>
                  <p:pic>
                    <p:nvPicPr>
                      <p:cNvPr id="47120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3912" y="933927"/>
                        <a:ext cx="2160270" cy="1245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2132942" y="4007646"/>
            <a:ext cx="5953874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3.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电容值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仅与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电容器的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结构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有关</a:t>
            </a:r>
            <a:endParaRPr lang="zh-CN" altLang="en-US" sz="3200" dirty="0"/>
          </a:p>
        </p:txBody>
      </p:sp>
      <p:sp>
        <p:nvSpPr>
          <p:cNvPr id="14" name="Text Box 30"/>
          <p:cNvSpPr txBox="1"/>
          <p:nvPr/>
        </p:nvSpPr>
        <p:spPr>
          <a:xfrm>
            <a:off x="2351584" y="518606"/>
            <a:ext cx="361505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电容器的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zh-CN" altLang="en-US" sz="3600" dirty="0">
              <a:latin typeface="楷体_GB2312" pitchFamily="49" charset="-122"/>
            </a:endParaRPr>
          </a:p>
        </p:txBody>
      </p:sp>
      <p:sp>
        <p:nvSpPr>
          <p:cNvPr id="18" name="Text Box 30"/>
          <p:cNvSpPr txBox="1"/>
          <p:nvPr/>
        </p:nvSpPr>
        <p:spPr>
          <a:xfrm>
            <a:off x="1657774" y="4748521"/>
            <a:ext cx="7971628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孤立导体是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特殊的电容器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40" name="Text Box 2">
            <a:extLst>
              <a:ext uri="{FF2B5EF4-FFF2-40B4-BE49-F238E27FC236}">
                <a16:creationId xmlns:a16="http://schemas.microsoft.com/office/drawing/2014/main" id="{E614CB7A-18BE-9BBA-AE2D-85C993293C2F}"/>
              </a:ext>
            </a:extLst>
          </p:cNvPr>
          <p:cNvSpPr txBox="1"/>
          <p:nvPr/>
        </p:nvSpPr>
        <p:spPr>
          <a:xfrm>
            <a:off x="2132942" y="3252704"/>
            <a:ext cx="5953874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2.</a:t>
            </a:r>
            <a:r>
              <a:rPr lang="zh-CN" altLang="en-US" sz="32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反映电容器的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储电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能力  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2" name="Text Box 23">
            <a:extLst>
              <a:ext uri="{FF2B5EF4-FFF2-40B4-BE49-F238E27FC236}">
                <a16:creationId xmlns:a16="http://schemas.microsoft.com/office/drawing/2014/main" id="{0321B356-ED4F-DAD4-8146-B8AA6CFF3DCE}"/>
              </a:ext>
            </a:extLst>
          </p:cNvPr>
          <p:cNvSpPr txBox="1"/>
          <p:nvPr/>
        </p:nvSpPr>
        <p:spPr>
          <a:xfrm>
            <a:off x="1703884" y="1628800"/>
            <a:ext cx="12954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理解</a:t>
            </a:r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楷体" panose="02010609060101010101" pitchFamily="49" charset="-122"/>
              </a:rPr>
              <a:t>     </a:t>
            </a:r>
            <a:endParaRPr lang="zh-CN" altLang="en-US" dirty="0">
              <a:solidFill>
                <a:srgbClr val="CC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3" name="Text Box 23">
            <a:extLst>
              <a:ext uri="{FF2B5EF4-FFF2-40B4-BE49-F238E27FC236}">
                <a16:creationId xmlns:a16="http://schemas.microsoft.com/office/drawing/2014/main" id="{0ED2E51C-E5B6-A3B5-17BE-BE6482BDB9EC}"/>
              </a:ext>
            </a:extLst>
          </p:cNvPr>
          <p:cNvSpPr txBox="1"/>
          <p:nvPr/>
        </p:nvSpPr>
        <p:spPr>
          <a:xfrm>
            <a:off x="2132942" y="2538642"/>
            <a:ext cx="9793088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1. </a:t>
            </a:r>
            <a:r>
              <a:rPr lang="zh-CN" altLang="en-US" sz="3200" dirty="0">
                <a:latin typeface="Times New Roman" panose="02020603050405020304" pitchFamily="18" charset="0"/>
                <a:ea typeface="楷体" panose="02010609060101010101" pitchFamily="49" charset="-122"/>
              </a:rPr>
              <a:t>物理意义：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导体间</a:t>
            </a:r>
            <a:r>
              <a:rPr lang="zh-CN" altLang="en-US" sz="3200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升高单位电势差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所需的</a:t>
            </a:r>
            <a:r>
              <a: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电荷量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64" name="Object 16">
            <a:extLst>
              <a:ext uri="{FF2B5EF4-FFF2-40B4-BE49-F238E27FC236}">
                <a16:creationId xmlns:a16="http://schemas.microsoft.com/office/drawing/2014/main" id="{A6E8CF06-7495-8F71-C3F5-C92E70B28F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811303"/>
              </p:ext>
            </p:extLst>
          </p:nvPr>
        </p:nvGraphicFramePr>
        <p:xfrm>
          <a:off x="7408080" y="4595174"/>
          <a:ext cx="1620180" cy="11008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4500" imgH="393700" progId="Equation.DSMT4">
                  <p:embed/>
                </p:oleObj>
              </mc:Choice>
              <mc:Fallback>
                <p:oleObj name="Equation" r:id="rId5" imgW="444500" imgH="393700" progId="Equation.DSMT4">
                  <p:embed/>
                  <p:pic>
                    <p:nvPicPr>
                      <p:cNvPr id="47120" name="Object 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08080" y="4595174"/>
                        <a:ext cx="1620180" cy="1100899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6">
            <a:extLst>
              <a:ext uri="{FF2B5EF4-FFF2-40B4-BE49-F238E27FC236}">
                <a16:creationId xmlns:a16="http://schemas.microsoft.com/office/drawing/2014/main" id="{9E5EEC4E-CEC8-C8F6-150A-7BF0393E6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3124886"/>
              </p:ext>
            </p:extLst>
          </p:nvPr>
        </p:nvGraphicFramePr>
        <p:xfrm>
          <a:off x="9027136" y="4592421"/>
          <a:ext cx="1651168" cy="1110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33160" imgH="444240" progId="Equation.DSMT4">
                  <p:embed/>
                </p:oleObj>
              </mc:Choice>
              <mc:Fallback>
                <p:oleObj name="Equation" r:id="rId7" imgW="533160" imgH="444240" progId="Equation.DSMT4">
                  <p:embed/>
                  <p:pic>
                    <p:nvPicPr>
                      <p:cNvPr id="64" name="Object 16">
                        <a:extLst>
                          <a:ext uri="{FF2B5EF4-FFF2-40B4-BE49-F238E27FC236}">
                            <a16:creationId xmlns:a16="http://schemas.microsoft.com/office/drawing/2014/main" id="{A6E8CF06-7495-8F71-C3F5-C92E70B28F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27136" y="4592421"/>
                        <a:ext cx="1651168" cy="1110197"/>
                      </a:xfrm>
                      <a:prstGeom prst="rect">
                        <a:avLst/>
                      </a:prstGeom>
                      <a:solidFill>
                        <a:srgbClr val="FF0000">
                          <a:alpha val="33000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30">
            <a:extLst>
              <a:ext uri="{FF2B5EF4-FFF2-40B4-BE49-F238E27FC236}">
                <a16:creationId xmlns:a16="http://schemas.microsoft.com/office/drawing/2014/main" id="{34F642DA-D9B0-6ADF-651E-E3237FBD2798}"/>
              </a:ext>
            </a:extLst>
          </p:cNvPr>
          <p:cNvSpPr txBox="1"/>
          <p:nvPr/>
        </p:nvSpPr>
        <p:spPr>
          <a:xfrm>
            <a:off x="1664129" y="5517232"/>
            <a:ext cx="4863919" cy="64633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32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电容器</a:t>
            </a: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zh-CN" altLang="en-US" sz="32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电容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不同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8760FDF4-C0E0-DDD5-84D6-7434176EA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4356" y="1352161"/>
            <a:ext cx="2690495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单位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法拉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）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F2B88EFF-40BF-5304-DC09-3BBFBEE1CAAB}"/>
              </a:ext>
            </a:extLst>
          </p:cNvPr>
          <p:cNvGrpSpPr/>
          <p:nvPr/>
        </p:nvGrpSpPr>
        <p:grpSpPr>
          <a:xfrm>
            <a:off x="6888088" y="5361344"/>
            <a:ext cx="2003353" cy="1057322"/>
            <a:chOff x="6167893" y="5173142"/>
            <a:chExt cx="2003353" cy="1057322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66398B3-FE04-F3AC-1EF0-3643C9BC8743}"/>
                </a:ext>
              </a:extLst>
            </p:cNvPr>
            <p:cNvGrpSpPr/>
            <p:nvPr/>
          </p:nvGrpSpPr>
          <p:grpSpPr>
            <a:xfrm>
              <a:off x="6167893" y="5398104"/>
              <a:ext cx="2003353" cy="832360"/>
              <a:chOff x="8185766" y="1004568"/>
              <a:chExt cx="2003353" cy="832360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8456BE07-2454-7B64-5027-C8432CABF03F}"/>
                  </a:ext>
                </a:extLst>
              </p:cNvPr>
              <p:cNvGrpSpPr/>
              <p:nvPr/>
            </p:nvGrpSpPr>
            <p:grpSpPr>
              <a:xfrm>
                <a:off x="9348501" y="1252153"/>
                <a:ext cx="840618" cy="584775"/>
                <a:chOff x="8976320" y="1163766"/>
                <a:chExt cx="1085130" cy="681058"/>
              </a:xfrm>
            </p:grpSpPr>
            <p:cxnSp>
              <p:nvCxnSpPr>
                <p:cNvPr id="3" name="直接连接符 2">
                  <a:extLst>
                    <a:ext uri="{FF2B5EF4-FFF2-40B4-BE49-F238E27FC236}">
                      <a16:creationId xmlns:a16="http://schemas.microsoft.com/office/drawing/2014/main" id="{95C24CA7-7E30-3E56-4601-A227CF5F50EB}"/>
                    </a:ext>
                  </a:extLst>
                </p:cNvPr>
                <p:cNvCxnSpPr/>
                <p:nvPr/>
              </p:nvCxnSpPr>
              <p:spPr bwMode="auto">
                <a:xfrm>
                  <a:off x="9408368" y="1163766"/>
                  <a:ext cx="0" cy="681058"/>
                </a:xfrm>
                <a:prstGeom prst="line">
                  <a:avLst/>
                </a:prstGeom>
                <a:noFill/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直接连接符 14">
                  <a:extLst>
                    <a:ext uri="{FF2B5EF4-FFF2-40B4-BE49-F238E27FC236}">
                      <a16:creationId xmlns:a16="http://schemas.microsoft.com/office/drawing/2014/main" id="{9E7F9B56-234D-FF88-5CFF-C95D23EC3B8F}"/>
                    </a:ext>
                  </a:extLst>
                </p:cNvPr>
                <p:cNvCxnSpPr/>
                <p:nvPr/>
              </p:nvCxnSpPr>
              <p:spPr bwMode="auto">
                <a:xfrm>
                  <a:off x="9629402" y="1163766"/>
                  <a:ext cx="0" cy="681058"/>
                </a:xfrm>
                <a:prstGeom prst="line">
                  <a:avLst/>
                </a:prstGeom>
                <a:noFill/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8BE54A08-E8DF-3B90-20EB-77C706ECED39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9629402" y="1484784"/>
                  <a:ext cx="432048" cy="0"/>
                </a:xfrm>
                <a:prstGeom prst="line">
                  <a:avLst/>
                </a:prstGeom>
                <a:noFill/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直接连接符 16">
                  <a:extLst>
                    <a:ext uri="{FF2B5EF4-FFF2-40B4-BE49-F238E27FC236}">
                      <a16:creationId xmlns:a16="http://schemas.microsoft.com/office/drawing/2014/main" id="{BA8CA707-3A3D-1A0B-F3A9-65B172F9C8D3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8976320" y="1484784"/>
                  <a:ext cx="432048" cy="0"/>
                </a:xfrm>
                <a:prstGeom prst="line">
                  <a:avLst/>
                </a:prstGeom>
                <a:noFill/>
                <a:ln w="508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Text Box 23">
                <a:extLst>
                  <a:ext uri="{FF2B5EF4-FFF2-40B4-BE49-F238E27FC236}">
                    <a16:creationId xmlns:a16="http://schemas.microsoft.com/office/drawing/2014/main" id="{60D5A4E4-FB64-50FC-06BC-1EB6E10431AA}"/>
                  </a:ext>
                </a:extLst>
              </p:cNvPr>
              <p:cNvSpPr txBox="1"/>
              <p:nvPr/>
            </p:nvSpPr>
            <p:spPr>
              <a:xfrm>
                <a:off x="8185766" y="1004568"/>
                <a:ext cx="1295400" cy="52322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zh-CN" altLang="en-US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符号</a:t>
                </a:r>
                <a:r>
                  <a:rPr lang="en-US" altLang="zh-CN" dirty="0">
                    <a:solidFill>
                      <a:srgbClr val="0000FF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:</a:t>
                </a:r>
                <a:r>
                  <a:rPr lang="en-US" altLang="zh-CN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     </a:t>
                </a:r>
                <a:endParaRPr lang="zh-CN" altLang="en-US" dirty="0">
                  <a:solidFill>
                    <a:srgbClr val="CC0000"/>
                  </a:solidFill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0" name="Object 16">
              <a:extLst>
                <a:ext uri="{FF2B5EF4-FFF2-40B4-BE49-F238E27FC236}">
                  <a16:creationId xmlns:a16="http://schemas.microsoft.com/office/drawing/2014/main" id="{C6EE2CAB-96C6-0383-206B-F6CAE4C83E7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1237015"/>
                </p:ext>
              </p:extLst>
            </p:nvPr>
          </p:nvGraphicFramePr>
          <p:xfrm>
            <a:off x="7531533" y="5173142"/>
            <a:ext cx="493846" cy="4725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2280" imgH="177480" progId="Equation.DSMT4">
                    <p:embed/>
                  </p:oleObj>
                </mc:Choice>
                <mc:Fallback>
                  <p:oleObj name="Equation" r:id="rId9" imgW="152280" imgH="177480" progId="Equation.DSMT4">
                    <p:embed/>
                    <p:pic>
                      <p:nvPicPr>
                        <p:cNvPr id="47120" name="Object 1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531533" y="5173142"/>
                          <a:ext cx="493846" cy="4725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23179122"/>
      </p:ext>
    </p:extLst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40" grpId="0"/>
      <p:bldP spid="62" grpId="0"/>
      <p:bldP spid="63" grpId="0"/>
      <p:bldP spid="66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>
            <a:extLst>
              <a:ext uri="{FF2B5EF4-FFF2-40B4-BE49-F238E27FC236}">
                <a16:creationId xmlns:a16="http://schemas.microsoft.com/office/drawing/2014/main" id="{40F9FEAA-00AF-ECBC-4B87-6C5132267638}"/>
              </a:ext>
            </a:extLst>
          </p:cNvPr>
          <p:cNvSpPr/>
          <p:nvPr/>
        </p:nvSpPr>
        <p:spPr bwMode="auto">
          <a:xfrm>
            <a:off x="8199349" y="1124744"/>
            <a:ext cx="920987" cy="1960668"/>
          </a:xfrm>
          <a:prstGeom prst="flowChartProcess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97191">
                <a:schemeClr val="accent1">
                  <a:lumMod val="40000"/>
                  <a:lumOff val="60000"/>
                </a:schemeClr>
              </a:gs>
              <a:gs pos="75000">
                <a:schemeClr val="accent1">
                  <a:lumMod val="60000"/>
                  <a:lumOff val="40000"/>
                </a:schemeClr>
              </a:gs>
              <a:gs pos="50000">
                <a:schemeClr val="accent1">
                  <a:lumMod val="60000"/>
                  <a:lumOff val="4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  <a:gs pos="86000">
                <a:schemeClr val="accent1">
                  <a:lumMod val="60000"/>
                  <a:lumOff val="4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47130" name="Object 26"/>
          <p:cNvGraphicFramePr>
            <a:graphicFrameLocks noChangeAspect="1"/>
          </p:cNvGraphicFramePr>
          <p:nvPr/>
        </p:nvGraphicFramePr>
        <p:xfrm>
          <a:off x="2457691" y="2583363"/>
          <a:ext cx="10160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69900" imgH="431800" progId="Equation.3">
                  <p:embed/>
                </p:oleObj>
              </mc:Choice>
              <mc:Fallback>
                <p:oleObj r:id="rId3" imgW="469900" imgH="4318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7691" y="2583363"/>
                        <a:ext cx="1016000" cy="1050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662296"/>
              </p:ext>
            </p:extLst>
          </p:nvPr>
        </p:nvGraphicFramePr>
        <p:xfrm>
          <a:off x="3959700" y="2876748"/>
          <a:ext cx="1590264" cy="45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09480" imgH="177480" progId="Equation.DSMT4">
                  <p:embed/>
                </p:oleObj>
              </mc:Choice>
              <mc:Fallback>
                <p:oleObj name="Equation" r:id="rId5" imgW="609480" imgH="17748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9700" y="2876748"/>
                        <a:ext cx="1590264" cy="455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596298"/>
              </p:ext>
            </p:extLst>
          </p:nvPr>
        </p:nvGraphicFramePr>
        <p:xfrm>
          <a:off x="2936875" y="1336675"/>
          <a:ext cx="1430338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411200" imgH="9448800" progId="Equation.DSMT4">
                  <p:embed/>
                </p:oleObj>
              </mc:Choice>
              <mc:Fallback>
                <p:oleObj name="Equation" r:id="rId7" imgW="13411200" imgH="9448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936875" y="1336675"/>
                        <a:ext cx="1430338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3" name="Rectangle 29"/>
          <p:cNvSpPr/>
          <p:nvPr/>
        </p:nvSpPr>
        <p:spPr>
          <a:xfrm>
            <a:off x="2241744" y="476672"/>
            <a:ext cx="3657600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en-US" altLang="zh-CN" sz="3600" b="0" dirty="0">
                <a:solidFill>
                  <a:srgbClr val="FF0000"/>
                </a:solidFill>
                <a:latin typeface="楷体_GB2312" pitchFamily="49" charset="-122"/>
              </a:rPr>
              <a:t>(</a:t>
            </a:r>
            <a:r>
              <a:rPr lang="en-US" altLang="zh-CN" sz="3600" b="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3600" b="0" dirty="0">
                <a:solidFill>
                  <a:srgbClr val="FF0000"/>
                </a:solidFill>
                <a:latin typeface="楷体_GB2312" pitchFamily="49" charset="-122"/>
              </a:rPr>
              <a:t>)</a:t>
            </a:r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平行板电容器</a:t>
            </a:r>
          </a:p>
        </p:txBody>
      </p:sp>
      <p:sp>
        <p:nvSpPr>
          <p:cNvPr id="47134" name="Text Box 30"/>
          <p:cNvSpPr txBox="1"/>
          <p:nvPr/>
        </p:nvSpPr>
        <p:spPr>
          <a:xfrm>
            <a:off x="1868805" y="4706907"/>
            <a:ext cx="6404610" cy="5847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latin typeface="楷体" panose="02010609060101010101" pitchFamily="49" charset="-122"/>
                <a:ea typeface="楷体" panose="02010609060101010101" pitchFamily="49" charset="-122"/>
              </a:rPr>
              <a:t>若极板间充满各向同性的线性介质</a:t>
            </a:r>
            <a:r>
              <a:rPr lang="zh-CN" altLang="en-US" dirty="0">
                <a:latin typeface="楷体_GB2312" pitchFamily="49" charset="-122"/>
              </a:rPr>
              <a:t>：</a:t>
            </a:r>
          </a:p>
        </p:txBody>
      </p:sp>
      <p:graphicFrame>
        <p:nvGraphicFramePr>
          <p:cNvPr id="4713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5284012"/>
              </p:ext>
            </p:extLst>
          </p:nvPr>
        </p:nvGraphicFramePr>
        <p:xfrm>
          <a:off x="2215481" y="5494486"/>
          <a:ext cx="159226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36560" imgH="393480" progId="Equation.DSMT4">
                  <p:embed/>
                </p:oleObj>
              </mc:Choice>
              <mc:Fallback>
                <p:oleObj name="Equation" r:id="rId9" imgW="736560" imgH="39348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15481" y="5494486"/>
                        <a:ext cx="1592262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788407"/>
              </p:ext>
            </p:extLst>
          </p:nvPr>
        </p:nvGraphicFramePr>
        <p:xfrm>
          <a:off x="4070544" y="5481722"/>
          <a:ext cx="22764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02960" imgH="431640" progId="Equation.DSMT4">
                  <p:embed/>
                </p:oleObj>
              </mc:Choice>
              <mc:Fallback>
                <p:oleObj name="Equation" r:id="rId11" imgW="1002960" imgH="43164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70544" y="5481722"/>
                        <a:ext cx="2276475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3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0369616"/>
              </p:ext>
            </p:extLst>
          </p:nvPr>
        </p:nvGraphicFramePr>
        <p:xfrm>
          <a:off x="6617935" y="5414718"/>
          <a:ext cx="217741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952500" imgH="419100" progId="Equation.3">
                  <p:embed/>
                </p:oleObj>
              </mc:Choice>
              <mc:Fallback>
                <p:oleObj r:id="rId13" imgW="952500" imgH="419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617935" y="5414718"/>
                        <a:ext cx="2177415" cy="969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39" name="Text Box 35"/>
          <p:cNvSpPr txBox="1"/>
          <p:nvPr/>
        </p:nvSpPr>
        <p:spPr>
          <a:xfrm>
            <a:off x="9035371" y="4931306"/>
            <a:ext cx="1369695" cy="132207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电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容增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大</a:t>
            </a:r>
          </a:p>
        </p:txBody>
      </p:sp>
      <p:sp>
        <p:nvSpPr>
          <p:cNvPr id="5133" name="Oval 17"/>
          <p:cNvSpPr/>
          <p:nvPr/>
        </p:nvSpPr>
        <p:spPr>
          <a:xfrm>
            <a:off x="7325963" y="5197135"/>
            <a:ext cx="415426" cy="648906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 eaLnBrk="1" hangingPunct="1"/>
            <a:endParaRPr lang="zh-CN" altLang="en-US" dirty="0">
              <a:latin typeface="楷体_GB2312" pitchFamily="49" charset="-122"/>
            </a:endParaRPr>
          </a:p>
        </p:txBody>
      </p:sp>
      <p:grpSp>
        <p:nvGrpSpPr>
          <p:cNvPr id="26643" name="Group 53"/>
          <p:cNvGrpSpPr/>
          <p:nvPr/>
        </p:nvGrpSpPr>
        <p:grpSpPr>
          <a:xfrm>
            <a:off x="8199349" y="1264673"/>
            <a:ext cx="938530" cy="1690370"/>
            <a:chOff x="4166" y="735"/>
            <a:chExt cx="490" cy="914"/>
          </a:xfrm>
        </p:grpSpPr>
        <p:grpSp>
          <p:nvGrpSpPr>
            <p:cNvPr id="26644" name="Group 25"/>
            <p:cNvGrpSpPr/>
            <p:nvPr/>
          </p:nvGrpSpPr>
          <p:grpSpPr>
            <a:xfrm>
              <a:off x="4166" y="735"/>
              <a:ext cx="490" cy="834"/>
              <a:chOff x="1872" y="1584"/>
              <a:chExt cx="432" cy="1008"/>
            </a:xfrm>
          </p:grpSpPr>
          <p:sp>
            <p:nvSpPr>
              <p:cNvPr id="26645" name="Line 26"/>
              <p:cNvSpPr/>
              <p:nvPr/>
            </p:nvSpPr>
            <p:spPr>
              <a:xfrm>
                <a:off x="1872" y="1584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6646" name="Line 27"/>
              <p:cNvSpPr/>
              <p:nvPr/>
            </p:nvSpPr>
            <p:spPr>
              <a:xfrm>
                <a:off x="1872" y="1728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6647" name="Line 28"/>
              <p:cNvSpPr/>
              <p:nvPr/>
            </p:nvSpPr>
            <p:spPr>
              <a:xfrm>
                <a:off x="1872" y="1872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6648" name="Line 29"/>
              <p:cNvSpPr/>
              <p:nvPr/>
            </p:nvSpPr>
            <p:spPr>
              <a:xfrm>
                <a:off x="1872" y="2016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6649" name="Line 30"/>
              <p:cNvSpPr/>
              <p:nvPr/>
            </p:nvSpPr>
            <p:spPr>
              <a:xfrm>
                <a:off x="1872" y="2160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6650" name="Line 31"/>
              <p:cNvSpPr/>
              <p:nvPr/>
            </p:nvSpPr>
            <p:spPr>
              <a:xfrm>
                <a:off x="1872" y="2304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6651" name="Line 32"/>
              <p:cNvSpPr/>
              <p:nvPr/>
            </p:nvSpPr>
            <p:spPr>
              <a:xfrm>
                <a:off x="1872" y="2448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6652" name="Line 33"/>
              <p:cNvSpPr/>
              <p:nvPr/>
            </p:nvSpPr>
            <p:spPr>
              <a:xfrm>
                <a:off x="1872" y="2592"/>
                <a:ext cx="432" cy="0"/>
              </a:xfrm>
              <a:prstGeom prst="line">
                <a:avLst/>
              </a:prstGeom>
              <a:ln w="9525" cap="flat" cmpd="sng">
                <a:solidFill>
                  <a:srgbClr val="A5002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pSp>
          <p:nvGrpSpPr>
            <p:cNvPr id="26653" name="Group 34"/>
            <p:cNvGrpSpPr/>
            <p:nvPr/>
          </p:nvGrpSpPr>
          <p:grpSpPr>
            <a:xfrm>
              <a:off x="4166" y="814"/>
              <a:ext cx="490" cy="835"/>
              <a:chOff x="1872" y="1584"/>
              <a:chExt cx="432" cy="1008"/>
            </a:xfrm>
          </p:grpSpPr>
          <p:sp>
            <p:nvSpPr>
              <p:cNvPr id="26654" name="Line 35"/>
              <p:cNvSpPr/>
              <p:nvPr/>
            </p:nvSpPr>
            <p:spPr>
              <a:xfrm>
                <a:off x="1872" y="1584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6655" name="Line 36"/>
              <p:cNvSpPr/>
              <p:nvPr/>
            </p:nvSpPr>
            <p:spPr>
              <a:xfrm>
                <a:off x="1872" y="1728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6656" name="Line 37"/>
              <p:cNvSpPr/>
              <p:nvPr/>
            </p:nvSpPr>
            <p:spPr>
              <a:xfrm>
                <a:off x="1872" y="1872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6657" name="Line 38"/>
              <p:cNvSpPr/>
              <p:nvPr/>
            </p:nvSpPr>
            <p:spPr>
              <a:xfrm>
                <a:off x="1872" y="2016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6658" name="Line 39"/>
              <p:cNvSpPr/>
              <p:nvPr/>
            </p:nvSpPr>
            <p:spPr>
              <a:xfrm>
                <a:off x="1872" y="2160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6659" name="Line 40"/>
              <p:cNvSpPr/>
              <p:nvPr/>
            </p:nvSpPr>
            <p:spPr>
              <a:xfrm>
                <a:off x="1872" y="2304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6660" name="Line 41"/>
              <p:cNvSpPr/>
              <p:nvPr/>
            </p:nvSpPr>
            <p:spPr>
              <a:xfrm>
                <a:off x="1872" y="2448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26661" name="Line 42"/>
              <p:cNvSpPr/>
              <p:nvPr/>
            </p:nvSpPr>
            <p:spPr>
              <a:xfrm>
                <a:off x="1872" y="2592"/>
                <a:ext cx="432" cy="0"/>
              </a:xfrm>
              <a:prstGeom prst="line">
                <a:avLst/>
              </a:prstGeom>
              <a:ln w="9525" cap="flat" cmpd="sng">
                <a:solidFill>
                  <a:srgbClr val="80808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</p:grpSp>
      <p:grpSp>
        <p:nvGrpSpPr>
          <p:cNvPr id="2" name="组合 1"/>
          <p:cNvGrpSpPr/>
          <p:nvPr/>
        </p:nvGrpSpPr>
        <p:grpSpPr>
          <a:xfrm>
            <a:off x="8112224" y="3130019"/>
            <a:ext cx="1001395" cy="556260"/>
            <a:chOff x="11459" y="4695"/>
            <a:chExt cx="1577" cy="876"/>
          </a:xfrm>
        </p:grpSpPr>
        <p:cxnSp>
          <p:nvCxnSpPr>
            <p:cNvPr id="8" name="直接箭头连接符 7"/>
            <p:cNvCxnSpPr/>
            <p:nvPr/>
          </p:nvCxnSpPr>
          <p:spPr>
            <a:xfrm>
              <a:off x="11459" y="4695"/>
              <a:ext cx="157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arrow" w="med" len="med"/>
            </a:ln>
          </p:spPr>
        </p:cxnSp>
        <p:sp>
          <p:nvSpPr>
            <p:cNvPr id="7" name="文本框 6"/>
            <p:cNvSpPr txBox="1"/>
            <p:nvPr/>
          </p:nvSpPr>
          <p:spPr>
            <a:xfrm>
              <a:off x="11862" y="4749"/>
              <a:ext cx="600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i="1" dirty="0">
                  <a:solidFill>
                    <a:schemeClr val="tx1"/>
                  </a:solidFill>
                  <a:latin typeface="Cambria Math" panose="02040503050406030204" charset="0"/>
                  <a:cs typeface="Cambria Math" panose="02040503050406030204" charset="0"/>
                  <a:sym typeface="Symbol" panose="05050102010706020507" charset="0"/>
                </a:rPr>
                <a:t>d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9139912" y="1873354"/>
            <a:ext cx="4629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0" i="1" dirty="0">
                <a:latin typeface="Times New Roman" panose="02020603050405020304" pitchFamily="18" charset="0"/>
                <a:sym typeface="+mn-ea"/>
              </a:rPr>
              <a:t>S</a:t>
            </a:r>
          </a:p>
        </p:txBody>
      </p:sp>
      <p:graphicFrame>
        <p:nvGraphicFramePr>
          <p:cNvPr id="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635346"/>
              </p:ext>
            </p:extLst>
          </p:nvPr>
        </p:nvGraphicFramePr>
        <p:xfrm>
          <a:off x="4515140" y="1210182"/>
          <a:ext cx="1291590" cy="1265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038860" imgH="1012825" progId="Equation.3">
                  <p:embed/>
                </p:oleObj>
              </mc:Choice>
              <mc:Fallback>
                <p:oleObj r:id="rId15" imgW="1038860" imgH="1012825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515140" y="1210182"/>
                        <a:ext cx="1291590" cy="126555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0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7824192" y="750039"/>
            <a:ext cx="1405890" cy="389890"/>
            <a:chOff x="5858" y="2451"/>
            <a:chExt cx="2404" cy="680"/>
          </a:xfrm>
        </p:grpSpPr>
        <p:graphicFrame>
          <p:nvGraphicFramePr>
            <p:cNvPr id="10" name="Object 44"/>
            <p:cNvGraphicFramePr>
              <a:graphicFrameLocks noChangeAspect="1"/>
            </p:cNvGraphicFramePr>
            <p:nvPr/>
          </p:nvGraphicFramePr>
          <p:xfrm>
            <a:off x="5858" y="2463"/>
            <a:ext cx="768" cy="6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241300" imgH="177165" progId="Equation.3">
                    <p:embed/>
                  </p:oleObj>
                </mc:Choice>
                <mc:Fallback>
                  <p:oleObj r:id="rId17" imgW="241300" imgH="177165" progId="Equation.3">
                    <p:embed/>
                    <p:pic>
                      <p:nvPicPr>
                        <p:cNvPr id="0" name="图片 315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858" y="2463"/>
                          <a:ext cx="768" cy="6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48"/>
            <p:cNvGraphicFramePr>
              <a:graphicFrameLocks noChangeAspect="1"/>
            </p:cNvGraphicFramePr>
            <p:nvPr/>
          </p:nvGraphicFramePr>
          <p:xfrm>
            <a:off x="7623" y="2451"/>
            <a:ext cx="639" cy="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241300" imgH="165100" progId="Equation.3">
                    <p:embed/>
                  </p:oleObj>
                </mc:Choice>
                <mc:Fallback>
                  <p:oleObj r:id="rId19" imgW="241300" imgH="165100" progId="Equation.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623" y="2451"/>
                          <a:ext cx="639" cy="6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up 54"/>
          <p:cNvGrpSpPr/>
          <p:nvPr/>
        </p:nvGrpSpPr>
        <p:grpSpPr>
          <a:xfrm>
            <a:off x="8099900" y="1122403"/>
            <a:ext cx="1086109" cy="1953006"/>
            <a:chOff x="4126" y="672"/>
            <a:chExt cx="567" cy="1056"/>
          </a:xfrm>
        </p:grpSpPr>
        <p:sp>
          <p:nvSpPr>
            <p:cNvPr id="35" name="Rectangle 45" descr="横向砖形"/>
            <p:cNvSpPr/>
            <p:nvPr/>
          </p:nvSpPr>
          <p:spPr>
            <a:xfrm>
              <a:off x="4126" y="672"/>
              <a:ext cx="40" cy="1056"/>
            </a:xfrm>
            <a:prstGeom prst="rect">
              <a:avLst/>
            </a:prstGeom>
            <a:blipFill rotWithShape="0">
              <a:blip r:embed="rId21"/>
              <a:tile algn="tl"/>
            </a:blip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6" name="Rectangle 47" descr="横虚线"/>
            <p:cNvSpPr/>
            <p:nvPr/>
          </p:nvSpPr>
          <p:spPr>
            <a:xfrm flipH="1">
              <a:off x="4654" y="677"/>
              <a:ext cx="39" cy="1051"/>
            </a:xfrm>
            <a:prstGeom prst="rect">
              <a:avLst/>
            </a:prstGeom>
            <a:blipFill rotWithShape="0">
              <a:blip r:embed="rId22"/>
            </a:blipFill>
            <a:ln w="3175" cap="flat" cmpd="sng">
              <a:solidFill>
                <a:schemeClr val="accent1">
                  <a:shade val="5000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038528" y="3828640"/>
            <a:ext cx="684511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电容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：仅与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电容器的结构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有关</a:t>
            </a:r>
            <a:endParaRPr lang="zh-CN" altLang="en-US" sz="3600" dirty="0"/>
          </a:p>
        </p:txBody>
      </p:sp>
      <p:sp>
        <p:nvSpPr>
          <p:cNvPr id="49164" name="AutoShape 12"/>
          <p:cNvSpPr>
            <a:spLocks noChangeArrowheads="1"/>
          </p:cNvSpPr>
          <p:nvPr/>
        </p:nvSpPr>
        <p:spPr bwMode="auto">
          <a:xfrm>
            <a:off x="963800" y="3749679"/>
            <a:ext cx="842784" cy="894665"/>
          </a:xfrm>
          <a:prstGeom prst="star5">
            <a:avLst/>
          </a:prstGeom>
          <a:gradFill rotWithShape="0">
            <a:gsLst>
              <a:gs pos="0">
                <a:srgbClr val="A50021">
                  <a:gamma/>
                  <a:tint val="0"/>
                  <a:invGamma/>
                </a:srgbClr>
              </a:gs>
              <a:gs pos="100000">
                <a:srgbClr val="A50021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A50021"/>
            </a:solidFill>
            <a:miter lim="800000"/>
          </a:ln>
          <a:effectLst/>
        </p:spPr>
        <p:txBody>
          <a:bodyPr vert="eaVert"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4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1106534"/>
              </p:ext>
            </p:extLst>
          </p:nvPr>
        </p:nvGraphicFramePr>
        <p:xfrm>
          <a:off x="5502522" y="2720417"/>
          <a:ext cx="2031154" cy="858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39600" imgH="431640" progId="Equation.DSMT4">
                  <p:embed/>
                </p:oleObj>
              </mc:Choice>
              <mc:Fallback>
                <p:oleObj name="Equation" r:id="rId23" imgW="939600" imgH="431640" progId="Equation.DSMT4">
                  <p:embed/>
                  <p:pic>
                    <p:nvPicPr>
                      <p:cNvPr id="0" name="Object 2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502522" y="2720417"/>
                        <a:ext cx="2031154" cy="85851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Group 77">
            <a:extLst>
              <a:ext uri="{FF2B5EF4-FFF2-40B4-BE49-F238E27FC236}">
                <a16:creationId xmlns:a16="http://schemas.microsoft.com/office/drawing/2014/main" id="{9113C759-46B6-BBBC-7643-73608EFB55D0}"/>
              </a:ext>
            </a:extLst>
          </p:cNvPr>
          <p:cNvGrpSpPr>
            <a:grpSpLocks/>
          </p:cNvGrpSpPr>
          <p:nvPr/>
        </p:nvGrpSpPr>
        <p:grpSpPr bwMode="auto">
          <a:xfrm>
            <a:off x="8112224" y="1437215"/>
            <a:ext cx="582261" cy="1298206"/>
            <a:chOff x="0" y="0"/>
            <a:chExt cx="456" cy="1403"/>
          </a:xfrm>
        </p:grpSpPr>
        <p:grpSp>
          <p:nvGrpSpPr>
            <p:cNvPr id="47" name="Group 50">
              <a:extLst>
                <a:ext uri="{FF2B5EF4-FFF2-40B4-BE49-F238E27FC236}">
                  <a16:creationId xmlns:a16="http://schemas.microsoft.com/office/drawing/2014/main" id="{C8272102-2778-EB28-6C90-97FCA04FAE9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0" y="5"/>
              <a:ext cx="456" cy="1398"/>
              <a:chOff x="0" y="0"/>
              <a:chExt cx="456" cy="2688"/>
            </a:xfrm>
          </p:grpSpPr>
          <p:sp>
            <p:nvSpPr>
              <p:cNvPr id="53" name="Line 51">
                <a:extLst>
                  <a:ext uri="{FF2B5EF4-FFF2-40B4-BE49-F238E27FC236}">
                    <a16:creationId xmlns:a16="http://schemas.microsoft.com/office/drawing/2014/main" id="{956AB525-D646-A725-2FD9-34F7E1AA20C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0" y="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4" name="Line 52">
                <a:extLst>
                  <a:ext uri="{FF2B5EF4-FFF2-40B4-BE49-F238E27FC236}">
                    <a16:creationId xmlns:a16="http://schemas.microsoft.com/office/drawing/2014/main" id="{972F2597-36B0-AD6E-CED0-A7A90553830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12" y="0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5" name="Line 53">
                <a:extLst>
                  <a:ext uri="{FF2B5EF4-FFF2-40B4-BE49-F238E27FC236}">
                    <a16:creationId xmlns:a16="http://schemas.microsoft.com/office/drawing/2014/main" id="{719094F9-3E7B-3378-CF49-971F2C254F2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0" y="2592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6" name="Line 54">
                <a:extLst>
                  <a:ext uri="{FF2B5EF4-FFF2-40B4-BE49-F238E27FC236}">
                    <a16:creationId xmlns:a16="http://schemas.microsoft.com/office/drawing/2014/main" id="{9FF220ED-4842-BC23-4161-A535734C6BA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V="1">
                <a:off x="312" y="2592"/>
                <a:ext cx="144" cy="96"/>
              </a:xfrm>
              <a:prstGeom prst="line">
                <a:avLst/>
              </a:prstGeom>
              <a:noFill/>
              <a:ln w="38100">
                <a:solidFill>
                  <a:srgbClr val="A5002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7" name="Rectangle 55">
                <a:extLst>
                  <a:ext uri="{FF2B5EF4-FFF2-40B4-BE49-F238E27FC236}">
                    <a16:creationId xmlns:a16="http://schemas.microsoft.com/office/drawing/2014/main" id="{994AAEA9-9A4C-FC00-8301-8FB06E5EE81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0" y="96"/>
                <a:ext cx="336" cy="2592"/>
              </a:xfrm>
              <a:prstGeom prst="rect">
                <a:avLst/>
              </a:prstGeom>
              <a:noFill/>
              <a:ln w="38100">
                <a:solidFill>
                  <a:srgbClr val="A5002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/>
              </a:p>
            </p:txBody>
          </p:sp>
        </p:grpSp>
        <p:grpSp>
          <p:nvGrpSpPr>
            <p:cNvPr id="48" name="Group 72">
              <a:extLst>
                <a:ext uri="{FF2B5EF4-FFF2-40B4-BE49-F238E27FC236}">
                  <a16:creationId xmlns:a16="http://schemas.microsoft.com/office/drawing/2014/main" id="{D1B83CD2-10AB-ECDC-F691-8BEE1AFB54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" y="0"/>
              <a:ext cx="345" cy="1360"/>
              <a:chOff x="0" y="0"/>
              <a:chExt cx="345" cy="1452"/>
            </a:xfrm>
          </p:grpSpPr>
          <p:sp>
            <p:nvSpPr>
              <p:cNvPr id="49" name="Line 73">
                <a:extLst>
                  <a:ext uri="{FF2B5EF4-FFF2-40B4-BE49-F238E27FC236}">
                    <a16:creationId xmlns:a16="http://schemas.microsoft.com/office/drawing/2014/main" id="{9C083987-42FB-2588-4041-688873FC58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" y="0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" name="Line 74">
                <a:extLst>
                  <a:ext uri="{FF2B5EF4-FFF2-40B4-BE49-F238E27FC236}">
                    <a16:creationId xmlns:a16="http://schemas.microsoft.com/office/drawing/2014/main" id="{F9139BB4-2998-E0CF-4DE2-049EC55571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1433"/>
                <a:ext cx="336" cy="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" name="Line 75">
                <a:extLst>
                  <a:ext uri="{FF2B5EF4-FFF2-40B4-BE49-F238E27FC236}">
                    <a16:creationId xmlns:a16="http://schemas.microsoft.com/office/drawing/2014/main" id="{AD635617-7F33-A0B5-C52D-77534ABC95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" y="7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2" name="Line 76">
                <a:extLst>
                  <a:ext uri="{FF2B5EF4-FFF2-40B4-BE49-F238E27FC236}">
                    <a16:creationId xmlns:a16="http://schemas.microsoft.com/office/drawing/2014/main" id="{4C8A1AE0-00D7-7DBD-7AE5-D51507A19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6" y="12"/>
                <a:ext cx="0" cy="1440"/>
              </a:xfrm>
              <a:prstGeom prst="line">
                <a:avLst/>
              </a:prstGeom>
              <a:noFill/>
              <a:ln w="9525">
                <a:solidFill>
                  <a:srgbClr val="A5002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58" name="Object 20">
            <a:extLst>
              <a:ext uri="{FF2B5EF4-FFF2-40B4-BE49-F238E27FC236}">
                <a16:creationId xmlns:a16="http://schemas.microsoft.com/office/drawing/2014/main" id="{F0D0BBD8-D107-9FFC-9452-66ED70533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048970"/>
              </p:ext>
            </p:extLst>
          </p:nvPr>
        </p:nvGraphicFramePr>
        <p:xfrm>
          <a:off x="10128671" y="2477378"/>
          <a:ext cx="17526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761760" imgH="177480" progId="Equation.DSMT4">
                  <p:embed/>
                </p:oleObj>
              </mc:Choice>
              <mc:Fallback>
                <p:oleObj name="Equation" r:id="rId25" imgW="761760" imgH="177480" progId="Equation.DSMT4">
                  <p:embed/>
                  <p:pic>
                    <p:nvPicPr>
                      <p:cNvPr id="22" name="Object 20">
                        <a:extLst>
                          <a:ext uri="{FF2B5EF4-FFF2-40B4-BE49-F238E27FC236}">
                            <a16:creationId xmlns:a16="http://schemas.microsoft.com/office/drawing/2014/main" id="{65B0749F-633E-9797-2540-ACEED742AD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0128671" y="2477378"/>
                        <a:ext cx="1752600" cy="3921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20">
            <a:extLst>
              <a:ext uri="{FF2B5EF4-FFF2-40B4-BE49-F238E27FC236}">
                <a16:creationId xmlns:a16="http://schemas.microsoft.com/office/drawing/2014/main" id="{87403D69-09FB-DAAD-ADD7-C3307F7BF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529536"/>
              </p:ext>
            </p:extLst>
          </p:nvPr>
        </p:nvGraphicFramePr>
        <p:xfrm>
          <a:off x="10442655" y="3149677"/>
          <a:ext cx="9636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19040" imgH="177480" progId="Equation.DSMT4">
                  <p:embed/>
                </p:oleObj>
              </mc:Choice>
              <mc:Fallback>
                <p:oleObj name="Equation" r:id="rId27" imgW="419040" imgH="177480" progId="Equation.DSMT4">
                  <p:embed/>
                  <p:pic>
                    <p:nvPicPr>
                      <p:cNvPr id="58" name="Object 20">
                        <a:extLst>
                          <a:ext uri="{FF2B5EF4-FFF2-40B4-BE49-F238E27FC236}">
                            <a16:creationId xmlns:a16="http://schemas.microsoft.com/office/drawing/2014/main" id="{F0D0BBD8-D107-9FFC-9452-66ED705334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442655" y="3149677"/>
                        <a:ext cx="963613" cy="392112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20">
            <a:extLst>
              <a:ext uri="{FF2B5EF4-FFF2-40B4-BE49-F238E27FC236}">
                <a16:creationId xmlns:a16="http://schemas.microsoft.com/office/drawing/2014/main" id="{3555120D-CBF5-16D9-7830-03F48F09B1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072138"/>
              </p:ext>
            </p:extLst>
          </p:nvPr>
        </p:nvGraphicFramePr>
        <p:xfrm>
          <a:off x="10100054" y="1663398"/>
          <a:ext cx="1740279" cy="727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091880" imgH="393480" progId="Equation.DSMT4">
                  <p:embed/>
                </p:oleObj>
              </mc:Choice>
              <mc:Fallback>
                <p:oleObj name="Equation" r:id="rId29" imgW="1091880" imgH="393480" progId="Equation.DSMT4">
                  <p:embed/>
                  <p:pic>
                    <p:nvPicPr>
                      <p:cNvPr id="58" name="Object 20">
                        <a:extLst>
                          <a:ext uri="{FF2B5EF4-FFF2-40B4-BE49-F238E27FC236}">
                            <a16:creationId xmlns:a16="http://schemas.microsoft.com/office/drawing/2014/main" id="{F0D0BBD8-D107-9FFC-9452-66ED705334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0100054" y="1663398"/>
                        <a:ext cx="1740279" cy="72744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组合 60">
            <a:extLst>
              <a:ext uri="{FF2B5EF4-FFF2-40B4-BE49-F238E27FC236}">
                <a16:creationId xmlns:a16="http://schemas.microsoft.com/office/drawing/2014/main" id="{67FED515-C975-3F9D-1444-53A7319EE39A}"/>
              </a:ext>
            </a:extLst>
          </p:cNvPr>
          <p:cNvGrpSpPr/>
          <p:nvPr/>
        </p:nvGrpSpPr>
        <p:grpSpPr>
          <a:xfrm>
            <a:off x="9863268" y="867766"/>
            <a:ext cx="1406459" cy="918077"/>
            <a:chOff x="232967" y="1670479"/>
            <a:chExt cx="1772127" cy="1216101"/>
          </a:xfrm>
        </p:grpSpPr>
        <p:graphicFrame>
          <p:nvGraphicFramePr>
            <p:cNvPr id="62" name="Object 16">
              <a:extLst>
                <a:ext uri="{FF2B5EF4-FFF2-40B4-BE49-F238E27FC236}">
                  <a16:creationId xmlns:a16="http://schemas.microsoft.com/office/drawing/2014/main" id="{63C4A68A-D6E9-2724-DE32-77C161B75A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0106" y="1670479"/>
            <a:ext cx="1542614" cy="668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482400" imgH="228600" progId="Equation.DSMT4">
                    <p:embed/>
                  </p:oleObj>
                </mc:Choice>
                <mc:Fallback>
                  <p:oleObj name="Equation" r:id="rId31" imgW="482400" imgH="228600" progId="Equation.DSMT4">
                    <p:embed/>
                    <p:pic>
                      <p:nvPicPr>
                        <p:cNvPr id="25" name="Object 16">
                          <a:extLst>
                            <a:ext uri="{FF2B5EF4-FFF2-40B4-BE49-F238E27FC236}">
                              <a16:creationId xmlns:a16="http://schemas.microsoft.com/office/drawing/2014/main" id="{AF0F0651-18E5-19BD-0675-682EA103199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10106" y="1670479"/>
                          <a:ext cx="1542614" cy="668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" name="Object 16">
              <a:extLst>
                <a:ext uri="{FF2B5EF4-FFF2-40B4-BE49-F238E27FC236}">
                  <a16:creationId xmlns:a16="http://schemas.microsoft.com/office/drawing/2014/main" id="{31113FFE-E65D-18E4-1391-5C0128BD25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2967" y="2218242"/>
            <a:ext cx="1772127" cy="668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583920" imgH="228600" progId="Equation.DSMT4">
                    <p:embed/>
                  </p:oleObj>
                </mc:Choice>
                <mc:Fallback>
                  <p:oleObj name="Equation" r:id="rId33" imgW="583920" imgH="228600" progId="Equation.DSMT4">
                    <p:embed/>
                    <p:pic>
                      <p:nvPicPr>
                        <p:cNvPr id="26" name="Object 16">
                          <a:extLst>
                            <a:ext uri="{FF2B5EF4-FFF2-40B4-BE49-F238E27FC236}">
                              <a16:creationId xmlns:a16="http://schemas.microsoft.com/office/drawing/2014/main" id="{0A06DC9B-5068-9434-8367-7E895CD1A34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232967" y="2218242"/>
                          <a:ext cx="1772127" cy="668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" name="Object 16">
            <a:extLst>
              <a:ext uri="{FF2B5EF4-FFF2-40B4-BE49-F238E27FC236}">
                <a16:creationId xmlns:a16="http://schemas.microsoft.com/office/drawing/2014/main" id="{F3BBFEEC-7444-E094-DC78-3ED2D185F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4961413"/>
              </p:ext>
            </p:extLst>
          </p:nvPr>
        </p:nvGraphicFramePr>
        <p:xfrm>
          <a:off x="9805935" y="1790573"/>
          <a:ext cx="2036769" cy="838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015920" imgH="457200" progId="Equation.DSMT4">
                  <p:embed/>
                </p:oleObj>
              </mc:Choice>
              <mc:Fallback>
                <p:oleObj name="Equation" r:id="rId35" imgW="1015920" imgH="457200" progId="Equation.DSMT4">
                  <p:embed/>
                  <p:pic>
                    <p:nvPicPr>
                      <p:cNvPr id="34" name="Object 16">
                        <a:extLst>
                          <a:ext uri="{FF2B5EF4-FFF2-40B4-BE49-F238E27FC236}">
                            <a16:creationId xmlns:a16="http://schemas.microsoft.com/office/drawing/2014/main" id="{4B5528B9-167A-49E3-43BF-0D116858AD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9805935" y="1790573"/>
                        <a:ext cx="2036769" cy="83820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6">
            <a:extLst>
              <a:ext uri="{FF2B5EF4-FFF2-40B4-BE49-F238E27FC236}">
                <a16:creationId xmlns:a16="http://schemas.microsoft.com/office/drawing/2014/main" id="{663E7796-E86A-DFED-E940-B618DDCE6E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9813058"/>
              </p:ext>
            </p:extLst>
          </p:nvPr>
        </p:nvGraphicFramePr>
        <p:xfrm>
          <a:off x="11269727" y="990467"/>
          <a:ext cx="507157" cy="806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79360" imgH="609480" progId="Equation.DSMT4">
                  <p:embed/>
                </p:oleObj>
              </mc:Choice>
              <mc:Fallback>
                <p:oleObj name="Equation" r:id="rId37" imgW="279360" imgH="609480" progId="Equation.DSMT4">
                  <p:embed/>
                  <p:pic>
                    <p:nvPicPr>
                      <p:cNvPr id="37" name="Object 16">
                        <a:extLst>
                          <a:ext uri="{FF2B5EF4-FFF2-40B4-BE49-F238E27FC236}">
                            <a16:creationId xmlns:a16="http://schemas.microsoft.com/office/drawing/2014/main" id="{F8BD2A6C-ED0E-6D0C-F952-3907799DC4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1269727" y="990467"/>
                        <a:ext cx="507157" cy="806758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1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" name="组合 67">
            <a:extLst>
              <a:ext uri="{FF2B5EF4-FFF2-40B4-BE49-F238E27FC236}">
                <a16:creationId xmlns:a16="http://schemas.microsoft.com/office/drawing/2014/main" id="{1EA5EFBD-FC44-4ECB-6E8C-BF0B8A00C34F}"/>
              </a:ext>
            </a:extLst>
          </p:cNvPr>
          <p:cNvGrpSpPr/>
          <p:nvPr/>
        </p:nvGrpSpPr>
        <p:grpSpPr>
          <a:xfrm>
            <a:off x="7651343" y="1412776"/>
            <a:ext cx="2045057" cy="551590"/>
            <a:chOff x="4096329" y="2094723"/>
            <a:chExt cx="2071679" cy="551590"/>
          </a:xfrm>
        </p:grpSpPr>
        <p:graphicFrame>
          <p:nvGraphicFramePr>
            <p:cNvPr id="69" name="Object 16">
              <a:extLst>
                <a:ext uri="{FF2B5EF4-FFF2-40B4-BE49-F238E27FC236}">
                  <a16:creationId xmlns:a16="http://schemas.microsoft.com/office/drawing/2014/main" id="{0069D216-BA16-90F0-1E3A-BC853B2C51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70737" y="2132856"/>
            <a:ext cx="493215" cy="485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9" imgW="190440" imgH="228600" progId="Equation.DSMT4">
                    <p:embed/>
                  </p:oleObj>
                </mc:Choice>
                <mc:Fallback>
                  <p:oleObj name="Equation" r:id="rId39" imgW="190440" imgH="228600" progId="Equation.DSMT4">
                    <p:embed/>
                    <p:pic>
                      <p:nvPicPr>
                        <p:cNvPr id="27" name="Object 16">
                          <a:extLst>
                            <a:ext uri="{FF2B5EF4-FFF2-40B4-BE49-F238E27FC236}">
                              <a16:creationId xmlns:a16="http://schemas.microsoft.com/office/drawing/2014/main" id="{16835715-E586-DF3B-467A-DBD338CE9CC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5170737" y="2132856"/>
                          <a:ext cx="493215" cy="4851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Object 16">
              <a:extLst>
                <a:ext uri="{FF2B5EF4-FFF2-40B4-BE49-F238E27FC236}">
                  <a16:creationId xmlns:a16="http://schemas.microsoft.com/office/drawing/2014/main" id="{70CEEE1C-1F9D-B527-27D2-E2CDEE5E05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05092" y="2094723"/>
            <a:ext cx="462916" cy="542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190440" imgH="228600" progId="Equation.DSMT4">
                    <p:embed/>
                  </p:oleObj>
                </mc:Choice>
                <mc:Fallback>
                  <p:oleObj name="Equation" r:id="rId41" imgW="190440" imgH="228600" progId="Equation.DSMT4">
                    <p:embed/>
                    <p:pic>
                      <p:nvPicPr>
                        <p:cNvPr id="28" name="Object 16">
                          <a:extLst>
                            <a:ext uri="{FF2B5EF4-FFF2-40B4-BE49-F238E27FC236}">
                              <a16:creationId xmlns:a16="http://schemas.microsoft.com/office/drawing/2014/main" id="{417A93C7-D100-A9E6-C828-DD266E432AD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5705092" y="2094723"/>
                          <a:ext cx="462916" cy="5421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" name="Object 16">
              <a:extLst>
                <a:ext uri="{FF2B5EF4-FFF2-40B4-BE49-F238E27FC236}">
                  <a16:creationId xmlns:a16="http://schemas.microsoft.com/office/drawing/2014/main" id="{0C1F7435-5F3A-05FC-05C0-27092E37ECC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8795" y="2145122"/>
            <a:ext cx="427912" cy="501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190440" imgH="228600" progId="Equation.DSMT4">
                    <p:embed/>
                  </p:oleObj>
                </mc:Choice>
                <mc:Fallback>
                  <p:oleObj name="Equation" r:id="rId43" imgW="190440" imgH="228600" progId="Equation.DSMT4">
                    <p:embed/>
                    <p:pic>
                      <p:nvPicPr>
                        <p:cNvPr id="29" name="Object 16">
                          <a:extLst>
                            <a:ext uri="{FF2B5EF4-FFF2-40B4-BE49-F238E27FC236}">
                              <a16:creationId xmlns:a16="http://schemas.microsoft.com/office/drawing/2014/main" id="{5565DB11-6A07-FDA7-6E79-92F955B2C5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4648795" y="2145122"/>
                          <a:ext cx="427912" cy="5011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Object 16">
              <a:extLst>
                <a:ext uri="{FF2B5EF4-FFF2-40B4-BE49-F238E27FC236}">
                  <a16:creationId xmlns:a16="http://schemas.microsoft.com/office/drawing/2014/main" id="{A86E2774-D8F2-A225-A873-5C5AB5D41B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96329" y="2132855"/>
            <a:ext cx="399470" cy="5008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177480" imgH="228600" progId="Equation.DSMT4">
                    <p:embed/>
                  </p:oleObj>
                </mc:Choice>
                <mc:Fallback>
                  <p:oleObj name="Equation" r:id="rId45" imgW="177480" imgH="228600" progId="Equation.DSMT4">
                    <p:embed/>
                    <p:pic>
                      <p:nvPicPr>
                        <p:cNvPr id="30" name="Object 16">
                          <a:extLst>
                            <a:ext uri="{FF2B5EF4-FFF2-40B4-BE49-F238E27FC236}">
                              <a16:creationId xmlns:a16="http://schemas.microsoft.com/office/drawing/2014/main" id="{DD2BBEB6-69A5-0493-E65F-032BE93B912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4096329" y="2132855"/>
                          <a:ext cx="399470" cy="5008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"/>
                                        <p:tgtEl>
                                          <p:spTgt spid="47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47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47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47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7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4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4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7134" grpId="0"/>
      <p:bldP spid="47139" grpId="0" bldLvl="0" animBg="1"/>
      <p:bldP spid="3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9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679261"/>
              </p:ext>
            </p:extLst>
          </p:nvPr>
        </p:nvGraphicFramePr>
        <p:xfrm>
          <a:off x="2797018" y="2567262"/>
          <a:ext cx="2152849" cy="1166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560" imgH="393480" progId="Equation.DSMT4">
                  <p:embed/>
                </p:oleObj>
              </mc:Choice>
              <mc:Fallback>
                <p:oleObj name="Equation" r:id="rId2" imgW="736560" imgH="39348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97018" y="2567262"/>
                        <a:ext cx="2152849" cy="11661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7" name="Rectangle 17"/>
          <p:cNvSpPr/>
          <p:nvPr/>
        </p:nvSpPr>
        <p:spPr>
          <a:xfrm>
            <a:off x="2279456" y="476250"/>
            <a:ext cx="514540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3600" b="0" dirty="0">
                <a:solidFill>
                  <a:srgbClr val="FF0000"/>
                </a:solidFill>
                <a:sym typeface="+mn-ea"/>
              </a:rPr>
              <a:t>(</a:t>
            </a:r>
            <a:r>
              <a:rPr lang="en-US" altLang="zh-CN" sz="3600" b="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2</a:t>
            </a:r>
            <a:r>
              <a:rPr lang="en-US" altLang="zh-CN" sz="3600" b="0" dirty="0">
                <a:solidFill>
                  <a:srgbClr val="FF0000"/>
                </a:solidFill>
                <a:sym typeface="+mn-ea"/>
              </a:rPr>
              <a:t>)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圆柱形电容器</a:t>
            </a:r>
          </a:p>
        </p:txBody>
      </p:sp>
      <p:graphicFrame>
        <p:nvGraphicFramePr>
          <p:cNvPr id="2050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0055199"/>
              </p:ext>
            </p:extLst>
          </p:nvPr>
        </p:nvGraphicFramePr>
        <p:xfrm>
          <a:off x="2528663" y="3953929"/>
          <a:ext cx="2152848" cy="1322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31200" imgH="11887200" progId="Equation.DSMT4">
                  <p:embed/>
                </p:oleObj>
              </mc:Choice>
              <mc:Fallback>
                <p:oleObj name="Equation" r:id="rId4" imgW="21031200" imgH="118872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28663" y="3953929"/>
                        <a:ext cx="2152848" cy="1322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26"/>
          <p:cNvGraphicFramePr>
            <a:graphicFrameLocks noChangeAspect="1"/>
          </p:cNvGraphicFramePr>
          <p:nvPr/>
        </p:nvGraphicFramePr>
        <p:xfrm>
          <a:off x="2849175" y="1175346"/>
          <a:ext cx="1665288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11200" imgH="9448800" progId="Equation.DSMT4">
                  <p:embed/>
                </p:oleObj>
              </mc:Choice>
              <mc:Fallback>
                <p:oleObj name="Equation" r:id="rId6" imgW="13411200" imgH="9448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49175" y="1175346"/>
                        <a:ext cx="1665288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7" name="Text Box 27"/>
          <p:cNvSpPr txBox="1"/>
          <p:nvPr/>
        </p:nvSpPr>
        <p:spPr>
          <a:xfrm>
            <a:off x="5284405" y="2939040"/>
            <a:ext cx="187261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b="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</a:rPr>
              <a:t>&lt; r &lt; </a:t>
            </a:r>
            <a:r>
              <a:rPr lang="en-US" altLang="zh-CN" b="0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="0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7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515763"/>
              </p:ext>
            </p:extLst>
          </p:nvPr>
        </p:nvGraphicFramePr>
        <p:xfrm>
          <a:off x="4707796" y="3984265"/>
          <a:ext cx="401796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98320" imgH="495000" progId="Equation.DSMT4">
                  <p:embed/>
                </p:oleObj>
              </mc:Choice>
              <mc:Fallback>
                <p:oleObj name="Equation" r:id="rId8" imgW="1498320" imgH="4950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07796" y="3984265"/>
                        <a:ext cx="4017962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6"/>
          <p:cNvGraphicFramePr>
            <a:graphicFrameLocks noChangeAspect="1"/>
          </p:cNvGraphicFramePr>
          <p:nvPr/>
        </p:nvGraphicFramePr>
        <p:xfrm>
          <a:off x="4657725" y="1131888"/>
          <a:ext cx="3227388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784800" imgH="14935200" progId="Equation.DSMT4">
                  <p:embed/>
                </p:oleObj>
              </mc:Choice>
              <mc:Fallback>
                <p:oleObj name="Equation" r:id="rId10" imgW="30784800" imgH="14935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657725" y="1131888"/>
                        <a:ext cx="3227388" cy="1406525"/>
                      </a:xfrm>
                      <a:prstGeom prst="rect">
                        <a:avLst/>
                      </a:prstGeom>
                      <a:gradFill>
                        <a:gsLst>
                          <a:gs pos="0">
                            <a:schemeClr val="accent1">
                              <a:lumMod val="5000"/>
                              <a:lumOff val="95000"/>
                            </a:schemeClr>
                          </a:gs>
                          <a:gs pos="74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83000">
                            <a:schemeClr val="accent1">
                              <a:lumMod val="45000"/>
                              <a:lumOff val="55000"/>
                            </a:schemeClr>
                          </a:gs>
                          <a:gs pos="100000">
                            <a:schemeClr val="accent1">
                              <a:lumMod val="30000"/>
                              <a:lumOff val="70000"/>
                            </a:schemeClr>
                          </a:gs>
                        </a:gsLst>
                        <a:lin ang="5400000" scaled="0"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35"/>
          <p:cNvSpPr txBox="1">
            <a:spLocks noChangeAspect="1"/>
          </p:cNvSpPr>
          <p:nvPr/>
        </p:nvSpPr>
        <p:spPr>
          <a:xfrm>
            <a:off x="10128448" y="2204864"/>
            <a:ext cx="540214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b="0" i="1" dirty="0">
                <a:solidFill>
                  <a:srgbClr val="99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i="1" dirty="0">
              <a:solidFill>
                <a:srgbClr val="9900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" name="Object 16"/>
          <p:cNvGraphicFramePr>
            <a:graphicFrameLocks noChangeAspect="1"/>
          </p:cNvGraphicFramePr>
          <p:nvPr/>
        </p:nvGraphicFramePr>
        <p:xfrm>
          <a:off x="10398555" y="2231650"/>
          <a:ext cx="1333731" cy="45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288000" imgH="5486400" progId="Equation.DSMT4">
                  <p:embed/>
                </p:oleObj>
              </mc:Choice>
              <mc:Fallback>
                <p:oleObj name="Equation" r:id="rId12" imgW="18288000" imgH="5486400" progId="Equation.DSMT4">
                  <p:embed/>
                  <p:pic>
                    <p:nvPicPr>
                      <p:cNvPr id="0" name="Object 1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98555" y="2231650"/>
                        <a:ext cx="1333731" cy="452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文本框 24"/>
          <p:cNvSpPr txBox="1"/>
          <p:nvPr/>
        </p:nvSpPr>
        <p:spPr>
          <a:xfrm>
            <a:off x="2279456" y="5651817"/>
            <a:ext cx="790530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电容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：与</a:t>
            </a: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电容器的结构和电介质</a:t>
            </a:r>
            <a:r>
              <a:rPr lang="zh-CN" altLang="en-US" sz="3600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有关</a:t>
            </a:r>
            <a:endParaRPr lang="zh-CN" altLang="en-US" sz="3600" dirty="0"/>
          </a:p>
        </p:txBody>
      </p:sp>
      <p:graphicFrame>
        <p:nvGraphicFramePr>
          <p:cNvPr id="22" name="Object 20">
            <a:extLst>
              <a:ext uri="{FF2B5EF4-FFF2-40B4-BE49-F238E27FC236}">
                <a16:creationId xmlns:a16="http://schemas.microsoft.com/office/drawing/2014/main" id="{65B0749F-633E-9797-2540-ACEED742AD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7020211"/>
              </p:ext>
            </p:extLst>
          </p:nvPr>
        </p:nvGraphicFramePr>
        <p:xfrm>
          <a:off x="10384318" y="4019716"/>
          <a:ext cx="1665288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23600" imgH="177480" progId="Equation.DSMT4">
                  <p:embed/>
                </p:oleObj>
              </mc:Choice>
              <mc:Fallback>
                <p:oleObj name="Equation" r:id="rId14" imgW="723600" imgH="177480" progId="Equation.DSMT4">
                  <p:embed/>
                  <p:pic>
                    <p:nvPicPr>
                      <p:cNvPr id="95252" name="Object 20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384318" y="4019716"/>
                        <a:ext cx="1665288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02DB6CA2-CBA6-6417-B450-B6021B41B9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434248"/>
              </p:ext>
            </p:extLst>
          </p:nvPr>
        </p:nvGraphicFramePr>
        <p:xfrm>
          <a:off x="10500458" y="4725144"/>
          <a:ext cx="1129923" cy="6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571500" imgH="393700" progId="Equation.3">
                  <p:embed/>
                </p:oleObj>
              </mc:Choice>
              <mc:Fallback>
                <p:oleObj r:id="rId16" imgW="571500" imgH="393700" progId="Equation.3">
                  <p:embed/>
                  <p:pic>
                    <p:nvPicPr>
                      <p:cNvPr id="95257" name="Object 2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500458" y="4725144"/>
                        <a:ext cx="1129923" cy="672200"/>
                      </a:xfrm>
                      <a:prstGeom prst="rect">
                        <a:avLst/>
                      </a:prstGeom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0">
            <a:extLst>
              <a:ext uri="{FF2B5EF4-FFF2-40B4-BE49-F238E27FC236}">
                <a16:creationId xmlns:a16="http://schemas.microsoft.com/office/drawing/2014/main" id="{BE44B007-4A02-A5D7-4E71-4D5D83BE2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571456"/>
              </p:ext>
            </p:extLst>
          </p:nvPr>
        </p:nvGraphicFramePr>
        <p:xfrm>
          <a:off x="10346823" y="3186461"/>
          <a:ext cx="1740279" cy="7274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91880" imgH="393480" progId="Equation.DSMT4">
                  <p:embed/>
                </p:oleObj>
              </mc:Choice>
              <mc:Fallback>
                <p:oleObj name="Equation" r:id="rId18" imgW="1091880" imgH="393480" progId="Equation.DSMT4">
                  <p:embed/>
                  <p:pic>
                    <p:nvPicPr>
                      <p:cNvPr id="60" name="Object 20">
                        <a:extLst>
                          <a:ext uri="{FF2B5EF4-FFF2-40B4-BE49-F238E27FC236}">
                            <a16:creationId xmlns:a16="http://schemas.microsoft.com/office/drawing/2014/main" id="{3555120D-CBF5-16D9-7830-03F48F09B1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346823" y="3186461"/>
                        <a:ext cx="1740279" cy="72744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238FAE92-DD26-B79C-AB3F-EC618125B3FF}"/>
              </a:ext>
            </a:extLst>
          </p:cNvPr>
          <p:cNvGrpSpPr/>
          <p:nvPr/>
        </p:nvGrpSpPr>
        <p:grpSpPr>
          <a:xfrm>
            <a:off x="8567982" y="1434749"/>
            <a:ext cx="2938474" cy="2249235"/>
            <a:chOff x="584937" y="2126391"/>
            <a:chExt cx="2938474" cy="2249235"/>
          </a:xfrm>
        </p:grpSpPr>
        <p:sp>
          <p:nvSpPr>
            <p:cNvPr id="28" name="AutoShape 11">
              <a:extLst>
                <a:ext uri="{FF2B5EF4-FFF2-40B4-BE49-F238E27FC236}">
                  <a16:creationId xmlns:a16="http://schemas.microsoft.com/office/drawing/2014/main" id="{551534C3-B72A-CF80-A377-B8775E6981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4937" y="2126391"/>
              <a:ext cx="1489075" cy="2227263"/>
            </a:xfrm>
            <a:prstGeom prst="can">
              <a:avLst>
                <a:gd name="adj" fmla="val 23653"/>
              </a:avLst>
            </a:prstGeom>
            <a:solidFill>
              <a:srgbClr val="D6E6D8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29" name="AutoShape 11">
              <a:extLst>
                <a:ext uri="{FF2B5EF4-FFF2-40B4-BE49-F238E27FC236}">
                  <a16:creationId xmlns:a16="http://schemas.microsoft.com/office/drawing/2014/main" id="{D905D5CA-5F09-C4C1-A196-0CD9775679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6132" y="2204864"/>
              <a:ext cx="938401" cy="2170762"/>
            </a:xfrm>
            <a:prstGeom prst="can">
              <a:avLst>
                <a:gd name="adj" fmla="val 23653"/>
              </a:avLst>
            </a:prstGeom>
            <a:solidFill>
              <a:srgbClr val="D6E6D8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1" hangingPunct="1"/>
              <a:endParaRPr lang="zh-CN" altLang="en-US" dirty="0">
                <a:latin typeface="楷体_GB2312" pitchFamily="49" charset="-122"/>
              </a:endParaRPr>
            </a:p>
          </p:txBody>
        </p:sp>
        <p:sp>
          <p:nvSpPr>
            <p:cNvPr id="31" name="Line 24">
              <a:extLst>
                <a:ext uri="{FF2B5EF4-FFF2-40B4-BE49-F238E27FC236}">
                  <a16:creationId xmlns:a16="http://schemas.microsoft.com/office/drawing/2014/main" id="{63383773-23CF-955C-2C5C-B5327B125E1F}"/>
                </a:ext>
              </a:extLst>
            </p:cNvPr>
            <p:cNvSpPr/>
            <p:nvPr/>
          </p:nvSpPr>
          <p:spPr>
            <a:xfrm>
              <a:off x="1360922" y="2801066"/>
              <a:ext cx="451061" cy="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" name="Line 21">
              <a:extLst>
                <a:ext uri="{FF2B5EF4-FFF2-40B4-BE49-F238E27FC236}">
                  <a16:creationId xmlns:a16="http://schemas.microsoft.com/office/drawing/2014/main" id="{35D1B190-4614-0AE1-3B60-AA805C1EC606}"/>
                </a:ext>
              </a:extLst>
            </p:cNvPr>
            <p:cNvSpPr/>
            <p:nvPr/>
          </p:nvSpPr>
          <p:spPr>
            <a:xfrm flipV="1">
              <a:off x="1362915" y="3262731"/>
              <a:ext cx="711097" cy="22253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" name="Text Box 23">
              <a:extLst>
                <a:ext uri="{FF2B5EF4-FFF2-40B4-BE49-F238E27FC236}">
                  <a16:creationId xmlns:a16="http://schemas.microsoft.com/office/drawing/2014/main" id="{B296F1B9-3B96-4605-2966-7032EDF7875B}"/>
                </a:ext>
              </a:extLst>
            </p:cNvPr>
            <p:cNvSpPr txBox="1"/>
            <p:nvPr/>
          </p:nvSpPr>
          <p:spPr>
            <a:xfrm>
              <a:off x="1325332" y="3319993"/>
              <a:ext cx="533400" cy="46037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2</a:t>
              </a:r>
              <a:endParaRPr lang="en-US" altLang="zh-CN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34" name="Text Box 23">
              <a:extLst>
                <a:ext uri="{FF2B5EF4-FFF2-40B4-BE49-F238E27FC236}">
                  <a16:creationId xmlns:a16="http://schemas.microsoft.com/office/drawing/2014/main" id="{A13782FF-57EE-933E-2D8E-3B897BED4D2F}"/>
                </a:ext>
              </a:extLst>
            </p:cNvPr>
            <p:cNvSpPr txBox="1"/>
            <p:nvPr/>
          </p:nvSpPr>
          <p:spPr>
            <a:xfrm>
              <a:off x="1354001" y="2710588"/>
              <a:ext cx="2169410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altLang="zh-CN" sz="2400" i="1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R</a:t>
              </a:r>
              <a:r>
                <a:rPr lang="en-US" altLang="zh-CN" sz="2400" baseline="-25000" dirty="0">
                  <a:latin typeface="Times New Roman" panose="02020603050405020304" pitchFamily="18" charset="0"/>
                  <a:ea typeface="仿宋_GB2312" pitchFamily="49" charset="-122"/>
                  <a:sym typeface="Symbol" panose="05050102010706020507" pitchFamily="18" charset="2"/>
                </a:rPr>
                <a:t>1</a:t>
              </a:r>
              <a:endParaRPr lang="en-US" altLang="zh-CN" sz="2400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</p:grpSp>
      <p:graphicFrame>
        <p:nvGraphicFramePr>
          <p:cNvPr id="35" name="Object 16">
            <a:extLst>
              <a:ext uri="{FF2B5EF4-FFF2-40B4-BE49-F238E27FC236}">
                <a16:creationId xmlns:a16="http://schemas.microsoft.com/office/drawing/2014/main" id="{B530CC82-EBFB-45B6-C43B-EFF4FF872A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43038"/>
              </p:ext>
            </p:extLst>
          </p:nvPr>
        </p:nvGraphicFramePr>
        <p:xfrm>
          <a:off x="8680485" y="2058572"/>
          <a:ext cx="447675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39700" imgH="177165" progId="Equation.3">
                  <p:embed/>
                </p:oleObj>
              </mc:Choice>
              <mc:Fallback>
                <p:oleObj r:id="rId20" imgW="139700" imgH="177165" progId="Equation.3">
                  <p:embed/>
                  <p:pic>
                    <p:nvPicPr>
                      <p:cNvPr id="3" name="Object 1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680485" y="2058572"/>
                        <a:ext cx="447675" cy="478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16">
            <a:extLst>
              <a:ext uri="{FF2B5EF4-FFF2-40B4-BE49-F238E27FC236}">
                <a16:creationId xmlns:a16="http://schemas.microsoft.com/office/drawing/2014/main" id="{1D45A955-7357-95BE-B319-277E608B1A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985316"/>
              </p:ext>
            </p:extLst>
          </p:nvPr>
        </p:nvGraphicFramePr>
        <p:xfrm>
          <a:off x="8328248" y="2575964"/>
          <a:ext cx="397510" cy="47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254000" imgH="177165" progId="Equation.3">
                  <p:embed/>
                </p:oleObj>
              </mc:Choice>
              <mc:Fallback>
                <p:oleObj r:id="rId22" imgW="254000" imgH="177165" progId="Equation.3">
                  <p:embed/>
                  <p:pic>
                    <p:nvPicPr>
                      <p:cNvPr id="5" name="Object 16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328248" y="2575964"/>
                        <a:ext cx="397510" cy="478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AutoShape 11">
            <a:extLst>
              <a:ext uri="{FF2B5EF4-FFF2-40B4-BE49-F238E27FC236}">
                <a16:creationId xmlns:a16="http://schemas.microsoft.com/office/drawing/2014/main" id="{BBCD95B8-4774-0967-3AED-C75300CBDB01}"/>
              </a:ext>
            </a:extLst>
          </p:cNvPr>
          <p:cNvSpPr>
            <a:spLocks noChangeAspect="1"/>
          </p:cNvSpPr>
          <p:nvPr/>
        </p:nvSpPr>
        <p:spPr>
          <a:xfrm>
            <a:off x="8680485" y="1491250"/>
            <a:ext cx="1230933" cy="2170762"/>
          </a:xfrm>
          <a:prstGeom prst="can">
            <a:avLst>
              <a:gd name="adj" fmla="val 23653"/>
            </a:avLst>
          </a:prstGeom>
          <a:noFill/>
          <a:ln w="254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1" hangingPunct="1"/>
            <a:endParaRPr lang="zh-CN" altLang="en-US" dirty="0">
              <a:latin typeface="楷体_GB2312" pitchFamily="49" charset="-122"/>
            </a:endParaRPr>
          </a:p>
        </p:txBody>
      </p:sp>
    </p:spTree>
  </p:cSld>
  <p:clrMapOvr>
    <a:masterClrMapping/>
  </p:clrMapOvr>
  <p:transition>
    <p:strip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7" grpId="0"/>
      <p:bldP spid="25" grpId="0"/>
      <p:bldP spid="4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2UyMjM3NTg5MjlhNGMxMWMxYTczMTE2NTY1ZDdkMjg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楷体_GB2312" pitchFamily="49" charset="-122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14817</TotalTime>
  <Words>1312</Words>
  <Application>Microsoft Office PowerPoint</Application>
  <PresentationFormat>宽屏</PresentationFormat>
  <Paragraphs>248</Paragraphs>
  <Slides>38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2" baseType="lpstr">
      <vt:lpstr>楷体</vt:lpstr>
      <vt:lpstr>楷体_GB2312</vt:lpstr>
      <vt:lpstr>隶书</vt:lpstr>
      <vt:lpstr>宋体</vt:lpstr>
      <vt:lpstr>Arial</vt:lpstr>
      <vt:lpstr>Cambria Math</vt:lpstr>
      <vt:lpstr>Symbol</vt:lpstr>
      <vt:lpstr>Times New Roman</vt:lpstr>
      <vt:lpstr>Wingdings</vt:lpstr>
      <vt:lpstr>默认设计模板</vt:lpstr>
      <vt:lpstr>Equation</vt:lpstr>
      <vt:lpstr>Equation.3</vt:lpstr>
      <vt:lpstr>BMP 图象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njtu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cai</dc:creator>
  <cp:lastModifiedBy>DELL</cp:lastModifiedBy>
  <cp:revision>528</cp:revision>
  <dcterms:created xsi:type="dcterms:W3CDTF">2002-04-27T00:49:00Z</dcterms:created>
  <dcterms:modified xsi:type="dcterms:W3CDTF">2023-05-15T09:19:56Z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2052-11.1.0.11411</vt:lpwstr>
  </property>
  <property fmtid="{D5CDD505-2E9C-101B-9397-08002B2CF9AE}" pid="3" name="ICV">
    <vt:lpwstr>8F03F4938D3040AF924DEE0AEDC940AD</vt:lpwstr>
  </property>
</Properties>
</file>