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85" r:id="rId2"/>
    <p:sldId id="987" r:id="rId3"/>
    <p:sldId id="988" r:id="rId4"/>
    <p:sldId id="989" r:id="rId5"/>
    <p:sldId id="1009" r:id="rId6"/>
    <p:sldId id="991" r:id="rId7"/>
    <p:sldId id="992" r:id="rId8"/>
    <p:sldId id="993" r:id="rId9"/>
    <p:sldId id="997" r:id="rId10"/>
    <p:sldId id="999" r:id="rId11"/>
    <p:sldId id="1086" r:id="rId12"/>
    <p:sldId id="1087" r:id="rId13"/>
    <p:sldId id="1001" r:id="rId14"/>
    <p:sldId id="1002" r:id="rId15"/>
    <p:sldId id="1088" r:id="rId16"/>
    <p:sldId id="1089" r:id="rId17"/>
    <p:sldId id="1016" r:id="rId18"/>
    <p:sldId id="1017" r:id="rId19"/>
    <p:sldId id="1018" r:id="rId20"/>
    <p:sldId id="1019" r:id="rId21"/>
    <p:sldId id="1020" r:id="rId22"/>
    <p:sldId id="1021" r:id="rId23"/>
    <p:sldId id="1022" r:id="rId24"/>
    <p:sldId id="1023" r:id="rId25"/>
    <p:sldId id="1024" r:id="rId26"/>
    <p:sldId id="1025" r:id="rId27"/>
    <p:sldId id="1026" r:id="rId28"/>
    <p:sldId id="1027" r:id="rId29"/>
    <p:sldId id="1028" r:id="rId30"/>
    <p:sldId id="1029" r:id="rId31"/>
    <p:sldId id="1030" r:id="rId32"/>
    <p:sldId id="1036" r:id="rId33"/>
    <p:sldId id="1037" r:id="rId34"/>
    <p:sldId id="1038" r:id="rId35"/>
    <p:sldId id="1040" r:id="rId36"/>
    <p:sldId id="1041" r:id="rId37"/>
    <p:sldId id="1042" r:id="rId38"/>
    <p:sldId id="1043" r:id="rId39"/>
    <p:sldId id="1069" r:id="rId40"/>
    <p:sldId id="1070" r:id="rId41"/>
    <p:sldId id="1071" r:id="rId42"/>
    <p:sldId id="1090" r:id="rId43"/>
    <p:sldId id="1091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60"/>
  </p:normalViewPr>
  <p:slideViewPr>
    <p:cSldViewPr>
      <p:cViewPr varScale="1">
        <p:scale>
          <a:sx n="110" d="100"/>
          <a:sy n="110" d="100"/>
        </p:scale>
        <p:origin x="6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AD27F-3AED-114D-E1AA-CBC1D1424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00B380-CA85-2430-B134-4E45A4BF5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A8991-0315-D71C-942B-3B4D950AD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FCE2D-E798-A846-9CD5-A1F9EC351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2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81ED2-672F-1BA7-2F2F-C1A3AF07E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43F5A0-CB19-19E6-9177-83CC41E13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EEAA15-9D06-9772-9CA1-8D22717F5B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B14ED-40A7-3A4C-B15F-F0A2CF678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8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2ED364-3CAC-805D-4DBF-1D9FAE1A0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0A469C-9BDD-5066-FD90-B4141D561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244376-E344-198D-7CCB-DF44E38F8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DD573-0550-5B4E-9B75-90E1931CC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32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08236C-37C3-9AA4-9704-928536107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C5E520-EE4F-559D-8EC4-F3F5706C7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E1E46-BDD5-ED2A-E323-C90AA0885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6042-C2B8-4E43-ABD4-87CD7C8D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8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95D975-34B7-B720-3E6A-5897C915F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65DE59-66EC-6EFE-0FFB-DEC82944F7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7991CE-115F-FDEE-94F3-C6631FFE5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7AC00-4A31-D64D-ABFA-4DBBAF98A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7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B9666-1906-0C8D-A796-030B842FE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01606-0007-F53D-D14C-A71DCEF82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0224A-78E9-564E-06DB-DC4CAEB5B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946C2-B9ED-0E46-8111-318CB4DAB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BFF51F-0A1A-12D0-B1A0-FEDFCEAA11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E834E6-E05F-11C1-FBE6-B9B61515B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14DDE7-F74C-182E-4186-397B0F118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993D7-1C78-4F41-B64B-DFE2E0074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68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DDB984-EC06-62B4-BB2C-95BA14715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958972-C152-7B4E-D2F8-B61514F3B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A05EE9-C4B8-E11C-53B5-5B5F0D31A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83339-0501-2C49-AF81-DBC07BAEE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22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E6CD29-D6B5-D32E-4021-A34FAA23A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E46255-335B-E3D5-E6CA-E6F501400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457666-A79F-8DA2-83A1-2BEF87B97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BEE1A-9240-C94C-9BB5-0A5EC45CB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8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756C9-F379-40A8-8CD9-3AEA0A0B0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78948-E2D5-EDFE-E7C8-D7C296E06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8E98F-CB34-4D9F-F718-63E0A2682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D2BC0-4B64-D349-809A-6A71FD3CB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2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94460-F745-DF57-FDB7-7823739C3C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1CAE5-68B8-641C-9C3F-1959A8F2B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86DB5-2AB3-487C-5862-9ED83E29E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B0BA5-462A-9841-ABC9-C35D778C9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4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400046-79A2-435F-0E0E-0A120C58C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D6DAF8-109D-DEF6-9E73-FD2A958E9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ED26B8-44E4-387C-2C6F-4964112646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342B50-9C4C-B5DE-26B7-D3BEE13996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B23B61-C60C-FCB8-651D-08108C594E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3A060EE0-9D3B-024A-B0BD-C1989465C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5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8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5.emf"/><Relationship Id="rId5" Type="http://schemas.openxmlformats.org/officeDocument/2006/relationships/image" Target="../media/image4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9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1.e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60.emf"/><Relationship Id="rId3" Type="http://schemas.openxmlformats.org/officeDocument/2006/relationships/image" Target="../media/image53.emf"/><Relationship Id="rId21" Type="http://schemas.openxmlformats.org/officeDocument/2006/relationships/image" Target="../media/image58.emf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9.emf"/><Relationship Id="rId25" Type="http://schemas.openxmlformats.org/officeDocument/2006/relationships/oleObject" Target="../embeddings/oleObject67.bin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4.emf"/><Relationship Id="rId15" Type="http://schemas.openxmlformats.org/officeDocument/2006/relationships/image" Target="../media/image48.emf"/><Relationship Id="rId23" Type="http://schemas.openxmlformats.org/officeDocument/2006/relationships/image" Target="../media/image59.emf"/><Relationship Id="rId28" Type="http://schemas.openxmlformats.org/officeDocument/2006/relationships/image" Target="../media/image61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57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5.emf"/><Relationship Id="rId7" Type="http://schemas.openxmlformats.org/officeDocument/2006/relationships/oleObject" Target="../embeddings/oleObject72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9.emf"/><Relationship Id="rId2" Type="http://schemas.openxmlformats.org/officeDocument/2006/relationships/image" Target="../media/image72.png"/><Relationship Id="rId16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e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78.emf"/><Relationship Id="rId10" Type="http://schemas.openxmlformats.org/officeDocument/2006/relationships/image" Target="../media/image75.emf"/><Relationship Id="rId19" Type="http://schemas.openxmlformats.org/officeDocument/2006/relationships/image" Target="../media/image80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91.bin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90.emf"/><Relationship Id="rId7" Type="http://schemas.openxmlformats.org/officeDocument/2006/relationships/image" Target="../media/image83.png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8.emf"/><Relationship Id="rId2" Type="http://schemas.openxmlformats.org/officeDocument/2006/relationships/image" Target="../media/image76.png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emf"/><Relationship Id="rId11" Type="http://schemas.openxmlformats.org/officeDocument/2006/relationships/image" Target="../media/image85.e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87.e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9.emf"/><Relationship Id="rId4" Type="http://schemas.openxmlformats.org/officeDocument/2006/relationships/image" Target="../media/image81.emf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emf"/><Relationship Id="rId17" Type="http://schemas.openxmlformats.org/officeDocument/2006/relationships/image" Target="../media/image98.emf"/><Relationship Id="rId2" Type="http://schemas.openxmlformats.org/officeDocument/2006/relationships/image" Target="../media/image76.png"/><Relationship Id="rId16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97.png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10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10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oleObject" Target="../embeddings/oleObject10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09.png"/><Relationship Id="rId7" Type="http://schemas.openxmlformats.org/officeDocument/2006/relationships/image" Target="../media/image112.emf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9.emf"/><Relationship Id="rId2" Type="http://schemas.openxmlformats.org/officeDocument/2006/relationships/image" Target="../media/image114.jpeg"/><Relationship Id="rId16" Type="http://schemas.openxmlformats.org/officeDocument/2006/relationships/image" Target="../media/image1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7" Type="http://schemas.openxmlformats.org/officeDocument/2006/relationships/image" Target="../media/image124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23.emf"/><Relationship Id="rId4" Type="http://schemas.openxmlformats.org/officeDocument/2006/relationships/oleObject" Target="../embeddings/oleObject11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5.emf"/><Relationship Id="rId7" Type="http://schemas.openxmlformats.org/officeDocument/2006/relationships/oleObject" Target="../embeddings/oleObject123.bin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2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2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6.emf"/><Relationship Id="rId18" Type="http://schemas.openxmlformats.org/officeDocument/2006/relationships/image" Target="../media/image141.png"/><Relationship Id="rId3" Type="http://schemas.openxmlformats.org/officeDocument/2006/relationships/image" Target="../media/image131.emf"/><Relationship Id="rId21" Type="http://schemas.openxmlformats.org/officeDocument/2006/relationships/image" Target="../media/image144.png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40.png"/><Relationship Id="rId2" Type="http://schemas.openxmlformats.org/officeDocument/2006/relationships/oleObject" Target="../embeddings/oleObject128.bin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5" Type="http://schemas.openxmlformats.org/officeDocument/2006/relationships/image" Target="../media/image138.png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42.png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4.emf"/><Relationship Id="rId14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45.emf"/><Relationship Id="rId7" Type="http://schemas.openxmlformats.org/officeDocument/2006/relationships/image" Target="../media/image138.png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4.png"/><Relationship Id="rId5" Type="http://schemas.openxmlformats.org/officeDocument/2006/relationships/image" Target="../media/image146.emf"/><Relationship Id="rId10" Type="http://schemas.openxmlformats.org/officeDocument/2006/relationships/image" Target="../media/image143.png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47.emf"/><Relationship Id="rId7" Type="http://schemas.openxmlformats.org/officeDocument/2006/relationships/image" Target="../media/image149.e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51.emf"/><Relationship Id="rId5" Type="http://schemas.openxmlformats.org/officeDocument/2006/relationships/image" Target="../media/image148.e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5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53.emf"/><Relationship Id="rId7" Type="http://schemas.openxmlformats.org/officeDocument/2006/relationships/image" Target="../media/image155.e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54.emf"/><Relationship Id="rId4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61.emf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4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12" Type="http://schemas.openxmlformats.org/officeDocument/2006/relationships/image" Target="../media/image156.png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66.emf"/><Relationship Id="rId5" Type="http://schemas.openxmlformats.org/officeDocument/2006/relationships/image" Target="../media/image163.e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6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61.bin"/><Relationship Id="rId2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71.emf"/><Relationship Id="rId5" Type="http://schemas.openxmlformats.org/officeDocument/2006/relationships/image" Target="../media/image168.emf"/><Relationship Id="rId15" Type="http://schemas.openxmlformats.org/officeDocument/2006/relationships/image" Target="../media/image173.e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70.emf"/><Relationship Id="rId14" Type="http://schemas.openxmlformats.org/officeDocument/2006/relationships/oleObject" Target="../embeddings/oleObject16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168.bin"/><Relationship Id="rId2" Type="http://schemas.openxmlformats.org/officeDocument/2006/relationships/oleObject" Target="../embeddings/oleObject163.bin"/><Relationship Id="rId16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6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5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0.emf"/><Relationship Id="rId9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rgbClr val="FF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3C811F57-CEA2-BF62-9D29-443BE7B6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3366"/>
                </a:solidFill>
                <a:latin typeface="Arial" panose="020B0604020202020204" pitchFamily="34" charset="0"/>
              </a:rPr>
              <a:t>Chapter 22</a:t>
            </a:r>
            <a:r>
              <a:rPr lang="en-US" altLang="zh-CN" sz="4400" b="0">
                <a:solidFill>
                  <a:srgbClr val="003366"/>
                </a:solidFill>
              </a:rPr>
              <a:t> </a:t>
            </a:r>
          </a:p>
          <a:p>
            <a:pPr algn="ctr" eaLnBrk="1" hangingPunct="1"/>
            <a:r>
              <a:rPr lang="en-US" altLang="zh-CN" sz="4000">
                <a:solidFill>
                  <a:srgbClr val="003366"/>
                </a:solidFill>
              </a:rPr>
              <a:t>Conductor and Dielectrics      </a:t>
            </a:r>
          </a:p>
          <a:p>
            <a:pPr algn="ctr" eaLnBrk="1" hangingPunct="1"/>
            <a:r>
              <a:rPr lang="en-US" altLang="zh-CN" sz="4000">
                <a:solidFill>
                  <a:srgbClr val="003366"/>
                </a:solidFill>
              </a:rPr>
              <a:t>in</a:t>
            </a:r>
            <a:r>
              <a:rPr lang="zh-CN" altLang="en-US" sz="4000">
                <a:solidFill>
                  <a:srgbClr val="003366"/>
                </a:solidFill>
              </a:rPr>
              <a:t> </a:t>
            </a:r>
            <a:r>
              <a:rPr lang="en-US" altLang="zh-CN" sz="4000">
                <a:solidFill>
                  <a:srgbClr val="003366"/>
                </a:solidFill>
              </a:rPr>
              <a:t>Electrostatic Field</a:t>
            </a:r>
          </a:p>
        </p:txBody>
      </p:sp>
      <p:sp>
        <p:nvSpPr>
          <p:cNvPr id="2051" name="Text Box 4">
            <a:extLst>
              <a:ext uri="{FF2B5EF4-FFF2-40B4-BE49-F238E27FC236}">
                <a16:creationId xmlns:a16="http://schemas.microsoft.com/office/drawing/2014/main" id="{7626FBA8-5A52-2090-407B-E0028E735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92400"/>
            <a:ext cx="51054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Conductor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Capacitance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Dielectrics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</a:rPr>
              <a:t>Energy Stored in an Electric Field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981" name="Picture 69">
            <a:extLst>
              <a:ext uri="{FF2B5EF4-FFF2-40B4-BE49-F238E27FC236}">
                <a16:creationId xmlns:a16="http://schemas.microsoft.com/office/drawing/2014/main" id="{0530BDB5-2545-6A96-5822-59C87CD9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20685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6949" name="Group 37">
            <a:extLst>
              <a:ext uri="{FF2B5EF4-FFF2-40B4-BE49-F238E27FC236}">
                <a16:creationId xmlns:a16="http://schemas.microsoft.com/office/drawing/2014/main" id="{06556230-8C52-273A-34D3-F86AECCAB0B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85800"/>
            <a:ext cx="5486400" cy="4419600"/>
            <a:chOff x="240" y="528"/>
            <a:chExt cx="3456" cy="2784"/>
          </a:xfrm>
        </p:grpSpPr>
        <p:grpSp>
          <p:nvGrpSpPr>
            <p:cNvPr id="11272" name="Group 38">
              <a:extLst>
                <a:ext uri="{FF2B5EF4-FFF2-40B4-BE49-F238E27FC236}">
                  <a16:creationId xmlns:a16="http://schemas.microsoft.com/office/drawing/2014/main" id="{016A29AA-3973-1518-69B4-6D9E48953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56"/>
              <a:ext cx="2056" cy="1464"/>
              <a:chOff x="1344" y="960"/>
              <a:chExt cx="2056" cy="1464"/>
            </a:xfrm>
          </p:grpSpPr>
          <p:sp>
            <p:nvSpPr>
              <p:cNvPr id="11295" name="Freeform 39">
                <a:extLst>
                  <a:ext uri="{FF2B5EF4-FFF2-40B4-BE49-F238E27FC236}">
                    <a16:creationId xmlns:a16="http://schemas.microsoft.com/office/drawing/2014/main" id="{27CF4702-0431-E689-FA5B-6492E5054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1152"/>
                <a:ext cx="1216" cy="1272"/>
              </a:xfrm>
              <a:custGeom>
                <a:avLst/>
                <a:gdLst>
                  <a:gd name="T0" fmla="*/ 24 w 1216"/>
                  <a:gd name="T1" fmla="*/ 624 h 1272"/>
                  <a:gd name="T2" fmla="*/ 24 w 1216"/>
                  <a:gd name="T3" fmla="*/ 432 h 1272"/>
                  <a:gd name="T4" fmla="*/ 168 w 1216"/>
                  <a:gd name="T5" fmla="*/ 288 h 1272"/>
                  <a:gd name="T6" fmla="*/ 552 w 1216"/>
                  <a:gd name="T7" fmla="*/ 96 h 1272"/>
                  <a:gd name="T8" fmla="*/ 888 w 1216"/>
                  <a:gd name="T9" fmla="*/ 48 h 1272"/>
                  <a:gd name="T10" fmla="*/ 1176 w 1216"/>
                  <a:gd name="T11" fmla="*/ 384 h 1272"/>
                  <a:gd name="T12" fmla="*/ 1128 w 1216"/>
                  <a:gd name="T13" fmla="*/ 768 h 1272"/>
                  <a:gd name="T14" fmla="*/ 840 w 1216"/>
                  <a:gd name="T15" fmla="*/ 1200 h 1272"/>
                  <a:gd name="T16" fmla="*/ 312 w 1216"/>
                  <a:gd name="T17" fmla="*/ 1200 h 1272"/>
                  <a:gd name="T18" fmla="*/ 72 w 1216"/>
                  <a:gd name="T19" fmla="*/ 816 h 1272"/>
                  <a:gd name="T20" fmla="*/ 24 w 1216"/>
                  <a:gd name="T21" fmla="*/ 624 h 12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16" h="1272">
                    <a:moveTo>
                      <a:pt x="24" y="624"/>
                    </a:moveTo>
                    <a:cubicBezTo>
                      <a:pt x="16" y="560"/>
                      <a:pt x="0" y="488"/>
                      <a:pt x="24" y="432"/>
                    </a:cubicBezTo>
                    <a:cubicBezTo>
                      <a:pt x="48" y="376"/>
                      <a:pt x="80" y="344"/>
                      <a:pt x="168" y="288"/>
                    </a:cubicBezTo>
                    <a:cubicBezTo>
                      <a:pt x="256" y="232"/>
                      <a:pt x="432" y="136"/>
                      <a:pt x="552" y="96"/>
                    </a:cubicBezTo>
                    <a:cubicBezTo>
                      <a:pt x="672" y="56"/>
                      <a:pt x="784" y="0"/>
                      <a:pt x="888" y="48"/>
                    </a:cubicBezTo>
                    <a:cubicBezTo>
                      <a:pt x="992" y="96"/>
                      <a:pt x="1136" y="264"/>
                      <a:pt x="1176" y="384"/>
                    </a:cubicBezTo>
                    <a:cubicBezTo>
                      <a:pt x="1216" y="504"/>
                      <a:pt x="1184" y="632"/>
                      <a:pt x="1128" y="768"/>
                    </a:cubicBezTo>
                    <a:cubicBezTo>
                      <a:pt x="1072" y="904"/>
                      <a:pt x="976" y="1128"/>
                      <a:pt x="840" y="1200"/>
                    </a:cubicBezTo>
                    <a:cubicBezTo>
                      <a:pt x="704" y="1272"/>
                      <a:pt x="440" y="1264"/>
                      <a:pt x="312" y="1200"/>
                    </a:cubicBezTo>
                    <a:cubicBezTo>
                      <a:pt x="184" y="1136"/>
                      <a:pt x="120" y="920"/>
                      <a:pt x="72" y="816"/>
                    </a:cubicBezTo>
                    <a:cubicBezTo>
                      <a:pt x="24" y="712"/>
                      <a:pt x="32" y="688"/>
                      <a:pt x="24" y="624"/>
                    </a:cubicBezTo>
                    <a:close/>
                  </a:path>
                </a:pathLst>
              </a:custGeom>
              <a:solidFill>
                <a:srgbClr val="C5D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Freeform 40">
                <a:extLst>
                  <a:ext uri="{FF2B5EF4-FFF2-40B4-BE49-F238E27FC236}">
                    <a16:creationId xmlns:a16="http://schemas.microsoft.com/office/drawing/2014/main" id="{56F3181D-69D3-F486-49EE-0E5129FA8789}"/>
                  </a:ext>
                </a:extLst>
              </p:cNvPr>
              <p:cNvSpPr>
                <a:spLocks/>
              </p:cNvSpPr>
              <p:nvPr/>
            </p:nvSpPr>
            <p:spPr bwMode="auto">
              <a:xfrm rot="2261393">
                <a:off x="2449" y="1360"/>
                <a:ext cx="648" cy="864"/>
              </a:xfrm>
              <a:custGeom>
                <a:avLst/>
                <a:gdLst>
                  <a:gd name="T0" fmla="*/ 13 w 1216"/>
                  <a:gd name="T1" fmla="*/ 424 h 1272"/>
                  <a:gd name="T2" fmla="*/ 13 w 1216"/>
                  <a:gd name="T3" fmla="*/ 293 h 1272"/>
                  <a:gd name="T4" fmla="*/ 90 w 1216"/>
                  <a:gd name="T5" fmla="*/ 196 h 1272"/>
                  <a:gd name="T6" fmla="*/ 294 w 1216"/>
                  <a:gd name="T7" fmla="*/ 65 h 1272"/>
                  <a:gd name="T8" fmla="*/ 473 w 1216"/>
                  <a:gd name="T9" fmla="*/ 33 h 1272"/>
                  <a:gd name="T10" fmla="*/ 627 w 1216"/>
                  <a:gd name="T11" fmla="*/ 261 h 1272"/>
                  <a:gd name="T12" fmla="*/ 601 w 1216"/>
                  <a:gd name="T13" fmla="*/ 522 h 1272"/>
                  <a:gd name="T14" fmla="*/ 448 w 1216"/>
                  <a:gd name="T15" fmla="*/ 815 h 1272"/>
                  <a:gd name="T16" fmla="*/ 166 w 1216"/>
                  <a:gd name="T17" fmla="*/ 815 h 1272"/>
                  <a:gd name="T18" fmla="*/ 38 w 1216"/>
                  <a:gd name="T19" fmla="*/ 554 h 1272"/>
                  <a:gd name="T20" fmla="*/ 13 w 1216"/>
                  <a:gd name="T21" fmla="*/ 424 h 12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16" h="1272">
                    <a:moveTo>
                      <a:pt x="24" y="624"/>
                    </a:moveTo>
                    <a:cubicBezTo>
                      <a:pt x="16" y="560"/>
                      <a:pt x="0" y="488"/>
                      <a:pt x="24" y="432"/>
                    </a:cubicBezTo>
                    <a:cubicBezTo>
                      <a:pt x="48" y="376"/>
                      <a:pt x="80" y="344"/>
                      <a:pt x="168" y="288"/>
                    </a:cubicBezTo>
                    <a:cubicBezTo>
                      <a:pt x="256" y="232"/>
                      <a:pt x="432" y="136"/>
                      <a:pt x="552" y="96"/>
                    </a:cubicBezTo>
                    <a:cubicBezTo>
                      <a:pt x="672" y="56"/>
                      <a:pt x="784" y="0"/>
                      <a:pt x="888" y="48"/>
                    </a:cubicBezTo>
                    <a:cubicBezTo>
                      <a:pt x="992" y="96"/>
                      <a:pt x="1136" y="264"/>
                      <a:pt x="1176" y="384"/>
                    </a:cubicBezTo>
                    <a:cubicBezTo>
                      <a:pt x="1216" y="504"/>
                      <a:pt x="1184" y="632"/>
                      <a:pt x="1128" y="768"/>
                    </a:cubicBezTo>
                    <a:cubicBezTo>
                      <a:pt x="1072" y="904"/>
                      <a:pt x="976" y="1128"/>
                      <a:pt x="840" y="1200"/>
                    </a:cubicBezTo>
                    <a:cubicBezTo>
                      <a:pt x="704" y="1272"/>
                      <a:pt x="440" y="1264"/>
                      <a:pt x="312" y="1200"/>
                    </a:cubicBezTo>
                    <a:cubicBezTo>
                      <a:pt x="184" y="1136"/>
                      <a:pt x="120" y="920"/>
                      <a:pt x="72" y="816"/>
                    </a:cubicBezTo>
                    <a:cubicBezTo>
                      <a:pt x="24" y="712"/>
                      <a:pt x="32" y="688"/>
                      <a:pt x="24" y="624"/>
                    </a:cubicBez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Oval 41">
                <a:extLst>
                  <a:ext uri="{FF2B5EF4-FFF2-40B4-BE49-F238E27FC236}">
                    <a16:creationId xmlns:a16="http://schemas.microsoft.com/office/drawing/2014/main" id="{32F7F9F3-8C7B-AD1E-83EF-03E57B908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960"/>
                <a:ext cx="528" cy="528"/>
              </a:xfrm>
              <a:prstGeom prst="ellipse">
                <a:avLst/>
              </a:prstGeom>
              <a:solidFill>
                <a:srgbClr val="C5D3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ea typeface="楷体_GB2312" pitchFamily="49" charset="-122"/>
                  </a:rPr>
                  <a:t>+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11273" name="Group 42">
              <a:extLst>
                <a:ext uri="{FF2B5EF4-FFF2-40B4-BE49-F238E27FC236}">
                  <a16:creationId xmlns:a16="http://schemas.microsoft.com/office/drawing/2014/main" id="{B5837269-B70B-5409-FC2E-B3996FD3A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528"/>
              <a:ext cx="1944" cy="1536"/>
              <a:chOff x="768" y="432"/>
              <a:chExt cx="1944" cy="1536"/>
            </a:xfrm>
          </p:grpSpPr>
          <p:sp>
            <p:nvSpPr>
              <p:cNvPr id="11283" name="Freeform 43">
                <a:extLst>
                  <a:ext uri="{FF2B5EF4-FFF2-40B4-BE49-F238E27FC236}">
                    <a16:creationId xmlns:a16="http://schemas.microsoft.com/office/drawing/2014/main" id="{79FE1D20-4299-50AD-8C8F-7AADFE0B0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128"/>
                <a:ext cx="480" cy="168"/>
              </a:xfrm>
              <a:custGeom>
                <a:avLst/>
                <a:gdLst>
                  <a:gd name="T0" fmla="*/ 0 w 480"/>
                  <a:gd name="T1" fmla="*/ 24 h 168"/>
                  <a:gd name="T2" fmla="*/ 288 w 480"/>
                  <a:gd name="T3" fmla="*/ 24 h 168"/>
                  <a:gd name="T4" fmla="*/ 480 w 480"/>
                  <a:gd name="T5" fmla="*/ 168 h 1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168">
                    <a:moveTo>
                      <a:pt x="0" y="24"/>
                    </a:moveTo>
                    <a:cubicBezTo>
                      <a:pt x="104" y="12"/>
                      <a:pt x="208" y="0"/>
                      <a:pt x="288" y="24"/>
                    </a:cubicBezTo>
                    <a:cubicBezTo>
                      <a:pt x="368" y="48"/>
                      <a:pt x="440" y="136"/>
                      <a:pt x="480" y="16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Freeform 44">
                <a:extLst>
                  <a:ext uri="{FF2B5EF4-FFF2-40B4-BE49-F238E27FC236}">
                    <a16:creationId xmlns:a16="http://schemas.microsoft.com/office/drawing/2014/main" id="{95F858A3-038B-5513-569C-59B2D839E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280"/>
                <a:ext cx="384" cy="112"/>
              </a:xfrm>
              <a:custGeom>
                <a:avLst/>
                <a:gdLst>
                  <a:gd name="T0" fmla="*/ 0 w 384"/>
                  <a:gd name="T1" fmla="*/ 16 h 112"/>
                  <a:gd name="T2" fmla="*/ 192 w 384"/>
                  <a:gd name="T3" fmla="*/ 16 h 112"/>
                  <a:gd name="T4" fmla="*/ 384 w 384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112">
                    <a:moveTo>
                      <a:pt x="0" y="16"/>
                    </a:moveTo>
                    <a:cubicBezTo>
                      <a:pt x="64" y="8"/>
                      <a:pt x="128" y="0"/>
                      <a:pt x="192" y="16"/>
                    </a:cubicBezTo>
                    <a:cubicBezTo>
                      <a:pt x="256" y="32"/>
                      <a:pt x="344" y="88"/>
                      <a:pt x="384" y="112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Freeform 45">
                <a:extLst>
                  <a:ext uri="{FF2B5EF4-FFF2-40B4-BE49-F238E27FC236}">
                    <a16:creationId xmlns:a16="http://schemas.microsoft.com/office/drawing/2014/main" id="{FAD4DEB2-C95C-38E3-9EF6-7A0DCCEA603E}"/>
                  </a:ext>
                </a:extLst>
              </p:cNvPr>
              <p:cNvSpPr>
                <a:spLocks/>
              </p:cNvSpPr>
              <p:nvPr/>
            </p:nvSpPr>
            <p:spPr bwMode="auto">
              <a:xfrm rot="2206368" flipV="1">
                <a:off x="1728" y="1488"/>
                <a:ext cx="384" cy="112"/>
              </a:xfrm>
              <a:custGeom>
                <a:avLst/>
                <a:gdLst>
                  <a:gd name="T0" fmla="*/ 0 w 384"/>
                  <a:gd name="T1" fmla="*/ 16 h 112"/>
                  <a:gd name="T2" fmla="*/ 192 w 384"/>
                  <a:gd name="T3" fmla="*/ 16 h 112"/>
                  <a:gd name="T4" fmla="*/ 384 w 384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112">
                    <a:moveTo>
                      <a:pt x="0" y="16"/>
                    </a:moveTo>
                    <a:cubicBezTo>
                      <a:pt x="64" y="8"/>
                      <a:pt x="128" y="0"/>
                      <a:pt x="192" y="16"/>
                    </a:cubicBezTo>
                    <a:cubicBezTo>
                      <a:pt x="256" y="32"/>
                      <a:pt x="344" y="88"/>
                      <a:pt x="384" y="112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Line 46">
                <a:extLst>
                  <a:ext uri="{FF2B5EF4-FFF2-40B4-BE49-F238E27FC236}">
                    <a16:creationId xmlns:a16="http://schemas.microsoft.com/office/drawing/2014/main" id="{29519FD0-0095-7321-7115-DF051F4F5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38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Freeform 47">
                <a:extLst>
                  <a:ext uri="{FF2B5EF4-FFF2-40B4-BE49-F238E27FC236}">
                    <a16:creationId xmlns:a16="http://schemas.microsoft.com/office/drawing/2014/main" id="{03F1D227-EE65-9053-E15C-FF110E588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1488"/>
                <a:ext cx="480" cy="304"/>
              </a:xfrm>
              <a:custGeom>
                <a:avLst/>
                <a:gdLst>
                  <a:gd name="T0" fmla="*/ 0 w 480"/>
                  <a:gd name="T1" fmla="*/ 0 h 304"/>
                  <a:gd name="T2" fmla="*/ 48 w 480"/>
                  <a:gd name="T3" fmla="*/ 192 h 304"/>
                  <a:gd name="T4" fmla="*/ 240 w 480"/>
                  <a:gd name="T5" fmla="*/ 288 h 304"/>
                  <a:gd name="T6" fmla="*/ 480 w 480"/>
                  <a:gd name="T7" fmla="*/ 288 h 3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304">
                    <a:moveTo>
                      <a:pt x="0" y="0"/>
                    </a:moveTo>
                    <a:cubicBezTo>
                      <a:pt x="4" y="72"/>
                      <a:pt x="8" y="144"/>
                      <a:pt x="48" y="192"/>
                    </a:cubicBezTo>
                    <a:cubicBezTo>
                      <a:pt x="88" y="240"/>
                      <a:pt x="168" y="272"/>
                      <a:pt x="240" y="288"/>
                    </a:cubicBezTo>
                    <a:cubicBezTo>
                      <a:pt x="312" y="304"/>
                      <a:pt x="432" y="296"/>
                      <a:pt x="480" y="2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Freeform 48">
                <a:extLst>
                  <a:ext uri="{FF2B5EF4-FFF2-40B4-BE49-F238E27FC236}">
                    <a16:creationId xmlns:a16="http://schemas.microsoft.com/office/drawing/2014/main" id="{D42BCC2E-E626-6826-7140-AA269FBA40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886973" flipV="1">
                <a:off x="1800" y="931"/>
                <a:ext cx="912" cy="336"/>
              </a:xfrm>
              <a:custGeom>
                <a:avLst/>
                <a:gdLst>
                  <a:gd name="T0" fmla="*/ 0 w 480"/>
                  <a:gd name="T1" fmla="*/ 0 h 304"/>
                  <a:gd name="T2" fmla="*/ 91 w 480"/>
                  <a:gd name="T3" fmla="*/ 212 h 304"/>
                  <a:gd name="T4" fmla="*/ 456 w 480"/>
                  <a:gd name="T5" fmla="*/ 318 h 304"/>
                  <a:gd name="T6" fmla="*/ 912 w 480"/>
                  <a:gd name="T7" fmla="*/ 318 h 3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304">
                    <a:moveTo>
                      <a:pt x="0" y="0"/>
                    </a:moveTo>
                    <a:cubicBezTo>
                      <a:pt x="4" y="72"/>
                      <a:pt x="8" y="144"/>
                      <a:pt x="48" y="192"/>
                    </a:cubicBezTo>
                    <a:cubicBezTo>
                      <a:pt x="88" y="240"/>
                      <a:pt x="168" y="272"/>
                      <a:pt x="240" y="288"/>
                    </a:cubicBezTo>
                    <a:cubicBezTo>
                      <a:pt x="312" y="304"/>
                      <a:pt x="432" y="296"/>
                      <a:pt x="480" y="2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Freeform 49">
                <a:extLst>
                  <a:ext uri="{FF2B5EF4-FFF2-40B4-BE49-F238E27FC236}">
                    <a16:creationId xmlns:a16="http://schemas.microsoft.com/office/drawing/2014/main" id="{97533A1A-D277-4FF8-C63C-D5138861F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440"/>
                <a:ext cx="48" cy="528"/>
              </a:xfrm>
              <a:custGeom>
                <a:avLst/>
                <a:gdLst>
                  <a:gd name="T0" fmla="*/ 48 w 48"/>
                  <a:gd name="T1" fmla="*/ 0 h 528"/>
                  <a:gd name="T2" fmla="*/ 0 w 48"/>
                  <a:gd name="T3" fmla="*/ 192 h 528"/>
                  <a:gd name="T4" fmla="*/ 48 w 48"/>
                  <a:gd name="T5" fmla="*/ 528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528">
                    <a:moveTo>
                      <a:pt x="48" y="0"/>
                    </a:moveTo>
                    <a:cubicBezTo>
                      <a:pt x="24" y="52"/>
                      <a:pt x="0" y="104"/>
                      <a:pt x="0" y="192"/>
                    </a:cubicBezTo>
                    <a:cubicBezTo>
                      <a:pt x="0" y="280"/>
                      <a:pt x="24" y="404"/>
                      <a:pt x="48" y="52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Freeform 50">
                <a:extLst>
                  <a:ext uri="{FF2B5EF4-FFF2-40B4-BE49-F238E27FC236}">
                    <a16:creationId xmlns:a16="http://schemas.microsoft.com/office/drawing/2014/main" id="{82EDEBD4-8215-EC78-8AF4-08F5DD164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296"/>
                <a:ext cx="336" cy="576"/>
              </a:xfrm>
              <a:custGeom>
                <a:avLst/>
                <a:gdLst>
                  <a:gd name="T0" fmla="*/ 336 w 336"/>
                  <a:gd name="T1" fmla="*/ 0 h 576"/>
                  <a:gd name="T2" fmla="*/ 96 w 336"/>
                  <a:gd name="T3" fmla="*/ 336 h 576"/>
                  <a:gd name="T4" fmla="*/ 0 w 336"/>
                  <a:gd name="T5" fmla="*/ 576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6" h="576">
                    <a:moveTo>
                      <a:pt x="336" y="0"/>
                    </a:moveTo>
                    <a:cubicBezTo>
                      <a:pt x="244" y="120"/>
                      <a:pt x="152" y="240"/>
                      <a:pt x="96" y="336"/>
                    </a:cubicBezTo>
                    <a:cubicBezTo>
                      <a:pt x="40" y="432"/>
                      <a:pt x="20" y="504"/>
                      <a:pt x="0" y="576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51">
                <a:extLst>
                  <a:ext uri="{FF2B5EF4-FFF2-40B4-BE49-F238E27FC236}">
                    <a16:creationId xmlns:a16="http://schemas.microsoft.com/office/drawing/2014/main" id="{AD8EC037-6D50-5D45-49BE-953334FC2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1200"/>
                <a:ext cx="528" cy="9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52">
                <a:extLst>
                  <a:ext uri="{FF2B5EF4-FFF2-40B4-BE49-F238E27FC236}">
                    <a16:creationId xmlns:a16="http://schemas.microsoft.com/office/drawing/2014/main" id="{25FBCA32-006C-C97F-5935-D117DDD9F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0" y="864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3">
                <a:extLst>
                  <a:ext uri="{FF2B5EF4-FFF2-40B4-BE49-F238E27FC236}">
                    <a16:creationId xmlns:a16="http://schemas.microsoft.com/office/drawing/2014/main" id="{8F0AE65E-F667-8F1B-F7A3-9900BFC72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2" y="672"/>
                <a:ext cx="96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Freeform 54">
                <a:extLst>
                  <a:ext uri="{FF2B5EF4-FFF2-40B4-BE49-F238E27FC236}">
                    <a16:creationId xmlns:a16="http://schemas.microsoft.com/office/drawing/2014/main" id="{A629C012-F528-63A5-FC74-3C29502005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583936" flipV="1">
                <a:off x="1728" y="432"/>
                <a:ext cx="48" cy="528"/>
              </a:xfrm>
              <a:custGeom>
                <a:avLst/>
                <a:gdLst>
                  <a:gd name="T0" fmla="*/ 48 w 48"/>
                  <a:gd name="T1" fmla="*/ 0 h 528"/>
                  <a:gd name="T2" fmla="*/ 0 w 48"/>
                  <a:gd name="T3" fmla="*/ 192 h 528"/>
                  <a:gd name="T4" fmla="*/ 48 w 48"/>
                  <a:gd name="T5" fmla="*/ 528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528">
                    <a:moveTo>
                      <a:pt x="48" y="0"/>
                    </a:moveTo>
                    <a:cubicBezTo>
                      <a:pt x="24" y="52"/>
                      <a:pt x="0" y="104"/>
                      <a:pt x="0" y="192"/>
                    </a:cubicBezTo>
                    <a:cubicBezTo>
                      <a:pt x="0" y="280"/>
                      <a:pt x="24" y="404"/>
                      <a:pt x="48" y="52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4" name="Group 55">
              <a:extLst>
                <a:ext uri="{FF2B5EF4-FFF2-40B4-BE49-F238E27FC236}">
                  <a16:creationId xmlns:a16="http://schemas.microsoft.com/office/drawing/2014/main" id="{38510ABE-E96C-EC24-FD74-37D72085D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80"/>
              <a:ext cx="1248" cy="1632"/>
              <a:chOff x="2976" y="1584"/>
              <a:chExt cx="1248" cy="1632"/>
            </a:xfrm>
          </p:grpSpPr>
          <p:sp>
            <p:nvSpPr>
              <p:cNvPr id="11276" name="Freeform 56">
                <a:extLst>
                  <a:ext uri="{FF2B5EF4-FFF2-40B4-BE49-F238E27FC236}">
                    <a16:creationId xmlns:a16="http://schemas.microsoft.com/office/drawing/2014/main" id="{1174CBFE-5B7B-CB8B-E5E1-8A69B40B1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584"/>
                <a:ext cx="864" cy="224"/>
              </a:xfrm>
              <a:custGeom>
                <a:avLst/>
                <a:gdLst>
                  <a:gd name="T0" fmla="*/ 0 w 864"/>
                  <a:gd name="T1" fmla="*/ 192 h 224"/>
                  <a:gd name="T2" fmla="*/ 384 w 864"/>
                  <a:gd name="T3" fmla="*/ 192 h 224"/>
                  <a:gd name="T4" fmla="*/ 864 w 864"/>
                  <a:gd name="T5" fmla="*/ 0 h 2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224">
                    <a:moveTo>
                      <a:pt x="0" y="192"/>
                    </a:moveTo>
                    <a:cubicBezTo>
                      <a:pt x="120" y="208"/>
                      <a:pt x="240" y="224"/>
                      <a:pt x="384" y="192"/>
                    </a:cubicBezTo>
                    <a:cubicBezTo>
                      <a:pt x="528" y="160"/>
                      <a:pt x="696" y="80"/>
                      <a:pt x="864" y="0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Freeform 57">
                <a:extLst>
                  <a:ext uri="{FF2B5EF4-FFF2-40B4-BE49-F238E27FC236}">
                    <a16:creationId xmlns:a16="http://schemas.microsoft.com/office/drawing/2014/main" id="{42AC774C-6627-AA01-1205-6375A559E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048"/>
                <a:ext cx="768" cy="112"/>
              </a:xfrm>
              <a:custGeom>
                <a:avLst/>
                <a:gdLst>
                  <a:gd name="T0" fmla="*/ 0 w 768"/>
                  <a:gd name="T1" fmla="*/ 0 h 112"/>
                  <a:gd name="T2" fmla="*/ 384 w 768"/>
                  <a:gd name="T3" fmla="*/ 96 h 112"/>
                  <a:gd name="T4" fmla="*/ 768 w 768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12">
                    <a:moveTo>
                      <a:pt x="0" y="0"/>
                    </a:moveTo>
                    <a:cubicBezTo>
                      <a:pt x="128" y="40"/>
                      <a:pt x="256" y="80"/>
                      <a:pt x="384" y="96"/>
                    </a:cubicBezTo>
                    <a:cubicBezTo>
                      <a:pt x="512" y="112"/>
                      <a:pt x="640" y="104"/>
                      <a:pt x="768" y="96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8" name="Line 58">
                <a:extLst>
                  <a:ext uri="{FF2B5EF4-FFF2-40B4-BE49-F238E27FC236}">
                    <a16:creationId xmlns:a16="http://schemas.microsoft.com/office/drawing/2014/main" id="{8026022D-039D-3FB0-ECCB-F8D5222D4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136"/>
                <a:ext cx="816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Freeform 59">
                <a:extLst>
                  <a:ext uri="{FF2B5EF4-FFF2-40B4-BE49-F238E27FC236}">
                    <a16:creationId xmlns:a16="http://schemas.microsoft.com/office/drawing/2014/main" id="{BC9C132D-1370-73F5-2BD9-3AC4E6C7CCC2}"/>
                  </a:ext>
                </a:extLst>
              </p:cNvPr>
              <p:cNvSpPr>
                <a:spLocks/>
              </p:cNvSpPr>
              <p:nvPr/>
            </p:nvSpPr>
            <p:spPr bwMode="auto">
              <a:xfrm rot="-393099">
                <a:off x="3312" y="1872"/>
                <a:ext cx="768" cy="112"/>
              </a:xfrm>
              <a:custGeom>
                <a:avLst/>
                <a:gdLst>
                  <a:gd name="T0" fmla="*/ 0 w 768"/>
                  <a:gd name="T1" fmla="*/ 0 h 112"/>
                  <a:gd name="T2" fmla="*/ 384 w 768"/>
                  <a:gd name="T3" fmla="*/ 96 h 112"/>
                  <a:gd name="T4" fmla="*/ 768 w 768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12">
                    <a:moveTo>
                      <a:pt x="0" y="0"/>
                    </a:moveTo>
                    <a:cubicBezTo>
                      <a:pt x="128" y="40"/>
                      <a:pt x="256" y="80"/>
                      <a:pt x="384" y="96"/>
                    </a:cubicBezTo>
                    <a:cubicBezTo>
                      <a:pt x="512" y="112"/>
                      <a:pt x="640" y="104"/>
                      <a:pt x="768" y="96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Freeform 60">
                <a:extLst>
                  <a:ext uri="{FF2B5EF4-FFF2-40B4-BE49-F238E27FC236}">
                    <a16:creationId xmlns:a16="http://schemas.microsoft.com/office/drawing/2014/main" id="{46395C07-EF6F-2DAD-CDFF-436ECA2EF140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1349" flipV="1">
                <a:off x="2656" y="2672"/>
                <a:ext cx="864" cy="224"/>
              </a:xfrm>
              <a:custGeom>
                <a:avLst/>
                <a:gdLst>
                  <a:gd name="T0" fmla="*/ 0 w 864"/>
                  <a:gd name="T1" fmla="*/ 192 h 224"/>
                  <a:gd name="T2" fmla="*/ 384 w 864"/>
                  <a:gd name="T3" fmla="*/ 192 h 224"/>
                  <a:gd name="T4" fmla="*/ 864 w 864"/>
                  <a:gd name="T5" fmla="*/ 0 h 2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224">
                    <a:moveTo>
                      <a:pt x="0" y="192"/>
                    </a:moveTo>
                    <a:cubicBezTo>
                      <a:pt x="120" y="208"/>
                      <a:pt x="240" y="224"/>
                      <a:pt x="384" y="192"/>
                    </a:cubicBezTo>
                    <a:cubicBezTo>
                      <a:pt x="528" y="160"/>
                      <a:pt x="696" y="80"/>
                      <a:pt x="864" y="0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Freeform 61">
                <a:extLst>
                  <a:ext uri="{FF2B5EF4-FFF2-40B4-BE49-F238E27FC236}">
                    <a16:creationId xmlns:a16="http://schemas.microsoft.com/office/drawing/2014/main" id="{60E17B6C-744C-D4D6-5B2A-7B24477AAC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365721" flipV="1">
                <a:off x="3072" y="2384"/>
                <a:ext cx="768" cy="112"/>
              </a:xfrm>
              <a:custGeom>
                <a:avLst/>
                <a:gdLst>
                  <a:gd name="T0" fmla="*/ 0 w 768"/>
                  <a:gd name="T1" fmla="*/ 0 h 112"/>
                  <a:gd name="T2" fmla="*/ 384 w 768"/>
                  <a:gd name="T3" fmla="*/ 96 h 112"/>
                  <a:gd name="T4" fmla="*/ 768 w 768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12">
                    <a:moveTo>
                      <a:pt x="0" y="0"/>
                    </a:moveTo>
                    <a:cubicBezTo>
                      <a:pt x="128" y="40"/>
                      <a:pt x="256" y="80"/>
                      <a:pt x="384" y="96"/>
                    </a:cubicBezTo>
                    <a:cubicBezTo>
                      <a:pt x="512" y="112"/>
                      <a:pt x="640" y="104"/>
                      <a:pt x="768" y="96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Freeform 62">
                <a:extLst>
                  <a:ext uri="{FF2B5EF4-FFF2-40B4-BE49-F238E27FC236}">
                    <a16:creationId xmlns:a16="http://schemas.microsoft.com/office/drawing/2014/main" id="{A3172AD7-C37D-EB58-3FDC-A9B44321CBB4}"/>
                  </a:ext>
                </a:extLst>
              </p:cNvPr>
              <p:cNvSpPr>
                <a:spLocks/>
              </p:cNvSpPr>
              <p:nvPr/>
            </p:nvSpPr>
            <p:spPr bwMode="auto">
              <a:xfrm rot="3137817" flipV="1">
                <a:off x="2968" y="2536"/>
                <a:ext cx="768" cy="112"/>
              </a:xfrm>
              <a:custGeom>
                <a:avLst/>
                <a:gdLst>
                  <a:gd name="T0" fmla="*/ 0 w 768"/>
                  <a:gd name="T1" fmla="*/ 0 h 112"/>
                  <a:gd name="T2" fmla="*/ 384 w 768"/>
                  <a:gd name="T3" fmla="*/ 96 h 112"/>
                  <a:gd name="T4" fmla="*/ 768 w 768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12">
                    <a:moveTo>
                      <a:pt x="0" y="0"/>
                    </a:moveTo>
                    <a:cubicBezTo>
                      <a:pt x="128" y="40"/>
                      <a:pt x="256" y="80"/>
                      <a:pt x="384" y="96"/>
                    </a:cubicBezTo>
                    <a:cubicBezTo>
                      <a:pt x="512" y="112"/>
                      <a:pt x="640" y="104"/>
                      <a:pt x="768" y="96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5" name="Freeform 63">
              <a:extLst>
                <a:ext uri="{FF2B5EF4-FFF2-40B4-BE49-F238E27FC236}">
                  <a16:creationId xmlns:a16="http://schemas.microsoft.com/office/drawing/2014/main" id="{854ABB08-B978-3E78-E53A-9F74CE636FF8}"/>
                </a:ext>
              </a:extLst>
            </p:cNvPr>
            <p:cNvSpPr>
              <a:spLocks/>
            </p:cNvSpPr>
            <p:nvPr/>
          </p:nvSpPr>
          <p:spPr bwMode="auto">
            <a:xfrm rot="991909">
              <a:off x="1800" y="1392"/>
              <a:ext cx="888" cy="1008"/>
            </a:xfrm>
            <a:custGeom>
              <a:avLst/>
              <a:gdLst>
                <a:gd name="T0" fmla="*/ 18 w 1216"/>
                <a:gd name="T1" fmla="*/ 494 h 1272"/>
                <a:gd name="T2" fmla="*/ 18 w 1216"/>
                <a:gd name="T3" fmla="*/ 342 h 1272"/>
                <a:gd name="T4" fmla="*/ 123 w 1216"/>
                <a:gd name="T5" fmla="*/ 228 h 1272"/>
                <a:gd name="T6" fmla="*/ 403 w 1216"/>
                <a:gd name="T7" fmla="*/ 76 h 1272"/>
                <a:gd name="T8" fmla="*/ 648 w 1216"/>
                <a:gd name="T9" fmla="*/ 38 h 1272"/>
                <a:gd name="T10" fmla="*/ 859 w 1216"/>
                <a:gd name="T11" fmla="*/ 304 h 1272"/>
                <a:gd name="T12" fmla="*/ 824 w 1216"/>
                <a:gd name="T13" fmla="*/ 609 h 1272"/>
                <a:gd name="T14" fmla="*/ 613 w 1216"/>
                <a:gd name="T15" fmla="*/ 951 h 1272"/>
                <a:gd name="T16" fmla="*/ 228 w 1216"/>
                <a:gd name="T17" fmla="*/ 951 h 1272"/>
                <a:gd name="T18" fmla="*/ 53 w 1216"/>
                <a:gd name="T19" fmla="*/ 647 h 1272"/>
                <a:gd name="T20" fmla="*/ 18 w 1216"/>
                <a:gd name="T21" fmla="*/ 494 h 1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16" h="1272">
                  <a:moveTo>
                    <a:pt x="24" y="624"/>
                  </a:moveTo>
                  <a:cubicBezTo>
                    <a:pt x="16" y="560"/>
                    <a:pt x="0" y="488"/>
                    <a:pt x="24" y="432"/>
                  </a:cubicBezTo>
                  <a:cubicBezTo>
                    <a:pt x="48" y="376"/>
                    <a:pt x="80" y="344"/>
                    <a:pt x="168" y="288"/>
                  </a:cubicBezTo>
                  <a:cubicBezTo>
                    <a:pt x="256" y="232"/>
                    <a:pt x="432" y="136"/>
                    <a:pt x="552" y="96"/>
                  </a:cubicBezTo>
                  <a:cubicBezTo>
                    <a:pt x="672" y="56"/>
                    <a:pt x="784" y="0"/>
                    <a:pt x="888" y="48"/>
                  </a:cubicBezTo>
                  <a:cubicBezTo>
                    <a:pt x="992" y="96"/>
                    <a:pt x="1136" y="264"/>
                    <a:pt x="1176" y="384"/>
                  </a:cubicBezTo>
                  <a:cubicBezTo>
                    <a:pt x="1216" y="504"/>
                    <a:pt x="1184" y="632"/>
                    <a:pt x="1128" y="768"/>
                  </a:cubicBezTo>
                  <a:cubicBezTo>
                    <a:pt x="1072" y="904"/>
                    <a:pt x="976" y="1128"/>
                    <a:pt x="840" y="1200"/>
                  </a:cubicBezTo>
                  <a:cubicBezTo>
                    <a:pt x="704" y="1272"/>
                    <a:pt x="440" y="1264"/>
                    <a:pt x="312" y="1200"/>
                  </a:cubicBezTo>
                  <a:cubicBezTo>
                    <a:pt x="184" y="1136"/>
                    <a:pt x="120" y="920"/>
                    <a:pt x="72" y="816"/>
                  </a:cubicBezTo>
                  <a:cubicBezTo>
                    <a:pt x="24" y="712"/>
                    <a:pt x="32" y="688"/>
                    <a:pt x="24" y="62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D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6976" name="Group 64">
            <a:extLst>
              <a:ext uri="{FF2B5EF4-FFF2-40B4-BE49-F238E27FC236}">
                <a16:creationId xmlns:a16="http://schemas.microsoft.com/office/drawing/2014/main" id="{7A1F0D0A-9777-F2A6-1C07-4FD918537863}"/>
              </a:ext>
            </a:extLst>
          </p:cNvPr>
          <p:cNvGrpSpPr>
            <a:grpSpLocks/>
          </p:cNvGrpSpPr>
          <p:nvPr/>
        </p:nvGrpSpPr>
        <p:grpSpPr bwMode="auto">
          <a:xfrm>
            <a:off x="44450" y="5105400"/>
            <a:ext cx="7194550" cy="1143000"/>
            <a:chOff x="336" y="3456"/>
            <a:chExt cx="4532" cy="720"/>
          </a:xfrm>
        </p:grpSpPr>
        <p:sp>
          <p:nvSpPr>
            <p:cNvPr id="11270" name="Text Box 65">
              <a:extLst>
                <a:ext uri="{FF2B5EF4-FFF2-40B4-BE49-F238E27FC236}">
                  <a16:creationId xmlns:a16="http://schemas.microsoft.com/office/drawing/2014/main" id="{06CCC445-F517-43E6-F5E3-DB2DA96E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56"/>
              <a:ext cx="441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0000"/>
                  </a:solidFill>
                </a:rPr>
                <a:t>Think of:</a:t>
              </a:r>
              <a:r>
                <a:rPr lang="en-US" altLang="zh-CN"/>
                <a:t> </a:t>
              </a:r>
              <a:r>
                <a:rPr lang="en-US" altLang="zh-CN" sz="3200">
                  <a:solidFill>
                    <a:srgbClr val="3333FF"/>
                  </a:solidFill>
                </a:rPr>
                <a:t>Will the electric field of outer charges enter into conductor or cavity</a:t>
              </a:r>
            </a:p>
          </p:txBody>
        </p:sp>
        <p:sp>
          <p:nvSpPr>
            <p:cNvPr id="11271" name="Rectangle 66">
              <a:extLst>
                <a:ext uri="{FF2B5EF4-FFF2-40B4-BE49-F238E27FC236}">
                  <a16:creationId xmlns:a16="http://schemas.microsoft.com/office/drawing/2014/main" id="{A8831CD3-0888-1F7A-3619-A91C1083B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57"/>
              <a:ext cx="3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806979" name="Text Box 67">
            <a:extLst>
              <a:ext uri="{FF2B5EF4-FFF2-40B4-BE49-F238E27FC236}">
                <a16:creationId xmlns:a16="http://schemas.microsoft.com/office/drawing/2014/main" id="{33678B84-52EE-1F4F-1002-247FD2FB8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71628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  <a:ea typeface="隶书" pitchFamily="49" charset="-122"/>
              </a:rPr>
              <a:t>4. </a:t>
            </a:r>
            <a:r>
              <a:rPr lang="en-US" altLang="zh-CN" sz="3200">
                <a:solidFill>
                  <a:schemeClr val="tx2"/>
                </a:solidFill>
              </a:rPr>
              <a:t>Electrostatic shielding 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/>
              <a:t>静电屏蔽</a:t>
            </a:r>
            <a:r>
              <a:rPr lang="en-US" altLang="zh-CN" sz="2400"/>
              <a:t>)(P473)</a:t>
            </a:r>
            <a:endParaRPr lang="en-US" altLang="zh-CN" sz="3200">
              <a:solidFill>
                <a:schemeClr val="tx2"/>
              </a:solidFill>
              <a:ea typeface="隶书" pitchFamily="49" charset="-122"/>
            </a:endParaRPr>
          </a:p>
        </p:txBody>
      </p:sp>
      <p:pic>
        <p:nvPicPr>
          <p:cNvPr id="806982" name="Picture 70">
            <a:extLst>
              <a:ext uri="{FF2B5EF4-FFF2-40B4-BE49-F238E27FC236}">
                <a16:creationId xmlns:a16="http://schemas.microsoft.com/office/drawing/2014/main" id="{99671FF3-C62D-A0BB-E87E-1DF6A36D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990600"/>
            <a:ext cx="20653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7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Text Box 2">
            <a:extLst>
              <a:ext uri="{FF2B5EF4-FFF2-40B4-BE49-F238E27FC236}">
                <a16:creationId xmlns:a16="http://schemas.microsoft.com/office/drawing/2014/main" id="{069D27AB-9800-A0BB-5E2A-AE9C8DBE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5975"/>
            <a:ext cx="16002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987DB10E-42D3-6E6F-0F22-07FB0BEC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92138"/>
            <a:ext cx="892175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0033"/>
                </a:solidFill>
              </a:rPr>
              <a:t>A </a:t>
            </a:r>
            <a:r>
              <a:rPr lang="en-US" altLang="zh-CN">
                <a:solidFill>
                  <a:schemeClr val="tx2"/>
                </a:solidFill>
              </a:rPr>
              <a:t>conducting</a:t>
            </a:r>
            <a:r>
              <a:rPr lang="en-US" altLang="zh-CN">
                <a:solidFill>
                  <a:srgbClr val="660033"/>
                </a:solidFill>
              </a:rPr>
              <a:t> sphere, of radius </a:t>
            </a:r>
            <a:r>
              <a:rPr lang="en-US" altLang="zh-CN" i="1">
                <a:solidFill>
                  <a:srgbClr val="660033"/>
                </a:solidFill>
              </a:rPr>
              <a:t>R</a:t>
            </a:r>
            <a:r>
              <a:rPr lang="en-US" altLang="zh-CN">
                <a:solidFill>
                  <a:srgbClr val="660033"/>
                </a:solidFill>
              </a:rPr>
              <a:t> and charge +</a:t>
            </a:r>
            <a:r>
              <a:rPr lang="en-US" altLang="zh-CN" i="1">
                <a:solidFill>
                  <a:srgbClr val="660033"/>
                </a:solidFill>
              </a:rPr>
              <a:t>q</a:t>
            </a:r>
            <a:r>
              <a:rPr lang="en-US" altLang="zh-CN">
                <a:solidFill>
                  <a:srgbClr val="660033"/>
                </a:solidFill>
              </a:rPr>
              <a:t>, is concentric with a spherical </a:t>
            </a:r>
            <a:r>
              <a:rPr lang="en-US" altLang="zh-CN">
                <a:solidFill>
                  <a:srgbClr val="3333FF"/>
                </a:solidFill>
              </a:rPr>
              <a:t>conducting shell</a:t>
            </a:r>
            <a:r>
              <a:rPr lang="en-US" altLang="zh-CN">
                <a:solidFill>
                  <a:srgbClr val="660033"/>
                </a:solidFill>
              </a:rPr>
              <a:t> of inner radius </a:t>
            </a:r>
            <a:r>
              <a:rPr lang="en-US" altLang="zh-CN" i="1">
                <a:solidFill>
                  <a:srgbClr val="660033"/>
                </a:solidFill>
              </a:rPr>
              <a:t>R</a:t>
            </a:r>
            <a:r>
              <a:rPr lang="en-US" altLang="zh-CN" i="1" baseline="-25000">
                <a:solidFill>
                  <a:srgbClr val="660033"/>
                </a:solidFill>
              </a:rPr>
              <a:t>1</a:t>
            </a:r>
            <a:r>
              <a:rPr lang="en-US" altLang="zh-CN">
                <a:solidFill>
                  <a:srgbClr val="660033"/>
                </a:solidFill>
              </a:rPr>
              <a:t> and outer radius </a:t>
            </a:r>
            <a:r>
              <a:rPr lang="en-US" altLang="zh-CN" i="1">
                <a:solidFill>
                  <a:srgbClr val="660033"/>
                </a:solidFill>
              </a:rPr>
              <a:t>R</a:t>
            </a:r>
            <a:r>
              <a:rPr lang="en-US" altLang="zh-CN" i="1" baseline="-25000">
                <a:solidFill>
                  <a:srgbClr val="660033"/>
                </a:solidFill>
              </a:rPr>
              <a:t>2</a:t>
            </a:r>
            <a:r>
              <a:rPr lang="en-US" altLang="zh-CN">
                <a:solidFill>
                  <a:srgbClr val="660033"/>
                </a:solidFill>
              </a:rPr>
              <a:t>. This shell has a net charge of </a:t>
            </a:r>
            <a:r>
              <a:rPr lang="en-US" altLang="zh-CN" i="1">
                <a:solidFill>
                  <a:srgbClr val="660033"/>
                </a:solidFill>
              </a:rPr>
              <a:t>Q</a:t>
            </a:r>
            <a:r>
              <a:rPr lang="en-US" altLang="zh-CN">
                <a:solidFill>
                  <a:srgbClr val="660033"/>
                </a:solidFill>
              </a:rPr>
              <a:t>. </a:t>
            </a:r>
            <a:r>
              <a:rPr lang="en-US" altLang="zh-CN">
                <a:solidFill>
                  <a:srgbClr val="3333FF"/>
                </a:solidFill>
              </a:rPr>
              <a:t>(a)</a:t>
            </a:r>
            <a:r>
              <a:rPr lang="en-US" altLang="zh-CN">
                <a:solidFill>
                  <a:srgbClr val="660033"/>
                </a:solidFill>
              </a:rPr>
              <a:t> What are the charges on the inner and outer surfaces of the shell? </a:t>
            </a:r>
            <a:r>
              <a:rPr lang="en-US" altLang="zh-CN">
                <a:solidFill>
                  <a:srgbClr val="3333FF"/>
                </a:solidFill>
              </a:rPr>
              <a:t>(b)</a:t>
            </a:r>
            <a:r>
              <a:rPr lang="en-US" altLang="zh-CN">
                <a:solidFill>
                  <a:srgbClr val="660033"/>
                </a:solidFill>
              </a:rPr>
              <a:t> The potential of the sphere and the shell?</a:t>
            </a:r>
          </a:p>
        </p:txBody>
      </p:sp>
      <p:sp>
        <p:nvSpPr>
          <p:cNvPr id="898052" name="Text Box 4">
            <a:extLst>
              <a:ext uri="{FF2B5EF4-FFF2-40B4-BE49-F238E27FC236}">
                <a16:creationId xmlns:a16="http://schemas.microsoft.com/office/drawing/2014/main" id="{0F15F982-4A1F-64EB-B2A3-D9A91428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84763"/>
            <a:ext cx="654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(a)</a:t>
            </a:r>
            <a:r>
              <a:rPr lang="en-US" altLang="zh-CN" sz="3200" i="1">
                <a:ea typeface="楷体_GB2312" pitchFamily="49" charset="-122"/>
              </a:rPr>
              <a:t>  Q</a:t>
            </a:r>
            <a:r>
              <a:rPr lang="en-US" altLang="zh-CN" sz="3200" baseline="-25000">
                <a:ea typeface="楷体_GB2312" pitchFamily="49" charset="-122"/>
              </a:rPr>
              <a:t>in</a:t>
            </a:r>
            <a:r>
              <a:rPr lang="en-US" altLang="zh-CN" sz="3200" i="1" baseline="-250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=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i="1">
                <a:ea typeface="楷体_GB2312" pitchFamily="49" charset="-122"/>
              </a:rPr>
              <a:t>q</a:t>
            </a:r>
            <a:r>
              <a:rPr lang="en-US" altLang="zh-CN" sz="3200">
                <a:ea typeface="楷体_GB2312" pitchFamily="49" charset="-122"/>
              </a:rPr>
              <a:t>  (by using Gauss’s law)</a:t>
            </a:r>
          </a:p>
        </p:txBody>
      </p:sp>
      <p:sp>
        <p:nvSpPr>
          <p:cNvPr id="898053" name="Text Box 5">
            <a:extLst>
              <a:ext uri="{FF2B5EF4-FFF2-40B4-BE49-F238E27FC236}">
                <a16:creationId xmlns:a16="http://schemas.microsoft.com/office/drawing/2014/main" id="{C32B4832-3614-833D-0D8A-1F634032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0013"/>
            <a:ext cx="594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Spherical symmetry</a:t>
            </a:r>
            <a:r>
              <a:rPr lang="en-US" altLang="zh-CN" sz="3200"/>
              <a:t>, </a:t>
            </a:r>
            <a:r>
              <a:rPr lang="en-US" altLang="zh-CN" sz="3200" i="1"/>
              <a:t>q</a:t>
            </a:r>
            <a:r>
              <a:rPr lang="en-US" altLang="zh-CN" sz="3200"/>
              <a:t> uniformly distributed at inner surfaces</a:t>
            </a:r>
          </a:p>
        </p:txBody>
      </p:sp>
      <p:grpSp>
        <p:nvGrpSpPr>
          <p:cNvPr id="898054" name="Group 6">
            <a:extLst>
              <a:ext uri="{FF2B5EF4-FFF2-40B4-BE49-F238E27FC236}">
                <a16:creationId xmlns:a16="http://schemas.microsoft.com/office/drawing/2014/main" id="{4DCDFE78-6FFB-BE29-FECD-6FB6C5EB3691}"/>
              </a:ext>
            </a:extLst>
          </p:cNvPr>
          <p:cNvGrpSpPr>
            <a:grpSpLocks/>
          </p:cNvGrpSpPr>
          <p:nvPr/>
        </p:nvGrpSpPr>
        <p:grpSpPr bwMode="auto">
          <a:xfrm>
            <a:off x="6448425" y="3124200"/>
            <a:ext cx="2619375" cy="2362200"/>
            <a:chOff x="3924" y="1968"/>
            <a:chExt cx="1650" cy="1488"/>
          </a:xfrm>
        </p:grpSpPr>
        <p:sp>
          <p:nvSpPr>
            <p:cNvPr id="898055" name="Oval 7">
              <a:extLst>
                <a:ext uri="{FF2B5EF4-FFF2-40B4-BE49-F238E27FC236}">
                  <a16:creationId xmlns:a16="http://schemas.microsoft.com/office/drawing/2014/main" id="{88DE7643-F8D9-4D36-221D-EF8F4F78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442"/>
              <a:ext cx="576" cy="561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2300" name="Line 8">
              <a:extLst>
                <a:ext uri="{FF2B5EF4-FFF2-40B4-BE49-F238E27FC236}">
                  <a16:creationId xmlns:a16="http://schemas.microsoft.com/office/drawing/2014/main" id="{A9348601-BE4D-F013-0C22-1BAF3A2E9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2697"/>
              <a:ext cx="229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9">
              <a:extLst>
                <a:ext uri="{FF2B5EF4-FFF2-40B4-BE49-F238E27FC236}">
                  <a16:creationId xmlns:a16="http://schemas.microsoft.com/office/drawing/2014/main" id="{56848226-46FA-0641-8D33-277A56D4A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6" y="2748"/>
            <a:ext cx="20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921000" imgH="3213100" progId="Equation.3">
                    <p:embed/>
                  </p:oleObj>
                </mc:Choice>
                <mc:Fallback>
                  <p:oleObj name="公式" r:id="rId2" imgW="2921000" imgH="3213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2748"/>
                          <a:ext cx="20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0">
              <a:extLst>
                <a:ext uri="{FF2B5EF4-FFF2-40B4-BE49-F238E27FC236}">
                  <a16:creationId xmlns:a16="http://schemas.microsoft.com/office/drawing/2014/main" id="{07285907-35F6-8CAB-7BAD-BF5F4E850D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6" y="2628"/>
            <a:ext cx="16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4394200" progId="Equation.3">
                    <p:embed/>
                  </p:oleObj>
                </mc:Choice>
                <mc:Fallback>
                  <p:oleObj name="Equation" r:id="rId4" imgW="4394200" imgH="4394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628"/>
                          <a:ext cx="16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1">
              <a:extLst>
                <a:ext uri="{FF2B5EF4-FFF2-40B4-BE49-F238E27FC236}">
                  <a16:creationId xmlns:a16="http://schemas.microsoft.com/office/drawing/2014/main" id="{8FDF7EBE-9429-0B5A-6A01-8FDDA8F84B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9" y="2429"/>
            <a:ext cx="1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13100" imgH="4686300" progId="Equation.3">
                    <p:embed/>
                  </p:oleObj>
                </mc:Choice>
                <mc:Fallback>
                  <p:oleObj name="Equation" r:id="rId6" imgW="3213100" imgH="4686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2429"/>
                          <a:ext cx="1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8060" name="AutoShape 12">
              <a:extLst>
                <a:ext uri="{FF2B5EF4-FFF2-40B4-BE49-F238E27FC236}">
                  <a16:creationId xmlns:a16="http://schemas.microsoft.com/office/drawing/2014/main" id="{EDD0134E-EDDA-D46B-F4EC-5600C224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536" cy="1488"/>
            </a:xfrm>
            <a:custGeom>
              <a:avLst/>
              <a:gdLst>
                <a:gd name="G0" fmla="+- 1878 0 0"/>
                <a:gd name="G1" fmla="+- 21600 0 1878"/>
                <a:gd name="G2" fmla="+- 21600 0 187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78" y="10800"/>
                  </a:moveTo>
                  <a:cubicBezTo>
                    <a:pt x="1878" y="15727"/>
                    <a:pt x="5873" y="19722"/>
                    <a:pt x="10800" y="19722"/>
                  </a:cubicBezTo>
                  <a:cubicBezTo>
                    <a:pt x="15727" y="19722"/>
                    <a:pt x="19722" y="15727"/>
                    <a:pt x="19722" y="10800"/>
                  </a:cubicBezTo>
                  <a:cubicBezTo>
                    <a:pt x="19722" y="5873"/>
                    <a:pt x="15727" y="1878"/>
                    <a:pt x="10800" y="1878"/>
                  </a:cubicBezTo>
                  <a:cubicBezTo>
                    <a:pt x="5873" y="1878"/>
                    <a:pt x="1878" y="5873"/>
                    <a:pt x="1878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2305" name="Line 13">
              <a:extLst>
                <a:ext uri="{FF2B5EF4-FFF2-40B4-BE49-F238E27FC236}">
                  <a16:creationId xmlns:a16="http://schemas.microsoft.com/office/drawing/2014/main" id="{D7E6D7CB-D1A9-5B78-429C-8F34097F5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8" y="2688"/>
              <a:ext cx="365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14">
              <a:extLst>
                <a:ext uri="{FF2B5EF4-FFF2-40B4-BE49-F238E27FC236}">
                  <a16:creationId xmlns:a16="http://schemas.microsoft.com/office/drawing/2014/main" id="{303FA5DB-557C-F10B-CE5E-6F75B3103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2" y="2688"/>
              <a:ext cx="731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7" name="Object 15">
              <a:extLst>
                <a:ext uri="{FF2B5EF4-FFF2-40B4-BE49-F238E27FC236}">
                  <a16:creationId xmlns:a16="http://schemas.microsoft.com/office/drawing/2014/main" id="{1040A10E-4D30-698B-2351-AC41D1A5D1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2976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270500" imgH="5854700" progId="Equation.3">
                    <p:embed/>
                  </p:oleObj>
                </mc:Choice>
                <mc:Fallback>
                  <p:oleObj name="Equation" r:id="rId8" imgW="5270500" imgH="5854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2976"/>
                          <a:ext cx="2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16">
              <a:extLst>
                <a:ext uri="{FF2B5EF4-FFF2-40B4-BE49-F238E27FC236}">
                  <a16:creationId xmlns:a16="http://schemas.microsoft.com/office/drawing/2014/main" id="{F39D034A-DE78-6BC1-2484-A6246AA80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2" y="3193"/>
            <a:ext cx="28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797300" imgH="4686300" progId="Equation.3">
                    <p:embed/>
                  </p:oleObj>
                </mc:Choice>
                <mc:Fallback>
                  <p:oleObj name="Equation" r:id="rId10" imgW="3797300" imgH="4686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3193"/>
                          <a:ext cx="28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17">
              <a:extLst>
                <a:ext uri="{FF2B5EF4-FFF2-40B4-BE49-F238E27FC236}">
                  <a16:creationId xmlns:a16="http://schemas.microsoft.com/office/drawing/2014/main" id="{F91446C0-EF8D-14B3-90E3-DAE03FF98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3" y="2694"/>
            <a:ext cx="25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62600" imgH="5854700" progId="Equation.3">
                    <p:embed/>
                  </p:oleObj>
                </mc:Choice>
                <mc:Fallback>
                  <p:oleObj name="Equation" r:id="rId12" imgW="5562600" imgH="5854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2694"/>
                          <a:ext cx="25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Text Box 18">
              <a:extLst>
                <a:ext uri="{FF2B5EF4-FFF2-40B4-BE49-F238E27FC236}">
                  <a16:creationId xmlns:a16="http://schemas.microsoft.com/office/drawing/2014/main" id="{3E4C2AC7-6D03-D47B-B9C0-97C814185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" y="22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11" name="Text Box 19">
              <a:extLst>
                <a:ext uri="{FF2B5EF4-FFF2-40B4-BE49-F238E27FC236}">
                  <a16:creationId xmlns:a16="http://schemas.microsoft.com/office/drawing/2014/main" id="{D7BFC1A5-5889-BE4A-3507-279711853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20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</p:grpSp>
      <p:graphicFrame>
        <p:nvGraphicFramePr>
          <p:cNvPr id="898068" name="Object 20">
            <a:extLst>
              <a:ext uri="{FF2B5EF4-FFF2-40B4-BE49-F238E27FC236}">
                <a16:creationId xmlns:a16="http://schemas.microsoft.com/office/drawing/2014/main" id="{757FE1F4-A163-E66A-3C17-B3E87B5EB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1088" y="5927725"/>
          <a:ext cx="1606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8135600" imgH="5270500" progId="Equation.3">
                  <p:embed/>
                </p:oleObj>
              </mc:Choice>
              <mc:Fallback>
                <p:oleObj name="公式" r:id="rId14" imgW="18135600" imgH="5270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5927725"/>
                        <a:ext cx="16065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8069" name="Group 21">
            <a:extLst>
              <a:ext uri="{FF2B5EF4-FFF2-40B4-BE49-F238E27FC236}">
                <a16:creationId xmlns:a16="http://schemas.microsoft.com/office/drawing/2014/main" id="{3727F0F8-FA09-53ED-5D31-40535DD5E62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834063"/>
            <a:ext cx="3886200" cy="642937"/>
            <a:chOff x="384" y="3675"/>
            <a:chExt cx="2448" cy="405"/>
          </a:xfrm>
        </p:grpSpPr>
        <p:sp>
          <p:nvSpPr>
            <p:cNvPr id="12297" name="Text Box 22">
              <a:extLst>
                <a:ext uri="{FF2B5EF4-FFF2-40B4-BE49-F238E27FC236}">
                  <a16:creationId xmlns:a16="http://schemas.microsoft.com/office/drawing/2014/main" id="{E2EAE098-B410-10E5-F12C-A33101C4B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75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3333FF"/>
                  </a:solidFill>
                  <a:latin typeface="Arial" panose="020B0604020202020204" pitchFamily="34" charset="0"/>
                </a:rPr>
                <a:t>conservation of charges</a:t>
              </a:r>
            </a:p>
          </p:txBody>
        </p:sp>
        <p:sp>
          <p:nvSpPr>
            <p:cNvPr id="12298" name="AutoShape 23">
              <a:extLst>
                <a:ext uri="{FF2B5EF4-FFF2-40B4-BE49-F238E27FC236}">
                  <a16:creationId xmlns:a16="http://schemas.microsoft.com/office/drawing/2014/main" id="{A3BF3195-5F44-3104-DD38-031D84FC3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888"/>
              <a:ext cx="2160" cy="192"/>
            </a:xfrm>
            <a:prstGeom prst="rightArrow">
              <a:avLst>
                <a:gd name="adj1" fmla="val 50000"/>
                <a:gd name="adj2" fmla="val 28125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898072" name="Text Box 24">
            <a:extLst>
              <a:ext uri="{FF2B5EF4-FFF2-40B4-BE49-F238E27FC236}">
                <a16:creationId xmlns:a16="http://schemas.microsoft.com/office/drawing/2014/main" id="{A1CC33CF-F0FB-FF28-999D-1A3BB2DD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2057400" cy="5794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89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0" grpId="0" animBg="1" autoUpdateAnimBg="0"/>
      <p:bldP spid="898051" grpId="0" autoUpdateAnimBg="0"/>
      <p:bldP spid="898052" grpId="0" build="p" autoUpdateAnimBg="0"/>
      <p:bldP spid="898053" grpId="0" build="p" autoUpdateAnimBg="0"/>
      <p:bldP spid="89807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Text Box 2">
            <a:extLst>
              <a:ext uri="{FF2B5EF4-FFF2-40B4-BE49-F238E27FC236}">
                <a16:creationId xmlns:a16="http://schemas.microsoft.com/office/drawing/2014/main" id="{A6529475-D190-BEA6-0F5C-588CED303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  <a:sym typeface="Monotype Sorts" pitchFamily="2" charset="2"/>
              </a:rPr>
              <a:t>(b)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Potential of the shell B</a:t>
            </a:r>
            <a:endParaRPr lang="en-US" altLang="zh-CN" sz="3200">
              <a:solidFill>
                <a:srgbClr val="3333FF"/>
              </a:solidFill>
              <a:ea typeface="楷体_GB2312" pitchFamily="49" charset="-122"/>
              <a:sym typeface="Symbol" pitchFamily="2" charset="2"/>
            </a:endParaRPr>
          </a:p>
        </p:txBody>
      </p:sp>
      <p:graphicFrame>
        <p:nvGraphicFramePr>
          <p:cNvPr id="899075" name="Object 3">
            <a:extLst>
              <a:ext uri="{FF2B5EF4-FFF2-40B4-BE49-F238E27FC236}">
                <a16:creationId xmlns:a16="http://schemas.microsoft.com/office/drawing/2014/main" id="{5ACF693F-7958-C705-7922-1C6E79AC1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1313" y="725488"/>
          <a:ext cx="20320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777200" imgH="10236200" progId="Equation.3">
                  <p:embed/>
                </p:oleObj>
              </mc:Choice>
              <mc:Fallback>
                <p:oleObj name="公式" r:id="rId2" imgW="207772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725488"/>
                        <a:ext cx="20320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76" name="Object 4">
            <a:extLst>
              <a:ext uri="{FF2B5EF4-FFF2-40B4-BE49-F238E27FC236}">
                <a16:creationId xmlns:a16="http://schemas.microsoft.com/office/drawing/2014/main" id="{E2639FE0-EAA5-53EE-3B8A-E49CFC819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3178175"/>
          <a:ext cx="38830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497000" imgH="15506700" progId="Equation.3">
                  <p:embed/>
                </p:oleObj>
              </mc:Choice>
              <mc:Fallback>
                <p:oleObj name="公式" r:id="rId4" imgW="39497000" imgH="1550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178175"/>
                        <a:ext cx="38830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77" name="Object 5">
            <a:extLst>
              <a:ext uri="{FF2B5EF4-FFF2-40B4-BE49-F238E27FC236}">
                <a16:creationId xmlns:a16="http://schemas.microsoft.com/office/drawing/2014/main" id="{85998665-3490-919B-D9FD-7F0211FAC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187575"/>
          <a:ext cx="4714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396400" imgH="10236200" progId="Equation.3">
                  <p:embed/>
                </p:oleObj>
              </mc:Choice>
              <mc:Fallback>
                <p:oleObj name="公式" r:id="rId6" imgW="473964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187575"/>
                        <a:ext cx="4714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8" name="Rectangle 6">
            <a:extLst>
              <a:ext uri="{FF2B5EF4-FFF2-40B4-BE49-F238E27FC236}">
                <a16:creationId xmlns:a16="http://schemas.microsoft.com/office/drawing/2014/main" id="{072E98D1-D196-4BAC-FF4D-ABE13B91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17663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Potential of the sphere A</a:t>
            </a:r>
          </a:p>
        </p:txBody>
      </p:sp>
      <p:grpSp>
        <p:nvGrpSpPr>
          <p:cNvPr id="899079" name="Group 7">
            <a:extLst>
              <a:ext uri="{FF2B5EF4-FFF2-40B4-BE49-F238E27FC236}">
                <a16:creationId xmlns:a16="http://schemas.microsoft.com/office/drawing/2014/main" id="{6547E334-71C5-03D0-34E8-5B723C7E6B4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24400"/>
            <a:ext cx="8743950" cy="1295400"/>
            <a:chOff x="252" y="2928"/>
            <a:chExt cx="5508" cy="816"/>
          </a:xfrm>
        </p:grpSpPr>
        <p:grpSp>
          <p:nvGrpSpPr>
            <p:cNvPr id="13334" name="Group 8">
              <a:extLst>
                <a:ext uri="{FF2B5EF4-FFF2-40B4-BE49-F238E27FC236}">
                  <a16:creationId xmlns:a16="http://schemas.microsoft.com/office/drawing/2014/main" id="{AE422F10-90ED-8186-E334-96BC444F6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" y="2928"/>
              <a:ext cx="1188" cy="576"/>
              <a:chOff x="252" y="3177"/>
              <a:chExt cx="1188" cy="576"/>
            </a:xfrm>
          </p:grpSpPr>
          <p:sp>
            <p:nvSpPr>
              <p:cNvPr id="13336" name="Text Box 9">
                <a:extLst>
                  <a:ext uri="{FF2B5EF4-FFF2-40B4-BE49-F238E27FC236}">
                    <a16:creationId xmlns:a16="http://schemas.microsoft.com/office/drawing/2014/main" id="{1E00D64E-4681-7A4D-B60D-C5227E15C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" y="3417"/>
                <a:ext cx="1008" cy="327"/>
              </a:xfrm>
              <a:prstGeom prst="rect">
                <a:avLst/>
              </a:prstGeom>
              <a:solidFill>
                <a:srgbClr val="CAFC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Question:</a:t>
                </a:r>
              </a:p>
            </p:txBody>
          </p:sp>
          <p:sp>
            <p:nvSpPr>
              <p:cNvPr id="13337" name="Text Box 10">
                <a:extLst>
                  <a:ext uri="{FF2B5EF4-FFF2-40B4-BE49-F238E27FC236}">
                    <a16:creationId xmlns:a16="http://schemas.microsoft.com/office/drawing/2014/main" id="{ADD8B9D0-52CE-FE44-7933-FBB4094D1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177"/>
                <a:ext cx="336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5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13335" name="Text Box 11">
              <a:extLst>
                <a:ext uri="{FF2B5EF4-FFF2-40B4-BE49-F238E27FC236}">
                  <a16:creationId xmlns:a16="http://schemas.microsoft.com/office/drawing/2014/main" id="{B0DB1627-C709-9E4D-6E92-186D9DD7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72"/>
              <a:ext cx="43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If A and B are connected by a long metal wire, what effects will it result?</a:t>
              </a:r>
            </a:p>
          </p:txBody>
        </p:sp>
      </p:grpSp>
      <p:sp>
        <p:nvSpPr>
          <p:cNvPr id="899084" name="Text Box 12">
            <a:extLst>
              <a:ext uri="{FF2B5EF4-FFF2-40B4-BE49-F238E27FC236}">
                <a16:creationId xmlns:a16="http://schemas.microsoft.com/office/drawing/2014/main" id="{55A95D5A-E0B1-A2F6-C302-7F698000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—</a:t>
            </a:r>
            <a:r>
              <a:rPr lang="en-US" altLang="zh-CN" sz="3200">
                <a:solidFill>
                  <a:srgbClr val="3333FF"/>
                </a:solidFill>
              </a:rPr>
              <a:t>similar to 3 charged spherical shell in vacuum.</a:t>
            </a:r>
          </a:p>
        </p:txBody>
      </p:sp>
      <p:grpSp>
        <p:nvGrpSpPr>
          <p:cNvPr id="899085" name="Group 13">
            <a:extLst>
              <a:ext uri="{FF2B5EF4-FFF2-40B4-BE49-F238E27FC236}">
                <a16:creationId xmlns:a16="http://schemas.microsoft.com/office/drawing/2014/main" id="{52516E0E-129E-7517-6ECC-3F22969AA0E9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76200"/>
            <a:ext cx="2619375" cy="2362200"/>
            <a:chOff x="3924" y="1968"/>
            <a:chExt cx="1650" cy="1488"/>
          </a:xfrm>
        </p:grpSpPr>
        <p:sp>
          <p:nvSpPr>
            <p:cNvPr id="899086" name="Oval 14">
              <a:extLst>
                <a:ext uri="{FF2B5EF4-FFF2-40B4-BE49-F238E27FC236}">
                  <a16:creationId xmlns:a16="http://schemas.microsoft.com/office/drawing/2014/main" id="{3C9ED4F4-96F5-A1EB-B929-C9E0DA0A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442"/>
              <a:ext cx="576" cy="561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3322" name="Line 15">
              <a:extLst>
                <a:ext uri="{FF2B5EF4-FFF2-40B4-BE49-F238E27FC236}">
                  <a16:creationId xmlns:a16="http://schemas.microsoft.com/office/drawing/2014/main" id="{8E6EA7F6-8572-5437-91B3-73E3E290B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2697"/>
              <a:ext cx="229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3" name="Object 16">
              <a:extLst>
                <a:ext uri="{FF2B5EF4-FFF2-40B4-BE49-F238E27FC236}">
                  <a16:creationId xmlns:a16="http://schemas.microsoft.com/office/drawing/2014/main" id="{09CC9FE0-4950-4155-C190-5F84421EB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6" y="2748"/>
            <a:ext cx="20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921000" imgH="3213100" progId="Equation.3">
                    <p:embed/>
                  </p:oleObj>
                </mc:Choice>
                <mc:Fallback>
                  <p:oleObj name="公式" r:id="rId8" imgW="2921000" imgH="3213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2748"/>
                          <a:ext cx="20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7">
              <a:extLst>
                <a:ext uri="{FF2B5EF4-FFF2-40B4-BE49-F238E27FC236}">
                  <a16:creationId xmlns:a16="http://schemas.microsoft.com/office/drawing/2014/main" id="{444E54DB-F682-DF3E-C2DA-9B41D64C4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6" y="2628"/>
            <a:ext cx="16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94200" imgH="4394200" progId="Equation.3">
                    <p:embed/>
                  </p:oleObj>
                </mc:Choice>
                <mc:Fallback>
                  <p:oleObj name="Equation" r:id="rId10" imgW="4394200" imgH="4394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628"/>
                          <a:ext cx="16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8">
              <a:extLst>
                <a:ext uri="{FF2B5EF4-FFF2-40B4-BE49-F238E27FC236}">
                  <a16:creationId xmlns:a16="http://schemas.microsoft.com/office/drawing/2014/main" id="{4C6AFC70-1668-AE28-0F31-F914FF9E74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9" y="2429"/>
            <a:ext cx="1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213100" imgH="4686300" progId="Equation.3">
                    <p:embed/>
                  </p:oleObj>
                </mc:Choice>
                <mc:Fallback>
                  <p:oleObj name="Equation" r:id="rId12" imgW="3213100" imgH="4686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2429"/>
                          <a:ext cx="1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9091" name="AutoShape 19">
              <a:extLst>
                <a:ext uri="{FF2B5EF4-FFF2-40B4-BE49-F238E27FC236}">
                  <a16:creationId xmlns:a16="http://schemas.microsoft.com/office/drawing/2014/main" id="{5BAB0EA9-4FA7-DBE8-DC24-121FF6122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536" cy="1488"/>
            </a:xfrm>
            <a:custGeom>
              <a:avLst/>
              <a:gdLst>
                <a:gd name="G0" fmla="+- 1878 0 0"/>
                <a:gd name="G1" fmla="+- 21600 0 1878"/>
                <a:gd name="G2" fmla="+- 21600 0 187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78" y="10800"/>
                  </a:moveTo>
                  <a:cubicBezTo>
                    <a:pt x="1878" y="15727"/>
                    <a:pt x="5873" y="19722"/>
                    <a:pt x="10800" y="19722"/>
                  </a:cubicBezTo>
                  <a:cubicBezTo>
                    <a:pt x="15727" y="19722"/>
                    <a:pt x="19722" y="15727"/>
                    <a:pt x="19722" y="10800"/>
                  </a:cubicBezTo>
                  <a:cubicBezTo>
                    <a:pt x="19722" y="5873"/>
                    <a:pt x="15727" y="1878"/>
                    <a:pt x="10800" y="1878"/>
                  </a:cubicBezTo>
                  <a:cubicBezTo>
                    <a:pt x="5873" y="1878"/>
                    <a:pt x="1878" y="5873"/>
                    <a:pt x="1878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3327" name="Line 20">
              <a:extLst>
                <a:ext uri="{FF2B5EF4-FFF2-40B4-BE49-F238E27FC236}">
                  <a16:creationId xmlns:a16="http://schemas.microsoft.com/office/drawing/2014/main" id="{D2BB3EF1-21F3-D510-CE07-158B08F5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8" y="2688"/>
              <a:ext cx="365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21">
              <a:extLst>
                <a:ext uri="{FF2B5EF4-FFF2-40B4-BE49-F238E27FC236}">
                  <a16:creationId xmlns:a16="http://schemas.microsoft.com/office/drawing/2014/main" id="{4D5043F8-6747-F42F-CB7C-68D2A224C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2" y="2688"/>
              <a:ext cx="731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9" name="Object 22">
              <a:extLst>
                <a:ext uri="{FF2B5EF4-FFF2-40B4-BE49-F238E27FC236}">
                  <a16:creationId xmlns:a16="http://schemas.microsoft.com/office/drawing/2014/main" id="{B04B51C1-3DE7-477D-9EEC-3BBBD181A3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2976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270500" imgH="5854700" progId="Equation.3">
                    <p:embed/>
                  </p:oleObj>
                </mc:Choice>
                <mc:Fallback>
                  <p:oleObj name="Equation" r:id="rId14" imgW="5270500" imgH="5854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2976"/>
                          <a:ext cx="2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23">
              <a:extLst>
                <a:ext uri="{FF2B5EF4-FFF2-40B4-BE49-F238E27FC236}">
                  <a16:creationId xmlns:a16="http://schemas.microsoft.com/office/drawing/2014/main" id="{C7832A76-F98F-EBEB-106B-8CF8300D0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2" y="3193"/>
            <a:ext cx="28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797300" imgH="4686300" progId="Equation.3">
                    <p:embed/>
                  </p:oleObj>
                </mc:Choice>
                <mc:Fallback>
                  <p:oleObj name="Equation" r:id="rId16" imgW="3797300" imgH="4686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3193"/>
                          <a:ext cx="28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24">
              <a:extLst>
                <a:ext uri="{FF2B5EF4-FFF2-40B4-BE49-F238E27FC236}">
                  <a16:creationId xmlns:a16="http://schemas.microsoft.com/office/drawing/2014/main" id="{78BAB05A-6134-33BA-478B-3B7646D9AD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3" y="2694"/>
            <a:ext cx="25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562600" imgH="5854700" progId="Equation.3">
                    <p:embed/>
                  </p:oleObj>
                </mc:Choice>
                <mc:Fallback>
                  <p:oleObj name="Equation" r:id="rId18" imgW="5562600" imgH="5854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2694"/>
                          <a:ext cx="25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Text Box 25">
              <a:extLst>
                <a:ext uri="{FF2B5EF4-FFF2-40B4-BE49-F238E27FC236}">
                  <a16:creationId xmlns:a16="http://schemas.microsoft.com/office/drawing/2014/main" id="{3BED0560-C4AD-F856-6706-82AE763A1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" y="22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13333" name="Text Box 26">
              <a:extLst>
                <a:ext uri="{FF2B5EF4-FFF2-40B4-BE49-F238E27FC236}">
                  <a16:creationId xmlns:a16="http://schemas.microsoft.com/office/drawing/2014/main" id="{15FE67D9-5355-AA6B-5554-63DECBC62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20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build="p" autoUpdateAnimBg="0"/>
      <p:bldP spid="899078" grpId="0" build="p" autoUpdateAnimBg="0"/>
      <p:bldP spid="89908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Text Box 3">
            <a:extLst>
              <a:ext uri="{FF2B5EF4-FFF2-40B4-BE49-F238E27FC236}">
                <a16:creationId xmlns:a16="http://schemas.microsoft.com/office/drawing/2014/main" id="{90A23628-FD99-F31A-CB58-1C36CB97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16002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sp>
        <p:nvSpPr>
          <p:cNvPr id="808964" name="Text Box 4">
            <a:extLst>
              <a:ext uri="{FF2B5EF4-FFF2-40B4-BE49-F238E27FC236}">
                <a16:creationId xmlns:a16="http://schemas.microsoft.com/office/drawing/2014/main" id="{3D291A38-67F5-EAAB-C963-97CDB3B4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0550"/>
            <a:ext cx="8534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990033"/>
                </a:solidFill>
              </a:rPr>
              <a:t>Two parallel-conducting-plates with same area 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(</a:t>
            </a:r>
            <a:r>
              <a:rPr lang="en-US" altLang="zh-CN" sz="3200" i="1">
                <a:solidFill>
                  <a:srgbClr val="990033"/>
                </a:solidFill>
                <a:ea typeface="楷体_GB2312" pitchFamily="49" charset="-122"/>
              </a:rPr>
              <a:t>S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&gt;</a:t>
            </a:r>
            <a:r>
              <a:rPr lang="en-US" altLang="zh-CN" sz="3200" i="1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d</a:t>
            </a:r>
            <a:r>
              <a:rPr lang="en-US" altLang="zh-CN" sz="3200" baseline="30000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2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).</a:t>
            </a:r>
            <a:r>
              <a:rPr lang="en-US" altLang="zh-CN" sz="3200">
                <a:solidFill>
                  <a:srgbClr val="990033"/>
                </a:solidFill>
              </a:rPr>
              <a:t> They charged </a:t>
            </a:r>
            <a:r>
              <a:rPr lang="en-US" altLang="zh-CN" sz="3200" i="1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Q</a:t>
            </a:r>
            <a:r>
              <a:rPr lang="en-US" altLang="zh-CN" sz="3200" baseline="-25000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A 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and </a:t>
            </a:r>
            <a:r>
              <a:rPr lang="en-US" altLang="zh-CN" sz="3200" i="1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Q</a:t>
            </a:r>
            <a:r>
              <a:rPr lang="en-US" altLang="zh-CN" sz="3200" baseline="-25000">
                <a:solidFill>
                  <a:srgbClr val="990033"/>
                </a:solidFill>
                <a:ea typeface="楷体_GB2312" pitchFamily="49" charset="-122"/>
                <a:sym typeface="Symbol" pitchFamily="2" charset="2"/>
              </a:rPr>
              <a:t>B</a:t>
            </a:r>
            <a:r>
              <a:rPr lang="en-US" altLang="zh-CN" sz="3200">
                <a:solidFill>
                  <a:srgbClr val="990033"/>
                </a:solidFill>
              </a:rPr>
              <a:t> respectively. Find the </a:t>
            </a:r>
            <a:r>
              <a:rPr lang="en-US" altLang="zh-CN" sz="3200">
                <a:solidFill>
                  <a:srgbClr val="3333FF"/>
                </a:solidFill>
              </a:rPr>
              <a:t>surface density at each face</a:t>
            </a:r>
            <a:r>
              <a:rPr lang="en-US" altLang="zh-CN" sz="3200">
                <a:solidFill>
                  <a:srgbClr val="990033"/>
                </a:solidFill>
              </a:rPr>
              <a:t> of the plates under </a:t>
            </a:r>
            <a:r>
              <a:rPr lang="en-US" altLang="zh-CN" sz="3200">
                <a:solidFill>
                  <a:srgbClr val="3333FF"/>
                </a:solidFill>
              </a:rPr>
              <a:t>electrostatic equilibrium</a:t>
            </a:r>
            <a:r>
              <a:rPr lang="en-US" altLang="zh-CN" sz="3200">
                <a:solidFill>
                  <a:srgbClr val="990033"/>
                </a:solidFill>
              </a:rPr>
              <a:t>.</a:t>
            </a:r>
          </a:p>
        </p:txBody>
      </p:sp>
      <p:grpSp>
        <p:nvGrpSpPr>
          <p:cNvPr id="808965" name="Group 5">
            <a:extLst>
              <a:ext uri="{FF2B5EF4-FFF2-40B4-BE49-F238E27FC236}">
                <a16:creationId xmlns:a16="http://schemas.microsoft.com/office/drawing/2014/main" id="{8CE08675-8BD4-E2AA-ABD9-A2350EB53B91}"/>
              </a:ext>
            </a:extLst>
          </p:cNvPr>
          <p:cNvGrpSpPr>
            <a:grpSpLocks/>
          </p:cNvGrpSpPr>
          <p:nvPr/>
        </p:nvGrpSpPr>
        <p:grpSpPr bwMode="auto">
          <a:xfrm>
            <a:off x="6970713" y="2590800"/>
            <a:ext cx="2055812" cy="3409950"/>
            <a:chOff x="4369" y="1632"/>
            <a:chExt cx="1295" cy="2148"/>
          </a:xfrm>
        </p:grpSpPr>
        <p:graphicFrame>
          <p:nvGraphicFramePr>
            <p:cNvPr id="14350" name="Object 6">
              <a:extLst>
                <a:ext uri="{FF2B5EF4-FFF2-40B4-BE49-F238E27FC236}">
                  <a16:creationId xmlns:a16="http://schemas.microsoft.com/office/drawing/2014/main" id="{37A133AE-2EB6-25CD-D19D-DACAF7B69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3" y="1632"/>
            <a:ext cx="24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270500" imgH="4978400" progId="Equation.3">
                    <p:embed/>
                  </p:oleObj>
                </mc:Choice>
                <mc:Fallback>
                  <p:oleObj name="公式" r:id="rId2" imgW="5270500" imgH="4978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1632"/>
                          <a:ext cx="24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7">
              <a:extLst>
                <a:ext uri="{FF2B5EF4-FFF2-40B4-BE49-F238E27FC236}">
                  <a16:creationId xmlns:a16="http://schemas.microsoft.com/office/drawing/2014/main" id="{431389E9-E6AE-A4FC-E185-8F9249CFCA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2" y="1637"/>
            <a:ext cx="25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978400" imgH="4978400" progId="Equation.3">
                    <p:embed/>
                  </p:oleObj>
                </mc:Choice>
                <mc:Fallback>
                  <p:oleObj name="公式" r:id="rId4" imgW="4978400" imgH="4978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1637"/>
                          <a:ext cx="25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8">
              <a:extLst>
                <a:ext uri="{FF2B5EF4-FFF2-40B4-BE49-F238E27FC236}">
                  <a16:creationId xmlns:a16="http://schemas.microsoft.com/office/drawing/2014/main" id="{AA35CFA6-238D-C0A9-E3D4-3F2FE5B4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910"/>
              <a:ext cx="68" cy="1632"/>
            </a:xfrm>
            <a:prstGeom prst="rect">
              <a:avLst/>
            </a:prstGeom>
            <a:solidFill>
              <a:srgbClr val="F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14353" name="Rectangle 9">
              <a:extLst>
                <a:ext uri="{FF2B5EF4-FFF2-40B4-BE49-F238E27FC236}">
                  <a16:creationId xmlns:a16="http://schemas.microsoft.com/office/drawing/2014/main" id="{91C8DE4F-EF38-A35B-DF27-E869124C1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" y="1910"/>
              <a:ext cx="76" cy="1632"/>
            </a:xfrm>
            <a:prstGeom prst="rect">
              <a:avLst/>
            </a:prstGeom>
            <a:solidFill>
              <a:srgbClr val="F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14354" name="Object 10">
              <a:extLst>
                <a:ext uri="{FF2B5EF4-FFF2-40B4-BE49-F238E27FC236}">
                  <a16:creationId xmlns:a16="http://schemas.microsoft.com/office/drawing/2014/main" id="{5D59B699-12F1-27FC-6B12-824F20C90E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9" y="2342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86300" imgH="4978400" progId="Equation.3">
                    <p:embed/>
                  </p:oleObj>
                </mc:Choice>
                <mc:Fallback>
                  <p:oleObj name="Equation" r:id="rId6" imgW="4686300" imgH="4978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342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1">
              <a:extLst>
                <a:ext uri="{FF2B5EF4-FFF2-40B4-BE49-F238E27FC236}">
                  <a16:creationId xmlns:a16="http://schemas.microsoft.com/office/drawing/2014/main" id="{35E4EA7F-9F6F-9C80-1ED0-10E40885FF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9" y="2364"/>
            <a:ext cx="2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78400" imgH="4978400" progId="Equation.3">
                    <p:embed/>
                  </p:oleObj>
                </mc:Choice>
                <mc:Fallback>
                  <p:oleObj name="Equation" r:id="rId8" imgW="4978400" imgH="4978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2364"/>
                          <a:ext cx="2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2">
              <a:extLst>
                <a:ext uri="{FF2B5EF4-FFF2-40B4-BE49-F238E27FC236}">
                  <a16:creationId xmlns:a16="http://schemas.microsoft.com/office/drawing/2014/main" id="{18A9F0DF-0834-B7E5-0E9E-BDF5902F01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6" y="2357"/>
            <a:ext cx="29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78400" imgH="5270500" progId="Equation.3">
                    <p:embed/>
                  </p:oleObj>
                </mc:Choice>
                <mc:Fallback>
                  <p:oleObj name="Equation" r:id="rId10" imgW="4978400" imgH="527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2357"/>
                          <a:ext cx="29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13">
              <a:extLst>
                <a:ext uri="{FF2B5EF4-FFF2-40B4-BE49-F238E27FC236}">
                  <a16:creationId xmlns:a16="http://schemas.microsoft.com/office/drawing/2014/main" id="{E3CDFAC0-194E-2313-72A8-019B62C636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9" y="2363"/>
            <a:ext cx="30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78400" imgH="4978400" progId="Equation.3">
                    <p:embed/>
                  </p:oleObj>
                </mc:Choice>
                <mc:Fallback>
                  <p:oleObj name="Equation" r:id="rId12" imgW="4978400" imgH="4978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2363"/>
                          <a:ext cx="30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Text Box 14">
              <a:extLst>
                <a:ext uri="{FF2B5EF4-FFF2-40B4-BE49-F238E27FC236}">
                  <a16:creationId xmlns:a16="http://schemas.microsoft.com/office/drawing/2014/main" id="{E25E16CE-1389-F613-196F-7750E6B0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195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4359" name="Line 15">
              <a:extLst>
                <a:ext uri="{FF2B5EF4-FFF2-40B4-BE49-F238E27FC236}">
                  <a16:creationId xmlns:a16="http://schemas.microsoft.com/office/drawing/2014/main" id="{82DED0D7-9A28-54B8-732B-15932573B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363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6">
              <a:extLst>
                <a:ext uri="{FF2B5EF4-FFF2-40B4-BE49-F238E27FC236}">
                  <a16:creationId xmlns:a16="http://schemas.microsoft.com/office/drawing/2014/main" id="{B62B5921-91B3-93A6-4568-A18571504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9" y="354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7">
              <a:extLst>
                <a:ext uri="{FF2B5EF4-FFF2-40B4-BE49-F238E27FC236}">
                  <a16:creationId xmlns:a16="http://schemas.microsoft.com/office/drawing/2014/main" id="{6F6C918B-200A-2A20-0A9B-6B2B88A1E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" y="35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18">
              <a:extLst>
                <a:ext uri="{FF2B5EF4-FFF2-40B4-BE49-F238E27FC236}">
                  <a16:creationId xmlns:a16="http://schemas.microsoft.com/office/drawing/2014/main" id="{A65D022B-EAC7-4CF5-173C-F19F9C7B7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3" y="363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19">
              <a:extLst>
                <a:ext uri="{FF2B5EF4-FFF2-40B4-BE49-F238E27FC236}">
                  <a16:creationId xmlns:a16="http://schemas.microsoft.com/office/drawing/2014/main" id="{2FD6AFC1-2969-0085-8F78-B8724A0C1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7" y="345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808980" name="Group 20">
            <a:extLst>
              <a:ext uri="{FF2B5EF4-FFF2-40B4-BE49-F238E27FC236}">
                <a16:creationId xmlns:a16="http://schemas.microsoft.com/office/drawing/2014/main" id="{A3364A25-9011-1A70-972B-B4C0330918BF}"/>
              </a:ext>
            </a:extLst>
          </p:cNvPr>
          <p:cNvGrpSpPr>
            <a:grpSpLocks/>
          </p:cNvGrpSpPr>
          <p:nvPr/>
        </p:nvGrpSpPr>
        <p:grpSpPr bwMode="auto">
          <a:xfrm>
            <a:off x="8505825" y="4597400"/>
            <a:ext cx="620713" cy="457200"/>
            <a:chOff x="5358" y="2896"/>
            <a:chExt cx="391" cy="288"/>
          </a:xfrm>
        </p:grpSpPr>
        <p:sp>
          <p:nvSpPr>
            <p:cNvPr id="14348" name="Oval 21">
              <a:extLst>
                <a:ext uri="{FF2B5EF4-FFF2-40B4-BE49-F238E27FC236}">
                  <a16:creationId xmlns:a16="http://schemas.microsoft.com/office/drawing/2014/main" id="{48344B06-3951-3004-1A1A-603FB814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306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14349" name="Text Box 22">
              <a:extLst>
                <a:ext uri="{FF2B5EF4-FFF2-40B4-BE49-F238E27FC236}">
                  <a16:creationId xmlns:a16="http://schemas.microsoft.com/office/drawing/2014/main" id="{D165C465-92D3-D0A4-4045-20F825B83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" y="2896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ea typeface="楷体_GB2312" pitchFamily="49" charset="-122"/>
                </a:rPr>
                <a:t>P</a:t>
              </a:r>
              <a:r>
                <a:rPr lang="en-US" altLang="zh-CN" sz="2400" baseline="-25000">
                  <a:ea typeface="楷体_GB2312" pitchFamily="49" charset="-122"/>
                </a:rPr>
                <a:t>B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808983" name="Text Box 23">
            <a:extLst>
              <a:ext uri="{FF2B5EF4-FFF2-40B4-BE49-F238E27FC236}">
                <a16:creationId xmlns:a16="http://schemas.microsoft.com/office/drawing/2014/main" id="{65B95EE0-DCB2-6690-0DAF-2FB5E15F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Assume surface density is </a:t>
            </a:r>
            <a:r>
              <a:rPr lang="en-US" altLang="zh-CN" i="1">
                <a:ea typeface="楷体_GB2312" pitchFamily="49" charset="-122"/>
                <a:sym typeface="Symbol" pitchFamily="2" charset="2"/>
              </a:rPr>
              <a:t> </a:t>
            </a:r>
          </a:p>
        </p:txBody>
      </p:sp>
      <p:sp>
        <p:nvSpPr>
          <p:cNvPr id="808984" name="Text Box 24">
            <a:extLst>
              <a:ext uri="{FF2B5EF4-FFF2-40B4-BE49-F238E27FC236}">
                <a16:creationId xmlns:a16="http://schemas.microsoft.com/office/drawing/2014/main" id="{C8CF949F-B73A-FDE6-8541-E12FAE8BD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6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From conservation of charges law,</a:t>
            </a:r>
          </a:p>
        </p:txBody>
      </p:sp>
      <p:graphicFrame>
        <p:nvGraphicFramePr>
          <p:cNvPr id="808985" name="Object 25">
            <a:extLst>
              <a:ext uri="{FF2B5EF4-FFF2-40B4-BE49-F238E27FC236}">
                <a16:creationId xmlns:a16="http://schemas.microsoft.com/office/drawing/2014/main" id="{C09D6BE8-9A9F-1229-99B9-851120B08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3733800"/>
          <a:ext cx="28067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3698200" imgH="4978400" progId="Equation.3">
                  <p:embed/>
                </p:oleObj>
              </mc:Choice>
              <mc:Fallback>
                <p:oleObj name="公式" r:id="rId14" imgW="23698200" imgH="4978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733800"/>
                        <a:ext cx="28067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86" name="Object 26">
            <a:extLst>
              <a:ext uri="{FF2B5EF4-FFF2-40B4-BE49-F238E27FC236}">
                <a16:creationId xmlns:a16="http://schemas.microsoft.com/office/drawing/2014/main" id="{82E33CE8-58A5-DF95-2156-DCE70198F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4386263"/>
          <a:ext cx="26400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3698200" imgH="5270500" progId="Equation.3">
                  <p:embed/>
                </p:oleObj>
              </mc:Choice>
              <mc:Fallback>
                <p:oleObj name="公式" r:id="rId16" imgW="23698200" imgH="5270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386263"/>
                        <a:ext cx="26400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87" name="Object 27">
            <a:extLst>
              <a:ext uri="{FF2B5EF4-FFF2-40B4-BE49-F238E27FC236}">
                <a16:creationId xmlns:a16="http://schemas.microsoft.com/office/drawing/2014/main" id="{27822CFE-AB27-BD42-4427-95DA6C1BE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5389563"/>
          <a:ext cx="50498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6228000" imgH="10236200" progId="Equation.3">
                  <p:embed/>
                </p:oleObj>
              </mc:Choice>
              <mc:Fallback>
                <p:oleObj name="公式" r:id="rId18" imgW="46228000" imgH="10236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389563"/>
                        <a:ext cx="504983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89" name="Text Box 29">
            <a:extLst>
              <a:ext uri="{FF2B5EF4-FFF2-40B4-BE49-F238E27FC236}">
                <a16:creationId xmlns:a16="http://schemas.microsoft.com/office/drawing/2014/main" id="{AA7FA4BA-DE59-8A4F-95F9-3C016075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768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Considering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the </a:t>
            </a:r>
            <a:r>
              <a:rPr lang="en-US" altLang="zh-CN" sz="3200">
                <a:solidFill>
                  <a:srgbClr val="3333FF"/>
                </a:solidFill>
              </a:rPr>
              <a:t>point </a:t>
            </a:r>
            <a:r>
              <a:rPr lang="en-US" altLang="zh-CN" sz="3200" i="1">
                <a:solidFill>
                  <a:srgbClr val="3333FF"/>
                </a:solidFill>
                <a:ea typeface="楷体_GB2312" pitchFamily="49" charset="-122"/>
              </a:rPr>
              <a:t>P</a:t>
            </a:r>
            <a:r>
              <a:rPr lang="en-US" altLang="zh-CN" sz="3200" baseline="-25000">
                <a:solidFill>
                  <a:srgbClr val="3333FF"/>
                </a:solidFill>
                <a:ea typeface="楷体_GB2312" pitchFamily="49" charset="-122"/>
              </a:rPr>
              <a:t>B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in plate </a:t>
            </a:r>
            <a:r>
              <a:rPr lang="en-US" altLang="zh-CN" sz="3200" i="1">
                <a:solidFill>
                  <a:srgbClr val="3333FF"/>
                </a:solidFill>
                <a:ea typeface="楷体_GB2312" pitchFamily="49" charset="-122"/>
              </a:rPr>
              <a:t>B, </a:t>
            </a:r>
          </a:p>
        </p:txBody>
      </p:sp>
      <p:sp>
        <p:nvSpPr>
          <p:cNvPr id="808990" name="Text Box 30">
            <a:extLst>
              <a:ext uri="{FF2B5EF4-FFF2-40B4-BE49-F238E27FC236}">
                <a16:creationId xmlns:a16="http://schemas.microsoft.com/office/drawing/2014/main" id="{F40C8527-0A69-900B-ADE3-8E1C5FFF9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1981200" cy="5794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8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8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animBg="1" autoUpdateAnimBg="0"/>
      <p:bldP spid="808964" grpId="0" autoUpdateAnimBg="0"/>
      <p:bldP spid="808983" grpId="0" build="p" autoUpdateAnimBg="0"/>
      <p:bldP spid="808984" grpId="0" build="p" autoUpdateAnimBg="0"/>
      <p:bldP spid="808989" grpId="0" build="p" autoUpdateAnimBg="0"/>
      <p:bldP spid="80899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Object 2">
            <a:extLst>
              <a:ext uri="{FF2B5EF4-FFF2-40B4-BE49-F238E27FC236}">
                <a16:creationId xmlns:a16="http://schemas.microsoft.com/office/drawing/2014/main" id="{4B69315D-C356-15A7-4A09-365031E8D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733425"/>
          <a:ext cx="1887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719800" imgH="6731000" progId="Equation.3">
                  <p:embed/>
                </p:oleObj>
              </mc:Choice>
              <mc:Fallback>
                <p:oleObj name="公式" r:id="rId2" imgW="18719800" imgH="673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733425"/>
                        <a:ext cx="18875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87" name="Object 3">
            <a:extLst>
              <a:ext uri="{FF2B5EF4-FFF2-40B4-BE49-F238E27FC236}">
                <a16:creationId xmlns:a16="http://schemas.microsoft.com/office/drawing/2014/main" id="{919D00E1-F0AC-B667-AC48-5C5E714E3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755650"/>
          <a:ext cx="20462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22500" imgH="5270500" progId="Equation.3">
                  <p:embed/>
                </p:oleObj>
              </mc:Choice>
              <mc:Fallback>
                <p:oleObj name="Equation" r:id="rId4" imgW="149225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755650"/>
                        <a:ext cx="20462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988" name="Group 4">
            <a:extLst>
              <a:ext uri="{FF2B5EF4-FFF2-40B4-BE49-F238E27FC236}">
                <a16:creationId xmlns:a16="http://schemas.microsoft.com/office/drawing/2014/main" id="{F2CB0971-6698-4E09-5CCF-72701D224BDD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11138"/>
            <a:ext cx="2155825" cy="3409950"/>
            <a:chOff x="4306" y="144"/>
            <a:chExt cx="1358" cy="2148"/>
          </a:xfrm>
        </p:grpSpPr>
        <p:grpSp>
          <p:nvGrpSpPr>
            <p:cNvPr id="15387" name="Group 5">
              <a:extLst>
                <a:ext uri="{FF2B5EF4-FFF2-40B4-BE49-F238E27FC236}">
                  <a16:creationId xmlns:a16="http://schemas.microsoft.com/office/drawing/2014/main" id="{327CA7D8-DCB8-17FC-A694-BF92F6A07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144"/>
              <a:ext cx="1295" cy="2148"/>
              <a:chOff x="4369" y="1632"/>
              <a:chExt cx="1295" cy="2148"/>
            </a:xfrm>
          </p:grpSpPr>
          <p:graphicFrame>
            <p:nvGraphicFramePr>
              <p:cNvPr id="15394" name="Object 6">
                <a:extLst>
                  <a:ext uri="{FF2B5EF4-FFF2-40B4-BE49-F238E27FC236}">
                    <a16:creationId xmlns:a16="http://schemas.microsoft.com/office/drawing/2014/main" id="{66EA6B2E-1002-0CA7-2264-BB891967F7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32" y="1632"/>
              <a:ext cx="24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5270500" imgH="4978400" progId="Equation.3">
                      <p:embed/>
                    </p:oleObj>
                  </mc:Choice>
                  <mc:Fallback>
                    <p:oleObj name="公式" r:id="rId6" imgW="5270500" imgH="49784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2" y="1632"/>
                            <a:ext cx="24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5" name="Object 7">
                <a:extLst>
                  <a:ext uri="{FF2B5EF4-FFF2-40B4-BE49-F238E27FC236}">
                    <a16:creationId xmlns:a16="http://schemas.microsoft.com/office/drawing/2014/main" id="{A4A21753-6A13-4D92-E95C-91EE3254E4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1" y="1637"/>
              <a:ext cx="25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4978400" imgH="4978400" progId="Equation.3">
                      <p:embed/>
                    </p:oleObj>
                  </mc:Choice>
                  <mc:Fallback>
                    <p:oleObj name="公式" r:id="rId8" imgW="4978400" imgH="49784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1" y="1637"/>
                            <a:ext cx="251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6" name="Rectangle 8">
                <a:extLst>
                  <a:ext uri="{FF2B5EF4-FFF2-40B4-BE49-F238E27FC236}">
                    <a16:creationId xmlns:a16="http://schemas.microsoft.com/office/drawing/2014/main" id="{DE5EB172-6EA6-96BF-9DD1-A97217106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1910"/>
                <a:ext cx="68" cy="1632"/>
              </a:xfrm>
              <a:prstGeom prst="rect">
                <a:avLst/>
              </a:prstGeom>
              <a:solidFill>
                <a:srgbClr val="FFFFC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5397" name="Rectangle 9">
                <a:extLst>
                  <a:ext uri="{FF2B5EF4-FFF2-40B4-BE49-F238E27FC236}">
                    <a16:creationId xmlns:a16="http://schemas.microsoft.com/office/drawing/2014/main" id="{CB9ABF5F-A575-BC0B-2048-AC44D8F7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1910"/>
                <a:ext cx="76" cy="1632"/>
              </a:xfrm>
              <a:prstGeom prst="rect">
                <a:avLst/>
              </a:prstGeom>
              <a:solidFill>
                <a:srgbClr val="FFFFC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graphicFrame>
            <p:nvGraphicFramePr>
              <p:cNvPr id="15398" name="Object 10">
                <a:extLst>
                  <a:ext uri="{FF2B5EF4-FFF2-40B4-BE49-F238E27FC236}">
                    <a16:creationId xmlns:a16="http://schemas.microsoft.com/office/drawing/2014/main" id="{35E93540-2C56-38B2-0239-7D9517A630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9" y="2342"/>
              <a:ext cx="27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686300" imgH="4978400" progId="Equation.3">
                      <p:embed/>
                    </p:oleObj>
                  </mc:Choice>
                  <mc:Fallback>
                    <p:oleObj name="Equation" r:id="rId10" imgW="4686300" imgH="49784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342"/>
                            <a:ext cx="27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9" name="Object 11">
                <a:extLst>
                  <a:ext uri="{FF2B5EF4-FFF2-40B4-BE49-F238E27FC236}">
                    <a16:creationId xmlns:a16="http://schemas.microsoft.com/office/drawing/2014/main" id="{2DAFFED9-5FB8-70EB-C946-37B706182C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29" y="2364"/>
              <a:ext cx="268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978400" imgH="4978400" progId="Equation.3">
                      <p:embed/>
                    </p:oleObj>
                  </mc:Choice>
                  <mc:Fallback>
                    <p:oleObj name="Equation" r:id="rId12" imgW="4978400" imgH="49784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9" y="2364"/>
                            <a:ext cx="268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0" name="Object 12">
                <a:extLst>
                  <a:ext uri="{FF2B5EF4-FFF2-40B4-BE49-F238E27FC236}">
                    <a16:creationId xmlns:a16="http://schemas.microsoft.com/office/drawing/2014/main" id="{5CF0B283-3022-4471-1E35-DC8F7E6A63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6" y="2357"/>
              <a:ext cx="293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978400" imgH="5270500" progId="Equation.3">
                      <p:embed/>
                    </p:oleObj>
                  </mc:Choice>
                  <mc:Fallback>
                    <p:oleObj name="Equation" r:id="rId14" imgW="4978400" imgH="52705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357"/>
                            <a:ext cx="293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1" name="Object 13">
                <a:extLst>
                  <a:ext uri="{FF2B5EF4-FFF2-40B4-BE49-F238E27FC236}">
                    <a16:creationId xmlns:a16="http://schemas.microsoft.com/office/drawing/2014/main" id="{13669C3B-5E90-A2C9-7DFB-A6BF6A9F65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59" y="2363"/>
              <a:ext cx="305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978400" imgH="4978400" progId="Equation.3">
                      <p:embed/>
                    </p:oleObj>
                  </mc:Choice>
                  <mc:Fallback>
                    <p:oleObj name="Equation" r:id="rId16" imgW="4978400" imgH="49784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9" y="2363"/>
                            <a:ext cx="305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2" name="Text Box 14">
                <a:extLst>
                  <a:ext uri="{FF2B5EF4-FFF2-40B4-BE49-F238E27FC236}">
                    <a16:creationId xmlns:a16="http://schemas.microsoft.com/office/drawing/2014/main" id="{643ECA04-71EE-953D-D015-1C1990DFF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195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5403" name="Line 15">
                <a:extLst>
                  <a:ext uri="{FF2B5EF4-FFF2-40B4-BE49-F238E27FC236}">
                    <a16:creationId xmlns:a16="http://schemas.microsoft.com/office/drawing/2014/main" id="{9F130C66-4E7E-6EE6-8E2A-C7E5B50AB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363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Line 16">
                <a:extLst>
                  <a:ext uri="{FF2B5EF4-FFF2-40B4-BE49-F238E27FC236}">
                    <a16:creationId xmlns:a16="http://schemas.microsoft.com/office/drawing/2014/main" id="{58A2B8B0-4A09-B092-8053-38C00B6B0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9" y="354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Line 17">
                <a:extLst>
                  <a:ext uri="{FF2B5EF4-FFF2-40B4-BE49-F238E27FC236}">
                    <a16:creationId xmlns:a16="http://schemas.microsoft.com/office/drawing/2014/main" id="{5204BB1C-53B0-FE95-8B7E-6C454C199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" y="35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Line 18">
                <a:extLst>
                  <a:ext uri="{FF2B5EF4-FFF2-40B4-BE49-F238E27FC236}">
                    <a16:creationId xmlns:a16="http://schemas.microsoft.com/office/drawing/2014/main" id="{6D05A5BC-DB09-E0A2-EF64-E0BAF8D5D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3" y="363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Text Box 19">
                <a:extLst>
                  <a:ext uri="{FF2B5EF4-FFF2-40B4-BE49-F238E27FC236}">
                    <a16:creationId xmlns:a16="http://schemas.microsoft.com/office/drawing/2014/main" id="{C7ACCDB7-9755-B282-8CAE-D859BC248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" y="3453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d</a:t>
                </a:r>
              </a:p>
            </p:txBody>
          </p:sp>
        </p:grpSp>
        <p:grpSp>
          <p:nvGrpSpPr>
            <p:cNvPr id="15388" name="Group 20">
              <a:extLst>
                <a:ext uri="{FF2B5EF4-FFF2-40B4-BE49-F238E27FC236}">
                  <a16:creationId xmlns:a16="http://schemas.microsoft.com/office/drawing/2014/main" id="{6B5F446B-AD49-806D-364D-B0E40C005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3" y="1408"/>
              <a:ext cx="391" cy="288"/>
              <a:chOff x="5358" y="2896"/>
              <a:chExt cx="391" cy="288"/>
            </a:xfrm>
          </p:grpSpPr>
          <p:sp>
            <p:nvSpPr>
              <p:cNvPr id="15392" name="Oval 21">
                <a:extLst>
                  <a:ext uri="{FF2B5EF4-FFF2-40B4-BE49-F238E27FC236}">
                    <a16:creationId xmlns:a16="http://schemas.microsoft.com/office/drawing/2014/main" id="{73DC2640-1F12-C7F6-C30B-D6364ACF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30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5393" name="Text Box 22">
                <a:extLst>
                  <a:ext uri="{FF2B5EF4-FFF2-40B4-BE49-F238E27FC236}">
                    <a16:creationId xmlns:a16="http://schemas.microsoft.com/office/drawing/2014/main" id="{DD9EDE76-1151-4557-F2E1-37F1ED55A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1" y="2896"/>
                <a:ext cx="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ea typeface="楷体_GB2312" pitchFamily="49" charset="-122"/>
                  </a:rPr>
                  <a:t>P</a:t>
                </a:r>
                <a:r>
                  <a:rPr lang="en-US" altLang="zh-CN" sz="2400" baseline="-25000">
                    <a:ea typeface="楷体_GB2312" pitchFamily="49" charset="-122"/>
                  </a:rPr>
                  <a:t>B</a:t>
                </a:r>
                <a:endParaRPr lang="en-US" altLang="zh-CN" sz="2400">
                  <a:ea typeface="楷体_GB2312" pitchFamily="49" charset="-122"/>
                </a:endParaRPr>
              </a:p>
            </p:txBody>
          </p:sp>
        </p:grpSp>
        <p:grpSp>
          <p:nvGrpSpPr>
            <p:cNvPr id="15389" name="Group 23">
              <a:extLst>
                <a:ext uri="{FF2B5EF4-FFF2-40B4-BE49-F238E27FC236}">
                  <a16:creationId xmlns:a16="http://schemas.microsoft.com/office/drawing/2014/main" id="{7F5FD838-8F3D-F4C9-7D25-1D18520CB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5" y="1296"/>
              <a:ext cx="672" cy="567"/>
              <a:chOff x="3600" y="2592"/>
              <a:chExt cx="672" cy="567"/>
            </a:xfrm>
          </p:grpSpPr>
          <p:sp>
            <p:nvSpPr>
              <p:cNvPr id="15390" name="Rectangle 24">
                <a:extLst>
                  <a:ext uri="{FF2B5EF4-FFF2-40B4-BE49-F238E27FC236}">
                    <a16:creationId xmlns:a16="http://schemas.microsoft.com/office/drawing/2014/main" id="{FCB53BE7-0097-6B14-54FF-DDE975326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672" cy="528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5391" name="Text Box 25">
                <a:extLst>
                  <a:ext uri="{FF2B5EF4-FFF2-40B4-BE49-F238E27FC236}">
                    <a16:creationId xmlns:a16="http://schemas.microsoft.com/office/drawing/2014/main" id="{DE7C1CE9-F934-8DB7-FA8E-C616CDB6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832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FF3300"/>
                    </a:solidFill>
                    <a:ea typeface="楷体_GB2312" pitchFamily="49" charset="-122"/>
                  </a:rPr>
                  <a:t>S</a:t>
                </a:r>
                <a:r>
                  <a:rPr lang="en-US" altLang="zh-CN" b="0">
                    <a:solidFill>
                      <a:srgbClr val="FF3300"/>
                    </a:solidFill>
                    <a:ea typeface="楷体_GB2312" pitchFamily="49" charset="-122"/>
                  </a:rPr>
                  <a:t>'</a:t>
                </a:r>
                <a:endParaRPr lang="en-US" altLang="zh-CN" b="0">
                  <a:ea typeface="楷体_GB2312" pitchFamily="49" charset="-122"/>
                </a:endParaRPr>
              </a:p>
            </p:txBody>
          </p:sp>
        </p:grpSp>
      </p:grpSp>
      <p:sp>
        <p:nvSpPr>
          <p:cNvPr id="810010" name="Text Box 26">
            <a:extLst>
              <a:ext uri="{FF2B5EF4-FFF2-40B4-BE49-F238E27FC236}">
                <a16:creationId xmlns:a16="http://schemas.microsoft.com/office/drawing/2014/main" id="{A80BB0B9-C9E7-89E8-D5B9-1963C70C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1125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Plot a Gauss’s surface </a:t>
            </a:r>
            <a:r>
              <a:rPr lang="en-US" altLang="zh-CN" sz="3200" i="1">
                <a:solidFill>
                  <a:srgbClr val="FF3300"/>
                </a:solidFill>
                <a:ea typeface="楷体_GB2312" pitchFamily="49" charset="-122"/>
              </a:rPr>
              <a:t>S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'</a:t>
            </a:r>
            <a:r>
              <a:rPr lang="en-US" altLang="zh-CN" sz="3200">
                <a:solidFill>
                  <a:srgbClr val="3333FF"/>
                </a:solidFill>
              </a:rPr>
              <a:t>, we have</a:t>
            </a:r>
          </a:p>
        </p:txBody>
      </p:sp>
      <p:sp>
        <p:nvSpPr>
          <p:cNvPr id="810011" name="Line 27">
            <a:extLst>
              <a:ext uri="{FF2B5EF4-FFF2-40B4-BE49-F238E27FC236}">
                <a16:creationId xmlns:a16="http://schemas.microsoft.com/office/drawing/2014/main" id="{B8F19972-1740-12B6-44C4-E875BF0ED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1049338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0012" name="Group 28">
            <a:extLst>
              <a:ext uri="{FF2B5EF4-FFF2-40B4-BE49-F238E27FC236}">
                <a16:creationId xmlns:a16="http://schemas.microsoft.com/office/drawing/2014/main" id="{D4CB314B-27CA-61C6-E748-A6F2AAF790D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47800"/>
            <a:ext cx="5510213" cy="2638425"/>
            <a:chOff x="480" y="1077"/>
            <a:chExt cx="3471" cy="1662"/>
          </a:xfrm>
        </p:grpSpPr>
        <p:graphicFrame>
          <p:nvGraphicFramePr>
            <p:cNvPr id="15382" name="Object 29">
              <a:extLst>
                <a:ext uri="{FF2B5EF4-FFF2-40B4-BE49-F238E27FC236}">
                  <a16:creationId xmlns:a16="http://schemas.microsoft.com/office/drawing/2014/main" id="{03A23AC6-068D-15A4-D6F4-09C27DEAFB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1077"/>
            <a:ext cx="163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3698200" imgH="4978400" progId="Equation.3">
                    <p:embed/>
                  </p:oleObj>
                </mc:Choice>
                <mc:Fallback>
                  <p:oleObj name="公式" r:id="rId18" imgW="23698200" imgH="4978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077"/>
                          <a:ext cx="163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30">
              <a:extLst>
                <a:ext uri="{FF2B5EF4-FFF2-40B4-BE49-F238E27FC236}">
                  <a16:creationId xmlns:a16="http://schemas.microsoft.com/office/drawing/2014/main" id="{F38460D9-2901-3B74-35DD-F6A92E775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7" y="1440"/>
            <a:ext cx="167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3698200" imgH="5270500" progId="Equation.3">
                    <p:embed/>
                  </p:oleObj>
                </mc:Choice>
                <mc:Fallback>
                  <p:oleObj name="公式" r:id="rId20" imgW="23698200" imgH="5270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440"/>
                          <a:ext cx="167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31">
              <a:extLst>
                <a:ext uri="{FF2B5EF4-FFF2-40B4-BE49-F238E27FC236}">
                  <a16:creationId xmlns:a16="http://schemas.microsoft.com/office/drawing/2014/main" id="{D77E005A-6A0F-6221-569C-CDC5735801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5" y="1776"/>
            <a:ext cx="3196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46228000" imgH="10236200" progId="Equation.3">
                    <p:embed/>
                  </p:oleObj>
                </mc:Choice>
                <mc:Fallback>
                  <p:oleObj name="公式" r:id="rId22" imgW="46228000" imgH="10236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1776"/>
                          <a:ext cx="3196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32">
              <a:extLst>
                <a:ext uri="{FF2B5EF4-FFF2-40B4-BE49-F238E27FC236}">
                  <a16:creationId xmlns:a16="http://schemas.microsoft.com/office/drawing/2014/main" id="{A4168D49-B456-5093-E68E-A5DF4CD8CA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2378"/>
            <a:ext cx="125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4922500" imgH="5270500" progId="Equation.3">
                    <p:embed/>
                  </p:oleObj>
                </mc:Choice>
                <mc:Fallback>
                  <p:oleObj name="Equation" r:id="rId24" imgW="14922500" imgH="52705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2378"/>
                          <a:ext cx="125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AutoShape 33">
              <a:extLst>
                <a:ext uri="{FF2B5EF4-FFF2-40B4-BE49-F238E27FC236}">
                  <a16:creationId xmlns:a16="http://schemas.microsoft.com/office/drawing/2014/main" id="{3E1797E8-A0E3-ED69-F2BA-95460B0A0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200"/>
              <a:ext cx="240" cy="1392"/>
            </a:xfrm>
            <a:prstGeom prst="leftBrace">
              <a:avLst>
                <a:gd name="adj1" fmla="val 4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graphicFrame>
        <p:nvGraphicFramePr>
          <p:cNvPr id="810018" name="Object 34">
            <a:extLst>
              <a:ext uri="{FF2B5EF4-FFF2-40B4-BE49-F238E27FC236}">
                <a16:creationId xmlns:a16="http://schemas.microsoft.com/office/drawing/2014/main" id="{3AD724D4-5F6A-D458-5A0E-4A8BC9989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4191000"/>
          <a:ext cx="2787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8092400" imgH="9359900" progId="Equation.3">
                  <p:embed/>
                </p:oleObj>
              </mc:Choice>
              <mc:Fallback>
                <p:oleObj name="公式" r:id="rId25" imgW="28092400" imgH="935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191000"/>
                        <a:ext cx="2787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9" name="Object 35">
            <a:extLst>
              <a:ext uri="{FF2B5EF4-FFF2-40B4-BE49-F238E27FC236}">
                <a16:creationId xmlns:a16="http://schemas.microsoft.com/office/drawing/2014/main" id="{DDFBA02F-B2B8-EE23-A094-712DFC7D5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7738" y="4141788"/>
          <a:ext cx="2979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31597600" imgH="9944100" progId="Equation.3">
                  <p:embed/>
                </p:oleObj>
              </mc:Choice>
              <mc:Fallback>
                <p:oleObj name="公式" r:id="rId27" imgW="31597600" imgH="9944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141788"/>
                        <a:ext cx="2979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0" name="Text Box 36">
            <a:extLst>
              <a:ext uri="{FF2B5EF4-FFF2-40B4-BE49-F238E27FC236}">
                <a16:creationId xmlns:a16="http://schemas.microsoft.com/office/drawing/2014/main" id="{FBE3E58D-C5F7-ACDE-1120-E3847F0D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29288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</a:t>
            </a:r>
            <a:r>
              <a:rPr lang="en-US" altLang="zh-CN" sz="3200" baseline="-250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1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= </a:t>
            </a:r>
            <a:r>
              <a:rPr lang="en-US" altLang="zh-CN" sz="3200" i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</a:t>
            </a:r>
            <a:r>
              <a:rPr lang="en-US" altLang="zh-CN" sz="3200" baseline="-250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4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= 0</a:t>
            </a:r>
          </a:p>
        </p:txBody>
      </p:sp>
      <p:grpSp>
        <p:nvGrpSpPr>
          <p:cNvPr id="810021" name="Group 37">
            <a:extLst>
              <a:ext uri="{FF2B5EF4-FFF2-40B4-BE49-F238E27FC236}">
                <a16:creationId xmlns:a16="http://schemas.microsoft.com/office/drawing/2014/main" id="{60DAFD2C-0DA6-2833-9C44-84C6ED771BED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2819400"/>
            <a:ext cx="477837" cy="609600"/>
            <a:chOff x="5280" y="3312"/>
            <a:chExt cx="301" cy="384"/>
          </a:xfrm>
        </p:grpSpPr>
        <p:sp>
          <p:nvSpPr>
            <p:cNvPr id="15377" name="Line 38">
              <a:extLst>
                <a:ext uri="{FF2B5EF4-FFF2-40B4-BE49-F238E27FC236}">
                  <a16:creationId xmlns:a16="http://schemas.microsoft.com/office/drawing/2014/main" id="{CFBDBDCF-6538-9293-15AC-BC973DFAA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31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39">
              <a:extLst>
                <a:ext uri="{FF2B5EF4-FFF2-40B4-BE49-F238E27FC236}">
                  <a16:creationId xmlns:a16="http://schemas.microsoft.com/office/drawing/2014/main" id="{3438EF63-1464-3FE0-80AC-876870CD6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33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40">
              <a:extLst>
                <a:ext uri="{FF2B5EF4-FFF2-40B4-BE49-F238E27FC236}">
                  <a16:creationId xmlns:a16="http://schemas.microsoft.com/office/drawing/2014/main" id="{25270565-0CC7-B71F-3C76-338D62E85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369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41">
              <a:extLst>
                <a:ext uri="{FF2B5EF4-FFF2-40B4-BE49-F238E27FC236}">
                  <a16:creationId xmlns:a16="http://schemas.microsoft.com/office/drawing/2014/main" id="{02151E20-127A-B988-CA14-1C45488EC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1" y="3600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42">
              <a:extLst>
                <a:ext uri="{FF2B5EF4-FFF2-40B4-BE49-F238E27FC236}">
                  <a16:creationId xmlns:a16="http://schemas.microsoft.com/office/drawing/2014/main" id="{F65B1B5E-0D1D-425B-5E14-FC10C5B8E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" y="364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27" name="Text Box 43">
            <a:extLst>
              <a:ext uri="{FF2B5EF4-FFF2-40B4-BE49-F238E27FC236}">
                <a16:creationId xmlns:a16="http://schemas.microsoft.com/office/drawing/2014/main" id="{B6011B5A-177C-E201-35CF-261577DC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929188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Think that if the plate </a:t>
            </a:r>
            <a:r>
              <a:rPr lang="en-US" altLang="zh-CN" sz="3200" i="1"/>
              <a:t>B</a:t>
            </a:r>
            <a:r>
              <a:rPr lang="en-US" altLang="zh-CN" sz="3200"/>
              <a:t> is connected to the ground, then</a:t>
            </a:r>
          </a:p>
        </p:txBody>
      </p:sp>
      <p:grpSp>
        <p:nvGrpSpPr>
          <p:cNvPr id="810028" name="Group 44">
            <a:extLst>
              <a:ext uri="{FF2B5EF4-FFF2-40B4-BE49-F238E27FC236}">
                <a16:creationId xmlns:a16="http://schemas.microsoft.com/office/drawing/2014/main" id="{03D61299-2E0F-32EE-3C93-9A0E5095A7AF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914400"/>
            <a:ext cx="1420813" cy="406400"/>
            <a:chOff x="4656" y="576"/>
            <a:chExt cx="895" cy="256"/>
          </a:xfrm>
        </p:grpSpPr>
        <p:grpSp>
          <p:nvGrpSpPr>
            <p:cNvPr id="15373" name="Group 45">
              <a:extLst>
                <a:ext uri="{FF2B5EF4-FFF2-40B4-BE49-F238E27FC236}">
                  <a16:creationId xmlns:a16="http://schemas.microsoft.com/office/drawing/2014/main" id="{DD1331C4-D8C3-1B54-239F-FDCE3BC1D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672"/>
              <a:ext cx="672" cy="144"/>
              <a:chOff x="4656" y="672"/>
              <a:chExt cx="672" cy="144"/>
            </a:xfrm>
          </p:grpSpPr>
          <p:sp>
            <p:nvSpPr>
              <p:cNvPr id="15375" name="Line 46">
                <a:extLst>
                  <a:ext uri="{FF2B5EF4-FFF2-40B4-BE49-F238E27FC236}">
                    <a16:creationId xmlns:a16="http://schemas.microsoft.com/office/drawing/2014/main" id="{E0434798-0DAD-9B9D-8617-57C8A790B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67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6" name="Line 47">
                <a:extLst>
                  <a:ext uri="{FF2B5EF4-FFF2-40B4-BE49-F238E27FC236}">
                    <a16:creationId xmlns:a16="http://schemas.microsoft.com/office/drawing/2014/main" id="{D5F8B94B-06A9-658B-156A-AF32C93A8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816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5374" name="Object 48">
              <a:extLst>
                <a:ext uri="{FF2B5EF4-FFF2-40B4-BE49-F238E27FC236}">
                  <a16:creationId xmlns:a16="http://schemas.microsoft.com/office/drawing/2014/main" id="{0CA4917F-9D94-A520-0DE5-D6F8D2FEDC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3" y="576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797300" imgH="4686300" progId="Equation.3">
                    <p:embed/>
                  </p:oleObj>
                </mc:Choice>
                <mc:Fallback>
                  <p:oleObj name="Equation" r:id="rId29" imgW="3797300" imgH="46863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" y="576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0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0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10" grpId="0" build="p" autoUpdateAnimBg="0"/>
      <p:bldP spid="810020" grpId="0" build="p" autoUpdateAnimBg="0"/>
      <p:bldP spid="8100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105" name="Picture 9">
            <a:extLst>
              <a:ext uri="{FF2B5EF4-FFF2-40B4-BE49-F238E27FC236}">
                <a16:creationId xmlns:a16="http://schemas.microsoft.com/office/drawing/2014/main" id="{ECE9778E-A4CD-0711-D397-593E3CC7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3124200"/>
            <a:ext cx="23796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0098" name="Rectangle 2">
            <a:extLst>
              <a:ext uri="{FF2B5EF4-FFF2-40B4-BE49-F238E27FC236}">
                <a16:creationId xmlns:a16="http://schemas.microsoft.com/office/drawing/2014/main" id="{A0236057-E2A8-1B66-88B8-B50122B5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50900"/>
            <a:ext cx="8839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</a:rPr>
              <a:t>Capacitors have many uses in our electronic and microelectronic age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beyond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</a:rPr>
              <a:t> serving as storehouses for potential energy. As one example, they are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vital elements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</a:rPr>
              <a:t> in the circuits with which we tune radio and television transmitters and receivers. </a:t>
            </a:r>
          </a:p>
        </p:txBody>
      </p:sp>
      <p:sp>
        <p:nvSpPr>
          <p:cNvPr id="900099" name="Text Box 3">
            <a:extLst>
              <a:ext uri="{FF2B5EF4-FFF2-40B4-BE49-F238E27FC236}">
                <a16:creationId xmlns:a16="http://schemas.microsoft.com/office/drawing/2014/main" id="{C91037B2-2569-1FF5-8832-CE0F023F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8286750" cy="58896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22-2. Capacitor and Capacitance</a:t>
            </a:r>
            <a:r>
              <a:rPr kumimoji="0" lang="en-US" altLang="zh-CN" sz="320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b="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(P525)</a:t>
            </a:r>
          </a:p>
        </p:txBody>
      </p:sp>
      <p:pic>
        <p:nvPicPr>
          <p:cNvPr id="900103" name="Picture 7">
            <a:extLst>
              <a:ext uri="{FF2B5EF4-FFF2-40B4-BE49-F238E27FC236}">
                <a16:creationId xmlns:a16="http://schemas.microsoft.com/office/drawing/2014/main" id="{67B6CA81-CCF7-F97F-0B4E-3A6A85A9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30813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0104" name="Rectangle 8">
            <a:extLst>
              <a:ext uri="{FF2B5EF4-FFF2-40B4-BE49-F238E27FC236}">
                <a16:creationId xmlns:a16="http://schemas.microsoft.com/office/drawing/2014/main" id="{A7FBBBBF-A268-C16E-E257-0AA89147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81400"/>
            <a:ext cx="3657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</a:rPr>
              <a:t>As another example, microscopic capacitors form the memory banks of computers.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8" grpId="0" autoUpdateAnimBg="0"/>
      <p:bldP spid="900099" grpId="0" animBg="1" autoUpdateAnimBg="0"/>
      <p:bldP spid="9001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4" name="Rectangle 4">
            <a:extLst>
              <a:ext uri="{FF2B5EF4-FFF2-40B4-BE49-F238E27FC236}">
                <a16:creationId xmlns:a16="http://schemas.microsoft.com/office/drawing/2014/main" id="{E54769DC-45B3-F0B2-9015-7AD85C54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2238"/>
            <a:ext cx="5715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dirty="0"/>
              <a:t>A </a:t>
            </a:r>
            <a:r>
              <a:rPr kumimoji="0" lang="en-US" altLang="zh-CN" sz="3200" i="1" dirty="0">
                <a:solidFill>
                  <a:srgbClr val="3333FF"/>
                </a:solidFill>
              </a:rPr>
              <a:t>parallel-plate capacitor</a:t>
            </a:r>
            <a:r>
              <a:rPr kumimoji="0" lang="en-US" altLang="zh-CN" sz="3200" i="1" dirty="0"/>
              <a:t> </a:t>
            </a:r>
            <a:r>
              <a:rPr kumimoji="0" lang="en-US" altLang="zh-CN" sz="2400" dirty="0"/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平行板电容器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sz="3200" b="0" dirty="0"/>
              <a:t>, </a:t>
            </a:r>
            <a:r>
              <a:rPr kumimoji="0" lang="en-US" altLang="zh-CN" sz="3200" dirty="0"/>
              <a:t>consisting of two parallel conducting plates (</a:t>
            </a:r>
            <a:r>
              <a:rPr kumimoji="0" lang="en-US" altLang="zh-CN" sz="3200" i="1" dirty="0"/>
              <a:t>A</a:t>
            </a:r>
            <a:r>
              <a:rPr kumimoji="0" lang="en-US" altLang="zh-CN" sz="3200" dirty="0"/>
              <a:t> ,</a:t>
            </a:r>
            <a:r>
              <a:rPr kumimoji="0" lang="en-US" altLang="zh-CN" sz="3200" i="1" dirty="0"/>
              <a:t>d)</a:t>
            </a:r>
            <a:r>
              <a:rPr kumimoji="0" lang="en-US" altLang="zh-CN" sz="3200" b="0" dirty="0"/>
              <a:t>.</a:t>
            </a:r>
          </a:p>
        </p:txBody>
      </p:sp>
      <p:sp>
        <p:nvSpPr>
          <p:cNvPr id="901125" name="Rectangle 5">
            <a:extLst>
              <a:ext uri="{FF2B5EF4-FFF2-40B4-BE49-F238E27FC236}">
                <a16:creationId xmlns:a16="http://schemas.microsoft.com/office/drawing/2014/main" id="{57310EA9-A903-54DE-0D3C-5AE17E67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6400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Because the plates are </a:t>
            </a:r>
            <a:r>
              <a:rPr lang="en-US" altLang="zh-CN" sz="3200">
                <a:solidFill>
                  <a:srgbClr val="FF0000"/>
                </a:solidFill>
              </a:rPr>
              <a:t>conductors</a:t>
            </a:r>
            <a:r>
              <a:rPr lang="en-US" altLang="zh-CN" sz="3200">
                <a:solidFill>
                  <a:srgbClr val="3333FF"/>
                </a:solidFill>
              </a:rPr>
              <a:t>, they are </a:t>
            </a:r>
            <a:r>
              <a:rPr lang="en-US" altLang="zh-CN" sz="3200">
                <a:solidFill>
                  <a:srgbClr val="FF0000"/>
                </a:solidFill>
              </a:rPr>
              <a:t>equipotential surfaces</a:t>
            </a:r>
            <a:r>
              <a:rPr lang="en-US" altLang="zh-CN" sz="3200">
                <a:solidFill>
                  <a:srgbClr val="3333FF"/>
                </a:solidFill>
              </a:rPr>
              <a:t>; all points on a plate are at the same electric potential. </a:t>
            </a:r>
          </a:p>
        </p:txBody>
      </p:sp>
      <p:grpSp>
        <p:nvGrpSpPr>
          <p:cNvPr id="901133" name="Group 13">
            <a:extLst>
              <a:ext uri="{FF2B5EF4-FFF2-40B4-BE49-F238E27FC236}">
                <a16:creationId xmlns:a16="http://schemas.microsoft.com/office/drawing/2014/main" id="{8AF0F794-3694-B6CC-0807-39B14F6F0D3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733800"/>
            <a:ext cx="6553200" cy="1554163"/>
            <a:chOff x="144" y="2352"/>
            <a:chExt cx="4128" cy="979"/>
          </a:xfrm>
        </p:grpSpPr>
        <p:sp>
          <p:nvSpPr>
            <p:cNvPr id="17418" name="Rectangle 8">
              <a:extLst>
                <a:ext uri="{FF2B5EF4-FFF2-40B4-BE49-F238E27FC236}">
                  <a16:creationId xmlns:a16="http://schemas.microsoft.com/office/drawing/2014/main" id="{2518B605-679B-BBB1-4EFA-23AB8ADD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352"/>
              <a:ext cx="412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/>
                <a:t>The </a:t>
              </a:r>
              <a:r>
                <a:rPr lang="en-US" altLang="zh-CN" sz="3200" dirty="0">
                  <a:solidFill>
                    <a:srgbClr val="3333FF"/>
                  </a:solidFill>
                </a:rPr>
                <a:t>charge </a:t>
              </a:r>
              <a:r>
                <a:rPr lang="en-US" altLang="zh-CN" sz="3200" i="1" dirty="0">
                  <a:solidFill>
                    <a:srgbClr val="3333FF"/>
                  </a:solidFill>
                </a:rPr>
                <a:t>q</a:t>
              </a:r>
              <a:r>
                <a:rPr lang="en-US" altLang="zh-CN" sz="3200" dirty="0"/>
                <a:t> and the </a:t>
              </a:r>
              <a:r>
                <a:rPr lang="en-US" altLang="zh-CN" sz="3200" dirty="0">
                  <a:solidFill>
                    <a:srgbClr val="3333FF"/>
                  </a:solidFill>
                </a:rPr>
                <a:t>potential difference</a:t>
              </a:r>
              <a:r>
                <a:rPr lang="en-US" altLang="zh-CN" sz="3200" dirty="0"/>
                <a:t> </a:t>
              </a:r>
              <a:r>
                <a:rPr lang="en-US" altLang="zh-CN" sz="3200" i="1" dirty="0"/>
                <a:t>V</a:t>
              </a:r>
              <a:r>
                <a:rPr lang="en-US" altLang="zh-CN" sz="3200" dirty="0"/>
                <a:t> for a </a:t>
              </a:r>
              <a:r>
                <a:rPr lang="en-US" altLang="zh-CN" sz="3200" dirty="0">
                  <a:solidFill>
                    <a:srgbClr val="3333FF"/>
                  </a:solidFill>
                </a:rPr>
                <a:t>capacitor</a:t>
              </a:r>
              <a:r>
                <a:rPr lang="en-US" altLang="zh-CN" sz="3200" dirty="0"/>
                <a:t> are proportional to each other; </a:t>
              </a:r>
            </a:p>
          </p:txBody>
        </p:sp>
        <p:graphicFrame>
          <p:nvGraphicFramePr>
            <p:cNvPr id="17419" name="Object 9">
              <a:extLst>
                <a:ext uri="{FF2B5EF4-FFF2-40B4-BE49-F238E27FC236}">
                  <a16:creationId xmlns:a16="http://schemas.microsoft.com/office/drawing/2014/main" id="{9F069BAE-408B-6439-F763-C405CCE68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024"/>
            <a:ext cx="7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338300" imgH="5562600" progId="Equation.3">
                    <p:embed/>
                  </p:oleObj>
                </mc:Choice>
                <mc:Fallback>
                  <p:oleObj name="Equation" r:id="rId2" imgW="14338300" imgH="556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24"/>
                          <a:ext cx="720" cy="279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134" name="Group 14">
            <a:extLst>
              <a:ext uri="{FF2B5EF4-FFF2-40B4-BE49-F238E27FC236}">
                <a16:creationId xmlns:a16="http://schemas.microsoft.com/office/drawing/2014/main" id="{E510A9A9-C224-4378-D80B-5A5D7BDDA58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10200"/>
            <a:ext cx="7086600" cy="947738"/>
            <a:chOff x="480" y="3456"/>
            <a:chExt cx="4464" cy="597"/>
          </a:xfrm>
        </p:grpSpPr>
        <p:graphicFrame>
          <p:nvGraphicFramePr>
            <p:cNvPr id="17416" name="Object 11">
              <a:extLst>
                <a:ext uri="{FF2B5EF4-FFF2-40B4-BE49-F238E27FC236}">
                  <a16:creationId xmlns:a16="http://schemas.microsoft.com/office/drawing/2014/main" id="{84BE99DB-CD2D-4D4D-0E1E-3731F19A4E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456"/>
            <a:ext cx="864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090900" imgH="11112500" progId="Equation.3">
                    <p:embed/>
                  </p:oleObj>
                </mc:Choice>
                <mc:Fallback>
                  <p:oleObj name="Equation" r:id="rId4" imgW="16090900" imgH="11112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456"/>
                          <a:ext cx="864" cy="597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Text Box 12">
              <a:extLst>
                <a:ext uri="{FF2B5EF4-FFF2-40B4-BE49-F238E27FC236}">
                  <a16:creationId xmlns:a16="http://schemas.microsoft.com/office/drawing/2014/main" id="{1B55FA7D-00A2-2015-12FA-F3C005EA6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35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—— capacitance </a:t>
              </a:r>
              <a:r>
                <a:rPr lang="en-US" altLang="zh-CN" sz="3200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of capacitor</a:t>
              </a:r>
              <a:endParaRPr lang="en-US" altLang="zh-CN" sz="3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01137" name="Group 17">
            <a:extLst>
              <a:ext uri="{FF2B5EF4-FFF2-40B4-BE49-F238E27FC236}">
                <a16:creationId xmlns:a16="http://schemas.microsoft.com/office/drawing/2014/main" id="{F870DAA8-04C4-2A32-77E3-2F1BB76489C0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88913"/>
            <a:ext cx="2390775" cy="4724400"/>
            <a:chOff x="4105" y="119"/>
            <a:chExt cx="1506" cy="2976"/>
          </a:xfrm>
        </p:grpSpPr>
        <p:pic>
          <p:nvPicPr>
            <p:cNvPr id="17414" name="Picture 15">
              <a:extLst>
                <a:ext uri="{FF2B5EF4-FFF2-40B4-BE49-F238E27FC236}">
                  <a16:creationId xmlns:a16="http://schemas.microsoft.com/office/drawing/2014/main" id="{8AB4589F-A101-90B6-8D0C-9215B642F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119"/>
              <a:ext cx="1506" cy="2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7415" name="Object 16">
              <a:extLst>
                <a:ext uri="{FF2B5EF4-FFF2-40B4-BE49-F238E27FC236}">
                  <a16:creationId xmlns:a16="http://schemas.microsoft.com/office/drawing/2014/main" id="{0774CD9B-82D5-3D9D-3346-3688AA2468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1" y="963"/>
            <a:ext cx="23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797300" imgH="4686300" progId="Equation.3">
                    <p:embed/>
                  </p:oleObj>
                </mc:Choice>
                <mc:Fallback>
                  <p:oleObj name="公式" r:id="rId7" imgW="3797300" imgH="4686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963"/>
                          <a:ext cx="23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4" grpId="0" autoUpdateAnimBg="0"/>
      <p:bldP spid="90112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3D5282EB-D8EA-B3E2-A8CA-8475554F9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The </a:t>
            </a:r>
            <a:r>
              <a:rPr lang="en-US" altLang="zh-CN" sz="3200">
                <a:solidFill>
                  <a:srgbClr val="3333FF"/>
                </a:solidFill>
              </a:rPr>
              <a:t>capacitance</a:t>
            </a:r>
            <a:r>
              <a:rPr lang="en-US" altLang="zh-CN" sz="3200"/>
              <a:t> is a measure of how much charge must be put on the plates to produce a certain </a:t>
            </a:r>
            <a:r>
              <a:rPr lang="en-US" altLang="zh-CN" sz="3200" i="1"/>
              <a:t>V</a:t>
            </a:r>
            <a:r>
              <a:rPr lang="en-US" altLang="zh-CN" sz="3200"/>
              <a:t> between them: </a:t>
            </a:r>
            <a:r>
              <a:rPr lang="en-US" altLang="zh-CN" sz="3200" i="1">
                <a:solidFill>
                  <a:srgbClr val="FF0000"/>
                </a:solidFill>
              </a:rPr>
              <a:t>The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 i="1">
                <a:solidFill>
                  <a:srgbClr val="FF0000"/>
                </a:solidFill>
              </a:rPr>
              <a:t>greater the capacitance, the more charge is required.</a:t>
            </a:r>
          </a:p>
        </p:txBody>
      </p:sp>
      <p:sp>
        <p:nvSpPr>
          <p:cNvPr id="824329" name="Text Box 9">
            <a:extLst>
              <a:ext uri="{FF2B5EF4-FFF2-40B4-BE49-F238E27FC236}">
                <a16:creationId xmlns:a16="http://schemas.microsoft.com/office/drawing/2014/main" id="{F0D5BA2B-AB94-2AD6-42FE-A8321D619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Its value </a:t>
            </a:r>
            <a:r>
              <a:rPr lang="en-US" altLang="zh-CN" sz="2400" b="0">
                <a:solidFill>
                  <a:srgbClr val="3333FF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固有容电本领</a:t>
            </a:r>
            <a:r>
              <a:rPr lang="en-US" altLang="zh-CN" sz="2400" b="0">
                <a:solidFill>
                  <a:srgbClr val="3333FF"/>
                </a:solidFill>
              </a:rPr>
              <a:t>)</a:t>
            </a:r>
            <a:r>
              <a:rPr lang="en-US" altLang="zh-CN" sz="3200">
                <a:solidFill>
                  <a:srgbClr val="3333FF"/>
                </a:solidFill>
              </a:rPr>
              <a:t> depends only on the geometry</a:t>
            </a:r>
            <a:r>
              <a:rPr lang="en-US" altLang="zh-CN" sz="3200" b="0">
                <a:solidFill>
                  <a:srgbClr val="3333FF"/>
                </a:solidFill>
              </a:rPr>
              <a:t> </a:t>
            </a:r>
            <a:r>
              <a:rPr lang="en-US" altLang="zh-CN" sz="2400" b="0">
                <a:solidFill>
                  <a:srgbClr val="3333FF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几何因素</a:t>
            </a:r>
            <a:r>
              <a:rPr lang="en-US" altLang="zh-CN" sz="2400" b="0">
                <a:solidFill>
                  <a:srgbClr val="3333FF"/>
                </a:solidFill>
              </a:rPr>
              <a:t>) </a:t>
            </a:r>
            <a:r>
              <a:rPr lang="en-US" altLang="zh-CN" sz="3200">
                <a:solidFill>
                  <a:srgbClr val="3333FF"/>
                </a:solidFill>
              </a:rPr>
              <a:t>of plates, dielectric property and </a:t>
            </a:r>
            <a:r>
              <a:rPr lang="en-US" altLang="zh-CN" sz="3200" i="1">
                <a:solidFill>
                  <a:srgbClr val="FF0000"/>
                </a:solidFill>
              </a:rPr>
              <a:t>not</a:t>
            </a:r>
            <a:r>
              <a:rPr lang="en-US" altLang="zh-CN" sz="3200">
                <a:solidFill>
                  <a:srgbClr val="3333FF"/>
                </a:solidFill>
              </a:rPr>
              <a:t> on their </a:t>
            </a:r>
            <a:r>
              <a:rPr lang="en-US" altLang="zh-CN" sz="3200" i="1">
                <a:solidFill>
                  <a:srgbClr val="3333FF"/>
                </a:solidFill>
              </a:rPr>
              <a:t>q </a:t>
            </a:r>
            <a:r>
              <a:rPr lang="en-US" altLang="zh-CN" sz="3200">
                <a:solidFill>
                  <a:srgbClr val="3333FF"/>
                </a:solidFill>
              </a:rPr>
              <a:t> or </a:t>
            </a:r>
            <a:r>
              <a:rPr lang="en-US" altLang="zh-CN" sz="3200" i="1">
                <a:solidFill>
                  <a:srgbClr val="3333FF"/>
                </a:solidFill>
              </a:rPr>
              <a:t>V</a:t>
            </a:r>
            <a:r>
              <a:rPr lang="en-US" altLang="zh-CN" sz="3200" b="0">
                <a:solidFill>
                  <a:srgbClr val="3333FF"/>
                </a:solidFill>
              </a:rPr>
              <a:t>. </a:t>
            </a:r>
          </a:p>
        </p:txBody>
      </p:sp>
      <p:sp>
        <p:nvSpPr>
          <p:cNvPr id="824330" name="Text Box 10">
            <a:extLst>
              <a:ext uri="{FF2B5EF4-FFF2-40B4-BE49-F238E27FC236}">
                <a16:creationId xmlns:a16="http://schemas.microsoft.com/office/drawing/2014/main" id="{651128F1-4F3E-2BD2-2944-D89D776D7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278313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SI unit</a:t>
            </a:r>
            <a:r>
              <a:rPr lang="en-US" altLang="zh-CN" sz="3200"/>
              <a:t>: coulomb per volt </a:t>
            </a:r>
            <a:r>
              <a:rPr lang="en-US" altLang="zh-CN" sz="3200" i="1">
                <a:solidFill>
                  <a:srgbClr val="3333FF"/>
                </a:solidFill>
              </a:rPr>
              <a:t>farad</a:t>
            </a:r>
            <a:r>
              <a:rPr lang="en-US" altLang="zh-CN" sz="3200"/>
              <a:t> (</a:t>
            </a:r>
            <a:r>
              <a:rPr lang="en-US" altLang="zh-CN" sz="3200">
                <a:solidFill>
                  <a:srgbClr val="3333FF"/>
                </a:solidFill>
              </a:rPr>
              <a:t>F</a:t>
            </a:r>
            <a:r>
              <a:rPr lang="en-US" altLang="zh-CN" sz="3200"/>
              <a:t>)</a:t>
            </a:r>
            <a:r>
              <a:rPr lang="en-US" altLang="zh-CN" b="0"/>
              <a:t> (</a:t>
            </a:r>
            <a:r>
              <a:rPr lang="zh-CN" altLang="en-US" sz="2000">
                <a:latin typeface="宋体" panose="02010600030101010101" pitchFamily="2" charset="-122"/>
              </a:rPr>
              <a:t>法拉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824339" name="Group 19">
            <a:extLst>
              <a:ext uri="{FF2B5EF4-FFF2-40B4-BE49-F238E27FC236}">
                <a16:creationId xmlns:a16="http://schemas.microsoft.com/office/drawing/2014/main" id="{B086C1F8-53D9-03C3-78A9-136FDFD9C3D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03788"/>
            <a:ext cx="7313613" cy="963612"/>
            <a:chOff x="240" y="3089"/>
            <a:chExt cx="4607" cy="607"/>
          </a:xfrm>
        </p:grpSpPr>
        <p:graphicFrame>
          <p:nvGraphicFramePr>
            <p:cNvPr id="18438" name="Object 13">
              <a:extLst>
                <a:ext uri="{FF2B5EF4-FFF2-40B4-BE49-F238E27FC236}">
                  <a16:creationId xmlns:a16="http://schemas.microsoft.com/office/drawing/2014/main" id="{5A7919D0-A472-0372-6107-F33F18EEF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6" y="3089"/>
            <a:ext cx="90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259300" imgH="12001500" progId="Equation.3">
                    <p:embed/>
                  </p:oleObj>
                </mc:Choice>
                <mc:Fallback>
                  <p:oleObj name="Equation" r:id="rId2" imgW="17259300" imgH="12001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3089"/>
                          <a:ext cx="908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14">
              <a:extLst>
                <a:ext uri="{FF2B5EF4-FFF2-40B4-BE49-F238E27FC236}">
                  <a16:creationId xmlns:a16="http://schemas.microsoft.com/office/drawing/2014/main" id="{88040BFA-2401-D68F-2F09-33FA2CC5C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3133"/>
            <a:ext cx="111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0193000" imgH="9359900" progId="Equation.3">
                    <p:embed/>
                  </p:oleObj>
                </mc:Choice>
                <mc:Fallback>
                  <p:oleObj name="公式" r:id="rId4" imgW="20193000" imgH="935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3133"/>
                          <a:ext cx="1114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5">
              <a:extLst>
                <a:ext uri="{FF2B5EF4-FFF2-40B4-BE49-F238E27FC236}">
                  <a16:creationId xmlns:a16="http://schemas.microsoft.com/office/drawing/2014/main" id="{33F96A38-93E2-3D08-B680-FA955219D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3225"/>
            <a:ext cx="101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485100" imgH="4394200" progId="Equation.3">
                    <p:embed/>
                  </p:oleObj>
                </mc:Choice>
                <mc:Fallback>
                  <p:oleObj name="公式" r:id="rId6" imgW="20485100" imgH="4394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25"/>
                          <a:ext cx="101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16">
              <a:extLst>
                <a:ext uri="{FF2B5EF4-FFF2-40B4-BE49-F238E27FC236}">
                  <a16:creationId xmlns:a16="http://schemas.microsoft.com/office/drawing/2014/main" id="{707D183F-1630-CB78-47D6-EF2BEFEAA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52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Dimension:</a:t>
              </a:r>
            </a:p>
          </p:txBody>
        </p:sp>
      </p:grpSp>
      <p:sp>
        <p:nvSpPr>
          <p:cNvPr id="824338" name="Rectangle 18">
            <a:extLst>
              <a:ext uri="{FF2B5EF4-FFF2-40B4-BE49-F238E27FC236}">
                <a16:creationId xmlns:a16="http://schemas.microsoft.com/office/drawing/2014/main" id="{EA2DE9E9-D219-D686-5C87-283086A74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Look at page 526 of text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autoUpdateAnimBg="0"/>
      <p:bldP spid="824329" grpId="0" build="p" autoUpdateAnimBg="0"/>
      <p:bldP spid="824330" grpId="0" build="p" autoUpdateAnimBg="0"/>
      <p:bldP spid="82433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374" name="Picture 30">
            <a:extLst>
              <a:ext uri="{FF2B5EF4-FFF2-40B4-BE49-F238E27FC236}">
                <a16:creationId xmlns:a16="http://schemas.microsoft.com/office/drawing/2014/main" id="{B987167B-68B4-C30B-BD28-AF5BC9A1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3048000"/>
            <a:ext cx="16970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5347" name="Text Box 3">
            <a:extLst>
              <a:ext uri="{FF2B5EF4-FFF2-40B4-BE49-F238E27FC236}">
                <a16:creationId xmlns:a16="http://schemas.microsoft.com/office/drawing/2014/main" id="{EE91D0B2-A94A-31C6-44DF-9B238E60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6300787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Calculating the capacitance </a:t>
            </a:r>
            <a:r>
              <a:rPr lang="en-US" altLang="zh-CN" b="0">
                <a:latin typeface="Arial" panose="020B0604020202020204" pitchFamily="34" charset="0"/>
              </a:rPr>
              <a:t>(P526):</a:t>
            </a:r>
          </a:p>
        </p:txBody>
      </p:sp>
      <p:grpSp>
        <p:nvGrpSpPr>
          <p:cNvPr id="825348" name="Group 4">
            <a:extLst>
              <a:ext uri="{FF2B5EF4-FFF2-40B4-BE49-F238E27FC236}">
                <a16:creationId xmlns:a16="http://schemas.microsoft.com/office/drawing/2014/main" id="{25D8BF83-7A94-EC74-DF9E-3CC09AB0CEA7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1409700"/>
            <a:ext cx="1600200" cy="552450"/>
            <a:chOff x="336" y="1440"/>
            <a:chExt cx="1008" cy="348"/>
          </a:xfrm>
        </p:grpSpPr>
        <p:sp>
          <p:nvSpPr>
            <p:cNvPr id="19480" name="Text Box 5">
              <a:extLst>
                <a:ext uri="{FF2B5EF4-FFF2-40B4-BE49-F238E27FC236}">
                  <a16:creationId xmlns:a16="http://schemas.microsoft.com/office/drawing/2014/main" id="{726CDCFB-6D74-106E-3141-D92B54052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accent2"/>
                  </a:solidFill>
                </a:rPr>
                <a:t>Assume</a:t>
              </a:r>
            </a:p>
          </p:txBody>
        </p:sp>
        <p:graphicFrame>
          <p:nvGraphicFramePr>
            <p:cNvPr id="19481" name="Object 6">
              <a:extLst>
                <a:ext uri="{FF2B5EF4-FFF2-40B4-BE49-F238E27FC236}">
                  <a16:creationId xmlns:a16="http://schemas.microsoft.com/office/drawing/2014/main" id="{9BCA33BB-FC2D-34A2-D9E4-3AD60BE6FC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3" y="1452"/>
            <a:ext cx="23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213100" imgH="4686300" progId="Equation.3">
                    <p:embed/>
                  </p:oleObj>
                </mc:Choice>
                <mc:Fallback>
                  <p:oleObj name="Equation" r:id="rId3" imgW="3213100" imgH="4686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1452"/>
                          <a:ext cx="23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5351" name="Group 7">
            <a:extLst>
              <a:ext uri="{FF2B5EF4-FFF2-40B4-BE49-F238E27FC236}">
                <a16:creationId xmlns:a16="http://schemas.microsoft.com/office/drawing/2014/main" id="{6C2CDD37-5A6B-995E-D715-0ACBD84FF3E0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1362075"/>
            <a:ext cx="1135062" cy="514350"/>
            <a:chOff x="1440" y="1410"/>
            <a:chExt cx="715" cy="324"/>
          </a:xfrm>
        </p:grpSpPr>
        <p:graphicFrame>
          <p:nvGraphicFramePr>
            <p:cNvPr id="19478" name="Object 8">
              <a:extLst>
                <a:ext uri="{FF2B5EF4-FFF2-40B4-BE49-F238E27FC236}">
                  <a16:creationId xmlns:a16="http://schemas.microsoft.com/office/drawing/2014/main" id="{201AFDAE-67C7-D16A-A8CA-13CC6338A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6" y="1410"/>
            <a:ext cx="23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94200" imgH="5270500" progId="Equation.3">
                    <p:embed/>
                  </p:oleObj>
                </mc:Choice>
                <mc:Fallback>
                  <p:oleObj name="Equation" r:id="rId5" imgW="4394200" imgH="527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1410"/>
                          <a:ext cx="23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9" name="AutoShape 9">
              <a:extLst>
                <a:ext uri="{FF2B5EF4-FFF2-40B4-BE49-F238E27FC236}">
                  <a16:creationId xmlns:a16="http://schemas.microsoft.com/office/drawing/2014/main" id="{D5DF474F-69AE-FDC9-759C-22E1C544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84"/>
              <a:ext cx="432" cy="48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grpSp>
        <p:nvGrpSpPr>
          <p:cNvPr id="825354" name="Group 10">
            <a:extLst>
              <a:ext uri="{FF2B5EF4-FFF2-40B4-BE49-F238E27FC236}">
                <a16:creationId xmlns:a16="http://schemas.microsoft.com/office/drawing/2014/main" id="{37D889CC-B89C-6442-058F-C983DEEE44C3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1481138"/>
            <a:ext cx="1844675" cy="388937"/>
            <a:chOff x="2232" y="1485"/>
            <a:chExt cx="1162" cy="245"/>
          </a:xfrm>
        </p:grpSpPr>
        <p:graphicFrame>
          <p:nvGraphicFramePr>
            <p:cNvPr id="19476" name="Object 11">
              <a:extLst>
                <a:ext uri="{FF2B5EF4-FFF2-40B4-BE49-F238E27FC236}">
                  <a16:creationId xmlns:a16="http://schemas.microsoft.com/office/drawing/2014/main" id="{5963B989-7DA5-6B5F-0E96-8702E7030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1" y="1485"/>
            <a:ext cx="6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4922500" imgH="4978400" progId="Equation.3">
                    <p:embed/>
                  </p:oleObj>
                </mc:Choice>
                <mc:Fallback>
                  <p:oleObj name="公式" r:id="rId7" imgW="14922500" imgH="4978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1485"/>
                          <a:ext cx="64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AutoShape 12">
              <a:extLst>
                <a:ext uri="{FF2B5EF4-FFF2-40B4-BE49-F238E27FC236}">
                  <a16:creationId xmlns:a16="http://schemas.microsoft.com/office/drawing/2014/main" id="{3A5CB00F-27DC-8449-92E3-FAF6C336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1584"/>
              <a:ext cx="384" cy="48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grpSp>
        <p:nvGrpSpPr>
          <p:cNvPr id="825357" name="Group 13">
            <a:extLst>
              <a:ext uri="{FF2B5EF4-FFF2-40B4-BE49-F238E27FC236}">
                <a16:creationId xmlns:a16="http://schemas.microsoft.com/office/drawing/2014/main" id="{094F711D-9C0E-69B7-9EB7-072C37628263}"/>
              </a:ext>
            </a:extLst>
          </p:cNvPr>
          <p:cNvGrpSpPr>
            <a:grpSpLocks/>
          </p:cNvGrpSpPr>
          <p:nvPr/>
        </p:nvGrpSpPr>
        <p:grpSpPr bwMode="auto">
          <a:xfrm>
            <a:off x="5662613" y="1227138"/>
            <a:ext cx="2209800" cy="868362"/>
            <a:chOff x="3504" y="1325"/>
            <a:chExt cx="1392" cy="547"/>
          </a:xfrm>
        </p:grpSpPr>
        <p:graphicFrame>
          <p:nvGraphicFramePr>
            <p:cNvPr id="19474" name="Object 14">
              <a:extLst>
                <a:ext uri="{FF2B5EF4-FFF2-40B4-BE49-F238E27FC236}">
                  <a16:creationId xmlns:a16="http://schemas.microsoft.com/office/drawing/2014/main" id="{B21A5076-796B-4884-B14F-13127035F9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9" y="1325"/>
            <a:ext cx="867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585700" imgH="11112500" progId="Equation.3">
                    <p:embed/>
                  </p:oleObj>
                </mc:Choice>
                <mc:Fallback>
                  <p:oleObj name="Equation" r:id="rId9" imgW="12585700" imgH="11112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1325"/>
                          <a:ext cx="867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AutoShape 15">
              <a:extLst>
                <a:ext uri="{FF2B5EF4-FFF2-40B4-BE49-F238E27FC236}">
                  <a16:creationId xmlns:a16="http://schemas.microsoft.com/office/drawing/2014/main" id="{231970FA-0F8F-B502-2180-BDBCAEDC3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581"/>
              <a:ext cx="454" cy="51"/>
            </a:xfrm>
            <a:prstGeom prst="rightArrow">
              <a:avLst>
                <a:gd name="adj1" fmla="val 50000"/>
                <a:gd name="adj2" fmla="val 222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grpSp>
        <p:nvGrpSpPr>
          <p:cNvPr id="825360" name="Group 16">
            <a:extLst>
              <a:ext uri="{FF2B5EF4-FFF2-40B4-BE49-F238E27FC236}">
                <a16:creationId xmlns:a16="http://schemas.microsoft.com/office/drawing/2014/main" id="{44EEDEF0-090C-AF5C-C535-DB8677F9B0F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05038"/>
            <a:ext cx="5486400" cy="579437"/>
            <a:chOff x="720" y="1749"/>
            <a:chExt cx="3456" cy="365"/>
          </a:xfrm>
        </p:grpSpPr>
        <p:sp>
          <p:nvSpPr>
            <p:cNvPr id="19472" name="Text Box 17">
              <a:extLst>
                <a:ext uri="{FF2B5EF4-FFF2-40B4-BE49-F238E27FC236}">
                  <a16:creationId xmlns:a16="http://schemas.microsoft.com/office/drawing/2014/main" id="{BA838BAE-F079-1414-4767-89EB7F224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49"/>
              <a:ext cx="3168" cy="365"/>
            </a:xfrm>
            <a:prstGeom prst="rect">
              <a:avLst/>
            </a:prstGeom>
            <a:solidFill>
              <a:srgbClr val="9CFC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/>
                <a:t>A parallel-plate capacitor:</a:t>
              </a:r>
            </a:p>
          </p:txBody>
        </p:sp>
        <p:pic>
          <p:nvPicPr>
            <p:cNvPr id="19473" name="Picture 18">
              <a:extLst>
                <a:ext uri="{FF2B5EF4-FFF2-40B4-BE49-F238E27FC236}">
                  <a16:creationId xmlns:a16="http://schemas.microsoft.com/office/drawing/2014/main" id="{DFDDCF96-3A67-8E4F-097A-83A7E6B43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809"/>
              <a:ext cx="19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25363" name="Object 19">
            <a:extLst>
              <a:ext uri="{FF2B5EF4-FFF2-40B4-BE49-F238E27FC236}">
                <a16:creationId xmlns:a16="http://schemas.microsoft.com/office/drawing/2014/main" id="{2B9546D9-393E-56E6-F230-34AF3E274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929063"/>
          <a:ext cx="1250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54100" imgH="12293600" progId="Equation.3">
                  <p:embed/>
                </p:oleObj>
              </mc:Choice>
              <mc:Fallback>
                <p:oleObj name="Equation" r:id="rId12" imgW="13754100" imgH="12293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29063"/>
                        <a:ext cx="12509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64" name="Object 20">
            <a:extLst>
              <a:ext uri="{FF2B5EF4-FFF2-40B4-BE49-F238E27FC236}">
                <a16:creationId xmlns:a16="http://schemas.microsoft.com/office/drawing/2014/main" id="{EE3B8B00-145D-CB98-DDA4-ED4875F26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68750"/>
          <a:ext cx="34496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576000" imgH="12293600" progId="Equation.3">
                  <p:embed/>
                </p:oleObj>
              </mc:Choice>
              <mc:Fallback>
                <p:oleObj name="Equation" r:id="rId14" imgW="36576000" imgH="12293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8750"/>
                        <a:ext cx="34496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5365" name="Group 21">
            <a:extLst>
              <a:ext uri="{FF2B5EF4-FFF2-40B4-BE49-F238E27FC236}">
                <a16:creationId xmlns:a16="http://schemas.microsoft.com/office/drawing/2014/main" id="{CA5036AE-0286-7876-1648-9F211DFFBB2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27338"/>
            <a:ext cx="7315200" cy="1066800"/>
            <a:chOff x="624" y="2188"/>
            <a:chExt cx="4608" cy="672"/>
          </a:xfrm>
        </p:grpSpPr>
        <p:sp>
          <p:nvSpPr>
            <p:cNvPr id="19470" name="Text Box 22">
              <a:extLst>
                <a:ext uri="{FF2B5EF4-FFF2-40B4-BE49-F238E27FC236}">
                  <a16:creationId xmlns:a16="http://schemas.microsoft.com/office/drawing/2014/main" id="{D45FB19B-27EA-4C13-C7A1-9AB1AC29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88"/>
              <a:ext cx="460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Assume </a:t>
              </a:r>
              <a:r>
                <a:rPr lang="en-US" altLang="zh-CN" sz="3200" i="1">
                  <a:solidFill>
                    <a:srgbClr val="3333FF"/>
                  </a:solidFill>
                  <a:sym typeface="Symbol" pitchFamily="2" charset="2"/>
                </a:rPr>
                <a:t></a:t>
              </a:r>
              <a:r>
                <a:rPr lang="en-US" altLang="zh-CN" sz="3200">
                  <a:solidFill>
                    <a:srgbClr val="3333FF"/>
                  </a:solidFill>
                  <a:sym typeface="Symbol" pitchFamily="2" charset="2"/>
                </a:rPr>
                <a:t>, </a:t>
              </a:r>
              <a:r>
                <a:rPr lang="en-US" altLang="zh-CN" sz="3200" i="1">
                  <a:solidFill>
                    <a:srgbClr val="3333FF"/>
                  </a:solidFill>
                  <a:sym typeface="Symbol" pitchFamily="2" charset="2"/>
                </a:rPr>
                <a:t>A</a:t>
              </a:r>
              <a:r>
                <a:rPr lang="en-US" altLang="zh-CN" sz="3200">
                  <a:solidFill>
                    <a:srgbClr val="3333FF"/>
                  </a:solidFill>
                  <a:sym typeface="Symbol" pitchFamily="2" charset="2"/>
                </a:rPr>
                <a:t> and </a:t>
              </a:r>
              <a:r>
                <a:rPr lang="en-US" altLang="zh-CN" sz="3200" i="1">
                  <a:solidFill>
                    <a:srgbClr val="3333FF"/>
                  </a:solidFill>
                  <a:sym typeface="Symbol" pitchFamily="2" charset="2"/>
                </a:rPr>
                <a:t>d</a:t>
              </a:r>
              <a:r>
                <a:rPr lang="en-US" altLang="zh-CN" sz="3200">
                  <a:solidFill>
                    <a:srgbClr val="3333FF"/>
                  </a:solidFill>
                  <a:sym typeface="Symbol" pitchFamily="2" charset="2"/>
                </a:rPr>
                <a:t>. </a:t>
              </a:r>
              <a:r>
                <a:rPr lang="en-US" altLang="zh-CN" sz="3200">
                  <a:solidFill>
                    <a:schemeClr val="tx2"/>
                  </a:solidFill>
                  <a:sym typeface="Symbol" pitchFamily="2" charset="2"/>
                </a:rPr>
                <a:t>(the fringing of the    at the edge of plates can be neglected)</a:t>
              </a:r>
              <a:endParaRPr lang="en-US" altLang="zh-CN" sz="3200">
                <a:solidFill>
                  <a:schemeClr val="tx2"/>
                </a:solidFill>
              </a:endParaRPr>
            </a:p>
          </p:txBody>
        </p:sp>
        <p:graphicFrame>
          <p:nvGraphicFramePr>
            <p:cNvPr id="19471" name="Object 23">
              <a:extLst>
                <a:ext uri="{FF2B5EF4-FFF2-40B4-BE49-F238E27FC236}">
                  <a16:creationId xmlns:a16="http://schemas.microsoft.com/office/drawing/2014/main" id="{A12A6BFC-A5F8-A221-1ED0-AD04BF4F2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1" y="221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94200" imgH="5270500" progId="Equation.3">
                    <p:embed/>
                  </p:oleObj>
                </mc:Choice>
                <mc:Fallback>
                  <p:oleObj name="Equation" r:id="rId16" imgW="4394200" imgH="5270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1" y="221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5368" name="Group 24">
            <a:extLst>
              <a:ext uri="{FF2B5EF4-FFF2-40B4-BE49-F238E27FC236}">
                <a16:creationId xmlns:a16="http://schemas.microsoft.com/office/drawing/2014/main" id="{76409882-6FF0-63BE-EFC7-1943285DC1B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84738"/>
            <a:ext cx="7186613" cy="881062"/>
            <a:chOff x="624" y="3360"/>
            <a:chExt cx="4527" cy="555"/>
          </a:xfrm>
        </p:grpSpPr>
        <p:graphicFrame>
          <p:nvGraphicFramePr>
            <p:cNvPr id="19468" name="Object 25">
              <a:extLst>
                <a:ext uri="{FF2B5EF4-FFF2-40B4-BE49-F238E27FC236}">
                  <a16:creationId xmlns:a16="http://schemas.microsoft.com/office/drawing/2014/main" id="{726CD1C3-9E01-8BC4-F0A4-BC9C09DD09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360"/>
            <a:ext cx="123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574500" imgH="11112500" progId="Equation.3">
                    <p:embed/>
                  </p:oleObj>
                </mc:Choice>
                <mc:Fallback>
                  <p:oleObj name="Equation" r:id="rId18" imgW="24574500" imgH="11112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360"/>
                          <a:ext cx="1232" cy="555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26">
              <a:extLst>
                <a:ext uri="{FF2B5EF4-FFF2-40B4-BE49-F238E27FC236}">
                  <a16:creationId xmlns:a16="http://schemas.microsoft.com/office/drawing/2014/main" id="{B5823033-8AE2-10B4-194D-0144531D2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3460"/>
              <a:ext cx="31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— (parallel-plate capacitor)</a:t>
              </a:r>
              <a:endParaRPr lang="en-US" altLang="zh-CN" sz="3200" dirty="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370" name="Group 2">
            <a:extLst>
              <a:ext uri="{FF2B5EF4-FFF2-40B4-BE49-F238E27FC236}">
                <a16:creationId xmlns:a16="http://schemas.microsoft.com/office/drawing/2014/main" id="{724BF647-B277-DE49-82F8-392345D23C2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33375"/>
            <a:ext cx="6858000" cy="579438"/>
            <a:chOff x="720" y="96"/>
            <a:chExt cx="4320" cy="365"/>
          </a:xfrm>
        </p:grpSpPr>
        <p:sp>
          <p:nvSpPr>
            <p:cNvPr id="20507" name="Text Box 3">
              <a:extLst>
                <a:ext uri="{FF2B5EF4-FFF2-40B4-BE49-F238E27FC236}">
                  <a16:creationId xmlns:a16="http://schemas.microsoft.com/office/drawing/2014/main" id="{872C007F-623D-EDF2-B030-48EA8F6BB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96"/>
              <a:ext cx="4068" cy="365"/>
            </a:xfrm>
            <a:prstGeom prst="rect">
              <a:avLst/>
            </a:prstGeom>
            <a:solidFill>
              <a:srgbClr val="9CFC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/>
                <a:t>A cylindrical capacitor</a:t>
              </a:r>
              <a:r>
                <a:rPr lang="en-US" altLang="zh-CN" dirty="0"/>
                <a:t> (</a:t>
              </a:r>
              <a:r>
                <a:rPr lang="zh-CN" altLang="en-US" sz="2000" dirty="0">
                  <a:latin typeface="宋体" panose="02010600030101010101" pitchFamily="2" charset="-122"/>
                </a:rPr>
                <a:t>圆柱形电容器</a:t>
              </a:r>
              <a:r>
                <a:rPr lang="en-US" altLang="zh-CN" sz="2000" dirty="0">
                  <a:latin typeface="宋体" panose="02010600030101010101" pitchFamily="2" charset="-122"/>
                </a:rPr>
                <a:t>)</a:t>
              </a:r>
              <a:r>
                <a:rPr lang="en-US" altLang="zh-CN" dirty="0"/>
                <a:t>:</a:t>
              </a:r>
            </a:p>
          </p:txBody>
        </p:sp>
        <p:pic>
          <p:nvPicPr>
            <p:cNvPr id="20508" name="Picture 4">
              <a:extLst>
                <a:ext uri="{FF2B5EF4-FFF2-40B4-BE49-F238E27FC236}">
                  <a16:creationId xmlns:a16="http://schemas.microsoft.com/office/drawing/2014/main" id="{397167E3-247B-24F4-4811-782E9B8F9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08"/>
              <a:ext cx="22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26373" name="Object 5">
            <a:extLst>
              <a:ext uri="{FF2B5EF4-FFF2-40B4-BE49-F238E27FC236}">
                <a16:creationId xmlns:a16="http://schemas.microsoft.com/office/drawing/2014/main" id="{004DE197-7B3D-5799-C45A-DD7368120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1795463"/>
          <a:ext cx="55753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3835300" imgH="11696700" progId="Equation.3">
                  <p:embed/>
                </p:oleObj>
              </mc:Choice>
              <mc:Fallback>
                <p:oleObj name="公式" r:id="rId3" imgW="538353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795463"/>
                        <a:ext cx="55753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6374" name="Group 6">
            <a:extLst>
              <a:ext uri="{FF2B5EF4-FFF2-40B4-BE49-F238E27FC236}">
                <a16:creationId xmlns:a16="http://schemas.microsoft.com/office/drawing/2014/main" id="{8F439578-6D08-43FC-0310-4000618246A3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3097213"/>
            <a:ext cx="7267575" cy="1144587"/>
            <a:chOff x="750" y="2032"/>
            <a:chExt cx="4578" cy="721"/>
          </a:xfrm>
        </p:grpSpPr>
        <p:sp>
          <p:nvSpPr>
            <p:cNvPr id="20505" name="Text Box 7">
              <a:extLst>
                <a:ext uri="{FF2B5EF4-FFF2-40B4-BE49-F238E27FC236}">
                  <a16:creationId xmlns:a16="http://schemas.microsoft.com/office/drawing/2014/main" id="{CB08FE71-7DB3-C2EA-8F33-7D413B643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68"/>
              <a:ext cx="17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—— </a:t>
              </a:r>
              <a:r>
                <a:rPr lang="en-US" altLang="zh-CN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(cylindrical capacitor)</a:t>
              </a:r>
              <a:endParaRPr lang="en-US" altLang="zh-CN" dirty="0">
                <a:solidFill>
                  <a:srgbClr val="3333FF"/>
                </a:solidFill>
              </a:endParaRPr>
            </a:p>
          </p:txBody>
        </p:sp>
        <p:graphicFrame>
          <p:nvGraphicFramePr>
            <p:cNvPr id="20506" name="Object 8">
              <a:extLst>
                <a:ext uri="{FF2B5EF4-FFF2-40B4-BE49-F238E27FC236}">
                  <a16:creationId xmlns:a16="http://schemas.microsoft.com/office/drawing/2014/main" id="{6272F839-E840-B4B9-85AD-495E4943C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0" y="2032"/>
            <a:ext cx="2524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3891200" imgH="14630400" progId="Equation.3">
                    <p:embed/>
                  </p:oleObj>
                </mc:Choice>
                <mc:Fallback>
                  <p:oleObj name="公式" r:id="rId5" imgW="43891200" imgH="14630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2032"/>
                          <a:ext cx="2524" cy="721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6377" name="Group 9">
            <a:extLst>
              <a:ext uri="{FF2B5EF4-FFF2-40B4-BE49-F238E27FC236}">
                <a16:creationId xmlns:a16="http://schemas.microsoft.com/office/drawing/2014/main" id="{8E4396EF-A35B-AD3E-559B-700C4286ECBA}"/>
              </a:ext>
            </a:extLst>
          </p:cNvPr>
          <p:cNvGrpSpPr>
            <a:grpSpLocks/>
          </p:cNvGrpSpPr>
          <p:nvPr/>
        </p:nvGrpSpPr>
        <p:grpSpPr bwMode="auto">
          <a:xfrm>
            <a:off x="7143750" y="457200"/>
            <a:ext cx="1855788" cy="2971800"/>
            <a:chOff x="4500" y="288"/>
            <a:chExt cx="1169" cy="1872"/>
          </a:xfrm>
        </p:grpSpPr>
        <p:sp>
          <p:nvSpPr>
            <p:cNvPr id="20493" name="AutoShape 10">
              <a:extLst>
                <a:ext uri="{FF2B5EF4-FFF2-40B4-BE49-F238E27FC236}">
                  <a16:creationId xmlns:a16="http://schemas.microsoft.com/office/drawing/2014/main" id="{C5826204-C615-6453-0C43-7B3F3618F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528"/>
              <a:ext cx="384" cy="1200"/>
            </a:xfrm>
            <a:prstGeom prst="can">
              <a:avLst>
                <a:gd name="adj" fmla="val 36458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0494" name="AutoShape 11">
              <a:extLst>
                <a:ext uri="{FF2B5EF4-FFF2-40B4-BE49-F238E27FC236}">
                  <a16:creationId xmlns:a16="http://schemas.microsoft.com/office/drawing/2014/main" id="{A6A49E86-BC71-9FD7-6E06-7D83F222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432"/>
              <a:ext cx="960" cy="1296"/>
            </a:xfrm>
            <a:prstGeom prst="can">
              <a:avLst>
                <a:gd name="adj" fmla="val 3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0495" name="Line 12">
              <a:extLst>
                <a:ext uri="{FF2B5EF4-FFF2-40B4-BE49-F238E27FC236}">
                  <a16:creationId xmlns:a16="http://schemas.microsoft.com/office/drawing/2014/main" id="{D41372F5-D7FB-B7D7-4FBD-9C646EFBF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13">
              <a:extLst>
                <a:ext uri="{FF2B5EF4-FFF2-40B4-BE49-F238E27FC236}">
                  <a16:creationId xmlns:a16="http://schemas.microsoft.com/office/drawing/2014/main" id="{C80859B4-E73C-1256-3F39-EFBC2ED604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816"/>
            <a:ext cx="27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146800" imgH="7899400" progId="Equation.3">
                    <p:embed/>
                  </p:oleObj>
                </mc:Choice>
                <mc:Fallback>
                  <p:oleObj name="公式" r:id="rId8" imgW="6146800" imgH="7899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16"/>
                          <a:ext cx="27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4">
              <a:extLst>
                <a:ext uri="{FF2B5EF4-FFF2-40B4-BE49-F238E27FC236}">
                  <a16:creationId xmlns:a16="http://schemas.microsoft.com/office/drawing/2014/main" id="{A94AC2B7-2192-DF0D-C651-647E4F7DA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1248"/>
            <a:ext cx="3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7023100" imgH="7899400" progId="Equation.3">
                    <p:embed/>
                  </p:oleObj>
                </mc:Choice>
                <mc:Fallback>
                  <p:oleObj name="公式" r:id="rId10" imgW="7023100" imgH="7899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48"/>
                          <a:ext cx="34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Line 15">
              <a:extLst>
                <a:ext uri="{FF2B5EF4-FFF2-40B4-BE49-F238E27FC236}">
                  <a16:creationId xmlns:a16="http://schemas.microsoft.com/office/drawing/2014/main" id="{F0C3CA20-9341-7D2E-2FA2-20E3F37F2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6">
              <a:extLst>
                <a:ext uri="{FF2B5EF4-FFF2-40B4-BE49-F238E27FC236}">
                  <a16:creationId xmlns:a16="http://schemas.microsoft.com/office/drawing/2014/main" id="{90F5A96D-EBAD-33C8-6141-7C810D306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00" name="Group 17">
              <a:extLst>
                <a:ext uri="{FF2B5EF4-FFF2-40B4-BE49-F238E27FC236}">
                  <a16:creationId xmlns:a16="http://schemas.microsoft.com/office/drawing/2014/main" id="{2BD16A1E-51FB-596D-24B8-636F5B2B2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960"/>
              <a:ext cx="456" cy="384"/>
              <a:chOff x="4488" y="2496"/>
              <a:chExt cx="456" cy="384"/>
            </a:xfrm>
          </p:grpSpPr>
          <p:sp>
            <p:nvSpPr>
              <p:cNvPr id="20503" name="Line 18">
                <a:extLst>
                  <a:ext uri="{FF2B5EF4-FFF2-40B4-BE49-F238E27FC236}">
                    <a16:creationId xmlns:a16="http://schemas.microsoft.com/office/drawing/2014/main" id="{3BDB0641-C56B-4CA9-319A-832220030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04" name="Object 19">
                <a:extLst>
                  <a:ext uri="{FF2B5EF4-FFF2-40B4-BE49-F238E27FC236}">
                    <a16:creationId xmlns:a16="http://schemas.microsoft.com/office/drawing/2014/main" id="{872EB8B3-A089-108F-FB20-11CA505509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8" y="2496"/>
              <a:ext cx="25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2921000" imgH="3797300" progId="Equation.3">
                      <p:embed/>
                    </p:oleObj>
                  </mc:Choice>
                  <mc:Fallback>
                    <p:oleObj name="公式" r:id="rId12" imgW="2921000" imgH="37973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496"/>
                            <a:ext cx="25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01" name="Line 20">
              <a:extLst>
                <a:ext uri="{FF2B5EF4-FFF2-40B4-BE49-F238E27FC236}">
                  <a16:creationId xmlns:a16="http://schemas.microsoft.com/office/drawing/2014/main" id="{3359AAC7-4ED8-793B-0B65-F27937B89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344"/>
              <a:ext cx="288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2" name="Object 21">
              <a:extLst>
                <a:ext uri="{FF2B5EF4-FFF2-40B4-BE49-F238E27FC236}">
                  <a16:creationId xmlns:a16="http://schemas.microsoft.com/office/drawing/2014/main" id="{F599F89E-8DDB-EABF-C8AD-D29ECCD8F6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" y="1200"/>
            <a:ext cx="28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94200" imgH="5270500" progId="Equation.3">
                    <p:embed/>
                  </p:oleObj>
                </mc:Choice>
                <mc:Fallback>
                  <p:oleObj name="Equation" r:id="rId14" imgW="4394200" imgH="5270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1200"/>
                          <a:ext cx="28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6390" name="Object 22">
            <a:extLst>
              <a:ext uri="{FF2B5EF4-FFF2-40B4-BE49-F238E27FC236}">
                <a16:creationId xmlns:a16="http://schemas.microsoft.com/office/drawing/2014/main" id="{BA8A6CD6-B373-49C6-87EA-9C1B591AC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600" y="842963"/>
          <a:ext cx="15621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675100" imgH="10236200" progId="Equation.3">
                  <p:embed/>
                </p:oleObj>
              </mc:Choice>
              <mc:Fallback>
                <p:oleObj name="公式" r:id="rId16" imgW="16675100" imgH="10236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842963"/>
                        <a:ext cx="15621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6391" name="Group 23">
            <a:extLst>
              <a:ext uri="{FF2B5EF4-FFF2-40B4-BE49-F238E27FC236}">
                <a16:creationId xmlns:a16="http://schemas.microsoft.com/office/drawing/2014/main" id="{33928B14-AD57-AA05-B1AB-346D7D3FF19D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938213"/>
            <a:ext cx="4343400" cy="519112"/>
            <a:chOff x="181" y="591"/>
            <a:chExt cx="2736" cy="327"/>
          </a:xfrm>
        </p:grpSpPr>
        <p:sp>
          <p:nvSpPr>
            <p:cNvPr id="20491" name="Text Box 24">
              <a:extLst>
                <a:ext uri="{FF2B5EF4-FFF2-40B4-BE49-F238E27FC236}">
                  <a16:creationId xmlns:a16="http://schemas.microsoft.com/office/drawing/2014/main" id="{B2476119-02B9-EBD8-39DD-71308A6FF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591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In the region of                  , </a:t>
              </a:r>
            </a:p>
          </p:txBody>
        </p:sp>
        <p:graphicFrame>
          <p:nvGraphicFramePr>
            <p:cNvPr id="20492" name="Object 25">
              <a:extLst>
                <a:ext uri="{FF2B5EF4-FFF2-40B4-BE49-F238E27FC236}">
                  <a16:creationId xmlns:a16="http://schemas.microsoft.com/office/drawing/2014/main" id="{36DB8ADC-872B-FF68-E6F8-4C992CC24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639"/>
            <a:ext cx="100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361400" imgH="5854700" progId="Equation.3">
                    <p:embed/>
                  </p:oleObj>
                </mc:Choice>
                <mc:Fallback>
                  <p:oleObj name="Equation" r:id="rId18" imgW="21361400" imgH="5854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39"/>
                          <a:ext cx="100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6394" name="Text Box 26">
            <a:extLst>
              <a:ext uri="{FF2B5EF4-FFF2-40B4-BE49-F238E27FC236}">
                <a16:creationId xmlns:a16="http://schemas.microsoft.com/office/drawing/2014/main" id="{5911D3BA-2F49-4AFF-5FAC-BC1FA527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739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33FF"/>
                </a:solidFill>
                <a:cs typeface="Times New Roman" panose="02020603050405020304" pitchFamily="18" charset="0"/>
              </a:rPr>
              <a:t>—— </a:t>
            </a:r>
            <a:r>
              <a:rPr lang="en-US" altLang="zh-CN" sz="3200">
                <a:solidFill>
                  <a:srgbClr val="3333FF"/>
                </a:solidFill>
              </a:rPr>
              <a:t>depends only on geometrical factors, in this case </a:t>
            </a:r>
            <a:r>
              <a:rPr lang="en-US" altLang="zh-CN" sz="3200" i="1">
                <a:solidFill>
                  <a:srgbClr val="3333FF"/>
                </a:solidFill>
              </a:rPr>
              <a:t>L</a:t>
            </a:r>
            <a:r>
              <a:rPr lang="en-US" altLang="zh-CN" sz="3200">
                <a:solidFill>
                  <a:srgbClr val="3333FF"/>
                </a:solidFill>
              </a:rPr>
              <a:t>, </a:t>
            </a:r>
            <a:r>
              <a:rPr lang="en-US" altLang="zh-CN" sz="3200" i="1">
                <a:solidFill>
                  <a:srgbClr val="3333FF"/>
                </a:solidFill>
              </a:rPr>
              <a:t>R</a:t>
            </a:r>
            <a:r>
              <a:rPr lang="en-US" altLang="zh-CN" sz="3200" baseline="-25000">
                <a:solidFill>
                  <a:srgbClr val="3333FF"/>
                </a:solidFill>
              </a:rPr>
              <a:t>1 </a:t>
            </a:r>
            <a:r>
              <a:rPr lang="en-US" altLang="zh-CN" sz="3200">
                <a:solidFill>
                  <a:srgbClr val="3333FF"/>
                </a:solidFill>
              </a:rPr>
              <a:t>and</a:t>
            </a:r>
            <a:r>
              <a:rPr lang="en-US" altLang="zh-CN" sz="3200" baseline="-25000">
                <a:solidFill>
                  <a:srgbClr val="3333FF"/>
                </a:solidFill>
              </a:rPr>
              <a:t> </a:t>
            </a:r>
            <a:r>
              <a:rPr lang="en-US" altLang="zh-CN" sz="3200" i="1">
                <a:solidFill>
                  <a:srgbClr val="3333FF"/>
                </a:solidFill>
              </a:rPr>
              <a:t>R</a:t>
            </a:r>
            <a:r>
              <a:rPr lang="en-US" altLang="zh-CN" sz="3200" baseline="-25000">
                <a:solidFill>
                  <a:srgbClr val="3333FF"/>
                </a:solidFill>
              </a:rPr>
              <a:t>2.</a:t>
            </a:r>
          </a:p>
        </p:txBody>
      </p:sp>
      <p:grpSp>
        <p:nvGrpSpPr>
          <p:cNvPr id="826395" name="Group 27">
            <a:extLst>
              <a:ext uri="{FF2B5EF4-FFF2-40B4-BE49-F238E27FC236}">
                <a16:creationId xmlns:a16="http://schemas.microsoft.com/office/drawing/2014/main" id="{EBD465F7-A245-C19D-44B3-0001614F064B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4422775"/>
            <a:ext cx="7110413" cy="793750"/>
            <a:chOff x="1041" y="2882"/>
            <a:chExt cx="4479" cy="500"/>
          </a:xfrm>
        </p:grpSpPr>
        <p:graphicFrame>
          <p:nvGraphicFramePr>
            <p:cNvPr id="20489" name="Object 28">
              <a:extLst>
                <a:ext uri="{FF2B5EF4-FFF2-40B4-BE49-F238E27FC236}">
                  <a16:creationId xmlns:a16="http://schemas.microsoft.com/office/drawing/2014/main" id="{EE340AD5-2785-B8D5-A625-13B82E8D5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1" y="2882"/>
            <a:ext cx="1636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8676600" imgH="10236200" progId="Equation.3">
                    <p:embed/>
                  </p:oleObj>
                </mc:Choice>
                <mc:Fallback>
                  <p:oleObj name="公式" r:id="rId20" imgW="28676600" imgH="10236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2882"/>
                          <a:ext cx="1636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29">
              <a:extLst>
                <a:ext uri="{FF2B5EF4-FFF2-40B4-BE49-F238E27FC236}">
                  <a16:creationId xmlns:a16="http://schemas.microsoft.com/office/drawing/2014/main" id="{751BF053-B02C-1C91-71EB-9043A9E99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6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Capacitance of unit length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9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Text Box 2">
            <a:extLst>
              <a:ext uri="{FF2B5EF4-FFF2-40B4-BE49-F238E27FC236}">
                <a16:creationId xmlns:a16="http://schemas.microsoft.com/office/drawing/2014/main" id="{A65AFD90-9BFA-9BA5-A12C-7965B4627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610600" cy="58896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22-1.  A Charged Isolated Conductor </a:t>
            </a:r>
            <a:r>
              <a:rPr kumimoji="0" lang="en-US" altLang="zh-CN" sz="240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(P473)</a:t>
            </a:r>
          </a:p>
        </p:txBody>
      </p:sp>
      <p:sp>
        <p:nvSpPr>
          <p:cNvPr id="794627" name="Text Box 3">
            <a:extLst>
              <a:ext uri="{FF2B5EF4-FFF2-40B4-BE49-F238E27FC236}">
                <a16:creationId xmlns:a16="http://schemas.microsoft.com/office/drawing/2014/main" id="{F4904696-368C-FE1A-6267-A8B3B482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906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Conductor</a:t>
            </a:r>
            <a:r>
              <a:rPr lang="en-US" altLang="zh-CN" sz="3200"/>
              <a:t>:there exist a lot of Free moved charges.</a:t>
            </a:r>
          </a:p>
        </p:txBody>
      </p:sp>
      <p:sp>
        <p:nvSpPr>
          <p:cNvPr id="794628" name="Text Box 4">
            <a:extLst>
              <a:ext uri="{FF2B5EF4-FFF2-40B4-BE49-F238E27FC236}">
                <a16:creationId xmlns:a16="http://schemas.microsoft.com/office/drawing/2014/main" id="{AD240AB2-BAD5-7BD6-2B29-A526969D4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Insulator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rgbClr val="3333FF"/>
                </a:solidFill>
                <a:latin typeface="宋体" panose="02010600030101010101" pitchFamily="2" charset="-122"/>
              </a:rPr>
              <a:t>绝缘体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>
                <a:solidFill>
                  <a:schemeClr val="tx2"/>
                </a:solidFill>
              </a:rPr>
              <a:t>: almost no free moved charges.</a:t>
            </a:r>
          </a:p>
        </p:txBody>
      </p:sp>
      <p:sp>
        <p:nvSpPr>
          <p:cNvPr id="794629" name="Text Box 5">
            <a:extLst>
              <a:ext uri="{FF2B5EF4-FFF2-40B4-BE49-F238E27FC236}">
                <a16:creationId xmlns:a16="http://schemas.microsoft.com/office/drawing/2014/main" id="{30D9979E-4EBD-68B2-912C-36D9E50B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Semiconductor</a:t>
            </a:r>
            <a:r>
              <a:rPr lang="en-US" altLang="zh-CN" sz="2400"/>
              <a:t>(</a:t>
            </a:r>
            <a:r>
              <a:rPr lang="zh-CN" altLang="en-US" sz="2400">
                <a:solidFill>
                  <a:srgbClr val="3333FF"/>
                </a:solidFill>
                <a:latin typeface="宋体" panose="02010600030101010101" pitchFamily="2" charset="-122"/>
              </a:rPr>
              <a:t>半导体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>
                <a:solidFill>
                  <a:schemeClr val="tx2"/>
                </a:solidFill>
              </a:rPr>
              <a:t>: between them.</a:t>
            </a:r>
          </a:p>
        </p:txBody>
      </p:sp>
      <p:sp>
        <p:nvSpPr>
          <p:cNvPr id="794630" name="Text Box 6">
            <a:extLst>
              <a:ext uri="{FF2B5EF4-FFF2-40B4-BE49-F238E27FC236}">
                <a16:creationId xmlns:a16="http://schemas.microsoft.com/office/drawing/2014/main" id="{C6970A07-B4FC-6734-FFA8-6C0C437BA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8243888" cy="1066800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  <a:ea typeface="隶书" pitchFamily="49" charset="-122"/>
              </a:rPr>
              <a:t>1. Interaction between electrostatic field and conductor</a:t>
            </a:r>
          </a:p>
        </p:txBody>
      </p:sp>
      <p:graphicFrame>
        <p:nvGraphicFramePr>
          <p:cNvPr id="794631" name="Object 7">
            <a:extLst>
              <a:ext uri="{FF2B5EF4-FFF2-40B4-BE49-F238E27FC236}">
                <a16:creationId xmlns:a16="http://schemas.microsoft.com/office/drawing/2014/main" id="{EB98D93E-BE7C-5F5F-154C-5BFB9987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267200"/>
          <a:ext cx="30765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2051050" imgH="1574800" progId="Paint.Picture">
                  <p:embed/>
                </p:oleObj>
              </mc:Choice>
              <mc:Fallback>
                <p:oleObj name="BMP 图象" r:id="rId2" imgW="2051050" imgH="15748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30765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4632" name="Group 8">
            <a:extLst>
              <a:ext uri="{FF2B5EF4-FFF2-40B4-BE49-F238E27FC236}">
                <a16:creationId xmlns:a16="http://schemas.microsoft.com/office/drawing/2014/main" id="{1A77E907-9497-67C8-45F0-D6521E6B0F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40250"/>
            <a:ext cx="4724400" cy="1066800"/>
            <a:chOff x="288" y="2860"/>
            <a:chExt cx="2976" cy="672"/>
          </a:xfrm>
        </p:grpSpPr>
        <p:sp>
          <p:nvSpPr>
            <p:cNvPr id="3080" name="Text Box 9">
              <a:extLst>
                <a:ext uri="{FF2B5EF4-FFF2-40B4-BE49-F238E27FC236}">
                  <a16:creationId xmlns:a16="http://schemas.microsoft.com/office/drawing/2014/main" id="{8B329379-B869-F93A-4B4C-2CBBD83AB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60"/>
              <a:ext cx="29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A conductor in uniformly electric field    :</a:t>
              </a:r>
            </a:p>
          </p:txBody>
        </p:sp>
        <p:graphicFrame>
          <p:nvGraphicFramePr>
            <p:cNvPr id="3081" name="Object 10">
              <a:extLst>
                <a:ext uri="{FF2B5EF4-FFF2-40B4-BE49-F238E27FC236}">
                  <a16:creationId xmlns:a16="http://schemas.microsoft.com/office/drawing/2014/main" id="{2ECFFB8A-4898-BD95-1E0F-35E38693C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205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270500" progId="Equation.3">
                    <p:embed/>
                  </p:oleObj>
                </mc:Choice>
                <mc:Fallback>
                  <p:oleObj name="Equation" r:id="rId4" imgW="4394200" imgH="5270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205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6" grpId="0" animBg="1" autoUpdateAnimBg="0"/>
      <p:bldP spid="794627" grpId="0" build="p" autoUpdateAnimBg="0"/>
      <p:bldP spid="794628" grpId="0" build="p" autoUpdateAnimBg="0"/>
      <p:bldP spid="794629" grpId="0" build="p" autoUpdateAnimBg="0"/>
      <p:bldP spid="79463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394" name="Group 2">
            <a:extLst>
              <a:ext uri="{FF2B5EF4-FFF2-40B4-BE49-F238E27FC236}">
                <a16:creationId xmlns:a16="http://schemas.microsoft.com/office/drawing/2014/main" id="{DEBCE55F-C1BA-AB26-D40E-CC9DED03A22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8913"/>
            <a:ext cx="6172200" cy="579437"/>
            <a:chOff x="720" y="48"/>
            <a:chExt cx="3888" cy="365"/>
          </a:xfrm>
        </p:grpSpPr>
        <p:sp>
          <p:nvSpPr>
            <p:cNvPr id="21527" name="Text Box 3">
              <a:extLst>
                <a:ext uri="{FF2B5EF4-FFF2-40B4-BE49-F238E27FC236}">
                  <a16:creationId xmlns:a16="http://schemas.microsoft.com/office/drawing/2014/main" id="{05FC2519-1FFD-3FCF-B7DC-FFC2F55C0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48"/>
              <a:ext cx="3636" cy="365"/>
            </a:xfrm>
            <a:prstGeom prst="rect">
              <a:avLst/>
            </a:prstGeom>
            <a:solidFill>
              <a:srgbClr val="9CFC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/>
                <a:t>A spherical capacitor</a:t>
              </a:r>
              <a:r>
                <a:rPr lang="en-US" altLang="zh-CN" dirty="0"/>
                <a:t> (</a:t>
              </a:r>
              <a:r>
                <a:rPr lang="zh-CN" altLang="en-US" sz="2000" dirty="0">
                  <a:latin typeface="宋体" panose="02010600030101010101" pitchFamily="2" charset="-122"/>
                </a:rPr>
                <a:t>球形电容器</a:t>
              </a:r>
              <a:r>
                <a:rPr lang="en-US" altLang="zh-CN" sz="2000" dirty="0">
                  <a:latin typeface="宋体" panose="02010600030101010101" pitchFamily="2" charset="-122"/>
                </a:rPr>
                <a:t>)</a:t>
              </a:r>
              <a:r>
                <a:rPr lang="en-US" altLang="zh-CN" dirty="0"/>
                <a:t>:</a:t>
              </a:r>
            </a:p>
          </p:txBody>
        </p:sp>
        <p:pic>
          <p:nvPicPr>
            <p:cNvPr id="21528" name="Picture 4">
              <a:extLst>
                <a:ext uri="{FF2B5EF4-FFF2-40B4-BE49-F238E27FC236}">
                  <a16:creationId xmlns:a16="http://schemas.microsoft.com/office/drawing/2014/main" id="{AAB3ED81-4438-A28E-4EEC-7F0607869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60"/>
              <a:ext cx="22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27405" name="Object 13">
            <a:extLst>
              <a:ext uri="{FF2B5EF4-FFF2-40B4-BE49-F238E27FC236}">
                <a16:creationId xmlns:a16="http://schemas.microsoft.com/office/drawing/2014/main" id="{A7691F6D-53B7-CB29-9419-BB2D19033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1447800"/>
          <a:ext cx="36163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283900" imgH="11696700" progId="Equation.3">
                  <p:embed/>
                </p:oleObj>
              </mc:Choice>
              <mc:Fallback>
                <p:oleObj name="公式" r:id="rId3" imgW="36283900" imgH="1169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447800"/>
                        <a:ext cx="36163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7406" name="Group 14">
            <a:extLst>
              <a:ext uri="{FF2B5EF4-FFF2-40B4-BE49-F238E27FC236}">
                <a16:creationId xmlns:a16="http://schemas.microsoft.com/office/drawing/2014/main" id="{C894C764-2C5E-A20E-E1F8-9E586F816A90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3508375"/>
            <a:ext cx="7435850" cy="804863"/>
            <a:chOff x="644" y="2354"/>
            <a:chExt cx="4684" cy="507"/>
          </a:xfrm>
        </p:grpSpPr>
        <p:sp>
          <p:nvSpPr>
            <p:cNvPr id="21525" name="Text Box 15">
              <a:extLst>
                <a:ext uri="{FF2B5EF4-FFF2-40B4-BE49-F238E27FC236}">
                  <a16:creationId xmlns:a16="http://schemas.microsoft.com/office/drawing/2014/main" id="{A157C60B-7D50-9C03-33DB-63A68B372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32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—— </a:t>
              </a:r>
              <a:r>
                <a:rPr lang="en-US" altLang="zh-CN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(spherical capacitor)</a:t>
              </a:r>
              <a:endParaRPr lang="en-US" altLang="zh-CN" dirty="0">
                <a:solidFill>
                  <a:srgbClr val="3333FF"/>
                </a:solidFill>
              </a:endParaRPr>
            </a:p>
          </p:txBody>
        </p:sp>
        <p:graphicFrame>
          <p:nvGraphicFramePr>
            <p:cNvPr id="21526" name="Object 16">
              <a:extLst>
                <a:ext uri="{FF2B5EF4-FFF2-40B4-BE49-F238E27FC236}">
                  <a16:creationId xmlns:a16="http://schemas.microsoft.com/office/drawing/2014/main" id="{8EEB8065-7C45-3375-A517-FC85DEBD39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4" y="2354"/>
            <a:ext cx="172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9845000" imgH="10236200" progId="Equation.3">
                    <p:embed/>
                  </p:oleObj>
                </mc:Choice>
                <mc:Fallback>
                  <p:oleObj name="公式" r:id="rId5" imgW="29845000" imgH="10236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354"/>
                          <a:ext cx="1728" cy="507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7409" name="Object 17">
            <a:extLst>
              <a:ext uri="{FF2B5EF4-FFF2-40B4-BE49-F238E27FC236}">
                <a16:creationId xmlns:a16="http://schemas.microsoft.com/office/drawing/2014/main" id="{CB88926B-4388-0602-9FA2-258593FDE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2446338"/>
          <a:ext cx="2411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384500" imgH="11112500" progId="Equation.3">
                  <p:embed/>
                </p:oleObj>
              </mc:Choice>
              <mc:Fallback>
                <p:oleObj name="公式" r:id="rId7" imgW="28384500" imgH="11112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446338"/>
                        <a:ext cx="2411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7411" name="Group 19">
            <a:extLst>
              <a:ext uri="{FF2B5EF4-FFF2-40B4-BE49-F238E27FC236}">
                <a16:creationId xmlns:a16="http://schemas.microsoft.com/office/drawing/2014/main" id="{86896A0D-B063-3CC2-9E48-4773B85943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95800"/>
            <a:ext cx="8534400" cy="579438"/>
            <a:chOff x="240" y="2976"/>
            <a:chExt cx="5376" cy="365"/>
          </a:xfrm>
        </p:grpSpPr>
        <p:sp>
          <p:nvSpPr>
            <p:cNvPr id="21523" name="Text Box 20">
              <a:extLst>
                <a:ext uri="{FF2B5EF4-FFF2-40B4-BE49-F238E27FC236}">
                  <a16:creationId xmlns:a16="http://schemas.microsoft.com/office/drawing/2014/main" id="{FB78E94B-5CC1-560A-61C4-3C58E2DD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976"/>
              <a:ext cx="5100" cy="365"/>
            </a:xfrm>
            <a:prstGeom prst="rect">
              <a:avLst/>
            </a:prstGeom>
            <a:solidFill>
              <a:srgbClr val="9CFC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/>
                <a:t>Capacitor of an isolated sphere</a:t>
              </a:r>
              <a:r>
                <a:rPr lang="en-US" altLang="zh-CN" dirty="0"/>
                <a:t> (</a:t>
              </a:r>
              <a:r>
                <a:rPr lang="zh-CN" altLang="zh-CN" sz="2000" dirty="0">
                  <a:latin typeface="宋体" panose="02010600030101010101" pitchFamily="2" charset="-122"/>
                </a:rPr>
                <a:t>孤立导体的电容</a:t>
              </a:r>
              <a:r>
                <a:rPr lang="en-US" altLang="zh-CN" sz="2000" dirty="0">
                  <a:latin typeface="宋体" panose="02010600030101010101" pitchFamily="2" charset="-122"/>
                </a:rPr>
                <a:t>)</a:t>
              </a:r>
              <a:r>
                <a:rPr lang="en-US" altLang="zh-CN" dirty="0"/>
                <a:t>:</a:t>
              </a:r>
            </a:p>
          </p:txBody>
        </p:sp>
        <p:pic>
          <p:nvPicPr>
            <p:cNvPr id="21524" name="Picture 21">
              <a:extLst>
                <a:ext uri="{FF2B5EF4-FFF2-40B4-BE49-F238E27FC236}">
                  <a16:creationId xmlns:a16="http://schemas.microsoft.com/office/drawing/2014/main" id="{33A7C514-EFB2-E047-4C40-E9069418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36"/>
              <a:ext cx="22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27414" name="Object 22">
            <a:extLst>
              <a:ext uri="{FF2B5EF4-FFF2-40B4-BE49-F238E27FC236}">
                <a16:creationId xmlns:a16="http://schemas.microsoft.com/office/drawing/2014/main" id="{233E01A3-1D4D-88BC-BBEC-A8CF4899D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5327650"/>
          <a:ext cx="44338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0609500" imgH="10236200" progId="Equation.3">
                  <p:embed/>
                </p:oleObj>
              </mc:Choice>
              <mc:Fallback>
                <p:oleObj name="公式" r:id="rId9" imgW="50609500" imgH="10236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327650"/>
                        <a:ext cx="4433887" cy="76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5" name="Object 23">
            <a:extLst>
              <a:ext uri="{FF2B5EF4-FFF2-40B4-BE49-F238E27FC236}">
                <a16:creationId xmlns:a16="http://schemas.microsoft.com/office/drawing/2014/main" id="{C5DDC32D-10FD-32F1-0345-BE45A4E24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8725" y="5495925"/>
          <a:ext cx="1860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675100" imgH="5270500" progId="Equation.3">
                  <p:embed/>
                </p:oleObj>
              </mc:Choice>
              <mc:Fallback>
                <p:oleObj name="公式" r:id="rId11" imgW="16675100" imgH="5270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5495925"/>
                        <a:ext cx="1860550" cy="503238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7416" name="Group 24">
            <a:extLst>
              <a:ext uri="{FF2B5EF4-FFF2-40B4-BE49-F238E27FC236}">
                <a16:creationId xmlns:a16="http://schemas.microsoft.com/office/drawing/2014/main" id="{03A5480F-94C3-3C33-D647-B6E5F8630B5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852488"/>
            <a:ext cx="4495800" cy="541337"/>
            <a:chOff x="48" y="537"/>
            <a:chExt cx="2832" cy="341"/>
          </a:xfrm>
        </p:grpSpPr>
        <p:sp>
          <p:nvSpPr>
            <p:cNvPr id="21521" name="Text Box 25">
              <a:extLst>
                <a:ext uri="{FF2B5EF4-FFF2-40B4-BE49-F238E27FC236}">
                  <a16:creationId xmlns:a16="http://schemas.microsoft.com/office/drawing/2014/main" id="{4A394268-8944-A649-564A-24542810D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537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In the region of                    , </a:t>
              </a:r>
            </a:p>
          </p:txBody>
        </p:sp>
        <p:graphicFrame>
          <p:nvGraphicFramePr>
            <p:cNvPr id="21522" name="Object 26">
              <a:extLst>
                <a:ext uri="{FF2B5EF4-FFF2-40B4-BE49-F238E27FC236}">
                  <a16:creationId xmlns:a16="http://schemas.microsoft.com/office/drawing/2014/main" id="{BF397110-EDCC-F40F-8A06-51BA5691E8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7" y="565"/>
            <a:ext cx="11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967200" imgH="4686300" progId="Equation.3">
                    <p:embed/>
                  </p:oleObj>
                </mc:Choice>
                <mc:Fallback>
                  <p:oleObj name="Equation" r:id="rId13" imgW="16967200" imgH="4686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565"/>
                          <a:ext cx="11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7423" name="Group 31">
            <a:extLst>
              <a:ext uri="{FF2B5EF4-FFF2-40B4-BE49-F238E27FC236}">
                <a16:creationId xmlns:a16="http://schemas.microsoft.com/office/drawing/2014/main" id="{F953AEF4-9848-A001-105E-EEA15E636D21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419100"/>
            <a:ext cx="2890837" cy="3132138"/>
            <a:chOff x="3891" y="264"/>
            <a:chExt cx="1821" cy="1973"/>
          </a:xfrm>
        </p:grpSpPr>
        <p:grpSp>
          <p:nvGrpSpPr>
            <p:cNvPr id="21515" name="Group 28">
              <a:extLst>
                <a:ext uri="{FF2B5EF4-FFF2-40B4-BE49-F238E27FC236}">
                  <a16:creationId xmlns:a16="http://schemas.microsoft.com/office/drawing/2014/main" id="{14ADC8D8-8B4C-7851-8713-DBF0498AE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1" y="432"/>
              <a:ext cx="1821" cy="1805"/>
              <a:chOff x="3840" y="432"/>
              <a:chExt cx="1821" cy="1805"/>
            </a:xfrm>
          </p:grpSpPr>
          <p:pic>
            <p:nvPicPr>
              <p:cNvPr id="21518" name="Picture 27">
                <a:extLst>
                  <a:ext uri="{FF2B5EF4-FFF2-40B4-BE49-F238E27FC236}">
                    <a16:creationId xmlns:a16="http://schemas.microsoft.com/office/drawing/2014/main" id="{AA997AC2-06B2-D93B-AADD-64367BF8C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0" y="432"/>
                <a:ext cx="1821" cy="1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9" name="Text Box 11">
                <a:extLst>
                  <a:ext uri="{FF2B5EF4-FFF2-40B4-BE49-F238E27FC236}">
                    <a16:creationId xmlns:a16="http://schemas.microsoft.com/office/drawing/2014/main" id="{3775E0E9-C4E6-3FF4-A007-1733E9038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" y="63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ea typeface="仿宋_GB2312" pitchFamily="49" charset="-122"/>
                    <a:sym typeface="Symbol" pitchFamily="2" charset="2"/>
                  </a:rPr>
                  <a:t>R</a:t>
                </a:r>
                <a:r>
                  <a:rPr lang="en-US" altLang="zh-CN" sz="2400" baseline="-25000">
                    <a:ea typeface="仿宋_GB2312" pitchFamily="49" charset="-122"/>
                    <a:sym typeface="Symbol" pitchFamily="2" charset="2"/>
                  </a:rPr>
                  <a:t>B</a:t>
                </a:r>
                <a:endParaRPr lang="en-US" altLang="zh-CN" sz="2400">
                  <a:ea typeface="仿宋_GB2312" pitchFamily="49" charset="-122"/>
                </a:endParaRPr>
              </a:p>
            </p:txBody>
          </p:sp>
          <p:sp>
            <p:nvSpPr>
              <p:cNvPr id="21520" name="Text Box 9">
                <a:extLst>
                  <a:ext uri="{FF2B5EF4-FFF2-40B4-BE49-F238E27FC236}">
                    <a16:creationId xmlns:a16="http://schemas.microsoft.com/office/drawing/2014/main" id="{FEE68B23-8FD5-3564-3D10-1BF22DA7DA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" y="12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ea typeface="仿宋_GB2312" pitchFamily="49" charset="-122"/>
                    <a:sym typeface="Symbol" pitchFamily="2" charset="2"/>
                  </a:rPr>
                  <a:t>R</a:t>
                </a:r>
                <a:r>
                  <a:rPr lang="en-US" altLang="zh-CN" sz="2400" baseline="-25000">
                    <a:ea typeface="仿宋_GB2312" pitchFamily="49" charset="-122"/>
                    <a:sym typeface="Symbol" pitchFamily="2" charset="2"/>
                  </a:rPr>
                  <a:t>A</a:t>
                </a:r>
                <a:endParaRPr lang="en-US" altLang="zh-CN" sz="2400">
                  <a:ea typeface="仿宋_GB2312" pitchFamily="49" charset="-122"/>
                </a:endParaRPr>
              </a:p>
            </p:txBody>
          </p:sp>
        </p:grpSp>
        <p:sp>
          <p:nvSpPr>
            <p:cNvPr id="21516" name="Text Box 30">
              <a:extLst>
                <a:ext uri="{FF2B5EF4-FFF2-40B4-BE49-F238E27FC236}">
                  <a16:creationId xmlns:a16="http://schemas.microsoft.com/office/drawing/2014/main" id="{0070E7BC-DC46-D85E-6724-86D2F6B06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-q</a:t>
              </a:r>
            </a:p>
          </p:txBody>
        </p:sp>
        <p:sp>
          <p:nvSpPr>
            <p:cNvPr id="21517" name="Text Box 29">
              <a:extLst>
                <a:ext uri="{FF2B5EF4-FFF2-40B4-BE49-F238E27FC236}">
                  <a16:creationId xmlns:a16="http://schemas.microsoft.com/office/drawing/2014/main" id="{B6445076-79B3-18EB-DF25-CD4C188D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79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q</a:t>
              </a:r>
            </a:p>
          </p:txBody>
        </p:sp>
      </p:grpSp>
      <p:graphicFrame>
        <p:nvGraphicFramePr>
          <p:cNvPr id="827410" name="Object 18">
            <a:extLst>
              <a:ext uri="{FF2B5EF4-FFF2-40B4-BE49-F238E27FC236}">
                <a16:creationId xmlns:a16="http://schemas.microsoft.com/office/drawing/2014/main" id="{0A22FD10-1F1F-EDC2-B408-0A846F84D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4225" y="811213"/>
          <a:ext cx="1622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8135600" imgH="10236200" progId="Equation.3">
                  <p:embed/>
                </p:oleObj>
              </mc:Choice>
              <mc:Fallback>
                <p:oleObj name="公式" r:id="rId16" imgW="18135600" imgH="10236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811213"/>
                        <a:ext cx="1622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Text Box 2">
            <a:extLst>
              <a:ext uri="{FF2B5EF4-FFF2-40B4-BE49-F238E27FC236}">
                <a16:creationId xmlns:a16="http://schemas.microsoft.com/office/drawing/2014/main" id="{B3CB28DD-55F6-7A3A-22F3-68F6C950B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35038"/>
            <a:ext cx="7926388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22-3. Capacitor with a Dielectric</a:t>
            </a:r>
            <a:r>
              <a:rPr kumimoji="0" lang="en-US" altLang="zh-CN" sz="320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b="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(P533)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BC475456-7F43-7041-2B7C-73889B147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81534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If you fill the space between the plates of a </a:t>
            </a:r>
            <a:r>
              <a:rPr lang="en-US" altLang="zh-CN" sz="3200" dirty="0">
                <a:solidFill>
                  <a:srgbClr val="3333FF"/>
                </a:solidFill>
              </a:rPr>
              <a:t>capacitor</a:t>
            </a:r>
            <a:r>
              <a:rPr lang="en-US" altLang="zh-CN" sz="3200" dirty="0"/>
              <a:t> with a </a:t>
            </a:r>
            <a:r>
              <a:rPr lang="en-US" altLang="zh-CN" sz="3200" i="1" dirty="0">
                <a:solidFill>
                  <a:srgbClr val="3333FF"/>
                </a:solidFill>
              </a:rPr>
              <a:t>dielectric</a:t>
            </a:r>
            <a:r>
              <a:rPr lang="en-US" altLang="zh-CN" sz="3200" i="1" dirty="0"/>
              <a:t>,</a:t>
            </a:r>
            <a:r>
              <a:rPr lang="en-US" altLang="zh-CN" sz="3200" dirty="0"/>
              <a:t> what happens to the capacitance? Michael Faraday—to whom the whole concept of </a:t>
            </a:r>
            <a:r>
              <a:rPr lang="en-US" altLang="zh-CN" sz="3200" dirty="0">
                <a:solidFill>
                  <a:srgbClr val="3333FF"/>
                </a:solidFill>
              </a:rPr>
              <a:t>capacitance </a:t>
            </a:r>
            <a:r>
              <a:rPr lang="en-US" altLang="zh-CN" sz="3200" dirty="0"/>
              <a:t>is largely due and for whom the SI unit of capacitance is named—first looked into this matter in 1837. He found:</a:t>
            </a:r>
          </a:p>
        </p:txBody>
      </p:sp>
      <p:sp>
        <p:nvSpPr>
          <p:cNvPr id="828420" name="Text Box 4">
            <a:extLst>
              <a:ext uri="{FF2B5EF4-FFF2-40B4-BE49-F238E27FC236}">
                <a16:creationId xmlns:a16="http://schemas.microsoft.com/office/drawing/2014/main" id="{9DB09344-5342-0BB0-DCD2-24B21F5D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62484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1. Dielectrics in electrostatic field</a:t>
            </a:r>
          </a:p>
        </p:txBody>
      </p:sp>
      <p:sp>
        <p:nvSpPr>
          <p:cNvPr id="828421" name="Text Box 5">
            <a:extLst>
              <a:ext uri="{FF2B5EF4-FFF2-40B4-BE49-F238E27FC236}">
                <a16:creationId xmlns:a16="http://schemas.microsoft.com/office/drawing/2014/main" id="{AA40459F-5246-BCD5-D71B-015B63D59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3038"/>
            <a:ext cx="8686800" cy="58896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Look at Sec. 22-3 of textbook by yourself, please.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8" grpId="0" animBg="1" autoUpdateAnimBg="0"/>
      <p:bldP spid="828419" grpId="0" autoUpdateAnimBg="0"/>
      <p:bldP spid="828420" grpId="0" animBg="1" autoUpdateAnimBg="0"/>
      <p:bldP spid="82842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4CA001E1-B6C9-4C6E-4923-A1304AD5B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29200"/>
            <a:ext cx="85534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(1)</a:t>
            </a:r>
            <a:r>
              <a:rPr lang="en-US" altLang="zh-CN" sz="3200"/>
              <a:t> The capacitance </a:t>
            </a:r>
            <a:r>
              <a:rPr lang="en-US" altLang="zh-CN" sz="3200" i="1"/>
              <a:t>increased</a:t>
            </a:r>
            <a:r>
              <a:rPr lang="en-US" altLang="zh-CN" sz="3200"/>
              <a:t> by a numerical factor </a:t>
            </a:r>
            <a:r>
              <a:rPr lang="en-US" altLang="zh-CN" sz="3200" i="1">
                <a:solidFill>
                  <a:srgbClr val="FF0000"/>
                </a:solidFill>
                <a:latin typeface="Symbol" pitchFamily="2" charset="2"/>
              </a:rPr>
              <a:t>k</a:t>
            </a:r>
            <a:r>
              <a:rPr lang="en-US" altLang="zh-CN" sz="3200">
                <a:solidFill>
                  <a:schemeClr val="tx2"/>
                </a:solidFill>
                <a:latin typeface="Symbol" pitchFamily="2" charset="2"/>
              </a:rPr>
              <a:t>, </a:t>
            </a:r>
            <a:r>
              <a:rPr lang="en-US" altLang="zh-CN" sz="3200">
                <a:solidFill>
                  <a:schemeClr val="tx2"/>
                </a:solidFill>
              </a:rPr>
              <a:t>which he </a:t>
            </a:r>
            <a:r>
              <a:rPr lang="en-US" altLang="zh-CN" sz="3200"/>
              <a:t>called the </a:t>
            </a:r>
            <a:r>
              <a:rPr lang="en-US" altLang="zh-CN" sz="3200">
                <a:solidFill>
                  <a:srgbClr val="FF0000"/>
                </a:solidFill>
              </a:rPr>
              <a:t>dielectric constant</a:t>
            </a:r>
            <a:r>
              <a:rPr lang="en-US" altLang="zh-CN" sz="3200"/>
              <a:t> of insulating material (or </a:t>
            </a:r>
            <a:r>
              <a:rPr lang="en-US" altLang="zh-CN" sz="3200" i="1">
                <a:solidFill>
                  <a:srgbClr val="FF0000"/>
                </a:solidFill>
                <a:sym typeface="Symbol" pitchFamily="2" charset="2"/>
              </a:rPr>
              <a:t></a:t>
            </a:r>
            <a:r>
              <a:rPr lang="en-US" altLang="zh-CN" sz="3200" baseline="-25000">
                <a:solidFill>
                  <a:srgbClr val="FF0000"/>
                </a:solidFill>
                <a:sym typeface="Symbol" pitchFamily="2" charset="2"/>
              </a:rPr>
              <a:t>r</a:t>
            </a:r>
            <a:r>
              <a:rPr lang="en-US" altLang="zh-CN" sz="3200">
                <a:sym typeface="Symbol" pitchFamily="2" charset="2"/>
              </a:rPr>
              <a:t>)</a:t>
            </a:r>
            <a:r>
              <a:rPr lang="en-US" altLang="zh-CN" sz="3200"/>
              <a:t>.</a:t>
            </a:r>
          </a:p>
        </p:txBody>
      </p:sp>
      <p:sp>
        <p:nvSpPr>
          <p:cNvPr id="829444" name="Text Box 4">
            <a:extLst>
              <a:ext uri="{FF2B5EF4-FFF2-40B4-BE49-F238E27FC236}">
                <a16:creationId xmlns:a16="http://schemas.microsoft.com/office/drawing/2014/main" id="{787CFFE4-D1B5-152D-1741-D7D964493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As the figure 22-12 in P 534 shown:</a:t>
            </a:r>
          </a:p>
        </p:txBody>
      </p:sp>
      <p:pic>
        <p:nvPicPr>
          <p:cNvPr id="829445" name="Picture 5">
            <a:extLst>
              <a:ext uri="{FF2B5EF4-FFF2-40B4-BE49-F238E27FC236}">
                <a16:creationId xmlns:a16="http://schemas.microsoft.com/office/drawing/2014/main" id="{F302E92B-7E59-D4CC-B11E-BF2C435E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820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2" grpId="0" build="p" autoUpdateAnimBg="0"/>
      <p:bldP spid="82944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Text Box 2">
            <a:extLst>
              <a:ext uri="{FF2B5EF4-FFF2-40B4-BE49-F238E27FC236}">
                <a16:creationId xmlns:a16="http://schemas.microsoft.com/office/drawing/2014/main" id="{06A8EE7A-4043-2C11-F354-6ABD5323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636838"/>
            <a:ext cx="897731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/>
              <a:t>Faraday discovered that the capacitance with a </a:t>
            </a:r>
          </a:p>
          <a:p>
            <a:pPr eaLnBrk="1" hangingPunct="1"/>
            <a:r>
              <a:rPr kumimoji="0" lang="en-US" altLang="zh-CN" sz="3200"/>
              <a:t>dielectric </a:t>
            </a:r>
            <a:r>
              <a:rPr kumimoji="0" lang="en-US" altLang="zh-CN" sz="3200" i="1">
                <a:solidFill>
                  <a:srgbClr val="FF0000"/>
                </a:solidFill>
              </a:rPr>
              <a:t>completely</a:t>
            </a:r>
            <a:r>
              <a:rPr kumimoji="0" lang="en-US" altLang="zh-CN" sz="3200"/>
              <a:t> filling with the space between </a:t>
            </a:r>
          </a:p>
          <a:p>
            <a:pPr eaLnBrk="1" hangingPunct="1"/>
            <a:r>
              <a:rPr kumimoji="0" lang="en-US" altLang="zh-CN" sz="3200"/>
              <a:t>the plates is</a:t>
            </a:r>
          </a:p>
        </p:txBody>
      </p:sp>
      <p:graphicFrame>
        <p:nvGraphicFramePr>
          <p:cNvPr id="830467" name="Object 3">
            <a:extLst>
              <a:ext uri="{FF2B5EF4-FFF2-40B4-BE49-F238E27FC236}">
                <a16:creationId xmlns:a16="http://schemas.microsoft.com/office/drawing/2014/main" id="{324AE399-3B19-3902-DA88-ABF8590C7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0" y="3819525"/>
          <a:ext cx="16240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630400" imgH="5270500" progId="Equation.3">
                  <p:embed/>
                </p:oleObj>
              </mc:Choice>
              <mc:Fallback>
                <p:oleObj name="公式" r:id="rId2" imgW="146304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819525"/>
                        <a:ext cx="1624013" cy="585788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68" name="Rectangle 4">
            <a:extLst>
              <a:ext uri="{FF2B5EF4-FFF2-40B4-BE49-F238E27FC236}">
                <a16:creationId xmlns:a16="http://schemas.microsoft.com/office/drawing/2014/main" id="{2BEBCCB1-C921-41B5-095E-BED1E5A7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8610600" cy="205740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/>
              <a:t>In a region completely filled by a </a:t>
            </a:r>
            <a:r>
              <a:rPr kumimoji="0" lang="en-US" altLang="zh-CN" sz="3200">
                <a:solidFill>
                  <a:schemeClr val="tx2"/>
                </a:solidFill>
              </a:rPr>
              <a:t>dielectric</a:t>
            </a:r>
            <a:r>
              <a:rPr kumimoji="0" lang="en-US" altLang="zh-CN" sz="3200"/>
              <a:t> material of </a:t>
            </a:r>
            <a:r>
              <a:rPr kumimoji="0" lang="en-US" altLang="zh-CN" sz="3200">
                <a:solidFill>
                  <a:srgbClr val="3333FF"/>
                </a:solidFill>
              </a:rPr>
              <a:t>dielectric constant </a:t>
            </a:r>
            <a:r>
              <a:rPr kumimoji="0" lang="en-US" altLang="zh-CN" sz="3200" i="1">
                <a:solidFill>
                  <a:srgbClr val="3333FF"/>
                </a:solidFill>
                <a:latin typeface="Symbol" pitchFamily="2" charset="2"/>
              </a:rPr>
              <a:t>k</a:t>
            </a:r>
            <a:r>
              <a:rPr kumimoji="0" lang="en-US" altLang="zh-CN" sz="3200"/>
              <a:t>, </a:t>
            </a:r>
            <a:r>
              <a:rPr kumimoji="0" lang="en-US" altLang="zh-CN" sz="3200">
                <a:solidFill>
                  <a:srgbClr val="FF0000"/>
                </a:solidFill>
              </a:rPr>
              <a:t>all electrostatic equations</a:t>
            </a:r>
            <a:r>
              <a:rPr kumimoji="0" lang="en-US" altLang="zh-CN" sz="3200"/>
              <a:t> containing the permittivity constant </a:t>
            </a:r>
            <a:r>
              <a:rPr kumimoji="0" lang="en-US" altLang="zh-CN" sz="3200" i="1">
                <a:latin typeface="Symbol" pitchFamily="2" charset="2"/>
              </a:rPr>
              <a:t>e</a:t>
            </a:r>
            <a:r>
              <a:rPr kumimoji="0" lang="en-US" altLang="zh-CN" sz="3200" baseline="-30000"/>
              <a:t>0</a:t>
            </a:r>
            <a:r>
              <a:rPr kumimoji="0" lang="en-US" altLang="zh-CN" sz="3200"/>
              <a:t> are to be </a:t>
            </a:r>
            <a:r>
              <a:rPr kumimoji="0" lang="en-US" altLang="zh-CN" sz="3200">
                <a:solidFill>
                  <a:srgbClr val="FF0000"/>
                </a:solidFill>
              </a:rPr>
              <a:t>modified by replacing </a:t>
            </a:r>
            <a:r>
              <a:rPr kumimoji="0" lang="en-US" altLang="zh-CN" sz="3200" i="1">
                <a:solidFill>
                  <a:srgbClr val="FF0000"/>
                </a:solidFill>
                <a:latin typeface="Symbol" pitchFamily="2" charset="2"/>
              </a:rPr>
              <a:t>e</a:t>
            </a:r>
            <a:r>
              <a:rPr kumimoji="0" lang="en-US" altLang="zh-CN" sz="3200" baseline="-30000">
                <a:solidFill>
                  <a:srgbClr val="FF0000"/>
                </a:solidFill>
              </a:rPr>
              <a:t>0</a:t>
            </a:r>
            <a:r>
              <a:rPr kumimoji="0" lang="en-US" altLang="zh-CN" sz="3200">
                <a:solidFill>
                  <a:srgbClr val="FF0000"/>
                </a:solidFill>
              </a:rPr>
              <a:t> with </a:t>
            </a:r>
            <a:r>
              <a:rPr kumimoji="0" lang="en-US" altLang="zh-CN" sz="3200" i="1">
                <a:solidFill>
                  <a:srgbClr val="FF0000"/>
                </a:solidFill>
                <a:latin typeface="Symbol" pitchFamily="2" charset="2"/>
              </a:rPr>
              <a:t>ke</a:t>
            </a:r>
            <a:r>
              <a:rPr kumimoji="0" lang="en-US" altLang="zh-CN" sz="3200" baseline="-30000">
                <a:solidFill>
                  <a:srgbClr val="FF0000"/>
                </a:solidFill>
              </a:rPr>
              <a:t>0</a:t>
            </a:r>
            <a:r>
              <a:rPr kumimoji="0" lang="en-US" altLang="zh-CN" sz="3200"/>
              <a:t>.</a:t>
            </a:r>
          </a:p>
        </p:txBody>
      </p:sp>
      <p:sp>
        <p:nvSpPr>
          <p:cNvPr id="830469" name="Rectangle 5">
            <a:extLst>
              <a:ext uri="{FF2B5EF4-FFF2-40B4-BE49-F238E27FC236}">
                <a16:creationId xmlns:a16="http://schemas.microsoft.com/office/drawing/2014/main" id="{C8A8BDEE-8E56-519F-0047-229E44E7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392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(2)</a:t>
            </a:r>
            <a:r>
              <a:rPr lang="en-US" altLang="zh-CN" sz="3200"/>
              <a:t> Dielectrics break down less readily than air, so higher voltages can be applied without charge passing across the gap (the </a:t>
            </a:r>
            <a:r>
              <a:rPr lang="en-US" altLang="zh-CN" sz="3200">
                <a:solidFill>
                  <a:srgbClr val="3333FF"/>
                </a:solidFill>
              </a:rPr>
              <a:t>potential difference</a:t>
            </a:r>
            <a:r>
              <a:rPr lang="en-US" altLang="zh-CN" sz="3200"/>
              <a:t> that can be applied between plates to a certain value </a:t>
            </a:r>
            <a:r>
              <a:rPr lang="en-US" altLang="zh-CN" sz="3200" i="1"/>
              <a:t>V</a:t>
            </a:r>
            <a:r>
              <a:rPr lang="en-US" altLang="zh-CN" sz="3200" baseline="-30000"/>
              <a:t>max</a:t>
            </a:r>
            <a:r>
              <a:rPr lang="en-US" altLang="zh-CN" sz="3200"/>
              <a:t>, called </a:t>
            </a:r>
            <a:r>
              <a:rPr lang="en-US" altLang="zh-CN" sz="3200" i="1">
                <a:solidFill>
                  <a:srgbClr val="FF0000"/>
                </a:solidFill>
              </a:rPr>
              <a:t>breakdown potential</a:t>
            </a:r>
            <a:r>
              <a:rPr lang="en-US" altLang="zh-CN" sz="3200" i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6" grpId="0" autoUpdateAnimBg="0"/>
      <p:bldP spid="830468" grpId="0" animBg="1" autoUpdateAnimBg="0"/>
      <p:bldP spid="83046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Text Box 2">
            <a:extLst>
              <a:ext uri="{FF2B5EF4-FFF2-40B4-BE49-F238E27FC236}">
                <a16:creationId xmlns:a16="http://schemas.microsoft.com/office/drawing/2014/main" id="{1B8C8E9D-8D8A-57E1-EA4B-453DA6A7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76200"/>
            <a:ext cx="8899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3333FF"/>
                </a:solidFill>
              </a:rPr>
              <a:t>When a point charge is inside a dielectric medium, it produces an electric field with the magnitude </a:t>
            </a:r>
          </a:p>
        </p:txBody>
      </p:sp>
      <p:sp>
        <p:nvSpPr>
          <p:cNvPr id="831491" name="Text Box 3">
            <a:extLst>
              <a:ext uri="{FF2B5EF4-FFF2-40B4-BE49-F238E27FC236}">
                <a16:creationId xmlns:a16="http://schemas.microsoft.com/office/drawing/2014/main" id="{DCC8A7A6-DC2D-9F30-681C-6CECC4905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133600"/>
            <a:ext cx="83677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3333FF"/>
                </a:solidFill>
              </a:rPr>
              <a:t>The electric field outside an isolated conductor </a:t>
            </a:r>
          </a:p>
          <a:p>
            <a:pPr eaLnBrk="1" hangingPunct="1"/>
            <a:r>
              <a:rPr kumimoji="0" lang="en-US" altLang="zh-CN" sz="3200">
                <a:solidFill>
                  <a:srgbClr val="3333FF"/>
                </a:solidFill>
              </a:rPr>
              <a:t>immersed in a dielectric is</a:t>
            </a:r>
          </a:p>
        </p:txBody>
      </p:sp>
      <p:graphicFrame>
        <p:nvGraphicFramePr>
          <p:cNvPr id="831492" name="Object 4">
            <a:extLst>
              <a:ext uri="{FF2B5EF4-FFF2-40B4-BE49-F238E27FC236}">
                <a16:creationId xmlns:a16="http://schemas.microsoft.com/office/drawing/2014/main" id="{BE3E9AD4-661F-887E-F345-4057BAB06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1243013"/>
          <a:ext cx="2190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361400" imgH="10236200" progId="Equation.3">
                  <p:embed/>
                </p:oleObj>
              </mc:Choice>
              <mc:Fallback>
                <p:oleObj name="公式" r:id="rId2" imgW="213614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243013"/>
                        <a:ext cx="21907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3" name="Object 5">
            <a:extLst>
              <a:ext uri="{FF2B5EF4-FFF2-40B4-BE49-F238E27FC236}">
                <a16:creationId xmlns:a16="http://schemas.microsoft.com/office/drawing/2014/main" id="{2FF6BF0B-1EA7-B4DB-B879-83A32EA5E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124200"/>
          <a:ext cx="14859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90900" imgH="12293600" progId="Equation.3">
                  <p:embed/>
                </p:oleObj>
              </mc:Choice>
              <mc:Fallback>
                <p:oleObj name="Equation" r:id="rId4" imgW="16090900" imgH="1229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14859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4" name="Rectangle 6">
            <a:extLst>
              <a:ext uri="{FF2B5EF4-FFF2-40B4-BE49-F238E27FC236}">
                <a16:creationId xmlns:a16="http://schemas.microsoft.com/office/drawing/2014/main" id="{A73978BB-744F-A52C-3D0F-ABC65D4F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60838"/>
            <a:ext cx="7924800" cy="1563687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For a fixed distribution of charges, the </a:t>
            </a:r>
            <a:r>
              <a:rPr lang="en-US" altLang="zh-CN" sz="3200">
                <a:solidFill>
                  <a:srgbClr val="3333FF"/>
                </a:solidFill>
              </a:rPr>
              <a:t>effect of a dielectric is to </a:t>
            </a:r>
            <a:r>
              <a:rPr lang="en-US" altLang="zh-CN" sz="3200">
                <a:solidFill>
                  <a:srgbClr val="FF0000"/>
                </a:solidFill>
              </a:rPr>
              <a:t>weaken</a:t>
            </a:r>
            <a:r>
              <a:rPr lang="en-US" altLang="zh-CN" sz="3200">
                <a:solidFill>
                  <a:srgbClr val="3333FF"/>
                </a:solidFill>
              </a:rPr>
              <a:t> the electric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3333FF"/>
                </a:solidFill>
              </a:rPr>
              <a:t>field</a:t>
            </a:r>
            <a:r>
              <a:rPr lang="en-US" altLang="zh-CN" sz="3200"/>
              <a:t> that would otherwise be present (P535).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build="p" autoUpdateAnimBg="0"/>
      <p:bldP spid="831491" grpId="0" autoUpdateAnimBg="0"/>
      <p:bldP spid="83149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>
            <a:extLst>
              <a:ext uri="{FF2B5EF4-FFF2-40B4-BE49-F238E27FC236}">
                <a16:creationId xmlns:a16="http://schemas.microsoft.com/office/drawing/2014/main" id="{CCC48BFA-7E99-0FA7-7387-C445B8C5A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83058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2. Molecular description of dielectrics </a:t>
            </a:r>
            <a:r>
              <a:rPr lang="en-US" altLang="zh-CN">
                <a:solidFill>
                  <a:schemeClr val="tx2"/>
                </a:solidFill>
              </a:rPr>
              <a:t>(P536)</a:t>
            </a:r>
            <a:endParaRPr lang="en-US" altLang="zh-CN" sz="20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32515" name="Text Box 3">
            <a:extLst>
              <a:ext uri="{FF2B5EF4-FFF2-40B4-BE49-F238E27FC236}">
                <a16:creationId xmlns:a16="http://schemas.microsoft.com/office/drawing/2014/main" id="{0308520B-B19E-CC4D-AABC-5B195874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3333FF"/>
                </a:solidFill>
              </a:rPr>
              <a:t>In such materials, the electric dipoles tends to line up with an external electric field.</a:t>
            </a:r>
          </a:p>
        </p:txBody>
      </p:sp>
      <p:sp>
        <p:nvSpPr>
          <p:cNvPr id="832516" name="Text Box 4">
            <a:extLst>
              <a:ext uri="{FF2B5EF4-FFF2-40B4-BE49-F238E27FC236}">
                <a16:creationId xmlns:a16="http://schemas.microsoft.com/office/drawing/2014/main" id="{9F60FF05-DD17-4822-416C-8010DD16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534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3333FF"/>
                </a:solidFill>
              </a:rPr>
              <a:t>(1)</a:t>
            </a:r>
            <a:r>
              <a:rPr kumimoji="0" lang="en-US" altLang="zh-CN" sz="3200" i="1"/>
              <a:t> Polar </a:t>
            </a:r>
            <a:r>
              <a:rPr kumimoji="0" lang="en-US" altLang="zh-CN" sz="2400"/>
              <a:t>(</a:t>
            </a:r>
            <a:r>
              <a:rPr lang="zh-CN" altLang="en-US" sz="2400">
                <a:latin typeface="宋体" panose="02010600030101010101" pitchFamily="2" charset="-122"/>
              </a:rPr>
              <a:t>有极分子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kumimoji="0" lang="en-US" altLang="zh-CN" sz="3200" i="1"/>
              <a:t> Dielectrics</a:t>
            </a:r>
            <a:r>
              <a:rPr kumimoji="0" lang="en-US" altLang="zh-CN" sz="3200"/>
              <a:t>.  The molecules of some dielectrics, like H</a:t>
            </a:r>
            <a:r>
              <a:rPr kumimoji="0" lang="en-US" altLang="zh-CN" sz="3200" baseline="-25000"/>
              <a:t>2</a:t>
            </a:r>
            <a:r>
              <a:rPr kumimoji="0" lang="en-US" altLang="zh-CN" sz="3200"/>
              <a:t>O and CO, have permanent electric dipole moments.                                   </a:t>
            </a:r>
          </a:p>
        </p:txBody>
      </p:sp>
      <p:grpSp>
        <p:nvGrpSpPr>
          <p:cNvPr id="832517" name="Group 5">
            <a:extLst>
              <a:ext uri="{FF2B5EF4-FFF2-40B4-BE49-F238E27FC236}">
                <a16:creationId xmlns:a16="http://schemas.microsoft.com/office/drawing/2014/main" id="{1F0B766C-5AC9-AE17-2162-54EDBD578EB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438400"/>
            <a:ext cx="3733800" cy="641350"/>
            <a:chOff x="1488" y="1584"/>
            <a:chExt cx="2352" cy="404"/>
          </a:xfrm>
        </p:grpSpPr>
        <p:grpSp>
          <p:nvGrpSpPr>
            <p:cNvPr id="26633" name="Group 6">
              <a:extLst>
                <a:ext uri="{FF2B5EF4-FFF2-40B4-BE49-F238E27FC236}">
                  <a16:creationId xmlns:a16="http://schemas.microsoft.com/office/drawing/2014/main" id="{96B59B3C-B04F-F7AC-B14F-BC4D4E07B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584"/>
              <a:ext cx="1137" cy="404"/>
              <a:chOff x="1488" y="1584"/>
              <a:chExt cx="1137" cy="404"/>
            </a:xfrm>
          </p:grpSpPr>
          <p:sp>
            <p:nvSpPr>
              <p:cNvPr id="26636" name="Oval 7">
                <a:extLst>
                  <a:ext uri="{FF2B5EF4-FFF2-40B4-BE49-F238E27FC236}">
                    <a16:creationId xmlns:a16="http://schemas.microsoft.com/office/drawing/2014/main" id="{CAA16E0E-FDA3-08C7-6DFE-88893EB97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99"/>
                <a:ext cx="1008" cy="22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26637" name="Text Box 8">
                <a:extLst>
                  <a:ext uri="{FF2B5EF4-FFF2-40B4-BE49-F238E27FC236}">
                    <a16:creationId xmlns:a16="http://schemas.microsoft.com/office/drawing/2014/main" id="{88A40417-58F0-A3C8-D2A5-E79DC4E22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" y="1584"/>
                <a:ext cx="110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>
                    <a:solidFill>
                      <a:srgbClr val="FF5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    -</a:t>
                </a:r>
              </a:p>
            </p:txBody>
          </p:sp>
        </p:grpSp>
        <p:sp>
          <p:nvSpPr>
            <p:cNvPr id="26634" name="Line 9">
              <a:extLst>
                <a:ext uri="{FF2B5EF4-FFF2-40B4-BE49-F238E27FC236}">
                  <a16:creationId xmlns:a16="http://schemas.microsoft.com/office/drawing/2014/main" id="{6DBEB226-19DA-3FE0-C00A-63073C67A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771"/>
              <a:ext cx="52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5" name="Object 10">
              <a:extLst>
                <a:ext uri="{FF2B5EF4-FFF2-40B4-BE49-F238E27FC236}">
                  <a16:creationId xmlns:a16="http://schemas.microsoft.com/office/drawing/2014/main" id="{97E9EDFC-C343-674F-29A8-8CA07ED21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1" y="1627"/>
            <a:ext cx="66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585700" imgH="6438900" progId="Equation.3">
                    <p:embed/>
                  </p:oleObj>
                </mc:Choice>
                <mc:Fallback>
                  <p:oleObj name="Equation" r:id="rId2" imgW="12585700" imgH="6438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1627"/>
                          <a:ext cx="669" cy="34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2523" name="Text Box 11">
            <a:extLst>
              <a:ext uri="{FF2B5EF4-FFF2-40B4-BE49-F238E27FC236}">
                <a16:creationId xmlns:a16="http://schemas.microsoft.com/office/drawing/2014/main" id="{B83D08EC-C95F-8134-580B-D9506C3E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267200"/>
            <a:ext cx="8763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3333FF"/>
                </a:solidFill>
              </a:rPr>
              <a:t>(2).</a:t>
            </a:r>
            <a:r>
              <a:rPr kumimoji="0" lang="en-US" altLang="zh-CN" sz="3200" i="1"/>
              <a:t> Nonpolar </a:t>
            </a:r>
            <a:r>
              <a:rPr kumimoji="0"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chemeClr val="tx2"/>
                </a:solidFill>
              </a:rPr>
              <a:t>无极分子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  <a:r>
              <a:rPr lang="en-US" altLang="zh-CN" sz="3200">
                <a:solidFill>
                  <a:srgbClr val="CC0000"/>
                </a:solidFill>
              </a:rPr>
              <a:t> </a:t>
            </a:r>
            <a:r>
              <a:rPr kumimoji="0" lang="en-US" altLang="zh-CN" sz="3200" i="1"/>
              <a:t>Dielectrics</a:t>
            </a:r>
            <a:r>
              <a:rPr kumimoji="0" lang="en-US" altLang="zh-CN" sz="3200"/>
              <a:t>. The dielectrics (such as H</a:t>
            </a:r>
            <a:r>
              <a:rPr kumimoji="0" lang="en-US" altLang="zh-CN" sz="3200" baseline="-25000"/>
              <a:t>2</a:t>
            </a:r>
            <a:r>
              <a:rPr kumimoji="0" lang="en-US" altLang="zh-CN" sz="3200"/>
              <a:t>, N</a:t>
            </a:r>
            <a:r>
              <a:rPr kumimoji="0" lang="en-US" altLang="zh-CN" sz="3200" baseline="-25000"/>
              <a:t>2</a:t>
            </a:r>
            <a:r>
              <a:rPr kumimoji="0" lang="en-US" altLang="zh-CN" sz="3200"/>
              <a:t>) have no permanent electric dipoles.   </a:t>
            </a:r>
          </a:p>
        </p:txBody>
      </p:sp>
      <p:grpSp>
        <p:nvGrpSpPr>
          <p:cNvPr id="832524" name="Group 12">
            <a:extLst>
              <a:ext uri="{FF2B5EF4-FFF2-40B4-BE49-F238E27FC236}">
                <a16:creationId xmlns:a16="http://schemas.microsoft.com/office/drawing/2014/main" id="{0BB47ECA-C9DE-779E-CAD3-BC5F51DD20E2}"/>
              </a:ext>
            </a:extLst>
          </p:cNvPr>
          <p:cNvGrpSpPr>
            <a:grpSpLocks/>
          </p:cNvGrpSpPr>
          <p:nvPr/>
        </p:nvGrpSpPr>
        <p:grpSpPr bwMode="auto">
          <a:xfrm>
            <a:off x="3944938" y="5521325"/>
            <a:ext cx="609600" cy="641350"/>
            <a:chOff x="2485" y="3574"/>
            <a:chExt cx="384" cy="404"/>
          </a:xfrm>
        </p:grpSpPr>
        <p:sp>
          <p:nvSpPr>
            <p:cNvPr id="26631" name="Oval 13">
              <a:extLst>
                <a:ext uri="{FF2B5EF4-FFF2-40B4-BE49-F238E27FC236}">
                  <a16:creationId xmlns:a16="http://schemas.microsoft.com/office/drawing/2014/main" id="{3360E4A7-A8F9-B662-02C8-B1520DFDC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/>
            </a:p>
          </p:txBody>
        </p:sp>
        <p:sp>
          <p:nvSpPr>
            <p:cNvPr id="26632" name="Text Box 14">
              <a:extLst>
                <a:ext uri="{FF2B5EF4-FFF2-40B4-BE49-F238E27FC236}">
                  <a16:creationId xmlns:a16="http://schemas.microsoft.com/office/drawing/2014/main" id="{720CEA77-8E97-1F14-82BA-F94145EEB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3574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>
                  <a:solidFill>
                    <a:srgbClr val="FF5050"/>
                  </a:solidFill>
                </a:rPr>
                <a:t>+</a:t>
              </a:r>
              <a:r>
                <a:rPr lang="en-US" altLang="zh-CN" sz="3600" b="0">
                  <a:solidFill>
                    <a:srgbClr val="FF5050"/>
                  </a:solidFill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3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4" grpId="0" animBg="1" autoUpdateAnimBg="0"/>
      <p:bldP spid="832515" grpId="0" autoUpdateAnimBg="0"/>
      <p:bldP spid="832516" grpId="0" autoUpdateAnimBg="0"/>
      <p:bldP spid="83252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Text Box 2">
            <a:extLst>
              <a:ext uri="{FF2B5EF4-FFF2-40B4-BE49-F238E27FC236}">
                <a16:creationId xmlns:a16="http://schemas.microsoft.com/office/drawing/2014/main" id="{34D6D7C0-11D0-F94E-5B95-4EA93B96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  <a:latin typeface="Arial" panose="020B0604020202020204" pitchFamily="34" charset="0"/>
              </a:rPr>
              <a:t>No external electric field:</a:t>
            </a:r>
            <a:r>
              <a:rPr lang="en-US" altLang="zh-CN" sz="240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tx2"/>
                </a:solidFill>
              </a:rPr>
              <a:t>random thermal motion, 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  <a:r>
              <a:rPr lang="en-US" altLang="zh-CN" b="0">
                <a:solidFill>
                  <a:schemeClr val="tx2"/>
                </a:solidFill>
                <a:cs typeface="Times New Roman" panose="02020603050405020304" pitchFamily="18" charset="0"/>
              </a:rPr>
              <a:t>—— </a:t>
            </a:r>
            <a:r>
              <a:rPr lang="en-US" altLang="zh-CN" sz="3200">
                <a:solidFill>
                  <a:schemeClr val="tx2"/>
                </a:solidFill>
              </a:rPr>
              <a:t>neutralized</a:t>
            </a:r>
            <a:r>
              <a:rPr lang="en-US" altLang="zh-CN" b="0">
                <a:solidFill>
                  <a:schemeClr val="tx2"/>
                </a:solidFill>
              </a:rPr>
              <a:t> (</a:t>
            </a:r>
            <a:r>
              <a:rPr lang="zh-CN" altLang="en-US" sz="2000"/>
              <a:t>电中性</a:t>
            </a:r>
            <a:r>
              <a:rPr lang="en-US" altLang="zh-CN" sz="2000"/>
              <a:t>)</a:t>
            </a:r>
          </a:p>
        </p:txBody>
      </p:sp>
      <p:grpSp>
        <p:nvGrpSpPr>
          <p:cNvPr id="833539" name="Group 3">
            <a:extLst>
              <a:ext uri="{FF2B5EF4-FFF2-40B4-BE49-F238E27FC236}">
                <a16:creationId xmlns:a16="http://schemas.microsoft.com/office/drawing/2014/main" id="{983C072E-1F5B-3795-5193-5D183410460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52538"/>
            <a:ext cx="2819400" cy="1643062"/>
            <a:chOff x="528" y="1005"/>
            <a:chExt cx="1776" cy="1035"/>
          </a:xfrm>
        </p:grpSpPr>
        <p:grpSp>
          <p:nvGrpSpPr>
            <p:cNvPr id="27709" name="Group 4">
              <a:extLst>
                <a:ext uri="{FF2B5EF4-FFF2-40B4-BE49-F238E27FC236}">
                  <a16:creationId xmlns:a16="http://schemas.microsoft.com/office/drawing/2014/main" id="{32D360B0-4AC6-691C-FEA7-26A24E44E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320"/>
              <a:ext cx="1488" cy="720"/>
              <a:chOff x="1440" y="2640"/>
              <a:chExt cx="1488" cy="720"/>
            </a:xfrm>
          </p:grpSpPr>
          <p:sp>
            <p:nvSpPr>
              <p:cNvPr id="27711" name="Rectangle 5">
                <a:extLst>
                  <a:ext uri="{FF2B5EF4-FFF2-40B4-BE49-F238E27FC236}">
                    <a16:creationId xmlns:a16="http://schemas.microsoft.com/office/drawing/2014/main" id="{4B9BDFE8-A795-5431-A9EE-A6344F5D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148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27712" name="Line 6">
                <a:extLst>
                  <a:ext uri="{FF2B5EF4-FFF2-40B4-BE49-F238E27FC236}">
                    <a16:creationId xmlns:a16="http://schemas.microsoft.com/office/drawing/2014/main" id="{536ABE8C-303A-DF38-06F2-8F60ADBBC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73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3" name="Line 7">
                <a:extLst>
                  <a:ext uri="{FF2B5EF4-FFF2-40B4-BE49-F238E27FC236}">
                    <a16:creationId xmlns:a16="http://schemas.microsoft.com/office/drawing/2014/main" id="{A9808CAC-DCCB-16D2-459C-AF7F5101E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28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4" name="Line 8">
                <a:extLst>
                  <a:ext uri="{FF2B5EF4-FFF2-40B4-BE49-F238E27FC236}">
                    <a16:creationId xmlns:a16="http://schemas.microsoft.com/office/drawing/2014/main" id="{BE276025-59DD-0474-F3FB-ADE33D932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5" name="Line 9">
                <a:extLst>
                  <a:ext uri="{FF2B5EF4-FFF2-40B4-BE49-F238E27FC236}">
                    <a16:creationId xmlns:a16="http://schemas.microsoft.com/office/drawing/2014/main" id="{5B03DCF6-EDC2-23E4-4E61-F796B60BA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7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6" name="Line 10">
                <a:extLst>
                  <a:ext uri="{FF2B5EF4-FFF2-40B4-BE49-F238E27FC236}">
                    <a16:creationId xmlns:a16="http://schemas.microsoft.com/office/drawing/2014/main" id="{17323194-9D36-F7D7-2757-A667ECFB8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302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7" name="Line 11">
                <a:extLst>
                  <a:ext uri="{FF2B5EF4-FFF2-40B4-BE49-F238E27FC236}">
                    <a16:creationId xmlns:a16="http://schemas.microsoft.com/office/drawing/2014/main" id="{3942E8DF-F908-7839-564D-54E510CF0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28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8" name="Line 12">
                <a:extLst>
                  <a:ext uri="{FF2B5EF4-FFF2-40B4-BE49-F238E27FC236}">
                    <a16:creationId xmlns:a16="http://schemas.microsoft.com/office/drawing/2014/main" id="{A614B9CB-DB94-C3F2-6B36-84EEB8AF7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30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9" name="Line 13">
                <a:extLst>
                  <a:ext uri="{FF2B5EF4-FFF2-40B4-BE49-F238E27FC236}">
                    <a16:creationId xmlns:a16="http://schemas.microsoft.com/office/drawing/2014/main" id="{55AD6F6F-DBF2-B229-5814-CA95C9A61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56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0" name="Line 14">
                <a:extLst>
                  <a:ext uri="{FF2B5EF4-FFF2-40B4-BE49-F238E27FC236}">
                    <a16:creationId xmlns:a16="http://schemas.microsoft.com/office/drawing/2014/main" id="{5B528E79-FE70-7C2F-8BDB-0F6A0107B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1" name="Line 15">
                <a:extLst>
                  <a:ext uri="{FF2B5EF4-FFF2-40B4-BE49-F238E27FC236}">
                    <a16:creationId xmlns:a16="http://schemas.microsoft.com/office/drawing/2014/main" id="{2D58C708-A8EB-3F56-47DC-BCF10F670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73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2" name="Line 16">
                <a:extLst>
                  <a:ext uri="{FF2B5EF4-FFF2-40B4-BE49-F238E27FC236}">
                    <a16:creationId xmlns:a16="http://schemas.microsoft.com/office/drawing/2014/main" id="{D9DA16A6-489C-629A-77E1-59FC34038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3" name="Line 17">
                <a:extLst>
                  <a:ext uri="{FF2B5EF4-FFF2-40B4-BE49-F238E27FC236}">
                    <a16:creationId xmlns:a16="http://schemas.microsoft.com/office/drawing/2014/main" id="{F67AF497-8579-F88B-C5B1-0466B2274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4" name="Line 18">
                <a:extLst>
                  <a:ext uri="{FF2B5EF4-FFF2-40B4-BE49-F238E27FC236}">
                    <a16:creationId xmlns:a16="http://schemas.microsoft.com/office/drawing/2014/main" id="{D6C168B9-784A-66C7-E292-5ED35225E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32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5" name="Line 19">
                <a:extLst>
                  <a:ext uri="{FF2B5EF4-FFF2-40B4-BE49-F238E27FC236}">
                    <a16:creationId xmlns:a16="http://schemas.microsoft.com/office/drawing/2014/main" id="{28A79825-E9FC-2504-C98B-8DE13D274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2976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6" name="Line 20">
                <a:extLst>
                  <a:ext uri="{FF2B5EF4-FFF2-40B4-BE49-F238E27FC236}">
                    <a16:creationId xmlns:a16="http://schemas.microsoft.com/office/drawing/2014/main" id="{3AC417B6-13BD-D15E-DC0F-A37131ECC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7" name="Line 21">
                <a:extLst>
                  <a:ext uri="{FF2B5EF4-FFF2-40B4-BE49-F238E27FC236}">
                    <a16:creationId xmlns:a16="http://schemas.microsoft.com/office/drawing/2014/main" id="{62C01310-BEC5-EC33-196C-C7E21C45D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307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8" name="Line 22">
                <a:extLst>
                  <a:ext uri="{FF2B5EF4-FFF2-40B4-BE49-F238E27FC236}">
                    <a16:creationId xmlns:a16="http://schemas.microsoft.com/office/drawing/2014/main" id="{D5237BBE-4053-E9B6-B8DB-6C74970BB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9" name="Line 23">
                <a:extLst>
                  <a:ext uri="{FF2B5EF4-FFF2-40B4-BE49-F238E27FC236}">
                    <a16:creationId xmlns:a16="http://schemas.microsoft.com/office/drawing/2014/main" id="{C0A57628-B769-7E8B-AFF0-81942C3FA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0" name="Line 24">
                <a:extLst>
                  <a:ext uri="{FF2B5EF4-FFF2-40B4-BE49-F238E27FC236}">
                    <a16:creationId xmlns:a16="http://schemas.microsoft.com/office/drawing/2014/main" id="{DC674189-7F23-8FAF-803C-31D46CA69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1" name="Line 25">
                <a:extLst>
                  <a:ext uri="{FF2B5EF4-FFF2-40B4-BE49-F238E27FC236}">
                    <a16:creationId xmlns:a16="http://schemas.microsoft.com/office/drawing/2014/main" id="{2288A5EC-DA82-72C8-0E09-D6C8EFCC6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2" name="Line 26">
                <a:extLst>
                  <a:ext uri="{FF2B5EF4-FFF2-40B4-BE49-F238E27FC236}">
                    <a16:creationId xmlns:a16="http://schemas.microsoft.com/office/drawing/2014/main" id="{28DF6E8B-E90E-E600-9FCB-FC83179ED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072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10" name="Text Box 27">
              <a:extLst>
                <a:ext uri="{FF2B5EF4-FFF2-40B4-BE49-F238E27FC236}">
                  <a16:creationId xmlns:a16="http://schemas.microsoft.com/office/drawing/2014/main" id="{0607EF2B-0A5D-24E4-6D43-80D21B9AD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5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FD63CD"/>
                  </a:solidFill>
                </a:rPr>
                <a:t>Polar</a:t>
              </a:r>
              <a:r>
                <a:rPr kumimoji="0" lang="en-US" altLang="zh-CN">
                  <a:solidFill>
                    <a:srgbClr val="660033"/>
                  </a:solidFill>
                </a:rPr>
                <a:t> Dielectrics</a:t>
              </a:r>
            </a:p>
          </p:txBody>
        </p:sp>
      </p:grpSp>
      <p:grpSp>
        <p:nvGrpSpPr>
          <p:cNvPr id="833564" name="Group 28">
            <a:extLst>
              <a:ext uri="{FF2B5EF4-FFF2-40B4-BE49-F238E27FC236}">
                <a16:creationId xmlns:a16="http://schemas.microsoft.com/office/drawing/2014/main" id="{2A0774AC-4E0A-C179-139B-8E9F951B429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219200"/>
            <a:ext cx="3505200" cy="1655763"/>
            <a:chOff x="2832" y="997"/>
            <a:chExt cx="2208" cy="1043"/>
          </a:xfrm>
        </p:grpSpPr>
        <p:grpSp>
          <p:nvGrpSpPr>
            <p:cNvPr id="27676" name="Group 29">
              <a:extLst>
                <a:ext uri="{FF2B5EF4-FFF2-40B4-BE49-F238E27FC236}">
                  <a16:creationId xmlns:a16="http://schemas.microsoft.com/office/drawing/2014/main" id="{282B71A6-11BC-75B7-F05A-10E43A042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320"/>
              <a:ext cx="1440" cy="720"/>
              <a:chOff x="3600" y="3024"/>
              <a:chExt cx="1440" cy="720"/>
            </a:xfrm>
          </p:grpSpPr>
          <p:sp>
            <p:nvSpPr>
              <p:cNvPr id="27678" name="Rectangle 30">
                <a:extLst>
                  <a:ext uri="{FF2B5EF4-FFF2-40B4-BE49-F238E27FC236}">
                    <a16:creationId xmlns:a16="http://schemas.microsoft.com/office/drawing/2014/main" id="{462351A9-4D37-0FEE-1FAF-DC1F60906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144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grpSp>
            <p:nvGrpSpPr>
              <p:cNvPr id="27679" name="Group 31">
                <a:extLst>
                  <a:ext uri="{FF2B5EF4-FFF2-40B4-BE49-F238E27FC236}">
                    <a16:creationId xmlns:a16="http://schemas.microsoft.com/office/drawing/2014/main" id="{9E476815-C0F3-2DD2-9B33-2E9D9C960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072"/>
                <a:ext cx="1152" cy="624"/>
                <a:chOff x="3744" y="3072"/>
                <a:chExt cx="1152" cy="624"/>
              </a:xfrm>
            </p:grpSpPr>
            <p:sp>
              <p:nvSpPr>
                <p:cNvPr id="27680" name="Oval 32">
                  <a:extLst>
                    <a:ext uri="{FF2B5EF4-FFF2-40B4-BE49-F238E27FC236}">
                      <a16:creationId xmlns:a16="http://schemas.microsoft.com/office/drawing/2014/main" id="{F5CD01D9-67FB-F0CD-5E51-3151E7A6B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1" name="Oval 33">
                  <a:extLst>
                    <a:ext uri="{FF2B5EF4-FFF2-40B4-BE49-F238E27FC236}">
                      <a16:creationId xmlns:a16="http://schemas.microsoft.com/office/drawing/2014/main" id="{D0239184-8717-BDD6-D32E-EC86D5C9F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2" name="Oval 34">
                  <a:extLst>
                    <a:ext uri="{FF2B5EF4-FFF2-40B4-BE49-F238E27FC236}">
                      <a16:creationId xmlns:a16="http://schemas.microsoft.com/office/drawing/2014/main" id="{7800C892-1ACF-B966-06FB-87B9DAC3D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3" name="Oval 35">
                  <a:extLst>
                    <a:ext uri="{FF2B5EF4-FFF2-40B4-BE49-F238E27FC236}">
                      <a16:creationId xmlns:a16="http://schemas.microsoft.com/office/drawing/2014/main" id="{8546F1E6-652B-47DE-0A70-65E717CC6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31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4" name="Oval 36">
                  <a:extLst>
                    <a:ext uri="{FF2B5EF4-FFF2-40B4-BE49-F238E27FC236}">
                      <a16:creationId xmlns:a16="http://schemas.microsoft.com/office/drawing/2014/main" id="{CE533ABC-2C7B-8ADD-DBC5-12CAB2A10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33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5" name="Oval 37">
                  <a:extLst>
                    <a:ext uri="{FF2B5EF4-FFF2-40B4-BE49-F238E27FC236}">
                      <a16:creationId xmlns:a16="http://schemas.microsoft.com/office/drawing/2014/main" id="{1B0FB435-AD7E-673F-7B50-3298BC3CF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31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6" name="Oval 38">
                  <a:extLst>
                    <a:ext uri="{FF2B5EF4-FFF2-40B4-BE49-F238E27FC236}">
                      <a16:creationId xmlns:a16="http://schemas.microsoft.com/office/drawing/2014/main" id="{B9B116A7-F748-0FA3-F9B6-3E1166917B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7" name="Oval 39">
                  <a:extLst>
                    <a:ext uri="{FF2B5EF4-FFF2-40B4-BE49-F238E27FC236}">
                      <a16:creationId xmlns:a16="http://schemas.microsoft.com/office/drawing/2014/main" id="{D091F280-CF68-F31E-A24F-FC251CEEE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8" name="Oval 40">
                  <a:extLst>
                    <a:ext uri="{FF2B5EF4-FFF2-40B4-BE49-F238E27FC236}">
                      <a16:creationId xmlns:a16="http://schemas.microsoft.com/office/drawing/2014/main" id="{609FEB17-1C63-6D2B-76C7-74557FAF8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31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89" name="Oval 41">
                  <a:extLst>
                    <a:ext uri="{FF2B5EF4-FFF2-40B4-BE49-F238E27FC236}">
                      <a16:creationId xmlns:a16="http://schemas.microsoft.com/office/drawing/2014/main" id="{A582EFD5-DE43-2785-4871-C669B39AF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3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0" name="Oval 42">
                  <a:extLst>
                    <a:ext uri="{FF2B5EF4-FFF2-40B4-BE49-F238E27FC236}">
                      <a16:creationId xmlns:a16="http://schemas.microsoft.com/office/drawing/2014/main" id="{04B41558-5950-A4C8-76E8-B7607D44F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3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1" name="Oval 43">
                  <a:extLst>
                    <a:ext uri="{FF2B5EF4-FFF2-40B4-BE49-F238E27FC236}">
                      <a16:creationId xmlns:a16="http://schemas.microsoft.com/office/drawing/2014/main" id="{08148C9F-AD9D-8713-4007-4AC8E0D24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2" name="Oval 44">
                  <a:extLst>
                    <a:ext uri="{FF2B5EF4-FFF2-40B4-BE49-F238E27FC236}">
                      <a16:creationId xmlns:a16="http://schemas.microsoft.com/office/drawing/2014/main" id="{AC484DB2-05E9-3596-FAA1-93E4A64A0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3" name="Oval 45">
                  <a:extLst>
                    <a:ext uri="{FF2B5EF4-FFF2-40B4-BE49-F238E27FC236}">
                      <a16:creationId xmlns:a16="http://schemas.microsoft.com/office/drawing/2014/main" id="{E1006EC6-83E6-6081-51AB-12931F98C8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30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4" name="Oval 46">
                  <a:extLst>
                    <a:ext uri="{FF2B5EF4-FFF2-40B4-BE49-F238E27FC236}">
                      <a16:creationId xmlns:a16="http://schemas.microsoft.com/office/drawing/2014/main" id="{6DA6F842-F03C-4188-9D32-7502F88BA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5" name="Oval 47">
                  <a:extLst>
                    <a:ext uri="{FF2B5EF4-FFF2-40B4-BE49-F238E27FC236}">
                      <a16:creationId xmlns:a16="http://schemas.microsoft.com/office/drawing/2014/main" id="{5E12D2A8-3B90-B43F-02F0-D59D8F3B6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5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6" name="Oval 48">
                  <a:extLst>
                    <a:ext uri="{FF2B5EF4-FFF2-40B4-BE49-F238E27FC236}">
                      <a16:creationId xmlns:a16="http://schemas.microsoft.com/office/drawing/2014/main" id="{0E0787F7-BE57-9908-2A21-102D188FF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7" name="Oval 49">
                  <a:extLst>
                    <a:ext uri="{FF2B5EF4-FFF2-40B4-BE49-F238E27FC236}">
                      <a16:creationId xmlns:a16="http://schemas.microsoft.com/office/drawing/2014/main" id="{05484197-6F27-C461-F3D2-12B725994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3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8" name="Oval 50">
                  <a:extLst>
                    <a:ext uri="{FF2B5EF4-FFF2-40B4-BE49-F238E27FC236}">
                      <a16:creationId xmlns:a16="http://schemas.microsoft.com/office/drawing/2014/main" id="{3B232E42-FC63-FD78-5AF4-19BB8592B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8" y="34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699" name="Oval 51">
                  <a:extLst>
                    <a:ext uri="{FF2B5EF4-FFF2-40B4-BE49-F238E27FC236}">
                      <a16:creationId xmlns:a16="http://schemas.microsoft.com/office/drawing/2014/main" id="{54A2798B-1D60-BFF3-8A15-D4CC4D3D88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1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0" name="Oval 52">
                  <a:extLst>
                    <a:ext uri="{FF2B5EF4-FFF2-40B4-BE49-F238E27FC236}">
                      <a16:creationId xmlns:a16="http://schemas.microsoft.com/office/drawing/2014/main" id="{F12C3F6D-64CE-FBCF-659E-D74C13464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31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1" name="Oval 53">
                  <a:extLst>
                    <a:ext uri="{FF2B5EF4-FFF2-40B4-BE49-F238E27FC236}">
                      <a16:creationId xmlns:a16="http://schemas.microsoft.com/office/drawing/2014/main" id="{537DF1E9-0205-3D80-72E5-26E57BD24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1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2" name="Oval 54">
                  <a:extLst>
                    <a:ext uri="{FF2B5EF4-FFF2-40B4-BE49-F238E27FC236}">
                      <a16:creationId xmlns:a16="http://schemas.microsoft.com/office/drawing/2014/main" id="{13B573E8-A12D-2213-B5A3-65FBBF504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8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3" name="Oval 55">
                  <a:extLst>
                    <a:ext uri="{FF2B5EF4-FFF2-40B4-BE49-F238E27FC236}">
                      <a16:creationId xmlns:a16="http://schemas.microsoft.com/office/drawing/2014/main" id="{9FF88827-34B8-29A0-7E2B-4AA1FCD5C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0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4" name="Oval 56">
                  <a:extLst>
                    <a:ext uri="{FF2B5EF4-FFF2-40B4-BE49-F238E27FC236}">
                      <a16:creationId xmlns:a16="http://schemas.microsoft.com/office/drawing/2014/main" id="{6EAA1669-8D28-0776-DCC5-3AE1FC4C9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5" name="Oval 57">
                  <a:extLst>
                    <a:ext uri="{FF2B5EF4-FFF2-40B4-BE49-F238E27FC236}">
                      <a16:creationId xmlns:a16="http://schemas.microsoft.com/office/drawing/2014/main" id="{EEAB50E1-1480-8544-0988-F561C400C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6" name="Oval 58">
                  <a:extLst>
                    <a:ext uri="{FF2B5EF4-FFF2-40B4-BE49-F238E27FC236}">
                      <a16:creationId xmlns:a16="http://schemas.microsoft.com/office/drawing/2014/main" id="{066F59CE-E254-F414-0897-AF4E9EF14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8" y="30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7" name="Oval 59">
                  <a:extLst>
                    <a:ext uri="{FF2B5EF4-FFF2-40B4-BE49-F238E27FC236}">
                      <a16:creationId xmlns:a16="http://schemas.microsoft.com/office/drawing/2014/main" id="{CADB83C4-E927-CFAF-5356-A8EAD3241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27708" name="Oval 60">
                  <a:extLst>
                    <a:ext uri="{FF2B5EF4-FFF2-40B4-BE49-F238E27FC236}">
                      <a16:creationId xmlns:a16="http://schemas.microsoft.com/office/drawing/2014/main" id="{6454D980-5D3D-5C7C-EEEE-50560703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6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</p:grpSp>
        </p:grpSp>
        <p:sp>
          <p:nvSpPr>
            <p:cNvPr id="27677" name="Text Box 61">
              <a:extLst>
                <a:ext uri="{FF2B5EF4-FFF2-40B4-BE49-F238E27FC236}">
                  <a16:creationId xmlns:a16="http://schemas.microsoft.com/office/drawing/2014/main" id="{BB45F9AE-88A8-FD39-A8D4-D1F5BA37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997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FD63CD"/>
                  </a:solidFill>
                </a:rPr>
                <a:t>Nonpolar </a:t>
              </a:r>
              <a:r>
                <a:rPr kumimoji="0" lang="en-US" altLang="zh-CN">
                  <a:solidFill>
                    <a:srgbClr val="660033"/>
                  </a:solidFill>
                </a:rPr>
                <a:t>Dielectrics</a:t>
              </a:r>
            </a:p>
          </p:txBody>
        </p:sp>
      </p:grpSp>
      <p:grpSp>
        <p:nvGrpSpPr>
          <p:cNvPr id="833598" name="Group 62">
            <a:extLst>
              <a:ext uri="{FF2B5EF4-FFF2-40B4-BE49-F238E27FC236}">
                <a16:creationId xmlns:a16="http://schemas.microsoft.com/office/drawing/2014/main" id="{19DED411-4225-372D-59AE-E36CED137EA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24200"/>
            <a:ext cx="8610600" cy="1554163"/>
            <a:chOff x="144" y="2208"/>
            <a:chExt cx="5424" cy="979"/>
          </a:xfrm>
        </p:grpSpPr>
        <p:sp>
          <p:nvSpPr>
            <p:cNvPr id="27674" name="Text Box 63">
              <a:extLst>
                <a:ext uri="{FF2B5EF4-FFF2-40B4-BE49-F238E27FC236}">
                  <a16:creationId xmlns:a16="http://schemas.microsoft.com/office/drawing/2014/main" id="{3A1EE758-932B-E986-9713-B3D1683CB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08"/>
              <a:ext cx="542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  <a:latin typeface="Arial" panose="020B0604020202020204" pitchFamily="34" charset="0"/>
                </a:rPr>
                <a:t>Under external electric field:</a:t>
              </a:r>
              <a:r>
                <a:rPr lang="en-US" altLang="zh-CN" sz="3200">
                  <a:solidFill>
                    <a:srgbClr val="3333FF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zh-CN" sz="3200"/>
                <a:t>whether there are permanent electric dipoles or not,        tends to “stretch” the molecules.</a:t>
              </a:r>
              <a:endParaRPr lang="en-US" altLang="zh-CN" sz="320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7675" name="Object 64">
              <a:extLst>
                <a:ext uri="{FF2B5EF4-FFF2-40B4-BE49-F238E27FC236}">
                  <a16:creationId xmlns:a16="http://schemas.microsoft.com/office/drawing/2014/main" id="{222F9AAB-73A3-BA9F-AE3F-8B1F2181C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8" y="2550"/>
            <a:ext cx="31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438900" imgH="5854700" progId="Equation.3">
                    <p:embed/>
                  </p:oleObj>
                </mc:Choice>
                <mc:Fallback>
                  <p:oleObj name="公式" r:id="rId2" imgW="6438900" imgH="58547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550"/>
                          <a:ext cx="31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3601" name="Group 65">
            <a:extLst>
              <a:ext uri="{FF2B5EF4-FFF2-40B4-BE49-F238E27FC236}">
                <a16:creationId xmlns:a16="http://schemas.microsoft.com/office/drawing/2014/main" id="{A39DFA34-7E04-A092-BC11-F644FADD8F4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53000"/>
            <a:ext cx="3595688" cy="1295400"/>
            <a:chOff x="1632" y="3120"/>
            <a:chExt cx="2265" cy="816"/>
          </a:xfrm>
        </p:grpSpPr>
        <p:grpSp>
          <p:nvGrpSpPr>
            <p:cNvPr id="27654" name="Group 66">
              <a:extLst>
                <a:ext uri="{FF2B5EF4-FFF2-40B4-BE49-F238E27FC236}">
                  <a16:creationId xmlns:a16="http://schemas.microsoft.com/office/drawing/2014/main" id="{2C3C2172-D34D-E71A-81A4-4E10CA718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408"/>
              <a:ext cx="336" cy="336"/>
              <a:chOff x="1824" y="1728"/>
              <a:chExt cx="336" cy="336"/>
            </a:xfrm>
          </p:grpSpPr>
          <p:sp>
            <p:nvSpPr>
              <p:cNvPr id="27672" name="Oval 67">
                <a:extLst>
                  <a:ext uri="{FF2B5EF4-FFF2-40B4-BE49-F238E27FC236}">
                    <a16:creationId xmlns:a16="http://schemas.microsoft.com/office/drawing/2014/main" id="{AF4C5196-F0E5-9378-C607-935E2360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336" cy="336"/>
              </a:xfrm>
              <a:prstGeom prst="ellipse">
                <a:avLst/>
              </a:prstGeom>
              <a:solidFill>
                <a:srgbClr val="F4C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27673" name="Line 68">
                <a:extLst>
                  <a:ext uri="{FF2B5EF4-FFF2-40B4-BE49-F238E27FC236}">
                    <a16:creationId xmlns:a16="http://schemas.microsoft.com/office/drawing/2014/main" id="{80E87AA3-1C9A-39F5-7C72-A9988C6B8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8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55" name="Group 69">
              <a:extLst>
                <a:ext uri="{FF2B5EF4-FFF2-40B4-BE49-F238E27FC236}">
                  <a16:creationId xmlns:a16="http://schemas.microsoft.com/office/drawing/2014/main" id="{7974BDB9-A53D-F983-A07F-87B7606DF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408"/>
              <a:ext cx="336" cy="336"/>
              <a:chOff x="2484" y="1728"/>
              <a:chExt cx="336" cy="336"/>
            </a:xfrm>
          </p:grpSpPr>
          <p:sp>
            <p:nvSpPr>
              <p:cNvPr id="27669" name="Oval 70">
                <a:extLst>
                  <a:ext uri="{FF2B5EF4-FFF2-40B4-BE49-F238E27FC236}">
                    <a16:creationId xmlns:a16="http://schemas.microsoft.com/office/drawing/2014/main" id="{E9D9D4B6-398D-2115-0B4C-B3F055E55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" y="1728"/>
                <a:ext cx="336" cy="336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27670" name="Line 71">
                <a:extLst>
                  <a:ext uri="{FF2B5EF4-FFF2-40B4-BE49-F238E27FC236}">
                    <a16:creationId xmlns:a16="http://schemas.microsoft.com/office/drawing/2014/main" id="{702C5EFC-5CEC-E798-669E-D7458CD45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6" y="18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72">
                <a:extLst>
                  <a:ext uri="{FF2B5EF4-FFF2-40B4-BE49-F238E27FC236}">
                    <a16:creationId xmlns:a16="http://schemas.microsoft.com/office/drawing/2014/main" id="{17D38574-163A-84E9-1C2B-AA1B71FEE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604" y="18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6" name="Line 73">
              <a:extLst>
                <a:ext uri="{FF2B5EF4-FFF2-40B4-BE49-F238E27FC236}">
                  <a16:creationId xmlns:a16="http://schemas.microsoft.com/office/drawing/2014/main" id="{EF93B7A4-BF82-F7A5-C3EE-51CE8BE24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2930" y="2497"/>
              <a:ext cx="1" cy="1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Line 74">
              <a:extLst>
                <a:ext uri="{FF2B5EF4-FFF2-40B4-BE49-F238E27FC236}">
                  <a16:creationId xmlns:a16="http://schemas.microsoft.com/office/drawing/2014/main" id="{8E6AD93A-71B1-346D-D475-432807548C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2929" y="2700"/>
              <a:ext cx="1" cy="1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75">
              <a:extLst>
                <a:ext uri="{FF2B5EF4-FFF2-40B4-BE49-F238E27FC236}">
                  <a16:creationId xmlns:a16="http://schemas.microsoft.com/office/drawing/2014/main" id="{B01A4C02-AD16-F9E0-8B5F-69C794FA2B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2930" y="2904"/>
              <a:ext cx="0" cy="1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76">
              <a:extLst>
                <a:ext uri="{FF2B5EF4-FFF2-40B4-BE49-F238E27FC236}">
                  <a16:creationId xmlns:a16="http://schemas.microsoft.com/office/drawing/2014/main" id="{83B394D6-FA37-B634-539B-01E4A94C2F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11010" flipV="1">
              <a:off x="2927" y="3109"/>
              <a:ext cx="1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77">
              <a:extLst>
                <a:ext uri="{FF2B5EF4-FFF2-40B4-BE49-F238E27FC236}">
                  <a16:creationId xmlns:a16="http://schemas.microsoft.com/office/drawing/2014/main" id="{2E78600A-90DC-C144-571D-2C9CB96639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2929" y="3312"/>
              <a:ext cx="0" cy="1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1" name="Object 78">
              <a:extLst>
                <a:ext uri="{FF2B5EF4-FFF2-40B4-BE49-F238E27FC236}">
                  <a16:creationId xmlns:a16="http://schemas.microsoft.com/office/drawing/2014/main" id="{323EEFB4-38E3-60B9-99FF-7980C34036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360"/>
            <a:ext cx="29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97300" imgH="4686300" progId="Equation.3">
                    <p:embed/>
                  </p:oleObj>
                </mc:Choice>
                <mc:Fallback>
                  <p:oleObj name="Equation" r:id="rId4" imgW="3797300" imgH="46863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360"/>
                          <a:ext cx="29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2" name="Group 79">
              <a:extLst>
                <a:ext uri="{FF2B5EF4-FFF2-40B4-BE49-F238E27FC236}">
                  <a16:creationId xmlns:a16="http://schemas.microsoft.com/office/drawing/2014/main" id="{B34A44C7-2076-77F4-3D08-01B41E12C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12"/>
              <a:ext cx="336" cy="336"/>
              <a:chOff x="1824" y="1728"/>
              <a:chExt cx="336" cy="336"/>
            </a:xfrm>
          </p:grpSpPr>
          <p:sp>
            <p:nvSpPr>
              <p:cNvPr id="27667" name="Oval 80">
                <a:extLst>
                  <a:ext uri="{FF2B5EF4-FFF2-40B4-BE49-F238E27FC236}">
                    <a16:creationId xmlns:a16="http://schemas.microsoft.com/office/drawing/2014/main" id="{64741388-7516-3F26-5FBA-D397A3CD9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336" cy="336"/>
              </a:xfrm>
              <a:prstGeom prst="ellipse">
                <a:avLst/>
              </a:prstGeom>
              <a:solidFill>
                <a:srgbClr val="F4C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27668" name="Line 81">
                <a:extLst>
                  <a:ext uri="{FF2B5EF4-FFF2-40B4-BE49-F238E27FC236}">
                    <a16:creationId xmlns:a16="http://schemas.microsoft.com/office/drawing/2014/main" id="{63854994-30B4-8DB0-C5B8-7E8254746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8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63" name="Group 82">
              <a:extLst>
                <a:ext uri="{FF2B5EF4-FFF2-40B4-BE49-F238E27FC236}">
                  <a16:creationId xmlns:a16="http://schemas.microsoft.com/office/drawing/2014/main" id="{E7FD73AE-9A11-A345-CA48-BEBF00F21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12"/>
              <a:ext cx="336" cy="336"/>
              <a:chOff x="2484" y="1728"/>
              <a:chExt cx="336" cy="336"/>
            </a:xfrm>
          </p:grpSpPr>
          <p:sp>
            <p:nvSpPr>
              <p:cNvPr id="27664" name="Oval 83">
                <a:extLst>
                  <a:ext uri="{FF2B5EF4-FFF2-40B4-BE49-F238E27FC236}">
                    <a16:creationId xmlns:a16="http://schemas.microsoft.com/office/drawing/2014/main" id="{818D0FE3-F20F-BB5C-C949-DD76F3732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" y="1728"/>
                <a:ext cx="336" cy="336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27665" name="Line 84">
                <a:extLst>
                  <a:ext uri="{FF2B5EF4-FFF2-40B4-BE49-F238E27FC236}">
                    <a16:creationId xmlns:a16="http://schemas.microsoft.com/office/drawing/2014/main" id="{9774D745-8607-0348-66D9-CD853CC33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6" y="18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Line 85">
                <a:extLst>
                  <a:ext uri="{FF2B5EF4-FFF2-40B4-BE49-F238E27FC236}">
                    <a16:creationId xmlns:a16="http://schemas.microsoft.com/office/drawing/2014/main" id="{94C5BB87-420E-B172-ABCB-C3DA537A3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604" y="18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Text Box 2">
            <a:extLst>
              <a:ext uri="{FF2B5EF4-FFF2-40B4-BE49-F238E27FC236}">
                <a16:creationId xmlns:a16="http://schemas.microsoft.com/office/drawing/2014/main" id="{57E8D9F8-B7EE-8601-28AD-1066C1431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3581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CC0000"/>
                </a:solidFill>
              </a:rPr>
              <a:t>common effects: </a:t>
            </a:r>
            <a:r>
              <a:rPr lang="en-US" altLang="zh-CN" sz="3200">
                <a:solidFill>
                  <a:schemeClr val="accent2"/>
                </a:solidFill>
              </a:rPr>
              <a:t>appearing surface charges on the slab faces</a:t>
            </a:r>
          </a:p>
        </p:txBody>
      </p:sp>
      <p:sp>
        <p:nvSpPr>
          <p:cNvPr id="834563" name="Text Box 3">
            <a:extLst>
              <a:ext uri="{FF2B5EF4-FFF2-40B4-BE49-F238E27FC236}">
                <a16:creationId xmlns:a16="http://schemas.microsoft.com/office/drawing/2014/main" id="{D27C0C80-9BDB-2E60-2D2B-691CFC86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72000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Effects of dielectrics polarizing</a:t>
            </a:r>
            <a:r>
              <a:rPr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——generating polarization</a:t>
            </a:r>
            <a:r>
              <a:rPr lang="en-US" altLang="zh-CN" sz="3200">
                <a:solidFill>
                  <a:srgbClr val="3333FF"/>
                </a:solidFill>
              </a:rPr>
              <a:t> charges or bound charges</a:t>
            </a:r>
            <a:r>
              <a:rPr lang="en-US" altLang="zh-CN">
                <a:solidFill>
                  <a:schemeClr val="tx2"/>
                </a:solidFill>
              </a:rPr>
              <a:t> (</a:t>
            </a:r>
            <a:r>
              <a:rPr lang="zh-CN" altLang="en-US" sz="2000">
                <a:solidFill>
                  <a:schemeClr val="tx2"/>
                </a:solidFill>
                <a:latin typeface="宋体" panose="02010600030101010101" pitchFamily="2" charset="-122"/>
              </a:rPr>
              <a:t>束缚电荷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</a:rPr>
              <a:t>) </a:t>
            </a:r>
            <a:r>
              <a:rPr lang="en-US" altLang="zh-CN" sz="3200">
                <a:solidFill>
                  <a:srgbClr val="3333FF"/>
                </a:solidFill>
              </a:rPr>
              <a:t>and polarization field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 sz="2000">
                <a:solidFill>
                  <a:schemeClr val="tx2"/>
                </a:solidFill>
              </a:rPr>
              <a:t>产生退极化场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r>
              <a:rPr lang="en-US" altLang="zh-CN" sz="3200">
                <a:solidFill>
                  <a:srgbClr val="3333FF"/>
                </a:solidFill>
              </a:rPr>
              <a:t>within medium.</a:t>
            </a:r>
          </a:p>
        </p:txBody>
      </p:sp>
      <p:grpSp>
        <p:nvGrpSpPr>
          <p:cNvPr id="834564" name="Group 4">
            <a:extLst>
              <a:ext uri="{FF2B5EF4-FFF2-40B4-BE49-F238E27FC236}">
                <a16:creationId xmlns:a16="http://schemas.microsoft.com/office/drawing/2014/main" id="{ECB798C8-4A26-F8CC-80FA-53CF33D0027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3581400" cy="2876550"/>
            <a:chOff x="288" y="528"/>
            <a:chExt cx="2256" cy="1812"/>
          </a:xfrm>
        </p:grpSpPr>
        <p:grpSp>
          <p:nvGrpSpPr>
            <p:cNvPr id="28678" name="Group 5">
              <a:extLst>
                <a:ext uri="{FF2B5EF4-FFF2-40B4-BE49-F238E27FC236}">
                  <a16:creationId xmlns:a16="http://schemas.microsoft.com/office/drawing/2014/main" id="{8DFCF0A9-A6CF-7B7A-2A8C-FBC25A622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" y="528"/>
              <a:ext cx="1517" cy="240"/>
              <a:chOff x="3168" y="960"/>
              <a:chExt cx="1517" cy="240"/>
            </a:xfrm>
          </p:grpSpPr>
          <p:sp>
            <p:nvSpPr>
              <p:cNvPr id="28705" name="Line 6">
                <a:extLst>
                  <a:ext uri="{FF2B5EF4-FFF2-40B4-BE49-F238E27FC236}">
                    <a16:creationId xmlns:a16="http://schemas.microsoft.com/office/drawing/2014/main" id="{0BD8ED10-4BB6-6764-D094-218C67FBA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0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6" name="Object 7">
                <a:extLst>
                  <a:ext uri="{FF2B5EF4-FFF2-40B4-BE49-F238E27FC236}">
                    <a16:creationId xmlns:a16="http://schemas.microsoft.com/office/drawing/2014/main" id="{F0C13474-E4A3-84F9-A6BC-4AA247F9C6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960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686300" imgH="5562600" progId="Equation.3">
                      <p:embed/>
                    </p:oleObj>
                  </mc:Choice>
                  <mc:Fallback>
                    <p:oleObj name="Equation" r:id="rId2" imgW="4686300" imgH="55626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960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79" name="Group 8">
              <a:extLst>
                <a:ext uri="{FF2B5EF4-FFF2-40B4-BE49-F238E27FC236}">
                  <a16:creationId xmlns:a16="http://schemas.microsoft.com/office/drawing/2014/main" id="{6D736B59-2827-3B3B-83A3-5B5826773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864"/>
              <a:ext cx="2256" cy="1476"/>
              <a:chOff x="3312" y="1633"/>
              <a:chExt cx="2256" cy="1476"/>
            </a:xfrm>
          </p:grpSpPr>
          <p:graphicFrame>
            <p:nvGraphicFramePr>
              <p:cNvPr id="28680" name="Object 9">
                <a:extLst>
                  <a:ext uri="{FF2B5EF4-FFF2-40B4-BE49-F238E27FC236}">
                    <a16:creationId xmlns:a16="http://schemas.microsoft.com/office/drawing/2014/main" id="{A2501637-DF05-7C8C-4D93-49515C4285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1633"/>
              <a:ext cx="2256" cy="1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4" imgW="1708150" imgH="1117600" progId="Paint.Picture">
                      <p:embed/>
                    </p:oleObj>
                  </mc:Choice>
                  <mc:Fallback>
                    <p:oleObj name="BMP 图象" r:id="rId4" imgW="1708150" imgH="1117600" progId="Paint.Picture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633"/>
                            <a:ext cx="2256" cy="14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1" name="Line 10">
                <a:extLst>
                  <a:ext uri="{FF2B5EF4-FFF2-40B4-BE49-F238E27FC236}">
                    <a16:creationId xmlns:a16="http://schemas.microsoft.com/office/drawing/2014/main" id="{2315BC48-B393-8756-4251-5B3A835D0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2" name="Line 11">
                <a:extLst>
                  <a:ext uri="{FF2B5EF4-FFF2-40B4-BE49-F238E27FC236}">
                    <a16:creationId xmlns:a16="http://schemas.microsoft.com/office/drawing/2014/main" id="{66DF54B8-7AE6-3838-244A-B06EFF55E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3" name="Line 12">
                <a:extLst>
                  <a:ext uri="{FF2B5EF4-FFF2-40B4-BE49-F238E27FC236}">
                    <a16:creationId xmlns:a16="http://schemas.microsoft.com/office/drawing/2014/main" id="{9786AFB6-2EFB-ED3F-AD00-01BFB47F6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4" name="Line 13">
                <a:extLst>
                  <a:ext uri="{FF2B5EF4-FFF2-40B4-BE49-F238E27FC236}">
                    <a16:creationId xmlns:a16="http://schemas.microsoft.com/office/drawing/2014/main" id="{EC6EFCE6-D10E-82A2-6EA3-C3F6C69F3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5" name="Line 14">
                <a:extLst>
                  <a:ext uri="{FF2B5EF4-FFF2-40B4-BE49-F238E27FC236}">
                    <a16:creationId xmlns:a16="http://schemas.microsoft.com/office/drawing/2014/main" id="{82B01E85-9506-1994-E991-9BBE57A79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6" name="Line 15">
                <a:extLst>
                  <a:ext uri="{FF2B5EF4-FFF2-40B4-BE49-F238E27FC236}">
                    <a16:creationId xmlns:a16="http://schemas.microsoft.com/office/drawing/2014/main" id="{DB424166-36D6-5484-6E08-6E8E1C5B8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9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687" name="Group 16">
                <a:extLst>
                  <a:ext uri="{FF2B5EF4-FFF2-40B4-BE49-F238E27FC236}">
                    <a16:creationId xmlns:a16="http://schemas.microsoft.com/office/drawing/2014/main" id="{98058CEA-09D8-4554-F975-04A3362386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4" y="1728"/>
                <a:ext cx="136" cy="136"/>
                <a:chOff x="2880" y="2707"/>
                <a:chExt cx="136" cy="136"/>
              </a:xfrm>
            </p:grpSpPr>
            <p:sp>
              <p:nvSpPr>
                <p:cNvPr id="28703" name="Line 17">
                  <a:extLst>
                    <a:ext uri="{FF2B5EF4-FFF2-40B4-BE49-F238E27FC236}">
                      <a16:creationId xmlns:a16="http://schemas.microsoft.com/office/drawing/2014/main" id="{E6308320-4089-3D23-C562-ADD6505F6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4" name="Line 18">
                  <a:extLst>
                    <a:ext uri="{FF2B5EF4-FFF2-40B4-BE49-F238E27FC236}">
                      <a16:creationId xmlns:a16="http://schemas.microsoft.com/office/drawing/2014/main" id="{70F2B27C-DE32-F5D3-3B5D-D75429A7C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71" y="277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88" name="Group 19">
                <a:extLst>
                  <a:ext uri="{FF2B5EF4-FFF2-40B4-BE49-F238E27FC236}">
                    <a16:creationId xmlns:a16="http://schemas.microsoft.com/office/drawing/2014/main" id="{DF890E06-B323-089F-455D-44508A1097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4" y="1928"/>
                <a:ext cx="136" cy="136"/>
                <a:chOff x="2880" y="2707"/>
                <a:chExt cx="136" cy="136"/>
              </a:xfrm>
            </p:grpSpPr>
            <p:sp>
              <p:nvSpPr>
                <p:cNvPr id="28701" name="Line 20">
                  <a:extLst>
                    <a:ext uri="{FF2B5EF4-FFF2-40B4-BE49-F238E27FC236}">
                      <a16:creationId xmlns:a16="http://schemas.microsoft.com/office/drawing/2014/main" id="{2CE39484-3D4D-85DA-A9BD-6BB51CFB7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2" name="Line 21">
                  <a:extLst>
                    <a:ext uri="{FF2B5EF4-FFF2-40B4-BE49-F238E27FC236}">
                      <a16:creationId xmlns:a16="http://schemas.microsoft.com/office/drawing/2014/main" id="{105E0E25-995D-F1BE-BFC9-F1CF914AB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71" y="277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89" name="Group 22">
                <a:extLst>
                  <a:ext uri="{FF2B5EF4-FFF2-40B4-BE49-F238E27FC236}">
                    <a16:creationId xmlns:a16="http://schemas.microsoft.com/office/drawing/2014/main" id="{9665F799-D873-3FD4-3198-49C981729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4" y="2216"/>
                <a:ext cx="136" cy="136"/>
                <a:chOff x="2880" y="2707"/>
                <a:chExt cx="136" cy="136"/>
              </a:xfrm>
            </p:grpSpPr>
            <p:sp>
              <p:nvSpPr>
                <p:cNvPr id="28699" name="Line 23">
                  <a:extLst>
                    <a:ext uri="{FF2B5EF4-FFF2-40B4-BE49-F238E27FC236}">
                      <a16:creationId xmlns:a16="http://schemas.microsoft.com/office/drawing/2014/main" id="{059138C6-F872-A754-194D-C0D7F88E30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0" name="Line 24">
                  <a:extLst>
                    <a:ext uri="{FF2B5EF4-FFF2-40B4-BE49-F238E27FC236}">
                      <a16:creationId xmlns:a16="http://schemas.microsoft.com/office/drawing/2014/main" id="{DA286075-7DC9-5FAF-E88B-D9CBBD9D3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71" y="277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0" name="Group 25">
                <a:extLst>
                  <a:ext uri="{FF2B5EF4-FFF2-40B4-BE49-F238E27FC236}">
                    <a16:creationId xmlns:a16="http://schemas.microsoft.com/office/drawing/2014/main" id="{C58DC303-8377-D1A1-56C9-1AE41D4956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4" y="2448"/>
                <a:ext cx="136" cy="136"/>
                <a:chOff x="2880" y="2707"/>
                <a:chExt cx="136" cy="136"/>
              </a:xfrm>
            </p:grpSpPr>
            <p:sp>
              <p:nvSpPr>
                <p:cNvPr id="28697" name="Line 26">
                  <a:extLst>
                    <a:ext uri="{FF2B5EF4-FFF2-40B4-BE49-F238E27FC236}">
                      <a16:creationId xmlns:a16="http://schemas.microsoft.com/office/drawing/2014/main" id="{BE1E2B78-8FAF-D1C4-16EB-89CAC59ED8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8" name="Line 27">
                  <a:extLst>
                    <a:ext uri="{FF2B5EF4-FFF2-40B4-BE49-F238E27FC236}">
                      <a16:creationId xmlns:a16="http://schemas.microsoft.com/office/drawing/2014/main" id="{C4AE3C55-01A1-1F69-6FF1-D802A0AE1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71" y="277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1" name="Group 28">
                <a:extLst>
                  <a:ext uri="{FF2B5EF4-FFF2-40B4-BE49-F238E27FC236}">
                    <a16:creationId xmlns:a16="http://schemas.microsoft.com/office/drawing/2014/main" id="{C2553FA2-D741-9204-6A7B-B9860F670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4" y="2744"/>
                <a:ext cx="136" cy="136"/>
                <a:chOff x="2880" y="2707"/>
                <a:chExt cx="136" cy="136"/>
              </a:xfrm>
            </p:grpSpPr>
            <p:sp>
              <p:nvSpPr>
                <p:cNvPr id="28695" name="Line 29">
                  <a:extLst>
                    <a:ext uri="{FF2B5EF4-FFF2-40B4-BE49-F238E27FC236}">
                      <a16:creationId xmlns:a16="http://schemas.microsoft.com/office/drawing/2014/main" id="{CADE8C38-68B8-2183-9C92-E3BB90000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6" name="Line 30">
                  <a:extLst>
                    <a:ext uri="{FF2B5EF4-FFF2-40B4-BE49-F238E27FC236}">
                      <a16:creationId xmlns:a16="http://schemas.microsoft.com/office/drawing/2014/main" id="{60748587-7165-6A70-A320-4B8A1C233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71" y="277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1">
                <a:extLst>
                  <a:ext uri="{FF2B5EF4-FFF2-40B4-BE49-F238E27FC236}">
                    <a16:creationId xmlns:a16="http://schemas.microsoft.com/office/drawing/2014/main" id="{7E9CD524-52D1-B947-9608-23D867E93F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4" y="2936"/>
                <a:ext cx="136" cy="136"/>
                <a:chOff x="2880" y="2707"/>
                <a:chExt cx="136" cy="136"/>
              </a:xfrm>
            </p:grpSpPr>
            <p:sp>
              <p:nvSpPr>
                <p:cNvPr id="28693" name="Line 32">
                  <a:extLst>
                    <a:ext uri="{FF2B5EF4-FFF2-40B4-BE49-F238E27FC236}">
                      <a16:creationId xmlns:a16="http://schemas.microsoft.com/office/drawing/2014/main" id="{1265F82C-1D15-802C-24AB-69FCCA978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4" name="Line 33">
                  <a:extLst>
                    <a:ext uri="{FF2B5EF4-FFF2-40B4-BE49-F238E27FC236}">
                      <a16:creationId xmlns:a16="http://schemas.microsoft.com/office/drawing/2014/main" id="{BAADF142-9F3C-519E-2D5C-745820013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71" y="277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34594" name="Text Box 34">
            <a:extLst>
              <a:ext uri="{FF2B5EF4-FFF2-40B4-BE49-F238E27FC236}">
                <a16:creationId xmlns:a16="http://schemas.microsoft.com/office/drawing/2014/main" id="{D2AE0B14-7875-FE69-01D2-1D5457EB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92163"/>
            <a:ext cx="861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Non-polar ~ , displacement polarization</a:t>
            </a:r>
            <a:r>
              <a:rPr lang="en-US" altLang="zh-CN" sz="2400">
                <a:solidFill>
                  <a:srgbClr val="3333FF"/>
                </a:solidFill>
              </a:rPr>
              <a:t>(</a:t>
            </a:r>
            <a:r>
              <a:rPr lang="zh-CN" altLang="en-US" sz="2400">
                <a:solidFill>
                  <a:srgbClr val="3333FF"/>
                </a:solidFill>
                <a:latin typeface="宋体" panose="02010600030101010101" pitchFamily="2" charset="-122"/>
              </a:rPr>
              <a:t>位移</a:t>
            </a:r>
            <a:r>
              <a:rPr lang="zh-CN" altLang="zh-CN" sz="2400">
                <a:solidFill>
                  <a:srgbClr val="3333FF"/>
                </a:solidFill>
              </a:rPr>
              <a:t>极化</a:t>
            </a:r>
            <a:r>
              <a:rPr lang="en-US" altLang="zh-CN" sz="240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34595" name="Text Box 35">
            <a:extLst>
              <a:ext uri="{FF2B5EF4-FFF2-40B4-BE49-F238E27FC236}">
                <a16:creationId xmlns:a16="http://schemas.microsoft.com/office/drawing/2014/main" id="{E681AC7A-A470-2319-6446-4FE92505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563"/>
            <a:ext cx="876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Polar molecule, orientation  polarization</a:t>
            </a:r>
            <a:r>
              <a:rPr lang="en-US" altLang="zh-CN" b="0">
                <a:solidFill>
                  <a:srgbClr val="3333FF"/>
                </a:solidFill>
              </a:rPr>
              <a:t> </a:t>
            </a:r>
            <a:r>
              <a:rPr lang="en-US" altLang="zh-CN" sz="2400">
                <a:solidFill>
                  <a:srgbClr val="3333FF"/>
                </a:solidFill>
              </a:rPr>
              <a:t>(</a:t>
            </a:r>
            <a:r>
              <a:rPr lang="zh-CN" altLang="zh-CN" sz="2400">
                <a:solidFill>
                  <a:srgbClr val="3333FF"/>
                </a:solidFill>
              </a:rPr>
              <a:t>取向极化</a:t>
            </a:r>
            <a:r>
              <a:rPr lang="en-US" altLang="zh-CN" sz="2400">
                <a:solidFill>
                  <a:srgbClr val="3333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utoUpdateAnimBg="0"/>
      <p:bldP spid="834563" grpId="0" build="p" autoUpdateAnimBg="0"/>
      <p:bldP spid="834594" grpId="0" build="p" autoUpdateAnimBg="0" advAuto="0"/>
      <p:bldP spid="83459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602" name="Group 18">
            <a:extLst>
              <a:ext uri="{FF2B5EF4-FFF2-40B4-BE49-F238E27FC236}">
                <a16:creationId xmlns:a16="http://schemas.microsoft.com/office/drawing/2014/main" id="{065194AD-1CDD-3501-BB4A-07BB214183E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00200"/>
            <a:ext cx="4876800" cy="5181600"/>
            <a:chOff x="1344" y="960"/>
            <a:chExt cx="3072" cy="3264"/>
          </a:xfrm>
        </p:grpSpPr>
        <p:grpSp>
          <p:nvGrpSpPr>
            <p:cNvPr id="29702" name="Group 17">
              <a:extLst>
                <a:ext uri="{FF2B5EF4-FFF2-40B4-BE49-F238E27FC236}">
                  <a16:creationId xmlns:a16="http://schemas.microsoft.com/office/drawing/2014/main" id="{CFFFDCF9-7400-FA70-9DB1-09776EF34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960"/>
              <a:ext cx="3017" cy="1680"/>
              <a:chOff x="1488" y="912"/>
              <a:chExt cx="3017" cy="1680"/>
            </a:xfrm>
          </p:grpSpPr>
          <p:pic>
            <p:nvPicPr>
              <p:cNvPr id="29706" name="Picture 8">
                <a:extLst>
                  <a:ext uri="{FF2B5EF4-FFF2-40B4-BE49-F238E27FC236}">
                    <a16:creationId xmlns:a16="http://schemas.microsoft.com/office/drawing/2014/main" id="{7ACF70F0-15E9-0520-4D0A-1CBB2EF92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1" y="1008"/>
                <a:ext cx="1364" cy="1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07" name="Picture 15">
                <a:extLst>
                  <a:ext uri="{FF2B5EF4-FFF2-40B4-BE49-F238E27FC236}">
                    <a16:creationId xmlns:a16="http://schemas.microsoft.com/office/drawing/2014/main" id="{4D25138B-A2CB-B7FF-3593-454FDAC9A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912"/>
                <a:ext cx="1374" cy="1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03" name="Group 16">
              <a:extLst>
                <a:ext uri="{FF2B5EF4-FFF2-40B4-BE49-F238E27FC236}">
                  <a16:creationId xmlns:a16="http://schemas.microsoft.com/office/drawing/2014/main" id="{629C16C9-6FF9-469E-AF3C-427B35566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3072" cy="1632"/>
              <a:chOff x="2256" y="2592"/>
              <a:chExt cx="3072" cy="1632"/>
            </a:xfrm>
          </p:grpSpPr>
          <p:pic>
            <p:nvPicPr>
              <p:cNvPr id="29704" name="Picture 9">
                <a:extLst>
                  <a:ext uri="{FF2B5EF4-FFF2-40B4-BE49-F238E27FC236}">
                    <a16:creationId xmlns:a16="http://schemas.microsoft.com/office/drawing/2014/main" id="{F05DCFF9-9F86-DBA1-F411-C7A3CF63EB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5" y="2592"/>
                <a:ext cx="1393" cy="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05" name="Picture 11">
                <a:extLst>
                  <a:ext uri="{FF2B5EF4-FFF2-40B4-BE49-F238E27FC236}">
                    <a16:creationId xmlns:a16="http://schemas.microsoft.com/office/drawing/2014/main" id="{030E33CE-4B95-C1FC-FBA3-D872FAE36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2592"/>
                <a:ext cx="1395" cy="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35598" name="Group 14">
            <a:extLst>
              <a:ext uri="{FF2B5EF4-FFF2-40B4-BE49-F238E27FC236}">
                <a16:creationId xmlns:a16="http://schemas.microsoft.com/office/drawing/2014/main" id="{6F9E8E55-8E86-7972-2060-87CD2D7BFAB6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46038"/>
            <a:ext cx="8915400" cy="1554162"/>
            <a:chOff x="74" y="29"/>
            <a:chExt cx="5616" cy="979"/>
          </a:xfrm>
        </p:grpSpPr>
        <p:sp>
          <p:nvSpPr>
            <p:cNvPr id="29699" name="Text Box 4">
              <a:extLst>
                <a:ext uri="{FF2B5EF4-FFF2-40B4-BE49-F238E27FC236}">
                  <a16:creationId xmlns:a16="http://schemas.microsoft.com/office/drawing/2014/main" id="{A3FED2D2-3C7A-99D4-0EF1-60F46F8EC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" y="29"/>
              <a:ext cx="561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>
                  <a:solidFill>
                    <a:schemeClr val="tx2"/>
                  </a:solidFill>
                </a:rPr>
                <a:t>The net field     inside the dielectric has the same direction with     but smaller in magnitude.</a:t>
              </a:r>
              <a:r>
                <a:rPr kumimoji="0" lang="en-US" altLang="zh-CN" sz="3200">
                  <a:solidFill>
                    <a:srgbClr val="3333FF"/>
                  </a:solidFill>
                </a:rPr>
                <a:t> So the effect of dielectric is to </a:t>
              </a:r>
              <a:r>
                <a:rPr lang="en-US" altLang="zh-CN" sz="3200">
                  <a:solidFill>
                    <a:srgbClr val="FF0000"/>
                  </a:solidFill>
                </a:rPr>
                <a:t>weaken</a:t>
              </a:r>
              <a:r>
                <a:rPr lang="en-US" altLang="zh-CN" sz="3200">
                  <a:solidFill>
                    <a:srgbClr val="3333FF"/>
                  </a:solidFill>
                </a:rPr>
                <a:t> the electric</a:t>
              </a:r>
              <a:r>
                <a:rPr lang="en-US" altLang="zh-CN" sz="3200"/>
                <a:t> </a:t>
              </a:r>
              <a:r>
                <a:rPr lang="en-US" altLang="zh-CN" sz="3200">
                  <a:solidFill>
                    <a:srgbClr val="3333FF"/>
                  </a:solidFill>
                </a:rPr>
                <a:t>field</a:t>
              </a:r>
              <a:r>
                <a:rPr lang="en-US" altLang="zh-CN" sz="3200"/>
                <a:t>.</a:t>
              </a:r>
            </a:p>
          </p:txBody>
        </p:sp>
        <p:graphicFrame>
          <p:nvGraphicFramePr>
            <p:cNvPr id="29700" name="Object 5">
              <a:extLst>
                <a:ext uri="{FF2B5EF4-FFF2-40B4-BE49-F238E27FC236}">
                  <a16:creationId xmlns:a16="http://schemas.microsoft.com/office/drawing/2014/main" id="{E8B93193-EC96-C3E7-15DE-439715A4AD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6" y="387"/>
            <a:ext cx="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67800" imgH="10820400" progId="Equation.3">
                    <p:embed/>
                  </p:oleObj>
                </mc:Choice>
                <mc:Fallback>
                  <p:oleObj name="Equation" r:id="rId6" imgW="9067800" imgH="10820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387"/>
                          <a:ext cx="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12">
              <a:extLst>
                <a:ext uri="{FF2B5EF4-FFF2-40B4-BE49-F238E27FC236}">
                  <a16:creationId xmlns:a16="http://schemas.microsoft.com/office/drawing/2014/main" id="{9647D8CE-41B8-A770-67C6-9C1AEF91E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4" y="48"/>
            <a:ext cx="3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62600" imgH="5270500" progId="Equation.3">
                    <p:embed/>
                  </p:oleObj>
                </mc:Choice>
                <mc:Fallback>
                  <p:oleObj name="Equation" r:id="rId8" imgW="5562600" imgH="527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48"/>
                          <a:ext cx="3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2" name="AutoShape 24">
            <a:extLst>
              <a:ext uri="{FF2B5EF4-FFF2-40B4-BE49-F238E27FC236}">
                <a16:creationId xmlns:a16="http://schemas.microsoft.com/office/drawing/2014/main" id="{453FEAF7-623B-BF28-94B6-7B87E50A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2057400" cy="533400"/>
          </a:xfrm>
          <a:prstGeom prst="wedgeRoundRectCallout">
            <a:avLst>
              <a:gd name="adj1" fmla="val 4014"/>
              <a:gd name="adj2" fmla="val -290477"/>
              <a:gd name="adj3" fmla="val 16667"/>
            </a:avLst>
          </a:prstGeom>
          <a:solidFill>
            <a:srgbClr val="FF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Take Notes</a:t>
            </a:r>
          </a:p>
        </p:txBody>
      </p:sp>
      <p:sp>
        <p:nvSpPr>
          <p:cNvPr id="836610" name="Text Box 2">
            <a:extLst>
              <a:ext uri="{FF2B5EF4-FFF2-40B4-BE49-F238E27FC236}">
                <a16:creationId xmlns:a16="http://schemas.microsoft.com/office/drawing/2014/main" id="{22837747-3DE4-7E6A-0FB1-C4F457646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2400"/>
            <a:ext cx="55626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3. Dielectrics and Gauss’ law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836611" name="Text Box 3">
            <a:extLst>
              <a:ext uri="{FF2B5EF4-FFF2-40B4-BE49-F238E27FC236}">
                <a16:creationId xmlns:a16="http://schemas.microsoft.com/office/drawing/2014/main" id="{2EDDD7BA-D522-2EB7-6BB4-A6E03708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585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From Gauss’ Law, </a:t>
            </a:r>
            <a:r>
              <a:rPr kumimoji="0" lang="en-US" altLang="zh-CN">
                <a:solidFill>
                  <a:srgbClr val="3333FF"/>
                </a:solidFill>
              </a:rPr>
              <a:t>without dielectric,</a:t>
            </a:r>
          </a:p>
        </p:txBody>
      </p:sp>
      <p:pic>
        <p:nvPicPr>
          <p:cNvPr id="836612" name="Picture 4">
            <a:extLst>
              <a:ext uri="{FF2B5EF4-FFF2-40B4-BE49-F238E27FC236}">
                <a16:creationId xmlns:a16="http://schemas.microsoft.com/office/drawing/2014/main" id="{4E99B533-264D-EF39-8235-33953159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52400"/>
            <a:ext cx="28384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6613" name="Object 5">
            <a:extLst>
              <a:ext uri="{FF2B5EF4-FFF2-40B4-BE49-F238E27FC236}">
                <a16:creationId xmlns:a16="http://schemas.microsoft.com/office/drawing/2014/main" id="{A6B695EE-A0FD-DAD6-4C61-CE8667D3C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052513"/>
          <a:ext cx="25527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11900" imgH="7023100" progId="Equation.3">
                  <p:embed/>
                </p:oleObj>
              </mc:Choice>
              <mc:Fallback>
                <p:oleObj name="公式" r:id="rId3" imgW="19011900" imgH="702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52513"/>
                        <a:ext cx="25527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4" name="Object 6">
            <a:extLst>
              <a:ext uri="{FF2B5EF4-FFF2-40B4-BE49-F238E27FC236}">
                <a16:creationId xmlns:a16="http://schemas.microsoft.com/office/drawing/2014/main" id="{D67A7592-4642-8502-CDC0-E63A8B6E1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989138"/>
          <a:ext cx="13620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22500" imgH="10236200" progId="Equation.3">
                  <p:embed/>
                </p:oleObj>
              </mc:Choice>
              <mc:Fallback>
                <p:oleObj name="公式" r:id="rId5" imgW="14922500" imgH="1023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89138"/>
                        <a:ext cx="13620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5" name="Object 7">
            <a:extLst>
              <a:ext uri="{FF2B5EF4-FFF2-40B4-BE49-F238E27FC236}">
                <a16:creationId xmlns:a16="http://schemas.microsoft.com/office/drawing/2014/main" id="{D1087ED3-51A0-7BD5-DEC5-B14D95429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68638"/>
          <a:ext cx="28559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069300" imgH="7023100" progId="Equation.3">
                  <p:embed/>
                </p:oleObj>
              </mc:Choice>
              <mc:Fallback>
                <p:oleObj name="公式" r:id="rId7" imgW="21069300" imgH="702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68638"/>
                        <a:ext cx="28559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6" name="Object 8">
            <a:extLst>
              <a:ext uri="{FF2B5EF4-FFF2-40B4-BE49-F238E27FC236}">
                <a16:creationId xmlns:a16="http://schemas.microsoft.com/office/drawing/2014/main" id="{7EE51DCB-215F-8441-E97A-DCC36CC5D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4214813"/>
          <a:ext cx="125888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798800" imgH="10528300" progId="Equation.3">
                  <p:embed/>
                </p:oleObj>
              </mc:Choice>
              <mc:Fallback>
                <p:oleObj name="公式" r:id="rId9" imgW="157988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214813"/>
                        <a:ext cx="125888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7" name="Object 9">
            <a:extLst>
              <a:ext uri="{FF2B5EF4-FFF2-40B4-BE49-F238E27FC236}">
                <a16:creationId xmlns:a16="http://schemas.microsoft.com/office/drawing/2014/main" id="{FF828C58-3AE6-BEA0-CAC7-FF3FB3D86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084763"/>
          <a:ext cx="23764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6619200" imgH="10236200" progId="Equation.3">
                  <p:embed/>
                </p:oleObj>
              </mc:Choice>
              <mc:Fallback>
                <p:oleObj name="公式" r:id="rId11" imgW="26619200" imgH="10236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23764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8" name="Text Box 10">
            <a:extLst>
              <a:ext uri="{FF2B5EF4-FFF2-40B4-BE49-F238E27FC236}">
                <a16:creationId xmlns:a16="http://schemas.microsoft.com/office/drawing/2014/main" id="{2C8E56AD-E131-82FC-97BD-2AAFD54B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6702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With the dielectric in space </a:t>
            </a:r>
            <a:r>
              <a:rPr lang="en-US" altLang="zh-CN">
                <a:solidFill>
                  <a:schemeClr val="tx2"/>
                </a:solidFill>
              </a:rPr>
              <a:t>in Fig.(b),</a:t>
            </a:r>
          </a:p>
        </p:txBody>
      </p:sp>
      <p:grpSp>
        <p:nvGrpSpPr>
          <p:cNvPr id="836619" name="Group 11">
            <a:extLst>
              <a:ext uri="{FF2B5EF4-FFF2-40B4-BE49-F238E27FC236}">
                <a16:creationId xmlns:a16="http://schemas.microsoft.com/office/drawing/2014/main" id="{C218A5B6-F322-6184-8A8F-32E9CA55E4D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529138"/>
            <a:ext cx="685800" cy="1066800"/>
            <a:chOff x="1824" y="3024"/>
            <a:chExt cx="432" cy="672"/>
          </a:xfrm>
        </p:grpSpPr>
        <p:sp>
          <p:nvSpPr>
            <p:cNvPr id="30741" name="AutoShape 12">
              <a:extLst>
                <a:ext uri="{FF2B5EF4-FFF2-40B4-BE49-F238E27FC236}">
                  <a16:creationId xmlns:a16="http://schemas.microsoft.com/office/drawing/2014/main" id="{0D7FA049-62B4-DCD5-B2AC-E32AB76F0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024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42" name="Line 13">
              <a:extLst>
                <a:ext uri="{FF2B5EF4-FFF2-40B4-BE49-F238E27FC236}">
                  <a16:creationId xmlns:a16="http://schemas.microsoft.com/office/drawing/2014/main" id="{18765A80-1813-B734-65CC-AA12F139A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12"/>
              <a:ext cx="24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14">
              <a:extLst>
                <a:ext uri="{FF2B5EF4-FFF2-40B4-BE49-F238E27FC236}">
                  <a16:creationId xmlns:a16="http://schemas.microsoft.com/office/drawing/2014/main" id="{883C58B0-180B-549A-C178-D72649B08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60"/>
              <a:ext cx="24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36623" name="Object 15">
            <a:extLst>
              <a:ext uri="{FF2B5EF4-FFF2-40B4-BE49-F238E27FC236}">
                <a16:creationId xmlns:a16="http://schemas.microsoft.com/office/drawing/2014/main" id="{9B65CBD2-F48D-8195-29A6-482CFC7C7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567238"/>
          <a:ext cx="15240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193000" imgH="11696700" progId="Equation.3">
                  <p:embed/>
                </p:oleObj>
              </mc:Choice>
              <mc:Fallback>
                <p:oleObj name="Equation" r:id="rId13" imgW="20193000" imgH="1169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67238"/>
                        <a:ext cx="15240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24" name="Group 16">
            <a:extLst>
              <a:ext uri="{FF2B5EF4-FFF2-40B4-BE49-F238E27FC236}">
                <a16:creationId xmlns:a16="http://schemas.microsoft.com/office/drawing/2014/main" id="{C49AE15D-FF98-A3D6-6ED4-AC3F32DBDC6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995738"/>
            <a:ext cx="685800" cy="1066800"/>
            <a:chOff x="3216" y="2640"/>
            <a:chExt cx="432" cy="672"/>
          </a:xfrm>
        </p:grpSpPr>
        <p:sp>
          <p:nvSpPr>
            <p:cNvPr id="30738" name="AutoShape 17">
              <a:extLst>
                <a:ext uri="{FF2B5EF4-FFF2-40B4-BE49-F238E27FC236}">
                  <a16:creationId xmlns:a16="http://schemas.microsoft.com/office/drawing/2014/main" id="{F2EB7527-5A90-03D2-92B3-D1AE043B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6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39" name="Line 18">
              <a:extLst>
                <a:ext uri="{FF2B5EF4-FFF2-40B4-BE49-F238E27FC236}">
                  <a16:creationId xmlns:a16="http://schemas.microsoft.com/office/drawing/2014/main" id="{66A5F99B-FF84-66BE-4BCA-EA6DCDEC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24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9">
              <a:extLst>
                <a:ext uri="{FF2B5EF4-FFF2-40B4-BE49-F238E27FC236}">
                  <a16:creationId xmlns:a16="http://schemas.microsoft.com/office/drawing/2014/main" id="{28F9D03A-B939-8AA6-DA6C-0D63561AB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76"/>
              <a:ext cx="24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36628" name="Object 20">
            <a:extLst>
              <a:ext uri="{FF2B5EF4-FFF2-40B4-BE49-F238E27FC236}">
                <a16:creationId xmlns:a16="http://schemas.microsoft.com/office/drawing/2014/main" id="{61D7E3D6-CA0F-912F-D8D7-CCE7547A8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437063"/>
          <a:ext cx="23034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2585700" imgH="7023100" progId="Equation.3">
                  <p:embed/>
                </p:oleObj>
              </mc:Choice>
              <mc:Fallback>
                <p:oleObj name="公式" r:id="rId15" imgW="12585700" imgH="7023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437063"/>
                        <a:ext cx="2303463" cy="88582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29" name="Group 21">
            <a:extLst>
              <a:ext uri="{FF2B5EF4-FFF2-40B4-BE49-F238E27FC236}">
                <a16:creationId xmlns:a16="http://schemas.microsoft.com/office/drawing/2014/main" id="{7F1BD885-AE21-1624-2ABA-35CB3ADC215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462588"/>
            <a:ext cx="3581400" cy="990600"/>
            <a:chOff x="3264" y="3408"/>
            <a:chExt cx="2256" cy="624"/>
          </a:xfrm>
        </p:grpSpPr>
        <p:sp>
          <p:nvSpPr>
            <p:cNvPr id="30736" name="AutoShape 22">
              <a:extLst>
                <a:ext uri="{FF2B5EF4-FFF2-40B4-BE49-F238E27FC236}">
                  <a16:creationId xmlns:a16="http://schemas.microsoft.com/office/drawing/2014/main" id="{F0D055AA-B17B-9797-AF14-5C36B25DE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2160" cy="624"/>
            </a:xfrm>
            <a:prstGeom prst="wedgeRoundRectCallout">
              <a:avLst>
                <a:gd name="adj1" fmla="val -61898"/>
                <a:gd name="adj2" fmla="val -56412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0"/>
            </a:p>
          </p:txBody>
        </p:sp>
        <p:sp>
          <p:nvSpPr>
            <p:cNvPr id="30737" name="Text Box 23">
              <a:extLst>
                <a:ext uri="{FF2B5EF4-FFF2-40B4-BE49-F238E27FC236}">
                  <a16:creationId xmlns:a16="http://schemas.microsoft.com/office/drawing/2014/main" id="{598B278A-FE2F-9F0F-15B0-05490805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408"/>
              <a:ext cx="21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q</a:t>
              </a:r>
              <a:r>
                <a:rPr lang="en-US" altLang="zh-CN" i="1" baseline="30000"/>
                <a:t>′</a:t>
              </a:r>
              <a:r>
                <a:rPr lang="en-US" altLang="zh-CN"/>
                <a:t>=0, if no dielectric is present, then </a:t>
              </a:r>
              <a:r>
                <a:rPr lang="en-US" altLang="zh-CN" i="1">
                  <a:sym typeface="Symbol" pitchFamily="2" charset="2"/>
                </a:rPr>
                <a:t>=</a:t>
              </a:r>
              <a:r>
                <a:rPr lang="en-US" altLang="zh-CN">
                  <a:sym typeface="Symbol" pitchFamily="2" charset="2"/>
                </a:rPr>
                <a:t>1.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6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32" grpId="0" animBg="1" autoUpdateAnimBg="0"/>
      <p:bldP spid="836610" grpId="0" animBg="1" autoUpdateAnimBg="0"/>
      <p:bldP spid="836611" grpId="0" build="p" autoUpdateAnimBg="0"/>
      <p:bldP spid="8366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>
            <a:extLst>
              <a:ext uri="{FF2B5EF4-FFF2-40B4-BE49-F238E27FC236}">
                <a16:creationId xmlns:a16="http://schemas.microsoft.com/office/drawing/2014/main" id="{30BC9313-026C-AA4F-2E84-73F4C747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41638"/>
            <a:ext cx="61722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electrostatic equilibrium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660033"/>
                </a:solidFill>
              </a:rPr>
              <a:t>(</a:t>
            </a:r>
            <a:r>
              <a:rPr lang="zh-CN" altLang="en-US" sz="2400">
                <a:solidFill>
                  <a:srgbClr val="660033"/>
                </a:solidFill>
                <a:latin typeface="宋体" panose="02010600030101010101" pitchFamily="2" charset="-122"/>
              </a:rPr>
              <a:t>静电平衡状态</a:t>
            </a:r>
            <a:r>
              <a:rPr lang="en-US" altLang="zh-CN" sz="2400">
                <a:solidFill>
                  <a:srgbClr val="660033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>
                <a:solidFill>
                  <a:srgbClr val="800080"/>
                </a:solidFill>
              </a:rPr>
              <a:t>导体内部和表面都没有电荷的宏观移动</a:t>
            </a:r>
            <a:r>
              <a:rPr lang="zh-CN" altLang="en-US" sz="1400" b="0"/>
              <a:t> </a:t>
            </a:r>
          </a:p>
        </p:txBody>
      </p:sp>
      <p:grpSp>
        <p:nvGrpSpPr>
          <p:cNvPr id="795651" name="Group 3">
            <a:extLst>
              <a:ext uri="{FF2B5EF4-FFF2-40B4-BE49-F238E27FC236}">
                <a16:creationId xmlns:a16="http://schemas.microsoft.com/office/drawing/2014/main" id="{DE6DEE59-4C2A-2A39-3358-DBFB0D7E134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"/>
            <a:ext cx="8170863" cy="2625725"/>
            <a:chOff x="192" y="240"/>
            <a:chExt cx="5147" cy="1654"/>
          </a:xfrm>
        </p:grpSpPr>
        <p:grpSp>
          <p:nvGrpSpPr>
            <p:cNvPr id="4180" name="Group 4">
              <a:extLst>
                <a:ext uri="{FF2B5EF4-FFF2-40B4-BE49-F238E27FC236}">
                  <a16:creationId xmlns:a16="http://schemas.microsoft.com/office/drawing/2014/main" id="{8B7418A2-A414-2821-5827-05CFE54C5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8" y="240"/>
              <a:ext cx="1104" cy="624"/>
              <a:chOff x="816" y="1056"/>
              <a:chExt cx="960" cy="624"/>
            </a:xfrm>
          </p:grpSpPr>
          <p:sp>
            <p:nvSpPr>
              <p:cNvPr id="795653" name="Oval 5">
                <a:extLst>
                  <a:ext uri="{FF2B5EF4-FFF2-40B4-BE49-F238E27FC236}">
                    <a16:creationId xmlns:a16="http://schemas.microsoft.com/office/drawing/2014/main" id="{8EA8661A-4E46-8F7A-C470-72824EE62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960" cy="624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GB"/>
              </a:p>
            </p:txBody>
          </p:sp>
          <p:sp>
            <p:nvSpPr>
              <p:cNvPr id="795654" name="Text Box 6">
                <a:extLst>
                  <a:ext uri="{FF2B5EF4-FFF2-40B4-BE49-F238E27FC236}">
                    <a16:creationId xmlns:a16="http://schemas.microsoft.com/office/drawing/2014/main" id="{A8B48C2A-F557-C0AF-90E4-B41DAB5D8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623" cy="365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3200">
                    <a:ea typeface="隶书" pitchFamily="49" charset="-122"/>
                  </a:rPr>
                  <a:t>导体</a:t>
                </a:r>
              </a:p>
            </p:txBody>
          </p:sp>
        </p:grpSp>
        <p:grpSp>
          <p:nvGrpSpPr>
            <p:cNvPr id="4181" name="Group 7">
              <a:extLst>
                <a:ext uri="{FF2B5EF4-FFF2-40B4-BE49-F238E27FC236}">
                  <a16:creationId xmlns:a16="http://schemas.microsoft.com/office/drawing/2014/main" id="{9E415F0B-360E-3C5E-56B8-979A9E15A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0"/>
              <a:ext cx="1392" cy="404"/>
              <a:chOff x="2016" y="3552"/>
              <a:chExt cx="1104" cy="402"/>
            </a:xfrm>
          </p:grpSpPr>
          <p:sp>
            <p:nvSpPr>
              <p:cNvPr id="4187" name="AutoShape 8">
                <a:extLst>
                  <a:ext uri="{FF2B5EF4-FFF2-40B4-BE49-F238E27FC236}">
                    <a16:creationId xmlns:a16="http://schemas.microsoft.com/office/drawing/2014/main" id="{F8427535-F7F4-53C3-C54D-497FF2892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840"/>
                <a:ext cx="288" cy="96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0000CC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88" name="Text Box 9">
                <a:extLst>
                  <a:ext uri="{FF2B5EF4-FFF2-40B4-BE49-F238E27FC236}">
                    <a16:creationId xmlns:a16="http://schemas.microsoft.com/office/drawing/2014/main" id="{EF6B56CE-7DA7-EB61-0805-D265E3086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720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36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4182" name="Line 10">
              <a:extLst>
                <a:ext uri="{FF2B5EF4-FFF2-40B4-BE49-F238E27FC236}">
                  <a16:creationId xmlns:a16="http://schemas.microsoft.com/office/drawing/2014/main" id="{C47BF919-266C-BA22-C8DE-5FB2BE71D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900"/>
              <a:ext cx="0" cy="8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3" name="Text Box 11">
              <a:extLst>
                <a:ext uri="{FF2B5EF4-FFF2-40B4-BE49-F238E27FC236}">
                  <a16:creationId xmlns:a16="http://schemas.microsoft.com/office/drawing/2014/main" id="{FF31CDB4-4D8F-C752-19C4-72E11D0F6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874"/>
              <a:ext cx="385" cy="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静电感应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84" name="Text Box 12">
              <a:extLst>
                <a:ext uri="{FF2B5EF4-FFF2-40B4-BE49-F238E27FC236}">
                  <a16:creationId xmlns:a16="http://schemas.microsoft.com/office/drawing/2014/main" id="{80E38E40-C97A-5024-A531-B541F62A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153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electrostatic field</a:t>
              </a:r>
            </a:p>
          </p:txBody>
        </p:sp>
        <p:sp>
          <p:nvSpPr>
            <p:cNvPr id="4185" name="Text Box 13">
              <a:extLst>
                <a:ext uri="{FF2B5EF4-FFF2-40B4-BE49-F238E27FC236}">
                  <a16:creationId xmlns:a16="http://schemas.microsoft.com/office/drawing/2014/main" id="{2234A68F-C084-A90E-250E-E6961CDDE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6"/>
              <a:ext cx="18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free charges redistributing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4186" name="Rectangle 14">
              <a:extLst>
                <a:ext uri="{FF2B5EF4-FFF2-40B4-BE49-F238E27FC236}">
                  <a16:creationId xmlns:a16="http://schemas.microsoft.com/office/drawing/2014/main" id="{D56B8186-B997-F7C1-60EA-3B435C8C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488"/>
              <a:ext cx="23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(electrostatic induction)</a:t>
              </a:r>
            </a:p>
          </p:txBody>
        </p:sp>
      </p:grpSp>
      <p:grpSp>
        <p:nvGrpSpPr>
          <p:cNvPr id="795663" name="Group 15">
            <a:extLst>
              <a:ext uri="{FF2B5EF4-FFF2-40B4-BE49-F238E27FC236}">
                <a16:creationId xmlns:a16="http://schemas.microsoft.com/office/drawing/2014/main" id="{10A29B00-ED2C-42FB-1F31-E16D035EA89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7480300" cy="2470150"/>
            <a:chOff x="576" y="2544"/>
            <a:chExt cx="4712" cy="1556"/>
          </a:xfrm>
        </p:grpSpPr>
        <p:grpSp>
          <p:nvGrpSpPr>
            <p:cNvPr id="4100" name="Group 16">
              <a:extLst>
                <a:ext uri="{FF2B5EF4-FFF2-40B4-BE49-F238E27FC236}">
                  <a16:creationId xmlns:a16="http://schemas.microsoft.com/office/drawing/2014/main" id="{CB5FEEC3-4ED2-6198-39FC-A2B32A56A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672" cy="1488"/>
              <a:chOff x="720" y="1056"/>
              <a:chExt cx="672" cy="1488"/>
            </a:xfrm>
          </p:grpSpPr>
          <p:sp>
            <p:nvSpPr>
              <p:cNvPr id="4163" name="AutoShape 17">
                <a:extLst>
                  <a:ext uri="{FF2B5EF4-FFF2-40B4-BE49-F238E27FC236}">
                    <a16:creationId xmlns:a16="http://schemas.microsoft.com/office/drawing/2014/main" id="{7696A5CA-745D-9EEB-3B7C-8D604FE7A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64" y="1056"/>
                <a:ext cx="528" cy="1488"/>
              </a:xfrm>
              <a:prstGeom prst="flowChartDocument">
                <a:avLst/>
              </a:prstGeom>
              <a:solidFill>
                <a:srgbClr val="D6D6D6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64" name="Oval 18">
                <a:extLst>
                  <a:ext uri="{FF2B5EF4-FFF2-40B4-BE49-F238E27FC236}">
                    <a16:creationId xmlns:a16="http://schemas.microsoft.com/office/drawing/2014/main" id="{D7CD0056-1D63-4D96-7039-354002F0D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584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65" name="Line 19">
                <a:extLst>
                  <a:ext uri="{FF2B5EF4-FFF2-40B4-BE49-F238E27FC236}">
                    <a16:creationId xmlns:a16="http://schemas.microsoft.com/office/drawing/2014/main" id="{941DC216-7FDE-8D4D-E450-8A5B2CC56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6" name="Oval 20">
                <a:extLst>
                  <a:ext uri="{FF2B5EF4-FFF2-40B4-BE49-F238E27FC236}">
                    <a16:creationId xmlns:a16="http://schemas.microsoft.com/office/drawing/2014/main" id="{3512FF0E-B8D9-CA3F-1CA1-74CBE15B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392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67" name="Line 21">
                <a:extLst>
                  <a:ext uri="{FF2B5EF4-FFF2-40B4-BE49-F238E27FC236}">
                    <a16:creationId xmlns:a16="http://schemas.microsoft.com/office/drawing/2014/main" id="{3C1255FE-9666-D17A-C08E-B019EA505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" name="Oval 22">
                <a:extLst>
                  <a:ext uri="{FF2B5EF4-FFF2-40B4-BE49-F238E27FC236}">
                    <a16:creationId xmlns:a16="http://schemas.microsoft.com/office/drawing/2014/main" id="{40469B1F-50DF-DB4A-2906-D11412BE5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69" name="Line 23">
                <a:extLst>
                  <a:ext uri="{FF2B5EF4-FFF2-40B4-BE49-F238E27FC236}">
                    <a16:creationId xmlns:a16="http://schemas.microsoft.com/office/drawing/2014/main" id="{A43440C5-0B1D-A821-931E-8AFCA73FD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Oval 24">
                <a:extLst>
                  <a:ext uri="{FF2B5EF4-FFF2-40B4-BE49-F238E27FC236}">
                    <a16:creationId xmlns:a16="http://schemas.microsoft.com/office/drawing/2014/main" id="{CCFDACCB-279A-363F-82AC-3EA1FB4A6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71" name="Line 25">
                <a:extLst>
                  <a:ext uri="{FF2B5EF4-FFF2-40B4-BE49-F238E27FC236}">
                    <a16:creationId xmlns:a16="http://schemas.microsoft.com/office/drawing/2014/main" id="{F1BCBA47-1049-AA88-2270-ACE7479E2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2" name="Oval 26">
                <a:extLst>
                  <a:ext uri="{FF2B5EF4-FFF2-40B4-BE49-F238E27FC236}">
                    <a16:creationId xmlns:a16="http://schemas.microsoft.com/office/drawing/2014/main" id="{DCCAA2F3-4F9E-11CA-9932-28532C04D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73" name="Line 27">
                <a:extLst>
                  <a:ext uri="{FF2B5EF4-FFF2-40B4-BE49-F238E27FC236}">
                    <a16:creationId xmlns:a16="http://schemas.microsoft.com/office/drawing/2014/main" id="{042EC393-77C7-109F-2B1A-22631F411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4" name="Oval 28">
                <a:extLst>
                  <a:ext uri="{FF2B5EF4-FFF2-40B4-BE49-F238E27FC236}">
                    <a16:creationId xmlns:a16="http://schemas.microsoft.com/office/drawing/2014/main" id="{2FD3AAD5-F5F5-803C-D11F-8AF21F640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64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75" name="Line 29">
                <a:extLst>
                  <a:ext uri="{FF2B5EF4-FFF2-40B4-BE49-F238E27FC236}">
                    <a16:creationId xmlns:a16="http://schemas.microsoft.com/office/drawing/2014/main" id="{75B8586F-64B0-07AC-A52A-F055C80B6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11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Oval 30">
                <a:extLst>
                  <a:ext uri="{FF2B5EF4-FFF2-40B4-BE49-F238E27FC236}">
                    <a16:creationId xmlns:a16="http://schemas.microsoft.com/office/drawing/2014/main" id="{46243E01-A73C-1E31-6FEE-8F89B4D02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77" name="Line 31">
                <a:extLst>
                  <a:ext uri="{FF2B5EF4-FFF2-40B4-BE49-F238E27FC236}">
                    <a16:creationId xmlns:a16="http://schemas.microsoft.com/office/drawing/2014/main" id="{76DCEE1B-F861-5C6F-75F6-5E0A6DD77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Oval 32">
                <a:extLst>
                  <a:ext uri="{FF2B5EF4-FFF2-40B4-BE49-F238E27FC236}">
                    <a16:creationId xmlns:a16="http://schemas.microsoft.com/office/drawing/2014/main" id="{500CD6DD-F4BC-4461-3762-A2F0FD9F8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79" name="Line 33">
                <a:extLst>
                  <a:ext uri="{FF2B5EF4-FFF2-40B4-BE49-F238E27FC236}">
                    <a16:creationId xmlns:a16="http://schemas.microsoft.com/office/drawing/2014/main" id="{1D730CE2-F417-0D15-92D7-7EC51F052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1" name="Group 34">
              <a:extLst>
                <a:ext uri="{FF2B5EF4-FFF2-40B4-BE49-F238E27FC236}">
                  <a16:creationId xmlns:a16="http://schemas.microsoft.com/office/drawing/2014/main" id="{7A877610-8C97-171B-EBA9-74815728C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880"/>
              <a:ext cx="1250" cy="1055"/>
              <a:chOff x="624" y="1344"/>
              <a:chExt cx="1250" cy="1055"/>
            </a:xfrm>
          </p:grpSpPr>
          <p:sp>
            <p:nvSpPr>
              <p:cNvPr id="4157" name="Line 35">
                <a:extLst>
                  <a:ext uri="{FF2B5EF4-FFF2-40B4-BE49-F238E27FC236}">
                    <a16:creationId xmlns:a16="http://schemas.microsoft.com/office/drawing/2014/main" id="{68F017FD-839D-178E-22E0-6C394E6C1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1250" y="721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8" name="Line 36">
                <a:extLst>
                  <a:ext uri="{FF2B5EF4-FFF2-40B4-BE49-F238E27FC236}">
                    <a16:creationId xmlns:a16="http://schemas.microsoft.com/office/drawing/2014/main" id="{18CC93CD-4C61-8393-9A57-C4917BB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1249" y="984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Line 37">
                <a:extLst>
                  <a:ext uri="{FF2B5EF4-FFF2-40B4-BE49-F238E27FC236}">
                    <a16:creationId xmlns:a16="http://schemas.microsoft.com/office/drawing/2014/main" id="{EAB03E39-1535-15BC-20A1-AFC4CDA8F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1249" y="1248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Line 38">
                <a:extLst>
                  <a:ext uri="{FF2B5EF4-FFF2-40B4-BE49-F238E27FC236}">
                    <a16:creationId xmlns:a16="http://schemas.microsoft.com/office/drawing/2014/main" id="{95B841A0-F39E-843C-B27C-599ECD279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11010" flipV="1">
                <a:off x="1247" y="1512"/>
                <a:ext cx="1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1" name="Line 39">
                <a:extLst>
                  <a:ext uri="{FF2B5EF4-FFF2-40B4-BE49-F238E27FC236}">
                    <a16:creationId xmlns:a16="http://schemas.microsoft.com/office/drawing/2014/main" id="{BD159DFB-70F9-4E81-6E26-DB3B51DE4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1249" y="1775"/>
                <a:ext cx="0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62" name="Object 40">
                <a:extLst>
                  <a:ext uri="{FF2B5EF4-FFF2-40B4-BE49-F238E27FC236}">
                    <a16:creationId xmlns:a16="http://schemas.microsoft.com/office/drawing/2014/main" id="{44E028B0-8C39-F862-7297-4DBBA2C824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856"/>
              <a:ext cx="22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505200" imgH="4686300" progId="Equation.3">
                      <p:embed/>
                    </p:oleObj>
                  </mc:Choice>
                  <mc:Fallback>
                    <p:oleObj name="公式" r:id="rId2" imgW="3505200" imgH="46863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856"/>
                            <a:ext cx="22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2" name="Group 41">
              <a:extLst>
                <a:ext uri="{FF2B5EF4-FFF2-40B4-BE49-F238E27FC236}">
                  <a16:creationId xmlns:a16="http://schemas.microsoft.com/office/drawing/2014/main" id="{36757877-A098-2A16-A9AE-9844C47B7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2592"/>
              <a:ext cx="648" cy="1488"/>
              <a:chOff x="2472" y="1392"/>
              <a:chExt cx="648" cy="1152"/>
            </a:xfrm>
          </p:grpSpPr>
          <p:sp>
            <p:nvSpPr>
              <p:cNvPr id="4147" name="AutoShape 42">
                <a:extLst>
                  <a:ext uri="{FF2B5EF4-FFF2-40B4-BE49-F238E27FC236}">
                    <a16:creationId xmlns:a16="http://schemas.microsoft.com/office/drawing/2014/main" id="{9D93D128-B10D-6281-D629-1A36A3DC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544" y="1392"/>
                <a:ext cx="528" cy="1152"/>
              </a:xfrm>
              <a:prstGeom prst="flowChartDocument">
                <a:avLst/>
              </a:prstGeom>
              <a:solidFill>
                <a:srgbClr val="D6D6D6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48" name="Line 43">
                <a:extLst>
                  <a:ext uri="{FF2B5EF4-FFF2-40B4-BE49-F238E27FC236}">
                    <a16:creationId xmlns:a16="http://schemas.microsoft.com/office/drawing/2014/main" id="{B21AF6F2-FF04-2831-3FF1-68F6C36C3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5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Line 44">
                <a:extLst>
                  <a:ext uri="{FF2B5EF4-FFF2-40B4-BE49-F238E27FC236}">
                    <a16:creationId xmlns:a16="http://schemas.microsoft.com/office/drawing/2014/main" id="{72058342-01AD-601A-989D-17E8B5706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Line 45">
                <a:extLst>
                  <a:ext uri="{FF2B5EF4-FFF2-40B4-BE49-F238E27FC236}">
                    <a16:creationId xmlns:a16="http://schemas.microsoft.com/office/drawing/2014/main" id="{B71A1F24-3448-28FC-ACFA-46FAFC8E3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Text Box 46">
                <a:extLst>
                  <a:ext uri="{FF2B5EF4-FFF2-40B4-BE49-F238E27FC236}">
                    <a16:creationId xmlns:a16="http://schemas.microsoft.com/office/drawing/2014/main" id="{65A9ECEA-1F51-C6B2-FC34-16814CAB9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36"/>
                <a:ext cx="24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52" name="Text Box 47">
                <a:extLst>
                  <a:ext uri="{FF2B5EF4-FFF2-40B4-BE49-F238E27FC236}">
                    <a16:creationId xmlns:a16="http://schemas.microsoft.com/office/drawing/2014/main" id="{D9719878-3CBB-0198-DA13-A60C58EEF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24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53" name="Text Box 48">
                <a:extLst>
                  <a:ext uri="{FF2B5EF4-FFF2-40B4-BE49-F238E27FC236}">
                    <a16:creationId xmlns:a16="http://schemas.microsoft.com/office/drawing/2014/main" id="{DBF2F04F-495A-7397-784C-FA1A24C72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112"/>
                <a:ext cx="24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54" name="Text Box 49">
                <a:extLst>
                  <a:ext uri="{FF2B5EF4-FFF2-40B4-BE49-F238E27FC236}">
                    <a16:creationId xmlns:a16="http://schemas.microsoft.com/office/drawing/2014/main" id="{3213D7C5-8212-F87F-F267-202AADED0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240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55" name="Text Box 50">
                <a:extLst>
                  <a:ext uri="{FF2B5EF4-FFF2-40B4-BE49-F238E27FC236}">
                    <a16:creationId xmlns:a16="http://schemas.microsoft.com/office/drawing/2014/main" id="{AD70A49F-8934-82D1-F3B5-9AA2CA09E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2064"/>
                <a:ext cx="240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56" name="Text Box 51">
                <a:extLst>
                  <a:ext uri="{FF2B5EF4-FFF2-40B4-BE49-F238E27FC236}">
                    <a16:creationId xmlns:a16="http://schemas.microsoft.com/office/drawing/2014/main" id="{34FCA80F-A1F6-E049-CD82-E1E2B3E52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440"/>
                <a:ext cx="240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</p:grpSp>
        <p:grpSp>
          <p:nvGrpSpPr>
            <p:cNvPr id="4103" name="Group 52">
              <a:extLst>
                <a:ext uri="{FF2B5EF4-FFF2-40B4-BE49-F238E27FC236}">
                  <a16:creationId xmlns:a16="http://schemas.microsoft.com/office/drawing/2014/main" id="{F5323355-3972-D5FC-BA03-05C1A9B12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624" cy="1556"/>
              <a:chOff x="4224" y="1344"/>
              <a:chExt cx="624" cy="1236"/>
            </a:xfrm>
          </p:grpSpPr>
          <p:sp>
            <p:nvSpPr>
              <p:cNvPr id="4134" name="AutoShape 53">
                <a:extLst>
                  <a:ext uri="{FF2B5EF4-FFF2-40B4-BE49-F238E27FC236}">
                    <a16:creationId xmlns:a16="http://schemas.microsoft.com/office/drawing/2014/main" id="{D69631C9-0463-C654-4E8F-63DC7799E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272" y="1392"/>
                <a:ext cx="528" cy="1152"/>
              </a:xfrm>
              <a:prstGeom prst="flowChartDocument">
                <a:avLst/>
              </a:prstGeom>
              <a:solidFill>
                <a:srgbClr val="D6D6D6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35" name="Text Box 54">
                <a:extLst>
                  <a:ext uri="{FF2B5EF4-FFF2-40B4-BE49-F238E27FC236}">
                    <a16:creationId xmlns:a16="http://schemas.microsoft.com/office/drawing/2014/main" id="{199A1B53-0AB1-83E4-CCAC-B95B71071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344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36" name="Text Box 55">
                <a:extLst>
                  <a:ext uri="{FF2B5EF4-FFF2-40B4-BE49-F238E27FC236}">
                    <a16:creationId xmlns:a16="http://schemas.microsoft.com/office/drawing/2014/main" id="{98B0526A-5425-A9D4-1C85-8390556C3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507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37" name="Text Box 56">
                <a:extLst>
                  <a:ext uri="{FF2B5EF4-FFF2-40B4-BE49-F238E27FC236}">
                    <a16:creationId xmlns:a16="http://schemas.microsoft.com/office/drawing/2014/main" id="{BEABD2EF-16CC-B5E6-35A9-B83B972F6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699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38" name="Text Box 57">
                <a:extLst>
                  <a:ext uri="{FF2B5EF4-FFF2-40B4-BE49-F238E27FC236}">
                    <a16:creationId xmlns:a16="http://schemas.microsoft.com/office/drawing/2014/main" id="{0EB6E8E7-651D-265D-BA11-267491A7F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39" name="Text Box 58">
                <a:extLst>
                  <a:ext uri="{FF2B5EF4-FFF2-40B4-BE49-F238E27FC236}">
                    <a16:creationId xmlns:a16="http://schemas.microsoft.com/office/drawing/2014/main" id="{E8762B26-E8FA-A011-1A1D-D235AEEDD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084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0" name="Text Box 59">
                <a:extLst>
                  <a:ext uri="{FF2B5EF4-FFF2-40B4-BE49-F238E27FC236}">
                    <a16:creationId xmlns:a16="http://schemas.microsoft.com/office/drawing/2014/main" id="{0D7D10AD-6C82-A40E-C281-0F0DC40FE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275"/>
                <a:ext cx="24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0">
                    <a:ea typeface="仿宋_GB2312" pitchFamily="49" charset="-122"/>
                  </a:rPr>
                  <a:t>-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1" name="Text Box 60">
                <a:extLst>
                  <a:ext uri="{FF2B5EF4-FFF2-40B4-BE49-F238E27FC236}">
                    <a16:creationId xmlns:a16="http://schemas.microsoft.com/office/drawing/2014/main" id="{8A23E650-B6D6-4098-04C4-A59069B7C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440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2" name="Text Box 61">
                <a:extLst>
                  <a:ext uri="{FF2B5EF4-FFF2-40B4-BE49-F238E27FC236}">
                    <a16:creationId xmlns:a16="http://schemas.microsoft.com/office/drawing/2014/main" id="{E413CFE7-BC6D-4260-1339-C46E4A3FD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776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3" name="Text Box 62">
                <a:extLst>
                  <a:ext uri="{FF2B5EF4-FFF2-40B4-BE49-F238E27FC236}">
                    <a16:creationId xmlns:a16="http://schemas.microsoft.com/office/drawing/2014/main" id="{F3E031E2-6FA9-10D6-DCD8-AE53AD314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4" name="Text Box 63">
                <a:extLst>
                  <a:ext uri="{FF2B5EF4-FFF2-40B4-BE49-F238E27FC236}">
                    <a16:creationId xmlns:a16="http://schemas.microsoft.com/office/drawing/2014/main" id="{60F58400-17CE-A607-89E2-3B032DCA0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968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5" name="Text Box 64">
                <a:extLst>
                  <a:ext uri="{FF2B5EF4-FFF2-40B4-BE49-F238E27FC236}">
                    <a16:creationId xmlns:a16="http://schemas.microsoft.com/office/drawing/2014/main" id="{17C50E5C-EF2D-483D-FCB3-81C035401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160"/>
                <a:ext cx="24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  <p:sp>
            <p:nvSpPr>
              <p:cNvPr id="4146" name="Text Box 65">
                <a:extLst>
                  <a:ext uri="{FF2B5EF4-FFF2-40B4-BE49-F238E27FC236}">
                    <a16:creationId xmlns:a16="http://schemas.microsoft.com/office/drawing/2014/main" id="{AE9C9F22-E028-88E1-2A47-53A8644B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352"/>
                <a:ext cx="2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b="0">
                    <a:ea typeface="仿宋_GB2312" pitchFamily="49" charset="-122"/>
                  </a:rPr>
                  <a:t>+</a:t>
                </a:r>
                <a:endParaRPr lang="en-US" altLang="zh-CN" b="0">
                  <a:ea typeface="仿宋_GB2312" pitchFamily="49" charset="-122"/>
                </a:endParaRPr>
              </a:p>
            </p:txBody>
          </p:sp>
        </p:grpSp>
        <p:grpSp>
          <p:nvGrpSpPr>
            <p:cNvPr id="4104" name="Group 66">
              <a:extLst>
                <a:ext uri="{FF2B5EF4-FFF2-40B4-BE49-F238E27FC236}">
                  <a16:creationId xmlns:a16="http://schemas.microsoft.com/office/drawing/2014/main" id="{D1D7BECE-51B1-3DA1-8026-ED442EA8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6" y="2880"/>
              <a:ext cx="1250" cy="1055"/>
              <a:chOff x="2254" y="1344"/>
              <a:chExt cx="1250" cy="1055"/>
            </a:xfrm>
          </p:grpSpPr>
          <p:sp>
            <p:nvSpPr>
              <p:cNvPr id="4128" name="Line 67">
                <a:extLst>
                  <a:ext uri="{FF2B5EF4-FFF2-40B4-BE49-F238E27FC236}">
                    <a16:creationId xmlns:a16="http://schemas.microsoft.com/office/drawing/2014/main" id="{0E998409-E367-BC6E-AE33-4D8708A84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2880" y="721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Line 68">
                <a:extLst>
                  <a:ext uri="{FF2B5EF4-FFF2-40B4-BE49-F238E27FC236}">
                    <a16:creationId xmlns:a16="http://schemas.microsoft.com/office/drawing/2014/main" id="{B2B691C5-C0BD-E161-744B-6C67EC8CD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2879" y="984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Line 69">
                <a:extLst>
                  <a:ext uri="{FF2B5EF4-FFF2-40B4-BE49-F238E27FC236}">
                    <a16:creationId xmlns:a16="http://schemas.microsoft.com/office/drawing/2014/main" id="{D5A8E368-BADB-19CB-0582-F3E7798ED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2879" y="1248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Line 70">
                <a:extLst>
                  <a:ext uri="{FF2B5EF4-FFF2-40B4-BE49-F238E27FC236}">
                    <a16:creationId xmlns:a16="http://schemas.microsoft.com/office/drawing/2014/main" id="{3AC59C5E-F73E-09AF-E27B-02F5033BA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11010" flipV="1">
                <a:off x="2877" y="1512"/>
                <a:ext cx="1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71">
                <a:extLst>
                  <a:ext uri="{FF2B5EF4-FFF2-40B4-BE49-F238E27FC236}">
                    <a16:creationId xmlns:a16="http://schemas.microsoft.com/office/drawing/2014/main" id="{A3DC8228-503D-8601-1134-C458F9ECF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2879" y="1775"/>
                <a:ext cx="0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33" name="Object 72">
                <a:extLst>
                  <a:ext uri="{FF2B5EF4-FFF2-40B4-BE49-F238E27FC236}">
                    <a16:creationId xmlns:a16="http://schemas.microsoft.com/office/drawing/2014/main" id="{C37738C6-CC7A-20BD-8EBA-BAF9BFF642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81" y="1848"/>
              <a:ext cx="22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505200" imgH="4686300" progId="Equation.3">
                      <p:embed/>
                    </p:oleObj>
                  </mc:Choice>
                  <mc:Fallback>
                    <p:oleObj name="公式" r:id="rId4" imgW="3505200" imgH="46863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1" y="1848"/>
                            <a:ext cx="22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5" name="Group 73">
              <a:extLst>
                <a:ext uri="{FF2B5EF4-FFF2-40B4-BE49-F238E27FC236}">
                  <a16:creationId xmlns:a16="http://schemas.microsoft.com/office/drawing/2014/main" id="{115D9621-5988-AEFA-C9D4-95E97002C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80"/>
              <a:ext cx="434" cy="1055"/>
              <a:chOff x="3886" y="1344"/>
              <a:chExt cx="1250" cy="1055"/>
            </a:xfrm>
          </p:grpSpPr>
          <p:sp>
            <p:nvSpPr>
              <p:cNvPr id="4122" name="Line 74">
                <a:extLst>
                  <a:ext uri="{FF2B5EF4-FFF2-40B4-BE49-F238E27FC236}">
                    <a16:creationId xmlns:a16="http://schemas.microsoft.com/office/drawing/2014/main" id="{7811DC09-D4C6-F335-CCDA-7E360C602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4512" y="721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Line 75">
                <a:extLst>
                  <a:ext uri="{FF2B5EF4-FFF2-40B4-BE49-F238E27FC236}">
                    <a16:creationId xmlns:a16="http://schemas.microsoft.com/office/drawing/2014/main" id="{3D85D84C-F3FB-1777-5C5F-EC5D23834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4511" y="984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76">
                <a:extLst>
                  <a:ext uri="{FF2B5EF4-FFF2-40B4-BE49-F238E27FC236}">
                    <a16:creationId xmlns:a16="http://schemas.microsoft.com/office/drawing/2014/main" id="{ABC6B5FB-C496-CE99-6736-5391F4425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4511" y="1248"/>
                <a:ext cx="1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77">
                <a:extLst>
                  <a:ext uri="{FF2B5EF4-FFF2-40B4-BE49-F238E27FC236}">
                    <a16:creationId xmlns:a16="http://schemas.microsoft.com/office/drawing/2014/main" id="{B60811D7-B008-75AA-D5A1-76DCE310A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11010" flipV="1">
                <a:off x="4509" y="1512"/>
                <a:ext cx="1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" name="Line 78">
                <a:extLst>
                  <a:ext uri="{FF2B5EF4-FFF2-40B4-BE49-F238E27FC236}">
                    <a16:creationId xmlns:a16="http://schemas.microsoft.com/office/drawing/2014/main" id="{942EF56C-B0ED-60CD-3DCD-A90C70828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8990">
                <a:off x="4511" y="1775"/>
                <a:ext cx="0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27" name="Object 79">
                <a:extLst>
                  <a:ext uri="{FF2B5EF4-FFF2-40B4-BE49-F238E27FC236}">
                    <a16:creationId xmlns:a16="http://schemas.microsoft.com/office/drawing/2014/main" id="{11BCB861-E2E3-2D99-6131-9C3CEC3C47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60" y="1848"/>
              <a:ext cx="22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3505200" imgH="4686300" progId="Equation.3">
                      <p:embed/>
                    </p:oleObj>
                  </mc:Choice>
                  <mc:Fallback>
                    <p:oleObj name="公式" r:id="rId5" imgW="3505200" imgH="468630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0" y="1848"/>
                            <a:ext cx="22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06" name="Text Box 80">
              <a:extLst>
                <a:ext uri="{FF2B5EF4-FFF2-40B4-BE49-F238E27FC236}">
                  <a16:creationId xmlns:a16="http://schemas.microsoft.com/office/drawing/2014/main" id="{758173B1-0CD0-8B17-3E9C-277CC30C2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38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ea typeface="仿宋_GB2312" pitchFamily="49" charset="-122"/>
                </a:rPr>
                <a:t>E</a:t>
              </a:r>
              <a:r>
                <a:rPr lang="en-US" altLang="zh-CN" sz="2400" b="0">
                  <a:solidFill>
                    <a:srgbClr val="FF0000"/>
                  </a:solidFill>
                  <a:ea typeface="仿宋_GB2312" pitchFamily="49" charset="-122"/>
                </a:rPr>
                <a:t>=0</a:t>
              </a:r>
              <a:endParaRPr lang="en-US" altLang="zh-CN" b="0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grpSp>
          <p:nvGrpSpPr>
            <p:cNvPr id="4107" name="Group 81">
              <a:extLst>
                <a:ext uri="{FF2B5EF4-FFF2-40B4-BE49-F238E27FC236}">
                  <a16:creationId xmlns:a16="http://schemas.microsoft.com/office/drawing/2014/main" id="{03EFCB0E-F5F5-61AF-B95E-F4F032051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6" y="3156"/>
              <a:ext cx="432" cy="912"/>
              <a:chOff x="2592" y="1584"/>
              <a:chExt cx="432" cy="912"/>
            </a:xfrm>
          </p:grpSpPr>
          <p:sp>
            <p:nvSpPr>
              <p:cNvPr id="4114" name="Oval 82">
                <a:extLst>
                  <a:ext uri="{FF2B5EF4-FFF2-40B4-BE49-F238E27FC236}">
                    <a16:creationId xmlns:a16="http://schemas.microsoft.com/office/drawing/2014/main" id="{4E073274-6136-39A0-C294-98E65D129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15" name="Line 83">
                <a:extLst>
                  <a:ext uri="{FF2B5EF4-FFF2-40B4-BE49-F238E27FC236}">
                    <a16:creationId xmlns:a16="http://schemas.microsoft.com/office/drawing/2014/main" id="{7BA76C9F-CAC4-7367-218F-8F9478013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" name="Oval 84">
                <a:extLst>
                  <a:ext uri="{FF2B5EF4-FFF2-40B4-BE49-F238E27FC236}">
                    <a16:creationId xmlns:a16="http://schemas.microsoft.com/office/drawing/2014/main" id="{41A72915-8A06-A53B-EF41-ED3CEBDEA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17" name="Line 85">
                <a:extLst>
                  <a:ext uri="{FF2B5EF4-FFF2-40B4-BE49-F238E27FC236}">
                    <a16:creationId xmlns:a16="http://schemas.microsoft.com/office/drawing/2014/main" id="{151FE0BC-C642-9556-321D-E52E611DD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Oval 86">
                <a:extLst>
                  <a:ext uri="{FF2B5EF4-FFF2-40B4-BE49-F238E27FC236}">
                    <a16:creationId xmlns:a16="http://schemas.microsoft.com/office/drawing/2014/main" id="{C2C30CBB-D487-A6F5-A2EC-8FA1E64A1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16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19" name="Line 87">
                <a:extLst>
                  <a:ext uri="{FF2B5EF4-FFF2-40B4-BE49-F238E27FC236}">
                    <a16:creationId xmlns:a16="http://schemas.microsoft.com/office/drawing/2014/main" id="{D46D5B17-7A69-A03A-819D-257E2655E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Oval 88">
                <a:extLst>
                  <a:ext uri="{FF2B5EF4-FFF2-40B4-BE49-F238E27FC236}">
                    <a16:creationId xmlns:a16="http://schemas.microsoft.com/office/drawing/2014/main" id="{35C650F0-DCD7-581F-EF46-AA8AA454D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21" name="Line 89">
                <a:extLst>
                  <a:ext uri="{FF2B5EF4-FFF2-40B4-BE49-F238E27FC236}">
                    <a16:creationId xmlns:a16="http://schemas.microsoft.com/office/drawing/2014/main" id="{59BB217B-365B-D7D7-3A58-F179999C4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8" name="Line 90">
              <a:extLst>
                <a:ext uri="{FF2B5EF4-FFF2-40B4-BE49-F238E27FC236}">
                  <a16:creationId xmlns:a16="http://schemas.microsoft.com/office/drawing/2014/main" id="{37B84295-2C80-F812-5C35-452802096A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4969" y="2665"/>
              <a:ext cx="1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91">
              <a:extLst>
                <a:ext uri="{FF2B5EF4-FFF2-40B4-BE49-F238E27FC236}">
                  <a16:creationId xmlns:a16="http://schemas.microsoft.com/office/drawing/2014/main" id="{41610D0F-B36A-2E84-DED8-F0842A308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4969" y="2928"/>
              <a:ext cx="1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92">
              <a:extLst>
                <a:ext uri="{FF2B5EF4-FFF2-40B4-BE49-F238E27FC236}">
                  <a16:creationId xmlns:a16="http://schemas.microsoft.com/office/drawing/2014/main" id="{09E5062F-53EC-24F4-F028-CCD6BCCD20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4969" y="3192"/>
              <a:ext cx="1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93">
              <a:extLst>
                <a:ext uri="{FF2B5EF4-FFF2-40B4-BE49-F238E27FC236}">
                  <a16:creationId xmlns:a16="http://schemas.microsoft.com/office/drawing/2014/main" id="{C3751DDF-03F2-3E36-923A-F4E0D61674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11010" flipV="1">
              <a:off x="4968" y="3456"/>
              <a:ext cx="1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94">
              <a:extLst>
                <a:ext uri="{FF2B5EF4-FFF2-40B4-BE49-F238E27FC236}">
                  <a16:creationId xmlns:a16="http://schemas.microsoft.com/office/drawing/2014/main" id="{2B22856A-BBAB-C86B-72B6-8E13D474E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8990">
              <a:off x="4969" y="3719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3" name="Object 95">
              <a:extLst>
                <a:ext uri="{FF2B5EF4-FFF2-40B4-BE49-F238E27FC236}">
                  <a16:creationId xmlns:a16="http://schemas.microsoft.com/office/drawing/2014/main" id="{8C4876D2-7A82-6B50-E1D7-96D7683B55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3312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94200" imgH="5270500" progId="Equation.3">
                    <p:embed/>
                  </p:oleObj>
                </mc:Choice>
                <mc:Fallback>
                  <p:oleObj name="Equation" r:id="rId6" imgW="4394200" imgH="52705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312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646" name="Group 14">
            <a:extLst>
              <a:ext uri="{FF2B5EF4-FFF2-40B4-BE49-F238E27FC236}">
                <a16:creationId xmlns:a16="http://schemas.microsoft.com/office/drawing/2014/main" id="{27962F31-7B12-C5C0-5C1C-83324BCFBA28}"/>
              </a:ext>
            </a:extLst>
          </p:cNvPr>
          <p:cNvGrpSpPr>
            <a:grpSpLocks/>
          </p:cNvGrpSpPr>
          <p:nvPr/>
        </p:nvGrpSpPr>
        <p:grpSpPr bwMode="auto">
          <a:xfrm>
            <a:off x="1527175" y="44450"/>
            <a:ext cx="6321425" cy="935038"/>
            <a:chOff x="962" y="28"/>
            <a:chExt cx="3982" cy="589"/>
          </a:xfrm>
        </p:grpSpPr>
        <p:graphicFrame>
          <p:nvGraphicFramePr>
            <p:cNvPr id="31755" name="Object 3">
              <a:extLst>
                <a:ext uri="{FF2B5EF4-FFF2-40B4-BE49-F238E27FC236}">
                  <a16:creationId xmlns:a16="http://schemas.microsoft.com/office/drawing/2014/main" id="{E1F562B6-4669-E903-939E-AE061441FE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2" y="28"/>
            <a:ext cx="105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585700" imgH="7023100" progId="Equation.3">
                    <p:embed/>
                  </p:oleObj>
                </mc:Choice>
                <mc:Fallback>
                  <p:oleObj name="公式" r:id="rId2" imgW="12585700" imgH="70231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8"/>
                          <a:ext cx="1056" cy="589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Text Box 4">
              <a:extLst>
                <a:ext uri="{FF2B5EF4-FFF2-40B4-BE49-F238E27FC236}">
                  <a16:creationId xmlns:a16="http://schemas.microsoft.com/office/drawing/2014/main" id="{5EDA907E-061E-E19B-E686-D74AE1D7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9"/>
              <a:ext cx="2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(Gauss’ law </a:t>
              </a:r>
              <a:r>
                <a:rPr lang="en-US" altLang="zh-CN">
                  <a:solidFill>
                    <a:srgbClr val="3333FF"/>
                  </a:solidFill>
                </a:rPr>
                <a:t>with dielectric</a:t>
              </a:r>
              <a:r>
                <a:rPr lang="en-US" altLang="zh-CN"/>
                <a:t>)</a:t>
              </a:r>
            </a:p>
          </p:txBody>
        </p:sp>
      </p:grpSp>
      <p:sp>
        <p:nvSpPr>
          <p:cNvPr id="837637" name="Text Box 5">
            <a:extLst>
              <a:ext uri="{FF2B5EF4-FFF2-40B4-BE49-F238E27FC236}">
                <a16:creationId xmlns:a16="http://schemas.microsoft.com/office/drawing/2014/main" id="{153FA853-F6BE-A9D8-838B-FA9786A4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tx2"/>
                </a:solidFill>
              </a:rPr>
              <a:t>This important equation, although derived from a parallel-plate capacitor,</a:t>
            </a:r>
            <a:r>
              <a:rPr lang="en-US" altLang="zh-CN" sz="3200" dirty="0">
                <a:solidFill>
                  <a:srgbClr val="3333FF"/>
                </a:solidFill>
              </a:rPr>
              <a:t> is generally true</a:t>
            </a:r>
            <a:r>
              <a:rPr lang="zh-CN" altLang="en-US" sz="3200" dirty="0">
                <a:solidFill>
                  <a:srgbClr val="3333FF"/>
                </a:solidFill>
              </a:rPr>
              <a:t>！</a:t>
            </a:r>
          </a:p>
        </p:txBody>
      </p:sp>
      <p:sp>
        <p:nvSpPr>
          <p:cNvPr id="837638" name="Text Box 6">
            <a:extLst>
              <a:ext uri="{FF2B5EF4-FFF2-40B4-BE49-F238E27FC236}">
                <a16:creationId xmlns:a16="http://schemas.microsoft.com/office/drawing/2014/main" id="{03E300B5-102C-D6BC-CEE5-4C939820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/>
              <a:t>Define a </a:t>
            </a:r>
            <a:r>
              <a:rPr kumimoji="0" lang="en-US" altLang="zh-CN" sz="3200">
                <a:solidFill>
                  <a:srgbClr val="3333FF"/>
                </a:solidFill>
              </a:rPr>
              <a:t>new quantity</a:t>
            </a:r>
            <a:r>
              <a:rPr kumimoji="0" lang="en-US" altLang="zh-CN" sz="3200"/>
              <a:t>:</a:t>
            </a:r>
            <a:endParaRPr kumimoji="0" lang="en-US" altLang="zh-CN"/>
          </a:p>
        </p:txBody>
      </p:sp>
      <p:grpSp>
        <p:nvGrpSpPr>
          <p:cNvPr id="837639" name="Group 7">
            <a:extLst>
              <a:ext uri="{FF2B5EF4-FFF2-40B4-BE49-F238E27FC236}">
                <a16:creationId xmlns:a16="http://schemas.microsoft.com/office/drawing/2014/main" id="{A3983EB4-8E24-2A5C-E754-FA889754911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29000"/>
            <a:ext cx="2908300" cy="531813"/>
            <a:chOff x="2506" y="3504"/>
            <a:chExt cx="1832" cy="335"/>
          </a:xfrm>
        </p:grpSpPr>
        <p:graphicFrame>
          <p:nvGraphicFramePr>
            <p:cNvPr id="31753" name="Object 8">
              <a:extLst>
                <a:ext uri="{FF2B5EF4-FFF2-40B4-BE49-F238E27FC236}">
                  <a16:creationId xmlns:a16="http://schemas.microsoft.com/office/drawing/2014/main" id="{58D724F3-054C-610B-55AF-C1E15542AC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3" y="3518"/>
            <a:ext cx="104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1945600" imgH="6731000" progId="Equation.3">
                    <p:embed/>
                  </p:oleObj>
                </mc:Choice>
                <mc:Fallback>
                  <p:oleObj name="公式" r:id="rId4" imgW="21945600" imgH="673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3518"/>
                          <a:ext cx="1045" cy="321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Text Box 9">
              <a:extLst>
                <a:ext uri="{FF2B5EF4-FFF2-40B4-BE49-F238E27FC236}">
                  <a16:creationId xmlns:a16="http://schemas.microsoft.com/office/drawing/2014/main" id="{ED0F93D2-FA0E-379D-2A13-8C2088056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350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then</a:t>
              </a:r>
            </a:p>
          </p:txBody>
        </p:sp>
      </p:grpSp>
      <p:sp>
        <p:nvSpPr>
          <p:cNvPr id="837642" name="Text Box 10">
            <a:extLst>
              <a:ext uri="{FF2B5EF4-FFF2-40B4-BE49-F238E27FC236}">
                <a16:creationId xmlns:a16="http://schemas.microsoft.com/office/drawing/2014/main" id="{FBD26A37-681B-2D7C-8EED-18B213AE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79875"/>
            <a:ext cx="83058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 flux of the </a:t>
            </a:r>
            <a:r>
              <a:rPr lang="en-US" altLang="zh-CN" sz="3200">
                <a:solidFill>
                  <a:srgbClr val="3333FF"/>
                </a:solidFill>
              </a:rPr>
              <a:t>electric displacement</a:t>
            </a:r>
            <a:r>
              <a:rPr lang="en-US" altLang="zh-CN" sz="3200"/>
              <a:t> through a closed surface of any shape equals to the algebraic sum of </a:t>
            </a:r>
            <a:r>
              <a:rPr lang="en-US" altLang="zh-CN" sz="3200">
                <a:solidFill>
                  <a:srgbClr val="3333FF"/>
                </a:solidFill>
              </a:rPr>
              <a:t>free charges</a:t>
            </a:r>
            <a:r>
              <a:rPr lang="en-US" altLang="zh-CN" sz="3200"/>
              <a:t> enclosed within the surface. </a:t>
            </a:r>
            <a:r>
              <a:rPr lang="zh-CN" altLang="en-US" sz="2400">
                <a:latin typeface="宋体" panose="02010600030101010101" pitchFamily="2" charset="-122"/>
              </a:rPr>
              <a:t>通过任一闭合曲面的电位移通量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</a:rPr>
              <a:t>等于该曲面内所包围的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自由电荷</a:t>
            </a:r>
            <a:r>
              <a:rPr lang="zh-CN" altLang="en-US" sz="2400">
                <a:latin typeface="宋体" panose="02010600030101010101" pitchFamily="2" charset="-122"/>
              </a:rPr>
              <a:t>的代数和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837643" name="Group 11">
            <a:extLst>
              <a:ext uri="{FF2B5EF4-FFF2-40B4-BE49-F238E27FC236}">
                <a16:creationId xmlns:a16="http://schemas.microsoft.com/office/drawing/2014/main" id="{868BB10D-4089-ADCF-526D-A929459C847D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2667000"/>
            <a:ext cx="7031037" cy="579438"/>
            <a:chOff x="1091" y="1126"/>
            <a:chExt cx="4429" cy="365"/>
          </a:xfrm>
        </p:grpSpPr>
        <p:graphicFrame>
          <p:nvGraphicFramePr>
            <p:cNvPr id="31751" name="Object 12">
              <a:extLst>
                <a:ext uri="{FF2B5EF4-FFF2-40B4-BE49-F238E27FC236}">
                  <a16:creationId xmlns:a16="http://schemas.microsoft.com/office/drawing/2014/main" id="{676F52CC-6E3B-DA3C-A993-2231397FAA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1" y="1181"/>
            <a:ext cx="74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922500" imgH="5854700" progId="Equation.3">
                    <p:embed/>
                  </p:oleObj>
                </mc:Choice>
                <mc:Fallback>
                  <p:oleObj name="公式" r:id="rId6" imgW="14922500" imgH="5854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1181"/>
                          <a:ext cx="745" cy="292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 w="2857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Rectangle 13">
              <a:extLst>
                <a:ext uri="{FF2B5EF4-FFF2-40B4-BE49-F238E27FC236}">
                  <a16:creationId xmlns:a16="http://schemas.microsoft.com/office/drawing/2014/main" id="{8FFCEB28-E8A0-B654-1A13-5C5BBEDA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126"/>
              <a:ext cx="34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>
                  <a:solidFill>
                    <a:srgbClr val="FF0000"/>
                  </a:solidFill>
                </a:rPr>
                <a:t>electric displacement</a:t>
              </a:r>
              <a:r>
                <a:rPr kumimoji="0" lang="en-US" altLang="zh-CN"/>
                <a:t> (</a:t>
              </a:r>
              <a:r>
                <a:rPr lang="zh-CN" altLang="en-US" sz="2000">
                  <a:latin typeface="宋体" panose="02010600030101010101" pitchFamily="2" charset="-122"/>
                </a:rPr>
                <a:t>电位移矢量</a:t>
              </a:r>
              <a:r>
                <a:rPr lang="en-US" altLang="zh-CN" sz="2000">
                  <a:latin typeface="宋体" panose="02010600030101010101" pitchFamily="2" charset="-122"/>
                </a:rPr>
                <a:t>),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7" grpId="0" build="p" autoUpdateAnimBg="0"/>
      <p:bldP spid="837638" grpId="0" build="p" autoUpdateAnimBg="0"/>
      <p:bldP spid="83764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658" name="Group 2">
            <a:extLst>
              <a:ext uri="{FF2B5EF4-FFF2-40B4-BE49-F238E27FC236}">
                <a16:creationId xmlns:a16="http://schemas.microsoft.com/office/drawing/2014/main" id="{679D0FC6-4EFF-D08D-8629-2A3C84DEECB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08050"/>
            <a:ext cx="8610600" cy="2041525"/>
            <a:chOff x="144" y="1333"/>
            <a:chExt cx="5424" cy="1286"/>
          </a:xfrm>
        </p:grpSpPr>
        <p:graphicFrame>
          <p:nvGraphicFramePr>
            <p:cNvPr id="32779" name="Object 3">
              <a:extLst>
                <a:ext uri="{FF2B5EF4-FFF2-40B4-BE49-F238E27FC236}">
                  <a16:creationId xmlns:a16="http://schemas.microsoft.com/office/drawing/2014/main" id="{62054768-170E-0A01-C97A-2B435586C1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" y="1377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315200" imgH="8483600" progId="Equation.3">
                    <p:embed/>
                  </p:oleObj>
                </mc:Choice>
                <mc:Fallback>
                  <p:oleObj name="Equation" r:id="rId2" imgW="7315200" imgH="8483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377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Text Box 4">
              <a:extLst>
                <a:ext uri="{FF2B5EF4-FFF2-40B4-BE49-F238E27FC236}">
                  <a16:creationId xmlns:a16="http://schemas.microsoft.com/office/drawing/2014/main" id="{847433D1-A31E-AA54-7F7C-BA58DB226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33"/>
              <a:ext cx="5424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2"/>
                  </a:solidFill>
                </a:rPr>
                <a:t> </a:t>
              </a:r>
              <a:r>
                <a:rPr kumimoji="0" lang="en-US" altLang="zh-CN" sz="3200">
                  <a:solidFill>
                    <a:srgbClr val="3333FF"/>
                  </a:solidFill>
                </a:rPr>
                <a:t>(1)</a:t>
              </a:r>
              <a:r>
                <a:rPr lang="en-US" altLang="zh-CN" sz="3200">
                  <a:solidFill>
                    <a:schemeClr val="tx2"/>
                  </a:solidFill>
                </a:rPr>
                <a:t>     is only a </a:t>
              </a:r>
              <a:r>
                <a:rPr lang="en-US" altLang="zh-CN" sz="3200">
                  <a:solidFill>
                    <a:srgbClr val="3333FF"/>
                  </a:solidFill>
                </a:rPr>
                <a:t>supplementary</a:t>
              </a:r>
              <a:r>
                <a:rPr lang="en-US" altLang="zh-CN" sz="3200">
                  <a:solidFill>
                    <a:schemeClr val="tx2"/>
                  </a:solidFill>
                </a:rPr>
                <a:t> physical quantity, and has </a:t>
              </a:r>
              <a:r>
                <a:rPr lang="en-US" altLang="zh-CN" sz="3200">
                  <a:solidFill>
                    <a:srgbClr val="FF0000"/>
                  </a:solidFill>
                </a:rPr>
                <a:t>no</a:t>
              </a:r>
              <a:r>
                <a:rPr lang="en-US" altLang="zh-CN" sz="3200">
                  <a:solidFill>
                    <a:srgbClr val="3333FF"/>
                  </a:solidFill>
                </a:rPr>
                <a:t> real</a:t>
              </a:r>
              <a:r>
                <a:rPr lang="en-US" altLang="zh-CN" sz="3200">
                  <a:solidFill>
                    <a:schemeClr val="tx2"/>
                  </a:solidFill>
                </a:rPr>
                <a:t> </a:t>
              </a:r>
              <a:r>
                <a:rPr lang="en-US" altLang="zh-CN" sz="3200">
                  <a:solidFill>
                    <a:srgbClr val="3333FF"/>
                  </a:solidFill>
                </a:rPr>
                <a:t>physical meaning like</a:t>
              </a:r>
              <a:r>
                <a:rPr lang="en-US" altLang="zh-CN" sz="3200">
                  <a:solidFill>
                    <a:schemeClr val="tx2"/>
                  </a:solidFill>
                </a:rPr>
                <a:t>   . If a test charge is put in electric field, the force acted on it is determined by    but    . </a:t>
              </a:r>
            </a:p>
          </p:txBody>
        </p:sp>
        <p:graphicFrame>
          <p:nvGraphicFramePr>
            <p:cNvPr id="32781" name="Object 5">
              <a:extLst>
                <a:ext uri="{FF2B5EF4-FFF2-40B4-BE49-F238E27FC236}">
                  <a16:creationId xmlns:a16="http://schemas.microsoft.com/office/drawing/2014/main" id="{E6468DAC-6ABE-DEC0-770E-642BB78E6B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2304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315200" imgH="8483600" progId="Equation.3">
                    <p:embed/>
                  </p:oleObj>
                </mc:Choice>
                <mc:Fallback>
                  <p:oleObj name="Equation" r:id="rId4" imgW="7315200" imgH="8483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2304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6">
              <a:extLst>
                <a:ext uri="{FF2B5EF4-FFF2-40B4-BE49-F238E27FC236}">
                  <a16:creationId xmlns:a16="http://schemas.microsoft.com/office/drawing/2014/main" id="{3DF1042D-5751-2F23-091B-E8E5310627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5" y="1669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686300" imgH="5562600" progId="Equation.3">
                    <p:embed/>
                  </p:oleObj>
                </mc:Choice>
                <mc:Fallback>
                  <p:oleObj name="Equation" r:id="rId5" imgW="4686300" imgH="556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1669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7">
              <a:extLst>
                <a:ext uri="{FF2B5EF4-FFF2-40B4-BE49-F238E27FC236}">
                  <a16:creationId xmlns:a16="http://schemas.microsoft.com/office/drawing/2014/main" id="{4E21C5C0-82CB-1E90-AA93-81079F577E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282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686300" imgH="5562600" progId="Equation.3">
                    <p:embed/>
                  </p:oleObj>
                </mc:Choice>
                <mc:Fallback>
                  <p:oleObj name="Equation" r:id="rId7" imgW="4686300" imgH="556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82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8681" name="Group 25">
            <a:extLst>
              <a:ext uri="{FF2B5EF4-FFF2-40B4-BE49-F238E27FC236}">
                <a16:creationId xmlns:a16="http://schemas.microsoft.com/office/drawing/2014/main" id="{B4C4DAA1-7DC6-FAF3-D5CA-2A5D52B544B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-23813"/>
            <a:ext cx="3055938" cy="717551"/>
            <a:chOff x="48" y="-15"/>
            <a:chExt cx="1925" cy="452"/>
          </a:xfrm>
        </p:grpSpPr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350F335D-EE34-3566-2584-B7F11E6C0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0"/>
              <a:ext cx="1637" cy="327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Explanations:</a:t>
              </a:r>
            </a:p>
          </p:txBody>
        </p:sp>
        <p:sp>
          <p:nvSpPr>
            <p:cNvPr id="838666" name="Text Box 10">
              <a:extLst>
                <a:ext uri="{FF2B5EF4-FFF2-40B4-BE49-F238E27FC236}">
                  <a16:creationId xmlns:a16="http://schemas.microsoft.com/office/drawing/2014/main" id="{02977A4C-AC49-65E7-C23F-747D08B0C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-15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itchFamily="2" charset="2"/>
                <a:buChar char="M"/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38668" name="Group 12">
            <a:extLst>
              <a:ext uri="{FF2B5EF4-FFF2-40B4-BE49-F238E27FC236}">
                <a16:creationId xmlns:a16="http://schemas.microsoft.com/office/drawing/2014/main" id="{8F116830-ADF1-5DAE-F183-8F62A68F95B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924175"/>
            <a:ext cx="8991600" cy="1554163"/>
            <a:chOff x="48" y="1920"/>
            <a:chExt cx="5664" cy="979"/>
          </a:xfrm>
        </p:grpSpPr>
        <p:sp>
          <p:nvSpPr>
            <p:cNvPr id="32775" name="Text Box 13">
              <a:extLst>
                <a:ext uri="{FF2B5EF4-FFF2-40B4-BE49-F238E27FC236}">
                  <a16:creationId xmlns:a16="http://schemas.microsoft.com/office/drawing/2014/main" id="{98CD9D8D-55F4-D77D-7083-7DCA1785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20"/>
              <a:ext cx="566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>
                  <a:solidFill>
                    <a:srgbClr val="3333FF"/>
                  </a:solidFill>
                </a:rPr>
                <a:t>(2)</a:t>
              </a:r>
              <a:r>
                <a:rPr kumimoji="0" lang="en-US" altLang="zh-CN" sz="3200"/>
                <a:t> The sum in the right side does not include bounded (induced) charge, but </a:t>
              </a:r>
              <a:r>
                <a:rPr kumimoji="0" lang="en-US" altLang="zh-CN" sz="3200" i="1">
                  <a:solidFill>
                    <a:srgbClr val="FF0000"/>
                  </a:solidFill>
                </a:rPr>
                <a:t>free charge only 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! (taken fully into account by introducing </a:t>
              </a:r>
              <a:r>
                <a:rPr kumimoji="0" lang="en-US" altLang="zh-CN" sz="3200" i="1">
                  <a:solidFill>
                    <a:srgbClr val="3333FF"/>
                  </a:solidFill>
                  <a:sym typeface="Symbol" pitchFamily="2" charset="2"/>
                </a:rPr>
                <a:t></a:t>
              </a:r>
              <a:r>
                <a:rPr kumimoji="0" lang="en-US" altLang="zh-CN" sz="3200">
                  <a:solidFill>
                    <a:schemeClr val="tx2"/>
                  </a:solidFill>
                  <a:sym typeface="Symbol" pitchFamily="2" charset="2"/>
                </a:rPr>
                <a:t> &amp;    . 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 </a:t>
              </a:r>
            </a:p>
          </p:txBody>
        </p:sp>
        <p:graphicFrame>
          <p:nvGraphicFramePr>
            <p:cNvPr id="32776" name="Object 14">
              <a:extLst>
                <a:ext uri="{FF2B5EF4-FFF2-40B4-BE49-F238E27FC236}">
                  <a16:creationId xmlns:a16="http://schemas.microsoft.com/office/drawing/2014/main" id="{EBF59C86-A339-4293-9DD8-2FB81EA579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2592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315200" imgH="8483600" progId="Equation.3">
                    <p:embed/>
                  </p:oleObj>
                </mc:Choice>
                <mc:Fallback>
                  <p:oleObj name="Equation" r:id="rId9" imgW="7315200" imgH="8483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592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8671" name="Group 15">
            <a:extLst>
              <a:ext uri="{FF2B5EF4-FFF2-40B4-BE49-F238E27FC236}">
                <a16:creationId xmlns:a16="http://schemas.microsoft.com/office/drawing/2014/main" id="{1FDFD799-4177-69D6-A24A-68BEEE63C9F1}"/>
              </a:ext>
            </a:extLst>
          </p:cNvPr>
          <p:cNvGrpSpPr>
            <a:grpSpLocks/>
          </p:cNvGrpSpPr>
          <p:nvPr/>
        </p:nvGrpSpPr>
        <p:grpSpPr bwMode="auto">
          <a:xfrm>
            <a:off x="93663" y="4433888"/>
            <a:ext cx="4648200" cy="579437"/>
            <a:chOff x="192" y="3024"/>
            <a:chExt cx="2928" cy="365"/>
          </a:xfrm>
        </p:grpSpPr>
        <p:sp>
          <p:nvSpPr>
            <p:cNvPr id="32773" name="Rectangle 16">
              <a:extLst>
                <a:ext uri="{FF2B5EF4-FFF2-40B4-BE49-F238E27FC236}">
                  <a16:creationId xmlns:a16="http://schemas.microsoft.com/office/drawing/2014/main" id="{155BB57D-70CF-50C5-91C9-18D14672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24"/>
              <a:ext cx="2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>
                  <a:solidFill>
                    <a:srgbClr val="3333FF"/>
                  </a:solidFill>
                </a:rPr>
                <a:t>(3) The unit of     is C/m</a:t>
              </a:r>
              <a:r>
                <a:rPr kumimoji="0" lang="en-US" altLang="zh-CN" sz="3200" baseline="30000">
                  <a:solidFill>
                    <a:srgbClr val="3333FF"/>
                  </a:solidFill>
                </a:rPr>
                <a:t>2 </a:t>
              </a:r>
              <a:r>
                <a:rPr kumimoji="0" lang="en-US" altLang="zh-CN">
                  <a:solidFill>
                    <a:schemeClr val="accent2"/>
                  </a:solidFill>
                  <a:sym typeface="Symbol" pitchFamily="2" charset="2"/>
                </a:rPr>
                <a:t>.</a:t>
              </a:r>
              <a:r>
                <a:rPr kumimoji="0" lang="en-US" altLang="zh-CN">
                  <a:sym typeface="Symbol" pitchFamily="2" charset="2"/>
                </a:rPr>
                <a:t> </a:t>
              </a:r>
            </a:p>
          </p:txBody>
        </p:sp>
        <p:graphicFrame>
          <p:nvGraphicFramePr>
            <p:cNvPr id="32774" name="Object 17">
              <a:extLst>
                <a:ext uri="{FF2B5EF4-FFF2-40B4-BE49-F238E27FC236}">
                  <a16:creationId xmlns:a16="http://schemas.microsoft.com/office/drawing/2014/main" id="{2B482FA6-ABDC-7FDC-6A37-CAB70CB12E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7" y="3087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15200" imgH="8483600" progId="Equation.3">
                    <p:embed/>
                  </p:oleObj>
                </mc:Choice>
                <mc:Fallback>
                  <p:oleObj name="Equation" r:id="rId10" imgW="7315200" imgH="8483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087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A350A463-5C02-3818-50C9-EEEC1082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85800"/>
            <a:ext cx="8991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0033"/>
                </a:solidFill>
              </a:rPr>
              <a:t>A parallel-plate capacitor of plate area </a:t>
            </a:r>
            <a:r>
              <a:rPr lang="en-US" altLang="zh-CN" i="1" dirty="0">
                <a:solidFill>
                  <a:srgbClr val="660033"/>
                </a:solidFill>
              </a:rPr>
              <a:t>A</a:t>
            </a:r>
            <a:r>
              <a:rPr lang="en-US" altLang="zh-CN" dirty="0">
                <a:solidFill>
                  <a:srgbClr val="660033"/>
                </a:solidFill>
              </a:rPr>
              <a:t> and plate separation </a:t>
            </a:r>
            <a:r>
              <a:rPr lang="en-US" altLang="zh-CN" i="1" dirty="0">
                <a:solidFill>
                  <a:srgbClr val="660033"/>
                </a:solidFill>
              </a:rPr>
              <a:t>d</a:t>
            </a:r>
            <a:r>
              <a:rPr lang="en-US" altLang="zh-CN" dirty="0">
                <a:solidFill>
                  <a:srgbClr val="660033"/>
                </a:solidFill>
              </a:rPr>
              <a:t>. A potential difference </a:t>
            </a:r>
            <a:r>
              <a:rPr lang="en-US" altLang="zh-CN" i="1" dirty="0">
                <a:solidFill>
                  <a:srgbClr val="660033"/>
                </a:solidFill>
              </a:rPr>
              <a:t>V</a:t>
            </a:r>
            <a:r>
              <a:rPr lang="en-US" altLang="zh-CN" baseline="-30000" dirty="0">
                <a:solidFill>
                  <a:srgbClr val="660033"/>
                </a:solidFill>
              </a:rPr>
              <a:t>0</a:t>
            </a:r>
            <a:r>
              <a:rPr lang="en-US" altLang="zh-CN" dirty="0">
                <a:solidFill>
                  <a:srgbClr val="660033"/>
                </a:solidFill>
              </a:rPr>
              <a:t> is applied between the plates. </a:t>
            </a:r>
            <a:r>
              <a:rPr lang="en-US" altLang="zh-CN" dirty="0">
                <a:solidFill>
                  <a:srgbClr val="3333FF"/>
                </a:solidFill>
              </a:rPr>
              <a:t>The battery is then disconnected</a:t>
            </a:r>
            <a:r>
              <a:rPr lang="en-US" altLang="zh-CN" dirty="0">
                <a:solidFill>
                  <a:srgbClr val="660033"/>
                </a:solidFill>
              </a:rPr>
              <a:t>, and a dielectric slab of thickness </a:t>
            </a:r>
            <a:r>
              <a:rPr lang="en-US" altLang="zh-CN" i="1" dirty="0">
                <a:solidFill>
                  <a:srgbClr val="660033"/>
                </a:solidFill>
              </a:rPr>
              <a:t>b</a:t>
            </a:r>
            <a:r>
              <a:rPr lang="en-US" altLang="zh-CN" dirty="0">
                <a:solidFill>
                  <a:srgbClr val="660033"/>
                </a:solidFill>
              </a:rPr>
              <a:t> and dielectric constant </a:t>
            </a:r>
            <a:r>
              <a:rPr lang="en-US" altLang="zh-CN" i="1" dirty="0">
                <a:solidFill>
                  <a:srgbClr val="660033"/>
                </a:solidFill>
                <a:latin typeface="Symbol" pitchFamily="2" charset="2"/>
              </a:rPr>
              <a:t>k</a:t>
            </a:r>
            <a:r>
              <a:rPr lang="en-US" altLang="zh-CN" dirty="0">
                <a:solidFill>
                  <a:srgbClr val="660033"/>
                </a:solidFill>
              </a:rPr>
              <a:t>  is placed between the plates. </a:t>
            </a: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AE222E44-0554-CDDB-C7D2-37B62891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579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(a) </a:t>
            </a:r>
            <a:r>
              <a:rPr lang="en-US" altLang="zh-CN">
                <a:solidFill>
                  <a:srgbClr val="660033"/>
                </a:solidFill>
              </a:rPr>
              <a:t> What is the capacitance </a:t>
            </a:r>
            <a:r>
              <a:rPr lang="en-US" altLang="zh-CN" i="1">
                <a:solidFill>
                  <a:srgbClr val="660033"/>
                </a:solidFill>
              </a:rPr>
              <a:t>C</a:t>
            </a:r>
            <a:r>
              <a:rPr lang="en-US" altLang="zh-CN" baseline="-30000">
                <a:solidFill>
                  <a:srgbClr val="660033"/>
                </a:solidFill>
              </a:rPr>
              <a:t>0</a:t>
            </a:r>
            <a:r>
              <a:rPr lang="en-US" altLang="zh-CN">
                <a:solidFill>
                  <a:srgbClr val="660033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before</a:t>
            </a:r>
            <a:r>
              <a:rPr lang="en-US" altLang="zh-CN">
                <a:solidFill>
                  <a:srgbClr val="660033"/>
                </a:solidFill>
              </a:rPr>
              <a:t> the dielectric slab is inserted?</a:t>
            </a:r>
          </a:p>
        </p:txBody>
      </p:sp>
      <p:sp>
        <p:nvSpPr>
          <p:cNvPr id="844805" name="Rectangle 5">
            <a:extLst>
              <a:ext uri="{FF2B5EF4-FFF2-40B4-BE49-F238E27FC236}">
                <a16:creationId xmlns:a16="http://schemas.microsoft.com/office/drawing/2014/main" id="{C8E37638-5315-091A-4AAD-F3FE8BC9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7258050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(b)</a:t>
            </a:r>
            <a:r>
              <a:rPr lang="en-US" altLang="zh-CN">
                <a:solidFill>
                  <a:srgbClr val="660033"/>
                </a:solidFill>
              </a:rPr>
              <a:t>  What </a:t>
            </a:r>
            <a:r>
              <a:rPr lang="en-US" altLang="zh-CN">
                <a:solidFill>
                  <a:srgbClr val="3333FF"/>
                </a:solidFill>
              </a:rPr>
              <a:t>free charge</a:t>
            </a:r>
            <a:r>
              <a:rPr lang="en-US" altLang="zh-CN">
                <a:solidFill>
                  <a:srgbClr val="660033"/>
                </a:solidFill>
              </a:rPr>
              <a:t> appears on the plates?</a:t>
            </a:r>
          </a:p>
        </p:txBody>
      </p:sp>
      <p:sp>
        <p:nvSpPr>
          <p:cNvPr id="844806" name="Text Box 6">
            <a:extLst>
              <a:ext uri="{FF2B5EF4-FFF2-40B4-BE49-F238E27FC236}">
                <a16:creationId xmlns:a16="http://schemas.microsoft.com/office/drawing/2014/main" id="{6241AA8D-E904-544D-EA85-E35E3D8A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1600200" cy="519113"/>
          </a:xfrm>
          <a:prstGeom prst="rect">
            <a:avLst/>
          </a:prstGeom>
          <a:solidFill>
            <a:srgbClr val="FF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grpSp>
        <p:nvGrpSpPr>
          <p:cNvPr id="844822" name="Group 22">
            <a:extLst>
              <a:ext uri="{FF2B5EF4-FFF2-40B4-BE49-F238E27FC236}">
                <a16:creationId xmlns:a16="http://schemas.microsoft.com/office/drawing/2014/main" id="{45477B7F-ABA2-0C3D-A673-B0ADAA04D2B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37063"/>
            <a:ext cx="2119313" cy="854075"/>
            <a:chOff x="1584" y="2840"/>
            <a:chExt cx="1335" cy="538"/>
          </a:xfrm>
        </p:grpSpPr>
        <p:graphicFrame>
          <p:nvGraphicFramePr>
            <p:cNvPr id="33809" name="Object 8">
              <a:extLst>
                <a:ext uri="{FF2B5EF4-FFF2-40B4-BE49-F238E27FC236}">
                  <a16:creationId xmlns:a16="http://schemas.microsoft.com/office/drawing/2014/main" id="{A681705B-6B62-A71A-98FA-7627AC2FD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840"/>
            <a:ext cx="992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922500" imgH="9359900" progId="Equation.3">
                    <p:embed/>
                  </p:oleObj>
                </mc:Choice>
                <mc:Fallback>
                  <p:oleObj name="公式" r:id="rId2" imgW="14922500" imgH="9359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840"/>
                          <a:ext cx="992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" name="Text Box 9">
              <a:extLst>
                <a:ext uri="{FF2B5EF4-FFF2-40B4-BE49-F238E27FC236}">
                  <a16:creationId xmlns:a16="http://schemas.microsoft.com/office/drawing/2014/main" id="{EF34857A-3300-23A5-8DC2-A44DFB80D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47"/>
              <a:ext cx="4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(a)</a:t>
              </a:r>
            </a:p>
          </p:txBody>
        </p:sp>
      </p:grpSp>
      <p:grpSp>
        <p:nvGrpSpPr>
          <p:cNvPr id="844823" name="Group 23">
            <a:extLst>
              <a:ext uri="{FF2B5EF4-FFF2-40B4-BE49-F238E27FC236}">
                <a16:creationId xmlns:a16="http://schemas.microsoft.com/office/drawing/2014/main" id="{8037461E-5AC3-9EC1-FF8B-CB8FCC15058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581525"/>
            <a:ext cx="2025650" cy="519113"/>
            <a:chOff x="3264" y="2926"/>
            <a:chExt cx="1276" cy="327"/>
          </a:xfrm>
        </p:grpSpPr>
        <p:graphicFrame>
          <p:nvGraphicFramePr>
            <p:cNvPr id="33807" name="Object 11">
              <a:extLst>
                <a:ext uri="{FF2B5EF4-FFF2-40B4-BE49-F238E27FC236}">
                  <a16:creationId xmlns:a16="http://schemas.microsoft.com/office/drawing/2014/main" id="{BADAA467-4999-5C82-7A56-09B74D246B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931"/>
            <a:ext cx="79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462000" imgH="5270500" progId="Equation.3">
                    <p:embed/>
                  </p:oleObj>
                </mc:Choice>
                <mc:Fallback>
                  <p:oleObj name="公式" r:id="rId4" imgW="13462000" imgH="527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931"/>
                          <a:ext cx="79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Text Box 12">
              <a:extLst>
                <a:ext uri="{FF2B5EF4-FFF2-40B4-BE49-F238E27FC236}">
                  <a16:creationId xmlns:a16="http://schemas.microsoft.com/office/drawing/2014/main" id="{524C8347-70A8-0A26-73BE-10C2A8614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(b)</a:t>
              </a:r>
            </a:p>
          </p:txBody>
        </p:sp>
      </p:grpSp>
      <p:sp>
        <p:nvSpPr>
          <p:cNvPr id="844813" name="Rectangle 13">
            <a:extLst>
              <a:ext uri="{FF2B5EF4-FFF2-40B4-BE49-F238E27FC236}">
                <a16:creationId xmlns:a16="http://schemas.microsoft.com/office/drawing/2014/main" id="{E8E0256D-58C5-5808-05DE-AA333A66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00675"/>
            <a:ext cx="8915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Note </a:t>
            </a:r>
            <a:r>
              <a:rPr lang="en-US" altLang="zh-CN" sz="3200">
                <a:solidFill>
                  <a:schemeClr val="tx2"/>
                </a:solidFill>
              </a:rPr>
              <a:t>that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 u="sng">
                <a:solidFill>
                  <a:srgbClr val="3333FF"/>
                </a:solidFill>
              </a:rPr>
              <a:t>the free charge remains </a:t>
            </a:r>
            <a:r>
              <a:rPr lang="en-US" altLang="zh-CN" sz="3200" u="sng">
                <a:solidFill>
                  <a:srgbClr val="FF0000"/>
                </a:solidFill>
              </a:rPr>
              <a:t>unchanged</a:t>
            </a:r>
            <a:r>
              <a:rPr lang="en-US" altLang="zh-CN" sz="3200" u="sng">
                <a:solidFill>
                  <a:srgbClr val="3333FF"/>
                </a:solidFill>
              </a:rPr>
              <a:t> as the slab is put into place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>
                <a:solidFill>
                  <a:schemeClr val="tx2"/>
                </a:solidFill>
              </a:rPr>
              <a:t>since charging battery was </a:t>
            </a:r>
            <a:r>
              <a:rPr lang="en-US" altLang="zh-CN" sz="3200">
                <a:solidFill>
                  <a:srgbClr val="3333FF"/>
                </a:solidFill>
              </a:rPr>
              <a:t>disconnected</a:t>
            </a:r>
            <a:r>
              <a:rPr lang="en-US" altLang="zh-CN" sz="3200">
                <a:solidFill>
                  <a:schemeClr val="tx2"/>
                </a:solidFill>
              </a:rPr>
              <a:t> before the slab was introduced.</a:t>
            </a:r>
          </a:p>
        </p:txBody>
      </p:sp>
      <p:sp>
        <p:nvSpPr>
          <p:cNvPr id="844815" name="Text Box 15">
            <a:extLst>
              <a:ext uri="{FF2B5EF4-FFF2-40B4-BE49-F238E27FC236}">
                <a16:creationId xmlns:a16="http://schemas.microsoft.com/office/drawing/2014/main" id="{9175E026-923F-67C3-EEB7-30118390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2057400" cy="5794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Example:</a:t>
            </a:r>
          </a:p>
        </p:txBody>
      </p:sp>
      <p:grpSp>
        <p:nvGrpSpPr>
          <p:cNvPr id="844821" name="Group 21">
            <a:extLst>
              <a:ext uri="{FF2B5EF4-FFF2-40B4-BE49-F238E27FC236}">
                <a16:creationId xmlns:a16="http://schemas.microsoft.com/office/drawing/2014/main" id="{037D6A48-ABD7-A1CE-0C57-CB1FAE9E91EE}"/>
              </a:ext>
            </a:extLst>
          </p:cNvPr>
          <p:cNvGrpSpPr>
            <a:grpSpLocks/>
          </p:cNvGrpSpPr>
          <p:nvPr/>
        </p:nvGrpSpPr>
        <p:grpSpPr bwMode="auto">
          <a:xfrm>
            <a:off x="5124450" y="2514600"/>
            <a:ext cx="3943350" cy="1276350"/>
            <a:chOff x="3204" y="1632"/>
            <a:chExt cx="2484" cy="804"/>
          </a:xfrm>
        </p:grpSpPr>
        <p:pic>
          <p:nvPicPr>
            <p:cNvPr id="33802" name="Picture 16">
              <a:extLst>
                <a:ext uri="{FF2B5EF4-FFF2-40B4-BE49-F238E27FC236}">
                  <a16:creationId xmlns:a16="http://schemas.microsoft.com/office/drawing/2014/main" id="{D18B523C-F581-D511-C65D-16700538F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632"/>
              <a:ext cx="225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3" name="Text Box 17">
              <a:extLst>
                <a:ext uri="{FF2B5EF4-FFF2-40B4-BE49-F238E27FC236}">
                  <a16:creationId xmlns:a16="http://schemas.microsoft.com/office/drawing/2014/main" id="{2D2639DA-C46C-980B-A1FD-EF4F6B7B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k</a:t>
              </a:r>
            </a:p>
          </p:txBody>
        </p:sp>
        <p:sp>
          <p:nvSpPr>
            <p:cNvPr id="33804" name="Text Box 18">
              <a:extLst>
                <a:ext uri="{FF2B5EF4-FFF2-40B4-BE49-F238E27FC236}">
                  <a16:creationId xmlns:a16="http://schemas.microsoft.com/office/drawing/2014/main" id="{91E21CF6-8B10-C23E-DE6E-CD4D5383E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" y="1764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d</a:t>
              </a:r>
            </a:p>
          </p:txBody>
        </p:sp>
        <p:sp>
          <p:nvSpPr>
            <p:cNvPr id="33805" name="Text Box 19">
              <a:extLst>
                <a:ext uri="{FF2B5EF4-FFF2-40B4-BE49-F238E27FC236}">
                  <a16:creationId xmlns:a16="http://schemas.microsoft.com/office/drawing/2014/main" id="{87F334F1-F1D8-9317-2449-BDD190266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17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33806" name="Text Box 20">
              <a:extLst>
                <a:ext uri="{FF2B5EF4-FFF2-40B4-BE49-F238E27FC236}">
                  <a16:creationId xmlns:a16="http://schemas.microsoft.com/office/drawing/2014/main" id="{691D830B-F616-A48A-836F-9DA878EF6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4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2" grpId="0" autoUpdateAnimBg="0"/>
      <p:bldP spid="844803" grpId="0" build="p" autoUpdateAnimBg="0"/>
      <p:bldP spid="844805" grpId="0" animBg="1" autoUpdateAnimBg="0"/>
      <p:bldP spid="844806" grpId="0" animBg="1" autoUpdateAnimBg="0"/>
      <p:bldP spid="844813" grpId="0" autoUpdateAnimBg="0"/>
      <p:bldP spid="84481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>
            <a:extLst>
              <a:ext uri="{FF2B5EF4-FFF2-40B4-BE49-F238E27FC236}">
                <a16:creationId xmlns:a16="http://schemas.microsoft.com/office/drawing/2014/main" id="{64DB2D6A-6615-8214-9D52-B3480178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(c)</a:t>
            </a:r>
            <a:r>
              <a:rPr lang="en-US" altLang="zh-CN">
                <a:solidFill>
                  <a:srgbClr val="660033"/>
                </a:solidFill>
              </a:rPr>
              <a:t>  What is the electric field </a:t>
            </a:r>
            <a:r>
              <a:rPr lang="en-US" altLang="zh-CN" i="1">
                <a:solidFill>
                  <a:srgbClr val="660033"/>
                </a:solidFill>
              </a:rPr>
              <a:t>E</a:t>
            </a:r>
            <a:r>
              <a:rPr lang="en-US" altLang="zh-CN" baseline="-30000">
                <a:solidFill>
                  <a:srgbClr val="660033"/>
                </a:solidFill>
              </a:rPr>
              <a:t>0</a:t>
            </a:r>
            <a:r>
              <a:rPr lang="en-US" altLang="zh-CN">
                <a:solidFill>
                  <a:srgbClr val="660033"/>
                </a:solidFill>
              </a:rPr>
              <a:t> in the gaps between the plates and the dielectric slab? </a:t>
            </a:r>
          </a:p>
        </p:txBody>
      </p:sp>
      <p:sp>
        <p:nvSpPr>
          <p:cNvPr id="845828" name="Rectangle 4">
            <a:extLst>
              <a:ext uri="{FF2B5EF4-FFF2-40B4-BE49-F238E27FC236}">
                <a16:creationId xmlns:a16="http://schemas.microsoft.com/office/drawing/2014/main" id="{753820B5-F7FB-4725-B3F5-F7E1F2FC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56075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(d) </a:t>
            </a:r>
            <a:r>
              <a:rPr lang="en-US" altLang="zh-CN" b="0">
                <a:solidFill>
                  <a:srgbClr val="660033"/>
                </a:solidFill>
              </a:rPr>
              <a:t> </a:t>
            </a:r>
            <a:r>
              <a:rPr lang="en-US" altLang="zh-CN">
                <a:solidFill>
                  <a:srgbClr val="660033"/>
                </a:solidFill>
              </a:rPr>
              <a:t>What is the electric field </a:t>
            </a:r>
            <a:r>
              <a:rPr lang="en-US" altLang="zh-CN" i="1">
                <a:solidFill>
                  <a:srgbClr val="660033"/>
                </a:solidFill>
              </a:rPr>
              <a:t>E</a:t>
            </a:r>
            <a:r>
              <a:rPr lang="en-US" altLang="zh-CN" baseline="-30000">
                <a:solidFill>
                  <a:srgbClr val="660033"/>
                </a:solidFill>
              </a:rPr>
              <a:t>1</a:t>
            </a:r>
            <a:r>
              <a:rPr lang="en-US" altLang="zh-CN">
                <a:solidFill>
                  <a:srgbClr val="660033"/>
                </a:solidFill>
              </a:rPr>
              <a:t> in the dielectric slab?</a:t>
            </a:r>
          </a:p>
        </p:txBody>
      </p:sp>
      <p:sp>
        <p:nvSpPr>
          <p:cNvPr id="845829" name="Rectangle 5">
            <a:extLst>
              <a:ext uri="{FF2B5EF4-FFF2-40B4-BE49-F238E27FC236}">
                <a16:creationId xmlns:a16="http://schemas.microsoft.com/office/drawing/2014/main" id="{6025F9F6-7113-1B41-D426-7820B10A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3333FF"/>
                </a:solidFill>
              </a:rPr>
              <a:t>E</a:t>
            </a:r>
            <a:r>
              <a:rPr lang="en-US" altLang="zh-CN" baseline="-30000">
                <a:solidFill>
                  <a:srgbClr val="3333FF"/>
                </a:solidFill>
              </a:rPr>
              <a:t>0</a:t>
            </a:r>
            <a:r>
              <a:rPr lang="en-US" altLang="zh-CN">
                <a:solidFill>
                  <a:srgbClr val="3333FF"/>
                </a:solidFill>
              </a:rPr>
              <a:t> does not change as the slab is introduced since </a:t>
            </a:r>
            <a:r>
              <a:rPr lang="en-US" altLang="zh-CN" i="1">
                <a:solidFill>
                  <a:srgbClr val="3333FF"/>
                </a:solidFill>
              </a:rPr>
              <a:t>q</a:t>
            </a:r>
            <a:r>
              <a:rPr lang="en-US" altLang="zh-CN">
                <a:solidFill>
                  <a:srgbClr val="3333FF"/>
                </a:solidFill>
              </a:rPr>
              <a:t> is constant.</a:t>
            </a:r>
          </a:p>
        </p:txBody>
      </p:sp>
      <p:graphicFrame>
        <p:nvGraphicFramePr>
          <p:cNvPr id="845830" name="Object 6">
            <a:extLst>
              <a:ext uri="{FF2B5EF4-FFF2-40B4-BE49-F238E27FC236}">
                <a16:creationId xmlns:a16="http://schemas.microsoft.com/office/drawing/2014/main" id="{2DE06253-3F2C-68FD-5584-58E6AD971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25538"/>
          <a:ext cx="37449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699700" imgH="7023100" progId="Equation.3">
                  <p:embed/>
                </p:oleObj>
              </mc:Choice>
              <mc:Fallback>
                <p:oleObj name="公式" r:id="rId2" imgW="35699700" imgH="702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37449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A8725D22-4A80-B2D7-0333-DCFA02C94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248400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70500" imgH="4686300" progId="Equation.3">
                  <p:embed/>
                </p:oleObj>
              </mc:Choice>
              <mc:Fallback>
                <p:oleObj name="Equation" r:id="rId4" imgW="5270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248400"/>
                        <a:ext cx="228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2" name="Object 8">
            <a:extLst>
              <a:ext uri="{FF2B5EF4-FFF2-40B4-BE49-F238E27FC236}">
                <a16:creationId xmlns:a16="http://schemas.microsoft.com/office/drawing/2014/main" id="{7CD60A97-9D74-A8C9-CEB3-EE1324837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1951038"/>
          <a:ext cx="18684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843500" imgH="10236200" progId="Equation.3">
                  <p:embed/>
                </p:oleObj>
              </mc:Choice>
              <mc:Fallback>
                <p:oleObj name="公式" r:id="rId6" imgW="17843500" imgH="1023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951038"/>
                        <a:ext cx="1868487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>
            <a:extLst>
              <a:ext uri="{FF2B5EF4-FFF2-40B4-BE49-F238E27FC236}">
                <a16:creationId xmlns:a16="http://schemas.microsoft.com/office/drawing/2014/main" id="{A943B657-631F-AEE6-44D1-4EB625521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4762500"/>
          <a:ext cx="3854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766000" imgH="7023100" progId="Equation.3">
                  <p:embed/>
                </p:oleObj>
              </mc:Choice>
              <mc:Fallback>
                <p:oleObj name="公式" r:id="rId8" imgW="32766000" imgH="702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762500"/>
                        <a:ext cx="3854450" cy="827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4" name="Object 10">
            <a:extLst>
              <a:ext uri="{FF2B5EF4-FFF2-40B4-BE49-F238E27FC236}">
                <a16:creationId xmlns:a16="http://schemas.microsoft.com/office/drawing/2014/main" id="{DA18A8CF-0E94-91CC-51CB-B0C1A32F5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589588"/>
          <a:ext cx="25923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7800300" imgH="10236200" progId="Equation.3">
                  <p:embed/>
                </p:oleObj>
              </mc:Choice>
              <mc:Fallback>
                <p:oleObj name="公式" r:id="rId10" imgW="27800300" imgH="10236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2592388" cy="954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5835" name="Rectangle 11">
            <a:extLst>
              <a:ext uri="{FF2B5EF4-FFF2-40B4-BE49-F238E27FC236}">
                <a16:creationId xmlns:a16="http://schemas.microsoft.com/office/drawing/2014/main" id="{70B01317-D9BC-F6AF-61DC-3F3793C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5791200"/>
            <a:ext cx="368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介质中，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先求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，再求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！</a:t>
            </a:r>
          </a:p>
        </p:txBody>
      </p:sp>
      <p:graphicFrame>
        <p:nvGraphicFramePr>
          <p:cNvPr id="845836" name="Object 12">
            <a:extLst>
              <a:ext uri="{FF2B5EF4-FFF2-40B4-BE49-F238E27FC236}">
                <a16:creationId xmlns:a16="http://schemas.microsoft.com/office/drawing/2014/main" id="{71A3A1DD-5BCF-2A79-9D2A-AC35C5055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5675" y="4797425"/>
          <a:ext cx="3406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574500" imgH="5270500" progId="Equation.3">
                  <p:embed/>
                </p:oleObj>
              </mc:Choice>
              <mc:Fallback>
                <p:oleObj name="公式" r:id="rId12" imgW="245745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4797425"/>
                        <a:ext cx="34067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7" name="Group 19">
            <a:extLst>
              <a:ext uri="{FF2B5EF4-FFF2-40B4-BE49-F238E27FC236}">
                <a16:creationId xmlns:a16="http://schemas.microsoft.com/office/drawing/2014/main" id="{79E4E8C7-45D6-CCB6-F7BB-D4EAE467EFF7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944563"/>
            <a:ext cx="4895850" cy="2293937"/>
            <a:chOff x="2304" y="2160"/>
            <a:chExt cx="3084" cy="1445"/>
          </a:xfrm>
        </p:grpSpPr>
        <p:pic>
          <p:nvPicPr>
            <p:cNvPr id="34828" name="Picture 20">
              <a:extLst>
                <a:ext uri="{FF2B5EF4-FFF2-40B4-BE49-F238E27FC236}">
                  <a16:creationId xmlns:a16="http://schemas.microsoft.com/office/drawing/2014/main" id="{7B3F5993-9FA6-5E27-B4CC-A8F33FA78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2448"/>
              <a:ext cx="2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9" name="Picture 21">
              <a:extLst>
                <a:ext uri="{FF2B5EF4-FFF2-40B4-BE49-F238E27FC236}">
                  <a16:creationId xmlns:a16="http://schemas.microsoft.com/office/drawing/2014/main" id="{563FEC8C-34CD-8699-3D87-4B5F548B3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" y="2316"/>
              <a:ext cx="21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0" name="Picture 22">
              <a:extLst>
                <a:ext uri="{FF2B5EF4-FFF2-40B4-BE49-F238E27FC236}">
                  <a16:creationId xmlns:a16="http://schemas.microsoft.com/office/drawing/2014/main" id="{604358EB-1193-DD29-4881-A3B48D913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208"/>
              <a:ext cx="1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Line 23">
              <a:extLst>
                <a:ext uri="{FF2B5EF4-FFF2-40B4-BE49-F238E27FC236}">
                  <a16:creationId xmlns:a16="http://schemas.microsoft.com/office/drawing/2014/main" id="{3DB47EAB-68A0-00C6-E5E5-AFE89A578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544"/>
              <a:ext cx="1836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24">
              <a:extLst>
                <a:ext uri="{FF2B5EF4-FFF2-40B4-BE49-F238E27FC236}">
                  <a16:creationId xmlns:a16="http://schemas.microsoft.com/office/drawing/2014/main" id="{F935CEB7-20FD-2782-E612-5C53B5AE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400"/>
              <a:ext cx="0" cy="14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25">
              <a:extLst>
                <a:ext uri="{FF2B5EF4-FFF2-40B4-BE49-F238E27FC236}">
                  <a16:creationId xmlns:a16="http://schemas.microsoft.com/office/drawing/2014/main" id="{E40A21B0-A5F2-8BB6-49BE-56BE9C3AB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14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26">
              <a:extLst>
                <a:ext uri="{FF2B5EF4-FFF2-40B4-BE49-F238E27FC236}">
                  <a16:creationId xmlns:a16="http://schemas.microsoft.com/office/drawing/2014/main" id="{004A733D-401F-8CAE-1865-91758FFBA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96"/>
              <a:ext cx="0" cy="2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7">
              <a:extLst>
                <a:ext uri="{FF2B5EF4-FFF2-40B4-BE49-F238E27FC236}">
                  <a16:creationId xmlns:a16="http://schemas.microsoft.com/office/drawing/2014/main" id="{EFFDFEA7-D839-2F3B-75BA-66A88CDB5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96"/>
              <a:ext cx="0" cy="2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Text Box 28">
              <a:extLst>
                <a:ext uri="{FF2B5EF4-FFF2-40B4-BE49-F238E27FC236}">
                  <a16:creationId xmlns:a16="http://schemas.microsoft.com/office/drawing/2014/main" id="{F932835C-11EC-E56C-59E9-7B12601D5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25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34837" name="Text Box 29">
              <a:extLst>
                <a:ext uri="{FF2B5EF4-FFF2-40B4-BE49-F238E27FC236}">
                  <a16:creationId xmlns:a16="http://schemas.microsoft.com/office/drawing/2014/main" id="{4B3F55B3-039D-26AA-BF50-DFFCAAAC5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2580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d</a:t>
              </a:r>
            </a:p>
          </p:txBody>
        </p:sp>
        <p:pic>
          <p:nvPicPr>
            <p:cNvPr id="34838" name="Picture 30">
              <a:extLst>
                <a:ext uri="{FF2B5EF4-FFF2-40B4-BE49-F238E27FC236}">
                  <a16:creationId xmlns:a16="http://schemas.microsoft.com/office/drawing/2014/main" id="{B4953CE3-3CCF-FD9C-6149-6ACDF8D37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160"/>
              <a:ext cx="67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9" name="Picture 31">
              <a:extLst>
                <a:ext uri="{FF2B5EF4-FFF2-40B4-BE49-F238E27FC236}">
                  <a16:creationId xmlns:a16="http://schemas.microsoft.com/office/drawing/2014/main" id="{3E4804FD-AC33-FB28-0B08-63899456E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264"/>
              <a:ext cx="62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0" name="Line 32">
              <a:extLst>
                <a:ext uri="{FF2B5EF4-FFF2-40B4-BE49-F238E27FC236}">
                  <a16:creationId xmlns:a16="http://schemas.microsoft.com/office/drawing/2014/main" id="{F9527B51-FF28-4D99-27D3-3DE6C2D5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784"/>
              <a:ext cx="1836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33">
              <a:extLst>
                <a:ext uri="{FF2B5EF4-FFF2-40B4-BE49-F238E27FC236}">
                  <a16:creationId xmlns:a16="http://schemas.microsoft.com/office/drawing/2014/main" id="{B87DD75B-ED47-4F1C-0D5B-C25DF269F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4842" name="Picture 34">
              <a:extLst>
                <a:ext uri="{FF2B5EF4-FFF2-40B4-BE49-F238E27FC236}">
                  <a16:creationId xmlns:a16="http://schemas.microsoft.com/office/drawing/2014/main" id="{4CEB1AB2-8DFF-01E2-7C80-BF13227D5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508"/>
              <a:ext cx="25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43" name="Picture 35">
              <a:extLst>
                <a:ext uri="{FF2B5EF4-FFF2-40B4-BE49-F238E27FC236}">
                  <a16:creationId xmlns:a16="http://schemas.microsoft.com/office/drawing/2014/main" id="{F58F1B3B-9152-669E-2659-F1AA577EF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2250"/>
              <a:ext cx="36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4" name="Line 36">
              <a:extLst>
                <a:ext uri="{FF2B5EF4-FFF2-40B4-BE49-F238E27FC236}">
                  <a16:creationId xmlns:a16="http://schemas.microsoft.com/office/drawing/2014/main" id="{99AE5D85-2779-B18F-C789-3A9A51CCB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400"/>
              <a:ext cx="1836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4845" name="Picture 37">
              <a:extLst>
                <a:ext uri="{FF2B5EF4-FFF2-40B4-BE49-F238E27FC236}">
                  <a16:creationId xmlns:a16="http://schemas.microsoft.com/office/drawing/2014/main" id="{721635E8-2EE8-D767-E8BD-ACF74AEBE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" y="3060"/>
              <a:ext cx="37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6" name="Line 38">
              <a:extLst>
                <a:ext uri="{FF2B5EF4-FFF2-40B4-BE49-F238E27FC236}">
                  <a16:creationId xmlns:a16="http://schemas.microsoft.com/office/drawing/2014/main" id="{EF4F0459-3F27-9033-3183-16B2CAB49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96"/>
              <a:ext cx="1836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5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 autoUpdateAnimBg="0"/>
      <p:bldP spid="845828" grpId="0" build="p" autoUpdateAnimBg="0"/>
      <p:bldP spid="845829" grpId="0" build="p" autoUpdateAnimBg="0" advAuto="1000"/>
      <p:bldP spid="84583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>
            <a:extLst>
              <a:ext uri="{FF2B5EF4-FFF2-40B4-BE49-F238E27FC236}">
                <a16:creationId xmlns:a16="http://schemas.microsoft.com/office/drawing/2014/main" id="{8655964F-EFF1-0BDF-81C2-1E0CC8AF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57413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(f)</a:t>
            </a:r>
            <a:r>
              <a:rPr lang="en-US" altLang="zh-CN">
                <a:solidFill>
                  <a:srgbClr val="660033"/>
                </a:solidFill>
              </a:rPr>
              <a:t>  What is the capacitance with the slab in place?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CAE6DE0C-8CDF-1A25-CE92-F341094D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(e) </a:t>
            </a:r>
            <a:r>
              <a:rPr lang="en-US" altLang="zh-CN">
                <a:solidFill>
                  <a:srgbClr val="660033"/>
                </a:solidFill>
              </a:rPr>
              <a:t> What is the potential difference </a:t>
            </a:r>
            <a:r>
              <a:rPr lang="en-US" altLang="zh-CN" i="1">
                <a:solidFill>
                  <a:srgbClr val="660033"/>
                </a:solidFill>
              </a:rPr>
              <a:t>V</a:t>
            </a:r>
            <a:r>
              <a:rPr lang="en-US" altLang="zh-CN">
                <a:solidFill>
                  <a:srgbClr val="660033"/>
                </a:solidFill>
              </a:rPr>
              <a:t> between the plates after the slab has been introduced?</a:t>
            </a:r>
          </a:p>
        </p:txBody>
      </p:sp>
      <p:graphicFrame>
        <p:nvGraphicFramePr>
          <p:cNvPr id="846852" name="Object 4">
            <a:extLst>
              <a:ext uri="{FF2B5EF4-FFF2-40B4-BE49-F238E27FC236}">
                <a16:creationId xmlns:a16="http://schemas.microsoft.com/office/drawing/2014/main" id="{C94D1281-F11F-1D20-706B-5D7FE26FD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1131888"/>
          <a:ext cx="29543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552900" imgH="5270500" progId="Equation.3">
                  <p:embed/>
                </p:oleObj>
              </mc:Choice>
              <mc:Fallback>
                <p:oleObj name="公式" r:id="rId2" imgW="29552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131888"/>
                        <a:ext cx="29543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3" name="Text Box 5">
            <a:extLst>
              <a:ext uri="{FF2B5EF4-FFF2-40B4-BE49-F238E27FC236}">
                <a16:creationId xmlns:a16="http://schemas.microsoft.com/office/drawing/2014/main" id="{1A272A15-839C-2059-2275-88993474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524000"/>
            <a:ext cx="727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33FF"/>
                </a:solidFill>
              </a:rPr>
              <a:t>It is less than the original potential difference.</a:t>
            </a:r>
          </a:p>
        </p:txBody>
      </p:sp>
      <p:sp>
        <p:nvSpPr>
          <p:cNvPr id="846854" name="Rectangle 6">
            <a:extLst>
              <a:ext uri="{FF2B5EF4-FFF2-40B4-BE49-F238E27FC236}">
                <a16:creationId xmlns:a16="http://schemas.microsoft.com/office/drawing/2014/main" id="{860F200B-C0D4-9102-DD46-16F02A05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" y="2754313"/>
            <a:ext cx="891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The 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key idea</a:t>
            </a:r>
            <a:r>
              <a:rPr lang="en-US" altLang="zh-CN">
                <a:solidFill>
                  <a:schemeClr val="tx2"/>
                </a:solidFill>
              </a:rPr>
              <a:t> now is that the capacitance </a:t>
            </a:r>
            <a:r>
              <a:rPr lang="en-US" altLang="zh-CN" i="1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just related to the </a:t>
            </a:r>
            <a:r>
              <a:rPr lang="en-US" altLang="zh-CN">
                <a:solidFill>
                  <a:srgbClr val="3333FF"/>
                </a:solidFill>
              </a:rPr>
              <a:t>free charge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q</a:t>
            </a:r>
            <a:r>
              <a:rPr lang="en-US" altLang="zh-CN">
                <a:solidFill>
                  <a:schemeClr val="tx2"/>
                </a:solidFill>
              </a:rPr>
              <a:t> and the </a:t>
            </a:r>
            <a:r>
              <a:rPr lang="en-US" altLang="zh-CN">
                <a:solidFill>
                  <a:srgbClr val="3333FF"/>
                </a:solidFill>
              </a:rPr>
              <a:t>potential difference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V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846855" name="Rectangle 7">
            <a:extLst>
              <a:ext uri="{FF2B5EF4-FFF2-40B4-BE49-F238E27FC236}">
                <a16:creationId xmlns:a16="http://schemas.microsoft.com/office/drawing/2014/main" id="{FD1A6D5A-D106-5781-E77B-99D17639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5813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This is greater than the original capacitance.</a:t>
            </a:r>
          </a:p>
        </p:txBody>
      </p:sp>
      <p:graphicFrame>
        <p:nvGraphicFramePr>
          <p:cNvPr id="846856" name="Object 8">
            <a:extLst>
              <a:ext uri="{FF2B5EF4-FFF2-40B4-BE49-F238E27FC236}">
                <a16:creationId xmlns:a16="http://schemas.microsoft.com/office/drawing/2014/main" id="{33F9E2E4-FFF6-626E-F350-F4E198D3D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3856038"/>
          <a:ext cx="30400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868100" imgH="10236200" progId="Equation.3">
                  <p:embed/>
                </p:oleObj>
              </mc:Choice>
              <mc:Fallback>
                <p:oleObj name="公式" r:id="rId4" imgW="36868100" imgH="1023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856038"/>
                        <a:ext cx="30400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6878" name="Group 30">
            <a:extLst>
              <a:ext uri="{FF2B5EF4-FFF2-40B4-BE49-F238E27FC236}">
                <a16:creationId xmlns:a16="http://schemas.microsoft.com/office/drawing/2014/main" id="{FEAA6A11-4B7C-1E44-FD4C-6BC5A5226E6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910013"/>
            <a:ext cx="3981450" cy="1739900"/>
            <a:chOff x="3168" y="2592"/>
            <a:chExt cx="2508" cy="1096"/>
          </a:xfrm>
        </p:grpSpPr>
        <p:pic>
          <p:nvPicPr>
            <p:cNvPr id="35850" name="Picture 11">
              <a:extLst>
                <a:ext uri="{FF2B5EF4-FFF2-40B4-BE49-F238E27FC236}">
                  <a16:creationId xmlns:a16="http://schemas.microsoft.com/office/drawing/2014/main" id="{F11E8743-5D4F-C37E-8168-EB5E22C06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" y="2832"/>
              <a:ext cx="2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>
              <a:extLst>
                <a:ext uri="{FF2B5EF4-FFF2-40B4-BE49-F238E27FC236}">
                  <a16:creationId xmlns:a16="http://schemas.microsoft.com/office/drawing/2014/main" id="{E0D231AD-5E8D-1634-537F-9C27E98E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" y="2700"/>
              <a:ext cx="21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2" name="Picture 13">
              <a:extLst>
                <a:ext uri="{FF2B5EF4-FFF2-40B4-BE49-F238E27FC236}">
                  <a16:creationId xmlns:a16="http://schemas.microsoft.com/office/drawing/2014/main" id="{AC9A75B4-9238-9EDD-D306-AB57857DD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592"/>
              <a:ext cx="1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 Box 19">
              <a:extLst>
                <a:ext uri="{FF2B5EF4-FFF2-40B4-BE49-F238E27FC236}">
                  <a16:creationId xmlns:a16="http://schemas.microsoft.com/office/drawing/2014/main" id="{AFFCE6BB-B58D-2F4A-B4D6-7ADE0F34A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" y="29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35854" name="Text Box 20">
              <a:extLst>
                <a:ext uri="{FF2B5EF4-FFF2-40B4-BE49-F238E27FC236}">
                  <a16:creationId xmlns:a16="http://schemas.microsoft.com/office/drawing/2014/main" id="{A81F1D12-F4B9-F8F2-40FF-C027BC81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" y="2964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d</a:t>
              </a:r>
            </a:p>
          </p:txBody>
        </p:sp>
        <p:pic>
          <p:nvPicPr>
            <p:cNvPr id="35855" name="Picture 25">
              <a:extLst>
                <a:ext uri="{FF2B5EF4-FFF2-40B4-BE49-F238E27FC236}">
                  <a16:creationId xmlns:a16="http://schemas.microsoft.com/office/drawing/2014/main" id="{51157091-729A-D869-A0B8-A60D38E88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892"/>
              <a:ext cx="25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6" name="Picture 26">
              <a:extLst>
                <a:ext uri="{FF2B5EF4-FFF2-40B4-BE49-F238E27FC236}">
                  <a16:creationId xmlns:a16="http://schemas.microsoft.com/office/drawing/2014/main" id="{B0FFD06E-C2D0-A460-A113-EBA5190D6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" y="2610"/>
              <a:ext cx="4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7" name="Picture 28">
              <a:extLst>
                <a:ext uri="{FF2B5EF4-FFF2-40B4-BE49-F238E27FC236}">
                  <a16:creationId xmlns:a16="http://schemas.microsoft.com/office/drawing/2014/main" id="{9B730542-0439-5E22-1D3D-5BF1A8BE7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" y="3444"/>
              <a:ext cx="37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6879" name="Rectangle 31">
            <a:extLst>
              <a:ext uri="{FF2B5EF4-FFF2-40B4-BE49-F238E27FC236}">
                <a16:creationId xmlns:a16="http://schemas.microsoft.com/office/drawing/2014/main" id="{7597F300-5AD0-0160-FFE0-D21AA35F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91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Look at examples 22-8 &amp; 22-9 of textbook.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6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0" grpId="0" build="p" autoUpdateAnimBg="0"/>
      <p:bldP spid="846851" grpId="0" build="p" autoUpdateAnimBg="0"/>
      <p:bldP spid="846853" grpId="0" build="p" autoUpdateAnimBg="0"/>
      <p:bldP spid="846854" grpId="0" build="p" autoUpdateAnimBg="0"/>
      <p:bldP spid="846855" grpId="0" build="p" autoUpdateAnimBg="0"/>
      <p:bldP spid="84687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898" name="Group 2">
            <a:extLst>
              <a:ext uri="{FF2B5EF4-FFF2-40B4-BE49-F238E27FC236}">
                <a16:creationId xmlns:a16="http://schemas.microsoft.com/office/drawing/2014/main" id="{16C4667B-A877-0E2A-E44E-BB9A2894D7E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931863"/>
            <a:ext cx="1905000" cy="2878137"/>
            <a:chOff x="4357" y="624"/>
            <a:chExt cx="1200" cy="1813"/>
          </a:xfrm>
        </p:grpSpPr>
        <p:sp>
          <p:nvSpPr>
            <p:cNvPr id="36872" name="Rectangle 3">
              <a:extLst>
                <a:ext uri="{FF2B5EF4-FFF2-40B4-BE49-F238E27FC236}">
                  <a16:creationId xmlns:a16="http://schemas.microsoft.com/office/drawing/2014/main" id="{22224FCA-77FF-D854-CC0A-8C981F5A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900"/>
              <a:ext cx="96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6873" name="Rectangle 4">
              <a:extLst>
                <a:ext uri="{FF2B5EF4-FFF2-40B4-BE49-F238E27FC236}">
                  <a16:creationId xmlns:a16="http://schemas.microsoft.com/office/drawing/2014/main" id="{F052CB1C-3006-E8C8-823B-6029607E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912"/>
              <a:ext cx="96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6874" name="Line 5">
              <a:extLst>
                <a:ext uri="{FF2B5EF4-FFF2-40B4-BE49-F238E27FC236}">
                  <a16:creationId xmlns:a16="http://schemas.microsoft.com/office/drawing/2014/main" id="{9A52146F-F3BD-22CF-5ECC-56BDC6A1F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1908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5" name="Object 6">
              <a:extLst>
                <a:ext uri="{FF2B5EF4-FFF2-40B4-BE49-F238E27FC236}">
                  <a16:creationId xmlns:a16="http://schemas.microsoft.com/office/drawing/2014/main" id="{8CCB9E10-F04F-83BA-0A21-C8D526B1B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0" y="1908"/>
            <a:ext cx="22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86300" imgH="5562600" progId="Equation.3">
                    <p:embed/>
                  </p:oleObj>
                </mc:Choice>
                <mc:Fallback>
                  <p:oleObj name="Equation" r:id="rId2" imgW="4686300" imgH="556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1908"/>
                          <a:ext cx="22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Line 7">
              <a:extLst>
                <a:ext uri="{FF2B5EF4-FFF2-40B4-BE49-F238E27FC236}">
                  <a16:creationId xmlns:a16="http://schemas.microsoft.com/office/drawing/2014/main" id="{FC7644CD-D9B0-DE40-87F5-3C71DB37F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2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8">
              <a:extLst>
                <a:ext uri="{FF2B5EF4-FFF2-40B4-BE49-F238E27FC236}">
                  <a16:creationId xmlns:a16="http://schemas.microsoft.com/office/drawing/2014/main" id="{BC77D32E-46C8-2D3B-A427-090BB96D2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2" y="22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9">
              <a:extLst>
                <a:ext uri="{FF2B5EF4-FFF2-40B4-BE49-F238E27FC236}">
                  <a16:creationId xmlns:a16="http://schemas.microsoft.com/office/drawing/2014/main" id="{6B7D8D53-CA68-6FD2-AAE9-EBDBB69DC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2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0">
              <a:extLst>
                <a:ext uri="{FF2B5EF4-FFF2-40B4-BE49-F238E27FC236}">
                  <a16:creationId xmlns:a16="http://schemas.microsoft.com/office/drawing/2014/main" id="{2D911F89-2EAC-DBB1-6E93-392348F4D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4" y="22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Text Box 11">
              <a:extLst>
                <a:ext uri="{FF2B5EF4-FFF2-40B4-BE49-F238E27FC236}">
                  <a16:creationId xmlns:a16="http://schemas.microsoft.com/office/drawing/2014/main" id="{9BF15403-2D97-CA4C-D4BA-C756520FF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" y="2149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graphicFrame>
          <p:nvGraphicFramePr>
            <p:cNvPr id="36881" name="Object 12">
              <a:extLst>
                <a:ext uri="{FF2B5EF4-FFF2-40B4-BE49-F238E27FC236}">
                  <a16:creationId xmlns:a16="http://schemas.microsoft.com/office/drawing/2014/main" id="{0D8D4102-BDD0-653D-AB10-3D81C69C0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0" y="2112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70500" imgH="7023100" progId="Equation.3">
                    <p:embed/>
                  </p:oleObj>
                </mc:Choice>
                <mc:Fallback>
                  <p:oleObj name="Equation" r:id="rId4" imgW="5270500" imgH="7023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2112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Text Box 13">
              <a:extLst>
                <a:ext uri="{FF2B5EF4-FFF2-40B4-BE49-F238E27FC236}">
                  <a16:creationId xmlns:a16="http://schemas.microsoft.com/office/drawing/2014/main" id="{7E53690A-FCFB-F063-BEB1-A3A32642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214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A</a:t>
              </a:r>
            </a:p>
          </p:txBody>
        </p:sp>
        <p:sp>
          <p:nvSpPr>
            <p:cNvPr id="36883" name="Text Box 14">
              <a:extLst>
                <a:ext uri="{FF2B5EF4-FFF2-40B4-BE49-F238E27FC236}">
                  <a16:creationId xmlns:a16="http://schemas.microsoft.com/office/drawing/2014/main" id="{870FA2BC-D8F3-D043-300B-38E8ABE3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6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+q</a:t>
              </a:r>
            </a:p>
          </p:txBody>
        </p:sp>
        <p:sp>
          <p:nvSpPr>
            <p:cNvPr id="36884" name="Text Box 15">
              <a:extLst>
                <a:ext uri="{FF2B5EF4-FFF2-40B4-BE49-F238E27FC236}">
                  <a16:creationId xmlns:a16="http://schemas.microsoft.com/office/drawing/2014/main" id="{3A65B112-4F27-454D-DE26-AC4022E68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6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-q</a:t>
              </a:r>
            </a:p>
          </p:txBody>
        </p:sp>
        <p:grpSp>
          <p:nvGrpSpPr>
            <p:cNvPr id="36885" name="Group 16">
              <a:extLst>
                <a:ext uri="{FF2B5EF4-FFF2-40B4-BE49-F238E27FC236}">
                  <a16:creationId xmlns:a16="http://schemas.microsoft.com/office/drawing/2014/main" id="{D9CC5F66-F4BE-9C87-55CB-1B1E263B6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" y="960"/>
              <a:ext cx="650" cy="466"/>
              <a:chOff x="2722" y="876"/>
              <a:chExt cx="650" cy="466"/>
            </a:xfrm>
          </p:grpSpPr>
          <p:sp>
            <p:nvSpPr>
              <p:cNvPr id="36886" name="Oval 17">
                <a:extLst>
                  <a:ext uri="{FF2B5EF4-FFF2-40B4-BE49-F238E27FC236}">
                    <a16:creationId xmlns:a16="http://schemas.microsoft.com/office/drawing/2014/main" id="{519E6247-A02B-8BA6-B3DD-0E5005DEB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87" name="Text Box 18">
                <a:extLst>
                  <a:ext uri="{FF2B5EF4-FFF2-40B4-BE49-F238E27FC236}">
                    <a16:creationId xmlns:a16="http://schemas.microsoft.com/office/drawing/2014/main" id="{5F9C3D3B-68EA-89A8-CACF-64219480D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8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d</a:t>
                </a:r>
                <a:r>
                  <a:rPr lang="en-US" altLang="zh-CN" sz="2400" i="1"/>
                  <a:t>q</a:t>
                </a:r>
              </a:p>
            </p:txBody>
          </p:sp>
          <p:sp>
            <p:nvSpPr>
              <p:cNvPr id="36888" name="Line 19">
                <a:extLst>
                  <a:ext uri="{FF2B5EF4-FFF2-40B4-BE49-F238E27FC236}">
                    <a16:creationId xmlns:a16="http://schemas.microsoft.com/office/drawing/2014/main" id="{EA0603F9-7A2C-4C84-B2F7-692DF68E9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2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889" name="Object 20">
                <a:extLst>
                  <a:ext uri="{FF2B5EF4-FFF2-40B4-BE49-F238E27FC236}">
                    <a16:creationId xmlns:a16="http://schemas.microsoft.com/office/drawing/2014/main" id="{D7A6805D-BB97-6046-9D7C-F71756655D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22" y="1082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5854700" imgH="5854700" progId="Equation.3">
                      <p:embed/>
                    </p:oleObj>
                  </mc:Choice>
                  <mc:Fallback>
                    <p:oleObj name="公式" r:id="rId6" imgW="5854700" imgH="58547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2" y="1082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48917" name="Rectangle 21">
            <a:extLst>
              <a:ext uri="{FF2B5EF4-FFF2-40B4-BE49-F238E27FC236}">
                <a16:creationId xmlns:a16="http://schemas.microsoft.com/office/drawing/2014/main" id="{8ACCA002-5D94-D90A-89A9-AECBD4828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7010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                                                        If an extra increment of charge </a:t>
            </a:r>
            <a:r>
              <a:rPr lang="en-US" altLang="zh-CN">
                <a:solidFill>
                  <a:srgbClr val="3333FF"/>
                </a:solidFill>
              </a:rPr>
              <a:t>d</a:t>
            </a:r>
            <a:r>
              <a:rPr lang="en-US" altLang="zh-CN" i="1">
                <a:solidFill>
                  <a:srgbClr val="3333FF"/>
                </a:solidFill>
              </a:rPr>
              <a:t>q</a:t>
            </a:r>
            <a:r>
              <a:rPr lang="en-US" altLang="zh-CN">
                <a:solidFill>
                  <a:schemeClr val="tx2"/>
                </a:solidFill>
              </a:rPr>
              <a:t> is then transferred, the </a:t>
            </a:r>
            <a:r>
              <a:rPr lang="en-US" altLang="zh-CN">
                <a:solidFill>
                  <a:srgbClr val="3333FF"/>
                </a:solidFill>
              </a:rPr>
              <a:t>increment of work</a:t>
            </a:r>
            <a:r>
              <a:rPr lang="en-US" altLang="zh-CN">
                <a:solidFill>
                  <a:schemeClr val="tx2"/>
                </a:solidFill>
              </a:rPr>
              <a:t> required will be: </a:t>
            </a:r>
          </a:p>
        </p:txBody>
      </p:sp>
      <p:sp>
        <p:nvSpPr>
          <p:cNvPr id="848918" name="Rectangle 22">
            <a:extLst>
              <a:ext uri="{FF2B5EF4-FFF2-40B4-BE49-F238E27FC236}">
                <a16:creationId xmlns:a16="http://schemas.microsoft.com/office/drawing/2014/main" id="{94176EFC-1E6A-3D9D-E03F-3DC2120B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148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3333FF"/>
                </a:solidFill>
              </a:rPr>
              <a:t>The work required to bring the total capacitor charge up to a final value </a:t>
            </a:r>
            <a:r>
              <a:rPr lang="en-US" altLang="zh-CN" sz="3200" i="1" dirty="0">
                <a:solidFill>
                  <a:srgbClr val="3333FF"/>
                </a:solidFill>
              </a:rPr>
              <a:t>Q</a:t>
            </a:r>
            <a:r>
              <a:rPr lang="en-US" altLang="zh-CN" sz="3200" dirty="0">
                <a:solidFill>
                  <a:srgbClr val="3333FF"/>
                </a:solidFill>
              </a:rPr>
              <a:t> is: </a:t>
            </a:r>
          </a:p>
        </p:txBody>
      </p:sp>
      <p:graphicFrame>
        <p:nvGraphicFramePr>
          <p:cNvPr id="848919" name="Object 23">
            <a:extLst>
              <a:ext uri="{FF2B5EF4-FFF2-40B4-BE49-F238E27FC236}">
                <a16:creationId xmlns:a16="http://schemas.microsoft.com/office/drawing/2014/main" id="{9B86406C-A963-16CE-0612-403E6C849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3436938"/>
          <a:ext cx="27860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384500" imgH="9359900" progId="Equation.3">
                  <p:embed/>
                </p:oleObj>
              </mc:Choice>
              <mc:Fallback>
                <p:oleObj name="公式" r:id="rId8" imgW="28384500" imgH="935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436938"/>
                        <a:ext cx="27860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920" name="Object 24">
            <a:extLst>
              <a:ext uri="{FF2B5EF4-FFF2-40B4-BE49-F238E27FC236}">
                <a16:creationId xmlns:a16="http://schemas.microsoft.com/office/drawing/2014/main" id="{3B00607B-CC40-388D-6376-6E771A1A3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5078413"/>
          <a:ext cx="45847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0081200" imgH="10820400" progId="Equation.3">
                  <p:embed/>
                </p:oleObj>
              </mc:Choice>
              <mc:Fallback>
                <p:oleObj name="公式" r:id="rId10" imgW="40081200" imgH="1082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078413"/>
                        <a:ext cx="45847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21" name="Rectangle 25">
            <a:extLst>
              <a:ext uri="{FF2B5EF4-FFF2-40B4-BE49-F238E27FC236}">
                <a16:creationId xmlns:a16="http://schemas.microsoft.com/office/drawing/2014/main" id="{37FD4790-78CD-2047-AA8B-048AE7F0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7162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As the figure, a charge </a:t>
            </a:r>
            <a:r>
              <a:rPr lang="en-US" altLang="zh-CN" i="1" dirty="0">
                <a:solidFill>
                  <a:srgbClr val="3333FF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</a:rPr>
              <a:t> has been transferred from one plate of a capacitor to the other. The potential difference </a:t>
            </a:r>
            <a:r>
              <a:rPr lang="en-US" altLang="zh-CN" i="1" dirty="0">
                <a:solidFill>
                  <a:srgbClr val="3333FF"/>
                </a:solidFill>
              </a:rPr>
              <a:t>V</a:t>
            </a:r>
            <a:r>
              <a:rPr lang="en-US" altLang="zh-CN" dirty="0">
                <a:solidFill>
                  <a:srgbClr val="3333FF"/>
                </a:solidFill>
              </a:rPr>
              <a:t> ´</a:t>
            </a:r>
            <a:r>
              <a:rPr lang="en-US" altLang="zh-CN" dirty="0">
                <a:solidFill>
                  <a:schemeClr val="tx2"/>
                </a:solidFill>
              </a:rPr>
              <a:t> between the plates </a:t>
            </a:r>
            <a:r>
              <a:rPr lang="en-US" altLang="zh-CN" dirty="0">
                <a:solidFill>
                  <a:srgbClr val="3333FF"/>
                </a:solidFill>
              </a:rPr>
              <a:t>at that instant will be </a:t>
            </a:r>
            <a:r>
              <a:rPr lang="en-US" altLang="zh-CN" i="1" dirty="0">
                <a:solidFill>
                  <a:srgbClr val="3333FF"/>
                </a:solidFill>
              </a:rPr>
              <a:t>q</a:t>
            </a:r>
            <a:r>
              <a:rPr lang="en-US" altLang="zh-CN" dirty="0">
                <a:solidFill>
                  <a:srgbClr val="3333FF"/>
                </a:solidFill>
              </a:rPr>
              <a:t>/</a:t>
            </a:r>
            <a:r>
              <a:rPr lang="en-US" altLang="zh-CN" i="1" dirty="0">
                <a:solidFill>
                  <a:srgbClr val="3333FF"/>
                </a:solidFill>
              </a:rPr>
              <a:t>C</a:t>
            </a:r>
            <a:r>
              <a:rPr lang="en-US" altLang="zh-CN" dirty="0">
                <a:solidFill>
                  <a:srgbClr val="3333FF"/>
                </a:solidFill>
              </a:rPr>
              <a:t>.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48922" name="Text Box 26">
            <a:extLst>
              <a:ext uri="{FF2B5EF4-FFF2-40B4-BE49-F238E27FC236}">
                <a16:creationId xmlns:a16="http://schemas.microsoft.com/office/drawing/2014/main" id="{F49E4F7C-678A-4E4C-2ED7-7D1EBE8EF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838"/>
            <a:ext cx="7681913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22-4.</a:t>
            </a:r>
            <a:r>
              <a:rPr kumimoji="0" lang="en-US" altLang="zh-CN" sz="320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</a:t>
            </a:r>
            <a:r>
              <a:rPr kumimoji="0" lang="en-US" altLang="zh-CN" sz="3200" b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0">
                <a:latin typeface="Arial" panose="020B0604020202020204" pitchFamily="34" charset="0"/>
              </a:rPr>
              <a:t>Energy Storage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b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(P532)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7" grpId="0" autoUpdateAnimBg="0"/>
      <p:bldP spid="848918" grpId="0" build="p" autoUpdateAnimBg="0"/>
      <p:bldP spid="848921" grpId="0" autoUpdateAnimBg="0"/>
      <p:bldP spid="84892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>
            <a:extLst>
              <a:ext uri="{FF2B5EF4-FFF2-40B4-BE49-F238E27FC236}">
                <a16:creationId xmlns:a16="http://schemas.microsoft.com/office/drawing/2014/main" id="{9D8745D0-2A97-5707-211A-123060E3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2"/>
                </a:solidFill>
              </a:rPr>
              <a:t>This work is stored as potential energy </a:t>
            </a:r>
            <a:r>
              <a:rPr lang="en-US" altLang="zh-CN" sz="3200" i="1" dirty="0">
                <a:solidFill>
                  <a:schemeClr val="tx2"/>
                </a:solidFill>
              </a:rPr>
              <a:t>U</a:t>
            </a:r>
            <a:r>
              <a:rPr lang="en-US" altLang="zh-CN" sz="3200" dirty="0">
                <a:solidFill>
                  <a:schemeClr val="tx2"/>
                </a:solidFill>
              </a:rPr>
              <a:t> in the capacitor, 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CB118B21-4440-41D8-E2BE-254BDBFF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716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3333FF"/>
                </a:solidFill>
              </a:rPr>
              <a:t>It holds no matter what the </a:t>
            </a:r>
            <a:r>
              <a:rPr lang="en-US" altLang="zh-CN" sz="3200" dirty="0">
                <a:solidFill>
                  <a:srgbClr val="FF0000"/>
                </a:solidFill>
              </a:rPr>
              <a:t>geometry</a:t>
            </a:r>
            <a:r>
              <a:rPr lang="en-US" altLang="zh-CN" sz="3200" dirty="0">
                <a:solidFill>
                  <a:srgbClr val="3333FF"/>
                </a:solidFill>
              </a:rPr>
              <a:t> of the capacitor is.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BE29F9FE-22C4-7E59-8B71-A00F79C1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41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br>
              <a:rPr lang="en-US" altLang="zh-CN" sz="2400" b="0"/>
            </a:br>
            <a:endParaRPr lang="en-US" altLang="zh-CN" sz="2400" b="0"/>
          </a:p>
        </p:txBody>
      </p:sp>
      <p:grpSp>
        <p:nvGrpSpPr>
          <p:cNvPr id="849936" name="Group 16">
            <a:extLst>
              <a:ext uri="{FF2B5EF4-FFF2-40B4-BE49-F238E27FC236}">
                <a16:creationId xmlns:a16="http://schemas.microsoft.com/office/drawing/2014/main" id="{19F72030-50C5-70C1-EBCB-D64EA15998D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7848600" cy="1371600"/>
            <a:chOff x="288" y="2448"/>
            <a:chExt cx="4944" cy="864"/>
          </a:xfrm>
        </p:grpSpPr>
        <p:sp>
          <p:nvSpPr>
            <p:cNvPr id="37901" name="Rectangle 6">
              <a:extLst>
                <a:ext uri="{FF2B5EF4-FFF2-40B4-BE49-F238E27FC236}">
                  <a16:creationId xmlns:a16="http://schemas.microsoft.com/office/drawing/2014/main" id="{FCE773E9-2C45-0A78-DF10-3463D6A3A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48"/>
              <a:ext cx="456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2"/>
                  </a:solidFill>
                </a:rPr>
                <a:t>The potential energy of a charged capacitor may be viewed as being </a:t>
              </a:r>
              <a:r>
                <a:rPr lang="en-US" altLang="zh-CN" sz="3200" dirty="0">
                  <a:solidFill>
                    <a:srgbClr val="FF0000"/>
                  </a:solidFill>
                </a:rPr>
                <a:t>stored in the electric field</a:t>
              </a:r>
              <a:r>
                <a:rPr lang="en-US" altLang="zh-CN" sz="3200" dirty="0">
                  <a:solidFill>
                    <a:schemeClr val="tx2"/>
                  </a:solidFill>
                </a:rPr>
                <a:t> between its plates.</a:t>
              </a:r>
            </a:p>
          </p:txBody>
        </p:sp>
        <p:pic>
          <p:nvPicPr>
            <p:cNvPr id="37902" name="Picture 7">
              <a:extLst>
                <a:ext uri="{FF2B5EF4-FFF2-40B4-BE49-F238E27FC236}">
                  <a16:creationId xmlns:a16="http://schemas.microsoft.com/office/drawing/2014/main" id="{C545CD57-3799-5E53-A948-8BFBCD0B4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85"/>
              <a:ext cx="225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9928" name="Group 8">
            <a:extLst>
              <a:ext uri="{FF2B5EF4-FFF2-40B4-BE49-F238E27FC236}">
                <a16:creationId xmlns:a16="http://schemas.microsoft.com/office/drawing/2014/main" id="{30C67BC8-9186-E3A1-7A6D-21B61DFD484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685800"/>
            <a:ext cx="5848350" cy="946150"/>
            <a:chOff x="1440" y="432"/>
            <a:chExt cx="3684" cy="596"/>
          </a:xfrm>
        </p:grpSpPr>
        <p:graphicFrame>
          <p:nvGraphicFramePr>
            <p:cNvPr id="37899" name="Object 9">
              <a:extLst>
                <a:ext uri="{FF2B5EF4-FFF2-40B4-BE49-F238E27FC236}">
                  <a16:creationId xmlns:a16="http://schemas.microsoft.com/office/drawing/2014/main" id="{7A1030D3-67CF-D4E8-5B00-B8FC670BFC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432"/>
            <a:ext cx="2174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9149000" imgH="13462000" progId="Equation.3">
                    <p:embed/>
                  </p:oleObj>
                </mc:Choice>
                <mc:Fallback>
                  <p:oleObj name="Equation" r:id="rId3" imgW="49149000" imgH="13462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32"/>
                          <a:ext cx="2174" cy="596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7C00D465-99B7-A36A-983C-3F20B95C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576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电容器</a:t>
              </a: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(Q)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储能</a:t>
              </a:r>
            </a:p>
          </p:txBody>
        </p:sp>
      </p:grpSp>
      <p:grpSp>
        <p:nvGrpSpPr>
          <p:cNvPr id="849931" name="Group 11">
            <a:extLst>
              <a:ext uri="{FF2B5EF4-FFF2-40B4-BE49-F238E27FC236}">
                <a16:creationId xmlns:a16="http://schemas.microsoft.com/office/drawing/2014/main" id="{1FE7AE03-EC64-0D2D-2D97-908787106A3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6477000" cy="823913"/>
            <a:chOff x="432" y="1776"/>
            <a:chExt cx="4080" cy="519"/>
          </a:xfrm>
        </p:grpSpPr>
        <p:sp>
          <p:nvSpPr>
            <p:cNvPr id="37897" name="Text Box 12">
              <a:extLst>
                <a:ext uri="{FF2B5EF4-FFF2-40B4-BE49-F238E27FC236}">
                  <a16:creationId xmlns:a16="http://schemas.microsoft.com/office/drawing/2014/main" id="{A8AC51B3-BCC5-33DD-8DBF-AF9A7F0E7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63"/>
              <a:ext cx="3792" cy="365"/>
            </a:xfrm>
            <a:prstGeom prst="rect">
              <a:avLst/>
            </a:prstGeom>
            <a:solidFill>
              <a:srgbClr val="CAF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Where does the energy distribute</a:t>
              </a:r>
            </a:p>
          </p:txBody>
        </p:sp>
        <p:sp>
          <p:nvSpPr>
            <p:cNvPr id="37898" name="Rectangle 13">
              <a:extLst>
                <a:ext uri="{FF2B5EF4-FFF2-40B4-BE49-F238E27FC236}">
                  <a16:creationId xmlns:a16="http://schemas.microsoft.com/office/drawing/2014/main" id="{707EC26E-A04F-12B8-75A4-28312EA8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776"/>
              <a:ext cx="3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849934" name="Rectangle 14">
            <a:extLst>
              <a:ext uri="{FF2B5EF4-FFF2-40B4-BE49-F238E27FC236}">
                <a16:creationId xmlns:a16="http://schemas.microsoft.com/office/drawing/2014/main" id="{70CB695D-61BB-5836-CE3B-1A21A7B0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7320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sym typeface="Symbol" pitchFamily="2" charset="2"/>
              </a:rPr>
              <a:t></a:t>
            </a:r>
            <a:r>
              <a:rPr lang="zh-CN" altLang="en-US" sz="2000">
                <a:solidFill>
                  <a:srgbClr val="3333FF"/>
                </a:solidFill>
                <a:latin typeface="宋体" panose="02010600030101010101" pitchFamily="2" charset="-122"/>
              </a:rPr>
              <a:t>能量储存于电场中</a:t>
            </a:r>
          </a:p>
        </p:txBody>
      </p:sp>
      <p:sp>
        <p:nvSpPr>
          <p:cNvPr id="849935" name="Text Box 15">
            <a:extLst>
              <a:ext uri="{FF2B5EF4-FFF2-40B4-BE49-F238E27FC236}">
                <a16:creationId xmlns:a16="http://schemas.microsoft.com/office/drawing/2014/main" id="{CF342F0F-5748-FFEA-A0B3-6B660875B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668963"/>
            <a:ext cx="75438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u="sng">
                <a:solidFill>
                  <a:schemeClr val="tx2"/>
                </a:solidFill>
              </a:rPr>
              <a:t>Look at the example 22-7 in P533, please!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2" grpId="0" build="p" autoUpdateAnimBg="0"/>
      <p:bldP spid="849923" grpId="0" build="p" autoUpdateAnimBg="0"/>
      <p:bldP spid="849934" grpId="0" animBg="1" autoUpdateAnimBg="0"/>
      <p:bldP spid="84993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946" name="Group 2">
            <a:extLst>
              <a:ext uri="{FF2B5EF4-FFF2-40B4-BE49-F238E27FC236}">
                <a16:creationId xmlns:a16="http://schemas.microsoft.com/office/drawing/2014/main" id="{CD9EA26C-CA5C-FB2D-1F7A-2DA3B32CFB6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0"/>
            <a:ext cx="9067800" cy="1554163"/>
            <a:chOff x="48" y="48"/>
            <a:chExt cx="5712" cy="979"/>
          </a:xfrm>
        </p:grpSpPr>
        <p:sp>
          <p:nvSpPr>
            <p:cNvPr id="38923" name="Text Box 3">
              <a:extLst>
                <a:ext uri="{FF2B5EF4-FFF2-40B4-BE49-F238E27FC236}">
                  <a16:creationId xmlns:a16="http://schemas.microsoft.com/office/drawing/2014/main" id="{0965BF22-E86A-EA93-F3EF-C383FBD70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"/>
              <a:ext cx="5712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2"/>
                  </a:solidFill>
                </a:rPr>
                <a:t>To express the energy by</a:t>
              </a:r>
              <a:r>
                <a:rPr lang="en-US" altLang="zh-CN" sz="3200">
                  <a:solidFill>
                    <a:srgbClr val="3333FF"/>
                  </a:solidFill>
                </a:rPr>
                <a:t> characteristic quantity of electric field     </a:t>
              </a:r>
              <a:r>
                <a:rPr lang="en-US" altLang="zh-CN" sz="3200">
                  <a:solidFill>
                    <a:schemeClr val="tx2"/>
                  </a:solidFill>
                </a:rPr>
                <a:t>and find out the</a:t>
              </a:r>
              <a:r>
                <a:rPr lang="en-US" altLang="zh-CN" sz="3200">
                  <a:solidFill>
                    <a:srgbClr val="3333FF"/>
                  </a:solidFill>
                </a:rPr>
                <a:t> </a:t>
              </a:r>
              <a:r>
                <a:rPr lang="en-US" altLang="zh-CN" sz="3200">
                  <a:solidFill>
                    <a:srgbClr val="FF0000"/>
                  </a:solidFill>
                </a:rPr>
                <a:t>density of energy </a:t>
              </a:r>
              <a:r>
                <a:rPr lang="en-US" altLang="zh-CN" sz="2400">
                  <a:solidFill>
                    <a:srgbClr val="3333FF"/>
                  </a:solidFill>
                </a:rPr>
                <a:t>(</a:t>
              </a:r>
              <a:r>
                <a:rPr lang="zh-CN" altLang="en-US" sz="2400">
                  <a:solidFill>
                    <a:srgbClr val="0000CC"/>
                  </a:solidFill>
                </a:rPr>
                <a:t>场能密度</a:t>
              </a:r>
              <a:r>
                <a:rPr lang="en-US" altLang="zh-CN" sz="2400">
                  <a:solidFill>
                    <a:srgbClr val="3333FF"/>
                  </a:solidFill>
                </a:rPr>
                <a:t>)</a:t>
              </a:r>
              <a:r>
                <a:rPr lang="en-US" altLang="zh-CN" sz="3200">
                  <a:solidFill>
                    <a:srgbClr val="3333FF"/>
                  </a:solidFill>
                </a:rPr>
                <a:t>, we may still use the above special case. </a:t>
              </a:r>
            </a:p>
          </p:txBody>
        </p:sp>
        <p:graphicFrame>
          <p:nvGraphicFramePr>
            <p:cNvPr id="38924" name="Object 4">
              <a:extLst>
                <a:ext uri="{FF2B5EF4-FFF2-40B4-BE49-F238E27FC236}">
                  <a16:creationId xmlns:a16="http://schemas.microsoft.com/office/drawing/2014/main" id="{9F754C2E-6DFB-83A6-BE3A-D6018D69E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7" y="399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86300" imgH="5562600" progId="Equation.3">
                    <p:embed/>
                  </p:oleObj>
                </mc:Choice>
                <mc:Fallback>
                  <p:oleObj name="Equation" r:id="rId2" imgW="4686300" imgH="556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399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949" name="Object 5">
            <a:extLst>
              <a:ext uri="{FF2B5EF4-FFF2-40B4-BE49-F238E27FC236}">
                <a16:creationId xmlns:a16="http://schemas.microsoft.com/office/drawing/2014/main" id="{F9ED9DA9-776C-8A9D-AF19-D4107FD53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1620838"/>
          <a:ext cx="56324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241400" imgH="11696700" progId="Equation.3">
                  <p:embed/>
                </p:oleObj>
              </mc:Choice>
              <mc:Fallback>
                <p:oleObj name="Equation" r:id="rId4" imgW="772414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20838"/>
                        <a:ext cx="5632450" cy="852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50" name="Text Box 6">
            <a:extLst>
              <a:ext uri="{FF2B5EF4-FFF2-40B4-BE49-F238E27FC236}">
                <a16:creationId xmlns:a16="http://schemas.microsoft.com/office/drawing/2014/main" id="{75148D4B-CFA5-402B-C35F-5B3829E4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44763"/>
            <a:ext cx="693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(where </a:t>
            </a:r>
            <a:r>
              <a:rPr lang="en-US" altLang="zh-CN" sz="3200" i="1" dirty="0">
                <a:solidFill>
                  <a:srgbClr val="3333FF"/>
                </a:solidFill>
              </a:rPr>
              <a:t>Ad</a:t>
            </a:r>
            <a:r>
              <a:rPr lang="en-US" altLang="zh-CN" sz="3200" i="1" dirty="0"/>
              <a:t> </a:t>
            </a:r>
            <a:r>
              <a:rPr lang="en-US" altLang="zh-CN" sz="3200" dirty="0"/>
              <a:t>is: the volume of capacitor)</a:t>
            </a:r>
          </a:p>
        </p:txBody>
      </p:sp>
      <p:sp>
        <p:nvSpPr>
          <p:cNvPr id="850951" name="Text Box 7">
            <a:extLst>
              <a:ext uri="{FF2B5EF4-FFF2-40B4-BE49-F238E27FC236}">
                <a16:creationId xmlns:a16="http://schemas.microsoft.com/office/drawing/2014/main" id="{20635A53-4456-D067-6CA6-67063893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The energy for unit-volume:</a:t>
            </a:r>
          </a:p>
        </p:txBody>
      </p:sp>
      <p:grpSp>
        <p:nvGrpSpPr>
          <p:cNvPr id="850952" name="Group 8">
            <a:extLst>
              <a:ext uri="{FF2B5EF4-FFF2-40B4-BE49-F238E27FC236}">
                <a16:creationId xmlns:a16="http://schemas.microsoft.com/office/drawing/2014/main" id="{1397956C-8C53-D8B8-C940-7D5A5C96199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733800"/>
            <a:ext cx="6305550" cy="949325"/>
            <a:chOff x="720" y="2448"/>
            <a:chExt cx="3972" cy="598"/>
          </a:xfrm>
        </p:grpSpPr>
        <p:graphicFrame>
          <p:nvGraphicFramePr>
            <p:cNvPr id="38921" name="Object 9">
              <a:extLst>
                <a:ext uri="{FF2B5EF4-FFF2-40B4-BE49-F238E27FC236}">
                  <a16:creationId xmlns:a16="http://schemas.microsoft.com/office/drawing/2014/main" id="{A74E3E9E-D98B-F03E-738B-BE40B11D8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507"/>
            <a:ext cx="2304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025300" imgH="11696700" progId="Equation.3">
                    <p:embed/>
                  </p:oleObj>
                </mc:Choice>
                <mc:Fallback>
                  <p:oleObj name="Equation" r:id="rId6" imgW="50025300" imgH="11696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507"/>
                          <a:ext cx="2304" cy="539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F0F2732C-2442-4306-6724-46B7FBF50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1572" cy="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energy density</a:t>
              </a:r>
              <a:r>
                <a:rPr lang="en-US" altLang="zh-CN" b="0"/>
                <a:t> (</a:t>
              </a:r>
              <a:r>
                <a:rPr lang="zh-CN" altLang="en-US" sz="2000"/>
                <a:t>电场能量密度</a:t>
              </a:r>
              <a:r>
                <a:rPr lang="en-US" altLang="zh-CN" b="0"/>
                <a:t>)</a:t>
              </a:r>
            </a:p>
          </p:txBody>
        </p:sp>
      </p:grpSp>
      <p:grpSp>
        <p:nvGrpSpPr>
          <p:cNvPr id="850958" name="Group 14">
            <a:extLst>
              <a:ext uri="{FF2B5EF4-FFF2-40B4-BE49-F238E27FC236}">
                <a16:creationId xmlns:a16="http://schemas.microsoft.com/office/drawing/2014/main" id="{351E86BA-C10D-B29A-6590-6F0BAD22E6A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13313"/>
            <a:ext cx="7696200" cy="1563687"/>
            <a:chOff x="192" y="3024"/>
            <a:chExt cx="4848" cy="985"/>
          </a:xfrm>
        </p:grpSpPr>
        <p:sp>
          <p:nvSpPr>
            <p:cNvPr id="38919" name="Text Box 12">
              <a:extLst>
                <a:ext uri="{FF2B5EF4-FFF2-40B4-BE49-F238E27FC236}">
                  <a16:creationId xmlns:a16="http://schemas.microsoft.com/office/drawing/2014/main" id="{343D31B1-B04F-FEA0-A984-3DB8E56FA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3024"/>
              <a:ext cx="4476" cy="9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tx2"/>
                  </a:solidFill>
                </a:rPr>
                <a:t>u</a:t>
              </a:r>
              <a:r>
                <a:rPr lang="en-US" altLang="zh-CN" sz="3200">
                  <a:solidFill>
                    <a:schemeClr val="tx2"/>
                  </a:solidFill>
                </a:rPr>
                <a:t> is proportion to the square of </a:t>
              </a:r>
              <a:r>
                <a:rPr lang="en-US" altLang="zh-CN" sz="3200" i="1">
                  <a:solidFill>
                    <a:schemeClr val="tx2"/>
                  </a:solidFill>
                </a:rPr>
                <a:t>E</a:t>
              </a:r>
              <a:r>
                <a:rPr lang="en-US" altLang="zh-CN" sz="3200">
                  <a:solidFill>
                    <a:schemeClr val="tx2"/>
                  </a:solidFill>
                </a:rPr>
                <a:t>. So </a:t>
              </a:r>
              <a:r>
                <a:rPr lang="en-US" altLang="zh-CN" sz="3200">
                  <a:solidFill>
                    <a:srgbClr val="FF3300"/>
                  </a:solidFill>
                </a:rPr>
                <a:t>the more the electric field </a:t>
              </a:r>
              <a:r>
                <a:rPr lang="en-US" altLang="zh-CN" sz="3200" i="1">
                  <a:solidFill>
                    <a:srgbClr val="FF3300"/>
                  </a:solidFill>
                </a:rPr>
                <a:t>E</a:t>
              </a:r>
              <a:r>
                <a:rPr lang="en-US" altLang="zh-CN" sz="3200">
                  <a:solidFill>
                    <a:srgbClr val="FF3300"/>
                  </a:solidFill>
                </a:rPr>
                <a:t>, the greater is the energy of electric field</a:t>
              </a:r>
              <a:r>
                <a:rPr lang="en-US" altLang="zh-CN" sz="3200">
                  <a:solidFill>
                    <a:schemeClr val="tx2"/>
                  </a:solidFill>
                </a:rPr>
                <a:t>.</a:t>
              </a:r>
            </a:p>
          </p:txBody>
        </p:sp>
        <p:pic>
          <p:nvPicPr>
            <p:cNvPr id="38920" name="Picture 13">
              <a:extLst>
                <a:ext uri="{FF2B5EF4-FFF2-40B4-BE49-F238E27FC236}">
                  <a16:creationId xmlns:a16="http://schemas.microsoft.com/office/drawing/2014/main" id="{23AC2C3A-E8B4-E980-18F0-FC9179A8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72"/>
              <a:ext cx="225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0" grpId="0" build="p" autoUpdateAnimBg="0"/>
      <p:bldP spid="85095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AD5ABD04-628E-4640-E45B-7992F68E8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209800"/>
            <a:ext cx="8382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                       If an electric field exists at any point in space, we can think of that point as a site of electric potential energy</a:t>
            </a:r>
            <a:r>
              <a:rPr lang="en-US" altLang="zh-CN" sz="3200">
                <a:solidFill>
                  <a:schemeClr val="tx2"/>
                </a:solidFill>
              </a:rPr>
              <a:t> whose amount per unit volume is given by this equation:</a:t>
            </a:r>
          </a:p>
        </p:txBody>
      </p:sp>
      <p:graphicFrame>
        <p:nvGraphicFramePr>
          <p:cNvPr id="851971" name="Object 3">
            <a:extLst>
              <a:ext uri="{FF2B5EF4-FFF2-40B4-BE49-F238E27FC236}">
                <a16:creationId xmlns:a16="http://schemas.microsoft.com/office/drawing/2014/main" id="{B785D45E-0C19-9056-055B-6FE677635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572000"/>
          <a:ext cx="3810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025300" imgH="11696700" progId="Equation.3">
                  <p:embed/>
                </p:oleObj>
              </mc:Choice>
              <mc:Fallback>
                <p:oleObj name="Equation" r:id="rId2" imgW="50025300" imgH="1169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3810000" cy="89217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2" name="Rectangle 4">
            <a:extLst>
              <a:ext uri="{FF2B5EF4-FFF2-40B4-BE49-F238E27FC236}">
                <a16:creationId xmlns:a16="http://schemas.microsoft.com/office/drawing/2014/main" id="{16B3D15F-5CED-6CF7-E2F0-018CDFF42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382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2"/>
                </a:solidFill>
              </a:rPr>
              <a:t>Although we derived this result for the special case of a parallel-plate capacitor, it holds generally, whatever may be the source of the electric field.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5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0" grpId="0" autoUpdateAnimBg="0"/>
      <p:bldP spid="85197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Text Box 3">
            <a:extLst>
              <a:ext uri="{FF2B5EF4-FFF2-40B4-BE49-F238E27FC236}">
                <a16:creationId xmlns:a16="http://schemas.microsoft.com/office/drawing/2014/main" id="{4728E787-5606-15BC-6BDB-2438B657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5334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990033"/>
                </a:solidFill>
              </a:rPr>
              <a:t>A coaxial cable</a:t>
            </a:r>
            <a:r>
              <a:rPr lang="en-US" altLang="zh-CN">
                <a:solidFill>
                  <a:srgbClr val="990033"/>
                </a:solidFill>
              </a:rPr>
              <a:t> (</a:t>
            </a:r>
            <a:r>
              <a:rPr lang="zh-CN" altLang="zh-CN">
                <a:solidFill>
                  <a:srgbClr val="990033"/>
                </a:solidFill>
              </a:rPr>
              <a:t>同轴电缆</a:t>
            </a:r>
            <a:r>
              <a:rPr lang="en-US" altLang="zh-CN">
                <a:solidFill>
                  <a:srgbClr val="990033"/>
                </a:solidFill>
              </a:rPr>
              <a:t>) </a:t>
            </a:r>
            <a:r>
              <a:rPr lang="en-US" altLang="zh-CN" sz="3200">
                <a:solidFill>
                  <a:srgbClr val="990033"/>
                </a:solidFill>
              </a:rPr>
              <a:t>has radii </a:t>
            </a:r>
            <a:r>
              <a:rPr lang="en-US" altLang="zh-CN" sz="3200" i="1">
                <a:solidFill>
                  <a:srgbClr val="990033"/>
                </a:solidFill>
              </a:rPr>
              <a:t>a</a:t>
            </a:r>
            <a:r>
              <a:rPr lang="en-US" altLang="zh-CN" sz="3200">
                <a:solidFill>
                  <a:srgbClr val="990033"/>
                </a:solidFill>
              </a:rPr>
              <a:t> and </a:t>
            </a:r>
            <a:r>
              <a:rPr lang="en-US" altLang="zh-CN" sz="3200" i="1">
                <a:solidFill>
                  <a:srgbClr val="990033"/>
                </a:solidFill>
              </a:rPr>
              <a:t>b</a:t>
            </a:r>
            <a:r>
              <a:rPr lang="en-US" altLang="zh-CN" sz="3200">
                <a:solidFill>
                  <a:srgbClr val="990033"/>
                </a:solidFill>
              </a:rPr>
              <a:t> in Fig</a:t>
            </a:r>
            <a:r>
              <a:rPr lang="en-US" altLang="zh-CN">
                <a:solidFill>
                  <a:srgbClr val="990033"/>
                </a:solidFill>
              </a:rPr>
              <a:t>. </a:t>
            </a:r>
          </a:p>
        </p:txBody>
      </p:sp>
      <p:grpSp>
        <p:nvGrpSpPr>
          <p:cNvPr id="878596" name="Group 4">
            <a:extLst>
              <a:ext uri="{FF2B5EF4-FFF2-40B4-BE49-F238E27FC236}">
                <a16:creationId xmlns:a16="http://schemas.microsoft.com/office/drawing/2014/main" id="{24597BB8-396C-B593-75F8-D87C015F0372}"/>
              </a:ext>
            </a:extLst>
          </p:cNvPr>
          <p:cNvGrpSpPr>
            <a:grpSpLocks/>
          </p:cNvGrpSpPr>
          <p:nvPr/>
        </p:nvGrpSpPr>
        <p:grpSpPr bwMode="auto">
          <a:xfrm>
            <a:off x="6834188" y="981075"/>
            <a:ext cx="2286000" cy="5867400"/>
            <a:chOff x="-1248" y="624"/>
            <a:chExt cx="1440" cy="3696"/>
          </a:xfrm>
        </p:grpSpPr>
        <p:sp>
          <p:nvSpPr>
            <p:cNvPr id="40985" name="AutoShape 5">
              <a:extLst>
                <a:ext uri="{FF2B5EF4-FFF2-40B4-BE49-F238E27FC236}">
                  <a16:creationId xmlns:a16="http://schemas.microsoft.com/office/drawing/2014/main" id="{EA99A833-7172-0390-9E49-07F5F92D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10" y="804"/>
              <a:ext cx="606" cy="1838"/>
            </a:xfrm>
            <a:prstGeom prst="can">
              <a:avLst>
                <a:gd name="adj" fmla="val 27859"/>
              </a:avLst>
            </a:pr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86" name="AutoShape 6">
              <a:extLst>
                <a:ext uri="{FF2B5EF4-FFF2-40B4-BE49-F238E27FC236}">
                  <a16:creationId xmlns:a16="http://schemas.microsoft.com/office/drawing/2014/main" id="{83D4D164-6812-DFA4-0677-4EB51F08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04" y="720"/>
              <a:ext cx="1152" cy="2002"/>
            </a:xfrm>
            <a:prstGeom prst="can">
              <a:avLst>
                <a:gd name="adj" fmla="val 274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87" name="AutoShape 7">
              <a:extLst>
                <a:ext uri="{FF2B5EF4-FFF2-40B4-BE49-F238E27FC236}">
                  <a16:creationId xmlns:a16="http://schemas.microsoft.com/office/drawing/2014/main" id="{03C9A8CF-9677-8FB9-5D5C-4CA5341DD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48" y="2784"/>
              <a:ext cx="1440" cy="1488"/>
            </a:xfrm>
            <a:custGeom>
              <a:avLst/>
              <a:gdLst>
                <a:gd name="T0" fmla="*/ 720 w 21600"/>
                <a:gd name="T1" fmla="*/ 0 h 21600"/>
                <a:gd name="T2" fmla="*/ 211 w 21600"/>
                <a:gd name="T3" fmla="*/ 218 h 21600"/>
                <a:gd name="T4" fmla="*/ 0 w 21600"/>
                <a:gd name="T5" fmla="*/ 744 h 21600"/>
                <a:gd name="T6" fmla="*/ 211 w 21600"/>
                <a:gd name="T7" fmla="*/ 1270 h 21600"/>
                <a:gd name="T8" fmla="*/ 720 w 21600"/>
                <a:gd name="T9" fmla="*/ 1488 h 21600"/>
                <a:gd name="T10" fmla="*/ 1229 w 21600"/>
                <a:gd name="T11" fmla="*/ 1270 h 21600"/>
                <a:gd name="T12" fmla="*/ 1440 w 21600"/>
                <a:gd name="T13" fmla="*/ 744 h 21600"/>
                <a:gd name="T14" fmla="*/ 1229 w 21600"/>
                <a:gd name="T15" fmla="*/ 21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25" y="10800"/>
                  </a:moveTo>
                  <a:cubicBezTo>
                    <a:pt x="2025" y="15646"/>
                    <a:pt x="5954" y="19575"/>
                    <a:pt x="10800" y="19575"/>
                  </a:cubicBezTo>
                  <a:cubicBezTo>
                    <a:pt x="15646" y="19575"/>
                    <a:pt x="19575" y="15646"/>
                    <a:pt x="19575" y="10800"/>
                  </a:cubicBezTo>
                  <a:cubicBezTo>
                    <a:pt x="19575" y="5954"/>
                    <a:pt x="15646" y="2025"/>
                    <a:pt x="10800" y="2025"/>
                  </a:cubicBezTo>
                  <a:cubicBezTo>
                    <a:pt x="5954" y="2025"/>
                    <a:pt x="2025" y="5954"/>
                    <a:pt x="2025" y="10800"/>
                  </a:cubicBez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Oval 8">
              <a:extLst>
                <a:ext uri="{FF2B5EF4-FFF2-40B4-BE49-F238E27FC236}">
                  <a16:creationId xmlns:a16="http://schemas.microsoft.com/office/drawing/2014/main" id="{1280ABDC-7A31-FAD7-9783-A916F320B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96" y="3217"/>
              <a:ext cx="576" cy="57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89" name="Line 9">
              <a:extLst>
                <a:ext uri="{FF2B5EF4-FFF2-40B4-BE49-F238E27FC236}">
                  <a16:creationId xmlns:a16="http://schemas.microsoft.com/office/drawing/2014/main" id="{D230BFA9-B90C-FDA4-330C-442F4A49B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17" y="327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>
              <a:extLst>
                <a:ext uri="{FF2B5EF4-FFF2-40B4-BE49-F238E27FC236}">
                  <a16:creationId xmlns:a16="http://schemas.microsoft.com/office/drawing/2014/main" id="{53497FD7-9D6D-3650-7523-99AB8B64D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032" y="3529"/>
              <a:ext cx="504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Text Box 11">
              <a:extLst>
                <a:ext uri="{FF2B5EF4-FFF2-40B4-BE49-F238E27FC236}">
                  <a16:creationId xmlns:a16="http://schemas.microsoft.com/office/drawing/2014/main" id="{551BCF71-C003-7ECE-8486-CC01A6A18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12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b</a:t>
              </a:r>
              <a:endParaRPr lang="en-US" altLang="zh-CN" sz="2400" b="0"/>
            </a:p>
          </p:txBody>
        </p:sp>
        <p:sp>
          <p:nvSpPr>
            <p:cNvPr id="40992" name="Text Box 12">
              <a:extLst>
                <a:ext uri="{FF2B5EF4-FFF2-40B4-BE49-F238E27FC236}">
                  <a16:creationId xmlns:a16="http://schemas.microsoft.com/office/drawing/2014/main" id="{A3E63FF8-8A2C-71DB-D75B-F00A6B67A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9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a</a:t>
              </a:r>
              <a:endParaRPr lang="en-US" altLang="zh-CN" sz="2400" b="0"/>
            </a:p>
          </p:txBody>
        </p:sp>
        <p:sp>
          <p:nvSpPr>
            <p:cNvPr id="40993" name="Line 13">
              <a:extLst>
                <a:ext uri="{FF2B5EF4-FFF2-40B4-BE49-F238E27FC236}">
                  <a16:creationId xmlns:a16="http://schemas.microsoft.com/office/drawing/2014/main" id="{3723168E-BB4D-9561-CFBB-5B162CFC3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06" y="624"/>
              <a:ext cx="0" cy="3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Line 14">
              <a:extLst>
                <a:ext uri="{FF2B5EF4-FFF2-40B4-BE49-F238E27FC236}">
                  <a16:creationId xmlns:a16="http://schemas.microsoft.com/office/drawing/2014/main" id="{8488A2DC-6CF4-AE3E-CFEB-8DE79F947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6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15">
              <a:extLst>
                <a:ext uri="{FF2B5EF4-FFF2-40B4-BE49-F238E27FC236}">
                  <a16:creationId xmlns:a16="http://schemas.microsoft.com/office/drawing/2014/main" id="{520A0C30-3F0E-2248-1216-75E3495F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104" y="26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8608" name="Group 16">
            <a:extLst>
              <a:ext uri="{FF2B5EF4-FFF2-40B4-BE49-F238E27FC236}">
                <a16:creationId xmlns:a16="http://schemas.microsoft.com/office/drawing/2014/main" id="{16C85C33-A113-F9A9-D7A8-69F34635FE75}"/>
              </a:ext>
            </a:extLst>
          </p:cNvPr>
          <p:cNvGrpSpPr>
            <a:grpSpLocks/>
          </p:cNvGrpSpPr>
          <p:nvPr/>
        </p:nvGrpSpPr>
        <p:grpSpPr bwMode="auto">
          <a:xfrm>
            <a:off x="7069138" y="1209675"/>
            <a:ext cx="1828800" cy="5334000"/>
            <a:chOff x="4453" y="768"/>
            <a:chExt cx="1152" cy="3360"/>
          </a:xfrm>
        </p:grpSpPr>
        <p:sp>
          <p:nvSpPr>
            <p:cNvPr id="40981" name="AutoShape 17">
              <a:extLst>
                <a:ext uri="{FF2B5EF4-FFF2-40B4-BE49-F238E27FC236}">
                  <a16:creationId xmlns:a16="http://schemas.microsoft.com/office/drawing/2014/main" id="{06033D39-2EE6-7D77-0AA0-A132F5DD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768"/>
              <a:ext cx="875" cy="1920"/>
            </a:xfrm>
            <a:prstGeom prst="can">
              <a:avLst>
                <a:gd name="adj" fmla="val 268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82" name="AutoShape 18">
              <a:extLst>
                <a:ext uri="{FF2B5EF4-FFF2-40B4-BE49-F238E27FC236}">
                  <a16:creationId xmlns:a16="http://schemas.microsoft.com/office/drawing/2014/main" id="{A36F7926-1188-A465-730A-8466FBDB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2928"/>
              <a:ext cx="1152" cy="1200"/>
            </a:xfrm>
            <a:custGeom>
              <a:avLst/>
              <a:gdLst>
                <a:gd name="T0" fmla="*/ 576 w 21600"/>
                <a:gd name="T1" fmla="*/ 0 h 21600"/>
                <a:gd name="T2" fmla="*/ 169 w 21600"/>
                <a:gd name="T3" fmla="*/ 176 h 21600"/>
                <a:gd name="T4" fmla="*/ 0 w 21600"/>
                <a:gd name="T5" fmla="*/ 600 h 21600"/>
                <a:gd name="T6" fmla="*/ 169 w 21600"/>
                <a:gd name="T7" fmla="*/ 1024 h 21600"/>
                <a:gd name="T8" fmla="*/ 576 w 21600"/>
                <a:gd name="T9" fmla="*/ 1200 h 21600"/>
                <a:gd name="T10" fmla="*/ 983 w 21600"/>
                <a:gd name="T11" fmla="*/ 1024 h 21600"/>
                <a:gd name="T12" fmla="*/ 1152 w 21600"/>
                <a:gd name="T13" fmla="*/ 600 h 21600"/>
                <a:gd name="T14" fmla="*/ 983 w 21600"/>
                <a:gd name="T15" fmla="*/ 17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9 w 21600"/>
                <a:gd name="T25" fmla="*/ 3168 h 21600"/>
                <a:gd name="T26" fmla="*/ 18431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08" y="10800"/>
                  </a:moveTo>
                  <a:cubicBezTo>
                    <a:pt x="2908" y="15159"/>
                    <a:pt x="6441" y="18692"/>
                    <a:pt x="10800" y="18692"/>
                  </a:cubicBezTo>
                  <a:cubicBezTo>
                    <a:pt x="15159" y="18692"/>
                    <a:pt x="18692" y="15159"/>
                    <a:pt x="18692" y="10800"/>
                  </a:cubicBezTo>
                  <a:cubicBezTo>
                    <a:pt x="18692" y="6441"/>
                    <a:pt x="15159" y="2908"/>
                    <a:pt x="10800" y="2908"/>
                  </a:cubicBezTo>
                  <a:cubicBezTo>
                    <a:pt x="6441" y="2908"/>
                    <a:pt x="2908" y="6441"/>
                    <a:pt x="2908" y="1080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19">
              <a:extLst>
                <a:ext uri="{FF2B5EF4-FFF2-40B4-BE49-F238E27FC236}">
                  <a16:creationId xmlns:a16="http://schemas.microsoft.com/office/drawing/2014/main" id="{E53D758A-CB81-7773-716F-57A61F418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552"/>
              <a:ext cx="369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20">
              <a:extLst>
                <a:ext uri="{FF2B5EF4-FFF2-40B4-BE49-F238E27FC236}">
                  <a16:creationId xmlns:a16="http://schemas.microsoft.com/office/drawing/2014/main" id="{43763A20-E252-F421-F0D4-D96CC86C1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364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endParaRPr lang="en-US" altLang="zh-CN" sz="2400" b="0"/>
            </a:p>
          </p:txBody>
        </p:sp>
      </p:grpSp>
      <p:grpSp>
        <p:nvGrpSpPr>
          <p:cNvPr id="878613" name="Group 21">
            <a:extLst>
              <a:ext uri="{FF2B5EF4-FFF2-40B4-BE49-F238E27FC236}">
                <a16:creationId xmlns:a16="http://schemas.microsoft.com/office/drawing/2014/main" id="{6A720597-2508-535E-6035-8E2D5A1E6B2F}"/>
              </a:ext>
            </a:extLst>
          </p:cNvPr>
          <p:cNvGrpSpPr>
            <a:grpSpLocks/>
          </p:cNvGrpSpPr>
          <p:nvPr/>
        </p:nvGrpSpPr>
        <p:grpSpPr bwMode="auto">
          <a:xfrm>
            <a:off x="7215188" y="4829175"/>
            <a:ext cx="1524000" cy="1562100"/>
            <a:chOff x="4549" y="3048"/>
            <a:chExt cx="960" cy="984"/>
          </a:xfrm>
        </p:grpSpPr>
        <p:sp>
          <p:nvSpPr>
            <p:cNvPr id="40978" name="Oval 22">
              <a:extLst>
                <a:ext uri="{FF2B5EF4-FFF2-40B4-BE49-F238E27FC236}">
                  <a16:creationId xmlns:a16="http://schemas.microsoft.com/office/drawing/2014/main" id="{A3F5AD7F-28E8-A60F-F16A-5CD89FDB2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3048"/>
              <a:ext cx="960" cy="9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79" name="Line 23">
              <a:extLst>
                <a:ext uri="{FF2B5EF4-FFF2-40B4-BE49-F238E27FC236}">
                  <a16:creationId xmlns:a16="http://schemas.microsoft.com/office/drawing/2014/main" id="{E0C3E877-1F6E-7D32-044A-D7F6737FB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3238"/>
              <a:ext cx="432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Text Box 24">
              <a:extLst>
                <a:ext uri="{FF2B5EF4-FFF2-40B4-BE49-F238E27FC236}">
                  <a16:creationId xmlns:a16="http://schemas.microsoft.com/office/drawing/2014/main" id="{85A34080-0474-16F0-6F2C-4074E81B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3231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3300"/>
                  </a:solidFill>
                </a:rPr>
                <a:t>r</a:t>
              </a:r>
            </a:p>
          </p:txBody>
        </p:sp>
      </p:grpSp>
      <p:grpSp>
        <p:nvGrpSpPr>
          <p:cNvPr id="878617" name="Group 25">
            <a:extLst>
              <a:ext uri="{FF2B5EF4-FFF2-40B4-BE49-F238E27FC236}">
                <a16:creationId xmlns:a16="http://schemas.microsoft.com/office/drawing/2014/main" id="{93DEF45F-8512-BE81-AFAB-A00C442111A0}"/>
              </a:ext>
            </a:extLst>
          </p:cNvPr>
          <p:cNvGrpSpPr>
            <a:grpSpLocks/>
          </p:cNvGrpSpPr>
          <p:nvPr/>
        </p:nvGrpSpPr>
        <p:grpSpPr bwMode="auto">
          <a:xfrm>
            <a:off x="7204075" y="2505075"/>
            <a:ext cx="1558925" cy="914400"/>
            <a:chOff x="6144" y="1584"/>
            <a:chExt cx="821" cy="576"/>
          </a:xfrm>
        </p:grpSpPr>
        <p:sp>
          <p:nvSpPr>
            <p:cNvPr id="40976" name="AutoShape 26">
              <a:extLst>
                <a:ext uri="{FF2B5EF4-FFF2-40B4-BE49-F238E27FC236}">
                  <a16:creationId xmlns:a16="http://schemas.microsoft.com/office/drawing/2014/main" id="{A0371A4F-3BEB-A689-B416-A1E3D500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1584"/>
              <a:ext cx="816" cy="576"/>
            </a:xfrm>
            <a:prstGeom prst="can">
              <a:avLst>
                <a:gd name="adj" fmla="val 375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77" name="Text Box 27">
              <a:extLst>
                <a:ext uri="{FF2B5EF4-FFF2-40B4-BE49-F238E27FC236}">
                  <a16:creationId xmlns:a16="http://schemas.microsoft.com/office/drawing/2014/main" id="{9FC8C19D-DB9E-A179-E0AE-8EDF7A7BC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" y="1776"/>
              <a:ext cx="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rgbClr val="FF3300"/>
                  </a:solidFill>
                </a:rPr>
                <a:t>l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</p:grpSp>
      <p:sp>
        <p:nvSpPr>
          <p:cNvPr id="878620" name="Rectangle 28">
            <a:extLst>
              <a:ext uri="{FF2B5EF4-FFF2-40B4-BE49-F238E27FC236}">
                <a16:creationId xmlns:a16="http://schemas.microsoft.com/office/drawing/2014/main" id="{02BB74D9-52EB-AA54-78BB-F4BEDDD5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35050"/>
            <a:ext cx="6705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990033"/>
                </a:solidFill>
              </a:rPr>
              <a:t>The space against the inner-wall of the cylindrical is fill with dielectric material </a:t>
            </a:r>
            <a:r>
              <a:rPr lang="en-US" altLang="zh-CN" sz="3200" i="1">
                <a:solidFill>
                  <a:srgbClr val="990033"/>
                </a:solidFill>
                <a:sym typeface="Symbol" pitchFamily="2" charset="2"/>
              </a:rPr>
              <a:t> </a:t>
            </a:r>
            <a:r>
              <a:rPr lang="en-US" altLang="zh-CN" sz="3200">
                <a:solidFill>
                  <a:srgbClr val="990033"/>
                </a:solidFill>
                <a:sym typeface="Symbol" pitchFamily="2" charset="2"/>
              </a:rPr>
              <a:t>of inner radius</a:t>
            </a:r>
            <a:r>
              <a:rPr lang="en-US" altLang="zh-CN" sz="3200" i="1">
                <a:solidFill>
                  <a:srgbClr val="990033"/>
                </a:solidFill>
                <a:sym typeface="Symbol" pitchFamily="2" charset="2"/>
              </a:rPr>
              <a:t> R</a:t>
            </a:r>
            <a:r>
              <a:rPr lang="en-US" altLang="zh-CN" sz="3200">
                <a:solidFill>
                  <a:srgbClr val="990000"/>
                </a:solidFill>
              </a:rPr>
              <a:t>,</a:t>
            </a:r>
            <a:r>
              <a:rPr lang="en-US" altLang="zh-CN" sz="3200">
                <a:solidFill>
                  <a:srgbClr val="3333FF"/>
                </a:solidFill>
              </a:rPr>
              <a:t>(a)</a:t>
            </a:r>
            <a:r>
              <a:rPr lang="en-US" altLang="zh-CN" sz="3200">
                <a:solidFill>
                  <a:srgbClr val="990033"/>
                </a:solidFill>
              </a:rPr>
              <a:t> If the </a:t>
            </a:r>
          </a:p>
        </p:txBody>
      </p:sp>
      <p:grpSp>
        <p:nvGrpSpPr>
          <p:cNvPr id="878621" name="Group 29">
            <a:extLst>
              <a:ext uri="{FF2B5EF4-FFF2-40B4-BE49-F238E27FC236}">
                <a16:creationId xmlns:a16="http://schemas.microsoft.com/office/drawing/2014/main" id="{E62A93C0-EE35-BEBD-554C-47B6B29F2B2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14600"/>
            <a:ext cx="6400800" cy="1144588"/>
            <a:chOff x="96" y="1584"/>
            <a:chExt cx="4032" cy="721"/>
          </a:xfrm>
        </p:grpSpPr>
        <p:sp>
          <p:nvSpPr>
            <p:cNvPr id="40974" name="Text Box 30">
              <a:extLst>
                <a:ext uri="{FF2B5EF4-FFF2-40B4-BE49-F238E27FC236}">
                  <a16:creationId xmlns:a16="http://schemas.microsoft.com/office/drawing/2014/main" id="{B6684B29-8FBD-779D-0D24-5DA720490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584"/>
              <a:ext cx="403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990033"/>
                  </a:solidFill>
                </a:rPr>
                <a:t>linear density of conductor rod &amp; cylinder is </a:t>
              </a:r>
              <a:r>
                <a:rPr lang="en-US" altLang="zh-CN" sz="3200">
                  <a:solidFill>
                    <a:srgbClr val="3333FF"/>
                  </a:solidFill>
                  <a:ea typeface="楷体_GB2312" pitchFamily="49" charset="-122"/>
                </a:rPr>
                <a:t>±</a:t>
              </a:r>
              <a:r>
                <a:rPr lang="en-US" altLang="zh-CN" sz="3200" i="1">
                  <a:solidFill>
                    <a:srgbClr val="3333FF"/>
                  </a:solidFill>
                  <a:ea typeface="楷体_GB2312" pitchFamily="49" charset="-122"/>
                  <a:sym typeface="Symbol" pitchFamily="2" charset="2"/>
                </a:rPr>
                <a:t></a:t>
              </a:r>
              <a:r>
                <a:rPr lang="en-US" altLang="zh-CN" sz="3200">
                  <a:solidFill>
                    <a:srgbClr val="990033"/>
                  </a:solidFill>
                  <a:ea typeface="楷体_GB2312" pitchFamily="49" charset="-122"/>
                  <a:sym typeface="Symbol" pitchFamily="2" charset="2"/>
                </a:rPr>
                <a:t>, find         .</a:t>
              </a:r>
            </a:p>
          </p:txBody>
        </p:sp>
        <p:graphicFrame>
          <p:nvGraphicFramePr>
            <p:cNvPr id="40975" name="Object 31">
              <a:extLst>
                <a:ext uri="{FF2B5EF4-FFF2-40B4-BE49-F238E27FC236}">
                  <a16:creationId xmlns:a16="http://schemas.microsoft.com/office/drawing/2014/main" id="{52C45AFF-392D-84A7-5116-33A5C504C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1896"/>
            <a:ext cx="59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607300" imgH="5270500" progId="Equation.3">
                    <p:embed/>
                  </p:oleObj>
                </mc:Choice>
                <mc:Fallback>
                  <p:oleObj name="Equation" r:id="rId3" imgW="7607300" imgH="52705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896"/>
                          <a:ext cx="592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8624" name="Object 32">
            <a:extLst>
              <a:ext uri="{FF2B5EF4-FFF2-40B4-BE49-F238E27FC236}">
                <a16:creationId xmlns:a16="http://schemas.microsoft.com/office/drawing/2014/main" id="{D76DCFF7-9643-B020-BBB7-6B6DB9851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3775075"/>
          <a:ext cx="2290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675100" imgH="4102100" progId="Equation.3">
                  <p:embed/>
                </p:oleObj>
              </mc:Choice>
              <mc:Fallback>
                <p:oleObj name="公式" r:id="rId5" imgW="16675100" imgH="4102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775075"/>
                        <a:ext cx="22907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25" name="Object 33">
            <a:extLst>
              <a:ext uri="{FF2B5EF4-FFF2-40B4-BE49-F238E27FC236}">
                <a16:creationId xmlns:a16="http://schemas.microsoft.com/office/drawing/2014/main" id="{F6C4CBB3-E4BA-F766-1AC3-D457614C1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25" y="3567113"/>
          <a:ext cx="15573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462000" imgH="9359900" progId="Equation.3">
                  <p:embed/>
                </p:oleObj>
              </mc:Choice>
              <mc:Fallback>
                <p:oleObj name="公式" r:id="rId7" imgW="13462000" imgH="935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3567113"/>
                        <a:ext cx="15573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26" name="Object 34">
            <a:extLst>
              <a:ext uri="{FF2B5EF4-FFF2-40B4-BE49-F238E27FC236}">
                <a16:creationId xmlns:a16="http://schemas.microsoft.com/office/drawing/2014/main" id="{7F7C352E-DE7B-3381-01D6-3F75E9F1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4368800"/>
          <a:ext cx="36099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6868100" imgH="10236200" progId="Equation.3">
                  <p:embed/>
                </p:oleObj>
              </mc:Choice>
              <mc:Fallback>
                <p:oleObj name="公式" r:id="rId9" imgW="36868100" imgH="10236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368800"/>
                        <a:ext cx="36099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27" name="Object 35">
            <a:extLst>
              <a:ext uri="{FF2B5EF4-FFF2-40B4-BE49-F238E27FC236}">
                <a16:creationId xmlns:a16="http://schemas.microsoft.com/office/drawing/2014/main" id="{67D6F5D3-DAA7-B8E9-8578-C6CBFBB14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5373688"/>
          <a:ext cx="368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8620700" imgH="10236200" progId="Equation.3">
                  <p:embed/>
                </p:oleObj>
              </mc:Choice>
              <mc:Fallback>
                <p:oleObj name="公式" r:id="rId11" imgW="38620700" imgH="10236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5373688"/>
                        <a:ext cx="368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628" name="Text Box 36">
            <a:extLst>
              <a:ext uri="{FF2B5EF4-FFF2-40B4-BE49-F238E27FC236}">
                <a16:creationId xmlns:a16="http://schemas.microsoft.com/office/drawing/2014/main" id="{E3DAAFA1-7ADD-57DB-D269-3EC4646E3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3640138"/>
            <a:ext cx="1524000" cy="519112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sp>
        <p:nvSpPr>
          <p:cNvPr id="878630" name="Text Box 38">
            <a:extLst>
              <a:ext uri="{FF2B5EF4-FFF2-40B4-BE49-F238E27FC236}">
                <a16:creationId xmlns:a16="http://schemas.microsoft.com/office/drawing/2014/main" id="{255FAB04-EC54-3123-3388-10650BDD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2057400" cy="5794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7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7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  <p:bldP spid="878620" grpId="0" autoUpdateAnimBg="0"/>
      <p:bldP spid="878628" grpId="0" animBg="1" autoUpdateAnimBg="0"/>
      <p:bldP spid="8786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710" name="Picture 38">
            <a:extLst>
              <a:ext uri="{FF2B5EF4-FFF2-40B4-BE49-F238E27FC236}">
                <a16:creationId xmlns:a16="http://schemas.microsoft.com/office/drawing/2014/main" id="{026B38B8-E52A-A947-D48F-B38C867FA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97200"/>
            <a:ext cx="252095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6674" name="AutoShape 2">
            <a:extLst>
              <a:ext uri="{FF2B5EF4-FFF2-40B4-BE49-F238E27FC236}">
                <a16:creationId xmlns:a16="http://schemas.microsoft.com/office/drawing/2014/main" id="{90F935B2-B7FE-A426-5A8C-B6D46D44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2895600"/>
            <a:ext cx="1066800" cy="533400"/>
          </a:xfrm>
          <a:prstGeom prst="wedgeRoundRectCallout">
            <a:avLst>
              <a:gd name="adj1" fmla="val 8333"/>
              <a:gd name="adj2" fmla="val -44940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P473</a:t>
            </a:r>
          </a:p>
        </p:txBody>
      </p:sp>
      <p:sp>
        <p:nvSpPr>
          <p:cNvPr id="796675" name="Text Box 3">
            <a:extLst>
              <a:ext uri="{FF2B5EF4-FFF2-40B4-BE49-F238E27FC236}">
                <a16:creationId xmlns:a16="http://schemas.microsoft.com/office/drawing/2014/main" id="{B0ABE98F-7CF1-B4F5-A61F-9B756BCB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89916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2. Condition of electrostatic equilibrium</a:t>
            </a:r>
            <a:r>
              <a:rPr lang="en-US" altLang="zh-CN"/>
              <a:t> (</a:t>
            </a:r>
            <a:r>
              <a:rPr lang="zh-CN" altLang="en-US" sz="2400">
                <a:latin typeface="宋体" panose="02010600030101010101" pitchFamily="2" charset="-122"/>
              </a:rPr>
              <a:t>静电平衡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en-US" altLang="zh-CN"/>
          </a:p>
        </p:txBody>
      </p:sp>
      <p:sp>
        <p:nvSpPr>
          <p:cNvPr id="796692" name="Rectangle 20">
            <a:extLst>
              <a:ext uri="{FF2B5EF4-FFF2-40B4-BE49-F238E27FC236}">
                <a16:creationId xmlns:a16="http://schemas.microsoft.com/office/drawing/2014/main" id="{4C567709-EC44-9B16-45DA-EED34CC59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05400"/>
            <a:ext cx="8839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If it were not, then it would have a component along the conductor's surface that would exert forces on surface charges, causing them to move. </a:t>
            </a:r>
          </a:p>
        </p:txBody>
      </p:sp>
      <p:grpSp>
        <p:nvGrpSpPr>
          <p:cNvPr id="796709" name="Group 37">
            <a:extLst>
              <a:ext uri="{FF2B5EF4-FFF2-40B4-BE49-F238E27FC236}">
                <a16:creationId xmlns:a16="http://schemas.microsoft.com/office/drawing/2014/main" id="{0247A20D-CE83-F7C8-188B-19060404717B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358900"/>
            <a:ext cx="8420100" cy="1563688"/>
            <a:chOff x="120" y="856"/>
            <a:chExt cx="5304" cy="985"/>
          </a:xfrm>
        </p:grpSpPr>
        <p:grpSp>
          <p:nvGrpSpPr>
            <p:cNvPr id="5134" name="Group 30">
              <a:extLst>
                <a:ext uri="{FF2B5EF4-FFF2-40B4-BE49-F238E27FC236}">
                  <a16:creationId xmlns:a16="http://schemas.microsoft.com/office/drawing/2014/main" id="{C915027F-91F2-F128-F561-74F628D13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" y="856"/>
              <a:ext cx="5304" cy="985"/>
              <a:chOff x="120" y="856"/>
              <a:chExt cx="5304" cy="985"/>
            </a:xfrm>
          </p:grpSpPr>
          <p:sp>
            <p:nvSpPr>
              <p:cNvPr id="5136" name="Rectangle 22">
                <a:extLst>
                  <a:ext uri="{FF2B5EF4-FFF2-40B4-BE49-F238E27FC236}">
                    <a16:creationId xmlns:a16="http://schemas.microsoft.com/office/drawing/2014/main" id="{5BB60ABD-5AB6-6FC8-FEDA-5F5E61260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" y="856"/>
                <a:ext cx="4855" cy="9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solidFill>
                      <a:schemeClr val="tx2"/>
                    </a:solidFill>
                  </a:rPr>
                  <a:t>Electric field</a:t>
                </a:r>
                <a:r>
                  <a:rPr lang="en-US" altLang="zh-CN" sz="3200"/>
                  <a:t>    at and just outside the conductor's surface must be perpendicular to that surface</a:t>
                </a:r>
                <a:r>
                  <a:rPr lang="en-US" altLang="zh-CN" b="0"/>
                  <a:t> (</a:t>
                </a:r>
                <a:r>
                  <a:rPr lang="zh-CN" altLang="en-US" sz="2000">
                    <a:latin typeface="宋体" panose="02010600030101010101" pitchFamily="2" charset="-122"/>
                  </a:rPr>
                  <a:t>导体表面的电场强度垂直于导体表面</a:t>
                </a:r>
                <a:r>
                  <a:rPr lang="en-US" altLang="zh-CN" sz="2400">
                    <a:latin typeface="宋体" panose="02010600030101010101" pitchFamily="2" charset="-122"/>
                  </a:rPr>
                  <a:t>)</a:t>
                </a:r>
                <a:r>
                  <a:rPr lang="en-US" altLang="zh-CN" b="0"/>
                  <a:t>.</a:t>
                </a:r>
              </a:p>
            </p:txBody>
          </p:sp>
          <p:sp>
            <p:nvSpPr>
              <p:cNvPr id="796696" name="AutoShape 24">
                <a:extLst>
                  <a:ext uri="{FF2B5EF4-FFF2-40B4-BE49-F238E27FC236}">
                    <a16:creationId xmlns:a16="http://schemas.microsoft.com/office/drawing/2014/main" id="{60EAB837-184F-F470-4430-FEC10F994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904"/>
                <a:ext cx="431" cy="396"/>
              </a:xfrm>
              <a:prstGeom prst="star5">
                <a:avLst/>
              </a:prstGeom>
              <a:solidFill>
                <a:srgbClr val="FD63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kumimoji="0" lang="en-US" altLang="zh-CN" sz="2400">
                    <a:latin typeface="Arial Rounded MT Bold" panose="020F0704030504030204" pitchFamily="34" charset="0"/>
                  </a:rPr>
                  <a:t>2</a:t>
                </a:r>
              </a:p>
            </p:txBody>
          </p:sp>
        </p:grpSp>
        <p:graphicFrame>
          <p:nvGraphicFramePr>
            <p:cNvPr id="5135" name="Object 23">
              <a:extLst>
                <a:ext uri="{FF2B5EF4-FFF2-40B4-BE49-F238E27FC236}">
                  <a16:creationId xmlns:a16="http://schemas.microsoft.com/office/drawing/2014/main" id="{7FA118B8-7CBE-D37C-1046-A0A06D22C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9" y="912"/>
            <a:ext cx="23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94200" imgH="5270500" progId="Equation.3">
                    <p:embed/>
                  </p:oleObj>
                </mc:Choice>
                <mc:Fallback>
                  <p:oleObj name="Equation" r:id="rId3" imgW="4394200" imgH="5270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912"/>
                          <a:ext cx="230" cy="2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6708" name="Group 36">
            <a:extLst>
              <a:ext uri="{FF2B5EF4-FFF2-40B4-BE49-F238E27FC236}">
                <a16:creationId xmlns:a16="http://schemas.microsoft.com/office/drawing/2014/main" id="{8609F410-B471-057F-2B97-9DAD092067C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85800"/>
            <a:ext cx="8305800" cy="604838"/>
            <a:chOff x="144" y="432"/>
            <a:chExt cx="5232" cy="381"/>
          </a:xfrm>
        </p:grpSpPr>
        <p:sp>
          <p:nvSpPr>
            <p:cNvPr id="5132" name="Rectangle 26">
              <a:extLst>
                <a:ext uri="{FF2B5EF4-FFF2-40B4-BE49-F238E27FC236}">
                  <a16:creationId xmlns:a16="http://schemas.microsoft.com/office/drawing/2014/main" id="{A4D574DD-7EFD-BB92-6D38-30886794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80"/>
              <a:ext cx="4800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The electric field </a:t>
              </a:r>
              <a:r>
                <a:rPr lang="en-US" altLang="zh-CN">
                  <a:solidFill>
                    <a:srgbClr val="FF0000"/>
                  </a:solidFill>
                </a:rPr>
                <a:t>inside</a:t>
              </a:r>
              <a:r>
                <a:rPr lang="en-US" altLang="zh-CN">
                  <a:solidFill>
                    <a:schemeClr val="tx2"/>
                  </a:solidFill>
                </a:rPr>
                <a:t> conductor must be </a:t>
              </a:r>
              <a:r>
                <a:rPr lang="en-US" altLang="zh-CN">
                  <a:solidFill>
                    <a:srgbClr val="FF0000"/>
                  </a:solidFill>
                </a:rPr>
                <a:t>zero</a:t>
              </a:r>
              <a:r>
                <a:rPr lang="en-US" altLang="zh-CN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796699" name="AutoShape 27">
              <a:extLst>
                <a:ext uri="{FF2B5EF4-FFF2-40B4-BE49-F238E27FC236}">
                  <a16:creationId xmlns:a16="http://schemas.microsoft.com/office/drawing/2014/main" id="{5282A777-CEA0-9E87-9393-1B13855EF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384" cy="336"/>
            </a:xfrm>
            <a:prstGeom prst="star5">
              <a:avLst/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2400"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grpSp>
        <p:nvGrpSpPr>
          <p:cNvPr id="796707" name="Group 35">
            <a:extLst>
              <a:ext uri="{FF2B5EF4-FFF2-40B4-BE49-F238E27FC236}">
                <a16:creationId xmlns:a16="http://schemas.microsoft.com/office/drawing/2014/main" id="{2DB4B638-1BEF-62D4-443C-D2A37B66F578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2867025"/>
            <a:ext cx="2362200" cy="2290763"/>
            <a:chOff x="938" y="1806"/>
            <a:chExt cx="1488" cy="1443"/>
          </a:xfrm>
        </p:grpSpPr>
        <p:pic>
          <p:nvPicPr>
            <p:cNvPr id="5128" name="Picture 31">
              <a:extLst>
                <a:ext uri="{FF2B5EF4-FFF2-40B4-BE49-F238E27FC236}">
                  <a16:creationId xmlns:a16="http://schemas.microsoft.com/office/drawing/2014/main" id="{634884E6-7AC0-FF5D-391D-5752EB6A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1851"/>
              <a:ext cx="1488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5129" name="Object 32">
              <a:extLst>
                <a:ext uri="{FF2B5EF4-FFF2-40B4-BE49-F238E27FC236}">
                  <a16:creationId xmlns:a16="http://schemas.microsoft.com/office/drawing/2014/main" id="{F6573CE1-69CC-0653-FCEA-518B52ED0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806"/>
            <a:ext cx="1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797300" imgH="4686300" progId="Equation.3">
                    <p:embed/>
                  </p:oleObj>
                </mc:Choice>
                <mc:Fallback>
                  <p:oleObj name="公式" r:id="rId6" imgW="3797300" imgH="4686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806"/>
                          <a:ext cx="17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33">
              <a:extLst>
                <a:ext uri="{FF2B5EF4-FFF2-40B4-BE49-F238E27FC236}">
                  <a16:creationId xmlns:a16="http://schemas.microsoft.com/office/drawing/2014/main" id="{312B936F-DB89-55B5-0A22-F78A1C694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1824"/>
            <a:ext cx="1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797300" imgH="4686300" progId="Equation.3">
                    <p:embed/>
                  </p:oleObj>
                </mc:Choice>
                <mc:Fallback>
                  <p:oleObj name="公式" r:id="rId8" imgW="3797300" imgH="4686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824"/>
                          <a:ext cx="17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34">
              <a:extLst>
                <a:ext uri="{FF2B5EF4-FFF2-40B4-BE49-F238E27FC236}">
                  <a16:creationId xmlns:a16="http://schemas.microsoft.com/office/drawing/2014/main" id="{9494979E-3E1D-A627-9522-A056832D48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4" y="2622"/>
            <a:ext cx="1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797300" imgH="4686300" progId="Equation.3">
                    <p:embed/>
                  </p:oleObj>
                </mc:Choice>
                <mc:Fallback>
                  <p:oleObj name="公式" r:id="rId9" imgW="3797300" imgH="46863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2622"/>
                          <a:ext cx="17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4" grpId="0" animBg="1" autoUpdateAnimBg="0"/>
      <p:bldP spid="796675" grpId="0" animBg="1" autoUpdateAnimBg="0"/>
      <p:bldP spid="79669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9618" name="Object 2">
            <a:extLst>
              <a:ext uri="{FF2B5EF4-FFF2-40B4-BE49-F238E27FC236}">
                <a16:creationId xmlns:a16="http://schemas.microsoft.com/office/drawing/2014/main" id="{F206B585-9082-7779-E59D-6B3FBD5E5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796925"/>
          <a:ext cx="54721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543200" imgH="10236200" progId="Equation.3">
                  <p:embed/>
                </p:oleObj>
              </mc:Choice>
              <mc:Fallback>
                <p:oleObj name="公式" r:id="rId2" imgW="535432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96925"/>
                        <a:ext cx="54721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9619" name="Object 3">
            <a:extLst>
              <a:ext uri="{FF2B5EF4-FFF2-40B4-BE49-F238E27FC236}">
                <a16:creationId xmlns:a16="http://schemas.microsoft.com/office/drawing/2014/main" id="{F137E5D8-E9C1-814D-16A0-4BD79DA99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3" y="4332288"/>
          <a:ext cx="145573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27700" imgH="11696700" progId="Equation.3">
                  <p:embed/>
                </p:oleObj>
              </mc:Choice>
              <mc:Fallback>
                <p:oleObj name="Equation" r:id="rId4" imgW="18427700" imgH="1169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332288"/>
                        <a:ext cx="145573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9620" name="Object 4">
            <a:extLst>
              <a:ext uri="{FF2B5EF4-FFF2-40B4-BE49-F238E27FC236}">
                <a16:creationId xmlns:a16="http://schemas.microsoft.com/office/drawing/2014/main" id="{084446E1-1046-0977-2A99-345724434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1938338"/>
          <a:ext cx="46370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1833800" imgH="10236200" progId="Equation.3">
                  <p:embed/>
                </p:oleObj>
              </mc:Choice>
              <mc:Fallback>
                <p:oleObj name="公式" r:id="rId6" imgW="418338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938338"/>
                        <a:ext cx="46370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9621" name="Object 5">
            <a:extLst>
              <a:ext uri="{FF2B5EF4-FFF2-40B4-BE49-F238E27FC236}">
                <a16:creationId xmlns:a16="http://schemas.microsoft.com/office/drawing/2014/main" id="{33A18934-D98B-C58B-7DCE-839CD9551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141663"/>
          <a:ext cx="41941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8912800" imgH="10236200" progId="Equation.3">
                  <p:embed/>
                </p:oleObj>
              </mc:Choice>
              <mc:Fallback>
                <p:oleObj name="公式" r:id="rId8" imgW="389128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419417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9622" name="Object 6">
            <a:extLst>
              <a:ext uri="{FF2B5EF4-FFF2-40B4-BE49-F238E27FC236}">
                <a16:creationId xmlns:a16="http://schemas.microsoft.com/office/drawing/2014/main" id="{305C9ADD-2A73-C61E-A57B-A79CCE931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248150"/>
          <a:ext cx="3759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226500" imgH="9944100" progId="Equation.3">
                  <p:embed/>
                </p:oleObj>
              </mc:Choice>
              <mc:Fallback>
                <p:oleObj name="公式" r:id="rId10" imgW="342265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48150"/>
                        <a:ext cx="3759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9623" name="Text Box 7">
            <a:extLst>
              <a:ext uri="{FF2B5EF4-FFF2-40B4-BE49-F238E27FC236}">
                <a16:creationId xmlns:a16="http://schemas.microsoft.com/office/drawing/2014/main" id="{74A34AE5-E640-089C-1B57-0843C8CC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(b)</a:t>
            </a:r>
            <a:r>
              <a:rPr lang="en-US" altLang="zh-CN" sz="3200">
                <a:solidFill>
                  <a:srgbClr val="990033"/>
                </a:solidFill>
              </a:rPr>
              <a:t> Find the capacitance in unit length.</a:t>
            </a:r>
          </a:p>
        </p:txBody>
      </p:sp>
      <p:grpSp>
        <p:nvGrpSpPr>
          <p:cNvPr id="879624" name="Group 8">
            <a:extLst>
              <a:ext uri="{FF2B5EF4-FFF2-40B4-BE49-F238E27FC236}">
                <a16:creationId xmlns:a16="http://schemas.microsoft.com/office/drawing/2014/main" id="{A85F6ADE-B019-4616-81D9-892035B3DF86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876300"/>
            <a:ext cx="2286000" cy="5867400"/>
            <a:chOff x="4294" y="552"/>
            <a:chExt cx="1440" cy="3696"/>
          </a:xfrm>
        </p:grpSpPr>
        <p:grpSp>
          <p:nvGrpSpPr>
            <p:cNvPr id="41992" name="Group 9">
              <a:extLst>
                <a:ext uri="{FF2B5EF4-FFF2-40B4-BE49-F238E27FC236}">
                  <a16:creationId xmlns:a16="http://schemas.microsoft.com/office/drawing/2014/main" id="{06E608D6-C270-C071-A454-82C013B96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552"/>
              <a:ext cx="1440" cy="3696"/>
              <a:chOff x="-1248" y="624"/>
              <a:chExt cx="1440" cy="3696"/>
            </a:xfrm>
          </p:grpSpPr>
          <p:sp>
            <p:nvSpPr>
              <p:cNvPr id="42005" name="AutoShape 10">
                <a:extLst>
                  <a:ext uri="{FF2B5EF4-FFF2-40B4-BE49-F238E27FC236}">
                    <a16:creationId xmlns:a16="http://schemas.microsoft.com/office/drawing/2014/main" id="{21239120-7EC0-CAD5-474E-98144E24D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0" y="804"/>
                <a:ext cx="606" cy="1838"/>
              </a:xfrm>
              <a:prstGeom prst="can">
                <a:avLst>
                  <a:gd name="adj" fmla="val 27859"/>
                </a:avLst>
              </a:prstGeom>
              <a:gradFill rotWithShape="0">
                <a:gsLst>
                  <a:gs pos="0">
                    <a:srgbClr val="525252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2006" name="AutoShape 11">
                <a:extLst>
                  <a:ext uri="{FF2B5EF4-FFF2-40B4-BE49-F238E27FC236}">
                    <a16:creationId xmlns:a16="http://schemas.microsoft.com/office/drawing/2014/main" id="{C04338E7-55F2-ACF0-976D-E860095B6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4" y="720"/>
                <a:ext cx="1152" cy="2002"/>
              </a:xfrm>
              <a:prstGeom prst="can">
                <a:avLst>
                  <a:gd name="adj" fmla="val 2748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2007" name="AutoShape 12">
                <a:extLst>
                  <a:ext uri="{FF2B5EF4-FFF2-40B4-BE49-F238E27FC236}">
                    <a16:creationId xmlns:a16="http://schemas.microsoft.com/office/drawing/2014/main" id="{5533DEFD-CC1B-EC81-9610-18D1832AB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784"/>
                <a:ext cx="1440" cy="1488"/>
              </a:xfrm>
              <a:custGeom>
                <a:avLst/>
                <a:gdLst>
                  <a:gd name="T0" fmla="*/ 720 w 21600"/>
                  <a:gd name="T1" fmla="*/ 0 h 21600"/>
                  <a:gd name="T2" fmla="*/ 211 w 21600"/>
                  <a:gd name="T3" fmla="*/ 218 h 21600"/>
                  <a:gd name="T4" fmla="*/ 0 w 21600"/>
                  <a:gd name="T5" fmla="*/ 744 h 21600"/>
                  <a:gd name="T6" fmla="*/ 211 w 21600"/>
                  <a:gd name="T7" fmla="*/ 1270 h 21600"/>
                  <a:gd name="T8" fmla="*/ 720 w 21600"/>
                  <a:gd name="T9" fmla="*/ 1488 h 21600"/>
                  <a:gd name="T10" fmla="*/ 1229 w 21600"/>
                  <a:gd name="T11" fmla="*/ 1270 h 21600"/>
                  <a:gd name="T12" fmla="*/ 1440 w 21600"/>
                  <a:gd name="T13" fmla="*/ 744 h 21600"/>
                  <a:gd name="T14" fmla="*/ 1229 w 21600"/>
                  <a:gd name="T15" fmla="*/ 218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5 w 21600"/>
                  <a:gd name="T25" fmla="*/ 3165 h 21600"/>
                  <a:gd name="T26" fmla="*/ 18435 w 21600"/>
                  <a:gd name="T27" fmla="*/ 18435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25" y="10800"/>
                    </a:moveTo>
                    <a:cubicBezTo>
                      <a:pt x="2025" y="15646"/>
                      <a:pt x="5954" y="19575"/>
                      <a:pt x="10800" y="19575"/>
                    </a:cubicBezTo>
                    <a:cubicBezTo>
                      <a:pt x="15646" y="19575"/>
                      <a:pt x="19575" y="15646"/>
                      <a:pt x="19575" y="10800"/>
                    </a:cubicBezTo>
                    <a:cubicBezTo>
                      <a:pt x="19575" y="5954"/>
                      <a:pt x="15646" y="2025"/>
                      <a:pt x="10800" y="2025"/>
                    </a:cubicBezTo>
                    <a:cubicBezTo>
                      <a:pt x="5954" y="2025"/>
                      <a:pt x="2025" y="5954"/>
                      <a:pt x="2025" y="10800"/>
                    </a:cubicBez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8" name="Oval 13">
                <a:extLst>
                  <a:ext uri="{FF2B5EF4-FFF2-40B4-BE49-F238E27FC236}">
                    <a16:creationId xmlns:a16="http://schemas.microsoft.com/office/drawing/2014/main" id="{F2ADAD3E-7251-6395-8AA5-F522A7DB2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96" y="3217"/>
                <a:ext cx="576" cy="57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2009" name="Line 14">
                <a:extLst>
                  <a:ext uri="{FF2B5EF4-FFF2-40B4-BE49-F238E27FC236}">
                    <a16:creationId xmlns:a16="http://schemas.microsoft.com/office/drawing/2014/main" id="{4513514E-545F-B9C7-C4CD-8AF36C5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17" y="3277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0" name="Line 15">
                <a:extLst>
                  <a:ext uri="{FF2B5EF4-FFF2-40B4-BE49-F238E27FC236}">
                    <a16:creationId xmlns:a16="http://schemas.microsoft.com/office/drawing/2014/main" id="{9ACD4781-60E5-1A94-8806-840A34347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032" y="3529"/>
                <a:ext cx="504" cy="3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1" name="Text Box 16">
                <a:extLst>
                  <a:ext uri="{FF2B5EF4-FFF2-40B4-BE49-F238E27FC236}">
                    <a16:creationId xmlns:a16="http://schemas.microsoft.com/office/drawing/2014/main" id="{F9D73867-2490-3D4E-32C4-052B1CB9E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12" y="36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/>
                  <a:t>b</a:t>
                </a:r>
                <a:endParaRPr lang="en-US" altLang="zh-CN" sz="2400" b="0"/>
              </a:p>
            </p:txBody>
          </p:sp>
          <p:sp>
            <p:nvSpPr>
              <p:cNvPr id="42012" name="Text Box 17">
                <a:extLst>
                  <a:ext uri="{FF2B5EF4-FFF2-40B4-BE49-F238E27FC236}">
                    <a16:creationId xmlns:a16="http://schemas.microsoft.com/office/drawing/2014/main" id="{28B80130-7D97-A7B8-FA8B-14D2D0C5F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/>
                  <a:t>a</a:t>
                </a:r>
                <a:endParaRPr lang="en-US" altLang="zh-CN" sz="2400" b="0"/>
              </a:p>
            </p:txBody>
          </p:sp>
          <p:sp>
            <p:nvSpPr>
              <p:cNvPr id="42013" name="Line 18">
                <a:extLst>
                  <a:ext uri="{FF2B5EF4-FFF2-40B4-BE49-F238E27FC236}">
                    <a16:creationId xmlns:a16="http://schemas.microsoft.com/office/drawing/2014/main" id="{9643E012-BCAD-71A0-2D0D-09F6D9EE6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06" y="624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4" name="Line 19">
                <a:extLst>
                  <a:ext uri="{FF2B5EF4-FFF2-40B4-BE49-F238E27FC236}">
                    <a16:creationId xmlns:a16="http://schemas.microsoft.com/office/drawing/2014/main" id="{B61100DC-BCA5-B400-C289-2317F8E19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26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5" name="Line 20">
                <a:extLst>
                  <a:ext uri="{FF2B5EF4-FFF2-40B4-BE49-F238E27FC236}">
                    <a16:creationId xmlns:a16="http://schemas.microsoft.com/office/drawing/2014/main" id="{8137874F-2F5D-AB79-6EA7-94E12BD8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04" y="26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993" name="Group 21">
              <a:extLst>
                <a:ext uri="{FF2B5EF4-FFF2-40B4-BE49-F238E27FC236}">
                  <a16:creationId xmlns:a16="http://schemas.microsoft.com/office/drawing/2014/main" id="{F0242827-9B38-CCF2-6003-1D93E835B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2" y="696"/>
              <a:ext cx="1152" cy="3360"/>
              <a:chOff x="4453" y="768"/>
              <a:chExt cx="1152" cy="3360"/>
            </a:xfrm>
          </p:grpSpPr>
          <p:sp>
            <p:nvSpPr>
              <p:cNvPr id="42001" name="AutoShape 22">
                <a:extLst>
                  <a:ext uri="{FF2B5EF4-FFF2-40B4-BE49-F238E27FC236}">
                    <a16:creationId xmlns:a16="http://schemas.microsoft.com/office/drawing/2014/main" id="{86591E1E-02D1-7206-374A-24E59346E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768"/>
                <a:ext cx="875" cy="1920"/>
              </a:xfrm>
              <a:prstGeom prst="can">
                <a:avLst>
                  <a:gd name="adj" fmla="val 268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2002" name="AutoShape 23">
                <a:extLst>
                  <a:ext uri="{FF2B5EF4-FFF2-40B4-BE49-F238E27FC236}">
                    <a16:creationId xmlns:a16="http://schemas.microsoft.com/office/drawing/2014/main" id="{EE8B4959-2D36-04EC-4C84-0FF2FCA28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928"/>
                <a:ext cx="1152" cy="1200"/>
              </a:xfrm>
              <a:custGeom>
                <a:avLst/>
                <a:gdLst>
                  <a:gd name="T0" fmla="*/ 576 w 21600"/>
                  <a:gd name="T1" fmla="*/ 0 h 21600"/>
                  <a:gd name="T2" fmla="*/ 169 w 21600"/>
                  <a:gd name="T3" fmla="*/ 176 h 21600"/>
                  <a:gd name="T4" fmla="*/ 0 w 21600"/>
                  <a:gd name="T5" fmla="*/ 600 h 21600"/>
                  <a:gd name="T6" fmla="*/ 169 w 21600"/>
                  <a:gd name="T7" fmla="*/ 1024 h 21600"/>
                  <a:gd name="T8" fmla="*/ 576 w 21600"/>
                  <a:gd name="T9" fmla="*/ 1200 h 21600"/>
                  <a:gd name="T10" fmla="*/ 983 w 21600"/>
                  <a:gd name="T11" fmla="*/ 1024 h 21600"/>
                  <a:gd name="T12" fmla="*/ 1152 w 21600"/>
                  <a:gd name="T13" fmla="*/ 600 h 21600"/>
                  <a:gd name="T14" fmla="*/ 983 w 21600"/>
                  <a:gd name="T15" fmla="*/ 17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9 w 21600"/>
                  <a:gd name="T25" fmla="*/ 3168 h 21600"/>
                  <a:gd name="T26" fmla="*/ 18431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08" y="10800"/>
                    </a:moveTo>
                    <a:cubicBezTo>
                      <a:pt x="2908" y="15159"/>
                      <a:pt x="6441" y="18692"/>
                      <a:pt x="10800" y="18692"/>
                    </a:cubicBezTo>
                    <a:cubicBezTo>
                      <a:pt x="15159" y="18692"/>
                      <a:pt x="18692" y="15159"/>
                      <a:pt x="18692" y="10800"/>
                    </a:cubicBezTo>
                    <a:cubicBezTo>
                      <a:pt x="18692" y="6441"/>
                      <a:pt x="15159" y="2908"/>
                      <a:pt x="10800" y="2908"/>
                    </a:cubicBezTo>
                    <a:cubicBezTo>
                      <a:pt x="6441" y="2908"/>
                      <a:pt x="2908" y="6441"/>
                      <a:pt x="2908" y="10800"/>
                    </a:cubicBez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3" name="Line 24">
                <a:extLst>
                  <a:ext uri="{FF2B5EF4-FFF2-40B4-BE49-F238E27FC236}">
                    <a16:creationId xmlns:a16="http://schemas.microsoft.com/office/drawing/2014/main" id="{C139971B-55BE-FD38-76C1-1C448CF51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0" y="3552"/>
                <a:ext cx="369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Text Box 25">
                <a:extLst>
                  <a:ext uri="{FF2B5EF4-FFF2-40B4-BE49-F238E27FC236}">
                    <a16:creationId xmlns:a16="http://schemas.microsoft.com/office/drawing/2014/main" id="{622B4347-44C3-5CBA-89D6-19A5307B3E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9" y="364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/>
                  <a:t>R</a:t>
                </a:r>
                <a:endParaRPr lang="en-US" altLang="zh-CN" sz="2400" b="0"/>
              </a:p>
            </p:txBody>
          </p:sp>
        </p:grpSp>
        <p:grpSp>
          <p:nvGrpSpPr>
            <p:cNvPr id="41994" name="Group 26">
              <a:extLst>
                <a:ext uri="{FF2B5EF4-FFF2-40B4-BE49-F238E27FC236}">
                  <a16:creationId xmlns:a16="http://schemas.microsoft.com/office/drawing/2014/main" id="{50DE819B-5324-FE15-0AA9-5F1F7D3A2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4" y="2976"/>
              <a:ext cx="960" cy="984"/>
              <a:chOff x="4549" y="3048"/>
              <a:chExt cx="960" cy="984"/>
            </a:xfrm>
          </p:grpSpPr>
          <p:sp>
            <p:nvSpPr>
              <p:cNvPr id="41998" name="Oval 27">
                <a:extLst>
                  <a:ext uri="{FF2B5EF4-FFF2-40B4-BE49-F238E27FC236}">
                    <a16:creationId xmlns:a16="http://schemas.microsoft.com/office/drawing/2014/main" id="{9A0076AC-43F2-DF8A-779F-9C613C9E3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3048"/>
                <a:ext cx="960" cy="984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999" name="Line 28">
                <a:extLst>
                  <a:ext uri="{FF2B5EF4-FFF2-40B4-BE49-F238E27FC236}">
                    <a16:creationId xmlns:a16="http://schemas.microsoft.com/office/drawing/2014/main" id="{15D7EE6E-F478-76B8-A0C1-ED8691C6D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56" y="3238"/>
                <a:ext cx="432" cy="3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0" name="Text Box 29">
                <a:extLst>
                  <a:ext uri="{FF2B5EF4-FFF2-40B4-BE49-F238E27FC236}">
                    <a16:creationId xmlns:a16="http://schemas.microsoft.com/office/drawing/2014/main" id="{78A28F07-9875-33F4-DAF9-26597E000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7" y="323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0" i="1">
                    <a:solidFill>
                      <a:srgbClr val="FF3300"/>
                    </a:solidFill>
                  </a:rPr>
                  <a:t>r</a:t>
                </a:r>
              </a:p>
            </p:txBody>
          </p:sp>
        </p:grpSp>
        <p:grpSp>
          <p:nvGrpSpPr>
            <p:cNvPr id="41995" name="Group 30">
              <a:extLst>
                <a:ext uri="{FF2B5EF4-FFF2-40B4-BE49-F238E27FC236}">
                  <a16:creationId xmlns:a16="http://schemas.microsoft.com/office/drawing/2014/main" id="{9E23287A-4625-0A8D-690F-4D1DF4F92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7" y="1512"/>
              <a:ext cx="982" cy="576"/>
              <a:chOff x="6144" y="1584"/>
              <a:chExt cx="821" cy="576"/>
            </a:xfrm>
          </p:grpSpPr>
          <p:sp>
            <p:nvSpPr>
              <p:cNvPr id="41996" name="AutoShape 31">
                <a:extLst>
                  <a:ext uri="{FF2B5EF4-FFF2-40B4-BE49-F238E27FC236}">
                    <a16:creationId xmlns:a16="http://schemas.microsoft.com/office/drawing/2014/main" id="{6F961F70-7B9E-4A51-2796-AD28F2325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4" y="1584"/>
                <a:ext cx="816" cy="576"/>
              </a:xfrm>
              <a:prstGeom prst="can">
                <a:avLst>
                  <a:gd name="adj" fmla="val 37500"/>
                </a:avLst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997" name="Text Box 32">
                <a:extLst>
                  <a:ext uri="{FF2B5EF4-FFF2-40B4-BE49-F238E27FC236}">
                    <a16:creationId xmlns:a16="http://schemas.microsoft.com/office/drawing/2014/main" id="{53FECEA8-1F3B-536C-425B-B0E890193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" y="1776"/>
                <a:ext cx="14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0" i="1">
                    <a:solidFill>
                      <a:srgbClr val="FF3300"/>
                    </a:solidFill>
                  </a:rPr>
                  <a:t>l</a:t>
                </a:r>
                <a:endParaRPr lang="en-US" altLang="zh-CN" i="1">
                  <a:solidFill>
                    <a:srgbClr val="FF33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>
            <a:extLst>
              <a:ext uri="{FF2B5EF4-FFF2-40B4-BE49-F238E27FC236}">
                <a16:creationId xmlns:a16="http://schemas.microsoft.com/office/drawing/2014/main" id="{1421B584-D696-35A9-F011-2BE75108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Way I</a:t>
            </a:r>
            <a:r>
              <a:rPr lang="en-US" altLang="zh-CN" sz="2400">
                <a:solidFill>
                  <a:srgbClr val="3333FF"/>
                </a:solidFill>
              </a:rPr>
              <a:t>, </a:t>
            </a:r>
            <a:r>
              <a:rPr lang="zh-CN" altLang="en-US" sz="2400">
                <a:solidFill>
                  <a:srgbClr val="3333FF"/>
                </a:solidFill>
              </a:rPr>
              <a:t>用电容器储能计算</a:t>
            </a:r>
            <a:r>
              <a:rPr lang="en-US" altLang="zh-CN" sz="2400">
                <a:solidFill>
                  <a:srgbClr val="3333FF"/>
                </a:solidFill>
              </a:rPr>
              <a:t>:</a:t>
            </a:r>
          </a:p>
        </p:txBody>
      </p:sp>
      <p:graphicFrame>
        <p:nvGraphicFramePr>
          <p:cNvPr id="880643" name="Object 3">
            <a:extLst>
              <a:ext uri="{FF2B5EF4-FFF2-40B4-BE49-F238E27FC236}">
                <a16:creationId xmlns:a16="http://schemas.microsoft.com/office/drawing/2014/main" id="{EAD4250F-C625-BEA1-05E1-E4F088872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696913"/>
          <a:ext cx="12493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75100" imgH="9359900" progId="Equation.3">
                  <p:embed/>
                </p:oleObj>
              </mc:Choice>
              <mc:Fallback>
                <p:oleObj name="公式" r:id="rId2" imgW="16675100" imgH="935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696913"/>
                        <a:ext cx="124936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4" name="Object 4">
            <a:extLst>
              <a:ext uri="{FF2B5EF4-FFF2-40B4-BE49-F238E27FC236}">
                <a16:creationId xmlns:a16="http://schemas.microsoft.com/office/drawing/2014/main" id="{94750C8F-E1FC-8F8B-0BE1-48EFCC9E1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495425"/>
          <a:ext cx="38846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912800" imgH="10528300" progId="Equation.3">
                  <p:embed/>
                </p:oleObj>
              </mc:Choice>
              <mc:Fallback>
                <p:oleObj name="公式" r:id="rId4" imgW="389128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95425"/>
                        <a:ext cx="38846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5" name="Object 5">
            <a:extLst>
              <a:ext uri="{FF2B5EF4-FFF2-40B4-BE49-F238E27FC236}">
                <a16:creationId xmlns:a16="http://schemas.microsoft.com/office/drawing/2014/main" id="{0F1F5002-3B80-42A6-F3F3-C2C09CEAB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2495550"/>
          <a:ext cx="17621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574500" imgH="9359900" progId="Equation.3">
                  <p:embed/>
                </p:oleObj>
              </mc:Choice>
              <mc:Fallback>
                <p:oleObj name="公式" r:id="rId6" imgW="24574500" imgH="935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2495550"/>
                        <a:ext cx="17621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6" name="Object 6">
            <a:extLst>
              <a:ext uri="{FF2B5EF4-FFF2-40B4-BE49-F238E27FC236}">
                <a16:creationId xmlns:a16="http://schemas.microsoft.com/office/drawing/2014/main" id="{6C5B94BD-5861-0718-B572-4BA576CD8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327400"/>
          <a:ext cx="759618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994000" imgH="12001500" progId="Equation.3">
                  <p:embed/>
                </p:oleObj>
              </mc:Choice>
              <mc:Fallback>
                <p:oleObj name="公式" r:id="rId8" imgW="78994000" imgH="1200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27400"/>
                        <a:ext cx="7596188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47" name="Text Box 7">
            <a:extLst>
              <a:ext uri="{FF2B5EF4-FFF2-40B4-BE49-F238E27FC236}">
                <a16:creationId xmlns:a16="http://schemas.microsoft.com/office/drawing/2014/main" id="{C8093D7F-34DE-4D2A-EF92-83CA5D73C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463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Way II, </a:t>
            </a:r>
            <a:r>
              <a:rPr lang="zh-CN" altLang="en-US" sz="2400">
                <a:solidFill>
                  <a:srgbClr val="3333FF"/>
                </a:solidFill>
              </a:rPr>
              <a:t>用电场能量计算</a:t>
            </a:r>
            <a:r>
              <a:rPr lang="en-US" altLang="zh-CN" sz="2400">
                <a:solidFill>
                  <a:srgbClr val="3333FF"/>
                </a:solidFill>
              </a:rPr>
              <a:t>:</a:t>
            </a:r>
          </a:p>
        </p:txBody>
      </p:sp>
      <p:graphicFrame>
        <p:nvGraphicFramePr>
          <p:cNvPr id="880648" name="Object 8">
            <a:extLst>
              <a:ext uri="{FF2B5EF4-FFF2-40B4-BE49-F238E27FC236}">
                <a16:creationId xmlns:a16="http://schemas.microsoft.com/office/drawing/2014/main" id="{B0084463-6124-56E7-850B-F7400F86C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41825"/>
          <a:ext cx="33480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283900" imgH="10528300" progId="Equation.3">
                  <p:embed/>
                </p:oleObj>
              </mc:Choice>
              <mc:Fallback>
                <p:oleObj name="公式" r:id="rId10" imgW="362839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41825"/>
                        <a:ext cx="334803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9" name="Object 9">
            <a:extLst>
              <a:ext uri="{FF2B5EF4-FFF2-40B4-BE49-F238E27FC236}">
                <a16:creationId xmlns:a16="http://schemas.microsoft.com/office/drawing/2014/main" id="{3D569DC9-38C6-D814-AC76-E86EAFEB6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46225"/>
          <a:ext cx="46450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4419500" imgH="11112500" progId="Equation.3">
                  <p:embed/>
                </p:oleObj>
              </mc:Choice>
              <mc:Fallback>
                <p:oleObj name="公式" r:id="rId12" imgW="54419500" imgH="1111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46225"/>
                        <a:ext cx="46450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50" name="Text Box 10">
            <a:extLst>
              <a:ext uri="{FF2B5EF4-FFF2-40B4-BE49-F238E27FC236}">
                <a16:creationId xmlns:a16="http://schemas.microsoft.com/office/drawing/2014/main" id="{7D83CC45-2E09-FD1F-8430-DA0918FD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7475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(c)</a:t>
            </a:r>
            <a:r>
              <a:rPr lang="en-US" altLang="zh-CN" sz="3200">
                <a:solidFill>
                  <a:srgbClr val="990033"/>
                </a:solidFill>
              </a:rPr>
              <a:t> Find the energy of electric field </a:t>
            </a:r>
            <a:r>
              <a:rPr lang="en-US" altLang="zh-CN" sz="3200">
                <a:solidFill>
                  <a:srgbClr val="3333FF"/>
                </a:solidFill>
              </a:rPr>
              <a:t>in</a:t>
            </a:r>
            <a:r>
              <a:rPr lang="en-US" altLang="zh-CN" sz="3200">
                <a:solidFill>
                  <a:srgbClr val="990033"/>
                </a:solidFill>
              </a:rPr>
              <a:t> </a:t>
            </a:r>
            <a:r>
              <a:rPr lang="en-US" altLang="zh-CN" sz="3200">
                <a:solidFill>
                  <a:srgbClr val="3333FF"/>
                </a:solidFill>
              </a:rPr>
              <a:t>unit length</a:t>
            </a:r>
            <a:r>
              <a:rPr lang="en-US" altLang="zh-CN" sz="3200">
                <a:solidFill>
                  <a:srgbClr val="990033"/>
                </a:solidFill>
              </a:rPr>
              <a:t>.</a:t>
            </a:r>
          </a:p>
        </p:txBody>
      </p:sp>
      <p:grpSp>
        <p:nvGrpSpPr>
          <p:cNvPr id="880651" name="Group 11">
            <a:extLst>
              <a:ext uri="{FF2B5EF4-FFF2-40B4-BE49-F238E27FC236}">
                <a16:creationId xmlns:a16="http://schemas.microsoft.com/office/drawing/2014/main" id="{8C07B798-FD4B-B750-5A65-A9F010A6BA8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434013"/>
            <a:ext cx="8839200" cy="998537"/>
            <a:chOff x="48" y="3423"/>
            <a:chExt cx="5568" cy="629"/>
          </a:xfrm>
        </p:grpSpPr>
        <p:sp>
          <p:nvSpPr>
            <p:cNvPr id="43019" name="Text Box 12">
              <a:extLst>
                <a:ext uri="{FF2B5EF4-FFF2-40B4-BE49-F238E27FC236}">
                  <a16:creationId xmlns:a16="http://schemas.microsoft.com/office/drawing/2014/main" id="{22054592-052F-F23D-AA82-0870B607E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541"/>
              <a:ext cx="55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Comparing with             </a:t>
              </a:r>
              <a:r>
                <a:rPr lang="en-US" altLang="zh-CN" sz="3200" i="1"/>
                <a:t>C </a:t>
              </a:r>
              <a:r>
                <a:rPr lang="en-US" altLang="zh-CN" sz="3200"/>
                <a:t>can be gotten!</a:t>
              </a:r>
              <a:r>
                <a:rPr lang="zh-CN" altLang="en-US" sz="2400">
                  <a:solidFill>
                    <a:srgbClr val="3333FF"/>
                  </a:solidFill>
                  <a:latin typeface="宋体" panose="02010600030101010101" pitchFamily="2" charset="-122"/>
                </a:rPr>
                <a:t>求电容方法</a:t>
              </a:r>
              <a:r>
                <a:rPr lang="en-US" altLang="zh-CN" sz="2400">
                  <a:solidFill>
                    <a:srgbClr val="3333FF"/>
                  </a:solidFill>
                  <a:latin typeface="宋体" panose="02010600030101010101" pitchFamily="2" charset="-122"/>
                </a:rPr>
                <a:t>!</a:t>
              </a:r>
            </a:p>
          </p:txBody>
        </p:sp>
        <p:graphicFrame>
          <p:nvGraphicFramePr>
            <p:cNvPr id="43020" name="Object 13">
              <a:extLst>
                <a:ext uri="{FF2B5EF4-FFF2-40B4-BE49-F238E27FC236}">
                  <a16:creationId xmlns:a16="http://schemas.microsoft.com/office/drawing/2014/main" id="{17A144BE-6CEE-0AEF-4F3E-3303B97A02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6" y="3423"/>
            <a:ext cx="790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798800" imgH="12585700" progId="Equation.3">
                    <p:embed/>
                  </p:oleObj>
                </mc:Choice>
                <mc:Fallback>
                  <p:oleObj name="Equation" r:id="rId14" imgW="15798800" imgH="12585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3423"/>
                          <a:ext cx="790" cy="62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2" grpId="0" autoUpdateAnimBg="0"/>
      <p:bldP spid="880647" grpId="0" autoUpdateAnimBg="0"/>
      <p:bldP spid="88065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266" name="Group 2">
            <a:extLst>
              <a:ext uri="{FF2B5EF4-FFF2-40B4-BE49-F238E27FC236}">
                <a16:creationId xmlns:a16="http://schemas.microsoft.com/office/drawing/2014/main" id="{7F2A9684-B698-57DE-93E2-F7E4AAACE70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9600"/>
            <a:ext cx="8763000" cy="1554163"/>
            <a:chOff x="48" y="432"/>
            <a:chExt cx="5520" cy="979"/>
          </a:xfrm>
        </p:grpSpPr>
        <p:sp>
          <p:nvSpPr>
            <p:cNvPr id="44047" name="Text Box 3">
              <a:extLst>
                <a:ext uri="{FF2B5EF4-FFF2-40B4-BE49-F238E27FC236}">
                  <a16:creationId xmlns:a16="http://schemas.microsoft.com/office/drawing/2014/main" id="{F374C110-A7A6-CC9A-9120-D0672623C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32"/>
              <a:ext cx="552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660033"/>
                  </a:solidFill>
                </a:rPr>
                <a:t>A cylindrical capacitor has radii </a:t>
              </a:r>
              <a:r>
                <a:rPr lang="en-US" altLang="zh-CN" sz="3200" i="1" dirty="0">
                  <a:solidFill>
                    <a:srgbClr val="660033"/>
                  </a:solidFill>
                </a:rPr>
                <a:t>a</a:t>
              </a:r>
              <a:r>
                <a:rPr lang="en-US" altLang="zh-CN" sz="3200" dirty="0">
                  <a:solidFill>
                    <a:srgbClr val="660033"/>
                  </a:solidFill>
                </a:rPr>
                <a:t> and </a:t>
              </a:r>
              <a:r>
                <a:rPr lang="en-US" altLang="zh-CN" sz="3200" i="1" dirty="0">
                  <a:solidFill>
                    <a:srgbClr val="660033"/>
                  </a:solidFill>
                </a:rPr>
                <a:t>b</a:t>
              </a:r>
              <a:r>
                <a:rPr lang="en-US" altLang="zh-CN" sz="3200" dirty="0">
                  <a:solidFill>
                    <a:srgbClr val="660033"/>
                  </a:solidFill>
                </a:rPr>
                <a:t> (where </a:t>
              </a:r>
              <a:r>
                <a:rPr lang="en-US" altLang="zh-CN" sz="3200" i="1" dirty="0">
                  <a:solidFill>
                    <a:srgbClr val="660033"/>
                  </a:solidFill>
                </a:rPr>
                <a:t>b</a:t>
              </a:r>
              <a:r>
                <a:rPr lang="en-US" altLang="zh-CN" sz="3200" dirty="0">
                  <a:solidFill>
                    <a:srgbClr val="660033"/>
                  </a:solidFill>
                </a:rPr>
                <a:t>&gt;</a:t>
              </a:r>
              <a:r>
                <a:rPr lang="en-US" altLang="zh-CN" sz="3200" i="1" dirty="0">
                  <a:solidFill>
                    <a:srgbClr val="660033"/>
                  </a:solidFill>
                </a:rPr>
                <a:t>a</a:t>
              </a:r>
              <a:r>
                <a:rPr lang="en-US" altLang="zh-CN" sz="3200" dirty="0">
                  <a:solidFill>
                    <a:srgbClr val="660033"/>
                  </a:solidFill>
                </a:rPr>
                <a:t>). Show that half the stored electric potential energy lies within a cylinder whose radius            . </a:t>
              </a:r>
            </a:p>
          </p:txBody>
        </p:sp>
        <p:graphicFrame>
          <p:nvGraphicFramePr>
            <p:cNvPr id="44048" name="Object 4">
              <a:extLst>
                <a:ext uri="{FF2B5EF4-FFF2-40B4-BE49-F238E27FC236}">
                  <a16:creationId xmlns:a16="http://schemas.microsoft.com/office/drawing/2014/main" id="{16896DAF-3060-64A9-B1DA-D7646A3FF2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0" y="1034"/>
            <a:ext cx="78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96700" imgH="5270500" progId="Equation.3">
                    <p:embed/>
                  </p:oleObj>
                </mc:Choice>
                <mc:Fallback>
                  <p:oleObj name="Equation" r:id="rId2" imgW="11696700" imgH="527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1034"/>
                          <a:ext cx="78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7269" name="Text Box 5">
            <a:extLst>
              <a:ext uri="{FF2B5EF4-FFF2-40B4-BE49-F238E27FC236}">
                <a16:creationId xmlns:a16="http://schemas.microsoft.com/office/drawing/2014/main" id="{E58128EA-FD2D-5D8C-0A58-C1272A64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16002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graphicFrame>
        <p:nvGraphicFramePr>
          <p:cNvPr id="907270" name="Object 6">
            <a:extLst>
              <a:ext uri="{FF2B5EF4-FFF2-40B4-BE49-F238E27FC236}">
                <a16:creationId xmlns:a16="http://schemas.microsoft.com/office/drawing/2014/main" id="{522BC61D-F674-C225-CAB7-C37ABD14C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2085975"/>
          <a:ext cx="24907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114000" imgH="10236200" progId="Equation.3">
                  <p:embed/>
                </p:oleObj>
              </mc:Choice>
              <mc:Fallback>
                <p:oleObj name="公式" r:id="rId4" imgW="23114000" imgH="1023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085975"/>
                        <a:ext cx="24907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1" name="Object 7">
            <a:extLst>
              <a:ext uri="{FF2B5EF4-FFF2-40B4-BE49-F238E27FC236}">
                <a16:creationId xmlns:a16="http://schemas.microsoft.com/office/drawing/2014/main" id="{60C1B23B-8168-B4F5-BD69-69DCA61F3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0575" y="2103438"/>
          <a:ext cx="37655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394900" imgH="10528300" progId="Equation.3">
                  <p:embed/>
                </p:oleObj>
              </mc:Choice>
              <mc:Fallback>
                <p:oleObj name="公式" r:id="rId6" imgW="35394900" imgH="1052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2103438"/>
                        <a:ext cx="37655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2" name="Object 8">
            <a:extLst>
              <a:ext uri="{FF2B5EF4-FFF2-40B4-BE49-F238E27FC236}">
                <a16:creationId xmlns:a16="http://schemas.microsoft.com/office/drawing/2014/main" id="{5A492975-8FC1-4623-BE24-98485F45E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2936875"/>
          <a:ext cx="60420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901600" imgH="10528300" progId="Equation.3">
                  <p:embed/>
                </p:oleObj>
              </mc:Choice>
              <mc:Fallback>
                <p:oleObj name="公式" r:id="rId8" imgW="509016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936875"/>
                        <a:ext cx="6042025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3" name="Object 9">
            <a:extLst>
              <a:ext uri="{FF2B5EF4-FFF2-40B4-BE49-F238E27FC236}">
                <a16:creationId xmlns:a16="http://schemas.microsoft.com/office/drawing/2014/main" id="{2A782F8D-C32C-7A1D-CF7C-E7AC3B570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4016375"/>
          <a:ext cx="44069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0665400" imgH="10528300" progId="Equation.3">
                  <p:embed/>
                </p:oleObj>
              </mc:Choice>
              <mc:Fallback>
                <p:oleObj name="公式" r:id="rId10" imgW="40665400" imgH="1052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016375"/>
                        <a:ext cx="44069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4" name="Object 10">
            <a:extLst>
              <a:ext uri="{FF2B5EF4-FFF2-40B4-BE49-F238E27FC236}">
                <a16:creationId xmlns:a16="http://schemas.microsoft.com/office/drawing/2014/main" id="{50AD1432-CC01-6708-A8D3-5D88DD4BD3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8" y="4997450"/>
          <a:ext cx="27400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866600" imgH="10528300" progId="Equation.3">
                  <p:embed/>
                </p:oleObj>
              </mc:Choice>
              <mc:Fallback>
                <p:oleObj name="公式" r:id="rId12" imgW="24866600" imgH="1052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997450"/>
                        <a:ext cx="27400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7275" name="Group 11">
            <a:extLst>
              <a:ext uri="{FF2B5EF4-FFF2-40B4-BE49-F238E27FC236}">
                <a16:creationId xmlns:a16="http://schemas.microsoft.com/office/drawing/2014/main" id="{B4C4EE9C-9804-5C00-EE23-2D0F63CD1D7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181600"/>
            <a:ext cx="2133600" cy="1066800"/>
            <a:chOff x="2688" y="3168"/>
            <a:chExt cx="1344" cy="672"/>
          </a:xfrm>
        </p:grpSpPr>
        <p:graphicFrame>
          <p:nvGraphicFramePr>
            <p:cNvPr id="44045" name="Object 12">
              <a:extLst>
                <a:ext uri="{FF2B5EF4-FFF2-40B4-BE49-F238E27FC236}">
                  <a16:creationId xmlns:a16="http://schemas.microsoft.com/office/drawing/2014/main" id="{4034A9C3-7F22-F147-AE0D-C362B1F253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2" y="3168"/>
            <a:ext cx="63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112500" imgH="9359900" progId="Equation.3">
                    <p:embed/>
                  </p:oleObj>
                </mc:Choice>
                <mc:Fallback>
                  <p:oleObj name="Equation" r:id="rId14" imgW="11112500" imgH="9359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3168"/>
                          <a:ext cx="63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6" name="Text Box 13">
              <a:extLst>
                <a:ext uri="{FF2B5EF4-FFF2-40B4-BE49-F238E27FC236}">
                  <a16:creationId xmlns:a16="http://schemas.microsoft.com/office/drawing/2014/main" id="{9F7C219D-B9B4-A2BE-227F-BA3234998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312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Let            ,</a:t>
              </a:r>
            </a:p>
          </p:txBody>
        </p:sp>
      </p:grpSp>
      <p:grpSp>
        <p:nvGrpSpPr>
          <p:cNvPr id="907278" name="Group 14">
            <a:extLst>
              <a:ext uri="{FF2B5EF4-FFF2-40B4-BE49-F238E27FC236}">
                <a16:creationId xmlns:a16="http://schemas.microsoft.com/office/drawing/2014/main" id="{68F45782-2D10-A411-71D0-1FDDBC9D2472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5257800"/>
            <a:ext cx="3013075" cy="655638"/>
            <a:chOff x="2304" y="3696"/>
            <a:chExt cx="1898" cy="413"/>
          </a:xfrm>
        </p:grpSpPr>
        <p:graphicFrame>
          <p:nvGraphicFramePr>
            <p:cNvPr id="44043" name="Object 15">
              <a:extLst>
                <a:ext uri="{FF2B5EF4-FFF2-40B4-BE49-F238E27FC236}">
                  <a16:creationId xmlns:a16="http://schemas.microsoft.com/office/drawing/2014/main" id="{DF38E1A5-7434-1D17-5107-545B85CD0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0" y="3696"/>
            <a:ext cx="91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696700" imgH="5270500" progId="Equation.3">
                    <p:embed/>
                  </p:oleObj>
                </mc:Choice>
                <mc:Fallback>
                  <p:oleObj name="Equation" r:id="rId16" imgW="11696700" imgH="5270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3696"/>
                          <a:ext cx="91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Text Box 16">
              <a:extLst>
                <a:ext uri="{FF2B5EF4-FFF2-40B4-BE49-F238E27FC236}">
                  <a16:creationId xmlns:a16="http://schemas.microsoft.com/office/drawing/2014/main" id="{2D75C326-CAA3-2D0C-40C0-1147B3EDE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74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we have</a:t>
              </a:r>
            </a:p>
          </p:txBody>
        </p:sp>
      </p:grpSp>
      <p:sp>
        <p:nvSpPr>
          <p:cNvPr id="907281" name="Text Box 17">
            <a:extLst>
              <a:ext uri="{FF2B5EF4-FFF2-40B4-BE49-F238E27FC236}">
                <a16:creationId xmlns:a16="http://schemas.microsoft.com/office/drawing/2014/main" id="{F5B5702A-16F9-5E08-A80F-64076021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2057400" cy="5794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9" grpId="0" animBg="1" autoUpdateAnimBg="0"/>
      <p:bldP spid="90728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5">
            <a:extLst>
              <a:ext uri="{FF2B5EF4-FFF2-40B4-BE49-F238E27FC236}">
                <a16:creationId xmlns:a16="http://schemas.microsoft.com/office/drawing/2014/main" id="{8E15BF6A-AC24-C1D3-8887-009DD88E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836613"/>
            <a:ext cx="5329238" cy="579437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 problems of chapter 22:</a:t>
            </a:r>
          </a:p>
        </p:txBody>
      </p:sp>
      <p:sp>
        <p:nvSpPr>
          <p:cNvPr id="45058" name="Text Box 6">
            <a:extLst>
              <a:ext uri="{FF2B5EF4-FFF2-40B4-BE49-F238E27FC236}">
                <a16:creationId xmlns:a16="http://schemas.microsoft.com/office/drawing/2014/main" id="{B69B71A4-4A97-02B5-2164-606947D3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7056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15, 19, 26, 48, 49, 50, 56, 57, 65, 84, 85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7154" name="Object 1026">
            <a:extLst>
              <a:ext uri="{FF2B5EF4-FFF2-40B4-BE49-F238E27FC236}">
                <a16:creationId xmlns:a16="http://schemas.microsoft.com/office/drawing/2014/main" id="{D3C8DE25-B7BC-D1C0-4151-00EF018F4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733800"/>
          <a:ext cx="20875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51400" imgH="5854700" progId="Equation.3">
                  <p:embed/>
                </p:oleObj>
              </mc:Choice>
              <mc:Fallback>
                <p:oleObj name="Equation" r:id="rId2" imgW="17551400" imgH="5854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2087563" cy="6477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5" name="Object 1027">
            <a:extLst>
              <a:ext uri="{FF2B5EF4-FFF2-40B4-BE49-F238E27FC236}">
                <a16:creationId xmlns:a16="http://schemas.microsoft.com/office/drawing/2014/main" id="{93F71EC5-D396-F4F0-7509-03644321C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3554413"/>
          <a:ext cx="22637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450800" imgH="11404600" progId="Equation.3">
                  <p:embed/>
                </p:oleObj>
              </mc:Choice>
              <mc:Fallback>
                <p:oleObj name="公式" r:id="rId4" imgW="25450800" imgH="11404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554413"/>
                        <a:ext cx="22637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6" name="Object 1028">
            <a:extLst>
              <a:ext uri="{FF2B5EF4-FFF2-40B4-BE49-F238E27FC236}">
                <a16:creationId xmlns:a16="http://schemas.microsoft.com/office/drawing/2014/main" id="{511F52B4-7BBF-4DA2-FE72-47B23F9BE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90950"/>
          <a:ext cx="6461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31000" imgH="4686300" progId="Equation.3">
                  <p:embed/>
                </p:oleObj>
              </mc:Choice>
              <mc:Fallback>
                <p:oleObj name="Equation" r:id="rId6" imgW="6731000" imgH="4686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90950"/>
                        <a:ext cx="6461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57" name="Text Box 1029">
            <a:extLst>
              <a:ext uri="{FF2B5EF4-FFF2-40B4-BE49-F238E27FC236}">
                <a16:creationId xmlns:a16="http://schemas.microsoft.com/office/drawing/2014/main" id="{B555394D-1C68-1ABC-89CF-814E3971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248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导体等势是导体体内电场强度处处为零的必然结果</a:t>
            </a:r>
          </a:p>
        </p:txBody>
      </p:sp>
      <p:grpSp>
        <p:nvGrpSpPr>
          <p:cNvPr id="817158" name="Group 1030">
            <a:extLst>
              <a:ext uri="{FF2B5EF4-FFF2-40B4-BE49-F238E27FC236}">
                <a16:creationId xmlns:a16="http://schemas.microsoft.com/office/drawing/2014/main" id="{95FE1374-3993-7BAC-0F29-A4FE742EBA12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509963"/>
            <a:ext cx="922338" cy="1138237"/>
            <a:chOff x="4944" y="1056"/>
            <a:chExt cx="581" cy="717"/>
          </a:xfrm>
        </p:grpSpPr>
        <p:sp>
          <p:nvSpPr>
            <p:cNvPr id="6159" name="Freeform 1031">
              <a:extLst>
                <a:ext uri="{FF2B5EF4-FFF2-40B4-BE49-F238E27FC236}">
                  <a16:creationId xmlns:a16="http://schemas.microsoft.com/office/drawing/2014/main" id="{2DA8FE97-F62C-FC9F-E736-9EB13A180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1056"/>
              <a:ext cx="486" cy="645"/>
            </a:xfrm>
            <a:custGeom>
              <a:avLst/>
              <a:gdLst>
                <a:gd name="T0" fmla="*/ 49 w 486"/>
                <a:gd name="T1" fmla="*/ 574 h 645"/>
                <a:gd name="T2" fmla="*/ 49 w 486"/>
                <a:gd name="T3" fmla="*/ 287 h 645"/>
                <a:gd name="T4" fmla="*/ 74 w 486"/>
                <a:gd name="T5" fmla="*/ 137 h 645"/>
                <a:gd name="T6" fmla="*/ 99 w 486"/>
                <a:gd name="T7" fmla="*/ 62 h 645"/>
                <a:gd name="T8" fmla="*/ 249 w 486"/>
                <a:gd name="T9" fmla="*/ 12 h 645"/>
                <a:gd name="T10" fmla="*/ 286 w 486"/>
                <a:gd name="T11" fmla="*/ 0 h 645"/>
                <a:gd name="T12" fmla="*/ 449 w 486"/>
                <a:gd name="T13" fmla="*/ 200 h 645"/>
                <a:gd name="T14" fmla="*/ 486 w 486"/>
                <a:gd name="T15" fmla="*/ 349 h 645"/>
                <a:gd name="T16" fmla="*/ 386 w 486"/>
                <a:gd name="T17" fmla="*/ 612 h 645"/>
                <a:gd name="T18" fmla="*/ 311 w 486"/>
                <a:gd name="T19" fmla="*/ 637 h 645"/>
                <a:gd name="T20" fmla="*/ 124 w 486"/>
                <a:gd name="T21" fmla="*/ 624 h 645"/>
                <a:gd name="T22" fmla="*/ 49 w 486"/>
                <a:gd name="T23" fmla="*/ 574 h 6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6" h="645">
                  <a:moveTo>
                    <a:pt x="49" y="574"/>
                  </a:moveTo>
                  <a:cubicBezTo>
                    <a:pt x="85" y="425"/>
                    <a:pt x="37" y="645"/>
                    <a:pt x="49" y="287"/>
                  </a:cubicBezTo>
                  <a:cubicBezTo>
                    <a:pt x="51" y="236"/>
                    <a:pt x="63" y="186"/>
                    <a:pt x="74" y="137"/>
                  </a:cubicBezTo>
                  <a:cubicBezTo>
                    <a:pt x="80" y="111"/>
                    <a:pt x="78" y="77"/>
                    <a:pt x="99" y="62"/>
                  </a:cubicBezTo>
                  <a:cubicBezTo>
                    <a:pt x="142" y="31"/>
                    <a:pt x="199" y="29"/>
                    <a:pt x="249" y="12"/>
                  </a:cubicBezTo>
                  <a:cubicBezTo>
                    <a:pt x="261" y="8"/>
                    <a:pt x="286" y="0"/>
                    <a:pt x="286" y="0"/>
                  </a:cubicBezTo>
                  <a:cubicBezTo>
                    <a:pt x="394" y="43"/>
                    <a:pt x="419" y="90"/>
                    <a:pt x="449" y="200"/>
                  </a:cubicBezTo>
                  <a:cubicBezTo>
                    <a:pt x="463" y="249"/>
                    <a:pt x="486" y="349"/>
                    <a:pt x="486" y="349"/>
                  </a:cubicBezTo>
                  <a:cubicBezTo>
                    <a:pt x="453" y="437"/>
                    <a:pt x="435" y="532"/>
                    <a:pt x="386" y="612"/>
                  </a:cubicBezTo>
                  <a:cubicBezTo>
                    <a:pt x="372" y="635"/>
                    <a:pt x="337" y="636"/>
                    <a:pt x="311" y="637"/>
                  </a:cubicBezTo>
                  <a:cubicBezTo>
                    <a:pt x="249" y="640"/>
                    <a:pt x="186" y="628"/>
                    <a:pt x="124" y="624"/>
                  </a:cubicBezTo>
                  <a:cubicBezTo>
                    <a:pt x="13" y="596"/>
                    <a:pt x="0" y="623"/>
                    <a:pt x="49" y="57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66"/>
                </a:gs>
                <a:gs pos="100000">
                  <a:srgbClr val="FF6600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aphicFrame>
          <p:nvGraphicFramePr>
            <p:cNvPr id="6160" name="Object 1032">
              <a:extLst>
                <a:ext uri="{FF2B5EF4-FFF2-40B4-BE49-F238E27FC236}">
                  <a16:creationId xmlns:a16="http://schemas.microsoft.com/office/drawing/2014/main" id="{A4F60F8A-E0C4-0AB4-6E01-215FA2D357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536"/>
            <a:ext cx="24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94200" imgH="4394200" progId="Equation.3">
                    <p:embed/>
                  </p:oleObj>
                </mc:Choice>
                <mc:Fallback>
                  <p:oleObj name="公式" r:id="rId8" imgW="4394200" imgH="43942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36"/>
                          <a:ext cx="24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1033">
              <a:extLst>
                <a:ext uri="{FF2B5EF4-FFF2-40B4-BE49-F238E27FC236}">
                  <a16:creationId xmlns:a16="http://schemas.microsoft.com/office/drawing/2014/main" id="{6BC11AA0-0B81-EDAF-A1DB-9DE09677B3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056"/>
            <a:ext cx="29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102100" imgH="6146800" progId="Equation.3">
                    <p:embed/>
                  </p:oleObj>
                </mc:Choice>
                <mc:Fallback>
                  <p:oleObj name="公式" r:id="rId10" imgW="4102100" imgH="61468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056"/>
                          <a:ext cx="29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Line 1034">
              <a:extLst>
                <a:ext uri="{FF2B5EF4-FFF2-40B4-BE49-F238E27FC236}">
                  <a16:creationId xmlns:a16="http://schemas.microsoft.com/office/drawing/2014/main" id="{8A415378-5551-FD6A-0A2D-61927C59D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104"/>
              <a:ext cx="192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7163" name="Text Box 1035">
            <a:extLst>
              <a:ext uri="{FF2B5EF4-FFF2-40B4-BE49-F238E27FC236}">
                <a16:creationId xmlns:a16="http://schemas.microsoft.com/office/drawing/2014/main" id="{0A07292B-5A03-51EE-8A8C-BC62434E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65350"/>
            <a:ext cx="12954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Proof:</a:t>
            </a:r>
          </a:p>
        </p:txBody>
      </p:sp>
      <p:sp>
        <p:nvSpPr>
          <p:cNvPr id="817164" name="Text Box 1036">
            <a:extLst>
              <a:ext uri="{FF2B5EF4-FFF2-40B4-BE49-F238E27FC236}">
                <a16:creationId xmlns:a16="http://schemas.microsoft.com/office/drawing/2014/main" id="{E189C94C-1FFC-19A9-BBF0-CC0D58E6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57488"/>
            <a:ext cx="899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Choose two </a:t>
            </a:r>
            <a:r>
              <a:rPr lang="en-US" altLang="zh-CN" sz="3200">
                <a:solidFill>
                  <a:srgbClr val="3333FF"/>
                </a:solidFill>
              </a:rPr>
              <a:t>arbitrary</a:t>
            </a:r>
            <a:r>
              <a:rPr lang="en-US" altLang="zh-CN" sz="3200"/>
              <a:t> points </a:t>
            </a:r>
            <a:r>
              <a:rPr lang="en-US" altLang="zh-CN" sz="3200" i="1">
                <a:solidFill>
                  <a:srgbClr val="3333FF"/>
                </a:solidFill>
              </a:rPr>
              <a:t>a</a:t>
            </a:r>
            <a:r>
              <a:rPr lang="en-US" altLang="zh-CN" sz="3200"/>
              <a:t> &amp; </a:t>
            </a:r>
            <a:r>
              <a:rPr lang="en-US" altLang="zh-CN" sz="3200" i="1">
                <a:solidFill>
                  <a:srgbClr val="3333FF"/>
                </a:solidFill>
              </a:rPr>
              <a:t>b</a:t>
            </a:r>
            <a:r>
              <a:rPr lang="en-US" altLang="zh-CN" sz="3200"/>
              <a:t> in a conductor,</a:t>
            </a:r>
          </a:p>
        </p:txBody>
      </p:sp>
      <p:grpSp>
        <p:nvGrpSpPr>
          <p:cNvPr id="817172" name="Group 1044">
            <a:extLst>
              <a:ext uri="{FF2B5EF4-FFF2-40B4-BE49-F238E27FC236}">
                <a16:creationId xmlns:a16="http://schemas.microsoft.com/office/drawing/2014/main" id="{578548AC-58E8-B8C3-21B0-6962C00B0AF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0013"/>
            <a:ext cx="8305800" cy="2033587"/>
            <a:chOff x="144" y="63"/>
            <a:chExt cx="5232" cy="1281"/>
          </a:xfrm>
        </p:grpSpPr>
        <p:sp>
          <p:nvSpPr>
            <p:cNvPr id="6156" name="Text Box 1038">
              <a:extLst>
                <a:ext uri="{FF2B5EF4-FFF2-40B4-BE49-F238E27FC236}">
                  <a16:creationId xmlns:a16="http://schemas.microsoft.com/office/drawing/2014/main" id="{9C6C8955-F3B6-B102-32FC-13EA4220A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3"/>
              <a:ext cx="4752" cy="12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The potential of conductor at any point is constant. That is, conductor, inside and its surface, are equipotential</a:t>
              </a:r>
              <a:r>
                <a:rPr lang="en-US" altLang="zh-CN" b="0"/>
                <a:t> (</a:t>
              </a:r>
              <a:r>
                <a:rPr lang="zh-CN" altLang="en-US" sz="2400">
                  <a:latin typeface="宋体" panose="02010600030101010101" pitchFamily="2" charset="-122"/>
                </a:rPr>
                <a:t>导体是等势体</a:t>
              </a:r>
              <a:r>
                <a:rPr lang="en-US" altLang="zh-CN" sz="2400">
                  <a:latin typeface="宋体" panose="02010600030101010101" pitchFamily="2" charset="-122"/>
                </a:rPr>
                <a:t>,</a:t>
              </a:r>
              <a:r>
                <a:rPr lang="zh-CN" altLang="en-US" sz="2400">
                  <a:latin typeface="宋体" panose="02010600030101010101" pitchFamily="2" charset="-122"/>
                </a:rPr>
                <a:t>表面是等势面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  <a:r>
                <a:rPr lang="en-US" altLang="zh-CN" b="0"/>
                <a:t>(P511).</a:t>
              </a:r>
            </a:p>
          </p:txBody>
        </p:sp>
        <p:sp>
          <p:nvSpPr>
            <p:cNvPr id="817167" name="AutoShape 1039">
              <a:extLst>
                <a:ext uri="{FF2B5EF4-FFF2-40B4-BE49-F238E27FC236}">
                  <a16:creationId xmlns:a16="http://schemas.microsoft.com/office/drawing/2014/main" id="{84E9538D-646C-7BD5-5756-331CD2E1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5"/>
              <a:ext cx="431" cy="396"/>
            </a:xfrm>
            <a:prstGeom prst="star5">
              <a:avLst/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24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6158" name="Rectangle 1040">
              <a:extLst>
                <a:ext uri="{FF2B5EF4-FFF2-40B4-BE49-F238E27FC236}">
                  <a16:creationId xmlns:a16="http://schemas.microsoft.com/office/drawing/2014/main" id="{4D0EAF01-80D3-CECB-993A-92FA7B5B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979"/>
              <a:ext cx="12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i.e.</a:t>
              </a:r>
              <a:r>
                <a:rPr lang="en-US" altLang="zh-CN" i="1">
                  <a:ea typeface="楷体_GB2312" pitchFamily="49" charset="-122"/>
                </a:rPr>
                <a:t>   </a:t>
              </a:r>
              <a:r>
                <a:rPr lang="en-US" altLang="zh-CN" sz="3200" i="1">
                  <a:solidFill>
                    <a:srgbClr val="FF0000"/>
                  </a:solidFill>
                  <a:ea typeface="楷体_GB2312" pitchFamily="49" charset="-122"/>
                </a:rPr>
                <a:t>V = C</a:t>
              </a:r>
              <a:endPara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17169" name="Group 1041">
            <a:extLst>
              <a:ext uri="{FF2B5EF4-FFF2-40B4-BE49-F238E27FC236}">
                <a16:creationId xmlns:a16="http://schemas.microsoft.com/office/drawing/2014/main" id="{F2F195F6-F3EE-CC8B-1A90-7529ABC0317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257800"/>
            <a:ext cx="7315200" cy="1066800"/>
            <a:chOff x="720" y="3360"/>
            <a:chExt cx="4608" cy="672"/>
          </a:xfrm>
        </p:grpSpPr>
        <p:sp>
          <p:nvSpPr>
            <p:cNvPr id="6154" name="Text Box 1042">
              <a:extLst>
                <a:ext uri="{FF2B5EF4-FFF2-40B4-BE49-F238E27FC236}">
                  <a16:creationId xmlns:a16="http://schemas.microsoft.com/office/drawing/2014/main" id="{EA918074-D409-DF6D-51FC-3C85249C8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60"/>
              <a:ext cx="408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99"/>
                  </a:solidFill>
                  <a:ea typeface="楷体_GB2312" pitchFamily="49" charset="-122"/>
                </a:rPr>
                <a:t>Another expression of the </a:t>
              </a:r>
              <a:r>
                <a:rPr lang="en-US" altLang="zh-CN" sz="3200"/>
                <a:t>condition of electrostatic equilibrium</a:t>
              </a:r>
              <a:endParaRPr lang="en-US" altLang="zh-CN" sz="320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endParaRPr>
            </a:p>
          </p:txBody>
        </p:sp>
        <p:sp>
          <p:nvSpPr>
            <p:cNvPr id="6155" name="Line 1043">
              <a:extLst>
                <a:ext uri="{FF2B5EF4-FFF2-40B4-BE49-F238E27FC236}">
                  <a16:creationId xmlns:a16="http://schemas.microsoft.com/office/drawing/2014/main" id="{8B7F2A84-2753-C99B-1BD9-D2EA16868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744"/>
              <a:ext cx="432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7" grpId="0"/>
      <p:bldP spid="817163" grpId="0" animBg="1" autoUpdateAnimBg="0"/>
      <p:bldP spid="81716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Text Box 2">
            <a:extLst>
              <a:ext uri="{FF2B5EF4-FFF2-40B4-BE49-F238E27FC236}">
                <a16:creationId xmlns:a16="http://schemas.microsoft.com/office/drawing/2014/main" id="{689CE21F-1E0E-8AE3-3499-7A5205C6D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5725"/>
            <a:ext cx="7772400" cy="1066800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3. </a:t>
            </a:r>
            <a:r>
              <a:rPr lang="en-US" altLang="zh-CN" sz="3200">
                <a:solidFill>
                  <a:srgbClr val="660033"/>
                </a:solidFill>
              </a:rPr>
              <a:t>Distribution of charges</a:t>
            </a:r>
            <a:r>
              <a:rPr lang="en-US" altLang="zh-CN" sz="3200"/>
              <a:t> on conductor under the electrostatic equilibrium </a:t>
            </a:r>
            <a:r>
              <a:rPr lang="en-US" altLang="zh-CN"/>
              <a:t>(P495)</a:t>
            </a:r>
          </a:p>
        </p:txBody>
      </p:sp>
      <p:grpSp>
        <p:nvGrpSpPr>
          <p:cNvPr id="798743" name="Group 23">
            <a:extLst>
              <a:ext uri="{FF2B5EF4-FFF2-40B4-BE49-F238E27FC236}">
                <a16:creationId xmlns:a16="http://schemas.microsoft.com/office/drawing/2014/main" id="{3BEC1EF5-8DAC-714D-2E93-2F973B145287}"/>
              </a:ext>
            </a:extLst>
          </p:cNvPr>
          <p:cNvGrpSpPr>
            <a:grpSpLocks/>
          </p:cNvGrpSpPr>
          <p:nvPr/>
        </p:nvGrpSpPr>
        <p:grpSpPr bwMode="auto">
          <a:xfrm>
            <a:off x="7258050" y="1268413"/>
            <a:ext cx="1706563" cy="2232025"/>
            <a:chOff x="4377" y="799"/>
            <a:chExt cx="1075" cy="1406"/>
          </a:xfrm>
        </p:grpSpPr>
        <p:pic>
          <p:nvPicPr>
            <p:cNvPr id="7179" name="Picture 21">
              <a:extLst>
                <a:ext uri="{FF2B5EF4-FFF2-40B4-BE49-F238E27FC236}">
                  <a16:creationId xmlns:a16="http://schemas.microsoft.com/office/drawing/2014/main" id="{57648942-DECC-AF2F-BCD0-AAF9B2FBE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799"/>
              <a:ext cx="1075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0" name="Object 6">
              <a:extLst>
                <a:ext uri="{FF2B5EF4-FFF2-40B4-BE49-F238E27FC236}">
                  <a16:creationId xmlns:a16="http://schemas.microsoft.com/office/drawing/2014/main" id="{262AE5F1-2BCF-F49B-8FF9-34123F7B4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1" y="1604"/>
            <a:ext cx="64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067800" imgH="4978400" progId="Equation.3">
                    <p:embed/>
                  </p:oleObj>
                </mc:Choice>
                <mc:Fallback>
                  <p:oleObj name="公式" r:id="rId3" imgW="9067800" imgH="4978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" y="1604"/>
                          <a:ext cx="64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1" name="Group 22">
              <a:extLst>
                <a:ext uri="{FF2B5EF4-FFF2-40B4-BE49-F238E27FC236}">
                  <a16:creationId xmlns:a16="http://schemas.microsoft.com/office/drawing/2014/main" id="{BC29DDC7-D9DB-B5C5-6CC6-78B7F6C71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" y="1060"/>
              <a:ext cx="384" cy="374"/>
              <a:chOff x="4785" y="1306"/>
              <a:chExt cx="384" cy="374"/>
            </a:xfrm>
          </p:grpSpPr>
          <p:sp>
            <p:nvSpPr>
              <p:cNvPr id="7183" name="Oval 8">
                <a:extLst>
                  <a:ext uri="{FF2B5EF4-FFF2-40B4-BE49-F238E27FC236}">
                    <a16:creationId xmlns:a16="http://schemas.microsoft.com/office/drawing/2014/main" id="{D9EA3A2E-0EEF-434A-55E0-0C523B70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1344"/>
                <a:ext cx="336" cy="336"/>
              </a:xfrm>
              <a:prstGeom prst="ellips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7184" name="Oval 9">
                <a:extLst>
                  <a:ext uri="{FF2B5EF4-FFF2-40B4-BE49-F238E27FC236}">
                    <a16:creationId xmlns:a16="http://schemas.microsoft.com/office/drawing/2014/main" id="{5C60BD4C-9836-0C16-E790-71292F85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7" y="1498"/>
                <a:ext cx="48" cy="48"/>
              </a:xfrm>
              <a:prstGeom prst="ellipse">
                <a:avLst/>
              </a:pr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7185" name="Text Box 10">
                <a:extLst>
                  <a:ext uri="{FF2B5EF4-FFF2-40B4-BE49-F238E27FC236}">
                    <a16:creationId xmlns:a16="http://schemas.microsoft.com/office/drawing/2014/main" id="{9340E246-CC35-72A3-E4AD-369FEF7D5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306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仿宋_GB2312" pitchFamily="49" charset="-122"/>
                  </a:rPr>
                  <a:t>P</a:t>
                </a:r>
              </a:p>
            </p:txBody>
          </p:sp>
        </p:grpSp>
        <p:sp>
          <p:nvSpPr>
            <p:cNvPr id="7182" name="Text Box 11">
              <a:extLst>
                <a:ext uri="{FF2B5EF4-FFF2-40B4-BE49-F238E27FC236}">
                  <a16:creationId xmlns:a16="http://schemas.microsoft.com/office/drawing/2014/main" id="{08C80A3B-BBD0-A9BA-2E24-069EADE39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" y="125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ea typeface="仿宋_GB2312" pitchFamily="49" charset="-122"/>
                </a:rPr>
                <a:t>S</a:t>
              </a:r>
            </a:p>
          </p:txBody>
        </p:sp>
      </p:grpSp>
      <p:graphicFrame>
        <p:nvGraphicFramePr>
          <p:cNvPr id="798732" name="Object 12">
            <a:extLst>
              <a:ext uri="{FF2B5EF4-FFF2-40B4-BE49-F238E27FC236}">
                <a16:creationId xmlns:a16="http://schemas.microsoft.com/office/drawing/2014/main" id="{6C8005E5-124B-7582-8B74-6B91B9D70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205038"/>
          <a:ext cx="3657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810700" imgH="7315200" progId="Equation.3">
                  <p:embed/>
                </p:oleObj>
              </mc:Choice>
              <mc:Fallback>
                <p:oleObj name="Equation" r:id="rId5" imgW="34810700" imgH="7315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3657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3" name="Object 13">
            <a:extLst>
              <a:ext uri="{FF2B5EF4-FFF2-40B4-BE49-F238E27FC236}">
                <a16:creationId xmlns:a16="http://schemas.microsoft.com/office/drawing/2014/main" id="{7B8A4A29-9D2B-24FA-D637-AC7A30E249CC}"/>
              </a:ext>
            </a:extLst>
          </p:cNvPr>
          <p:cNvGraphicFramePr>
            <a:graphicFrameLocks/>
          </p:cNvGraphicFramePr>
          <p:nvPr/>
        </p:nvGraphicFramePr>
        <p:xfrm>
          <a:off x="1176338" y="2798763"/>
          <a:ext cx="41163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810700" imgH="7023100" progId="Equation.3">
                  <p:embed/>
                </p:oleObj>
              </mc:Choice>
              <mc:Fallback>
                <p:oleObj name="公式" r:id="rId7" imgW="34810700" imgH="70231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798763"/>
                        <a:ext cx="41163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4" name="Text Box 14">
            <a:extLst>
              <a:ext uri="{FF2B5EF4-FFF2-40B4-BE49-F238E27FC236}">
                <a16:creationId xmlns:a16="http://schemas.microsoft.com/office/drawing/2014/main" id="{22F81F26-1C31-9002-7FB3-E57BF79D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6400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Choose an </a:t>
            </a:r>
            <a:r>
              <a:rPr lang="en-US" altLang="zh-CN">
                <a:solidFill>
                  <a:srgbClr val="3333FF"/>
                </a:solidFill>
              </a:rPr>
              <a:t>arbitrary</a:t>
            </a:r>
            <a:r>
              <a:rPr lang="en-US" altLang="zh-CN">
                <a:solidFill>
                  <a:schemeClr val="tx2"/>
                </a:solidFill>
              </a:rPr>
              <a:t> G.S. in the </a:t>
            </a:r>
            <a:r>
              <a:rPr lang="en-US" altLang="zh-CN">
                <a:solidFill>
                  <a:srgbClr val="3333FF"/>
                </a:solidFill>
              </a:rPr>
              <a:t>internal</a:t>
            </a:r>
            <a:r>
              <a:rPr lang="en-US" altLang="zh-CN">
                <a:solidFill>
                  <a:schemeClr val="tx2"/>
                </a:solidFill>
              </a:rPr>
              <a:t> conductor. 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From Gauss’ Law,</a:t>
            </a:r>
          </a:p>
        </p:txBody>
      </p:sp>
      <p:graphicFrame>
        <p:nvGraphicFramePr>
          <p:cNvPr id="798735" name="Object 15">
            <a:extLst>
              <a:ext uri="{FF2B5EF4-FFF2-40B4-BE49-F238E27FC236}">
                <a16:creationId xmlns:a16="http://schemas.microsoft.com/office/drawing/2014/main" id="{E773955D-2EC6-6C37-FA51-63E6F51F0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3521075"/>
          <a:ext cx="1600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19800" imgH="5854700" progId="Equation.3">
                  <p:embed/>
                </p:oleObj>
              </mc:Choice>
              <mc:Fallback>
                <p:oleObj name="Equation" r:id="rId9" imgW="18719800" imgH="5854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521075"/>
                        <a:ext cx="1600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6" name="Rectangle 16">
            <a:extLst>
              <a:ext uri="{FF2B5EF4-FFF2-40B4-BE49-F238E27FC236}">
                <a16:creationId xmlns:a16="http://schemas.microsoft.com/office/drawing/2014/main" id="{C59EF855-D199-E3DC-9005-82FCACA4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3479800"/>
            <a:ext cx="640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—— </a:t>
            </a:r>
            <a:r>
              <a:rPr lang="en-US" altLang="zh-CN" sz="3200">
                <a:solidFill>
                  <a:srgbClr val="3333FF"/>
                </a:solidFill>
              </a:rPr>
              <a:t>there is </a:t>
            </a:r>
            <a:r>
              <a:rPr lang="en-US" altLang="zh-CN" sz="3200">
                <a:solidFill>
                  <a:srgbClr val="FF0000"/>
                </a:solidFill>
              </a:rPr>
              <a:t>no net charge</a:t>
            </a:r>
            <a:r>
              <a:rPr lang="en-US" altLang="zh-CN" sz="3200">
                <a:solidFill>
                  <a:srgbClr val="3333FF"/>
                </a:solidFill>
              </a:rPr>
              <a:t> in any small volume of internal conductor</a:t>
            </a:r>
          </a:p>
        </p:txBody>
      </p:sp>
      <p:grpSp>
        <p:nvGrpSpPr>
          <p:cNvPr id="798740" name="Group 20">
            <a:extLst>
              <a:ext uri="{FF2B5EF4-FFF2-40B4-BE49-F238E27FC236}">
                <a16:creationId xmlns:a16="http://schemas.microsoft.com/office/drawing/2014/main" id="{4FE166B8-BB7E-3E9D-9451-B54B2055449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546600"/>
            <a:ext cx="8651875" cy="2051050"/>
            <a:chOff x="118" y="2880"/>
            <a:chExt cx="5450" cy="1292"/>
          </a:xfrm>
        </p:grpSpPr>
        <p:sp>
          <p:nvSpPr>
            <p:cNvPr id="7177" name="Rectangle 18">
              <a:extLst>
                <a:ext uri="{FF2B5EF4-FFF2-40B4-BE49-F238E27FC236}">
                  <a16:creationId xmlns:a16="http://schemas.microsoft.com/office/drawing/2014/main" id="{F96A45B3-0B9B-4986-1FA5-B0C4FFBB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880"/>
              <a:ext cx="5100" cy="12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</a:rPr>
                <a:t>Charge placed on an </a:t>
              </a:r>
              <a:r>
                <a:rPr lang="en-US" altLang="zh-CN" sz="3200">
                  <a:solidFill>
                    <a:srgbClr val="FF0000"/>
                  </a:solidFill>
                </a:rPr>
                <a:t>isolated conductor</a:t>
              </a:r>
              <a:r>
                <a:rPr lang="en-US" altLang="zh-CN" sz="3200">
                  <a:solidFill>
                    <a:schemeClr val="tx2"/>
                  </a:solidFill>
                </a:rPr>
                <a:t> will move entirely to the surface of the conductor. None of the excess charge will be found </a:t>
              </a:r>
              <a:r>
                <a:rPr lang="en-US" altLang="zh-CN" sz="3200">
                  <a:solidFill>
                    <a:srgbClr val="FF0000"/>
                  </a:solidFill>
                </a:rPr>
                <a:t>within</a:t>
              </a:r>
              <a:r>
                <a:rPr lang="en-US" altLang="zh-CN" sz="3200">
                  <a:solidFill>
                    <a:schemeClr val="tx2"/>
                  </a:solidFill>
                </a:rPr>
                <a:t> the conductor</a:t>
              </a:r>
              <a:r>
                <a:rPr lang="en-US" altLang="zh-CN" b="0">
                  <a:solidFill>
                    <a:schemeClr val="tx2"/>
                  </a:solidFill>
                </a:rPr>
                <a:t> (</a:t>
              </a:r>
              <a:r>
                <a:rPr lang="zh-CN" altLang="en-US" sz="2000">
                  <a:latin typeface="宋体" panose="02010600030101010101" pitchFamily="2" charset="-122"/>
                </a:rPr>
                <a:t>导体内净电荷为零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  <a:r>
                <a:rPr lang="en-US" altLang="zh-CN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798739" name="AutoShape 19">
              <a:extLst>
                <a:ext uri="{FF2B5EF4-FFF2-40B4-BE49-F238E27FC236}">
                  <a16:creationId xmlns:a16="http://schemas.microsoft.com/office/drawing/2014/main" id="{42DEB9EF-56D2-A6F3-B7B0-6FA82C23B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" y="2939"/>
              <a:ext cx="336" cy="288"/>
            </a:xfrm>
            <a:prstGeom prst="star5">
              <a:avLst/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2400">
                  <a:latin typeface="Arial Rounded MT Bold" panose="020F070403050403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2" grpId="0" animBg="1" autoUpdateAnimBg="0"/>
      <p:bldP spid="798734" grpId="0" build="p" autoUpdateAnimBg="0"/>
      <p:bldP spid="7987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779" name="Group 35">
            <a:extLst>
              <a:ext uri="{FF2B5EF4-FFF2-40B4-BE49-F238E27FC236}">
                <a16:creationId xmlns:a16="http://schemas.microsoft.com/office/drawing/2014/main" id="{66C03E3B-A737-3202-92E8-552F82BC45A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198563"/>
            <a:ext cx="3160713" cy="3167062"/>
            <a:chOff x="528" y="755"/>
            <a:chExt cx="1991" cy="1995"/>
          </a:xfrm>
        </p:grpSpPr>
        <p:pic>
          <p:nvPicPr>
            <p:cNvPr id="8206" name="Picture 32">
              <a:extLst>
                <a:ext uri="{FF2B5EF4-FFF2-40B4-BE49-F238E27FC236}">
                  <a16:creationId xmlns:a16="http://schemas.microsoft.com/office/drawing/2014/main" id="{051E3879-2C22-3D20-44DD-38DBE6848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755"/>
              <a:ext cx="1453" cy="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7" name="Rectangle 5">
              <a:extLst>
                <a:ext uri="{FF2B5EF4-FFF2-40B4-BE49-F238E27FC236}">
                  <a16:creationId xmlns:a16="http://schemas.microsoft.com/office/drawing/2014/main" id="{1C01C957-73ED-5007-FF97-577520B7F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488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ea typeface="仿宋_GB2312" pitchFamily="49" charset="-122"/>
                  <a:sym typeface="Symbol" pitchFamily="2" charset="2"/>
                </a:rPr>
                <a:t></a:t>
              </a:r>
              <a:r>
                <a:rPr lang="en-US" altLang="zh-CN" sz="2400" i="1">
                  <a:ea typeface="仿宋_GB2312" pitchFamily="49" charset="-122"/>
                </a:rPr>
                <a:t>S</a:t>
              </a:r>
              <a:r>
                <a:rPr lang="en-US" altLang="zh-CN" sz="2400" i="1">
                  <a:ea typeface="仿宋_GB2312" pitchFamily="49" charset="-122"/>
                  <a:sym typeface="Symbol" pitchFamily="2" charset="2"/>
                </a:rPr>
                <a:t>'</a:t>
              </a:r>
            </a:p>
          </p:txBody>
        </p:sp>
        <p:sp>
          <p:nvSpPr>
            <p:cNvPr id="8208" name="AutoShape 9">
              <a:extLst>
                <a:ext uri="{FF2B5EF4-FFF2-40B4-BE49-F238E27FC236}">
                  <a16:creationId xmlns:a16="http://schemas.microsoft.com/office/drawing/2014/main" id="{091A3759-8A86-495B-C17B-DAF31ADB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64"/>
              <a:ext cx="768" cy="288"/>
            </a:xfrm>
            <a:prstGeom prst="wedgeRectCallout">
              <a:avLst>
                <a:gd name="adj1" fmla="val 69532"/>
                <a:gd name="adj2" fmla="val -230556"/>
              </a:avLst>
            </a:prstGeom>
            <a:solidFill>
              <a:srgbClr val="FFBF9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ea typeface="仿宋_GB2312" pitchFamily="49" charset="-122"/>
                  <a:sym typeface="Symbol" pitchFamily="2" charset="2"/>
                </a:rPr>
                <a:t>q=</a:t>
              </a:r>
              <a:r>
                <a:rPr lang="en-US" altLang="zh-CN">
                  <a:ea typeface="仿宋_GB2312" pitchFamily="49" charset="-122"/>
                  <a:sym typeface="Symbol" pitchFamily="2" charset="2"/>
                </a:rPr>
                <a:t></a:t>
              </a:r>
              <a:r>
                <a:rPr lang="en-US" altLang="zh-CN" i="1">
                  <a:ea typeface="仿宋_GB2312" pitchFamily="49" charset="-122"/>
                </a:rPr>
                <a:t>S</a:t>
              </a:r>
            </a:p>
          </p:txBody>
        </p:sp>
        <p:graphicFrame>
          <p:nvGraphicFramePr>
            <p:cNvPr id="8209" name="Object 33">
              <a:extLst>
                <a:ext uri="{FF2B5EF4-FFF2-40B4-BE49-F238E27FC236}">
                  <a16:creationId xmlns:a16="http://schemas.microsoft.com/office/drawing/2014/main" id="{8EDB6494-EBE1-6830-B60D-5AAEAB7E2A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0" y="2186"/>
            <a:ext cx="16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797300" imgH="4686300" progId="Equation.3">
                    <p:embed/>
                  </p:oleObj>
                </mc:Choice>
                <mc:Fallback>
                  <p:oleObj name="公式" r:id="rId3" imgW="3797300" imgH="4686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2186"/>
                          <a:ext cx="16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34">
              <a:extLst>
                <a:ext uri="{FF2B5EF4-FFF2-40B4-BE49-F238E27FC236}">
                  <a16:creationId xmlns:a16="http://schemas.microsoft.com/office/drawing/2014/main" id="{7EE077AD-527E-2EA0-12A6-79429581C5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4" y="1198"/>
            <a:ext cx="16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797300" imgH="4686300" progId="Equation.3">
                    <p:embed/>
                  </p:oleObj>
                </mc:Choice>
                <mc:Fallback>
                  <p:oleObj name="公式" r:id="rId5" imgW="3797300" imgH="46863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1198"/>
                          <a:ext cx="16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760" name="Object 16">
            <a:extLst>
              <a:ext uri="{FF2B5EF4-FFF2-40B4-BE49-F238E27FC236}">
                <a16:creationId xmlns:a16="http://schemas.microsoft.com/office/drawing/2014/main" id="{413B91C5-BC8E-8239-4CB6-57F10C760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413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29200" imgH="12293600" progId="Equation.3">
                  <p:embed/>
                </p:oleObj>
              </mc:Choice>
              <mc:Fallback>
                <p:oleObj name="Equation" r:id="rId6" imgW="30429200" imgH="1229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413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1" name="Object 17">
            <a:extLst>
              <a:ext uri="{FF2B5EF4-FFF2-40B4-BE49-F238E27FC236}">
                <a16:creationId xmlns:a16="http://schemas.microsoft.com/office/drawing/2014/main" id="{6F599389-64EC-AC10-84E2-3BECEE37D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895600"/>
          <a:ext cx="1752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45600" imgH="12293600" progId="Equation.3">
                  <p:embed/>
                </p:oleObj>
              </mc:Choice>
              <mc:Fallback>
                <p:oleObj name="Equation" r:id="rId8" imgW="21945600" imgH="12293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1752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6" name="Text Box 22">
            <a:extLst>
              <a:ext uri="{FF2B5EF4-FFF2-40B4-BE49-F238E27FC236}">
                <a16:creationId xmlns:a16="http://schemas.microsoft.com/office/drawing/2014/main" id="{BA250437-486F-CCC1-F402-4890BE79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87963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3333FF"/>
                </a:solidFill>
              </a:rPr>
              <a:t>E</a:t>
            </a:r>
            <a:r>
              <a:rPr lang="en-US" altLang="zh-CN" sz="3200">
                <a:solidFill>
                  <a:srgbClr val="3333FF"/>
                </a:solidFill>
              </a:rPr>
              <a:t>: produced by </a:t>
            </a:r>
            <a:r>
              <a:rPr lang="en-US" altLang="zh-CN" sz="3200">
                <a:solidFill>
                  <a:srgbClr val="FF3300"/>
                </a:solidFill>
              </a:rPr>
              <a:t>all</a:t>
            </a:r>
            <a:r>
              <a:rPr lang="en-US" altLang="zh-CN" sz="3200">
                <a:solidFill>
                  <a:srgbClr val="3333FF"/>
                </a:solidFill>
              </a:rPr>
              <a:t> charged bodies in the space.</a:t>
            </a:r>
          </a:p>
        </p:txBody>
      </p:sp>
      <p:sp>
        <p:nvSpPr>
          <p:cNvPr id="799767" name="Text Box 23">
            <a:extLst>
              <a:ext uri="{FF2B5EF4-FFF2-40B4-BE49-F238E27FC236}">
                <a16:creationId xmlns:a16="http://schemas.microsoft.com/office/drawing/2014/main" id="{0F8C1AD4-7DCF-1FDB-CED9-8EEFD946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solidFill>
                  <a:srgbClr val="3333FF"/>
                </a:solidFill>
                <a:sym typeface="Symbol" pitchFamily="2" charset="2"/>
              </a:rPr>
              <a:t></a:t>
            </a:r>
            <a:r>
              <a:rPr lang="en-US" altLang="zh-CN" sz="3200">
                <a:solidFill>
                  <a:srgbClr val="3333FF"/>
                </a:solidFill>
                <a:sym typeface="Symbol" pitchFamily="2" charset="2"/>
              </a:rPr>
              <a:t>: related to </a:t>
            </a:r>
            <a:r>
              <a:rPr lang="en-US" altLang="zh-CN" sz="3200">
                <a:solidFill>
                  <a:srgbClr val="FF3300"/>
                </a:solidFill>
                <a:sym typeface="Symbol" pitchFamily="2" charset="2"/>
              </a:rPr>
              <a:t>all</a:t>
            </a:r>
            <a:r>
              <a:rPr lang="en-US" altLang="zh-CN" sz="3200">
                <a:solidFill>
                  <a:srgbClr val="3333FF"/>
                </a:solidFill>
                <a:sym typeface="Symbol" pitchFamily="2" charset="2"/>
              </a:rPr>
              <a:t> charge </a:t>
            </a:r>
            <a:r>
              <a:rPr lang="en-US" altLang="zh-CN" sz="3200">
                <a:solidFill>
                  <a:srgbClr val="FF3300"/>
                </a:solidFill>
                <a:sym typeface="Symbol" pitchFamily="2" charset="2"/>
              </a:rPr>
              <a:t>distribution</a:t>
            </a:r>
            <a:r>
              <a:rPr lang="en-US" altLang="zh-CN" sz="3200">
                <a:solidFill>
                  <a:srgbClr val="3333FF"/>
                </a:solidFill>
                <a:sym typeface="Symbol" pitchFamily="2" charset="2"/>
              </a:rPr>
              <a:t> in the space. </a:t>
            </a:r>
            <a:endParaRPr lang="en-US" altLang="zh-CN" sz="3200">
              <a:solidFill>
                <a:srgbClr val="3333FF"/>
              </a:solidFill>
            </a:endParaRPr>
          </a:p>
        </p:txBody>
      </p:sp>
      <p:grpSp>
        <p:nvGrpSpPr>
          <p:cNvPr id="799768" name="Group 24">
            <a:extLst>
              <a:ext uri="{FF2B5EF4-FFF2-40B4-BE49-F238E27FC236}">
                <a16:creationId xmlns:a16="http://schemas.microsoft.com/office/drawing/2014/main" id="{F043E40D-4AFD-C3FF-4574-6C6A30E23E79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4422775"/>
            <a:ext cx="8418512" cy="979488"/>
            <a:chOff x="313" y="2930"/>
            <a:chExt cx="5303" cy="617"/>
          </a:xfrm>
        </p:grpSpPr>
        <p:graphicFrame>
          <p:nvGraphicFramePr>
            <p:cNvPr id="8204" name="Object 25">
              <a:extLst>
                <a:ext uri="{FF2B5EF4-FFF2-40B4-BE49-F238E27FC236}">
                  <a16:creationId xmlns:a16="http://schemas.microsoft.com/office/drawing/2014/main" id="{4951CFB9-B283-46A6-5F33-3BB29F8F98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" y="2930"/>
            <a:ext cx="682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754100" imgH="10236200" progId="Equation.3">
                    <p:embed/>
                  </p:oleObj>
                </mc:Choice>
                <mc:Fallback>
                  <p:oleObj name="公式" r:id="rId10" imgW="13754100" imgH="10236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2930"/>
                          <a:ext cx="682" cy="507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26">
              <a:extLst>
                <a:ext uri="{FF2B5EF4-FFF2-40B4-BE49-F238E27FC236}">
                  <a16:creationId xmlns:a16="http://schemas.microsoft.com/office/drawing/2014/main" id="{CDA3577F-E4A1-10EC-D790-9AA09F87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2952"/>
              <a:ext cx="448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3333FF"/>
                  </a:solidFill>
                  <a:cs typeface="Times New Roman" panose="02020603050405020304" pitchFamily="18" charset="0"/>
                </a:rPr>
                <a:t>—— </a:t>
              </a:r>
              <a:r>
                <a:rPr lang="zh-CN" altLang="en-US" sz="2400">
                  <a:solidFill>
                    <a:srgbClr val="3333FF"/>
                  </a:solidFill>
                  <a:ea typeface="楷体_GB2312" pitchFamily="49" charset="-122"/>
                </a:rPr>
                <a:t>空间电场与导体电荷相互作用达到平衡的结果</a:t>
              </a:r>
              <a:r>
                <a:rPr lang="zh-CN" altLang="en-US" sz="3200">
                  <a:solidFill>
                    <a:srgbClr val="3333FF"/>
                  </a:solidFill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799772" name="Group 28">
            <a:extLst>
              <a:ext uri="{FF2B5EF4-FFF2-40B4-BE49-F238E27FC236}">
                <a16:creationId xmlns:a16="http://schemas.microsoft.com/office/drawing/2014/main" id="{FC182641-5A9E-7F66-526B-FA2134BA7BF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"/>
            <a:ext cx="8869363" cy="1814513"/>
            <a:chOff x="48" y="48"/>
            <a:chExt cx="5587" cy="1143"/>
          </a:xfrm>
        </p:grpSpPr>
        <p:sp>
          <p:nvSpPr>
            <p:cNvPr id="8200" name="Text Box 19">
              <a:extLst>
                <a:ext uri="{FF2B5EF4-FFF2-40B4-BE49-F238E27FC236}">
                  <a16:creationId xmlns:a16="http://schemas.microsoft.com/office/drawing/2014/main" id="{B79871E5-8E12-3AD3-1821-6EF7C315F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48"/>
              <a:ext cx="4800" cy="8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The magnitude of the     at a location just outside a conductor</a:t>
              </a:r>
              <a:r>
                <a:rPr lang="en-US" altLang="zh-CN" b="0"/>
                <a:t> (</a:t>
              </a:r>
              <a:r>
                <a:rPr lang="zh-CN" altLang="en-US" sz="2000">
                  <a:latin typeface="宋体" panose="02010600030101010101" pitchFamily="2" charset="-122"/>
                </a:rPr>
                <a:t>导体外表面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/>
                <a:t>is proportional to surface charge density at that location on the conductor</a:t>
              </a:r>
              <a:r>
                <a:rPr lang="en-US" altLang="zh-CN" b="0"/>
                <a:t>.</a:t>
              </a:r>
            </a:p>
          </p:txBody>
        </p:sp>
        <p:graphicFrame>
          <p:nvGraphicFramePr>
            <p:cNvPr id="8201" name="Object 20">
              <a:extLst>
                <a:ext uri="{FF2B5EF4-FFF2-40B4-BE49-F238E27FC236}">
                  <a16:creationId xmlns:a16="http://schemas.microsoft.com/office/drawing/2014/main" id="{06318BC2-304A-FC1E-930E-A6D534DC33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6" y="71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94200" imgH="5270500" progId="Equation.3">
                    <p:embed/>
                  </p:oleObj>
                </mc:Choice>
                <mc:Fallback>
                  <p:oleObj name="Equation" r:id="rId12" imgW="4394200" imgH="5270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71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765" name="AutoShape 21">
              <a:extLst>
                <a:ext uri="{FF2B5EF4-FFF2-40B4-BE49-F238E27FC236}">
                  <a16:creationId xmlns:a16="http://schemas.microsoft.com/office/drawing/2014/main" id="{88803F8E-FE5E-F141-1D79-D3301364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"/>
              <a:ext cx="431" cy="396"/>
            </a:xfrm>
            <a:prstGeom prst="star5">
              <a:avLst/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24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8203" name="Rectangle 27">
              <a:extLst>
                <a:ext uri="{FF2B5EF4-FFF2-40B4-BE49-F238E27FC236}">
                  <a16:creationId xmlns:a16="http://schemas.microsoft.com/office/drawing/2014/main" id="{D429CAC4-DDBE-236D-0C7E-382DCFF6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864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(P494)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66" grpId="0" build="p" autoUpdateAnimBg="0"/>
      <p:bldP spid="7997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791" name="Picture 23">
            <a:extLst>
              <a:ext uri="{FF2B5EF4-FFF2-40B4-BE49-F238E27FC236}">
                <a16:creationId xmlns:a16="http://schemas.microsoft.com/office/drawing/2014/main" id="{02B7C662-255F-37AD-C685-837BBAF0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759200"/>
            <a:ext cx="302895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0786" name="Group 18">
            <a:extLst>
              <a:ext uri="{FF2B5EF4-FFF2-40B4-BE49-F238E27FC236}">
                <a16:creationId xmlns:a16="http://schemas.microsoft.com/office/drawing/2014/main" id="{B1EF367F-54C6-8494-9116-4DF64B5804A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6200"/>
            <a:ext cx="8496300" cy="636588"/>
            <a:chOff x="301" y="84"/>
            <a:chExt cx="5352" cy="401"/>
          </a:xfrm>
        </p:grpSpPr>
        <p:sp>
          <p:nvSpPr>
            <p:cNvPr id="800787" name="AutoShape 19">
              <a:extLst>
                <a:ext uri="{FF2B5EF4-FFF2-40B4-BE49-F238E27FC236}">
                  <a16:creationId xmlns:a16="http://schemas.microsoft.com/office/drawing/2014/main" id="{18A850C7-6AA6-A76D-8D9D-C21BF65AD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84"/>
              <a:ext cx="431" cy="396"/>
            </a:xfrm>
            <a:prstGeom prst="star5">
              <a:avLst/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24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9223" name="Text Box 20">
              <a:extLst>
                <a:ext uri="{FF2B5EF4-FFF2-40B4-BE49-F238E27FC236}">
                  <a16:creationId xmlns:a16="http://schemas.microsoft.com/office/drawing/2014/main" id="{234C6F97-2B4B-3B33-3F75-95071CE01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120"/>
              <a:ext cx="4896" cy="365"/>
            </a:xfrm>
            <a:prstGeom prst="rect">
              <a:avLst/>
            </a:prstGeom>
            <a:solidFill>
              <a:srgbClr val="9CFC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An isolated conductor with a cavity </a:t>
              </a:r>
              <a:r>
                <a:rPr lang="en-US" altLang="zh-CN"/>
                <a:t>(P495)</a:t>
              </a:r>
              <a:endParaRPr lang="en-US" altLang="zh-CN" sz="3200"/>
            </a:p>
          </p:txBody>
        </p:sp>
      </p:grpSp>
      <p:sp>
        <p:nvSpPr>
          <p:cNvPr id="800789" name="Text Box 21">
            <a:extLst>
              <a:ext uri="{FF2B5EF4-FFF2-40B4-BE49-F238E27FC236}">
                <a16:creationId xmlns:a16="http://schemas.microsoft.com/office/drawing/2014/main" id="{197468FE-AF77-18B8-B179-A5DD85EB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7696200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(a)</a:t>
            </a:r>
            <a:r>
              <a:rPr lang="en-US" altLang="zh-CN" sz="3200"/>
              <a:t> There is no net charge on the inside the cavity walls if no charges inside the cavity</a:t>
            </a:r>
            <a:r>
              <a:rPr lang="en-US" altLang="zh-CN" b="0"/>
              <a:t> (</a:t>
            </a:r>
            <a:r>
              <a:rPr lang="zh-CN" altLang="en-US" sz="2000">
                <a:latin typeface="宋体" panose="02010600030101010101" pitchFamily="2" charset="-122"/>
              </a:rPr>
              <a:t>腔内无电荷时，空腔内表面不会有电荷分布</a:t>
            </a:r>
            <a:r>
              <a:rPr lang="en-US" altLang="zh-CN" sz="2400"/>
              <a:t>)</a:t>
            </a:r>
            <a:r>
              <a:rPr lang="en-US" altLang="zh-CN"/>
              <a:t>.</a:t>
            </a:r>
            <a:endParaRPr lang="en-US" altLang="zh-CN" b="0"/>
          </a:p>
        </p:txBody>
      </p:sp>
      <p:sp>
        <p:nvSpPr>
          <p:cNvPr id="800790" name="Rectangle 22">
            <a:extLst>
              <a:ext uri="{FF2B5EF4-FFF2-40B4-BE49-F238E27FC236}">
                <a16:creationId xmlns:a16="http://schemas.microsoft.com/office/drawing/2014/main" id="{29420D0B-0A10-72DD-C939-D6E040412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0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(b)</a:t>
            </a:r>
            <a:r>
              <a:rPr lang="en-US" altLang="zh-CN" sz="3200"/>
              <a:t> If there is charge +</a:t>
            </a:r>
            <a:r>
              <a:rPr lang="en-US" altLang="zh-CN" sz="3200" i="1"/>
              <a:t>q</a:t>
            </a:r>
            <a:r>
              <a:rPr lang="en-US" altLang="zh-CN" sz="3200"/>
              <a:t> in the cavity, then it induces  –</a:t>
            </a:r>
            <a:r>
              <a:rPr lang="en-US" altLang="zh-CN" sz="3200" i="1"/>
              <a:t>q </a:t>
            </a:r>
            <a:r>
              <a:rPr lang="en-US" altLang="zh-CN" sz="3200"/>
              <a:t>at inner surface and all excess charge remains on the outer surface of the conductor.</a:t>
            </a:r>
          </a:p>
        </p:txBody>
      </p:sp>
      <p:pic>
        <p:nvPicPr>
          <p:cNvPr id="800792" name="Picture 24">
            <a:extLst>
              <a:ext uri="{FF2B5EF4-FFF2-40B4-BE49-F238E27FC236}">
                <a16:creationId xmlns:a16="http://schemas.microsoft.com/office/drawing/2014/main" id="{74044028-6CBD-A106-F3A4-0BAA288A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881312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89" grpId="0" build="p" autoUpdateAnimBg="0"/>
      <p:bldP spid="8007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871" name="Object 7">
            <a:extLst>
              <a:ext uri="{FF2B5EF4-FFF2-40B4-BE49-F238E27FC236}">
                <a16:creationId xmlns:a16="http://schemas.microsoft.com/office/drawing/2014/main" id="{E0E65060-CDC2-2626-3ED3-AF771D768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3659188"/>
          <a:ext cx="38004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620700" imgH="9359900" progId="Equation.3">
                  <p:embed/>
                </p:oleObj>
              </mc:Choice>
              <mc:Fallback>
                <p:oleObj name="公式" r:id="rId2" imgW="38620700" imgH="935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659188"/>
                        <a:ext cx="38004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4889" name="Group 25">
            <a:extLst>
              <a:ext uri="{FF2B5EF4-FFF2-40B4-BE49-F238E27FC236}">
                <a16:creationId xmlns:a16="http://schemas.microsoft.com/office/drawing/2014/main" id="{AF96506E-3398-67D3-0CA2-D49DA7C64CC1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76200"/>
            <a:ext cx="7904162" cy="1990725"/>
            <a:chOff x="301" y="48"/>
            <a:chExt cx="4979" cy="1254"/>
          </a:xfrm>
        </p:grpSpPr>
        <p:sp>
          <p:nvSpPr>
            <p:cNvPr id="804873" name="AutoShape 9">
              <a:extLst>
                <a:ext uri="{FF2B5EF4-FFF2-40B4-BE49-F238E27FC236}">
                  <a16:creationId xmlns:a16="http://schemas.microsoft.com/office/drawing/2014/main" id="{BEB57F77-945F-BD2D-AD40-8FC77D54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32"/>
              <a:ext cx="431" cy="396"/>
            </a:xfrm>
            <a:prstGeom prst="star5">
              <a:avLst/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2400"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10280" name="Rectangle 10">
              <a:extLst>
                <a:ext uri="{FF2B5EF4-FFF2-40B4-BE49-F238E27FC236}">
                  <a16:creationId xmlns:a16="http://schemas.microsoft.com/office/drawing/2014/main" id="{68E32C28-CB6D-69EA-7702-60A9B6628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48"/>
              <a:ext cx="4464" cy="12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The surface charge density outside the surface of a conductor is related to the radius at that location on the conductor</a:t>
              </a:r>
              <a:r>
                <a:rPr lang="en-US" altLang="zh-CN" b="0"/>
                <a:t> (</a:t>
              </a:r>
              <a:r>
                <a:rPr lang="zh-CN" altLang="en-US" sz="2000">
                  <a:latin typeface="宋体" panose="02010600030101010101" pitchFamily="2" charset="-122"/>
                </a:rPr>
                <a:t>导体外表面的电荷密度与该处曲率半径有关</a:t>
              </a:r>
              <a:r>
                <a:rPr lang="en-US" altLang="zh-CN" sz="2000">
                  <a:latin typeface="宋体" panose="02010600030101010101" pitchFamily="2" charset="-122"/>
                </a:rPr>
                <a:t>).</a:t>
              </a:r>
            </a:p>
          </p:txBody>
        </p:sp>
      </p:grpSp>
      <p:graphicFrame>
        <p:nvGraphicFramePr>
          <p:cNvPr id="804875" name="Object 11">
            <a:extLst>
              <a:ext uri="{FF2B5EF4-FFF2-40B4-BE49-F238E27FC236}">
                <a16:creationId xmlns:a16="http://schemas.microsoft.com/office/drawing/2014/main" id="{C98DCE6B-3670-4A6C-EED9-BFCC7E386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90900" imgH="12293600" progId="Equation.3">
                  <p:embed/>
                </p:oleObj>
              </mc:Choice>
              <mc:Fallback>
                <p:oleObj name="Equation" r:id="rId4" imgW="16090900" imgH="1229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129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7" name="Object 23">
            <a:extLst>
              <a:ext uri="{FF2B5EF4-FFF2-40B4-BE49-F238E27FC236}">
                <a16:creationId xmlns:a16="http://schemas.microsoft.com/office/drawing/2014/main" id="{011C0D71-C218-85A8-8582-FD1C9199F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3" y="6015038"/>
          <a:ext cx="50244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959000" imgH="5562600" progId="Equation.3">
                  <p:embed/>
                </p:oleObj>
              </mc:Choice>
              <mc:Fallback>
                <p:oleObj name="Equation" r:id="rId6" imgW="52959000" imgH="556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6015038"/>
                        <a:ext cx="50244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6" name="Object 2">
            <a:extLst>
              <a:ext uri="{FF2B5EF4-FFF2-40B4-BE49-F238E27FC236}">
                <a16:creationId xmlns:a16="http://schemas.microsoft.com/office/drawing/2014/main" id="{5B37F269-4065-D92E-4213-3A97B8AA9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2843213"/>
          <a:ext cx="38115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294300" imgH="10236200" progId="Equation.3">
                  <p:embed/>
                </p:oleObj>
              </mc:Choice>
              <mc:Fallback>
                <p:oleObj name="公式" r:id="rId8" imgW="432943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843213"/>
                        <a:ext cx="38115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4892" name="Group 28">
            <a:extLst>
              <a:ext uri="{FF2B5EF4-FFF2-40B4-BE49-F238E27FC236}">
                <a16:creationId xmlns:a16="http://schemas.microsoft.com/office/drawing/2014/main" id="{F07D3CBE-6847-0FFD-A527-24D37291390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73200"/>
            <a:ext cx="8001000" cy="2108200"/>
            <a:chOff x="336" y="928"/>
            <a:chExt cx="5040" cy="1328"/>
          </a:xfrm>
        </p:grpSpPr>
        <p:grpSp>
          <p:nvGrpSpPr>
            <p:cNvPr id="10267" name="Group 27">
              <a:extLst>
                <a:ext uri="{FF2B5EF4-FFF2-40B4-BE49-F238E27FC236}">
                  <a16:creationId xmlns:a16="http://schemas.microsoft.com/office/drawing/2014/main" id="{50D2C3CC-42FF-D0ED-900D-0586464F1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928"/>
              <a:ext cx="5040" cy="1328"/>
              <a:chOff x="336" y="928"/>
              <a:chExt cx="5040" cy="1328"/>
            </a:xfrm>
          </p:grpSpPr>
          <p:grpSp>
            <p:nvGrpSpPr>
              <p:cNvPr id="10269" name="Group 13">
                <a:extLst>
                  <a:ext uri="{FF2B5EF4-FFF2-40B4-BE49-F238E27FC236}">
                    <a16:creationId xmlns:a16="http://schemas.microsoft.com/office/drawing/2014/main" id="{78CAE9A4-3B4A-0FE8-0617-544B79557A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928"/>
                <a:ext cx="4944" cy="1328"/>
                <a:chOff x="336" y="160"/>
                <a:chExt cx="4944" cy="1328"/>
              </a:xfrm>
            </p:grpSpPr>
            <p:sp>
              <p:nvSpPr>
                <p:cNvPr id="10276" name="Oval 14">
                  <a:extLst>
                    <a:ext uri="{FF2B5EF4-FFF2-40B4-BE49-F238E27FC236}">
                      <a16:creationId xmlns:a16="http://schemas.microsoft.com/office/drawing/2014/main" id="{90897927-FF1D-1DB0-228A-30AB7B5E9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576"/>
                  <a:ext cx="912" cy="9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48D00"/>
                    </a:gs>
                    <a:gs pos="100000">
                      <a:srgbClr val="A66F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6600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10277" name="Oval 15">
                  <a:extLst>
                    <a:ext uri="{FF2B5EF4-FFF2-40B4-BE49-F238E27FC236}">
                      <a16:creationId xmlns:a16="http://schemas.microsoft.com/office/drawing/2014/main" id="{E246F125-BC17-5DB5-D65A-5D4E06BA1F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52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48D00"/>
                    </a:gs>
                    <a:gs pos="100000">
                      <a:srgbClr val="9B67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6600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10278" name="Freeform 16">
                  <a:extLst>
                    <a:ext uri="{FF2B5EF4-FFF2-40B4-BE49-F238E27FC236}">
                      <a16:creationId xmlns:a16="http://schemas.microsoft.com/office/drawing/2014/main" id="{4697E51A-9EE3-66A3-2F24-4207444D7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160"/>
                  <a:ext cx="3936" cy="904"/>
                </a:xfrm>
                <a:custGeom>
                  <a:avLst/>
                  <a:gdLst>
                    <a:gd name="T0" fmla="*/ 0 w 3936"/>
                    <a:gd name="T1" fmla="*/ 464 h 904"/>
                    <a:gd name="T2" fmla="*/ 144 w 3936"/>
                    <a:gd name="T3" fmla="*/ 368 h 904"/>
                    <a:gd name="T4" fmla="*/ 672 w 3936"/>
                    <a:gd name="T5" fmla="*/ 32 h 904"/>
                    <a:gd name="T6" fmla="*/ 1584 w 3936"/>
                    <a:gd name="T7" fmla="*/ 560 h 904"/>
                    <a:gd name="T8" fmla="*/ 1440 w 3936"/>
                    <a:gd name="T9" fmla="*/ 896 h 904"/>
                    <a:gd name="T10" fmla="*/ 1008 w 3936"/>
                    <a:gd name="T11" fmla="*/ 512 h 904"/>
                    <a:gd name="T12" fmla="*/ 2256 w 3936"/>
                    <a:gd name="T13" fmla="*/ 128 h 904"/>
                    <a:gd name="T14" fmla="*/ 3024 w 3936"/>
                    <a:gd name="T15" fmla="*/ 608 h 904"/>
                    <a:gd name="T16" fmla="*/ 3024 w 3936"/>
                    <a:gd name="T17" fmla="*/ 272 h 904"/>
                    <a:gd name="T18" fmla="*/ 3936 w 3936"/>
                    <a:gd name="T19" fmla="*/ 512 h 9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936" h="904">
                      <a:moveTo>
                        <a:pt x="0" y="464"/>
                      </a:moveTo>
                      <a:cubicBezTo>
                        <a:pt x="16" y="452"/>
                        <a:pt x="32" y="440"/>
                        <a:pt x="144" y="368"/>
                      </a:cubicBezTo>
                      <a:cubicBezTo>
                        <a:pt x="256" y="296"/>
                        <a:pt x="432" y="0"/>
                        <a:pt x="672" y="32"/>
                      </a:cubicBezTo>
                      <a:cubicBezTo>
                        <a:pt x="912" y="64"/>
                        <a:pt x="1456" y="416"/>
                        <a:pt x="1584" y="560"/>
                      </a:cubicBezTo>
                      <a:cubicBezTo>
                        <a:pt x="1712" y="704"/>
                        <a:pt x="1536" y="904"/>
                        <a:pt x="1440" y="896"/>
                      </a:cubicBezTo>
                      <a:cubicBezTo>
                        <a:pt x="1344" y="888"/>
                        <a:pt x="872" y="640"/>
                        <a:pt x="1008" y="512"/>
                      </a:cubicBezTo>
                      <a:cubicBezTo>
                        <a:pt x="1144" y="384"/>
                        <a:pt x="1920" y="112"/>
                        <a:pt x="2256" y="128"/>
                      </a:cubicBezTo>
                      <a:cubicBezTo>
                        <a:pt x="2592" y="144"/>
                        <a:pt x="2896" y="584"/>
                        <a:pt x="3024" y="608"/>
                      </a:cubicBezTo>
                      <a:cubicBezTo>
                        <a:pt x="3152" y="632"/>
                        <a:pt x="2872" y="288"/>
                        <a:pt x="3024" y="272"/>
                      </a:cubicBezTo>
                      <a:cubicBezTo>
                        <a:pt x="3176" y="256"/>
                        <a:pt x="3556" y="384"/>
                        <a:pt x="3936" y="512"/>
                      </a:cubicBezTo>
                    </a:path>
                  </a:pathLst>
                </a:custGeom>
                <a:noFill/>
                <a:ln w="28575" cmpd="sng">
                  <a:solidFill>
                    <a:srgbClr val="6600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0" name="Group 17">
                <a:extLst>
                  <a:ext uri="{FF2B5EF4-FFF2-40B4-BE49-F238E27FC236}">
                    <a16:creationId xmlns:a16="http://schemas.microsoft.com/office/drawing/2014/main" id="{966A161B-20F1-8D04-9E0C-66AA44F5F3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504"/>
                <a:ext cx="432" cy="423"/>
                <a:chOff x="768" y="672"/>
                <a:chExt cx="432" cy="423"/>
              </a:xfrm>
            </p:grpSpPr>
            <p:sp>
              <p:nvSpPr>
                <p:cNvPr id="10274" name="Rectangle 18">
                  <a:extLst>
                    <a:ext uri="{FF2B5EF4-FFF2-40B4-BE49-F238E27FC236}">
                      <a16:creationId xmlns:a16="http://schemas.microsoft.com/office/drawing/2014/main" id="{DAFF41C3-4BFA-7860-37BE-894C174B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768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0" i="1">
                      <a:solidFill>
                        <a:schemeClr val="bg1"/>
                      </a:solidFill>
                      <a:ea typeface="仿宋_GB2312" pitchFamily="49" charset="-122"/>
                    </a:rPr>
                    <a:t>r</a:t>
                  </a:r>
                  <a:r>
                    <a:rPr lang="en-US" altLang="zh-CN" b="0" baseline="-25000">
                      <a:solidFill>
                        <a:schemeClr val="bg1"/>
                      </a:solidFill>
                      <a:ea typeface="仿宋_GB2312" pitchFamily="49" charset="-122"/>
                    </a:rPr>
                    <a:t>1</a:t>
                  </a:r>
                  <a:endParaRPr lang="en-US" altLang="zh-CN" b="0" baseline="-25000">
                    <a:ea typeface="仿宋_GB2312" pitchFamily="49" charset="-122"/>
                  </a:endParaRPr>
                </a:p>
              </p:txBody>
            </p:sp>
            <p:sp>
              <p:nvSpPr>
                <p:cNvPr id="10275" name="Line 19">
                  <a:extLst>
                    <a:ext uri="{FF2B5EF4-FFF2-40B4-BE49-F238E27FC236}">
                      <a16:creationId xmlns:a16="http://schemas.microsoft.com/office/drawing/2014/main" id="{5EAA7F5D-C5EA-9217-1682-83E64EF7F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68" y="672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1" name="Group 20">
                <a:extLst>
                  <a:ext uri="{FF2B5EF4-FFF2-40B4-BE49-F238E27FC236}">
                    <a16:creationId xmlns:a16="http://schemas.microsoft.com/office/drawing/2014/main" id="{44881E5D-7185-C7EF-4AF3-60E8193EDF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0" y="1312"/>
                <a:ext cx="306" cy="290"/>
                <a:chOff x="5070" y="1264"/>
                <a:chExt cx="306" cy="290"/>
              </a:xfrm>
            </p:grpSpPr>
            <p:sp>
              <p:nvSpPr>
                <p:cNvPr id="10272" name="Rectangle 21">
                  <a:extLst>
                    <a:ext uri="{FF2B5EF4-FFF2-40B4-BE49-F238E27FC236}">
                      <a16:creationId xmlns:a16="http://schemas.microsoft.com/office/drawing/2014/main" id="{312EC52A-0455-01FF-F287-4785962A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0" y="1266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>
                      <a:solidFill>
                        <a:schemeClr val="bg1"/>
                      </a:solidFill>
                      <a:ea typeface="仿宋_GB2312" pitchFamily="49" charset="-122"/>
                    </a:rPr>
                    <a:t>r</a:t>
                  </a:r>
                  <a:r>
                    <a:rPr lang="en-US" altLang="zh-CN" sz="2400" baseline="-25000">
                      <a:solidFill>
                        <a:schemeClr val="bg1"/>
                      </a:solidFill>
                      <a:ea typeface="仿宋_GB2312" pitchFamily="49" charset="-122"/>
                    </a:rPr>
                    <a:t>2</a:t>
                  </a:r>
                </a:p>
              </p:txBody>
            </p:sp>
            <p:sp>
              <p:nvSpPr>
                <p:cNvPr id="10273" name="Line 22">
                  <a:extLst>
                    <a:ext uri="{FF2B5EF4-FFF2-40B4-BE49-F238E27FC236}">
                      <a16:creationId xmlns:a16="http://schemas.microsoft.com/office/drawing/2014/main" id="{A383D2B0-3FA9-4837-56D9-CD23F7523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1264"/>
                  <a:ext cx="128" cy="186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68" name="Text Box 24">
              <a:extLst>
                <a:ext uri="{FF2B5EF4-FFF2-40B4-BE49-F238E27FC236}">
                  <a16:creationId xmlns:a16="http://schemas.microsoft.com/office/drawing/2014/main" id="{D4B73D43-7112-6B53-B2A8-238827401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53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D63CD"/>
                  </a:solidFill>
                  <a:latin typeface="Arial" panose="020B0604020202020204" pitchFamily="34" charset="0"/>
                </a:rPr>
                <a:t>Far away from each other</a:t>
              </a:r>
            </a:p>
          </p:txBody>
        </p:sp>
      </p:grpSp>
      <p:grpSp>
        <p:nvGrpSpPr>
          <p:cNvPr id="804893" name="Group 29">
            <a:extLst>
              <a:ext uri="{FF2B5EF4-FFF2-40B4-BE49-F238E27FC236}">
                <a16:creationId xmlns:a16="http://schemas.microsoft.com/office/drawing/2014/main" id="{9BE599AD-1E21-42C8-38D9-B0218DD9397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733800"/>
            <a:ext cx="4800600" cy="2743200"/>
            <a:chOff x="2496" y="2448"/>
            <a:chExt cx="3024" cy="1728"/>
          </a:xfrm>
        </p:grpSpPr>
        <p:sp>
          <p:nvSpPr>
            <p:cNvPr id="10248" name="Text Box 30">
              <a:extLst>
                <a:ext uri="{FF2B5EF4-FFF2-40B4-BE49-F238E27FC236}">
                  <a16:creationId xmlns:a16="http://schemas.microsoft.com/office/drawing/2014/main" id="{39259AA2-E503-125E-4F5D-A40BC37A4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168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尖端放电</a:t>
              </a:r>
            </a:p>
          </p:txBody>
        </p:sp>
        <p:grpSp>
          <p:nvGrpSpPr>
            <p:cNvPr id="10249" name="Group 31">
              <a:extLst>
                <a:ext uri="{FF2B5EF4-FFF2-40B4-BE49-F238E27FC236}">
                  <a16:creationId xmlns:a16="http://schemas.microsoft.com/office/drawing/2014/main" id="{9E90C44C-5272-97DC-F59F-799256BDD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448"/>
              <a:ext cx="1968" cy="1728"/>
              <a:chOff x="1152" y="2208"/>
              <a:chExt cx="1968" cy="1728"/>
            </a:xfrm>
          </p:grpSpPr>
          <p:sp>
            <p:nvSpPr>
              <p:cNvPr id="10250" name="AutoShape 32">
                <a:extLst>
                  <a:ext uri="{FF2B5EF4-FFF2-40B4-BE49-F238E27FC236}">
                    <a16:creationId xmlns:a16="http://schemas.microsoft.com/office/drawing/2014/main" id="{A63FED0D-C7F3-CE9B-5C90-40118B129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680" y="2592"/>
                <a:ext cx="912" cy="1008"/>
              </a:xfrm>
              <a:custGeom>
                <a:avLst/>
                <a:gdLst>
                  <a:gd name="T0" fmla="*/ 459 w 21600"/>
                  <a:gd name="T1" fmla="*/ 102 h 21600"/>
                  <a:gd name="T2" fmla="*/ 124 w 21600"/>
                  <a:gd name="T3" fmla="*/ 504 h 21600"/>
                  <a:gd name="T4" fmla="*/ 459 w 21600"/>
                  <a:gd name="T5" fmla="*/ 1008 h 21600"/>
                  <a:gd name="T6" fmla="*/ 788 w 21600"/>
                  <a:gd name="T7" fmla="*/ 504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5 w 21600"/>
                  <a:gd name="T13" fmla="*/ 2271 h 21600"/>
                  <a:gd name="T14" fmla="*/ 16555 w 21600"/>
                  <a:gd name="T15" fmla="*/ 136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C5D3FF"/>
                  </a:gs>
                  <a:gs pos="100000">
                    <a:srgbClr val="5B627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1" name="Text Box 33">
                <a:extLst>
                  <a:ext uri="{FF2B5EF4-FFF2-40B4-BE49-F238E27FC236}">
                    <a16:creationId xmlns:a16="http://schemas.microsoft.com/office/drawing/2014/main" id="{257337CB-1E64-D24C-9016-321F65E8C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2870"/>
                <a:ext cx="29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ea typeface="楷体_GB2312" pitchFamily="49" charset="-122"/>
                  </a:rPr>
                  <a:t>+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10252" name="Line 34">
                <a:extLst>
                  <a:ext uri="{FF2B5EF4-FFF2-40B4-BE49-F238E27FC236}">
                    <a16:creationId xmlns:a16="http://schemas.microsoft.com/office/drawing/2014/main" id="{1C281BAE-16E3-7E40-B1F6-B35D0C676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8" y="308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" name="Line 35">
                <a:extLst>
                  <a:ext uri="{FF2B5EF4-FFF2-40B4-BE49-F238E27FC236}">
                    <a16:creationId xmlns:a16="http://schemas.microsoft.com/office/drawing/2014/main" id="{92BA72AD-6971-25A3-7CD8-4B3BC9CAC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3120"/>
                <a:ext cx="432" cy="9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4" name="Line 36">
                <a:extLst>
                  <a:ext uri="{FF2B5EF4-FFF2-40B4-BE49-F238E27FC236}">
                    <a16:creationId xmlns:a16="http://schemas.microsoft.com/office/drawing/2014/main" id="{D0D6ACBE-CC64-FC3F-B6E1-FFA60B71A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2" y="2964"/>
                <a:ext cx="480" cy="9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5" name="Line 37">
                <a:extLst>
                  <a:ext uri="{FF2B5EF4-FFF2-40B4-BE49-F238E27FC236}">
                    <a16:creationId xmlns:a16="http://schemas.microsoft.com/office/drawing/2014/main" id="{4D9B3FC1-954F-DDD2-C811-ECF3DE436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6" y="3276"/>
                <a:ext cx="516" cy="37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6" name="Line 38">
                <a:extLst>
                  <a:ext uri="{FF2B5EF4-FFF2-40B4-BE49-F238E27FC236}">
                    <a16:creationId xmlns:a16="http://schemas.microsoft.com/office/drawing/2014/main" id="{1B8969F8-EAB7-0FCB-7D4F-47CC634A7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84" y="2544"/>
                <a:ext cx="372" cy="3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7" name="Line 39">
                <a:extLst>
                  <a:ext uri="{FF2B5EF4-FFF2-40B4-BE49-F238E27FC236}">
                    <a16:creationId xmlns:a16="http://schemas.microsoft.com/office/drawing/2014/main" id="{D3AEB20D-4E79-E10D-A180-B42097F85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208"/>
                <a:ext cx="144" cy="43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Line 40">
                <a:extLst>
                  <a:ext uri="{FF2B5EF4-FFF2-40B4-BE49-F238E27FC236}">
                    <a16:creationId xmlns:a16="http://schemas.microsoft.com/office/drawing/2014/main" id="{2C3A6BDC-A972-F120-45CA-8450859C3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144" cy="38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Line 41">
                <a:extLst>
                  <a:ext uri="{FF2B5EF4-FFF2-40B4-BE49-F238E27FC236}">
                    <a16:creationId xmlns:a16="http://schemas.microsoft.com/office/drawing/2014/main" id="{A4B91A16-ED65-2729-805D-F7F3A70C9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Line 42">
                <a:extLst>
                  <a:ext uri="{FF2B5EF4-FFF2-40B4-BE49-F238E27FC236}">
                    <a16:creationId xmlns:a16="http://schemas.microsoft.com/office/drawing/2014/main" id="{EC99A2FE-F3B5-8B34-6145-A4E4B5682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Line 43">
                <a:extLst>
                  <a:ext uri="{FF2B5EF4-FFF2-40B4-BE49-F238E27FC236}">
                    <a16:creationId xmlns:a16="http://schemas.microsoft.com/office/drawing/2014/main" id="{CBFC9EBD-818B-116A-8F37-6696B54FF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3504"/>
                <a:ext cx="144" cy="43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44">
                <a:extLst>
                  <a:ext uri="{FF2B5EF4-FFF2-40B4-BE49-F238E27FC236}">
                    <a16:creationId xmlns:a16="http://schemas.microsoft.com/office/drawing/2014/main" id="{67FDCD96-E6BC-1C9A-F3B6-AEFB85D64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52"/>
                <a:ext cx="144" cy="38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Line 45">
                <a:extLst>
                  <a:ext uri="{FF2B5EF4-FFF2-40B4-BE49-F238E27FC236}">
                    <a16:creationId xmlns:a16="http://schemas.microsoft.com/office/drawing/2014/main" id="{1134716E-0A72-4951-9EEF-453070A14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4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4" name="Line 46">
                <a:extLst>
                  <a:ext uri="{FF2B5EF4-FFF2-40B4-BE49-F238E27FC236}">
                    <a16:creationId xmlns:a16="http://schemas.microsoft.com/office/drawing/2014/main" id="{7D59291E-A6D8-343A-49EE-3C1D98218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5" name="Line 47">
                <a:extLst>
                  <a:ext uri="{FF2B5EF4-FFF2-40B4-BE49-F238E27FC236}">
                    <a16:creationId xmlns:a16="http://schemas.microsoft.com/office/drawing/2014/main" id="{44CD5307-34E2-CD78-E3F9-2D6C22608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096"/>
                <a:ext cx="528" cy="4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6" name="Line 48">
                <a:extLst>
                  <a:ext uri="{FF2B5EF4-FFF2-40B4-BE49-F238E27FC236}">
                    <a16:creationId xmlns:a16="http://schemas.microsoft.com/office/drawing/2014/main" id="{073C6059-7319-7540-2E57-31CD87190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88" y="3048"/>
                <a:ext cx="492" cy="2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25580</TotalTime>
  <Words>2528</Words>
  <Application>Microsoft Office PowerPoint</Application>
  <PresentationFormat>全屏显示(4:3)</PresentationFormat>
  <Paragraphs>268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黑体</vt:lpstr>
      <vt:lpstr>楷体_GB2312</vt:lpstr>
      <vt:lpstr>宋体</vt:lpstr>
      <vt:lpstr>Arial</vt:lpstr>
      <vt:lpstr>Arial Rounded MT Bold</vt:lpstr>
      <vt:lpstr>Symbol</vt:lpstr>
      <vt:lpstr>Times New Roman</vt:lpstr>
      <vt:lpstr>Wingdings</vt:lpstr>
      <vt:lpstr>默认设计模板</vt:lpstr>
      <vt:lpstr>公式</vt:lpstr>
      <vt:lpstr>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滕小瑛</dc:creator>
  <dc:description/>
  <cp:lastModifiedBy>江 家玮</cp:lastModifiedBy>
  <cp:revision>387</cp:revision>
  <dcterms:created xsi:type="dcterms:W3CDTF">2002-04-08T13:55:20Z</dcterms:created>
  <dcterms:modified xsi:type="dcterms:W3CDTF">2023-06-25T11:47:55Z</dcterms:modified>
</cp:coreProperties>
</file>