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sldIdLst>
    <p:sldId id="1085" r:id="rId2"/>
    <p:sldId id="1076" r:id="rId3"/>
    <p:sldId id="1077" r:id="rId4"/>
    <p:sldId id="1078" r:id="rId5"/>
    <p:sldId id="1079" r:id="rId6"/>
    <p:sldId id="1080" r:id="rId7"/>
    <p:sldId id="1086" r:id="rId8"/>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3" autoAdjust="0"/>
    <p:restoredTop sz="94660"/>
  </p:normalViewPr>
  <p:slideViewPr>
    <p:cSldViewPr>
      <p:cViewPr varScale="1">
        <p:scale>
          <a:sx n="150" d="100"/>
          <a:sy n="150" d="100"/>
        </p:scale>
        <p:origin x="234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62D38-8DC8-B7A9-2420-E4557EC9257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743E0D9-557F-F816-5710-EDBE2AB44D0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4105A5-71D2-B701-D84F-790E6F8B269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86902CB-8121-9FE1-4E32-33DE9277320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48BCB54-FE78-9354-2F7B-FCE30CC44A77}"/>
              </a:ext>
            </a:extLst>
          </p:cNvPr>
          <p:cNvSpPr>
            <a:spLocks noGrp="1"/>
          </p:cNvSpPr>
          <p:nvPr>
            <p:ph type="sldNum" sz="quarter" idx="12"/>
          </p:nvPr>
        </p:nvSpPr>
        <p:spPr/>
        <p:txBody>
          <a:bodyPr/>
          <a:lstStyle>
            <a:lvl1pPr>
              <a:defRPr/>
            </a:lvl1pPr>
          </a:lstStyle>
          <a:p>
            <a:fld id="{40AEAEE9-692B-D846-A29B-246F6798D9ED}" type="slidenum">
              <a:rPr lang="en-US" altLang="zh-CN"/>
              <a:pPr/>
              <a:t>‹#›</a:t>
            </a:fld>
            <a:endParaRPr lang="en-US" altLang="zh-CN"/>
          </a:p>
        </p:txBody>
      </p:sp>
    </p:spTree>
    <p:extLst>
      <p:ext uri="{BB962C8B-B14F-4D97-AF65-F5344CB8AC3E}">
        <p14:creationId xmlns:p14="http://schemas.microsoft.com/office/powerpoint/2010/main" val="3862424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41280-C077-D625-0284-FD4DD60571B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CD3BBB-EC2B-C874-413D-39EF8D55E15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21C008-E24A-4A02-1A1B-45D280EACAE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65722BF9-E1DC-BEB9-6699-899B33A684F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7AB2391-24D5-0B72-1A6B-A40823182639}"/>
              </a:ext>
            </a:extLst>
          </p:cNvPr>
          <p:cNvSpPr>
            <a:spLocks noGrp="1"/>
          </p:cNvSpPr>
          <p:nvPr>
            <p:ph type="sldNum" sz="quarter" idx="12"/>
          </p:nvPr>
        </p:nvSpPr>
        <p:spPr/>
        <p:txBody>
          <a:bodyPr/>
          <a:lstStyle>
            <a:lvl1pPr>
              <a:defRPr/>
            </a:lvl1pPr>
          </a:lstStyle>
          <a:p>
            <a:fld id="{598F744A-24CE-0146-B588-3D739B6FBAC0}" type="slidenum">
              <a:rPr lang="en-US" altLang="zh-CN"/>
              <a:pPr/>
              <a:t>‹#›</a:t>
            </a:fld>
            <a:endParaRPr lang="en-US" altLang="zh-CN"/>
          </a:p>
        </p:txBody>
      </p:sp>
    </p:spTree>
    <p:extLst>
      <p:ext uri="{BB962C8B-B14F-4D97-AF65-F5344CB8AC3E}">
        <p14:creationId xmlns:p14="http://schemas.microsoft.com/office/powerpoint/2010/main" val="70791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E42C81B-6274-9608-BDEC-B54AE8E3A3CA}"/>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6642782-9CA4-0DA2-BC71-E1387E7C607F}"/>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3E05FE-2532-C4E4-C8DC-9B817652396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367A8F8-7F19-4633-56F3-D201836D019E}"/>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DC1543C-E605-C7A8-8B98-74C5F317D3AC}"/>
              </a:ext>
            </a:extLst>
          </p:cNvPr>
          <p:cNvSpPr>
            <a:spLocks noGrp="1"/>
          </p:cNvSpPr>
          <p:nvPr>
            <p:ph type="sldNum" sz="quarter" idx="12"/>
          </p:nvPr>
        </p:nvSpPr>
        <p:spPr/>
        <p:txBody>
          <a:bodyPr/>
          <a:lstStyle>
            <a:lvl1pPr>
              <a:defRPr/>
            </a:lvl1pPr>
          </a:lstStyle>
          <a:p>
            <a:fld id="{55C7F6AF-2B61-F247-A834-2DBDA404F027}" type="slidenum">
              <a:rPr lang="en-US" altLang="zh-CN"/>
              <a:pPr/>
              <a:t>‹#›</a:t>
            </a:fld>
            <a:endParaRPr lang="en-US" altLang="zh-CN"/>
          </a:p>
        </p:txBody>
      </p:sp>
    </p:spTree>
    <p:extLst>
      <p:ext uri="{BB962C8B-B14F-4D97-AF65-F5344CB8AC3E}">
        <p14:creationId xmlns:p14="http://schemas.microsoft.com/office/powerpoint/2010/main" val="3074658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819D66-BCC4-A189-5FA6-4DA06A30214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EB3A9D-61E1-BAC3-2C83-D7CDF5FEA7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C7BE06-D50D-2AE6-1790-3EAA4A5295B1}"/>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833CC29-3629-84A6-6EAC-9D8E5C1A9D1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A3BB388B-E007-1534-A869-61A03DE7A5A4}"/>
              </a:ext>
            </a:extLst>
          </p:cNvPr>
          <p:cNvSpPr>
            <a:spLocks noGrp="1"/>
          </p:cNvSpPr>
          <p:nvPr>
            <p:ph type="sldNum" sz="quarter" idx="12"/>
          </p:nvPr>
        </p:nvSpPr>
        <p:spPr/>
        <p:txBody>
          <a:bodyPr/>
          <a:lstStyle>
            <a:lvl1pPr>
              <a:defRPr/>
            </a:lvl1pPr>
          </a:lstStyle>
          <a:p>
            <a:fld id="{6EF066D6-EF42-1945-9217-0F4E8CAFC6EB}" type="slidenum">
              <a:rPr lang="en-US" altLang="zh-CN"/>
              <a:pPr/>
              <a:t>‹#›</a:t>
            </a:fld>
            <a:endParaRPr lang="en-US" altLang="zh-CN"/>
          </a:p>
        </p:txBody>
      </p:sp>
    </p:spTree>
    <p:extLst>
      <p:ext uri="{BB962C8B-B14F-4D97-AF65-F5344CB8AC3E}">
        <p14:creationId xmlns:p14="http://schemas.microsoft.com/office/powerpoint/2010/main" val="186660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58530-C5AA-068E-6049-6B9925B9684C}"/>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D6248B-A442-8C67-769D-BAC2D480A53D}"/>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DC0AF7D-37BE-BB52-15B7-1324FE12E9E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0E6D668-6B5D-0515-D361-290259DCD52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3774FBD-EAE7-9D25-6411-637A80C0C68C}"/>
              </a:ext>
            </a:extLst>
          </p:cNvPr>
          <p:cNvSpPr>
            <a:spLocks noGrp="1"/>
          </p:cNvSpPr>
          <p:nvPr>
            <p:ph type="sldNum" sz="quarter" idx="12"/>
          </p:nvPr>
        </p:nvSpPr>
        <p:spPr/>
        <p:txBody>
          <a:bodyPr/>
          <a:lstStyle>
            <a:lvl1pPr>
              <a:defRPr/>
            </a:lvl1pPr>
          </a:lstStyle>
          <a:p>
            <a:fld id="{E65E4243-8306-2A4B-8265-C2B1AB03A5D4}" type="slidenum">
              <a:rPr lang="en-US" altLang="zh-CN"/>
              <a:pPr/>
              <a:t>‹#›</a:t>
            </a:fld>
            <a:endParaRPr lang="en-US" altLang="zh-CN"/>
          </a:p>
        </p:txBody>
      </p:sp>
    </p:spTree>
    <p:extLst>
      <p:ext uri="{BB962C8B-B14F-4D97-AF65-F5344CB8AC3E}">
        <p14:creationId xmlns:p14="http://schemas.microsoft.com/office/powerpoint/2010/main" val="111424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9B35F5-EC66-5B4A-B038-A0FA62DB33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0E02835-5210-7B0A-8365-D4D3033649B7}"/>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D01B4E-45C0-C123-1F43-4453CE731597}"/>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0D24A2A-8810-CF5A-8393-E17C6D70EC28}"/>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F5843B0-3AAD-95D2-D6B2-AE78A02F9A7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3529757-156E-ED40-ADED-16CD33A21ABE}"/>
              </a:ext>
            </a:extLst>
          </p:cNvPr>
          <p:cNvSpPr>
            <a:spLocks noGrp="1"/>
          </p:cNvSpPr>
          <p:nvPr>
            <p:ph type="sldNum" sz="quarter" idx="12"/>
          </p:nvPr>
        </p:nvSpPr>
        <p:spPr/>
        <p:txBody>
          <a:bodyPr/>
          <a:lstStyle>
            <a:lvl1pPr>
              <a:defRPr/>
            </a:lvl1pPr>
          </a:lstStyle>
          <a:p>
            <a:fld id="{C8C317E0-4EAA-4F40-B17F-6D5948CDBC3C}" type="slidenum">
              <a:rPr lang="en-US" altLang="zh-CN"/>
              <a:pPr/>
              <a:t>‹#›</a:t>
            </a:fld>
            <a:endParaRPr lang="en-US" altLang="zh-CN"/>
          </a:p>
        </p:txBody>
      </p:sp>
    </p:spTree>
    <p:extLst>
      <p:ext uri="{BB962C8B-B14F-4D97-AF65-F5344CB8AC3E}">
        <p14:creationId xmlns:p14="http://schemas.microsoft.com/office/powerpoint/2010/main" val="2462316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07BBB9-E703-DE2F-86BB-DEA7FC69E83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37CE467-5D2F-7DE6-4872-0716413E832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8ACDAC-CD35-1BED-3FFA-1D04CE51749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31184FD-CEAC-3D4D-F86A-B1B5ED3B3361}"/>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90308F6-3A3C-D680-CBD7-F04A10468A44}"/>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BDC779E-7686-EE70-4F31-077A37CE9BD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BDC87632-EB01-9692-682D-B448B5569F1C}"/>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1DD6089F-C405-E5F2-FF97-ED19DC912900}"/>
              </a:ext>
            </a:extLst>
          </p:cNvPr>
          <p:cNvSpPr>
            <a:spLocks noGrp="1"/>
          </p:cNvSpPr>
          <p:nvPr>
            <p:ph type="sldNum" sz="quarter" idx="12"/>
          </p:nvPr>
        </p:nvSpPr>
        <p:spPr/>
        <p:txBody>
          <a:bodyPr/>
          <a:lstStyle>
            <a:lvl1pPr>
              <a:defRPr/>
            </a:lvl1pPr>
          </a:lstStyle>
          <a:p>
            <a:fld id="{05F20BD0-4F91-434F-9F4D-CB39F67F3DC9}" type="slidenum">
              <a:rPr lang="en-US" altLang="zh-CN"/>
              <a:pPr/>
              <a:t>‹#›</a:t>
            </a:fld>
            <a:endParaRPr lang="en-US" altLang="zh-CN"/>
          </a:p>
        </p:txBody>
      </p:sp>
    </p:spTree>
    <p:extLst>
      <p:ext uri="{BB962C8B-B14F-4D97-AF65-F5344CB8AC3E}">
        <p14:creationId xmlns:p14="http://schemas.microsoft.com/office/powerpoint/2010/main" val="94304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DCE46F-DFBF-1D6E-60A6-A8094B8A1A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192F86-8194-67A5-2D4F-7425594D3A00}"/>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2B27112-7203-D909-9A9A-CA17BEE90BD7}"/>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18CBC0E-E0F2-53C2-7BFC-8E1B74598FC4}"/>
              </a:ext>
            </a:extLst>
          </p:cNvPr>
          <p:cNvSpPr>
            <a:spLocks noGrp="1"/>
          </p:cNvSpPr>
          <p:nvPr>
            <p:ph type="sldNum" sz="quarter" idx="12"/>
          </p:nvPr>
        </p:nvSpPr>
        <p:spPr/>
        <p:txBody>
          <a:bodyPr/>
          <a:lstStyle>
            <a:lvl1pPr>
              <a:defRPr/>
            </a:lvl1pPr>
          </a:lstStyle>
          <a:p>
            <a:fld id="{5C2D7C02-844B-D041-82AC-A67CCCEAF67F}" type="slidenum">
              <a:rPr lang="en-US" altLang="zh-CN"/>
              <a:pPr/>
              <a:t>‹#›</a:t>
            </a:fld>
            <a:endParaRPr lang="en-US" altLang="zh-CN"/>
          </a:p>
        </p:txBody>
      </p:sp>
    </p:spTree>
    <p:extLst>
      <p:ext uri="{BB962C8B-B14F-4D97-AF65-F5344CB8AC3E}">
        <p14:creationId xmlns:p14="http://schemas.microsoft.com/office/powerpoint/2010/main" val="3782901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674A6F4-6AB9-738F-6F3A-4F658270FC9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8F35C5F-2335-EDF3-6523-064AFA1DA6F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D9E84317-95B9-609D-00CF-080B7D6D55C4}"/>
              </a:ext>
            </a:extLst>
          </p:cNvPr>
          <p:cNvSpPr>
            <a:spLocks noGrp="1"/>
          </p:cNvSpPr>
          <p:nvPr>
            <p:ph type="sldNum" sz="quarter" idx="12"/>
          </p:nvPr>
        </p:nvSpPr>
        <p:spPr/>
        <p:txBody>
          <a:bodyPr/>
          <a:lstStyle>
            <a:lvl1pPr>
              <a:defRPr/>
            </a:lvl1pPr>
          </a:lstStyle>
          <a:p>
            <a:fld id="{433EA9E7-4A9E-FC40-9CA7-48FCC6860234}" type="slidenum">
              <a:rPr lang="en-US" altLang="zh-CN"/>
              <a:pPr/>
              <a:t>‹#›</a:t>
            </a:fld>
            <a:endParaRPr lang="en-US" altLang="zh-CN"/>
          </a:p>
        </p:txBody>
      </p:sp>
    </p:spTree>
    <p:extLst>
      <p:ext uri="{BB962C8B-B14F-4D97-AF65-F5344CB8AC3E}">
        <p14:creationId xmlns:p14="http://schemas.microsoft.com/office/powerpoint/2010/main" val="381056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0CD227-9EC7-813B-EC85-E0F4635CD1C7}"/>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93EA181-82D6-CB55-000A-49AE287FE3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5D8B5CC-EC02-A350-401E-75A653D5A4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5A302B-B630-39D1-0EE3-F39B4F62F2A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056E6ECF-5663-29EB-8670-1348C34AE41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977C16EA-9C56-131E-1144-C92155927D50}"/>
              </a:ext>
            </a:extLst>
          </p:cNvPr>
          <p:cNvSpPr>
            <a:spLocks noGrp="1"/>
          </p:cNvSpPr>
          <p:nvPr>
            <p:ph type="sldNum" sz="quarter" idx="12"/>
          </p:nvPr>
        </p:nvSpPr>
        <p:spPr/>
        <p:txBody>
          <a:bodyPr/>
          <a:lstStyle>
            <a:lvl1pPr>
              <a:defRPr/>
            </a:lvl1pPr>
          </a:lstStyle>
          <a:p>
            <a:fld id="{D78FAFF3-01D8-9444-BA49-5AD596A98741}" type="slidenum">
              <a:rPr lang="en-US" altLang="zh-CN"/>
              <a:pPr/>
              <a:t>‹#›</a:t>
            </a:fld>
            <a:endParaRPr lang="en-US" altLang="zh-CN"/>
          </a:p>
        </p:txBody>
      </p:sp>
    </p:spTree>
    <p:extLst>
      <p:ext uri="{BB962C8B-B14F-4D97-AF65-F5344CB8AC3E}">
        <p14:creationId xmlns:p14="http://schemas.microsoft.com/office/powerpoint/2010/main" val="2476534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BF6DFE-B45A-CAB3-CBC1-B01ABC63403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AE6930C-E57E-8F27-C8C6-B1795774264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903253-D148-0990-CD23-CB765DA571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5477A89-5A9E-146D-CE91-92941FE092D6}"/>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9A54D7BA-99D2-7888-2107-72CA564D6F1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D7A24B0A-033D-3744-8781-A7D7ED4745EF}"/>
              </a:ext>
            </a:extLst>
          </p:cNvPr>
          <p:cNvSpPr>
            <a:spLocks noGrp="1"/>
          </p:cNvSpPr>
          <p:nvPr>
            <p:ph type="sldNum" sz="quarter" idx="12"/>
          </p:nvPr>
        </p:nvSpPr>
        <p:spPr/>
        <p:txBody>
          <a:bodyPr/>
          <a:lstStyle>
            <a:lvl1pPr>
              <a:defRPr/>
            </a:lvl1pPr>
          </a:lstStyle>
          <a:p>
            <a:fld id="{E59E5580-02B5-8940-95AC-2B94814D277A}" type="slidenum">
              <a:rPr lang="en-US" altLang="zh-CN"/>
              <a:pPr/>
              <a:t>‹#›</a:t>
            </a:fld>
            <a:endParaRPr lang="en-US" altLang="zh-CN"/>
          </a:p>
        </p:txBody>
      </p:sp>
    </p:spTree>
    <p:extLst>
      <p:ext uri="{BB962C8B-B14F-4D97-AF65-F5344CB8AC3E}">
        <p14:creationId xmlns:p14="http://schemas.microsoft.com/office/powerpoint/2010/main" val="379054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B15EC01-4397-BEB3-CD49-15A09EDC5280}"/>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2E27F45-9E7E-F701-A524-0ABE11A379D4}"/>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2AC1AB4D-71A9-D438-F75A-59415CA52A3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29" name="Rectangle 5">
            <a:extLst>
              <a:ext uri="{FF2B5EF4-FFF2-40B4-BE49-F238E27FC236}">
                <a16:creationId xmlns:a16="http://schemas.microsoft.com/office/drawing/2014/main" id="{36BA3CC0-35EA-3D12-10AE-567C11018AE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030" name="Rectangle 6">
            <a:extLst>
              <a:ext uri="{FF2B5EF4-FFF2-40B4-BE49-F238E27FC236}">
                <a16:creationId xmlns:a16="http://schemas.microsoft.com/office/drawing/2014/main" id="{5A22C4AF-0701-D829-9C38-31B457CD4DE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FED2BAC5-7735-BD46-9F27-176A368630D0}"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5.emf"/><Relationship Id="rId18" Type="http://schemas.openxmlformats.org/officeDocument/2006/relationships/oleObject" Target="../embeddings/oleObject17.bin"/><Relationship Id="rId26" Type="http://schemas.openxmlformats.org/officeDocument/2006/relationships/oleObject" Target="../embeddings/oleObject21.bin"/><Relationship Id="rId3" Type="http://schemas.openxmlformats.org/officeDocument/2006/relationships/image" Target="../media/image10.emf"/><Relationship Id="rId21" Type="http://schemas.openxmlformats.org/officeDocument/2006/relationships/image" Target="../media/image19.emf"/><Relationship Id="rId7" Type="http://schemas.openxmlformats.org/officeDocument/2006/relationships/image" Target="../media/image12.emf"/><Relationship Id="rId12" Type="http://schemas.openxmlformats.org/officeDocument/2006/relationships/oleObject" Target="../embeddings/oleObject14.bin"/><Relationship Id="rId17" Type="http://schemas.openxmlformats.org/officeDocument/2006/relationships/image" Target="../media/image17.emf"/><Relationship Id="rId25" Type="http://schemas.openxmlformats.org/officeDocument/2006/relationships/image" Target="../media/image21.emf"/><Relationship Id="rId2" Type="http://schemas.openxmlformats.org/officeDocument/2006/relationships/oleObject" Target="../embeddings/oleObject9.bin"/><Relationship Id="rId16" Type="http://schemas.openxmlformats.org/officeDocument/2006/relationships/oleObject" Target="../embeddings/oleObject16.bin"/><Relationship Id="rId20" Type="http://schemas.openxmlformats.org/officeDocument/2006/relationships/oleObject" Target="../embeddings/oleObject18.bin"/><Relationship Id="rId29"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4.emf"/><Relationship Id="rId24" Type="http://schemas.openxmlformats.org/officeDocument/2006/relationships/oleObject" Target="../embeddings/oleObject20.bin"/><Relationship Id="rId5" Type="http://schemas.openxmlformats.org/officeDocument/2006/relationships/image" Target="../media/image11.emf"/><Relationship Id="rId15" Type="http://schemas.openxmlformats.org/officeDocument/2006/relationships/image" Target="../media/image16.emf"/><Relationship Id="rId23" Type="http://schemas.openxmlformats.org/officeDocument/2006/relationships/image" Target="../media/image20.emf"/><Relationship Id="rId28" Type="http://schemas.openxmlformats.org/officeDocument/2006/relationships/oleObject" Target="../embeddings/oleObject22.bin"/><Relationship Id="rId10" Type="http://schemas.openxmlformats.org/officeDocument/2006/relationships/oleObject" Target="../embeddings/oleObject13.bin"/><Relationship Id="rId19" Type="http://schemas.openxmlformats.org/officeDocument/2006/relationships/image" Target="../media/image18.emf"/><Relationship Id="rId31" Type="http://schemas.openxmlformats.org/officeDocument/2006/relationships/image" Target="../media/image24.emf"/><Relationship Id="rId4" Type="http://schemas.openxmlformats.org/officeDocument/2006/relationships/oleObject" Target="../embeddings/oleObject10.bin"/><Relationship Id="rId9" Type="http://schemas.openxmlformats.org/officeDocument/2006/relationships/image" Target="../media/image13.emf"/><Relationship Id="rId14" Type="http://schemas.openxmlformats.org/officeDocument/2006/relationships/oleObject" Target="../embeddings/oleObject15.bin"/><Relationship Id="rId22" Type="http://schemas.openxmlformats.org/officeDocument/2006/relationships/oleObject" Target="../embeddings/oleObject19.bin"/><Relationship Id="rId27" Type="http://schemas.openxmlformats.org/officeDocument/2006/relationships/image" Target="../media/image22.emf"/><Relationship Id="rId30"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4.bin"/><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7.bin"/><Relationship Id="rId5" Type="http://schemas.openxmlformats.org/officeDocument/2006/relationships/image" Target="../media/image28.emf"/><Relationship Id="rId4" Type="http://schemas.openxmlformats.org/officeDocument/2006/relationships/oleObject" Target="../embeddings/oleObject26.bin"/><Relationship Id="rId9"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rotWithShape="0">
          <a:gsLst>
            <a:gs pos="0">
              <a:schemeClr val="bg1"/>
            </a:gs>
            <a:gs pos="100000">
              <a:srgbClr val="FF66FF"/>
            </a:gs>
          </a:gsLst>
          <a:lin ang="5400000" scaled="1"/>
        </a:gradFill>
        <a:effectLst/>
      </p:bgPr>
    </p:bg>
    <p:spTree>
      <p:nvGrpSpPr>
        <p:cNvPr id="1" name=""/>
        <p:cNvGrpSpPr/>
        <p:nvPr/>
      </p:nvGrpSpPr>
      <p:grpSpPr>
        <a:xfrm>
          <a:off x="0" y="0"/>
          <a:ext cx="0" cy="0"/>
          <a:chOff x="0" y="0"/>
          <a:chExt cx="0" cy="0"/>
        </a:xfrm>
      </p:grpSpPr>
      <p:sp>
        <p:nvSpPr>
          <p:cNvPr id="894979" name="Rectangle 3">
            <a:extLst>
              <a:ext uri="{FF2B5EF4-FFF2-40B4-BE49-F238E27FC236}">
                <a16:creationId xmlns:a16="http://schemas.microsoft.com/office/drawing/2014/main" id="{D2E2E2EE-7580-3026-3853-02F0A91DBC64}"/>
              </a:ext>
            </a:extLst>
          </p:cNvPr>
          <p:cNvSpPr>
            <a:spLocks noChangeArrowheads="1"/>
          </p:cNvSpPr>
          <p:nvPr/>
        </p:nvSpPr>
        <p:spPr bwMode="auto">
          <a:xfrm>
            <a:off x="457200" y="8382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3600">
                <a:solidFill>
                  <a:srgbClr val="003366"/>
                </a:solidFill>
                <a:latin typeface="Arial" panose="020B0604020202020204" pitchFamily="34" charset="0"/>
              </a:rPr>
              <a:t>Chapter 23 &amp; 24</a:t>
            </a:r>
            <a:r>
              <a:rPr lang="en-US" altLang="zh-CN" sz="4400" b="0">
                <a:solidFill>
                  <a:srgbClr val="003366"/>
                </a:solidFill>
              </a:rPr>
              <a:t> </a:t>
            </a:r>
          </a:p>
          <a:p>
            <a:pPr algn="ctr"/>
            <a:r>
              <a:rPr lang="en-US" altLang="zh-CN" sz="4000">
                <a:solidFill>
                  <a:srgbClr val="003366"/>
                </a:solidFill>
              </a:rPr>
              <a:t>DC Circuits</a:t>
            </a:r>
          </a:p>
        </p:txBody>
      </p:sp>
      <p:sp>
        <p:nvSpPr>
          <p:cNvPr id="894980" name="Text Box 4">
            <a:extLst>
              <a:ext uri="{FF2B5EF4-FFF2-40B4-BE49-F238E27FC236}">
                <a16:creationId xmlns:a16="http://schemas.microsoft.com/office/drawing/2014/main" id="{9376CB4E-9990-4D74-7D78-D6BD04280FB2}"/>
              </a:ext>
            </a:extLst>
          </p:cNvPr>
          <p:cNvSpPr txBox="1">
            <a:spLocks noChangeArrowheads="1"/>
          </p:cNvSpPr>
          <p:nvPr/>
        </p:nvSpPr>
        <p:spPr bwMode="auto">
          <a:xfrm>
            <a:off x="2057400" y="2590800"/>
            <a:ext cx="6172200"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buFontTx/>
              <a:buAutoNum type="arabicPeriod"/>
            </a:pPr>
            <a:r>
              <a:rPr lang="en-US" altLang="zh-CN" sz="2800">
                <a:solidFill>
                  <a:schemeClr val="accent2"/>
                </a:solidFill>
                <a:latin typeface="Arial" panose="020B0604020202020204" pitchFamily="34" charset="0"/>
              </a:rPr>
              <a:t>Electric Current </a:t>
            </a:r>
          </a:p>
          <a:p>
            <a:pPr>
              <a:spcBef>
                <a:spcPct val="50000"/>
              </a:spcBef>
              <a:buFontTx/>
              <a:buAutoNum type="arabicPeriod"/>
            </a:pPr>
            <a:r>
              <a:rPr lang="en-US" altLang="zh-CN" sz="2800">
                <a:solidFill>
                  <a:schemeClr val="accent2"/>
                </a:solidFill>
                <a:latin typeface="Arial" panose="020B0604020202020204" pitchFamily="34" charset="0"/>
              </a:rPr>
              <a:t>Electric Current Density</a:t>
            </a:r>
          </a:p>
          <a:p>
            <a:pPr>
              <a:spcBef>
                <a:spcPct val="50000"/>
              </a:spcBef>
              <a:buFontTx/>
              <a:buAutoNum type="arabicPeriod"/>
            </a:pPr>
            <a:r>
              <a:rPr lang="en-US" altLang="zh-CN" sz="2800">
                <a:solidFill>
                  <a:schemeClr val="accent2"/>
                </a:solidFill>
                <a:latin typeface="Arial" panose="020B0604020202020204" pitchFamily="34" charset="0"/>
              </a:rPr>
              <a:t>Microscopic View of Ohm’s Law</a:t>
            </a:r>
          </a:p>
          <a:p>
            <a:pPr>
              <a:spcBef>
                <a:spcPct val="50000"/>
              </a:spcBef>
              <a:buFontTx/>
              <a:buAutoNum type="arabicPeriod"/>
            </a:pPr>
            <a:r>
              <a:rPr lang="en-US" altLang="zh-CN" sz="2800">
                <a:solidFill>
                  <a:schemeClr val="accent2"/>
                </a:solidFill>
                <a:latin typeface="Arial" panose="020B0604020202020204" pitchFamily="34" charset="0"/>
              </a:rPr>
              <a:t>Energy Stored in an Electric Field</a:t>
            </a:r>
          </a:p>
          <a:p>
            <a:pPr>
              <a:spcBef>
                <a:spcPct val="50000"/>
              </a:spcBef>
              <a:buFontTx/>
              <a:buAutoNum type="arabicPeriod"/>
            </a:pPr>
            <a:r>
              <a:rPr lang="en-US" altLang="zh-CN" sz="2800">
                <a:solidFill>
                  <a:schemeClr val="accent2"/>
                </a:solidFill>
                <a:latin typeface="Arial" panose="020B0604020202020204" pitchFamily="34" charset="0"/>
              </a:rPr>
              <a:t>Microscopic View of Ohm’s Law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3" name="Text Box 3">
            <a:extLst>
              <a:ext uri="{FF2B5EF4-FFF2-40B4-BE49-F238E27FC236}">
                <a16:creationId xmlns:a16="http://schemas.microsoft.com/office/drawing/2014/main" id="{5B62A93F-E208-1926-5FAD-43A0E00DB1D2}"/>
              </a:ext>
            </a:extLst>
          </p:cNvPr>
          <p:cNvSpPr txBox="1">
            <a:spLocks noChangeArrowheads="1"/>
          </p:cNvSpPr>
          <p:nvPr/>
        </p:nvSpPr>
        <p:spPr bwMode="auto">
          <a:xfrm>
            <a:off x="2133600" y="173038"/>
            <a:ext cx="4114800" cy="588962"/>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b="0">
                <a:solidFill>
                  <a:schemeClr val="tx2"/>
                </a:solidFill>
                <a:latin typeface="Arial Rounded MT Bold" panose="020F0704030504030204" pitchFamily="34" charset="0"/>
                <a:cs typeface="Arial" panose="020B0604020202020204" pitchFamily="34" charset="0"/>
              </a:rPr>
              <a:t>23-1.</a:t>
            </a:r>
            <a:r>
              <a:rPr kumimoji="0" lang="en-US" altLang="zh-CN" sz="3200">
                <a:solidFill>
                  <a:schemeClr val="tx2"/>
                </a:solidFill>
                <a:latin typeface="Arial Rounded MT Bold" panose="020F0704030504030204" pitchFamily="34" charset="0"/>
                <a:cs typeface="Arial" panose="020B0604020202020204" pitchFamily="34" charset="0"/>
              </a:rPr>
              <a:t> </a:t>
            </a:r>
            <a:r>
              <a:rPr lang="en-US" altLang="zh-CN" sz="3200" b="0">
                <a:latin typeface="Arial" panose="020B0604020202020204" pitchFamily="34" charset="0"/>
              </a:rPr>
              <a:t>Current </a:t>
            </a:r>
            <a:r>
              <a:rPr kumimoji="0" lang="en-US" altLang="zh-CN" b="0">
                <a:solidFill>
                  <a:schemeClr val="tx2"/>
                </a:solidFill>
                <a:latin typeface="Arial Rounded MT Bold" panose="020F0704030504030204" pitchFamily="34" charset="0"/>
                <a:cs typeface="Arial" panose="020B0604020202020204" pitchFamily="34" charset="0"/>
              </a:rPr>
              <a:t>(P549)</a:t>
            </a:r>
          </a:p>
        </p:txBody>
      </p:sp>
      <p:sp>
        <p:nvSpPr>
          <p:cNvPr id="885764" name="Text Box 4">
            <a:extLst>
              <a:ext uri="{FF2B5EF4-FFF2-40B4-BE49-F238E27FC236}">
                <a16:creationId xmlns:a16="http://schemas.microsoft.com/office/drawing/2014/main" id="{AC3C497E-3521-07BF-1101-88C36025627E}"/>
              </a:ext>
            </a:extLst>
          </p:cNvPr>
          <p:cNvSpPr txBox="1">
            <a:spLocks noChangeArrowheads="1"/>
          </p:cNvSpPr>
          <p:nvPr/>
        </p:nvSpPr>
        <p:spPr bwMode="auto">
          <a:xfrm>
            <a:off x="134938" y="914400"/>
            <a:ext cx="9009062"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The current in a wire is defined as the net amount of charge that passes through the wire’s full cross section at any point per unit time </a:t>
            </a:r>
            <a:r>
              <a:rPr lang="zh-CN" altLang="en-US" sz="2400">
                <a:latin typeface="宋体" panose="02010600030101010101" pitchFamily="2" charset="-122"/>
              </a:rPr>
              <a:t>单位时间内通过任一截面的电量</a:t>
            </a:r>
            <a:r>
              <a:rPr lang="en-US" altLang="zh-CN" sz="2400">
                <a:latin typeface="宋体" panose="02010600030101010101" pitchFamily="2" charset="-122"/>
              </a:rPr>
              <a:t>,</a:t>
            </a:r>
            <a:r>
              <a:rPr lang="zh-CN" altLang="en-US" sz="2400">
                <a:latin typeface="宋体" panose="02010600030101010101" pitchFamily="2" charset="-122"/>
              </a:rPr>
              <a:t>表示电路中电流的强弱</a:t>
            </a:r>
            <a:r>
              <a:rPr lang="en-US" altLang="zh-CN" sz="2400">
                <a:latin typeface="宋体" panose="02010600030101010101" pitchFamily="2" charset="-122"/>
              </a:rPr>
              <a:t>,</a:t>
            </a:r>
            <a:r>
              <a:rPr lang="zh-CN" altLang="en-US" sz="2400">
                <a:latin typeface="宋体" panose="02010600030101010101" pitchFamily="2" charset="-122"/>
              </a:rPr>
              <a:t>用标量</a:t>
            </a:r>
            <a:r>
              <a:rPr lang="zh-CN" altLang="en-US" sz="2400">
                <a:solidFill>
                  <a:srgbClr val="FF0000"/>
                </a:solidFill>
                <a:latin typeface="宋体" panose="02010600030101010101" pitchFamily="2" charset="-122"/>
              </a:rPr>
              <a:t> </a:t>
            </a:r>
            <a:r>
              <a:rPr lang="en-US" altLang="zh-CN" sz="3200" i="1">
                <a:solidFill>
                  <a:srgbClr val="FF0000"/>
                </a:solidFill>
              </a:rPr>
              <a:t>I </a:t>
            </a:r>
            <a:r>
              <a:rPr lang="zh-CN" altLang="en-US" sz="2400">
                <a:latin typeface="宋体" panose="02010600030101010101" pitchFamily="2" charset="-122"/>
              </a:rPr>
              <a:t>表示。</a:t>
            </a:r>
          </a:p>
        </p:txBody>
      </p:sp>
      <p:grpSp>
        <p:nvGrpSpPr>
          <p:cNvPr id="885765" name="Group 5">
            <a:extLst>
              <a:ext uri="{FF2B5EF4-FFF2-40B4-BE49-F238E27FC236}">
                <a16:creationId xmlns:a16="http://schemas.microsoft.com/office/drawing/2014/main" id="{641C0EE9-471A-1207-85D1-BA999A6E3202}"/>
              </a:ext>
            </a:extLst>
          </p:cNvPr>
          <p:cNvGrpSpPr>
            <a:grpSpLocks/>
          </p:cNvGrpSpPr>
          <p:nvPr/>
        </p:nvGrpSpPr>
        <p:grpSpPr bwMode="auto">
          <a:xfrm>
            <a:off x="6019800" y="3055938"/>
            <a:ext cx="2706688" cy="982662"/>
            <a:chOff x="3792" y="2352"/>
            <a:chExt cx="1705" cy="619"/>
          </a:xfrm>
        </p:grpSpPr>
        <p:sp>
          <p:nvSpPr>
            <p:cNvPr id="885766" name="Oval 6">
              <a:extLst>
                <a:ext uri="{FF2B5EF4-FFF2-40B4-BE49-F238E27FC236}">
                  <a16:creationId xmlns:a16="http://schemas.microsoft.com/office/drawing/2014/main" id="{0FAAD2E7-99E1-0D73-7FC0-447D66D83201}"/>
                </a:ext>
              </a:extLst>
            </p:cNvPr>
            <p:cNvSpPr>
              <a:spLocks noChangeArrowheads="1"/>
            </p:cNvSpPr>
            <p:nvPr/>
          </p:nvSpPr>
          <p:spPr bwMode="auto">
            <a:xfrm rot="33546">
              <a:off x="3792" y="2361"/>
              <a:ext cx="214" cy="600"/>
            </a:xfrm>
            <a:prstGeom prst="ellipse">
              <a:avLst/>
            </a:prstGeom>
            <a:solidFill>
              <a:srgbClr val="33CCCC">
                <a:alpha val="50000"/>
              </a:srgbClr>
            </a:solidFill>
            <a:ln w="412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85767" name="Group 7">
              <a:extLst>
                <a:ext uri="{FF2B5EF4-FFF2-40B4-BE49-F238E27FC236}">
                  <a16:creationId xmlns:a16="http://schemas.microsoft.com/office/drawing/2014/main" id="{8E856BF2-FC06-D92C-6BCC-6335286AB058}"/>
                </a:ext>
              </a:extLst>
            </p:cNvPr>
            <p:cNvGrpSpPr>
              <a:grpSpLocks/>
            </p:cNvGrpSpPr>
            <p:nvPr/>
          </p:nvGrpSpPr>
          <p:grpSpPr bwMode="auto">
            <a:xfrm>
              <a:off x="3933" y="2391"/>
              <a:ext cx="77" cy="528"/>
              <a:chOff x="1726" y="2813"/>
              <a:chExt cx="77" cy="528"/>
            </a:xfrm>
          </p:grpSpPr>
          <p:sp>
            <p:nvSpPr>
              <p:cNvPr id="885768" name="Line 8">
                <a:extLst>
                  <a:ext uri="{FF2B5EF4-FFF2-40B4-BE49-F238E27FC236}">
                    <a16:creationId xmlns:a16="http://schemas.microsoft.com/office/drawing/2014/main" id="{BC417725-7951-2447-82E4-5EC5B3B54838}"/>
                  </a:ext>
                </a:extLst>
              </p:cNvPr>
              <p:cNvSpPr>
                <a:spLocks noChangeShapeType="1"/>
              </p:cNvSpPr>
              <p:nvPr/>
            </p:nvSpPr>
            <p:spPr bwMode="auto">
              <a:xfrm rot="-759439">
                <a:off x="1726" y="2813"/>
                <a:ext cx="2" cy="42"/>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69" name="Line 9">
                <a:extLst>
                  <a:ext uri="{FF2B5EF4-FFF2-40B4-BE49-F238E27FC236}">
                    <a16:creationId xmlns:a16="http://schemas.microsoft.com/office/drawing/2014/main" id="{0F3DA1BB-9C83-FA03-82DF-8DF0351EE856}"/>
                  </a:ext>
                </a:extLst>
              </p:cNvPr>
              <p:cNvSpPr>
                <a:spLocks noChangeShapeType="1"/>
              </p:cNvSpPr>
              <p:nvPr/>
            </p:nvSpPr>
            <p:spPr bwMode="auto">
              <a:xfrm rot="-759439">
                <a:off x="1801" y="3025"/>
                <a:ext cx="2"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0" name="Line 10">
                <a:extLst>
                  <a:ext uri="{FF2B5EF4-FFF2-40B4-BE49-F238E27FC236}">
                    <a16:creationId xmlns:a16="http://schemas.microsoft.com/office/drawing/2014/main" id="{98482D9A-D41D-591A-0753-F1FDB7A33978}"/>
                  </a:ext>
                </a:extLst>
              </p:cNvPr>
              <p:cNvSpPr>
                <a:spLocks noChangeShapeType="1"/>
              </p:cNvSpPr>
              <p:nvPr/>
            </p:nvSpPr>
            <p:spPr bwMode="auto">
              <a:xfrm rot="20840561" flipH="1">
                <a:off x="1784" y="3162"/>
                <a:ext cx="2"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1" name="Line 11">
                <a:extLst>
                  <a:ext uri="{FF2B5EF4-FFF2-40B4-BE49-F238E27FC236}">
                    <a16:creationId xmlns:a16="http://schemas.microsoft.com/office/drawing/2014/main" id="{EDEDC794-B812-E1F2-6E8C-9BA94A45A532}"/>
                  </a:ext>
                </a:extLst>
              </p:cNvPr>
              <p:cNvSpPr>
                <a:spLocks noChangeShapeType="1"/>
              </p:cNvSpPr>
              <p:nvPr/>
            </p:nvSpPr>
            <p:spPr bwMode="auto">
              <a:xfrm rot="20840561" flipH="1">
                <a:off x="1755" y="3298"/>
                <a:ext cx="1"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2" name="Line 12">
                <a:extLst>
                  <a:ext uri="{FF2B5EF4-FFF2-40B4-BE49-F238E27FC236}">
                    <a16:creationId xmlns:a16="http://schemas.microsoft.com/office/drawing/2014/main" id="{88577EE7-E35B-FC7C-5E74-609F608F0DB6}"/>
                  </a:ext>
                </a:extLst>
              </p:cNvPr>
              <p:cNvSpPr>
                <a:spLocks noChangeShapeType="1"/>
              </p:cNvSpPr>
              <p:nvPr/>
            </p:nvSpPr>
            <p:spPr bwMode="auto">
              <a:xfrm rot="-759439">
                <a:off x="1780" y="2913"/>
                <a:ext cx="1"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5773" name="Group 13">
              <a:extLst>
                <a:ext uri="{FF2B5EF4-FFF2-40B4-BE49-F238E27FC236}">
                  <a16:creationId xmlns:a16="http://schemas.microsoft.com/office/drawing/2014/main" id="{06134624-ED00-F033-20ED-47E3E360C1E0}"/>
                </a:ext>
              </a:extLst>
            </p:cNvPr>
            <p:cNvGrpSpPr>
              <a:grpSpLocks/>
            </p:cNvGrpSpPr>
            <p:nvPr/>
          </p:nvGrpSpPr>
          <p:grpSpPr bwMode="auto">
            <a:xfrm>
              <a:off x="4268" y="2352"/>
              <a:ext cx="230" cy="600"/>
              <a:chOff x="2997" y="1237"/>
              <a:chExt cx="257" cy="672"/>
            </a:xfrm>
          </p:grpSpPr>
          <p:grpSp>
            <p:nvGrpSpPr>
              <p:cNvPr id="885774" name="Group 14">
                <a:extLst>
                  <a:ext uri="{FF2B5EF4-FFF2-40B4-BE49-F238E27FC236}">
                    <a16:creationId xmlns:a16="http://schemas.microsoft.com/office/drawing/2014/main" id="{9B8E2C0D-46A2-4AA2-6E11-384CD034CCAE}"/>
                  </a:ext>
                </a:extLst>
              </p:cNvPr>
              <p:cNvGrpSpPr>
                <a:grpSpLocks/>
              </p:cNvGrpSpPr>
              <p:nvPr/>
            </p:nvGrpSpPr>
            <p:grpSpPr bwMode="auto">
              <a:xfrm rot="-759439">
                <a:off x="2997" y="1237"/>
                <a:ext cx="240" cy="672"/>
                <a:chOff x="1200" y="2496"/>
                <a:chExt cx="240" cy="672"/>
              </a:xfrm>
            </p:grpSpPr>
            <p:sp>
              <p:nvSpPr>
                <p:cNvPr id="885775" name="Oval 15">
                  <a:extLst>
                    <a:ext uri="{FF2B5EF4-FFF2-40B4-BE49-F238E27FC236}">
                      <a16:creationId xmlns:a16="http://schemas.microsoft.com/office/drawing/2014/main" id="{ECA05CA9-A10B-5054-AC78-B38556559D60}"/>
                    </a:ext>
                  </a:extLst>
                </p:cNvPr>
                <p:cNvSpPr>
                  <a:spLocks noChangeArrowheads="1"/>
                </p:cNvSpPr>
                <p:nvPr/>
              </p:nvSpPr>
              <p:spPr bwMode="auto">
                <a:xfrm>
                  <a:off x="1200" y="2496"/>
                  <a:ext cx="240" cy="672"/>
                </a:xfrm>
                <a:prstGeom prst="ellipse">
                  <a:avLst/>
                </a:prstGeom>
                <a:noFill/>
                <a:ln w="41275">
                  <a:solidFill>
                    <a:srgbClr val="993300"/>
                  </a:solidFill>
                  <a:round/>
                  <a:headEnd/>
                  <a:tailEnd/>
                </a:ln>
                <a:effectLst/>
                <a:extLst>
                  <a:ext uri="{909E8E84-426E-40DD-AFC4-6F175D3DCCD1}">
                    <a14:hiddenFill xmlns:a14="http://schemas.microsoft.com/office/drawing/2010/main">
                      <a:solidFill>
                        <a:srgbClr val="6666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6" name="Line 16">
                  <a:extLst>
                    <a:ext uri="{FF2B5EF4-FFF2-40B4-BE49-F238E27FC236}">
                      <a16:creationId xmlns:a16="http://schemas.microsoft.com/office/drawing/2014/main" id="{F55C70E1-5E79-AB42-C5A7-87C1B3FC33EC}"/>
                    </a:ext>
                  </a:extLst>
                </p:cNvPr>
                <p:cNvSpPr>
                  <a:spLocks noChangeShapeType="1"/>
                </p:cNvSpPr>
                <p:nvPr/>
              </p:nvSpPr>
              <p:spPr bwMode="auto">
                <a:xfrm flipH="1">
                  <a:off x="1200" y="2592"/>
                  <a:ext cx="192" cy="240"/>
                </a:xfrm>
                <a:prstGeom prst="line">
                  <a:avLst/>
                </a:prstGeom>
                <a:noFill/>
                <a:ln w="34925">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7" name="Line 17">
                  <a:extLst>
                    <a:ext uri="{FF2B5EF4-FFF2-40B4-BE49-F238E27FC236}">
                      <a16:creationId xmlns:a16="http://schemas.microsoft.com/office/drawing/2014/main" id="{CCBD0398-9D52-385F-65EE-6F0A4495FDB1}"/>
                    </a:ext>
                  </a:extLst>
                </p:cNvPr>
                <p:cNvSpPr>
                  <a:spLocks noChangeShapeType="1"/>
                </p:cNvSpPr>
                <p:nvPr/>
              </p:nvSpPr>
              <p:spPr bwMode="auto">
                <a:xfrm flipH="1">
                  <a:off x="1210" y="2678"/>
                  <a:ext cx="192" cy="240"/>
                </a:xfrm>
                <a:prstGeom prst="line">
                  <a:avLst/>
                </a:prstGeom>
                <a:noFill/>
                <a:ln w="34925">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8" name="Line 18">
                  <a:extLst>
                    <a:ext uri="{FF2B5EF4-FFF2-40B4-BE49-F238E27FC236}">
                      <a16:creationId xmlns:a16="http://schemas.microsoft.com/office/drawing/2014/main" id="{4DEA0138-243F-6680-8711-9BAE542B8AA1}"/>
                    </a:ext>
                  </a:extLst>
                </p:cNvPr>
                <p:cNvSpPr>
                  <a:spLocks noChangeShapeType="1"/>
                </p:cNvSpPr>
                <p:nvPr/>
              </p:nvSpPr>
              <p:spPr bwMode="auto">
                <a:xfrm flipH="1">
                  <a:off x="1228" y="2746"/>
                  <a:ext cx="192" cy="240"/>
                </a:xfrm>
                <a:prstGeom prst="line">
                  <a:avLst/>
                </a:prstGeom>
                <a:noFill/>
                <a:ln w="34925">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79" name="Line 19">
                  <a:extLst>
                    <a:ext uri="{FF2B5EF4-FFF2-40B4-BE49-F238E27FC236}">
                      <a16:creationId xmlns:a16="http://schemas.microsoft.com/office/drawing/2014/main" id="{3A95ED91-E500-2CAE-5187-5AB22B0B7557}"/>
                    </a:ext>
                  </a:extLst>
                </p:cNvPr>
                <p:cNvSpPr>
                  <a:spLocks noChangeShapeType="1"/>
                </p:cNvSpPr>
                <p:nvPr/>
              </p:nvSpPr>
              <p:spPr bwMode="auto">
                <a:xfrm flipH="1">
                  <a:off x="1248" y="2832"/>
                  <a:ext cx="192" cy="240"/>
                </a:xfrm>
                <a:prstGeom prst="line">
                  <a:avLst/>
                </a:prstGeom>
                <a:noFill/>
                <a:ln w="34925">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0" name="Line 20">
                  <a:extLst>
                    <a:ext uri="{FF2B5EF4-FFF2-40B4-BE49-F238E27FC236}">
                      <a16:creationId xmlns:a16="http://schemas.microsoft.com/office/drawing/2014/main" id="{FFB48053-819F-A7ED-8FC0-8B5DDE79E461}"/>
                    </a:ext>
                  </a:extLst>
                </p:cNvPr>
                <p:cNvSpPr>
                  <a:spLocks noChangeShapeType="1"/>
                </p:cNvSpPr>
                <p:nvPr/>
              </p:nvSpPr>
              <p:spPr bwMode="auto">
                <a:xfrm flipH="1">
                  <a:off x="1248" y="2928"/>
                  <a:ext cx="192" cy="240"/>
                </a:xfrm>
                <a:prstGeom prst="line">
                  <a:avLst/>
                </a:prstGeom>
                <a:noFill/>
                <a:ln w="34925">
                  <a:solidFill>
                    <a:srgbClr val="CC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1" name="Freeform 21">
                  <a:extLst>
                    <a:ext uri="{FF2B5EF4-FFF2-40B4-BE49-F238E27FC236}">
                      <a16:creationId xmlns:a16="http://schemas.microsoft.com/office/drawing/2014/main" id="{FF612656-3487-5C6A-F736-8BCE83528CA4}"/>
                    </a:ext>
                  </a:extLst>
                </p:cNvPr>
                <p:cNvSpPr>
                  <a:spLocks/>
                </p:cNvSpPr>
                <p:nvPr/>
              </p:nvSpPr>
              <p:spPr bwMode="auto">
                <a:xfrm>
                  <a:off x="1200" y="2547"/>
                  <a:ext cx="163" cy="189"/>
                </a:xfrm>
                <a:custGeom>
                  <a:avLst/>
                  <a:gdLst>
                    <a:gd name="T0" fmla="*/ 163 w 163"/>
                    <a:gd name="T1" fmla="*/ 0 h 189"/>
                    <a:gd name="T2" fmla="*/ 0 w 163"/>
                    <a:gd name="T3" fmla="*/ 189 h 189"/>
                  </a:gdLst>
                  <a:ahLst/>
                  <a:cxnLst>
                    <a:cxn ang="0">
                      <a:pos x="T0" y="T1"/>
                    </a:cxn>
                    <a:cxn ang="0">
                      <a:pos x="T2" y="T3"/>
                    </a:cxn>
                  </a:cxnLst>
                  <a:rect l="0" t="0" r="r" b="b"/>
                  <a:pathLst>
                    <a:path w="163" h="189">
                      <a:moveTo>
                        <a:pt x="163" y="0"/>
                      </a:moveTo>
                      <a:lnTo>
                        <a:pt x="0" y="189"/>
                      </a:lnTo>
                    </a:path>
                  </a:pathLst>
                </a:custGeom>
                <a:noFill/>
                <a:ln w="34925" cap="flat" cmpd="sng">
                  <a:solidFill>
                    <a:srgbClr val="CC99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5782" name="Line 22">
                <a:extLst>
                  <a:ext uri="{FF2B5EF4-FFF2-40B4-BE49-F238E27FC236}">
                    <a16:creationId xmlns:a16="http://schemas.microsoft.com/office/drawing/2014/main" id="{580E2B3D-BDDE-B44D-204C-72AD6BE98769}"/>
                  </a:ext>
                </a:extLst>
              </p:cNvPr>
              <p:cNvSpPr>
                <a:spLocks noChangeShapeType="1"/>
              </p:cNvSpPr>
              <p:nvPr/>
            </p:nvSpPr>
            <p:spPr bwMode="auto">
              <a:xfrm rot="-759439">
                <a:off x="3100" y="1264"/>
                <a:ext cx="2" cy="48"/>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3" name="Line 23">
                <a:extLst>
                  <a:ext uri="{FF2B5EF4-FFF2-40B4-BE49-F238E27FC236}">
                    <a16:creationId xmlns:a16="http://schemas.microsoft.com/office/drawing/2014/main" id="{9422AD7A-1598-EACB-04F6-7771C473542D}"/>
                  </a:ext>
                </a:extLst>
              </p:cNvPr>
              <p:cNvSpPr>
                <a:spLocks noChangeShapeType="1"/>
              </p:cNvSpPr>
              <p:nvPr/>
            </p:nvSpPr>
            <p:spPr bwMode="auto">
              <a:xfrm rot="-759439">
                <a:off x="3225" y="1487"/>
                <a:ext cx="2" cy="48"/>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4" name="Line 24">
                <a:extLst>
                  <a:ext uri="{FF2B5EF4-FFF2-40B4-BE49-F238E27FC236}">
                    <a16:creationId xmlns:a16="http://schemas.microsoft.com/office/drawing/2014/main" id="{2FA572AB-53C1-2207-E4A1-E80A09581660}"/>
                  </a:ext>
                </a:extLst>
              </p:cNvPr>
              <p:cNvSpPr>
                <a:spLocks noChangeShapeType="1"/>
              </p:cNvSpPr>
              <p:nvPr/>
            </p:nvSpPr>
            <p:spPr bwMode="auto">
              <a:xfrm rot="20840561" flipH="1">
                <a:off x="3252" y="1671"/>
                <a:ext cx="2" cy="48"/>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5" name="Line 25">
                <a:extLst>
                  <a:ext uri="{FF2B5EF4-FFF2-40B4-BE49-F238E27FC236}">
                    <a16:creationId xmlns:a16="http://schemas.microsoft.com/office/drawing/2014/main" id="{58883041-DE19-82A5-65B0-8E000E5240FB}"/>
                  </a:ext>
                </a:extLst>
              </p:cNvPr>
              <p:cNvSpPr>
                <a:spLocks noChangeShapeType="1"/>
              </p:cNvSpPr>
              <p:nvPr/>
            </p:nvSpPr>
            <p:spPr bwMode="auto">
              <a:xfrm rot="20840561" flipH="1">
                <a:off x="3249" y="1808"/>
                <a:ext cx="2" cy="48"/>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6" name="Line 26">
                <a:extLst>
                  <a:ext uri="{FF2B5EF4-FFF2-40B4-BE49-F238E27FC236}">
                    <a16:creationId xmlns:a16="http://schemas.microsoft.com/office/drawing/2014/main" id="{D8FF9E13-22F9-7F82-E937-BDE7F644EA4B}"/>
                  </a:ext>
                </a:extLst>
              </p:cNvPr>
              <p:cNvSpPr>
                <a:spLocks noChangeShapeType="1"/>
              </p:cNvSpPr>
              <p:nvPr/>
            </p:nvSpPr>
            <p:spPr bwMode="auto">
              <a:xfrm rot="-759439">
                <a:off x="3186" y="1377"/>
                <a:ext cx="2" cy="48"/>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885787" name="Object 27">
              <a:extLst>
                <a:ext uri="{FF2B5EF4-FFF2-40B4-BE49-F238E27FC236}">
                  <a16:creationId xmlns:a16="http://schemas.microsoft.com/office/drawing/2014/main" id="{70D1C2D5-16EA-A426-2BC5-C6274AC95679}"/>
                </a:ext>
              </a:extLst>
            </p:cNvPr>
            <p:cNvGraphicFramePr>
              <a:graphicFrameLocks noChangeAspect="1"/>
            </p:cNvGraphicFramePr>
            <p:nvPr/>
          </p:nvGraphicFramePr>
          <p:xfrm>
            <a:off x="4980" y="2548"/>
            <a:ext cx="199" cy="237"/>
          </p:xfrm>
          <a:graphic>
            <a:graphicData uri="http://schemas.openxmlformats.org/presentationml/2006/ole">
              <mc:AlternateContent xmlns:mc="http://schemas.openxmlformats.org/markup-compatibility/2006">
                <mc:Choice xmlns:v="urn:schemas-microsoft-com:vml" Requires="v">
                  <p:oleObj name="Equation" r:id="rId2" imgW="2921000" imgH="3505200" progId="Equation.3">
                    <p:embed/>
                  </p:oleObj>
                </mc:Choice>
                <mc:Fallback>
                  <p:oleObj name="Equation" r:id="rId2" imgW="2921000" imgH="3505200" progId="Equation.3">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 y="2548"/>
                          <a:ext cx="199"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5788" name="Line 28">
              <a:extLst>
                <a:ext uri="{FF2B5EF4-FFF2-40B4-BE49-F238E27FC236}">
                  <a16:creationId xmlns:a16="http://schemas.microsoft.com/office/drawing/2014/main" id="{E772D2C2-AD04-502A-BE93-734896FB133E}"/>
                </a:ext>
              </a:extLst>
            </p:cNvPr>
            <p:cNvSpPr>
              <a:spLocks noChangeShapeType="1"/>
            </p:cNvSpPr>
            <p:nvPr/>
          </p:nvSpPr>
          <p:spPr bwMode="auto">
            <a:xfrm>
              <a:off x="4354" y="2679"/>
              <a:ext cx="202" cy="0"/>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89" name="Oval 29">
              <a:extLst>
                <a:ext uri="{FF2B5EF4-FFF2-40B4-BE49-F238E27FC236}">
                  <a16:creationId xmlns:a16="http://schemas.microsoft.com/office/drawing/2014/main" id="{5BDE4DC2-C5F6-72C3-1653-B74CCF877AA6}"/>
                </a:ext>
              </a:extLst>
            </p:cNvPr>
            <p:cNvSpPr>
              <a:spLocks noChangeArrowheads="1"/>
            </p:cNvSpPr>
            <p:nvPr/>
          </p:nvSpPr>
          <p:spPr bwMode="auto">
            <a:xfrm rot="33546">
              <a:off x="4353" y="2371"/>
              <a:ext cx="214" cy="600"/>
            </a:xfrm>
            <a:prstGeom prst="ellipse">
              <a:avLst/>
            </a:prstGeom>
            <a:solidFill>
              <a:srgbClr val="33CCCC">
                <a:alpha val="50000"/>
              </a:srgbClr>
            </a:solidFill>
            <a:ln w="41275">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0" name="Line 30">
              <a:extLst>
                <a:ext uri="{FF2B5EF4-FFF2-40B4-BE49-F238E27FC236}">
                  <a16:creationId xmlns:a16="http://schemas.microsoft.com/office/drawing/2014/main" id="{7FD67440-5B03-DB76-5423-A49C68F03D4D}"/>
                </a:ext>
              </a:extLst>
            </p:cNvPr>
            <p:cNvSpPr>
              <a:spLocks noChangeShapeType="1"/>
            </p:cNvSpPr>
            <p:nvPr/>
          </p:nvSpPr>
          <p:spPr bwMode="auto">
            <a:xfrm rot="-759439">
              <a:off x="4495" y="2387"/>
              <a:ext cx="2" cy="42"/>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1" name="Line 31">
              <a:extLst>
                <a:ext uri="{FF2B5EF4-FFF2-40B4-BE49-F238E27FC236}">
                  <a16:creationId xmlns:a16="http://schemas.microsoft.com/office/drawing/2014/main" id="{C547DDFE-13AC-3A24-214A-B79F5903956E}"/>
                </a:ext>
              </a:extLst>
            </p:cNvPr>
            <p:cNvSpPr>
              <a:spLocks noChangeShapeType="1"/>
            </p:cNvSpPr>
            <p:nvPr/>
          </p:nvSpPr>
          <p:spPr bwMode="auto">
            <a:xfrm rot="-759439">
              <a:off x="4570" y="2599"/>
              <a:ext cx="2"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2" name="Line 32">
              <a:extLst>
                <a:ext uri="{FF2B5EF4-FFF2-40B4-BE49-F238E27FC236}">
                  <a16:creationId xmlns:a16="http://schemas.microsoft.com/office/drawing/2014/main" id="{0CF40FB4-F3D1-A704-3456-FF5396BDC85B}"/>
                </a:ext>
              </a:extLst>
            </p:cNvPr>
            <p:cNvSpPr>
              <a:spLocks noChangeShapeType="1"/>
            </p:cNvSpPr>
            <p:nvPr/>
          </p:nvSpPr>
          <p:spPr bwMode="auto">
            <a:xfrm rot="20840561" flipH="1">
              <a:off x="4553" y="2736"/>
              <a:ext cx="2"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3" name="Line 33">
              <a:extLst>
                <a:ext uri="{FF2B5EF4-FFF2-40B4-BE49-F238E27FC236}">
                  <a16:creationId xmlns:a16="http://schemas.microsoft.com/office/drawing/2014/main" id="{0F17F918-3944-2BAA-FB9A-1E2DCE9CD179}"/>
                </a:ext>
              </a:extLst>
            </p:cNvPr>
            <p:cNvSpPr>
              <a:spLocks noChangeShapeType="1"/>
            </p:cNvSpPr>
            <p:nvPr/>
          </p:nvSpPr>
          <p:spPr bwMode="auto">
            <a:xfrm rot="20840561" flipH="1">
              <a:off x="4524" y="2872"/>
              <a:ext cx="1"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4" name="Line 34">
              <a:extLst>
                <a:ext uri="{FF2B5EF4-FFF2-40B4-BE49-F238E27FC236}">
                  <a16:creationId xmlns:a16="http://schemas.microsoft.com/office/drawing/2014/main" id="{4D8962E9-2A51-B105-6A39-A730BC6E4894}"/>
                </a:ext>
              </a:extLst>
            </p:cNvPr>
            <p:cNvSpPr>
              <a:spLocks noChangeShapeType="1"/>
            </p:cNvSpPr>
            <p:nvPr/>
          </p:nvSpPr>
          <p:spPr bwMode="auto">
            <a:xfrm rot="-759439">
              <a:off x="4549" y="2487"/>
              <a:ext cx="1" cy="43"/>
            </a:xfrm>
            <a:prstGeom prst="line">
              <a:avLst/>
            </a:prstGeom>
            <a:noFill/>
            <a:ln w="6350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5" name="Oval 35">
              <a:extLst>
                <a:ext uri="{FF2B5EF4-FFF2-40B4-BE49-F238E27FC236}">
                  <a16:creationId xmlns:a16="http://schemas.microsoft.com/office/drawing/2014/main" id="{3AF4C185-2E80-F4C3-BA77-15D3B8D37930}"/>
                </a:ext>
              </a:extLst>
            </p:cNvPr>
            <p:cNvSpPr>
              <a:spLocks noChangeArrowheads="1"/>
            </p:cNvSpPr>
            <p:nvPr/>
          </p:nvSpPr>
          <p:spPr bwMode="auto">
            <a:xfrm rot="33546">
              <a:off x="5283" y="2358"/>
              <a:ext cx="214" cy="600"/>
            </a:xfrm>
            <a:prstGeom prst="ellipse">
              <a:avLst/>
            </a:prstGeom>
            <a:noFill/>
            <a:ln w="41275">
              <a:solidFill>
                <a:srgbClr val="0000FF"/>
              </a:solidFill>
              <a:round/>
              <a:headEnd/>
              <a:tailEnd/>
            </a:ln>
            <a:effectLst/>
            <a:extLst>
              <a:ext uri="{909E8E84-426E-40DD-AFC4-6F175D3DCCD1}">
                <a14:hiddenFill xmlns:a14="http://schemas.microsoft.com/office/drawing/2010/main">
                  <a:solidFill>
                    <a:srgbClr val="33CCCC">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6" name="Line 36">
              <a:extLst>
                <a:ext uri="{FF2B5EF4-FFF2-40B4-BE49-F238E27FC236}">
                  <a16:creationId xmlns:a16="http://schemas.microsoft.com/office/drawing/2014/main" id="{2E8D0BB8-A0AB-5A09-9493-C426CB8A1CE6}"/>
                </a:ext>
              </a:extLst>
            </p:cNvPr>
            <p:cNvSpPr>
              <a:spLocks noChangeShapeType="1"/>
            </p:cNvSpPr>
            <p:nvPr/>
          </p:nvSpPr>
          <p:spPr bwMode="auto">
            <a:xfrm rot="-26935">
              <a:off x="3877" y="2373"/>
              <a:ext cx="1492" cy="0"/>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7" name="Line 37">
              <a:extLst>
                <a:ext uri="{FF2B5EF4-FFF2-40B4-BE49-F238E27FC236}">
                  <a16:creationId xmlns:a16="http://schemas.microsoft.com/office/drawing/2014/main" id="{F78E82FE-4129-0F4E-81A3-8CFA06267B34}"/>
                </a:ext>
              </a:extLst>
            </p:cNvPr>
            <p:cNvSpPr>
              <a:spLocks noChangeShapeType="1"/>
            </p:cNvSpPr>
            <p:nvPr/>
          </p:nvSpPr>
          <p:spPr bwMode="auto">
            <a:xfrm rot="-26935">
              <a:off x="3898" y="2967"/>
              <a:ext cx="1492" cy="0"/>
            </a:xfrm>
            <a:prstGeom prst="line">
              <a:avLst/>
            </a:prstGeom>
            <a:noFill/>
            <a:ln w="41275">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5798" name="Line 38">
              <a:extLst>
                <a:ext uri="{FF2B5EF4-FFF2-40B4-BE49-F238E27FC236}">
                  <a16:creationId xmlns:a16="http://schemas.microsoft.com/office/drawing/2014/main" id="{4F6B58B1-6352-6241-B7A1-B126674016A1}"/>
                </a:ext>
              </a:extLst>
            </p:cNvPr>
            <p:cNvSpPr>
              <a:spLocks noChangeShapeType="1"/>
            </p:cNvSpPr>
            <p:nvPr/>
          </p:nvSpPr>
          <p:spPr bwMode="auto">
            <a:xfrm>
              <a:off x="4497" y="2679"/>
              <a:ext cx="458" cy="0"/>
            </a:xfrm>
            <a:prstGeom prst="line">
              <a:avLst/>
            </a:prstGeom>
            <a:noFill/>
            <a:ln w="41275">
              <a:solidFill>
                <a:schemeClr val="tx1"/>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885799" name="Object 39">
            <a:extLst>
              <a:ext uri="{FF2B5EF4-FFF2-40B4-BE49-F238E27FC236}">
                <a16:creationId xmlns:a16="http://schemas.microsoft.com/office/drawing/2014/main" id="{2AE5CA80-8932-06E3-18B2-7BA3E023CA9E}"/>
              </a:ext>
            </a:extLst>
          </p:cNvPr>
          <p:cNvGraphicFramePr>
            <a:graphicFrameLocks noChangeAspect="1"/>
          </p:cNvGraphicFramePr>
          <p:nvPr/>
        </p:nvGraphicFramePr>
        <p:xfrm>
          <a:off x="2919413" y="3033713"/>
          <a:ext cx="2660650" cy="950912"/>
        </p:xfrm>
        <a:graphic>
          <a:graphicData uri="http://schemas.openxmlformats.org/presentationml/2006/ole">
            <mc:AlternateContent xmlns:mc="http://schemas.openxmlformats.org/markup-compatibility/2006">
              <mc:Choice xmlns:v="urn:schemas-microsoft-com:vml" Requires="v">
                <p:oleObj name="公式" r:id="rId4" imgW="26911300" imgH="9652000" progId="Equation.3">
                  <p:embed/>
                </p:oleObj>
              </mc:Choice>
              <mc:Fallback>
                <p:oleObj name="公式" r:id="rId4" imgW="26911300" imgH="965200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9413" y="3033713"/>
                        <a:ext cx="2660650" cy="950912"/>
                      </a:xfrm>
                      <a:prstGeom prst="rect">
                        <a:avLst/>
                      </a:prstGeom>
                      <a:solidFill>
                        <a:srgbClr val="FFBFB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85800" name="Group 40">
            <a:extLst>
              <a:ext uri="{FF2B5EF4-FFF2-40B4-BE49-F238E27FC236}">
                <a16:creationId xmlns:a16="http://schemas.microsoft.com/office/drawing/2014/main" id="{C0CD3789-92DB-B133-B3B4-67052F946FCF}"/>
              </a:ext>
            </a:extLst>
          </p:cNvPr>
          <p:cNvGrpSpPr>
            <a:grpSpLocks/>
          </p:cNvGrpSpPr>
          <p:nvPr/>
        </p:nvGrpSpPr>
        <p:grpSpPr bwMode="auto">
          <a:xfrm>
            <a:off x="228600" y="4206875"/>
            <a:ext cx="8534400" cy="2041525"/>
            <a:chOff x="144" y="2880"/>
            <a:chExt cx="5376" cy="1286"/>
          </a:xfrm>
        </p:grpSpPr>
        <p:sp>
          <p:nvSpPr>
            <p:cNvPr id="885801" name="Text Box 41">
              <a:extLst>
                <a:ext uri="{FF2B5EF4-FFF2-40B4-BE49-F238E27FC236}">
                  <a16:creationId xmlns:a16="http://schemas.microsoft.com/office/drawing/2014/main" id="{716F33D9-C5AF-266E-FA48-FCAEF5A37BD4}"/>
                </a:ext>
              </a:extLst>
            </p:cNvPr>
            <p:cNvSpPr txBox="1">
              <a:spLocks noChangeArrowheads="1"/>
            </p:cNvSpPr>
            <p:nvPr/>
          </p:nvSpPr>
          <p:spPr bwMode="auto">
            <a:xfrm>
              <a:off x="528" y="2880"/>
              <a:ext cx="4992" cy="1286"/>
            </a:xfrm>
            <a:prstGeom prst="rect">
              <a:avLst/>
            </a:prstGeom>
            <a:solidFill>
              <a:srgbClr val="C3FD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A current arrow is drawn in the direction in which positive charge carriers would move, even if the actual charge carriers are negative and move in the opposite direction.</a:t>
              </a:r>
            </a:p>
          </p:txBody>
        </p:sp>
        <p:pic>
          <p:nvPicPr>
            <p:cNvPr id="885802" name="Picture 42">
              <a:extLst>
                <a:ext uri="{FF2B5EF4-FFF2-40B4-BE49-F238E27FC236}">
                  <a16:creationId xmlns:a16="http://schemas.microsoft.com/office/drawing/2014/main" id="{43EF7337-5B78-C9B1-3AC7-88F349D2F9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 y="2928"/>
              <a:ext cx="226" cy="240"/>
            </a:xfrm>
            <a:prstGeom prst="rect">
              <a:avLst/>
            </a:prstGeom>
            <a:noFill/>
            <a:extLst>
              <a:ext uri="{909E8E84-426E-40DD-AFC4-6F175D3DCCD1}">
                <a14:hiddenFill xmlns:a14="http://schemas.microsoft.com/office/drawing/2010/main">
                  <a:solidFill>
                    <a:srgbClr val="FFFFFF"/>
                  </a:solidFill>
                </a14:hiddenFill>
              </a:ext>
            </a:extLst>
          </p:spPr>
        </p:pic>
      </p:grpSp>
      <p:sp>
        <p:nvSpPr>
          <p:cNvPr id="885803" name="Text Box 43">
            <a:extLst>
              <a:ext uri="{FF2B5EF4-FFF2-40B4-BE49-F238E27FC236}">
                <a16:creationId xmlns:a16="http://schemas.microsoft.com/office/drawing/2014/main" id="{B80DE77C-3FF8-FACB-58AA-E6E40FE629DE}"/>
              </a:ext>
            </a:extLst>
          </p:cNvPr>
          <p:cNvSpPr txBox="1">
            <a:spLocks noChangeArrowheads="1"/>
          </p:cNvSpPr>
          <p:nvPr/>
        </p:nvSpPr>
        <p:spPr bwMode="auto">
          <a:xfrm>
            <a:off x="193675" y="3294063"/>
            <a:ext cx="2552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3333FF"/>
                </a:solidFill>
                <a:ea typeface="楷体_GB2312" pitchFamily="49" charset="-122"/>
              </a:rPr>
              <a:t>Unit: 1 C/s=1 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5763"/>
                                        </p:tgtEl>
                                        <p:attrNameLst>
                                          <p:attrName>style.visibility</p:attrName>
                                        </p:attrNameLst>
                                      </p:cBhvr>
                                      <p:to>
                                        <p:strVal val="visible"/>
                                      </p:to>
                                    </p:set>
                                    <p:animEffect transition="in" filter="wipe(left)">
                                      <p:cBhvr>
                                        <p:cTn id="7" dur="500"/>
                                        <p:tgtEl>
                                          <p:spTgt spid="8857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5764"/>
                                        </p:tgtEl>
                                        <p:attrNameLst>
                                          <p:attrName>style.visibility</p:attrName>
                                        </p:attrNameLst>
                                      </p:cBhvr>
                                      <p:to>
                                        <p:strVal val="visible"/>
                                      </p:to>
                                    </p:set>
                                    <p:animEffect transition="in" filter="blinds(horizontal)">
                                      <p:cBhvr>
                                        <p:cTn id="12" dur="500"/>
                                        <p:tgtEl>
                                          <p:spTgt spid="885764"/>
                                        </p:tgtEl>
                                      </p:cBhvr>
                                    </p:animEffect>
                                  </p:childTnLst>
                                </p:cTn>
                              </p:par>
                            </p:childTnLst>
                          </p:cTn>
                        </p:par>
                        <p:par>
                          <p:cTn id="13" fill="hold" nodeType="afterGroup">
                            <p:stCondLst>
                              <p:cond delay="500"/>
                            </p:stCondLst>
                            <p:childTnLst>
                              <p:par>
                                <p:cTn id="14" presetID="9" presetClass="entr" presetSubtype="0" fill="hold" nodeType="afterEffect">
                                  <p:stCondLst>
                                    <p:cond delay="2000"/>
                                  </p:stCondLst>
                                  <p:childTnLst>
                                    <p:set>
                                      <p:cBhvr>
                                        <p:cTn id="15" dur="1" fill="hold">
                                          <p:stCondLst>
                                            <p:cond delay="0"/>
                                          </p:stCondLst>
                                        </p:cTn>
                                        <p:tgtEl>
                                          <p:spTgt spid="885765"/>
                                        </p:tgtEl>
                                        <p:attrNameLst>
                                          <p:attrName>style.visibility</p:attrName>
                                        </p:attrNameLst>
                                      </p:cBhvr>
                                      <p:to>
                                        <p:strVal val="visible"/>
                                      </p:to>
                                    </p:set>
                                    <p:animEffect transition="in" filter="dissolve">
                                      <p:cBhvr>
                                        <p:cTn id="16" dur="500"/>
                                        <p:tgtEl>
                                          <p:spTgt spid="88576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5799"/>
                                        </p:tgtEl>
                                        <p:attrNameLst>
                                          <p:attrName>style.visibility</p:attrName>
                                        </p:attrNameLst>
                                      </p:cBhvr>
                                      <p:to>
                                        <p:strVal val="visible"/>
                                      </p:to>
                                    </p:set>
                                    <p:animEffect transition="in" filter="wipe(left)">
                                      <p:cBhvr>
                                        <p:cTn id="21" dur="500"/>
                                        <p:tgtEl>
                                          <p:spTgt spid="88579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85800"/>
                                        </p:tgtEl>
                                        <p:attrNameLst>
                                          <p:attrName>style.visibility</p:attrName>
                                        </p:attrNameLst>
                                      </p:cBhvr>
                                      <p:to>
                                        <p:strVal val="visible"/>
                                      </p:to>
                                    </p:set>
                                    <p:animEffect transition="in" filter="wipe(left)">
                                      <p:cBhvr>
                                        <p:cTn id="26" dur="500"/>
                                        <p:tgtEl>
                                          <p:spTgt spid="88580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iterate type="lt">
                                    <p:tmPct val="100000"/>
                                  </p:iterate>
                                  <p:childTnLst>
                                    <p:set>
                                      <p:cBhvr>
                                        <p:cTn id="30" dur="1" fill="hold">
                                          <p:stCondLst>
                                            <p:cond delay="0"/>
                                          </p:stCondLst>
                                        </p:cTn>
                                        <p:tgtEl>
                                          <p:spTgt spid="885803"/>
                                        </p:tgtEl>
                                        <p:attrNameLst>
                                          <p:attrName>style.visibility</p:attrName>
                                        </p:attrNameLst>
                                      </p:cBhvr>
                                      <p:to>
                                        <p:strVal val="visible"/>
                                      </p:to>
                                    </p:set>
                                    <p:animEffect transition="in" filter="wipe(left)">
                                      <p:cBhvr>
                                        <p:cTn id="31" dur="75"/>
                                        <p:tgtEl>
                                          <p:spTgt spid="88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animBg="1" autoUpdateAnimBg="0"/>
      <p:bldP spid="885764" grpId="0" autoUpdateAnimBg="0"/>
      <p:bldP spid="88580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7" name="Text Box 3">
            <a:extLst>
              <a:ext uri="{FF2B5EF4-FFF2-40B4-BE49-F238E27FC236}">
                <a16:creationId xmlns:a16="http://schemas.microsoft.com/office/drawing/2014/main" id="{260CD1CC-BBF1-3062-6C89-E9D04BB31BD5}"/>
              </a:ext>
            </a:extLst>
          </p:cNvPr>
          <p:cNvSpPr txBox="1">
            <a:spLocks noChangeArrowheads="1"/>
          </p:cNvSpPr>
          <p:nvPr/>
        </p:nvSpPr>
        <p:spPr bwMode="auto">
          <a:xfrm>
            <a:off x="76200" y="762000"/>
            <a:ext cx="8991600"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3333FF"/>
                </a:solidFill>
              </a:rPr>
              <a:t>Current density vector</a:t>
            </a:r>
            <a:r>
              <a:rPr lang="en-US" altLang="zh-CN" sz="3200"/>
              <a:t> is defined as the current per unit cross-sectional area at any point in space </a:t>
            </a:r>
            <a:r>
              <a:rPr kumimoji="0" lang="zh-CN" altLang="en-US" sz="2400">
                <a:solidFill>
                  <a:srgbClr val="000000"/>
                </a:solidFill>
              </a:rPr>
              <a:t>单位时间内该点附近垂直与电荷运动方向的单位截面上所通过的电量</a:t>
            </a:r>
            <a:r>
              <a:rPr lang="en-US" altLang="zh-CN" sz="3200"/>
              <a:t>, </a:t>
            </a:r>
          </a:p>
        </p:txBody>
      </p:sp>
      <p:grpSp>
        <p:nvGrpSpPr>
          <p:cNvPr id="886788" name="Group 4">
            <a:extLst>
              <a:ext uri="{FF2B5EF4-FFF2-40B4-BE49-F238E27FC236}">
                <a16:creationId xmlns:a16="http://schemas.microsoft.com/office/drawing/2014/main" id="{900F446B-2D19-4283-54F8-98627B5338F2}"/>
              </a:ext>
            </a:extLst>
          </p:cNvPr>
          <p:cNvGrpSpPr>
            <a:grpSpLocks/>
          </p:cNvGrpSpPr>
          <p:nvPr/>
        </p:nvGrpSpPr>
        <p:grpSpPr bwMode="auto">
          <a:xfrm>
            <a:off x="152400" y="2114550"/>
            <a:ext cx="8610600" cy="1066800"/>
            <a:chOff x="96" y="1332"/>
            <a:chExt cx="5424" cy="672"/>
          </a:xfrm>
        </p:grpSpPr>
        <p:graphicFrame>
          <p:nvGraphicFramePr>
            <p:cNvPr id="886789" name="Object 5">
              <a:extLst>
                <a:ext uri="{FF2B5EF4-FFF2-40B4-BE49-F238E27FC236}">
                  <a16:creationId xmlns:a16="http://schemas.microsoft.com/office/drawing/2014/main" id="{04DEDEA1-F00D-446B-54EB-11181537C231}"/>
                </a:ext>
              </a:extLst>
            </p:cNvPr>
            <p:cNvGraphicFramePr>
              <a:graphicFrameLocks noChangeAspect="1"/>
            </p:cNvGraphicFramePr>
            <p:nvPr/>
          </p:nvGraphicFramePr>
          <p:xfrm>
            <a:off x="4800" y="1632"/>
            <a:ext cx="302" cy="348"/>
          </p:xfrm>
          <a:graphic>
            <a:graphicData uri="http://schemas.openxmlformats.org/presentationml/2006/ole">
              <mc:AlternateContent xmlns:mc="http://schemas.openxmlformats.org/markup-compatibility/2006">
                <mc:Choice xmlns:v="urn:schemas-microsoft-com:vml" Requires="v">
                  <p:oleObj name="Equation" r:id="rId2" imgW="3797300" imgH="4394200" progId="Equation.3">
                    <p:embed/>
                  </p:oleObj>
                </mc:Choice>
                <mc:Fallback>
                  <p:oleObj name="Equation" r:id="rId2" imgW="3797300" imgH="4394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 y="1632"/>
                          <a:ext cx="302"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6790" name="Rectangle 6">
              <a:extLst>
                <a:ext uri="{FF2B5EF4-FFF2-40B4-BE49-F238E27FC236}">
                  <a16:creationId xmlns:a16="http://schemas.microsoft.com/office/drawing/2014/main" id="{94DEFFB1-FACF-F444-1F32-14655B238DD6}"/>
                </a:ext>
              </a:extLst>
            </p:cNvPr>
            <p:cNvSpPr>
              <a:spLocks noChangeArrowheads="1"/>
            </p:cNvSpPr>
            <p:nvPr/>
          </p:nvSpPr>
          <p:spPr bwMode="auto">
            <a:xfrm>
              <a:off x="96" y="1332"/>
              <a:ext cx="5424"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its direction is the one that a positive charge move when placed at that point (the one of     ).</a:t>
              </a:r>
            </a:p>
          </p:txBody>
        </p:sp>
      </p:grpSp>
      <p:grpSp>
        <p:nvGrpSpPr>
          <p:cNvPr id="886791" name="Group 7">
            <a:extLst>
              <a:ext uri="{FF2B5EF4-FFF2-40B4-BE49-F238E27FC236}">
                <a16:creationId xmlns:a16="http://schemas.microsoft.com/office/drawing/2014/main" id="{EFF11C2F-0E86-7B3A-D16A-5284CC34B26E}"/>
              </a:ext>
            </a:extLst>
          </p:cNvPr>
          <p:cNvGrpSpPr>
            <a:grpSpLocks/>
          </p:cNvGrpSpPr>
          <p:nvPr/>
        </p:nvGrpSpPr>
        <p:grpSpPr bwMode="auto">
          <a:xfrm>
            <a:off x="5029200" y="5257800"/>
            <a:ext cx="3849688" cy="1300163"/>
            <a:chOff x="3120" y="2064"/>
            <a:chExt cx="2425" cy="819"/>
          </a:xfrm>
        </p:grpSpPr>
        <p:grpSp>
          <p:nvGrpSpPr>
            <p:cNvPr id="886792" name="Group 8">
              <a:extLst>
                <a:ext uri="{FF2B5EF4-FFF2-40B4-BE49-F238E27FC236}">
                  <a16:creationId xmlns:a16="http://schemas.microsoft.com/office/drawing/2014/main" id="{B9283716-4669-7EBA-5E52-9992B6F202D2}"/>
                </a:ext>
              </a:extLst>
            </p:cNvPr>
            <p:cNvGrpSpPr>
              <a:grpSpLocks/>
            </p:cNvGrpSpPr>
            <p:nvPr/>
          </p:nvGrpSpPr>
          <p:grpSpPr bwMode="auto">
            <a:xfrm>
              <a:off x="3120" y="2064"/>
              <a:ext cx="2256" cy="576"/>
              <a:chOff x="3072" y="2112"/>
              <a:chExt cx="2256" cy="576"/>
            </a:xfrm>
          </p:grpSpPr>
          <p:sp>
            <p:nvSpPr>
              <p:cNvPr id="886793" name="AutoShape 9">
                <a:extLst>
                  <a:ext uri="{FF2B5EF4-FFF2-40B4-BE49-F238E27FC236}">
                    <a16:creationId xmlns:a16="http://schemas.microsoft.com/office/drawing/2014/main" id="{00FA86E7-1AC3-63A2-3B9E-1734941CF5FC}"/>
                  </a:ext>
                </a:extLst>
              </p:cNvPr>
              <p:cNvSpPr>
                <a:spLocks noChangeArrowheads="1"/>
              </p:cNvSpPr>
              <p:nvPr/>
            </p:nvSpPr>
            <p:spPr bwMode="auto">
              <a:xfrm>
                <a:off x="3072" y="2112"/>
                <a:ext cx="2256" cy="576"/>
              </a:xfrm>
              <a:prstGeom prst="cube">
                <a:avLst>
                  <a:gd name="adj" fmla="val 25000"/>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794" name="Line 10">
                <a:extLst>
                  <a:ext uri="{FF2B5EF4-FFF2-40B4-BE49-F238E27FC236}">
                    <a16:creationId xmlns:a16="http://schemas.microsoft.com/office/drawing/2014/main" id="{9E03F8EA-0708-9816-84CD-62CD32C9E8DD}"/>
                  </a:ext>
                </a:extLst>
              </p:cNvPr>
              <p:cNvSpPr>
                <a:spLocks noChangeShapeType="1"/>
              </p:cNvSpPr>
              <p:nvPr/>
            </p:nvSpPr>
            <p:spPr bwMode="auto">
              <a:xfrm>
                <a:off x="3120" y="2590"/>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795" name="Line 11">
                <a:extLst>
                  <a:ext uri="{FF2B5EF4-FFF2-40B4-BE49-F238E27FC236}">
                    <a16:creationId xmlns:a16="http://schemas.microsoft.com/office/drawing/2014/main" id="{40190C78-BD09-7FE8-F11A-0CD3EFC5E28B}"/>
                  </a:ext>
                </a:extLst>
              </p:cNvPr>
              <p:cNvSpPr>
                <a:spLocks noChangeShapeType="1"/>
              </p:cNvSpPr>
              <p:nvPr/>
            </p:nvSpPr>
            <p:spPr bwMode="auto">
              <a:xfrm>
                <a:off x="3696" y="2638"/>
                <a:ext cx="480"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796" name="Oval 12">
                <a:extLst>
                  <a:ext uri="{FF2B5EF4-FFF2-40B4-BE49-F238E27FC236}">
                    <a16:creationId xmlns:a16="http://schemas.microsoft.com/office/drawing/2014/main" id="{45561C8B-98A1-0E84-892D-786AC4A0DEC5}"/>
                  </a:ext>
                </a:extLst>
              </p:cNvPr>
              <p:cNvSpPr>
                <a:spLocks noChangeArrowheads="1"/>
              </p:cNvSpPr>
              <p:nvPr/>
            </p:nvSpPr>
            <p:spPr bwMode="auto">
              <a:xfrm>
                <a:off x="3120" y="254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797" name="Oval 13">
                <a:extLst>
                  <a:ext uri="{FF2B5EF4-FFF2-40B4-BE49-F238E27FC236}">
                    <a16:creationId xmlns:a16="http://schemas.microsoft.com/office/drawing/2014/main" id="{914581F9-DEE4-9F92-AAAD-F6F8E34296E8}"/>
                  </a:ext>
                </a:extLst>
              </p:cNvPr>
              <p:cNvSpPr>
                <a:spLocks noChangeArrowheads="1"/>
              </p:cNvSpPr>
              <p:nvPr/>
            </p:nvSpPr>
            <p:spPr bwMode="auto">
              <a:xfrm>
                <a:off x="3648" y="2592"/>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798" name="Line 14">
                <a:extLst>
                  <a:ext uri="{FF2B5EF4-FFF2-40B4-BE49-F238E27FC236}">
                    <a16:creationId xmlns:a16="http://schemas.microsoft.com/office/drawing/2014/main" id="{3760AE70-D1A5-5171-D7BE-6A253CC48A13}"/>
                  </a:ext>
                </a:extLst>
              </p:cNvPr>
              <p:cNvSpPr>
                <a:spLocks noChangeShapeType="1"/>
              </p:cNvSpPr>
              <p:nvPr/>
            </p:nvSpPr>
            <p:spPr bwMode="auto">
              <a:xfrm>
                <a:off x="3216" y="2446"/>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799" name="Oval 15">
                <a:extLst>
                  <a:ext uri="{FF2B5EF4-FFF2-40B4-BE49-F238E27FC236}">
                    <a16:creationId xmlns:a16="http://schemas.microsoft.com/office/drawing/2014/main" id="{4A32D897-149E-AF96-A2E0-9B480F56989B}"/>
                  </a:ext>
                </a:extLst>
              </p:cNvPr>
              <p:cNvSpPr>
                <a:spLocks noChangeArrowheads="1"/>
              </p:cNvSpPr>
              <p:nvPr/>
            </p:nvSpPr>
            <p:spPr bwMode="auto">
              <a:xfrm>
                <a:off x="3216" y="2400"/>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00" name="Line 16">
                <a:extLst>
                  <a:ext uri="{FF2B5EF4-FFF2-40B4-BE49-F238E27FC236}">
                    <a16:creationId xmlns:a16="http://schemas.microsoft.com/office/drawing/2014/main" id="{4D869CEF-0EED-3F06-79FC-C7445A8371D6}"/>
                  </a:ext>
                </a:extLst>
              </p:cNvPr>
              <p:cNvSpPr>
                <a:spLocks noChangeShapeType="1"/>
              </p:cNvSpPr>
              <p:nvPr/>
            </p:nvSpPr>
            <p:spPr bwMode="auto">
              <a:xfrm>
                <a:off x="3744" y="2350"/>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01" name="Oval 17">
                <a:extLst>
                  <a:ext uri="{FF2B5EF4-FFF2-40B4-BE49-F238E27FC236}">
                    <a16:creationId xmlns:a16="http://schemas.microsoft.com/office/drawing/2014/main" id="{07994E82-6E72-49BF-543E-7ABF96C9D49D}"/>
                  </a:ext>
                </a:extLst>
              </p:cNvPr>
              <p:cNvSpPr>
                <a:spLocks noChangeArrowheads="1"/>
              </p:cNvSpPr>
              <p:nvPr/>
            </p:nvSpPr>
            <p:spPr bwMode="auto">
              <a:xfrm>
                <a:off x="3744" y="230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02" name="Line 18">
                <a:extLst>
                  <a:ext uri="{FF2B5EF4-FFF2-40B4-BE49-F238E27FC236}">
                    <a16:creationId xmlns:a16="http://schemas.microsoft.com/office/drawing/2014/main" id="{A1914239-D60A-F714-1134-4367DD50B4A9}"/>
                  </a:ext>
                </a:extLst>
              </p:cNvPr>
              <p:cNvSpPr>
                <a:spLocks noChangeShapeType="1"/>
              </p:cNvSpPr>
              <p:nvPr/>
            </p:nvSpPr>
            <p:spPr bwMode="auto">
              <a:xfrm>
                <a:off x="3840" y="2446"/>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03" name="Oval 19">
                <a:extLst>
                  <a:ext uri="{FF2B5EF4-FFF2-40B4-BE49-F238E27FC236}">
                    <a16:creationId xmlns:a16="http://schemas.microsoft.com/office/drawing/2014/main" id="{BA079043-09BC-8866-889F-ED28C6CDB9A9}"/>
                  </a:ext>
                </a:extLst>
              </p:cNvPr>
              <p:cNvSpPr>
                <a:spLocks noChangeArrowheads="1"/>
              </p:cNvSpPr>
              <p:nvPr/>
            </p:nvSpPr>
            <p:spPr bwMode="auto">
              <a:xfrm>
                <a:off x="3840" y="2400"/>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04" name="Line 20">
                <a:extLst>
                  <a:ext uri="{FF2B5EF4-FFF2-40B4-BE49-F238E27FC236}">
                    <a16:creationId xmlns:a16="http://schemas.microsoft.com/office/drawing/2014/main" id="{D2801F3D-5DC5-C531-10F6-183CE366C969}"/>
                  </a:ext>
                </a:extLst>
              </p:cNvPr>
              <p:cNvSpPr>
                <a:spLocks noChangeShapeType="1"/>
              </p:cNvSpPr>
              <p:nvPr/>
            </p:nvSpPr>
            <p:spPr bwMode="auto">
              <a:xfrm>
                <a:off x="4176" y="2542"/>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05" name="Oval 21">
                <a:extLst>
                  <a:ext uri="{FF2B5EF4-FFF2-40B4-BE49-F238E27FC236}">
                    <a16:creationId xmlns:a16="http://schemas.microsoft.com/office/drawing/2014/main" id="{310C7537-EAC5-CD0E-DF97-868484C3E379}"/>
                  </a:ext>
                </a:extLst>
              </p:cNvPr>
              <p:cNvSpPr>
                <a:spLocks noChangeArrowheads="1"/>
              </p:cNvSpPr>
              <p:nvPr/>
            </p:nvSpPr>
            <p:spPr bwMode="auto">
              <a:xfrm>
                <a:off x="4176" y="2496"/>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06" name="Line 22">
                <a:extLst>
                  <a:ext uri="{FF2B5EF4-FFF2-40B4-BE49-F238E27FC236}">
                    <a16:creationId xmlns:a16="http://schemas.microsoft.com/office/drawing/2014/main" id="{460F2AC5-B477-97C4-CB76-65E8D0568A7B}"/>
                  </a:ext>
                </a:extLst>
              </p:cNvPr>
              <p:cNvSpPr>
                <a:spLocks noChangeShapeType="1"/>
              </p:cNvSpPr>
              <p:nvPr/>
            </p:nvSpPr>
            <p:spPr bwMode="auto">
              <a:xfrm>
                <a:off x="4272" y="2350"/>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07" name="Oval 23">
                <a:extLst>
                  <a:ext uri="{FF2B5EF4-FFF2-40B4-BE49-F238E27FC236}">
                    <a16:creationId xmlns:a16="http://schemas.microsoft.com/office/drawing/2014/main" id="{F7672639-83CB-FA21-2C76-B9C0204DA007}"/>
                  </a:ext>
                </a:extLst>
              </p:cNvPr>
              <p:cNvSpPr>
                <a:spLocks noChangeArrowheads="1"/>
              </p:cNvSpPr>
              <p:nvPr/>
            </p:nvSpPr>
            <p:spPr bwMode="auto">
              <a:xfrm>
                <a:off x="4272" y="230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08" name="Line 24">
                <a:extLst>
                  <a:ext uri="{FF2B5EF4-FFF2-40B4-BE49-F238E27FC236}">
                    <a16:creationId xmlns:a16="http://schemas.microsoft.com/office/drawing/2014/main" id="{F3C2B776-68CF-BEF9-DC3B-18F1E8A454AF}"/>
                  </a:ext>
                </a:extLst>
              </p:cNvPr>
              <p:cNvSpPr>
                <a:spLocks noChangeShapeType="1"/>
              </p:cNvSpPr>
              <p:nvPr/>
            </p:nvSpPr>
            <p:spPr bwMode="auto">
              <a:xfrm>
                <a:off x="4608" y="2590"/>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09" name="Oval 25">
                <a:extLst>
                  <a:ext uri="{FF2B5EF4-FFF2-40B4-BE49-F238E27FC236}">
                    <a16:creationId xmlns:a16="http://schemas.microsoft.com/office/drawing/2014/main" id="{5FC0A0AA-2214-AAFF-14B9-326A776EBE1C}"/>
                  </a:ext>
                </a:extLst>
              </p:cNvPr>
              <p:cNvSpPr>
                <a:spLocks noChangeArrowheads="1"/>
              </p:cNvSpPr>
              <p:nvPr/>
            </p:nvSpPr>
            <p:spPr bwMode="auto">
              <a:xfrm>
                <a:off x="4608" y="254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10" name="Line 26">
                <a:extLst>
                  <a:ext uri="{FF2B5EF4-FFF2-40B4-BE49-F238E27FC236}">
                    <a16:creationId xmlns:a16="http://schemas.microsoft.com/office/drawing/2014/main" id="{3978DCC3-7792-41F2-5790-A3EDC5DD5880}"/>
                  </a:ext>
                </a:extLst>
              </p:cNvPr>
              <p:cNvSpPr>
                <a:spLocks noChangeShapeType="1"/>
              </p:cNvSpPr>
              <p:nvPr/>
            </p:nvSpPr>
            <p:spPr bwMode="auto">
              <a:xfrm>
                <a:off x="4704" y="2446"/>
                <a:ext cx="432"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11" name="Oval 27">
                <a:extLst>
                  <a:ext uri="{FF2B5EF4-FFF2-40B4-BE49-F238E27FC236}">
                    <a16:creationId xmlns:a16="http://schemas.microsoft.com/office/drawing/2014/main" id="{AFDC2B64-B21F-F84B-22AB-DE8C2DFD9814}"/>
                  </a:ext>
                </a:extLst>
              </p:cNvPr>
              <p:cNvSpPr>
                <a:spLocks noChangeArrowheads="1"/>
              </p:cNvSpPr>
              <p:nvPr/>
            </p:nvSpPr>
            <p:spPr bwMode="auto">
              <a:xfrm>
                <a:off x="4704" y="2400"/>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grpSp>
        <p:sp>
          <p:nvSpPr>
            <p:cNvPr id="886812" name="Text Box 28">
              <a:extLst>
                <a:ext uri="{FF2B5EF4-FFF2-40B4-BE49-F238E27FC236}">
                  <a16:creationId xmlns:a16="http://schemas.microsoft.com/office/drawing/2014/main" id="{E9BAD7B8-D20A-C5AB-6266-A9A89FC4A90C}"/>
                </a:ext>
              </a:extLst>
            </p:cNvPr>
            <p:cNvSpPr txBox="1">
              <a:spLocks noChangeArrowheads="1"/>
            </p:cNvSpPr>
            <p:nvPr/>
          </p:nvSpPr>
          <p:spPr bwMode="auto">
            <a:xfrm>
              <a:off x="5304" y="2160"/>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i="1">
                  <a:ea typeface="楷体_GB2312" pitchFamily="49" charset="-122"/>
                </a:rPr>
                <a:t>S</a:t>
              </a:r>
              <a:endParaRPr lang="en-US" altLang="zh-CN" b="0">
                <a:ea typeface="楷体_GB2312" pitchFamily="49" charset="-122"/>
              </a:endParaRPr>
            </a:p>
          </p:txBody>
        </p:sp>
        <p:grpSp>
          <p:nvGrpSpPr>
            <p:cNvPr id="886813" name="Group 29">
              <a:extLst>
                <a:ext uri="{FF2B5EF4-FFF2-40B4-BE49-F238E27FC236}">
                  <a16:creationId xmlns:a16="http://schemas.microsoft.com/office/drawing/2014/main" id="{B849A445-A8A2-6F02-0C3F-F7B062F41696}"/>
                </a:ext>
              </a:extLst>
            </p:cNvPr>
            <p:cNvGrpSpPr>
              <a:grpSpLocks/>
            </p:cNvGrpSpPr>
            <p:nvPr/>
          </p:nvGrpSpPr>
          <p:grpSpPr bwMode="auto">
            <a:xfrm>
              <a:off x="3120" y="2556"/>
              <a:ext cx="2112" cy="327"/>
              <a:chOff x="3024" y="636"/>
              <a:chExt cx="2112" cy="327"/>
            </a:xfrm>
          </p:grpSpPr>
          <p:sp>
            <p:nvSpPr>
              <p:cNvPr id="886814" name="Text Box 30">
                <a:extLst>
                  <a:ext uri="{FF2B5EF4-FFF2-40B4-BE49-F238E27FC236}">
                    <a16:creationId xmlns:a16="http://schemas.microsoft.com/office/drawing/2014/main" id="{E7D4DFF1-0997-8D2F-C8A5-F0CB81E33C91}"/>
                  </a:ext>
                </a:extLst>
              </p:cNvPr>
              <p:cNvSpPr txBox="1">
                <a:spLocks noChangeArrowheads="1"/>
              </p:cNvSpPr>
              <p:nvPr/>
            </p:nvSpPr>
            <p:spPr bwMode="auto">
              <a:xfrm>
                <a:off x="3960" y="636"/>
                <a:ext cx="2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i="1">
                    <a:ea typeface="楷体_GB2312" pitchFamily="49" charset="-122"/>
                  </a:rPr>
                  <a:t>v</a:t>
                </a:r>
                <a:endParaRPr lang="en-US" altLang="zh-CN" b="0">
                  <a:ea typeface="楷体_GB2312" pitchFamily="49" charset="-122"/>
                </a:endParaRPr>
              </a:p>
            </p:txBody>
          </p:sp>
          <p:sp>
            <p:nvSpPr>
              <p:cNvPr id="886815" name="Line 31">
                <a:extLst>
                  <a:ext uri="{FF2B5EF4-FFF2-40B4-BE49-F238E27FC236}">
                    <a16:creationId xmlns:a16="http://schemas.microsoft.com/office/drawing/2014/main" id="{563FD768-EEAA-1171-5F24-5DEE5E0E52A8}"/>
                  </a:ext>
                </a:extLst>
              </p:cNvPr>
              <p:cNvSpPr>
                <a:spLocks noChangeShapeType="1"/>
              </p:cNvSpPr>
              <p:nvPr/>
            </p:nvSpPr>
            <p:spPr bwMode="auto">
              <a:xfrm>
                <a:off x="3024" y="7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16" name="Line 32">
                <a:extLst>
                  <a:ext uri="{FF2B5EF4-FFF2-40B4-BE49-F238E27FC236}">
                    <a16:creationId xmlns:a16="http://schemas.microsoft.com/office/drawing/2014/main" id="{1EA45F7F-989E-46DC-BFF2-B5E2EF425BD1}"/>
                  </a:ext>
                </a:extLst>
              </p:cNvPr>
              <p:cNvSpPr>
                <a:spLocks noChangeShapeType="1"/>
              </p:cNvSpPr>
              <p:nvPr/>
            </p:nvSpPr>
            <p:spPr bwMode="auto">
              <a:xfrm>
                <a:off x="5136" y="768"/>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17" name="Line 33">
                <a:extLst>
                  <a:ext uri="{FF2B5EF4-FFF2-40B4-BE49-F238E27FC236}">
                    <a16:creationId xmlns:a16="http://schemas.microsoft.com/office/drawing/2014/main" id="{664D7E8E-DD59-B2BC-5615-94B855E18E16}"/>
                  </a:ext>
                </a:extLst>
              </p:cNvPr>
              <p:cNvSpPr>
                <a:spLocks noChangeShapeType="1"/>
              </p:cNvSpPr>
              <p:nvPr/>
            </p:nvSpPr>
            <p:spPr bwMode="auto">
              <a:xfrm>
                <a:off x="4176" y="816"/>
                <a:ext cx="960"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18" name="Line 34">
                <a:extLst>
                  <a:ext uri="{FF2B5EF4-FFF2-40B4-BE49-F238E27FC236}">
                    <a16:creationId xmlns:a16="http://schemas.microsoft.com/office/drawing/2014/main" id="{1D3B4E35-0C40-573B-503E-EBE737FBB1D7}"/>
                  </a:ext>
                </a:extLst>
              </p:cNvPr>
              <p:cNvSpPr>
                <a:spLocks noChangeShapeType="1"/>
              </p:cNvSpPr>
              <p:nvPr/>
            </p:nvSpPr>
            <p:spPr bwMode="auto">
              <a:xfrm>
                <a:off x="3024" y="816"/>
                <a:ext cx="960" cy="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886819" name="Object 35">
            <a:extLst>
              <a:ext uri="{FF2B5EF4-FFF2-40B4-BE49-F238E27FC236}">
                <a16:creationId xmlns:a16="http://schemas.microsoft.com/office/drawing/2014/main" id="{8B58F835-564B-75B3-65B1-9761C76174EA}"/>
              </a:ext>
            </a:extLst>
          </p:cNvPr>
          <p:cNvGraphicFramePr>
            <a:graphicFrameLocks noChangeAspect="1"/>
          </p:cNvGraphicFramePr>
          <p:nvPr/>
        </p:nvGraphicFramePr>
        <p:xfrm>
          <a:off x="1600200" y="3249613"/>
          <a:ext cx="1784350" cy="712787"/>
        </p:xfrm>
        <a:graphic>
          <a:graphicData uri="http://schemas.openxmlformats.org/presentationml/2006/ole">
            <mc:AlternateContent xmlns:mc="http://schemas.openxmlformats.org/markup-compatibility/2006">
              <mc:Choice xmlns:v="urn:schemas-microsoft-com:vml" Requires="v">
                <p:oleObj name="公式" r:id="rId4" imgW="13169900" imgH="5270500" progId="Equation.3">
                  <p:embed/>
                </p:oleObj>
              </mc:Choice>
              <mc:Fallback>
                <p:oleObj name="公式" r:id="rId4" imgW="13169900" imgH="527050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249613"/>
                        <a:ext cx="1784350"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6820" name="Object 36">
            <a:extLst>
              <a:ext uri="{FF2B5EF4-FFF2-40B4-BE49-F238E27FC236}">
                <a16:creationId xmlns:a16="http://schemas.microsoft.com/office/drawing/2014/main" id="{5E4449A5-26DF-804E-3A5A-D0C476151D10}"/>
              </a:ext>
            </a:extLst>
          </p:cNvPr>
          <p:cNvGraphicFramePr>
            <a:graphicFrameLocks noChangeAspect="1"/>
          </p:cNvGraphicFramePr>
          <p:nvPr/>
        </p:nvGraphicFramePr>
        <p:xfrm>
          <a:off x="3660775" y="3249613"/>
          <a:ext cx="1778000" cy="646112"/>
        </p:xfrm>
        <a:graphic>
          <a:graphicData uri="http://schemas.openxmlformats.org/presentationml/2006/ole">
            <mc:AlternateContent xmlns:mc="http://schemas.openxmlformats.org/markup-compatibility/2006">
              <mc:Choice xmlns:v="urn:schemas-microsoft-com:vml" Requires="v">
                <p:oleObj name="公式" r:id="rId6" imgW="15214600" imgH="5562600" progId="Equation.3">
                  <p:embed/>
                </p:oleObj>
              </mc:Choice>
              <mc:Fallback>
                <p:oleObj name="公式" r:id="rId6" imgW="15214600" imgH="556260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0775" y="3249613"/>
                        <a:ext cx="1778000"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6821" name="Group 37">
            <a:extLst>
              <a:ext uri="{FF2B5EF4-FFF2-40B4-BE49-F238E27FC236}">
                <a16:creationId xmlns:a16="http://schemas.microsoft.com/office/drawing/2014/main" id="{8F367FEE-D681-F260-7927-030DF81CD986}"/>
              </a:ext>
            </a:extLst>
          </p:cNvPr>
          <p:cNvGrpSpPr>
            <a:grpSpLocks/>
          </p:cNvGrpSpPr>
          <p:nvPr/>
        </p:nvGrpSpPr>
        <p:grpSpPr bwMode="auto">
          <a:xfrm>
            <a:off x="6553200" y="3276600"/>
            <a:ext cx="2316163" cy="1506538"/>
            <a:chOff x="4128" y="2267"/>
            <a:chExt cx="1459" cy="949"/>
          </a:xfrm>
        </p:grpSpPr>
        <p:sp>
          <p:nvSpPr>
            <p:cNvPr id="886822" name="AutoShape 38">
              <a:extLst>
                <a:ext uri="{FF2B5EF4-FFF2-40B4-BE49-F238E27FC236}">
                  <a16:creationId xmlns:a16="http://schemas.microsoft.com/office/drawing/2014/main" id="{9D58524E-8177-F6AC-ED93-09490425F66A}"/>
                </a:ext>
              </a:extLst>
            </p:cNvPr>
            <p:cNvSpPr>
              <a:spLocks noChangeArrowheads="1"/>
            </p:cNvSpPr>
            <p:nvPr/>
          </p:nvSpPr>
          <p:spPr bwMode="auto">
            <a:xfrm rot="-6306164" flipH="1" flipV="1">
              <a:off x="4560" y="2496"/>
              <a:ext cx="816" cy="432"/>
            </a:xfrm>
            <a:prstGeom prst="parallelogram">
              <a:avLst>
                <a:gd name="adj" fmla="val 75293"/>
              </a:avLst>
            </a:prstGeom>
            <a:solidFill>
              <a:schemeClr val="bg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23" name="AutoShape 39">
              <a:extLst>
                <a:ext uri="{FF2B5EF4-FFF2-40B4-BE49-F238E27FC236}">
                  <a16:creationId xmlns:a16="http://schemas.microsoft.com/office/drawing/2014/main" id="{4F4B4773-84D6-A23F-B0AE-D0166CA383D5}"/>
                </a:ext>
              </a:extLst>
            </p:cNvPr>
            <p:cNvSpPr>
              <a:spLocks noChangeArrowheads="1"/>
            </p:cNvSpPr>
            <p:nvPr/>
          </p:nvSpPr>
          <p:spPr bwMode="auto">
            <a:xfrm rot="-5400000">
              <a:off x="4512" y="2568"/>
              <a:ext cx="816" cy="480"/>
            </a:xfrm>
            <a:prstGeom prst="parallelogram">
              <a:avLst>
                <a:gd name="adj" fmla="val 42500"/>
              </a:avLst>
            </a:prstGeom>
            <a:solidFill>
              <a:srgbClr val="B4CECC">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24" name="Line 40">
              <a:extLst>
                <a:ext uri="{FF2B5EF4-FFF2-40B4-BE49-F238E27FC236}">
                  <a16:creationId xmlns:a16="http://schemas.microsoft.com/office/drawing/2014/main" id="{CB6B63C8-264E-88FC-97FF-767A62D50D30}"/>
                </a:ext>
              </a:extLst>
            </p:cNvPr>
            <p:cNvSpPr>
              <a:spLocks noChangeShapeType="1"/>
            </p:cNvSpPr>
            <p:nvPr/>
          </p:nvSpPr>
          <p:spPr bwMode="auto">
            <a:xfrm flipV="1">
              <a:off x="4992" y="2592"/>
              <a:ext cx="336"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86825" name="Object 41">
              <a:extLst>
                <a:ext uri="{FF2B5EF4-FFF2-40B4-BE49-F238E27FC236}">
                  <a16:creationId xmlns:a16="http://schemas.microsoft.com/office/drawing/2014/main" id="{12AC3A39-A711-CAEA-98F8-F626CC960B1F}"/>
                </a:ext>
              </a:extLst>
            </p:cNvPr>
            <p:cNvGraphicFramePr>
              <a:graphicFrameLocks noChangeAspect="1"/>
            </p:cNvGraphicFramePr>
            <p:nvPr/>
          </p:nvGraphicFramePr>
          <p:xfrm>
            <a:off x="5320" y="2416"/>
            <a:ext cx="267" cy="320"/>
          </p:xfrm>
          <a:graphic>
            <a:graphicData uri="http://schemas.openxmlformats.org/presentationml/2006/ole">
              <mc:AlternateContent xmlns:mc="http://schemas.openxmlformats.org/markup-compatibility/2006">
                <mc:Choice xmlns:v="urn:schemas-microsoft-com:vml" Requires="v">
                  <p:oleObj name="Equation" r:id="rId8" imgW="2921000" imgH="4102100" progId="Equation.3">
                    <p:embed/>
                  </p:oleObj>
                </mc:Choice>
                <mc:Fallback>
                  <p:oleObj name="Equation" r:id="rId8" imgW="2921000" imgH="4102100" progId="Equation.3">
                    <p:embed/>
                    <p:pic>
                      <p:nvPicPr>
                        <p:cNvPr id="0" name="Object 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20" y="2416"/>
                          <a:ext cx="267"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6826" name="Text Box 42">
              <a:extLst>
                <a:ext uri="{FF2B5EF4-FFF2-40B4-BE49-F238E27FC236}">
                  <a16:creationId xmlns:a16="http://schemas.microsoft.com/office/drawing/2014/main" id="{EA9FF168-1A23-C64D-792D-94B8DC276A94}"/>
                </a:ext>
              </a:extLst>
            </p:cNvPr>
            <p:cNvSpPr txBox="1">
              <a:spLocks noChangeArrowheads="1"/>
            </p:cNvSpPr>
            <p:nvPr/>
          </p:nvSpPr>
          <p:spPr bwMode="auto">
            <a:xfrm>
              <a:off x="4704" y="2352"/>
              <a:ext cx="3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a:solidFill>
                    <a:srgbClr val="3333FF"/>
                  </a:solidFill>
                  <a:ea typeface="楷体_GB2312" pitchFamily="49" charset="-122"/>
                </a:rPr>
                <a:t>d</a:t>
              </a:r>
              <a:r>
                <a:rPr lang="en-US" altLang="zh-CN" i="1">
                  <a:solidFill>
                    <a:srgbClr val="3333FF"/>
                  </a:solidFill>
                  <a:ea typeface="楷体_GB2312" pitchFamily="49" charset="-122"/>
                </a:rPr>
                <a:t>S</a:t>
              </a:r>
              <a:endParaRPr lang="en-US" altLang="zh-CN">
                <a:solidFill>
                  <a:srgbClr val="3333FF"/>
                </a:solidFill>
                <a:ea typeface="楷体_GB2312" pitchFamily="49" charset="-122"/>
              </a:endParaRPr>
            </a:p>
          </p:txBody>
        </p:sp>
        <p:sp>
          <p:nvSpPr>
            <p:cNvPr id="886827" name="Line 43">
              <a:extLst>
                <a:ext uri="{FF2B5EF4-FFF2-40B4-BE49-F238E27FC236}">
                  <a16:creationId xmlns:a16="http://schemas.microsoft.com/office/drawing/2014/main" id="{8A466A66-8239-47D8-3918-B55DC706C7C1}"/>
                </a:ext>
              </a:extLst>
            </p:cNvPr>
            <p:cNvSpPr>
              <a:spLocks noChangeShapeType="1"/>
            </p:cNvSpPr>
            <p:nvPr/>
          </p:nvSpPr>
          <p:spPr bwMode="auto">
            <a:xfrm flipV="1">
              <a:off x="4224" y="2736"/>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28" name="Line 44">
              <a:extLst>
                <a:ext uri="{FF2B5EF4-FFF2-40B4-BE49-F238E27FC236}">
                  <a16:creationId xmlns:a16="http://schemas.microsoft.com/office/drawing/2014/main" id="{586A412C-A954-A19B-8736-F6174676C52F}"/>
                </a:ext>
              </a:extLst>
            </p:cNvPr>
            <p:cNvSpPr>
              <a:spLocks noChangeShapeType="1"/>
            </p:cNvSpPr>
            <p:nvPr/>
          </p:nvSpPr>
          <p:spPr bwMode="auto">
            <a:xfrm flipV="1">
              <a:off x="4608" y="278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29" name="Oval 45">
              <a:extLst>
                <a:ext uri="{FF2B5EF4-FFF2-40B4-BE49-F238E27FC236}">
                  <a16:creationId xmlns:a16="http://schemas.microsoft.com/office/drawing/2014/main" id="{A6A382A0-B614-FA7B-A279-CDD1C6532CE6}"/>
                </a:ext>
              </a:extLst>
            </p:cNvPr>
            <p:cNvSpPr>
              <a:spLocks noChangeArrowheads="1"/>
            </p:cNvSpPr>
            <p:nvPr/>
          </p:nvSpPr>
          <p:spPr bwMode="auto">
            <a:xfrm>
              <a:off x="4176" y="2978"/>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0" name="Oval 46">
              <a:extLst>
                <a:ext uri="{FF2B5EF4-FFF2-40B4-BE49-F238E27FC236}">
                  <a16:creationId xmlns:a16="http://schemas.microsoft.com/office/drawing/2014/main" id="{6885C49F-7E80-85DD-395D-A641DCF9B14F}"/>
                </a:ext>
              </a:extLst>
            </p:cNvPr>
            <p:cNvSpPr>
              <a:spLocks noChangeArrowheads="1"/>
            </p:cNvSpPr>
            <p:nvPr/>
          </p:nvSpPr>
          <p:spPr bwMode="auto">
            <a:xfrm>
              <a:off x="4560" y="3026"/>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1" name="Line 47">
              <a:extLst>
                <a:ext uri="{FF2B5EF4-FFF2-40B4-BE49-F238E27FC236}">
                  <a16:creationId xmlns:a16="http://schemas.microsoft.com/office/drawing/2014/main" id="{448846D2-1A43-DBC9-0290-79B36C72B1CD}"/>
                </a:ext>
              </a:extLst>
            </p:cNvPr>
            <p:cNvSpPr>
              <a:spLocks noChangeShapeType="1"/>
            </p:cNvSpPr>
            <p:nvPr/>
          </p:nvSpPr>
          <p:spPr bwMode="auto">
            <a:xfrm flipV="1">
              <a:off x="4128" y="2592"/>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32" name="Oval 48">
              <a:extLst>
                <a:ext uri="{FF2B5EF4-FFF2-40B4-BE49-F238E27FC236}">
                  <a16:creationId xmlns:a16="http://schemas.microsoft.com/office/drawing/2014/main" id="{06CC97EE-A712-1A96-B2B0-ACEEFAC62EE5}"/>
                </a:ext>
              </a:extLst>
            </p:cNvPr>
            <p:cNvSpPr>
              <a:spLocks noChangeArrowheads="1"/>
            </p:cNvSpPr>
            <p:nvPr/>
          </p:nvSpPr>
          <p:spPr bwMode="auto">
            <a:xfrm>
              <a:off x="4128" y="283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3" name="Line 49">
              <a:extLst>
                <a:ext uri="{FF2B5EF4-FFF2-40B4-BE49-F238E27FC236}">
                  <a16:creationId xmlns:a16="http://schemas.microsoft.com/office/drawing/2014/main" id="{50384AF7-FE71-112B-6723-E2884AF8D0BD}"/>
                </a:ext>
              </a:extLst>
            </p:cNvPr>
            <p:cNvSpPr>
              <a:spLocks noChangeShapeType="1"/>
            </p:cNvSpPr>
            <p:nvPr/>
          </p:nvSpPr>
          <p:spPr bwMode="auto">
            <a:xfrm flipV="1">
              <a:off x="4476" y="2508"/>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34" name="Oval 50">
              <a:extLst>
                <a:ext uri="{FF2B5EF4-FFF2-40B4-BE49-F238E27FC236}">
                  <a16:creationId xmlns:a16="http://schemas.microsoft.com/office/drawing/2014/main" id="{83834D37-7674-35F8-C31C-45249386D755}"/>
                </a:ext>
              </a:extLst>
            </p:cNvPr>
            <p:cNvSpPr>
              <a:spLocks noChangeArrowheads="1"/>
            </p:cNvSpPr>
            <p:nvPr/>
          </p:nvSpPr>
          <p:spPr bwMode="auto">
            <a:xfrm>
              <a:off x="4416" y="2738"/>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5" name="Line 51">
              <a:extLst>
                <a:ext uri="{FF2B5EF4-FFF2-40B4-BE49-F238E27FC236}">
                  <a16:creationId xmlns:a16="http://schemas.microsoft.com/office/drawing/2014/main" id="{809D649B-AEC0-22D2-B851-30EBEF25BFE9}"/>
                </a:ext>
              </a:extLst>
            </p:cNvPr>
            <p:cNvSpPr>
              <a:spLocks noChangeShapeType="1"/>
            </p:cNvSpPr>
            <p:nvPr/>
          </p:nvSpPr>
          <p:spPr bwMode="auto">
            <a:xfrm flipV="1">
              <a:off x="4584" y="2604"/>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36" name="Oval 52">
              <a:extLst>
                <a:ext uri="{FF2B5EF4-FFF2-40B4-BE49-F238E27FC236}">
                  <a16:creationId xmlns:a16="http://schemas.microsoft.com/office/drawing/2014/main" id="{E820A402-0EE5-9604-9037-39A6DD02F79D}"/>
                </a:ext>
              </a:extLst>
            </p:cNvPr>
            <p:cNvSpPr>
              <a:spLocks noChangeArrowheads="1"/>
            </p:cNvSpPr>
            <p:nvPr/>
          </p:nvSpPr>
          <p:spPr bwMode="auto">
            <a:xfrm>
              <a:off x="4512" y="2834"/>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7" name="Line 53">
              <a:extLst>
                <a:ext uri="{FF2B5EF4-FFF2-40B4-BE49-F238E27FC236}">
                  <a16:creationId xmlns:a16="http://schemas.microsoft.com/office/drawing/2014/main" id="{BC4A9099-0C61-2242-B2E1-0B36A53D6316}"/>
                </a:ext>
              </a:extLst>
            </p:cNvPr>
            <p:cNvSpPr>
              <a:spLocks noChangeShapeType="1"/>
            </p:cNvSpPr>
            <p:nvPr/>
          </p:nvSpPr>
          <p:spPr bwMode="auto">
            <a:xfrm flipV="1">
              <a:off x="4764" y="2712"/>
              <a:ext cx="144"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38" name="Oval 54">
              <a:extLst>
                <a:ext uri="{FF2B5EF4-FFF2-40B4-BE49-F238E27FC236}">
                  <a16:creationId xmlns:a16="http://schemas.microsoft.com/office/drawing/2014/main" id="{A302B5BB-DDD1-A676-2B48-5DA4D467C0FA}"/>
                </a:ext>
              </a:extLst>
            </p:cNvPr>
            <p:cNvSpPr>
              <a:spLocks noChangeArrowheads="1"/>
            </p:cNvSpPr>
            <p:nvPr/>
          </p:nvSpPr>
          <p:spPr bwMode="auto">
            <a:xfrm>
              <a:off x="4704" y="2930"/>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39" name="Line 55">
              <a:extLst>
                <a:ext uri="{FF2B5EF4-FFF2-40B4-BE49-F238E27FC236}">
                  <a16:creationId xmlns:a16="http://schemas.microsoft.com/office/drawing/2014/main" id="{54BBEA98-AB9E-A045-ACCD-56080363A483}"/>
                </a:ext>
              </a:extLst>
            </p:cNvPr>
            <p:cNvSpPr>
              <a:spLocks noChangeShapeType="1"/>
            </p:cNvSpPr>
            <p:nvPr/>
          </p:nvSpPr>
          <p:spPr bwMode="auto">
            <a:xfrm flipV="1">
              <a:off x="4992" y="2496"/>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40" name="Oval 56">
              <a:extLst>
                <a:ext uri="{FF2B5EF4-FFF2-40B4-BE49-F238E27FC236}">
                  <a16:creationId xmlns:a16="http://schemas.microsoft.com/office/drawing/2014/main" id="{161A248A-9E0E-8885-953A-3983AE9B6E00}"/>
                </a:ext>
              </a:extLst>
            </p:cNvPr>
            <p:cNvSpPr>
              <a:spLocks noChangeArrowheads="1"/>
            </p:cNvSpPr>
            <p:nvPr/>
          </p:nvSpPr>
          <p:spPr bwMode="auto">
            <a:xfrm>
              <a:off x="4944" y="2738"/>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41" name="Line 57">
              <a:extLst>
                <a:ext uri="{FF2B5EF4-FFF2-40B4-BE49-F238E27FC236}">
                  <a16:creationId xmlns:a16="http://schemas.microsoft.com/office/drawing/2014/main" id="{61D2FFB6-CCA5-F5A6-A4F6-285A2E9CD5D0}"/>
                </a:ext>
              </a:extLst>
            </p:cNvPr>
            <p:cNvSpPr>
              <a:spLocks noChangeShapeType="1"/>
            </p:cNvSpPr>
            <p:nvPr/>
          </p:nvSpPr>
          <p:spPr bwMode="auto">
            <a:xfrm flipV="1">
              <a:off x="5088" y="2736"/>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42" name="Oval 58">
              <a:extLst>
                <a:ext uri="{FF2B5EF4-FFF2-40B4-BE49-F238E27FC236}">
                  <a16:creationId xmlns:a16="http://schemas.microsoft.com/office/drawing/2014/main" id="{AADAA8F9-3FB1-0700-2918-4AE808851EFB}"/>
                </a:ext>
              </a:extLst>
            </p:cNvPr>
            <p:cNvSpPr>
              <a:spLocks noChangeArrowheads="1"/>
            </p:cNvSpPr>
            <p:nvPr/>
          </p:nvSpPr>
          <p:spPr bwMode="auto">
            <a:xfrm>
              <a:off x="5040" y="2976"/>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sp>
          <p:nvSpPr>
            <p:cNvPr id="886843" name="Line 59">
              <a:extLst>
                <a:ext uri="{FF2B5EF4-FFF2-40B4-BE49-F238E27FC236}">
                  <a16:creationId xmlns:a16="http://schemas.microsoft.com/office/drawing/2014/main" id="{3FE91346-E9C0-7ADA-3877-A576B8046AA0}"/>
                </a:ext>
              </a:extLst>
            </p:cNvPr>
            <p:cNvSpPr>
              <a:spLocks noChangeShapeType="1"/>
            </p:cNvSpPr>
            <p:nvPr/>
          </p:nvSpPr>
          <p:spPr bwMode="auto">
            <a:xfrm flipV="1">
              <a:off x="4944" y="2880"/>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6844" name="Oval 60">
              <a:extLst>
                <a:ext uri="{FF2B5EF4-FFF2-40B4-BE49-F238E27FC236}">
                  <a16:creationId xmlns:a16="http://schemas.microsoft.com/office/drawing/2014/main" id="{61205B65-C60F-298C-12EC-D814C5393AE3}"/>
                </a:ext>
              </a:extLst>
            </p:cNvPr>
            <p:cNvSpPr>
              <a:spLocks noChangeArrowheads="1"/>
            </p:cNvSpPr>
            <p:nvPr/>
          </p:nvSpPr>
          <p:spPr bwMode="auto">
            <a:xfrm>
              <a:off x="4896" y="3072"/>
              <a:ext cx="96" cy="96"/>
            </a:xfrm>
            <a:prstGeom prst="ellipse">
              <a:avLst/>
            </a:prstGeom>
            <a:solidFill>
              <a:srgbClr val="996600"/>
            </a:solidFill>
            <a:ln w="9525">
              <a:solidFill>
                <a:srgbClr val="99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0">
                  <a:solidFill>
                    <a:srgbClr val="FFFFFF"/>
                  </a:solidFill>
                  <a:latin typeface="幼圆" pitchFamily="49" charset="-122"/>
                  <a:ea typeface="幼圆" pitchFamily="49" charset="-122"/>
                </a:rPr>
                <a:t>-</a:t>
              </a:r>
            </a:p>
          </p:txBody>
        </p:sp>
        <p:graphicFrame>
          <p:nvGraphicFramePr>
            <p:cNvPr id="886845" name="Object 61">
              <a:extLst>
                <a:ext uri="{FF2B5EF4-FFF2-40B4-BE49-F238E27FC236}">
                  <a16:creationId xmlns:a16="http://schemas.microsoft.com/office/drawing/2014/main" id="{F8FE36FB-5209-B590-C9A9-0658B0A4DADC}"/>
                </a:ext>
              </a:extLst>
            </p:cNvPr>
            <p:cNvGraphicFramePr>
              <a:graphicFrameLocks noChangeAspect="1"/>
            </p:cNvGraphicFramePr>
            <p:nvPr/>
          </p:nvGraphicFramePr>
          <p:xfrm>
            <a:off x="4416" y="2267"/>
            <a:ext cx="267" cy="410"/>
          </p:xfrm>
          <a:graphic>
            <a:graphicData uri="http://schemas.openxmlformats.org/presentationml/2006/ole">
              <mc:AlternateContent xmlns:mc="http://schemas.openxmlformats.org/markup-compatibility/2006">
                <mc:Choice xmlns:v="urn:schemas-microsoft-com:vml" Requires="v">
                  <p:oleObj name="Equation" r:id="rId10" imgW="2921000" imgH="5270500" progId="Equation.3">
                    <p:embed/>
                  </p:oleObj>
                </mc:Choice>
                <mc:Fallback>
                  <p:oleObj name="Equation" r:id="rId10" imgW="2921000" imgH="5270500" progId="Equation.3">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2267"/>
                          <a:ext cx="267"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886846" name="Object 62">
            <a:extLst>
              <a:ext uri="{FF2B5EF4-FFF2-40B4-BE49-F238E27FC236}">
                <a16:creationId xmlns:a16="http://schemas.microsoft.com/office/drawing/2014/main" id="{61CEB0D6-0CC2-4FA8-ECD5-EDC4CFB2FDF7}"/>
              </a:ext>
            </a:extLst>
          </p:cNvPr>
          <p:cNvGraphicFramePr>
            <a:graphicFrameLocks noChangeAspect="1"/>
          </p:cNvGraphicFramePr>
          <p:nvPr/>
        </p:nvGraphicFramePr>
        <p:xfrm>
          <a:off x="1752600" y="4038600"/>
          <a:ext cx="3048000" cy="820738"/>
        </p:xfrm>
        <a:graphic>
          <a:graphicData uri="http://schemas.openxmlformats.org/presentationml/2006/ole">
            <mc:AlternateContent xmlns:mc="http://schemas.openxmlformats.org/markup-compatibility/2006">
              <mc:Choice xmlns:v="urn:schemas-microsoft-com:vml" Requires="v">
                <p:oleObj name="公式" r:id="rId12" imgW="21945600" imgH="7023100" progId="Equation.3">
                  <p:embed/>
                </p:oleObj>
              </mc:Choice>
              <mc:Fallback>
                <p:oleObj name="公式" r:id="rId12" imgW="21945600" imgH="7023100" progId="Equation.3">
                  <p:embed/>
                  <p:pic>
                    <p:nvPicPr>
                      <p:cNvPr id="0" name="Object 6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52600" y="4038600"/>
                        <a:ext cx="3048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6847" name="Text Box 63">
            <a:extLst>
              <a:ext uri="{FF2B5EF4-FFF2-40B4-BE49-F238E27FC236}">
                <a16:creationId xmlns:a16="http://schemas.microsoft.com/office/drawing/2014/main" id="{B5E06216-7B08-B6D2-F0DF-8DFF9E162B36}"/>
              </a:ext>
            </a:extLst>
          </p:cNvPr>
          <p:cNvSpPr txBox="1">
            <a:spLocks noChangeArrowheads="1"/>
          </p:cNvSpPr>
          <p:nvPr/>
        </p:nvSpPr>
        <p:spPr bwMode="auto">
          <a:xfrm>
            <a:off x="314325" y="5181600"/>
            <a:ext cx="44100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楷体_GB2312" pitchFamily="49" charset="-122"/>
                <a:ea typeface="楷体_GB2312" pitchFamily="49" charset="-122"/>
              </a:rPr>
              <a:t>也可称电流强度是电流密度矢量通过 </a:t>
            </a:r>
            <a:r>
              <a:rPr lang="en-US" altLang="zh-CN" i="1">
                <a:ea typeface="楷体_GB2312" pitchFamily="49" charset="-122"/>
              </a:rPr>
              <a:t>S</a:t>
            </a:r>
            <a:r>
              <a:rPr lang="en-US" altLang="zh-CN" i="1">
                <a:latin typeface="楷体_GB2312" pitchFamily="49" charset="-122"/>
                <a:ea typeface="楷体_GB2312" pitchFamily="49" charset="-122"/>
              </a:rPr>
              <a:t> </a:t>
            </a:r>
            <a:r>
              <a:rPr lang="zh-CN" altLang="en-US">
                <a:latin typeface="楷体_GB2312" pitchFamily="49" charset="-122"/>
                <a:ea typeface="楷体_GB2312" pitchFamily="49" charset="-122"/>
              </a:rPr>
              <a:t>面的通量。</a:t>
            </a:r>
          </a:p>
        </p:txBody>
      </p:sp>
      <p:sp>
        <p:nvSpPr>
          <p:cNvPr id="886848" name="Text Box 64">
            <a:extLst>
              <a:ext uri="{FF2B5EF4-FFF2-40B4-BE49-F238E27FC236}">
                <a16:creationId xmlns:a16="http://schemas.microsoft.com/office/drawing/2014/main" id="{A333D2F2-64B2-5929-5E63-F48864223606}"/>
              </a:ext>
            </a:extLst>
          </p:cNvPr>
          <p:cNvSpPr txBox="1">
            <a:spLocks noChangeArrowheads="1"/>
          </p:cNvSpPr>
          <p:nvPr/>
        </p:nvSpPr>
        <p:spPr bwMode="auto">
          <a:xfrm>
            <a:off x="152400" y="152400"/>
            <a:ext cx="8451850" cy="588963"/>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a:solidFill>
                  <a:schemeClr val="tx2"/>
                </a:solidFill>
                <a:cs typeface="Arial" panose="020B0604020202020204" pitchFamily="34" charset="0"/>
              </a:rPr>
              <a:t>23-2.</a:t>
            </a:r>
            <a:r>
              <a:rPr kumimoji="0" lang="en-US" altLang="zh-CN" sz="3200">
                <a:solidFill>
                  <a:schemeClr val="tx2"/>
                </a:solidFill>
                <a:latin typeface="Arial Rounded MT Bold" panose="020F0704030504030204" pitchFamily="34" charset="0"/>
                <a:cs typeface="Arial" panose="020B0604020202020204" pitchFamily="34" charset="0"/>
              </a:rPr>
              <a:t> </a:t>
            </a:r>
            <a:r>
              <a:rPr lang="en-US" altLang="zh-CN" sz="3200"/>
              <a:t>Current Density &amp;</a:t>
            </a:r>
            <a:r>
              <a:rPr lang="en-US" altLang="zh-CN" sz="3200">
                <a:solidFill>
                  <a:schemeClr val="tx2"/>
                </a:solidFill>
              </a:rPr>
              <a:t> Drift Velocity </a:t>
            </a:r>
            <a:r>
              <a:rPr lang="en-US" altLang="zh-CN">
                <a:solidFill>
                  <a:schemeClr val="tx2"/>
                </a:solidFill>
              </a:rPr>
              <a:t>(P556):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6848"/>
                                        </p:tgtEl>
                                        <p:attrNameLst>
                                          <p:attrName>style.visibility</p:attrName>
                                        </p:attrNameLst>
                                      </p:cBhvr>
                                      <p:to>
                                        <p:strVal val="visible"/>
                                      </p:to>
                                    </p:set>
                                    <p:animEffect transition="in" filter="wipe(left)">
                                      <p:cBhvr>
                                        <p:cTn id="7" dur="500"/>
                                        <p:tgtEl>
                                          <p:spTgt spid="886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6787">
                                            <p:txEl>
                                              <p:pRg st="0" end="0"/>
                                            </p:txEl>
                                          </p:spTgt>
                                        </p:tgtEl>
                                        <p:attrNameLst>
                                          <p:attrName>style.visibility</p:attrName>
                                        </p:attrNameLst>
                                      </p:cBhvr>
                                      <p:to>
                                        <p:strVal val="visible"/>
                                      </p:to>
                                    </p:set>
                                    <p:animEffect transition="in" filter="wipe(left)">
                                      <p:cBhvr>
                                        <p:cTn id="12" dur="500"/>
                                        <p:tgtEl>
                                          <p:spTgt spid="88678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86788"/>
                                        </p:tgtEl>
                                        <p:attrNameLst>
                                          <p:attrName>style.visibility</p:attrName>
                                        </p:attrNameLst>
                                      </p:cBhvr>
                                      <p:to>
                                        <p:strVal val="visible"/>
                                      </p:to>
                                    </p:set>
                                    <p:animEffect transition="in" filter="wipe(left)">
                                      <p:cBhvr>
                                        <p:cTn id="17" dur="500"/>
                                        <p:tgtEl>
                                          <p:spTgt spid="8867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86791"/>
                                        </p:tgtEl>
                                        <p:attrNameLst>
                                          <p:attrName>style.visibility</p:attrName>
                                        </p:attrNameLst>
                                      </p:cBhvr>
                                      <p:to>
                                        <p:strVal val="visible"/>
                                      </p:to>
                                    </p:set>
                                    <p:animEffect transition="in" filter="dissolve">
                                      <p:cBhvr>
                                        <p:cTn id="22" dur="500"/>
                                        <p:tgtEl>
                                          <p:spTgt spid="8867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6819"/>
                                        </p:tgtEl>
                                        <p:attrNameLst>
                                          <p:attrName>style.visibility</p:attrName>
                                        </p:attrNameLst>
                                      </p:cBhvr>
                                      <p:to>
                                        <p:strVal val="visible"/>
                                      </p:to>
                                    </p:set>
                                    <p:animEffect transition="in" filter="wipe(left)">
                                      <p:cBhvr>
                                        <p:cTn id="27" dur="500"/>
                                        <p:tgtEl>
                                          <p:spTgt spid="8868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86820"/>
                                        </p:tgtEl>
                                        <p:attrNameLst>
                                          <p:attrName>style.visibility</p:attrName>
                                        </p:attrNameLst>
                                      </p:cBhvr>
                                      <p:to>
                                        <p:strVal val="visible"/>
                                      </p:to>
                                    </p:set>
                                    <p:animEffect transition="in" filter="wipe(left)">
                                      <p:cBhvr>
                                        <p:cTn id="32" dur="500"/>
                                        <p:tgtEl>
                                          <p:spTgt spid="886820"/>
                                        </p:tgtEl>
                                      </p:cBhvr>
                                    </p:animEffect>
                                  </p:childTnLst>
                                </p:cTn>
                              </p:par>
                            </p:childTnLst>
                          </p:cTn>
                        </p:par>
                        <p:par>
                          <p:cTn id="33" fill="hold" nodeType="afterGroup">
                            <p:stCondLst>
                              <p:cond delay="500"/>
                            </p:stCondLst>
                            <p:childTnLst>
                              <p:par>
                                <p:cTn id="34" presetID="9" presetClass="entr" presetSubtype="0" fill="hold" nodeType="afterEffect">
                                  <p:stCondLst>
                                    <p:cond delay="1000"/>
                                  </p:stCondLst>
                                  <p:childTnLst>
                                    <p:set>
                                      <p:cBhvr>
                                        <p:cTn id="35" dur="1" fill="hold">
                                          <p:stCondLst>
                                            <p:cond delay="0"/>
                                          </p:stCondLst>
                                        </p:cTn>
                                        <p:tgtEl>
                                          <p:spTgt spid="886821"/>
                                        </p:tgtEl>
                                        <p:attrNameLst>
                                          <p:attrName>style.visibility</p:attrName>
                                        </p:attrNameLst>
                                      </p:cBhvr>
                                      <p:to>
                                        <p:strVal val="visible"/>
                                      </p:to>
                                    </p:set>
                                    <p:animEffect transition="in" filter="dissolve">
                                      <p:cBhvr>
                                        <p:cTn id="36" dur="500"/>
                                        <p:tgtEl>
                                          <p:spTgt spid="88682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86846"/>
                                        </p:tgtEl>
                                        <p:attrNameLst>
                                          <p:attrName>style.visibility</p:attrName>
                                        </p:attrNameLst>
                                      </p:cBhvr>
                                      <p:to>
                                        <p:strVal val="visible"/>
                                      </p:to>
                                    </p:set>
                                    <p:animEffect transition="in" filter="wipe(left)">
                                      <p:cBhvr>
                                        <p:cTn id="41" dur="500"/>
                                        <p:tgtEl>
                                          <p:spTgt spid="88684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7" presetClass="entr" presetSubtype="8" fill="hold" nodeType="clickEffect">
                                  <p:stCondLst>
                                    <p:cond delay="0"/>
                                  </p:stCondLst>
                                  <p:childTnLst>
                                    <p:set>
                                      <p:cBhvr>
                                        <p:cTn id="45" dur="1" fill="hold">
                                          <p:stCondLst>
                                            <p:cond delay="0"/>
                                          </p:stCondLst>
                                        </p:cTn>
                                        <p:tgtEl>
                                          <p:spTgt spid="886847"/>
                                        </p:tgtEl>
                                        <p:attrNameLst>
                                          <p:attrName>style.visibility</p:attrName>
                                        </p:attrNameLst>
                                      </p:cBhvr>
                                      <p:to>
                                        <p:strVal val="visible"/>
                                      </p:to>
                                    </p:set>
                                    <p:anim calcmode="lin" valueType="num">
                                      <p:cBhvr>
                                        <p:cTn id="46" dur="500" fill="hold"/>
                                        <p:tgtEl>
                                          <p:spTgt spid="886847"/>
                                        </p:tgtEl>
                                        <p:attrNameLst>
                                          <p:attrName>ppt_x</p:attrName>
                                        </p:attrNameLst>
                                      </p:cBhvr>
                                      <p:tavLst>
                                        <p:tav tm="0">
                                          <p:val>
                                            <p:strVal val="#ppt_x-#ppt_w/2"/>
                                          </p:val>
                                        </p:tav>
                                        <p:tav tm="100000">
                                          <p:val>
                                            <p:strVal val="#ppt_x"/>
                                          </p:val>
                                        </p:tav>
                                      </p:tavLst>
                                    </p:anim>
                                    <p:anim calcmode="lin" valueType="num">
                                      <p:cBhvr>
                                        <p:cTn id="47" dur="500" fill="hold"/>
                                        <p:tgtEl>
                                          <p:spTgt spid="886847"/>
                                        </p:tgtEl>
                                        <p:attrNameLst>
                                          <p:attrName>ppt_y</p:attrName>
                                        </p:attrNameLst>
                                      </p:cBhvr>
                                      <p:tavLst>
                                        <p:tav tm="0">
                                          <p:val>
                                            <p:strVal val="#ppt_y"/>
                                          </p:val>
                                        </p:tav>
                                        <p:tav tm="100000">
                                          <p:val>
                                            <p:strVal val="#ppt_y"/>
                                          </p:val>
                                        </p:tav>
                                      </p:tavLst>
                                    </p:anim>
                                    <p:anim calcmode="lin" valueType="num">
                                      <p:cBhvr>
                                        <p:cTn id="48" dur="500" fill="hold"/>
                                        <p:tgtEl>
                                          <p:spTgt spid="886847"/>
                                        </p:tgtEl>
                                        <p:attrNameLst>
                                          <p:attrName>ppt_w</p:attrName>
                                        </p:attrNameLst>
                                      </p:cBhvr>
                                      <p:tavLst>
                                        <p:tav tm="0">
                                          <p:val>
                                            <p:fltVal val="0"/>
                                          </p:val>
                                        </p:tav>
                                        <p:tav tm="100000">
                                          <p:val>
                                            <p:strVal val="#ppt_w"/>
                                          </p:val>
                                        </p:tav>
                                      </p:tavLst>
                                    </p:anim>
                                    <p:anim calcmode="lin" valueType="num">
                                      <p:cBhvr>
                                        <p:cTn id="49" dur="500" fill="hold"/>
                                        <p:tgtEl>
                                          <p:spTgt spid="8868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787" grpId="0" build="p" autoUpdateAnimBg="0"/>
      <p:bldP spid="886847" grpId="0" autoUpdateAnimBg="0"/>
      <p:bldP spid="88684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7811" name="Object 3">
            <a:extLst>
              <a:ext uri="{FF2B5EF4-FFF2-40B4-BE49-F238E27FC236}">
                <a16:creationId xmlns:a16="http://schemas.microsoft.com/office/drawing/2014/main" id="{907DFF7A-3C38-FC98-4BBF-06EE1F02B6C5}"/>
              </a:ext>
            </a:extLst>
          </p:cNvPr>
          <p:cNvGraphicFramePr>
            <a:graphicFrameLocks noChangeAspect="1"/>
          </p:cNvGraphicFramePr>
          <p:nvPr/>
        </p:nvGraphicFramePr>
        <p:xfrm>
          <a:off x="4419600" y="3746500"/>
          <a:ext cx="2368550" cy="749300"/>
        </p:xfrm>
        <a:graphic>
          <a:graphicData uri="http://schemas.openxmlformats.org/presentationml/2006/ole">
            <mc:AlternateContent xmlns:mc="http://schemas.openxmlformats.org/markup-compatibility/2006">
              <mc:Choice xmlns:v="urn:schemas-microsoft-com:vml" Requires="v">
                <p:oleObj name="Equation" r:id="rId2" imgW="14922500" imgH="5270500" progId="Equation.3">
                  <p:embed/>
                </p:oleObj>
              </mc:Choice>
              <mc:Fallback>
                <p:oleObj name="Equation" r:id="rId2" imgW="14922500" imgH="52705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746500"/>
                        <a:ext cx="2368550" cy="749300"/>
                      </a:xfrm>
                      <a:prstGeom prst="rect">
                        <a:avLst/>
                      </a:prstGeom>
                      <a:solidFill>
                        <a:srgbClr val="FFBFBF"/>
                      </a:solidFill>
                      <a:ln w="9525">
                        <a:solidFill>
                          <a:srgbClr val="CC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12" name="Object 4">
            <a:extLst>
              <a:ext uri="{FF2B5EF4-FFF2-40B4-BE49-F238E27FC236}">
                <a16:creationId xmlns:a16="http://schemas.microsoft.com/office/drawing/2014/main" id="{BDDED90C-4544-1E4B-B4E7-1912AE0102B4}"/>
              </a:ext>
            </a:extLst>
          </p:cNvPr>
          <p:cNvGraphicFramePr>
            <a:graphicFrameLocks noChangeAspect="1"/>
          </p:cNvGraphicFramePr>
          <p:nvPr/>
        </p:nvGraphicFramePr>
        <p:xfrm>
          <a:off x="2057400" y="3629025"/>
          <a:ext cx="1676400" cy="1095375"/>
        </p:xfrm>
        <a:graphic>
          <a:graphicData uri="http://schemas.openxmlformats.org/presentationml/2006/ole">
            <mc:AlternateContent xmlns:mc="http://schemas.openxmlformats.org/markup-compatibility/2006">
              <mc:Choice xmlns:v="urn:schemas-microsoft-com:vml" Requires="v">
                <p:oleObj name="公式" r:id="rId4" imgW="15798800" imgH="9944100" progId="Equation.3">
                  <p:embed/>
                </p:oleObj>
              </mc:Choice>
              <mc:Fallback>
                <p:oleObj name="公式" r:id="rId4" imgW="15798800" imgH="99441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629025"/>
                        <a:ext cx="1676400"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13" name="Object 5">
            <a:extLst>
              <a:ext uri="{FF2B5EF4-FFF2-40B4-BE49-F238E27FC236}">
                <a16:creationId xmlns:a16="http://schemas.microsoft.com/office/drawing/2014/main" id="{EA98CF8B-856D-C29F-4896-2504113509A7}"/>
              </a:ext>
            </a:extLst>
          </p:cNvPr>
          <p:cNvGraphicFramePr>
            <a:graphicFrameLocks noChangeAspect="1"/>
          </p:cNvGraphicFramePr>
          <p:nvPr/>
        </p:nvGraphicFramePr>
        <p:xfrm>
          <a:off x="3887788" y="1557338"/>
          <a:ext cx="2360612" cy="517525"/>
        </p:xfrm>
        <a:graphic>
          <a:graphicData uri="http://schemas.openxmlformats.org/presentationml/2006/ole">
            <mc:AlternateContent xmlns:mc="http://schemas.openxmlformats.org/markup-compatibility/2006">
              <mc:Choice xmlns:v="urn:schemas-microsoft-com:vml" Requires="v">
                <p:oleObj name="Equation" r:id="rId6" imgW="23114000" imgH="4686300" progId="Equation.3">
                  <p:embed/>
                </p:oleObj>
              </mc:Choice>
              <mc:Fallback>
                <p:oleObj name="Equation" r:id="rId6" imgW="23114000" imgH="4686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7788" y="1557338"/>
                        <a:ext cx="236061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14" name="Object 6">
            <a:extLst>
              <a:ext uri="{FF2B5EF4-FFF2-40B4-BE49-F238E27FC236}">
                <a16:creationId xmlns:a16="http://schemas.microsoft.com/office/drawing/2014/main" id="{E5F8A463-6F49-613C-8536-B2D06871855C}"/>
              </a:ext>
            </a:extLst>
          </p:cNvPr>
          <p:cNvGraphicFramePr>
            <a:graphicFrameLocks noChangeAspect="1"/>
          </p:cNvGraphicFramePr>
          <p:nvPr/>
        </p:nvGraphicFramePr>
        <p:xfrm>
          <a:off x="1377950" y="1400175"/>
          <a:ext cx="2127250" cy="966788"/>
        </p:xfrm>
        <a:graphic>
          <a:graphicData uri="http://schemas.openxmlformats.org/presentationml/2006/ole">
            <mc:AlternateContent xmlns:mc="http://schemas.openxmlformats.org/markup-compatibility/2006">
              <mc:Choice xmlns:v="urn:schemas-microsoft-com:vml" Requires="v">
                <p:oleObj name="Equation" r:id="rId8" imgW="16675100" imgH="8483600" progId="Equation.3">
                  <p:embed/>
                </p:oleObj>
              </mc:Choice>
              <mc:Fallback>
                <p:oleObj name="Equation" r:id="rId8" imgW="16675100" imgH="8483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7950" y="1400175"/>
                        <a:ext cx="2127250" cy="96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15" name="Object 7">
            <a:extLst>
              <a:ext uri="{FF2B5EF4-FFF2-40B4-BE49-F238E27FC236}">
                <a16:creationId xmlns:a16="http://schemas.microsoft.com/office/drawing/2014/main" id="{47341CCB-B5F8-3141-286B-D59E495534D3}"/>
              </a:ext>
            </a:extLst>
          </p:cNvPr>
          <p:cNvGraphicFramePr>
            <a:graphicFrameLocks noChangeAspect="1"/>
          </p:cNvGraphicFramePr>
          <p:nvPr/>
        </p:nvGraphicFramePr>
        <p:xfrm>
          <a:off x="2709863" y="2301875"/>
          <a:ext cx="2046287" cy="523875"/>
        </p:xfrm>
        <a:graphic>
          <a:graphicData uri="http://schemas.openxmlformats.org/presentationml/2006/ole">
            <mc:AlternateContent xmlns:mc="http://schemas.openxmlformats.org/markup-compatibility/2006">
              <mc:Choice xmlns:v="urn:schemas-microsoft-com:vml" Requires="v">
                <p:oleObj name="Equation" r:id="rId10" imgW="19900900" imgH="4686300" progId="Equation.3">
                  <p:embed/>
                </p:oleObj>
              </mc:Choice>
              <mc:Fallback>
                <p:oleObj name="Equation" r:id="rId10" imgW="19900900" imgH="46863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9863" y="2301875"/>
                        <a:ext cx="20462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7816" name="AutoShape 8">
            <a:extLst>
              <a:ext uri="{FF2B5EF4-FFF2-40B4-BE49-F238E27FC236}">
                <a16:creationId xmlns:a16="http://schemas.microsoft.com/office/drawing/2014/main" id="{3B984C08-958A-F2B8-0F30-AF69875ED8DD}"/>
              </a:ext>
            </a:extLst>
          </p:cNvPr>
          <p:cNvSpPr>
            <a:spLocks noChangeArrowheads="1"/>
          </p:cNvSpPr>
          <p:nvPr/>
        </p:nvSpPr>
        <p:spPr bwMode="auto">
          <a:xfrm>
            <a:off x="1066800" y="3962400"/>
            <a:ext cx="762000" cy="381000"/>
          </a:xfrm>
          <a:prstGeom prst="rightArrow">
            <a:avLst>
              <a:gd name="adj1" fmla="val 50000"/>
              <a:gd name="adj2" fmla="val 50000"/>
            </a:avLst>
          </a:prstGeom>
          <a:solidFill>
            <a:srgbClr val="33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87817" name="Group 9">
            <a:extLst>
              <a:ext uri="{FF2B5EF4-FFF2-40B4-BE49-F238E27FC236}">
                <a16:creationId xmlns:a16="http://schemas.microsoft.com/office/drawing/2014/main" id="{DCC2B78F-D970-4515-6182-1ABED16D937A}"/>
              </a:ext>
            </a:extLst>
          </p:cNvPr>
          <p:cNvGrpSpPr>
            <a:grpSpLocks/>
          </p:cNvGrpSpPr>
          <p:nvPr/>
        </p:nvGrpSpPr>
        <p:grpSpPr bwMode="auto">
          <a:xfrm>
            <a:off x="6972300" y="876300"/>
            <a:ext cx="2095500" cy="2857500"/>
            <a:chOff x="4392" y="552"/>
            <a:chExt cx="1320" cy="1800"/>
          </a:xfrm>
        </p:grpSpPr>
        <p:sp>
          <p:nvSpPr>
            <p:cNvPr id="887818" name="Freeform 10">
              <a:extLst>
                <a:ext uri="{FF2B5EF4-FFF2-40B4-BE49-F238E27FC236}">
                  <a16:creationId xmlns:a16="http://schemas.microsoft.com/office/drawing/2014/main" id="{63229455-ABB7-8C56-CBB1-ED0120922249}"/>
                </a:ext>
              </a:extLst>
            </p:cNvPr>
            <p:cNvSpPr>
              <a:spLocks/>
            </p:cNvSpPr>
            <p:nvPr/>
          </p:nvSpPr>
          <p:spPr bwMode="auto">
            <a:xfrm>
              <a:off x="4405" y="792"/>
              <a:ext cx="938" cy="1086"/>
            </a:xfrm>
            <a:custGeom>
              <a:avLst/>
              <a:gdLst>
                <a:gd name="T0" fmla="*/ 0 w 938"/>
                <a:gd name="T1" fmla="*/ 1086 h 1086"/>
                <a:gd name="T2" fmla="*/ 228 w 938"/>
                <a:gd name="T3" fmla="*/ 714 h 1086"/>
                <a:gd name="T4" fmla="*/ 466 w 938"/>
                <a:gd name="T5" fmla="*/ 393 h 1086"/>
                <a:gd name="T6" fmla="*/ 704 w 938"/>
                <a:gd name="T7" fmla="*/ 155 h 1086"/>
                <a:gd name="T8" fmla="*/ 938 w 938"/>
                <a:gd name="T9" fmla="*/ 0 h 1086"/>
              </a:gdLst>
              <a:ahLst/>
              <a:cxnLst>
                <a:cxn ang="0">
                  <a:pos x="T0" y="T1"/>
                </a:cxn>
                <a:cxn ang="0">
                  <a:pos x="T2" y="T3"/>
                </a:cxn>
                <a:cxn ang="0">
                  <a:pos x="T4" y="T5"/>
                </a:cxn>
                <a:cxn ang="0">
                  <a:pos x="T6" y="T7"/>
                </a:cxn>
                <a:cxn ang="0">
                  <a:pos x="T8" y="T9"/>
                </a:cxn>
              </a:cxnLst>
              <a:rect l="0" t="0" r="r" b="b"/>
              <a:pathLst>
                <a:path w="938" h="1086">
                  <a:moveTo>
                    <a:pt x="0" y="1086"/>
                  </a:moveTo>
                  <a:lnTo>
                    <a:pt x="228" y="714"/>
                  </a:lnTo>
                  <a:cubicBezTo>
                    <a:pt x="306" y="598"/>
                    <a:pt x="387" y="486"/>
                    <a:pt x="466" y="393"/>
                  </a:cubicBezTo>
                  <a:cubicBezTo>
                    <a:pt x="542" y="305"/>
                    <a:pt x="625" y="220"/>
                    <a:pt x="704" y="155"/>
                  </a:cubicBezTo>
                  <a:lnTo>
                    <a:pt x="938" y="0"/>
                  </a:lnTo>
                </a:path>
              </a:pathLst>
            </a:custGeom>
            <a:noFill/>
            <a:ln w="28575"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19" name="Freeform 11">
              <a:extLst>
                <a:ext uri="{FF2B5EF4-FFF2-40B4-BE49-F238E27FC236}">
                  <a16:creationId xmlns:a16="http://schemas.microsoft.com/office/drawing/2014/main" id="{7C32C7B4-A1C0-EC97-4FFA-C4A72DFBDEBE}"/>
                </a:ext>
              </a:extLst>
            </p:cNvPr>
            <p:cNvSpPr>
              <a:spLocks/>
            </p:cNvSpPr>
            <p:nvPr/>
          </p:nvSpPr>
          <p:spPr bwMode="auto">
            <a:xfrm>
              <a:off x="4611" y="1185"/>
              <a:ext cx="541" cy="952"/>
            </a:xfrm>
            <a:custGeom>
              <a:avLst/>
              <a:gdLst>
                <a:gd name="T0" fmla="*/ 0 w 541"/>
                <a:gd name="T1" fmla="*/ 952 h 952"/>
                <a:gd name="T2" fmla="*/ 207 w 541"/>
                <a:gd name="T3" fmla="*/ 507 h 952"/>
                <a:gd name="T4" fmla="*/ 423 w 541"/>
                <a:gd name="T5" fmla="*/ 138 h 952"/>
                <a:gd name="T6" fmla="*/ 541 w 541"/>
                <a:gd name="T7" fmla="*/ 0 h 952"/>
              </a:gdLst>
              <a:ahLst/>
              <a:cxnLst>
                <a:cxn ang="0">
                  <a:pos x="T0" y="T1"/>
                </a:cxn>
                <a:cxn ang="0">
                  <a:pos x="T2" y="T3"/>
                </a:cxn>
                <a:cxn ang="0">
                  <a:pos x="T4" y="T5"/>
                </a:cxn>
                <a:cxn ang="0">
                  <a:pos x="T6" y="T7"/>
                </a:cxn>
              </a:cxnLst>
              <a:rect l="0" t="0" r="r" b="b"/>
              <a:pathLst>
                <a:path w="541" h="952">
                  <a:moveTo>
                    <a:pt x="0" y="952"/>
                  </a:moveTo>
                  <a:lnTo>
                    <a:pt x="207" y="507"/>
                  </a:lnTo>
                  <a:cubicBezTo>
                    <a:pt x="277" y="371"/>
                    <a:pt x="367" y="222"/>
                    <a:pt x="423" y="138"/>
                  </a:cubicBezTo>
                  <a:cubicBezTo>
                    <a:pt x="502" y="24"/>
                    <a:pt x="516" y="29"/>
                    <a:pt x="541" y="0"/>
                  </a:cubicBezTo>
                </a:path>
              </a:pathLst>
            </a:custGeom>
            <a:noFill/>
            <a:ln w="28575"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0" name="Freeform 12">
              <a:extLst>
                <a:ext uri="{FF2B5EF4-FFF2-40B4-BE49-F238E27FC236}">
                  <a16:creationId xmlns:a16="http://schemas.microsoft.com/office/drawing/2014/main" id="{F58CBFF3-FC08-EDB9-48BF-0FE6C78DBF16}"/>
                </a:ext>
              </a:extLst>
            </p:cNvPr>
            <p:cNvSpPr>
              <a:spLocks/>
            </p:cNvSpPr>
            <p:nvPr/>
          </p:nvSpPr>
          <p:spPr bwMode="auto">
            <a:xfrm>
              <a:off x="4906" y="961"/>
              <a:ext cx="806" cy="1391"/>
            </a:xfrm>
            <a:custGeom>
              <a:avLst/>
              <a:gdLst>
                <a:gd name="T0" fmla="*/ 44 w 806"/>
                <a:gd name="T1" fmla="*/ 1391 h 1391"/>
                <a:gd name="T2" fmla="*/ 44 w 806"/>
                <a:gd name="T3" fmla="*/ 1010 h 1391"/>
                <a:gd name="T4" fmla="*/ 205 w 806"/>
                <a:gd name="T5" fmla="*/ 615 h 1391"/>
                <a:gd name="T6" fmla="*/ 557 w 806"/>
                <a:gd name="T7" fmla="*/ 191 h 1391"/>
                <a:gd name="T8" fmla="*/ 806 w 806"/>
                <a:gd name="T9" fmla="*/ 0 h 1391"/>
              </a:gdLst>
              <a:ahLst/>
              <a:cxnLst>
                <a:cxn ang="0">
                  <a:pos x="T0" y="T1"/>
                </a:cxn>
                <a:cxn ang="0">
                  <a:pos x="T2" y="T3"/>
                </a:cxn>
                <a:cxn ang="0">
                  <a:pos x="T4" y="T5"/>
                </a:cxn>
                <a:cxn ang="0">
                  <a:pos x="T6" y="T7"/>
                </a:cxn>
                <a:cxn ang="0">
                  <a:pos x="T8" y="T9"/>
                </a:cxn>
              </a:cxnLst>
              <a:rect l="0" t="0" r="r" b="b"/>
              <a:pathLst>
                <a:path w="806" h="1391">
                  <a:moveTo>
                    <a:pt x="44" y="1391"/>
                  </a:moveTo>
                  <a:cubicBezTo>
                    <a:pt x="44" y="1330"/>
                    <a:pt x="0" y="1200"/>
                    <a:pt x="44" y="1010"/>
                  </a:cubicBezTo>
                  <a:cubicBezTo>
                    <a:pt x="88" y="820"/>
                    <a:pt x="151" y="751"/>
                    <a:pt x="205" y="615"/>
                  </a:cubicBezTo>
                  <a:cubicBezTo>
                    <a:pt x="298" y="419"/>
                    <a:pt x="469" y="297"/>
                    <a:pt x="557" y="191"/>
                  </a:cubicBezTo>
                  <a:lnTo>
                    <a:pt x="806" y="0"/>
                  </a:lnTo>
                </a:path>
              </a:pathLst>
            </a:custGeom>
            <a:noFill/>
            <a:ln w="28575"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1" name="Freeform 13">
              <a:extLst>
                <a:ext uri="{FF2B5EF4-FFF2-40B4-BE49-F238E27FC236}">
                  <a16:creationId xmlns:a16="http://schemas.microsoft.com/office/drawing/2014/main" id="{9C1E035B-150A-C8B2-5E42-72A8ED563B70}"/>
                </a:ext>
              </a:extLst>
            </p:cNvPr>
            <p:cNvSpPr>
              <a:spLocks/>
            </p:cNvSpPr>
            <p:nvPr/>
          </p:nvSpPr>
          <p:spPr bwMode="auto">
            <a:xfrm>
              <a:off x="4756" y="1129"/>
              <a:ext cx="149" cy="212"/>
            </a:xfrm>
            <a:custGeom>
              <a:avLst/>
              <a:gdLst>
                <a:gd name="T0" fmla="*/ 0 w 149"/>
                <a:gd name="T1" fmla="*/ 212 h 212"/>
                <a:gd name="T2" fmla="*/ 131 w 149"/>
                <a:gd name="T3" fmla="*/ 33 h 212"/>
                <a:gd name="T4" fmla="*/ 149 w 149"/>
                <a:gd name="T5" fmla="*/ 0 h 212"/>
              </a:gdLst>
              <a:ahLst/>
              <a:cxnLst>
                <a:cxn ang="0">
                  <a:pos x="T0" y="T1"/>
                </a:cxn>
                <a:cxn ang="0">
                  <a:pos x="T2" y="T3"/>
                </a:cxn>
                <a:cxn ang="0">
                  <a:pos x="T4" y="T5"/>
                </a:cxn>
              </a:cxnLst>
              <a:rect l="0" t="0" r="r" b="b"/>
              <a:pathLst>
                <a:path w="149" h="212">
                  <a:moveTo>
                    <a:pt x="0" y="212"/>
                  </a:moveTo>
                  <a:lnTo>
                    <a:pt x="131" y="33"/>
                  </a:lnTo>
                  <a:lnTo>
                    <a:pt x="149" y="0"/>
                  </a:lnTo>
                </a:path>
              </a:pathLst>
            </a:custGeom>
            <a:noFill/>
            <a:ln w="41275">
              <a:solidFill>
                <a:srgbClr val="0000FF"/>
              </a:solidFill>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2" name="Freeform 14">
              <a:extLst>
                <a:ext uri="{FF2B5EF4-FFF2-40B4-BE49-F238E27FC236}">
                  <a16:creationId xmlns:a16="http://schemas.microsoft.com/office/drawing/2014/main" id="{D880E2B9-0D44-AAA0-5044-9CA8071B1B5A}"/>
                </a:ext>
              </a:extLst>
            </p:cNvPr>
            <p:cNvSpPr>
              <a:spLocks/>
            </p:cNvSpPr>
            <p:nvPr/>
          </p:nvSpPr>
          <p:spPr bwMode="auto">
            <a:xfrm>
              <a:off x="5100" y="1381"/>
              <a:ext cx="124" cy="249"/>
            </a:xfrm>
            <a:custGeom>
              <a:avLst/>
              <a:gdLst>
                <a:gd name="T0" fmla="*/ 0 w 124"/>
                <a:gd name="T1" fmla="*/ 249 h 249"/>
                <a:gd name="T2" fmla="*/ 124 w 124"/>
                <a:gd name="T3" fmla="*/ 0 h 249"/>
              </a:gdLst>
              <a:ahLst/>
              <a:cxnLst>
                <a:cxn ang="0">
                  <a:pos x="T0" y="T1"/>
                </a:cxn>
                <a:cxn ang="0">
                  <a:pos x="T2" y="T3"/>
                </a:cxn>
              </a:cxnLst>
              <a:rect l="0" t="0" r="r" b="b"/>
              <a:pathLst>
                <a:path w="124" h="249">
                  <a:moveTo>
                    <a:pt x="0" y="249"/>
                  </a:moveTo>
                  <a:lnTo>
                    <a:pt x="124" y="0"/>
                  </a:lnTo>
                </a:path>
              </a:pathLst>
            </a:custGeom>
            <a:noFill/>
            <a:ln w="41275">
              <a:solidFill>
                <a:srgbClr val="0000FF"/>
              </a:solidFill>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3" name="Freeform 15">
              <a:extLst>
                <a:ext uri="{FF2B5EF4-FFF2-40B4-BE49-F238E27FC236}">
                  <a16:creationId xmlns:a16="http://schemas.microsoft.com/office/drawing/2014/main" id="{D6C67317-23ED-ECBC-2BBB-C9BB143BFFCC}"/>
                </a:ext>
              </a:extLst>
            </p:cNvPr>
            <p:cNvSpPr>
              <a:spLocks/>
            </p:cNvSpPr>
            <p:nvPr/>
          </p:nvSpPr>
          <p:spPr bwMode="auto">
            <a:xfrm>
              <a:off x="4944" y="1214"/>
              <a:ext cx="141" cy="259"/>
            </a:xfrm>
            <a:custGeom>
              <a:avLst/>
              <a:gdLst>
                <a:gd name="T0" fmla="*/ 0 w 141"/>
                <a:gd name="T1" fmla="*/ 259 h 259"/>
                <a:gd name="T2" fmla="*/ 123 w 141"/>
                <a:gd name="T3" fmla="*/ 33 h 259"/>
                <a:gd name="T4" fmla="*/ 141 w 141"/>
                <a:gd name="T5" fmla="*/ 0 h 259"/>
              </a:gdLst>
              <a:ahLst/>
              <a:cxnLst>
                <a:cxn ang="0">
                  <a:pos x="T0" y="T1"/>
                </a:cxn>
                <a:cxn ang="0">
                  <a:pos x="T2" y="T3"/>
                </a:cxn>
                <a:cxn ang="0">
                  <a:pos x="T4" y="T5"/>
                </a:cxn>
              </a:cxnLst>
              <a:rect l="0" t="0" r="r" b="b"/>
              <a:pathLst>
                <a:path w="141" h="259">
                  <a:moveTo>
                    <a:pt x="0" y="259"/>
                  </a:moveTo>
                  <a:lnTo>
                    <a:pt x="123" y="33"/>
                  </a:lnTo>
                  <a:lnTo>
                    <a:pt x="141" y="0"/>
                  </a:lnTo>
                </a:path>
              </a:pathLst>
            </a:custGeom>
            <a:noFill/>
            <a:ln w="41275">
              <a:solidFill>
                <a:srgbClr val="0000FF"/>
              </a:solidFill>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4" name="Oval 16">
              <a:extLst>
                <a:ext uri="{FF2B5EF4-FFF2-40B4-BE49-F238E27FC236}">
                  <a16:creationId xmlns:a16="http://schemas.microsoft.com/office/drawing/2014/main" id="{AD455315-CA9B-1E07-C7E1-021AEC4708F8}"/>
                </a:ext>
              </a:extLst>
            </p:cNvPr>
            <p:cNvSpPr>
              <a:spLocks noChangeArrowheads="1"/>
            </p:cNvSpPr>
            <p:nvPr/>
          </p:nvSpPr>
          <p:spPr bwMode="auto">
            <a:xfrm rot="2605215">
              <a:off x="4956" y="1032"/>
              <a:ext cx="432" cy="220"/>
            </a:xfrm>
            <a:prstGeom prst="ellipse">
              <a:avLst/>
            </a:prstGeom>
            <a:solidFill>
              <a:srgbClr val="C0C0C0">
                <a:alpha val="50000"/>
              </a:srgbClr>
            </a:solidFill>
            <a:ln w="19050">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25" name="Freeform 17">
              <a:extLst>
                <a:ext uri="{FF2B5EF4-FFF2-40B4-BE49-F238E27FC236}">
                  <a16:creationId xmlns:a16="http://schemas.microsoft.com/office/drawing/2014/main" id="{C14475B8-A3B0-A3E0-C2FD-73B39AC08893}"/>
                </a:ext>
              </a:extLst>
            </p:cNvPr>
            <p:cNvSpPr>
              <a:spLocks/>
            </p:cNvSpPr>
            <p:nvPr/>
          </p:nvSpPr>
          <p:spPr bwMode="auto">
            <a:xfrm>
              <a:off x="5261" y="816"/>
              <a:ext cx="317" cy="275"/>
            </a:xfrm>
            <a:custGeom>
              <a:avLst/>
              <a:gdLst>
                <a:gd name="T0" fmla="*/ 0 w 317"/>
                <a:gd name="T1" fmla="*/ 275 h 275"/>
                <a:gd name="T2" fmla="*/ 151 w 317"/>
                <a:gd name="T3" fmla="*/ 114 h 275"/>
                <a:gd name="T4" fmla="*/ 317 w 317"/>
                <a:gd name="T5" fmla="*/ 0 h 275"/>
              </a:gdLst>
              <a:ahLst/>
              <a:cxnLst>
                <a:cxn ang="0">
                  <a:pos x="T0" y="T1"/>
                </a:cxn>
                <a:cxn ang="0">
                  <a:pos x="T2" y="T3"/>
                </a:cxn>
                <a:cxn ang="0">
                  <a:pos x="T4" y="T5"/>
                </a:cxn>
              </a:cxnLst>
              <a:rect l="0" t="0" r="r" b="b"/>
              <a:pathLst>
                <a:path w="317" h="275">
                  <a:moveTo>
                    <a:pt x="0" y="275"/>
                  </a:moveTo>
                  <a:cubicBezTo>
                    <a:pt x="25" y="248"/>
                    <a:pt x="98" y="160"/>
                    <a:pt x="151" y="114"/>
                  </a:cubicBezTo>
                  <a:cubicBezTo>
                    <a:pt x="204" y="68"/>
                    <a:pt x="289" y="19"/>
                    <a:pt x="317" y="0"/>
                  </a:cubicBezTo>
                </a:path>
              </a:pathLst>
            </a:custGeom>
            <a:noFill/>
            <a:ln w="28575" cmpd="sng">
              <a:solidFill>
                <a:srgbClr val="0000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87826" name="Object 18">
              <a:extLst>
                <a:ext uri="{FF2B5EF4-FFF2-40B4-BE49-F238E27FC236}">
                  <a16:creationId xmlns:a16="http://schemas.microsoft.com/office/drawing/2014/main" id="{B019B8DD-FC2F-3C0F-F566-569B11FC0E14}"/>
                </a:ext>
              </a:extLst>
            </p:cNvPr>
            <p:cNvGraphicFramePr>
              <a:graphicFrameLocks noChangeAspect="1"/>
            </p:cNvGraphicFramePr>
            <p:nvPr/>
          </p:nvGraphicFramePr>
          <p:xfrm>
            <a:off x="5310" y="1282"/>
            <a:ext cx="313" cy="230"/>
          </p:xfrm>
          <a:graphic>
            <a:graphicData uri="http://schemas.openxmlformats.org/presentationml/2006/ole">
              <mc:AlternateContent xmlns:mc="http://schemas.openxmlformats.org/markup-compatibility/2006">
                <mc:Choice xmlns:v="urn:schemas-microsoft-com:vml" Requires="v">
                  <p:oleObj name="公式" r:id="rId12" imgW="5562600" imgH="4102100" progId="Equation.3">
                    <p:embed/>
                  </p:oleObj>
                </mc:Choice>
                <mc:Fallback>
                  <p:oleObj name="公式" r:id="rId12" imgW="5562600" imgH="41021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0" y="1282"/>
                          <a:ext cx="313"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27" name="Object 19">
              <a:extLst>
                <a:ext uri="{FF2B5EF4-FFF2-40B4-BE49-F238E27FC236}">
                  <a16:creationId xmlns:a16="http://schemas.microsoft.com/office/drawing/2014/main" id="{1405B2A9-0863-EBDE-6476-748763DA269C}"/>
                </a:ext>
              </a:extLst>
            </p:cNvPr>
            <p:cNvGraphicFramePr>
              <a:graphicFrameLocks noChangeAspect="1"/>
            </p:cNvGraphicFramePr>
            <p:nvPr/>
          </p:nvGraphicFramePr>
          <p:xfrm>
            <a:off x="4509" y="975"/>
            <a:ext cx="265" cy="328"/>
          </p:xfrm>
          <a:graphic>
            <a:graphicData uri="http://schemas.openxmlformats.org/presentationml/2006/ole">
              <mc:AlternateContent xmlns:mc="http://schemas.openxmlformats.org/markup-compatibility/2006">
                <mc:Choice xmlns:v="urn:schemas-microsoft-com:vml" Requires="v">
                  <p:oleObj name="公式" r:id="rId14" imgW="3797300" imgH="4686300" progId="Equation.3">
                    <p:embed/>
                  </p:oleObj>
                </mc:Choice>
                <mc:Fallback>
                  <p:oleObj name="公式" r:id="rId14" imgW="3797300" imgH="46863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9" y="975"/>
                          <a:ext cx="265"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28" name="Object 20">
              <a:extLst>
                <a:ext uri="{FF2B5EF4-FFF2-40B4-BE49-F238E27FC236}">
                  <a16:creationId xmlns:a16="http://schemas.microsoft.com/office/drawing/2014/main" id="{3C956F0C-3974-8CE2-F258-12D471D29DC5}"/>
                </a:ext>
              </a:extLst>
            </p:cNvPr>
            <p:cNvGraphicFramePr>
              <a:graphicFrameLocks noChangeAspect="1"/>
            </p:cNvGraphicFramePr>
            <p:nvPr/>
          </p:nvGraphicFramePr>
          <p:xfrm>
            <a:off x="5479" y="552"/>
            <a:ext cx="204" cy="266"/>
          </p:xfrm>
          <a:graphic>
            <a:graphicData uri="http://schemas.openxmlformats.org/presentationml/2006/ole">
              <mc:AlternateContent xmlns:mc="http://schemas.openxmlformats.org/markup-compatibility/2006">
                <mc:Choice xmlns:v="urn:schemas-microsoft-com:vml" Requires="v">
                  <p:oleObj name="公式" r:id="rId16" imgW="2921000" imgH="3797300" progId="Equation.3">
                    <p:embed/>
                  </p:oleObj>
                </mc:Choice>
                <mc:Fallback>
                  <p:oleObj name="公式" r:id="rId16" imgW="2921000" imgH="3797300" progId="Equation.3">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79" y="552"/>
                          <a:ext cx="204"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29" name="Object 21">
              <a:extLst>
                <a:ext uri="{FF2B5EF4-FFF2-40B4-BE49-F238E27FC236}">
                  <a16:creationId xmlns:a16="http://schemas.microsoft.com/office/drawing/2014/main" id="{F5ECD000-1D69-0656-0A3A-0F2C7DACA215}"/>
                </a:ext>
              </a:extLst>
            </p:cNvPr>
            <p:cNvGraphicFramePr>
              <a:graphicFrameLocks noChangeAspect="1"/>
            </p:cNvGraphicFramePr>
            <p:nvPr/>
          </p:nvGraphicFramePr>
          <p:xfrm>
            <a:off x="5182" y="1464"/>
            <a:ext cx="328" cy="287"/>
          </p:xfrm>
          <a:graphic>
            <a:graphicData uri="http://schemas.openxmlformats.org/presentationml/2006/ole">
              <mc:AlternateContent xmlns:mc="http://schemas.openxmlformats.org/markup-compatibility/2006">
                <mc:Choice xmlns:v="urn:schemas-microsoft-com:vml" Requires="v">
                  <p:oleObj name="公式" r:id="rId18" imgW="4686300" imgH="4102100" progId="Equation.3">
                    <p:embed/>
                  </p:oleObj>
                </mc:Choice>
                <mc:Fallback>
                  <p:oleObj name="公式" r:id="rId18" imgW="4686300" imgH="4102100" progId="Equation.3">
                    <p:embed/>
                    <p:pic>
                      <p:nvPicPr>
                        <p:cNvPr id="0" name="Object 2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82" y="1464"/>
                          <a:ext cx="32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30" name="Object 22">
              <a:extLst>
                <a:ext uri="{FF2B5EF4-FFF2-40B4-BE49-F238E27FC236}">
                  <a16:creationId xmlns:a16="http://schemas.microsoft.com/office/drawing/2014/main" id="{4C5D263E-FF44-9C81-A818-6A3D819DE22D}"/>
                </a:ext>
              </a:extLst>
            </p:cNvPr>
            <p:cNvGraphicFramePr>
              <a:graphicFrameLocks noChangeAspect="1"/>
            </p:cNvGraphicFramePr>
            <p:nvPr/>
          </p:nvGraphicFramePr>
          <p:xfrm>
            <a:off x="4392" y="1280"/>
            <a:ext cx="215" cy="265"/>
          </p:xfrm>
          <a:graphic>
            <a:graphicData uri="http://schemas.openxmlformats.org/presentationml/2006/ole">
              <mc:AlternateContent xmlns:mc="http://schemas.openxmlformats.org/markup-compatibility/2006">
                <mc:Choice xmlns:v="urn:schemas-microsoft-com:vml" Requires="v">
                  <p:oleObj name="Equation" r:id="rId20" imgW="3797300" imgH="4686300" progId="Equation.3">
                    <p:embed/>
                  </p:oleObj>
                </mc:Choice>
                <mc:Fallback>
                  <p:oleObj name="Equation" r:id="rId20" imgW="3797300" imgH="4686300" progId="Equation.3">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92" y="1280"/>
                          <a:ext cx="215"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87831" name="Object 23">
              <a:extLst>
                <a:ext uri="{FF2B5EF4-FFF2-40B4-BE49-F238E27FC236}">
                  <a16:creationId xmlns:a16="http://schemas.microsoft.com/office/drawing/2014/main" id="{051583D2-5EA7-7617-431C-DBCEEDD1DD4E}"/>
                </a:ext>
              </a:extLst>
            </p:cNvPr>
            <p:cNvGraphicFramePr>
              <a:graphicFrameLocks noChangeAspect="1"/>
            </p:cNvGraphicFramePr>
            <p:nvPr/>
          </p:nvGraphicFramePr>
          <p:xfrm>
            <a:off x="4776" y="704"/>
            <a:ext cx="237" cy="271"/>
          </p:xfrm>
          <a:graphic>
            <a:graphicData uri="http://schemas.openxmlformats.org/presentationml/2006/ole">
              <mc:AlternateContent xmlns:mc="http://schemas.openxmlformats.org/markup-compatibility/2006">
                <mc:Choice xmlns:v="urn:schemas-microsoft-com:vml" Requires="v">
                  <p:oleObj name="Equation" r:id="rId22" imgW="4102100" imgH="4686300" progId="Equation.3">
                    <p:embed/>
                  </p:oleObj>
                </mc:Choice>
                <mc:Fallback>
                  <p:oleObj name="Equation" r:id="rId22" imgW="4102100" imgH="4686300" progId="Equation.3">
                    <p:embed/>
                    <p:pic>
                      <p:nvPicPr>
                        <p:cNvPr id="0" name="Object 2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76" y="704"/>
                          <a:ext cx="237" cy="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7832" name="Oval 24">
              <a:extLst>
                <a:ext uri="{FF2B5EF4-FFF2-40B4-BE49-F238E27FC236}">
                  <a16:creationId xmlns:a16="http://schemas.microsoft.com/office/drawing/2014/main" id="{27506FD0-B726-9A4F-D77E-72287E8E8897}"/>
                </a:ext>
              </a:extLst>
            </p:cNvPr>
            <p:cNvSpPr>
              <a:spLocks noChangeArrowheads="1"/>
            </p:cNvSpPr>
            <p:nvPr/>
          </p:nvSpPr>
          <p:spPr bwMode="auto">
            <a:xfrm rot="2605215">
              <a:off x="4654" y="1463"/>
              <a:ext cx="439" cy="217"/>
            </a:xfrm>
            <a:prstGeom prst="ellipse">
              <a:avLst/>
            </a:prstGeom>
            <a:solidFill>
              <a:srgbClr val="DDDDDD">
                <a:alpha val="50000"/>
              </a:srgbClr>
            </a:solidFill>
            <a:ln w="12700">
              <a:solidFill>
                <a:srgbClr val="CC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33" name="Line 25">
              <a:extLst>
                <a:ext uri="{FF2B5EF4-FFF2-40B4-BE49-F238E27FC236}">
                  <a16:creationId xmlns:a16="http://schemas.microsoft.com/office/drawing/2014/main" id="{742D6EFD-8088-4AB1-4128-12ACF902E5A8}"/>
                </a:ext>
              </a:extLst>
            </p:cNvPr>
            <p:cNvSpPr>
              <a:spLocks noChangeShapeType="1"/>
            </p:cNvSpPr>
            <p:nvPr/>
          </p:nvSpPr>
          <p:spPr bwMode="auto">
            <a:xfrm flipH="1">
              <a:off x="4704" y="984"/>
              <a:ext cx="336" cy="480"/>
            </a:xfrm>
            <a:prstGeom prst="line">
              <a:avLst/>
            </a:prstGeom>
            <a:noFill/>
            <a:ln w="12700">
              <a:solidFill>
                <a:srgbClr val="CC33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7834" name="Line 26">
              <a:extLst>
                <a:ext uri="{FF2B5EF4-FFF2-40B4-BE49-F238E27FC236}">
                  <a16:creationId xmlns:a16="http://schemas.microsoft.com/office/drawing/2014/main" id="{F82793AE-2D28-DB91-A4B7-C21182DCEF6D}"/>
                </a:ext>
              </a:extLst>
            </p:cNvPr>
            <p:cNvSpPr>
              <a:spLocks noChangeShapeType="1"/>
            </p:cNvSpPr>
            <p:nvPr/>
          </p:nvSpPr>
          <p:spPr bwMode="auto">
            <a:xfrm flipH="1">
              <a:off x="5040" y="1224"/>
              <a:ext cx="336" cy="480"/>
            </a:xfrm>
            <a:prstGeom prst="line">
              <a:avLst/>
            </a:prstGeom>
            <a:noFill/>
            <a:ln w="12700">
              <a:solidFill>
                <a:srgbClr val="CC3300"/>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87835" name="Group 27">
            <a:extLst>
              <a:ext uri="{FF2B5EF4-FFF2-40B4-BE49-F238E27FC236}">
                <a16:creationId xmlns:a16="http://schemas.microsoft.com/office/drawing/2014/main" id="{2A2C6284-A2DB-18DC-C613-E517F65FEE98}"/>
              </a:ext>
            </a:extLst>
          </p:cNvPr>
          <p:cNvGrpSpPr>
            <a:grpSpLocks/>
          </p:cNvGrpSpPr>
          <p:nvPr/>
        </p:nvGrpSpPr>
        <p:grpSpPr bwMode="auto">
          <a:xfrm>
            <a:off x="76200" y="758825"/>
            <a:ext cx="7391400" cy="536575"/>
            <a:chOff x="0" y="517"/>
            <a:chExt cx="4656" cy="338"/>
          </a:xfrm>
        </p:grpSpPr>
        <p:sp>
          <p:nvSpPr>
            <p:cNvPr id="887836" name="Text Box 28">
              <a:extLst>
                <a:ext uri="{FF2B5EF4-FFF2-40B4-BE49-F238E27FC236}">
                  <a16:creationId xmlns:a16="http://schemas.microsoft.com/office/drawing/2014/main" id="{1AA53846-8ABA-AFE1-7170-E55417E12876}"/>
                </a:ext>
              </a:extLst>
            </p:cNvPr>
            <p:cNvSpPr txBox="1">
              <a:spLocks noChangeArrowheads="1"/>
            </p:cNvSpPr>
            <p:nvPr/>
          </p:nvSpPr>
          <p:spPr bwMode="auto">
            <a:xfrm>
              <a:off x="0" y="528"/>
              <a:ext cx="4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In Fig., </a:t>
              </a:r>
              <a:r>
                <a:rPr kumimoji="0" lang="en-US" altLang="en-US">
                  <a:ea typeface="楷体_GB2312" pitchFamily="49" charset="-122"/>
                  <a:sym typeface="Symbol" pitchFamily="2" charset="2"/>
                </a:rPr>
                <a:t></a:t>
              </a:r>
              <a:r>
                <a:rPr kumimoji="0" lang="en-US" altLang="en-US" i="1">
                  <a:ea typeface="楷体_GB2312" pitchFamily="49" charset="-122"/>
                </a:rPr>
                <a:t>l </a:t>
              </a:r>
              <a:r>
                <a:rPr kumimoji="0" lang="en-US" altLang="en-US">
                  <a:ea typeface="楷体_GB2312" pitchFamily="49" charset="-122"/>
                </a:rPr>
                <a:t>is small enough where     is </a:t>
              </a:r>
              <a:r>
                <a:rPr kumimoji="0" lang="en-US" altLang="en-US">
                  <a:solidFill>
                    <a:srgbClr val="3333FF"/>
                  </a:solidFill>
                  <a:ea typeface="楷体_GB2312" pitchFamily="49" charset="-122"/>
                </a:rPr>
                <a:t>uniform</a:t>
              </a:r>
              <a:r>
                <a:rPr kumimoji="0" lang="en-US" altLang="en-US">
                  <a:ea typeface="楷体_GB2312" pitchFamily="49" charset="-122"/>
                </a:rPr>
                <a:t>.</a:t>
              </a:r>
              <a:r>
                <a:rPr kumimoji="0" lang="en-US" altLang="en-US" i="1">
                  <a:ea typeface="楷体_GB2312" pitchFamily="49" charset="-122"/>
                </a:rPr>
                <a:t> </a:t>
              </a:r>
              <a:endParaRPr kumimoji="0" lang="en-US" altLang="zh-CN" i="1">
                <a:ea typeface="楷体_GB2312" pitchFamily="49" charset="-122"/>
              </a:endParaRPr>
            </a:p>
          </p:txBody>
        </p:sp>
        <p:graphicFrame>
          <p:nvGraphicFramePr>
            <p:cNvPr id="887837" name="Object 29">
              <a:extLst>
                <a:ext uri="{FF2B5EF4-FFF2-40B4-BE49-F238E27FC236}">
                  <a16:creationId xmlns:a16="http://schemas.microsoft.com/office/drawing/2014/main" id="{AA1CF654-8728-B3D1-FF08-D2A15F69F91C}"/>
                </a:ext>
              </a:extLst>
            </p:cNvPr>
            <p:cNvGraphicFramePr>
              <a:graphicFrameLocks noChangeAspect="1"/>
            </p:cNvGraphicFramePr>
            <p:nvPr/>
          </p:nvGraphicFramePr>
          <p:xfrm>
            <a:off x="3172" y="517"/>
            <a:ext cx="259" cy="300"/>
          </p:xfrm>
          <a:graphic>
            <a:graphicData uri="http://schemas.openxmlformats.org/presentationml/2006/ole">
              <mc:AlternateContent xmlns:mc="http://schemas.openxmlformats.org/markup-compatibility/2006">
                <mc:Choice xmlns:v="urn:schemas-microsoft-com:vml" Requires="v">
                  <p:oleObj name="Equation" r:id="rId24" imgW="3797300" imgH="4394200" progId="Equation.3">
                    <p:embed/>
                  </p:oleObj>
                </mc:Choice>
                <mc:Fallback>
                  <p:oleObj name="Equation" r:id="rId24" imgW="3797300" imgH="4394200" progId="Equation.3">
                    <p:embed/>
                    <p:pic>
                      <p:nvPicPr>
                        <p:cNvPr id="0" name="Object 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72" y="517"/>
                          <a:ext cx="259"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87838" name="Group 30">
            <a:extLst>
              <a:ext uri="{FF2B5EF4-FFF2-40B4-BE49-F238E27FC236}">
                <a16:creationId xmlns:a16="http://schemas.microsoft.com/office/drawing/2014/main" id="{C035526A-0A71-190C-6D54-D7B981D99387}"/>
              </a:ext>
            </a:extLst>
          </p:cNvPr>
          <p:cNvGrpSpPr>
            <a:grpSpLocks/>
          </p:cNvGrpSpPr>
          <p:nvPr/>
        </p:nvGrpSpPr>
        <p:grpSpPr bwMode="auto">
          <a:xfrm>
            <a:off x="609600" y="2794000"/>
            <a:ext cx="2590800" cy="939800"/>
            <a:chOff x="384" y="1760"/>
            <a:chExt cx="1632" cy="592"/>
          </a:xfrm>
        </p:grpSpPr>
        <p:graphicFrame>
          <p:nvGraphicFramePr>
            <p:cNvPr id="887839" name="Object 31">
              <a:extLst>
                <a:ext uri="{FF2B5EF4-FFF2-40B4-BE49-F238E27FC236}">
                  <a16:creationId xmlns:a16="http://schemas.microsoft.com/office/drawing/2014/main" id="{6480E883-AF4C-2C71-2A97-7CCB7B148DAB}"/>
                </a:ext>
              </a:extLst>
            </p:cNvPr>
            <p:cNvGraphicFramePr>
              <a:graphicFrameLocks noChangeAspect="1"/>
            </p:cNvGraphicFramePr>
            <p:nvPr/>
          </p:nvGraphicFramePr>
          <p:xfrm>
            <a:off x="1152" y="1760"/>
            <a:ext cx="864" cy="592"/>
          </p:xfrm>
          <a:graphic>
            <a:graphicData uri="http://schemas.openxmlformats.org/presentationml/2006/ole">
              <mc:AlternateContent xmlns:mc="http://schemas.openxmlformats.org/markup-compatibility/2006">
                <mc:Choice xmlns:v="urn:schemas-microsoft-com:vml" Requires="v">
                  <p:oleObj name="公式" r:id="rId26" imgW="13462000" imgH="9359900" progId="Equation.3">
                    <p:embed/>
                  </p:oleObj>
                </mc:Choice>
                <mc:Fallback>
                  <p:oleObj name="公式" r:id="rId26" imgW="13462000" imgH="9359900" progId="Equation.3">
                    <p:embed/>
                    <p:pic>
                      <p:nvPicPr>
                        <p:cNvPr id="0" name="Object 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52" y="1760"/>
                          <a:ext cx="864" cy="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7840" name="Text Box 32">
              <a:extLst>
                <a:ext uri="{FF2B5EF4-FFF2-40B4-BE49-F238E27FC236}">
                  <a16:creationId xmlns:a16="http://schemas.microsoft.com/office/drawing/2014/main" id="{C48F64AA-0BA4-BECF-2C87-2CF533452964}"/>
                </a:ext>
              </a:extLst>
            </p:cNvPr>
            <p:cNvSpPr txBox="1">
              <a:spLocks noChangeArrowheads="1"/>
            </p:cNvSpPr>
            <p:nvPr/>
          </p:nvSpPr>
          <p:spPr bwMode="auto">
            <a:xfrm>
              <a:off x="384" y="187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where</a:t>
              </a:r>
            </a:p>
          </p:txBody>
        </p:sp>
      </p:grpSp>
      <p:grpSp>
        <p:nvGrpSpPr>
          <p:cNvPr id="887841" name="Group 33">
            <a:extLst>
              <a:ext uri="{FF2B5EF4-FFF2-40B4-BE49-F238E27FC236}">
                <a16:creationId xmlns:a16="http://schemas.microsoft.com/office/drawing/2014/main" id="{0D5BFF6C-0709-40A6-AA0C-DA2F17F13E84}"/>
              </a:ext>
            </a:extLst>
          </p:cNvPr>
          <p:cNvGrpSpPr>
            <a:grpSpLocks/>
          </p:cNvGrpSpPr>
          <p:nvPr/>
        </p:nvGrpSpPr>
        <p:grpSpPr bwMode="auto">
          <a:xfrm>
            <a:off x="3733800" y="2971800"/>
            <a:ext cx="2514600" cy="544513"/>
            <a:chOff x="2352" y="1872"/>
            <a:chExt cx="1584" cy="343"/>
          </a:xfrm>
        </p:grpSpPr>
        <p:graphicFrame>
          <p:nvGraphicFramePr>
            <p:cNvPr id="887842" name="Object 34">
              <a:extLst>
                <a:ext uri="{FF2B5EF4-FFF2-40B4-BE49-F238E27FC236}">
                  <a16:creationId xmlns:a16="http://schemas.microsoft.com/office/drawing/2014/main" id="{9CE65ED5-51BD-44FD-C49E-1558ECA3F678}"/>
                </a:ext>
              </a:extLst>
            </p:cNvPr>
            <p:cNvGraphicFramePr>
              <a:graphicFrameLocks noChangeAspect="1"/>
            </p:cNvGraphicFramePr>
            <p:nvPr/>
          </p:nvGraphicFramePr>
          <p:xfrm>
            <a:off x="2928" y="1872"/>
            <a:ext cx="1008" cy="343"/>
          </p:xfrm>
          <a:graphic>
            <a:graphicData uri="http://schemas.openxmlformats.org/presentationml/2006/ole">
              <mc:AlternateContent xmlns:mc="http://schemas.openxmlformats.org/markup-compatibility/2006">
                <mc:Choice xmlns:v="urn:schemas-microsoft-com:vml" Requires="v">
                  <p:oleObj name="公式" r:id="rId28" imgW="13754100" imgH="4686300" progId="Equation.3">
                    <p:embed/>
                  </p:oleObj>
                </mc:Choice>
                <mc:Fallback>
                  <p:oleObj name="公式" r:id="rId28" imgW="13754100" imgH="4686300" progId="Equation.3">
                    <p:embed/>
                    <p:pic>
                      <p:nvPicPr>
                        <p:cNvPr id="0" name="Object 3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928" y="1872"/>
                          <a:ext cx="1008" cy="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7843" name="Text Box 35">
              <a:extLst>
                <a:ext uri="{FF2B5EF4-FFF2-40B4-BE49-F238E27FC236}">
                  <a16:creationId xmlns:a16="http://schemas.microsoft.com/office/drawing/2014/main" id="{19857B98-C098-3A3C-9C1D-021C8B89B179}"/>
                </a:ext>
              </a:extLst>
            </p:cNvPr>
            <p:cNvSpPr txBox="1">
              <a:spLocks noChangeArrowheads="1"/>
            </p:cNvSpPr>
            <p:nvPr/>
          </p:nvSpPr>
          <p:spPr bwMode="auto">
            <a:xfrm>
              <a:off x="2352" y="1872"/>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and</a:t>
              </a:r>
            </a:p>
          </p:txBody>
        </p:sp>
      </p:grpSp>
      <p:grpSp>
        <p:nvGrpSpPr>
          <p:cNvPr id="887850" name="Group 42">
            <a:extLst>
              <a:ext uri="{FF2B5EF4-FFF2-40B4-BE49-F238E27FC236}">
                <a16:creationId xmlns:a16="http://schemas.microsoft.com/office/drawing/2014/main" id="{3661843F-65D2-0661-7ADD-EDD6DF25E5C3}"/>
              </a:ext>
            </a:extLst>
          </p:cNvPr>
          <p:cNvGrpSpPr>
            <a:grpSpLocks/>
          </p:cNvGrpSpPr>
          <p:nvPr/>
        </p:nvGrpSpPr>
        <p:grpSpPr bwMode="auto">
          <a:xfrm>
            <a:off x="304800" y="4572000"/>
            <a:ext cx="8610600" cy="1066800"/>
            <a:chOff x="240" y="2880"/>
            <a:chExt cx="5424" cy="672"/>
          </a:xfrm>
        </p:grpSpPr>
        <p:sp>
          <p:nvSpPr>
            <p:cNvPr id="887845" name="Text Box 37">
              <a:extLst>
                <a:ext uri="{FF2B5EF4-FFF2-40B4-BE49-F238E27FC236}">
                  <a16:creationId xmlns:a16="http://schemas.microsoft.com/office/drawing/2014/main" id="{66A99231-14A3-590D-6837-C96C38E0D431}"/>
                </a:ext>
              </a:extLst>
            </p:cNvPr>
            <p:cNvSpPr txBox="1">
              <a:spLocks noChangeArrowheads="1"/>
            </p:cNvSpPr>
            <p:nvPr/>
          </p:nvSpPr>
          <p:spPr bwMode="auto">
            <a:xfrm>
              <a:off x="240" y="3002"/>
              <a:ext cx="542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is </a:t>
              </a:r>
              <a:r>
                <a:rPr lang="en-US" altLang="zh-CN" sz="3200">
                  <a:solidFill>
                    <a:srgbClr val="FF0000"/>
                  </a:solidFill>
                </a:rPr>
                <a:t>conductivity </a:t>
              </a:r>
              <a:r>
                <a:rPr lang="en-US" altLang="zh-CN" sz="2400">
                  <a:solidFill>
                    <a:srgbClr val="3333FF"/>
                  </a:solidFill>
                </a:rPr>
                <a:t>(</a:t>
              </a:r>
              <a:r>
                <a:rPr kumimoji="0" lang="zh-CN" altLang="en-US" sz="2400">
                  <a:solidFill>
                    <a:srgbClr val="3333FF"/>
                  </a:solidFill>
                </a:rPr>
                <a:t>电导率</a:t>
              </a:r>
              <a:r>
                <a:rPr kumimoji="0" lang="en-US" altLang="zh-CN" sz="2400">
                  <a:solidFill>
                    <a:srgbClr val="3333FF"/>
                  </a:solidFill>
                </a:rPr>
                <a:t>) </a:t>
              </a:r>
              <a:r>
                <a:rPr lang="en-US" altLang="zh-CN" sz="3200"/>
                <a:t>of wire (</a:t>
              </a:r>
              <a:r>
                <a:rPr lang="en-US" altLang="zh-CN" sz="3200">
                  <a:sym typeface="Symbol" pitchFamily="2" charset="2"/>
                </a:rPr>
                <a:t></a:t>
              </a:r>
              <a:r>
                <a:rPr lang="en-US" altLang="zh-CN" sz="3200"/>
                <a:t>/m) (P553).</a:t>
              </a:r>
            </a:p>
          </p:txBody>
        </p:sp>
        <p:graphicFrame>
          <p:nvGraphicFramePr>
            <p:cNvPr id="887846" name="Object 38">
              <a:extLst>
                <a:ext uri="{FF2B5EF4-FFF2-40B4-BE49-F238E27FC236}">
                  <a16:creationId xmlns:a16="http://schemas.microsoft.com/office/drawing/2014/main" id="{22D5562D-5CB3-284C-8614-4A8D6FEB261B}"/>
                </a:ext>
              </a:extLst>
            </p:cNvPr>
            <p:cNvGraphicFramePr>
              <a:graphicFrameLocks noChangeAspect="1"/>
            </p:cNvGraphicFramePr>
            <p:nvPr/>
          </p:nvGraphicFramePr>
          <p:xfrm>
            <a:off x="240" y="2880"/>
            <a:ext cx="543" cy="672"/>
          </p:xfrm>
          <a:graphic>
            <a:graphicData uri="http://schemas.openxmlformats.org/presentationml/2006/ole">
              <mc:AlternateContent xmlns:mc="http://schemas.openxmlformats.org/markup-compatibility/2006">
                <mc:Choice xmlns:v="urn:schemas-microsoft-com:vml" Requires="v">
                  <p:oleObj name="公式" r:id="rId30" imgW="10236200" imgH="9944100" progId="Equation.3">
                    <p:embed/>
                  </p:oleObj>
                </mc:Choice>
                <mc:Fallback>
                  <p:oleObj name="公式" r:id="rId30" imgW="10236200" imgH="9944100" progId="Equation.3">
                    <p:embed/>
                    <p:pic>
                      <p:nvPicPr>
                        <p:cNvPr id="0" name="Object 3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40" y="2880"/>
                          <a:ext cx="543"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87847" name="Text Box 39">
            <a:extLst>
              <a:ext uri="{FF2B5EF4-FFF2-40B4-BE49-F238E27FC236}">
                <a16:creationId xmlns:a16="http://schemas.microsoft.com/office/drawing/2014/main" id="{9FAB3009-A733-61EA-2C59-9725A50B678D}"/>
              </a:ext>
            </a:extLst>
          </p:cNvPr>
          <p:cNvSpPr txBox="1">
            <a:spLocks noChangeArrowheads="1"/>
          </p:cNvSpPr>
          <p:nvPr/>
        </p:nvSpPr>
        <p:spPr bwMode="auto">
          <a:xfrm>
            <a:off x="58738" y="5745163"/>
            <a:ext cx="9067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It holds both for steady and unsteady current cases.</a:t>
            </a:r>
          </a:p>
        </p:txBody>
      </p:sp>
      <p:sp>
        <p:nvSpPr>
          <p:cNvPr id="887849" name="Text Box 41">
            <a:extLst>
              <a:ext uri="{FF2B5EF4-FFF2-40B4-BE49-F238E27FC236}">
                <a16:creationId xmlns:a16="http://schemas.microsoft.com/office/drawing/2014/main" id="{A748B940-0D54-FBD1-1D6E-94A77FCC9ECC}"/>
              </a:ext>
            </a:extLst>
          </p:cNvPr>
          <p:cNvSpPr txBox="1">
            <a:spLocks noChangeArrowheads="1"/>
          </p:cNvSpPr>
          <p:nvPr/>
        </p:nvSpPr>
        <p:spPr bwMode="auto">
          <a:xfrm>
            <a:off x="152400" y="152400"/>
            <a:ext cx="8839200" cy="588963"/>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a:solidFill>
                  <a:schemeClr val="tx2"/>
                </a:solidFill>
                <a:cs typeface="Arial" panose="020B0604020202020204" pitchFamily="34" charset="0"/>
              </a:rPr>
              <a:t>23-3.</a:t>
            </a:r>
            <a:r>
              <a:rPr kumimoji="0" lang="en-US" altLang="zh-CN" sz="3200">
                <a:solidFill>
                  <a:schemeClr val="tx2"/>
                </a:solidFill>
                <a:latin typeface="Arial Rounded MT Bold" panose="020F0704030504030204" pitchFamily="34" charset="0"/>
                <a:cs typeface="Arial" panose="020B0604020202020204" pitchFamily="34" charset="0"/>
              </a:rPr>
              <a:t> </a:t>
            </a:r>
            <a:r>
              <a:rPr lang="en-US" altLang="zh-CN" sz="3200"/>
              <a:t>A Microscopic View of Ohm’s Law </a:t>
            </a:r>
            <a:r>
              <a:rPr lang="en-US" altLang="zh-CN">
                <a:solidFill>
                  <a:schemeClr val="tx2"/>
                </a:solidFill>
              </a:rPr>
              <a:t>(P559):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7849"/>
                                        </p:tgtEl>
                                        <p:attrNameLst>
                                          <p:attrName>style.visibility</p:attrName>
                                        </p:attrNameLst>
                                      </p:cBhvr>
                                      <p:to>
                                        <p:strVal val="visible"/>
                                      </p:to>
                                    </p:set>
                                    <p:animEffect transition="in" filter="wipe(left)">
                                      <p:cBhvr>
                                        <p:cTn id="7" dur="500"/>
                                        <p:tgtEl>
                                          <p:spTgt spid="887849"/>
                                        </p:tgtEl>
                                      </p:cBhvr>
                                    </p:animEffect>
                                  </p:childTnLst>
                                </p:cTn>
                              </p:par>
                            </p:childTnLst>
                          </p:cTn>
                        </p:par>
                        <p:par>
                          <p:cTn id="8" fill="hold" nodeType="afterGroup">
                            <p:stCondLst>
                              <p:cond delay="500"/>
                            </p:stCondLst>
                            <p:childTnLst>
                              <p:par>
                                <p:cTn id="9" presetID="22" presetClass="entr" presetSubtype="8" fill="hold" nodeType="afterEffect">
                                  <p:stCondLst>
                                    <p:cond delay="1000"/>
                                  </p:stCondLst>
                                  <p:childTnLst>
                                    <p:set>
                                      <p:cBhvr>
                                        <p:cTn id="10" dur="1" fill="hold">
                                          <p:stCondLst>
                                            <p:cond delay="0"/>
                                          </p:stCondLst>
                                        </p:cTn>
                                        <p:tgtEl>
                                          <p:spTgt spid="887835"/>
                                        </p:tgtEl>
                                        <p:attrNameLst>
                                          <p:attrName>style.visibility</p:attrName>
                                        </p:attrNameLst>
                                      </p:cBhvr>
                                      <p:to>
                                        <p:strVal val="visible"/>
                                      </p:to>
                                    </p:set>
                                    <p:animEffect transition="in" filter="wipe(left)">
                                      <p:cBhvr>
                                        <p:cTn id="11" dur="500"/>
                                        <p:tgtEl>
                                          <p:spTgt spid="8878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887817"/>
                                        </p:tgtEl>
                                        <p:attrNameLst>
                                          <p:attrName>style.visibility</p:attrName>
                                        </p:attrNameLst>
                                      </p:cBhvr>
                                      <p:to>
                                        <p:strVal val="visible"/>
                                      </p:to>
                                    </p:set>
                                    <p:animEffect transition="in" filter="dissolve">
                                      <p:cBhvr>
                                        <p:cTn id="16" dur="500"/>
                                        <p:tgtEl>
                                          <p:spTgt spid="8878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7814"/>
                                        </p:tgtEl>
                                        <p:attrNameLst>
                                          <p:attrName>style.visibility</p:attrName>
                                        </p:attrNameLst>
                                      </p:cBhvr>
                                      <p:to>
                                        <p:strVal val="visible"/>
                                      </p:to>
                                    </p:set>
                                    <p:animEffect transition="in" filter="wipe(left)">
                                      <p:cBhvr>
                                        <p:cTn id="21" dur="500"/>
                                        <p:tgtEl>
                                          <p:spTgt spid="8878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87813"/>
                                        </p:tgtEl>
                                        <p:attrNameLst>
                                          <p:attrName>style.visibility</p:attrName>
                                        </p:attrNameLst>
                                      </p:cBhvr>
                                      <p:to>
                                        <p:strVal val="visible"/>
                                      </p:to>
                                    </p:set>
                                    <p:animEffect transition="in" filter="wipe(left)">
                                      <p:cBhvr>
                                        <p:cTn id="26" dur="500"/>
                                        <p:tgtEl>
                                          <p:spTgt spid="8878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887815"/>
                                        </p:tgtEl>
                                        <p:attrNameLst>
                                          <p:attrName>style.visibility</p:attrName>
                                        </p:attrNameLst>
                                      </p:cBhvr>
                                      <p:to>
                                        <p:strVal val="visible"/>
                                      </p:to>
                                    </p:set>
                                    <p:animEffect transition="in" filter="wipe(left)">
                                      <p:cBhvr>
                                        <p:cTn id="31" dur="500"/>
                                        <p:tgtEl>
                                          <p:spTgt spid="8878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887838"/>
                                        </p:tgtEl>
                                        <p:attrNameLst>
                                          <p:attrName>style.visibility</p:attrName>
                                        </p:attrNameLst>
                                      </p:cBhvr>
                                      <p:to>
                                        <p:strVal val="visible"/>
                                      </p:to>
                                    </p:set>
                                    <p:animEffect transition="in" filter="wipe(left)">
                                      <p:cBhvr>
                                        <p:cTn id="36" dur="500"/>
                                        <p:tgtEl>
                                          <p:spTgt spid="8878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887841"/>
                                        </p:tgtEl>
                                        <p:attrNameLst>
                                          <p:attrName>style.visibility</p:attrName>
                                        </p:attrNameLst>
                                      </p:cBhvr>
                                      <p:to>
                                        <p:strVal val="visible"/>
                                      </p:to>
                                    </p:set>
                                    <p:animEffect transition="in" filter="wipe(left)">
                                      <p:cBhvr>
                                        <p:cTn id="41" dur="500"/>
                                        <p:tgtEl>
                                          <p:spTgt spid="88784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887816"/>
                                        </p:tgtEl>
                                        <p:attrNameLst>
                                          <p:attrName>style.visibility</p:attrName>
                                        </p:attrNameLst>
                                      </p:cBhvr>
                                      <p:to>
                                        <p:strVal val="visible"/>
                                      </p:to>
                                    </p:set>
                                    <p:animEffect transition="in" filter="wipe(left)">
                                      <p:cBhvr>
                                        <p:cTn id="46" dur="500"/>
                                        <p:tgtEl>
                                          <p:spTgt spid="8878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887812"/>
                                        </p:tgtEl>
                                        <p:attrNameLst>
                                          <p:attrName>style.visibility</p:attrName>
                                        </p:attrNameLst>
                                      </p:cBhvr>
                                      <p:to>
                                        <p:strVal val="visible"/>
                                      </p:to>
                                    </p:set>
                                    <p:animEffect transition="in" filter="wipe(left)">
                                      <p:cBhvr>
                                        <p:cTn id="51" dur="500"/>
                                        <p:tgtEl>
                                          <p:spTgt spid="88781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887811"/>
                                        </p:tgtEl>
                                        <p:attrNameLst>
                                          <p:attrName>style.visibility</p:attrName>
                                        </p:attrNameLst>
                                      </p:cBhvr>
                                      <p:to>
                                        <p:strVal val="visible"/>
                                      </p:to>
                                    </p:set>
                                    <p:animEffect transition="in" filter="wipe(left)">
                                      <p:cBhvr>
                                        <p:cTn id="56" dur="500"/>
                                        <p:tgtEl>
                                          <p:spTgt spid="88781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887850"/>
                                        </p:tgtEl>
                                        <p:attrNameLst>
                                          <p:attrName>style.visibility</p:attrName>
                                        </p:attrNameLst>
                                      </p:cBhvr>
                                      <p:to>
                                        <p:strVal val="visible"/>
                                      </p:to>
                                    </p:set>
                                    <p:animEffect transition="in" filter="wipe(left)">
                                      <p:cBhvr>
                                        <p:cTn id="61" dur="500"/>
                                        <p:tgtEl>
                                          <p:spTgt spid="88785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887847">
                                            <p:txEl>
                                              <p:pRg st="0" end="0"/>
                                            </p:txEl>
                                          </p:spTgt>
                                        </p:tgtEl>
                                        <p:attrNameLst>
                                          <p:attrName>style.visibility</p:attrName>
                                        </p:attrNameLst>
                                      </p:cBhvr>
                                      <p:to>
                                        <p:strVal val="visible"/>
                                      </p:to>
                                    </p:set>
                                    <p:animEffect transition="in" filter="wipe(left)">
                                      <p:cBhvr>
                                        <p:cTn id="66" dur="500"/>
                                        <p:tgtEl>
                                          <p:spTgt spid="8878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47" grpId="0" build="p" autoUpdateAnimBg="0"/>
      <p:bldP spid="887849"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8835" name="Group 3">
            <a:extLst>
              <a:ext uri="{FF2B5EF4-FFF2-40B4-BE49-F238E27FC236}">
                <a16:creationId xmlns:a16="http://schemas.microsoft.com/office/drawing/2014/main" id="{9F29A911-21B0-754A-9A67-41214105920E}"/>
              </a:ext>
            </a:extLst>
          </p:cNvPr>
          <p:cNvGrpSpPr>
            <a:grpSpLocks/>
          </p:cNvGrpSpPr>
          <p:nvPr/>
        </p:nvGrpSpPr>
        <p:grpSpPr bwMode="auto">
          <a:xfrm>
            <a:off x="1836738" y="1716088"/>
            <a:ext cx="5097462" cy="1712912"/>
            <a:chOff x="912" y="1165"/>
            <a:chExt cx="3211" cy="1079"/>
          </a:xfrm>
        </p:grpSpPr>
        <p:sp>
          <p:nvSpPr>
            <p:cNvPr id="888836" name="Oval 4">
              <a:extLst>
                <a:ext uri="{FF2B5EF4-FFF2-40B4-BE49-F238E27FC236}">
                  <a16:creationId xmlns:a16="http://schemas.microsoft.com/office/drawing/2014/main" id="{750B54F4-BD29-684D-1FC0-28B3E108BE9F}"/>
                </a:ext>
              </a:extLst>
            </p:cNvPr>
            <p:cNvSpPr>
              <a:spLocks noChangeArrowheads="1"/>
            </p:cNvSpPr>
            <p:nvPr/>
          </p:nvSpPr>
          <p:spPr bwMode="auto">
            <a:xfrm rot="935273">
              <a:off x="912" y="1584"/>
              <a:ext cx="864" cy="534"/>
            </a:xfrm>
            <a:prstGeom prst="ellipse">
              <a:avLst/>
            </a:prstGeom>
            <a:gradFill rotWithShape="0">
              <a:gsLst>
                <a:gs pos="0">
                  <a:srgbClr val="CC9900">
                    <a:gamma/>
                    <a:tint val="45490"/>
                    <a:invGamma/>
                  </a:srgbClr>
                </a:gs>
                <a:gs pos="100000">
                  <a:srgbClr val="CC9900"/>
                </a:gs>
              </a:gsLst>
              <a:path path="shape">
                <a:fillToRect l="50000" t="50000" r="50000" b="50000"/>
              </a:path>
            </a:gra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8837" name="Oval 5">
              <a:extLst>
                <a:ext uri="{FF2B5EF4-FFF2-40B4-BE49-F238E27FC236}">
                  <a16:creationId xmlns:a16="http://schemas.microsoft.com/office/drawing/2014/main" id="{85265C66-67CB-2058-B033-5CFDA73665EB}"/>
                </a:ext>
              </a:extLst>
            </p:cNvPr>
            <p:cNvSpPr>
              <a:spLocks noChangeArrowheads="1"/>
            </p:cNvSpPr>
            <p:nvPr/>
          </p:nvSpPr>
          <p:spPr bwMode="auto">
            <a:xfrm rot="935273">
              <a:off x="3456" y="1248"/>
              <a:ext cx="667" cy="996"/>
            </a:xfrm>
            <a:prstGeom prst="ellipse">
              <a:avLst/>
            </a:prstGeom>
            <a:gradFill rotWithShape="0">
              <a:gsLst>
                <a:gs pos="0">
                  <a:srgbClr val="CC9900">
                    <a:gamma/>
                    <a:tint val="45490"/>
                    <a:invGamma/>
                  </a:srgbClr>
                </a:gs>
                <a:gs pos="100000">
                  <a:srgbClr val="CC9900"/>
                </a:gs>
              </a:gsLst>
              <a:path path="shape">
                <a:fillToRect l="50000" t="50000" r="50000" b="50000"/>
              </a:path>
            </a:gradFill>
            <a:ln w="28575">
              <a:solidFill>
                <a:srgbClr val="CC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88838" name="Group 6">
              <a:extLst>
                <a:ext uri="{FF2B5EF4-FFF2-40B4-BE49-F238E27FC236}">
                  <a16:creationId xmlns:a16="http://schemas.microsoft.com/office/drawing/2014/main" id="{B8839B21-CD75-F403-79C2-CEDB5676157E}"/>
                </a:ext>
              </a:extLst>
            </p:cNvPr>
            <p:cNvGrpSpPr>
              <a:grpSpLocks/>
            </p:cNvGrpSpPr>
            <p:nvPr/>
          </p:nvGrpSpPr>
          <p:grpSpPr bwMode="auto">
            <a:xfrm>
              <a:off x="1488" y="1165"/>
              <a:ext cx="2120" cy="681"/>
              <a:chOff x="1392" y="1344"/>
              <a:chExt cx="2120" cy="681"/>
            </a:xfrm>
          </p:grpSpPr>
          <p:sp>
            <p:nvSpPr>
              <p:cNvPr id="888839" name="Freeform 7">
                <a:extLst>
                  <a:ext uri="{FF2B5EF4-FFF2-40B4-BE49-F238E27FC236}">
                    <a16:creationId xmlns:a16="http://schemas.microsoft.com/office/drawing/2014/main" id="{18391C40-0E68-CE28-1164-2654E39A7C49}"/>
                  </a:ext>
                </a:extLst>
              </p:cNvPr>
              <p:cNvSpPr>
                <a:spLocks/>
              </p:cNvSpPr>
              <p:nvPr/>
            </p:nvSpPr>
            <p:spPr bwMode="auto">
              <a:xfrm>
                <a:off x="1392" y="1353"/>
                <a:ext cx="2120" cy="672"/>
              </a:xfrm>
              <a:custGeom>
                <a:avLst/>
                <a:gdLst>
                  <a:gd name="T0" fmla="*/ 8 w 2024"/>
                  <a:gd name="T1" fmla="*/ 368 h 608"/>
                  <a:gd name="T2" fmla="*/ 104 w 2024"/>
                  <a:gd name="T3" fmla="*/ 368 h 608"/>
                  <a:gd name="T4" fmla="*/ 632 w 2024"/>
                  <a:gd name="T5" fmla="*/ 32 h 608"/>
                  <a:gd name="T6" fmla="*/ 536 w 2024"/>
                  <a:gd name="T7" fmla="*/ 560 h 608"/>
                  <a:gd name="T8" fmla="*/ 1256 w 2024"/>
                  <a:gd name="T9" fmla="*/ 320 h 608"/>
                  <a:gd name="T10" fmla="*/ 2024 w 2024"/>
                  <a:gd name="T11" fmla="*/ 416 h 608"/>
                </a:gdLst>
                <a:ahLst/>
                <a:cxnLst>
                  <a:cxn ang="0">
                    <a:pos x="T0" y="T1"/>
                  </a:cxn>
                  <a:cxn ang="0">
                    <a:pos x="T2" y="T3"/>
                  </a:cxn>
                  <a:cxn ang="0">
                    <a:pos x="T4" y="T5"/>
                  </a:cxn>
                  <a:cxn ang="0">
                    <a:pos x="T6" y="T7"/>
                  </a:cxn>
                  <a:cxn ang="0">
                    <a:pos x="T8" y="T9"/>
                  </a:cxn>
                  <a:cxn ang="0">
                    <a:pos x="T10" y="T11"/>
                  </a:cxn>
                </a:cxnLst>
                <a:rect l="0" t="0" r="r" b="b"/>
                <a:pathLst>
                  <a:path w="2024" h="608">
                    <a:moveTo>
                      <a:pt x="8" y="368"/>
                    </a:moveTo>
                    <a:cubicBezTo>
                      <a:pt x="4" y="396"/>
                      <a:pt x="0" y="424"/>
                      <a:pt x="104" y="368"/>
                    </a:cubicBezTo>
                    <a:cubicBezTo>
                      <a:pt x="208" y="312"/>
                      <a:pt x="560" y="0"/>
                      <a:pt x="632" y="32"/>
                    </a:cubicBezTo>
                    <a:cubicBezTo>
                      <a:pt x="704" y="64"/>
                      <a:pt x="432" y="512"/>
                      <a:pt x="536" y="560"/>
                    </a:cubicBezTo>
                    <a:cubicBezTo>
                      <a:pt x="640" y="608"/>
                      <a:pt x="1008" y="344"/>
                      <a:pt x="1256" y="320"/>
                    </a:cubicBezTo>
                    <a:cubicBezTo>
                      <a:pt x="1504" y="296"/>
                      <a:pt x="1764" y="356"/>
                      <a:pt x="2024" y="416"/>
                    </a:cubicBezTo>
                  </a:path>
                </a:pathLst>
              </a:custGeom>
              <a:noFill/>
              <a:ln w="57150" cmpd="sng">
                <a:solidFill>
                  <a:srgbClr val="CC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8840" name="Freeform 8">
                <a:extLst>
                  <a:ext uri="{FF2B5EF4-FFF2-40B4-BE49-F238E27FC236}">
                    <a16:creationId xmlns:a16="http://schemas.microsoft.com/office/drawing/2014/main" id="{FB96A846-5389-83D4-25D6-30876C7D04F3}"/>
                  </a:ext>
                </a:extLst>
              </p:cNvPr>
              <p:cNvSpPr>
                <a:spLocks/>
              </p:cNvSpPr>
              <p:nvPr/>
            </p:nvSpPr>
            <p:spPr bwMode="auto">
              <a:xfrm>
                <a:off x="1418" y="1344"/>
                <a:ext cx="1968" cy="672"/>
              </a:xfrm>
              <a:custGeom>
                <a:avLst/>
                <a:gdLst>
                  <a:gd name="T0" fmla="*/ 8 w 2024"/>
                  <a:gd name="T1" fmla="*/ 368 h 608"/>
                  <a:gd name="T2" fmla="*/ 104 w 2024"/>
                  <a:gd name="T3" fmla="*/ 368 h 608"/>
                  <a:gd name="T4" fmla="*/ 632 w 2024"/>
                  <a:gd name="T5" fmla="*/ 32 h 608"/>
                  <a:gd name="T6" fmla="*/ 536 w 2024"/>
                  <a:gd name="T7" fmla="*/ 560 h 608"/>
                  <a:gd name="T8" fmla="*/ 1256 w 2024"/>
                  <a:gd name="T9" fmla="*/ 320 h 608"/>
                  <a:gd name="T10" fmla="*/ 2024 w 2024"/>
                  <a:gd name="T11" fmla="*/ 416 h 608"/>
                </a:gdLst>
                <a:ahLst/>
                <a:cxnLst>
                  <a:cxn ang="0">
                    <a:pos x="T0" y="T1"/>
                  </a:cxn>
                  <a:cxn ang="0">
                    <a:pos x="T2" y="T3"/>
                  </a:cxn>
                  <a:cxn ang="0">
                    <a:pos x="T4" y="T5"/>
                  </a:cxn>
                  <a:cxn ang="0">
                    <a:pos x="T6" y="T7"/>
                  </a:cxn>
                  <a:cxn ang="0">
                    <a:pos x="T8" y="T9"/>
                  </a:cxn>
                  <a:cxn ang="0">
                    <a:pos x="T10" y="T11"/>
                  </a:cxn>
                </a:cxnLst>
                <a:rect l="0" t="0" r="r" b="b"/>
                <a:pathLst>
                  <a:path w="2024" h="608">
                    <a:moveTo>
                      <a:pt x="8" y="368"/>
                    </a:moveTo>
                    <a:cubicBezTo>
                      <a:pt x="4" y="396"/>
                      <a:pt x="0" y="424"/>
                      <a:pt x="104" y="368"/>
                    </a:cubicBezTo>
                    <a:cubicBezTo>
                      <a:pt x="208" y="312"/>
                      <a:pt x="560" y="0"/>
                      <a:pt x="632" y="32"/>
                    </a:cubicBezTo>
                    <a:cubicBezTo>
                      <a:pt x="704" y="64"/>
                      <a:pt x="432" y="512"/>
                      <a:pt x="536" y="560"/>
                    </a:cubicBezTo>
                    <a:cubicBezTo>
                      <a:pt x="640" y="608"/>
                      <a:pt x="1008" y="344"/>
                      <a:pt x="1256" y="320"/>
                    </a:cubicBezTo>
                    <a:cubicBezTo>
                      <a:pt x="1504" y="296"/>
                      <a:pt x="1764" y="356"/>
                      <a:pt x="2024" y="416"/>
                    </a:cubicBezTo>
                  </a:path>
                </a:pathLst>
              </a:custGeom>
              <a:noFill/>
              <a:ln w="38100" cmpd="sng">
                <a:solidFill>
                  <a:srgbClr val="9D539D"/>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88841" name="Text Box 9">
              <a:extLst>
                <a:ext uri="{FF2B5EF4-FFF2-40B4-BE49-F238E27FC236}">
                  <a16:creationId xmlns:a16="http://schemas.microsoft.com/office/drawing/2014/main" id="{5D506F68-8C8F-D1C4-5DCA-5C5AE7AA5067}"/>
                </a:ext>
              </a:extLst>
            </p:cNvPr>
            <p:cNvSpPr txBox="1">
              <a:spLocks noChangeArrowheads="1"/>
            </p:cNvSpPr>
            <p:nvPr/>
          </p:nvSpPr>
          <p:spPr bwMode="auto">
            <a:xfrm>
              <a:off x="1009" y="1632"/>
              <a:ext cx="335"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4800">
                  <a:solidFill>
                    <a:srgbClr val="FFFFFF"/>
                  </a:solidFill>
                  <a:ea typeface="仿宋_GB2312" pitchFamily="49" charset="-122"/>
                </a:rPr>
                <a:t>+</a:t>
              </a:r>
              <a:endParaRPr lang="en-US" altLang="zh-CN">
                <a:solidFill>
                  <a:schemeClr val="bg1"/>
                </a:solidFill>
                <a:ea typeface="仿宋_GB2312" pitchFamily="49" charset="-122"/>
              </a:endParaRPr>
            </a:p>
          </p:txBody>
        </p:sp>
        <p:sp>
          <p:nvSpPr>
            <p:cNvPr id="888842" name="Text Box 10">
              <a:extLst>
                <a:ext uri="{FF2B5EF4-FFF2-40B4-BE49-F238E27FC236}">
                  <a16:creationId xmlns:a16="http://schemas.microsoft.com/office/drawing/2014/main" id="{39B0B7B4-C10C-92D0-8865-C9F86492DB33}"/>
                </a:ext>
              </a:extLst>
            </p:cNvPr>
            <p:cNvSpPr txBox="1">
              <a:spLocks noChangeArrowheads="1"/>
            </p:cNvSpPr>
            <p:nvPr/>
          </p:nvSpPr>
          <p:spPr bwMode="auto">
            <a:xfrm>
              <a:off x="3741" y="1218"/>
              <a:ext cx="244"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4800">
                  <a:solidFill>
                    <a:srgbClr val="FFFFFF"/>
                  </a:solidFill>
                  <a:ea typeface="仿宋_GB2312" pitchFamily="49" charset="-122"/>
                </a:rPr>
                <a:t>-</a:t>
              </a:r>
              <a:endParaRPr lang="en-US" altLang="zh-CN">
                <a:solidFill>
                  <a:schemeClr val="bg1"/>
                </a:solidFill>
                <a:ea typeface="仿宋_GB2312" pitchFamily="49" charset="-122"/>
              </a:endParaRPr>
            </a:p>
          </p:txBody>
        </p:sp>
      </p:grpSp>
      <p:sp>
        <p:nvSpPr>
          <p:cNvPr id="888843" name="Text Box 11">
            <a:extLst>
              <a:ext uri="{FF2B5EF4-FFF2-40B4-BE49-F238E27FC236}">
                <a16:creationId xmlns:a16="http://schemas.microsoft.com/office/drawing/2014/main" id="{7090BEBE-32E8-6A09-7989-CDEFD6ECC20E}"/>
              </a:ext>
            </a:extLst>
          </p:cNvPr>
          <p:cNvSpPr txBox="1">
            <a:spLocks noChangeArrowheads="1"/>
          </p:cNvSpPr>
          <p:nvPr/>
        </p:nvSpPr>
        <p:spPr bwMode="auto">
          <a:xfrm>
            <a:off x="381000" y="685800"/>
            <a:ext cx="8305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If two conductors with different potential are connected by a wire as Fig., what will happen?</a:t>
            </a:r>
          </a:p>
        </p:txBody>
      </p:sp>
      <p:sp>
        <p:nvSpPr>
          <p:cNvPr id="888844" name="Text Box 12">
            <a:extLst>
              <a:ext uri="{FF2B5EF4-FFF2-40B4-BE49-F238E27FC236}">
                <a16:creationId xmlns:a16="http://schemas.microsoft.com/office/drawing/2014/main" id="{3EA2D99B-C515-EDE5-F58F-94D38821BF6C}"/>
              </a:ext>
            </a:extLst>
          </p:cNvPr>
          <p:cNvSpPr txBox="1">
            <a:spLocks noChangeArrowheads="1"/>
          </p:cNvSpPr>
          <p:nvPr/>
        </p:nvSpPr>
        <p:spPr bwMode="auto">
          <a:xfrm>
            <a:off x="152400" y="3276600"/>
            <a:ext cx="8839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So, electrostatic field can not maintain steady current.</a:t>
            </a:r>
          </a:p>
        </p:txBody>
      </p:sp>
      <p:sp>
        <p:nvSpPr>
          <p:cNvPr id="888845" name="Text Box 13">
            <a:extLst>
              <a:ext uri="{FF2B5EF4-FFF2-40B4-BE49-F238E27FC236}">
                <a16:creationId xmlns:a16="http://schemas.microsoft.com/office/drawing/2014/main" id="{EA7AA322-F985-542C-8B9D-6B82DE7609A9}"/>
              </a:ext>
            </a:extLst>
          </p:cNvPr>
          <p:cNvSpPr txBox="1">
            <a:spLocks noChangeArrowheads="1"/>
          </p:cNvSpPr>
          <p:nvPr/>
        </p:nvSpPr>
        <p:spPr bwMode="auto">
          <a:xfrm>
            <a:off x="117475" y="3733800"/>
            <a:ext cx="8839200" cy="252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To produce a steady flow of charge, a “charge pump,” a device that maintains a potential difference between a pair of terminals is needed. It is so called </a:t>
            </a:r>
            <a:r>
              <a:rPr lang="en-US" altLang="zh-CN" sz="3200">
                <a:solidFill>
                  <a:srgbClr val="FF0000"/>
                </a:solidFill>
              </a:rPr>
              <a:t>emf</a:t>
            </a:r>
            <a:r>
              <a:rPr lang="en-US" altLang="zh-CN" sz="3200"/>
              <a:t> (</a:t>
            </a:r>
            <a:r>
              <a:rPr lang="en-US" altLang="zh-CN" sz="3200">
                <a:solidFill>
                  <a:srgbClr val="3333FF"/>
                </a:solidFill>
              </a:rPr>
              <a:t>electromotive force</a:t>
            </a:r>
            <a:r>
              <a:rPr lang="en-US" altLang="zh-CN" sz="3200"/>
              <a:t>) </a:t>
            </a:r>
            <a:r>
              <a:rPr lang="zh-CN" altLang="en-US">
                <a:solidFill>
                  <a:srgbClr val="FF0000"/>
                </a:solidFill>
                <a:latin typeface="宋体" panose="02010600030101010101" pitchFamily="2" charset="-122"/>
              </a:rPr>
              <a:t>电动势</a:t>
            </a:r>
            <a:r>
              <a:rPr lang="zh-CN" altLang="en-US" i="1">
                <a:solidFill>
                  <a:srgbClr val="FF0000"/>
                </a:solidFill>
                <a:latin typeface="楷体_GB2312" pitchFamily="49" charset="-122"/>
                <a:ea typeface="楷体_GB2312" pitchFamily="49" charset="-122"/>
                <a:sym typeface="Symbol" pitchFamily="2" charset="2"/>
              </a:rPr>
              <a:t></a:t>
            </a:r>
            <a:r>
              <a:rPr lang="zh-CN" altLang="en-US" i="1">
                <a:latin typeface="楷体_GB2312" pitchFamily="49" charset="-122"/>
                <a:ea typeface="楷体_GB2312" pitchFamily="49" charset="-122"/>
                <a:sym typeface="Symbol" pitchFamily="2" charset="2"/>
              </a:rPr>
              <a:t> </a:t>
            </a:r>
            <a:r>
              <a:rPr lang="en-US" altLang="zh-CN" sz="3200">
                <a:ea typeface="楷体_GB2312" pitchFamily="49" charset="-122"/>
                <a:sym typeface="Symbol" pitchFamily="2" charset="2"/>
              </a:rPr>
              <a:t>device.</a:t>
            </a:r>
          </a:p>
        </p:txBody>
      </p:sp>
      <p:sp>
        <p:nvSpPr>
          <p:cNvPr id="888846" name="Rectangle 14">
            <a:extLst>
              <a:ext uri="{FF2B5EF4-FFF2-40B4-BE49-F238E27FC236}">
                <a16:creationId xmlns:a16="http://schemas.microsoft.com/office/drawing/2014/main" id="{E54659AE-A755-AC21-CA50-9BA0AB14CB75}"/>
              </a:ext>
            </a:extLst>
          </p:cNvPr>
          <p:cNvSpPr>
            <a:spLocks noChangeArrowheads="1"/>
          </p:cNvSpPr>
          <p:nvPr/>
        </p:nvSpPr>
        <p:spPr bwMode="auto">
          <a:xfrm>
            <a:off x="2667000" y="5805488"/>
            <a:ext cx="5791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3333FF"/>
                </a:solidFill>
                <a:latin typeface="楷体_GB2312" pitchFamily="49" charset="-122"/>
                <a:ea typeface="楷体_GB2312" pitchFamily="49" charset="-122"/>
              </a:rPr>
              <a:t>闭合电路形成恒定电流必须有电源</a:t>
            </a:r>
            <a:r>
              <a:rPr lang="en-US" altLang="zh-CN">
                <a:solidFill>
                  <a:srgbClr val="3333FF"/>
                </a:solidFill>
                <a:latin typeface="楷体_GB2312" pitchFamily="49" charset="-122"/>
                <a:ea typeface="楷体_GB2312" pitchFamily="49" charset="-122"/>
              </a:rPr>
              <a:t>!</a:t>
            </a:r>
          </a:p>
        </p:txBody>
      </p:sp>
      <p:sp>
        <p:nvSpPr>
          <p:cNvPr id="888847" name="Text Box 15">
            <a:extLst>
              <a:ext uri="{FF2B5EF4-FFF2-40B4-BE49-F238E27FC236}">
                <a16:creationId xmlns:a16="http://schemas.microsoft.com/office/drawing/2014/main" id="{C232FD30-D056-EB8A-D8E3-73D73969F6C8}"/>
              </a:ext>
            </a:extLst>
          </p:cNvPr>
          <p:cNvSpPr txBox="1">
            <a:spLocks noChangeArrowheads="1"/>
          </p:cNvSpPr>
          <p:nvPr/>
        </p:nvSpPr>
        <p:spPr bwMode="auto">
          <a:xfrm>
            <a:off x="609600" y="76200"/>
            <a:ext cx="7086600" cy="588963"/>
          </a:xfrm>
          <a:prstGeom prst="rect">
            <a:avLst/>
          </a:prstGeom>
          <a:solidFill>
            <a:srgbClr val="66FF66"/>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CN" sz="3200">
                <a:solidFill>
                  <a:schemeClr val="tx2"/>
                </a:solidFill>
                <a:cs typeface="Arial" panose="020B0604020202020204" pitchFamily="34" charset="0"/>
              </a:rPr>
              <a:t>23-4.</a:t>
            </a:r>
            <a:r>
              <a:rPr kumimoji="0" lang="en-US" altLang="zh-CN" sz="3200">
                <a:solidFill>
                  <a:schemeClr val="tx2"/>
                </a:solidFill>
                <a:latin typeface="Arial Rounded MT Bold" panose="020F0704030504030204" pitchFamily="34" charset="0"/>
                <a:cs typeface="Arial" panose="020B0604020202020204" pitchFamily="34" charset="0"/>
              </a:rPr>
              <a:t> </a:t>
            </a:r>
            <a:r>
              <a:rPr lang="en-US" altLang="zh-CN" sz="3200"/>
              <a:t>Work, Energy and EMF </a:t>
            </a:r>
            <a:r>
              <a:rPr lang="en-US" altLang="zh-CN">
                <a:solidFill>
                  <a:schemeClr val="tx2"/>
                </a:solidFill>
              </a:rPr>
              <a:t>(P566-):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8847"/>
                                        </p:tgtEl>
                                        <p:attrNameLst>
                                          <p:attrName>style.visibility</p:attrName>
                                        </p:attrNameLst>
                                      </p:cBhvr>
                                      <p:to>
                                        <p:strVal val="visible"/>
                                      </p:to>
                                    </p:set>
                                    <p:animEffect transition="in" filter="wipe(left)">
                                      <p:cBhvr>
                                        <p:cTn id="7" dur="500"/>
                                        <p:tgtEl>
                                          <p:spTgt spid="8888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8843">
                                            <p:txEl>
                                              <p:pRg st="0" end="0"/>
                                            </p:txEl>
                                          </p:spTgt>
                                        </p:tgtEl>
                                        <p:attrNameLst>
                                          <p:attrName>style.visibility</p:attrName>
                                        </p:attrNameLst>
                                      </p:cBhvr>
                                      <p:to>
                                        <p:strVal val="visible"/>
                                      </p:to>
                                    </p:set>
                                    <p:animEffect transition="in" filter="wipe(left)">
                                      <p:cBhvr>
                                        <p:cTn id="12" dur="500"/>
                                        <p:tgtEl>
                                          <p:spTgt spid="8888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88835"/>
                                        </p:tgtEl>
                                        <p:attrNameLst>
                                          <p:attrName>style.visibility</p:attrName>
                                        </p:attrNameLst>
                                      </p:cBhvr>
                                      <p:to>
                                        <p:strVal val="visible"/>
                                      </p:to>
                                    </p:set>
                                    <p:animEffect transition="in" filter="dissolve">
                                      <p:cBhvr>
                                        <p:cTn id="17" dur="500"/>
                                        <p:tgtEl>
                                          <p:spTgt spid="8888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88844">
                                            <p:txEl>
                                              <p:pRg st="0" end="0"/>
                                            </p:txEl>
                                          </p:spTgt>
                                        </p:tgtEl>
                                        <p:attrNameLst>
                                          <p:attrName>style.visibility</p:attrName>
                                        </p:attrNameLst>
                                      </p:cBhvr>
                                      <p:to>
                                        <p:strVal val="visible"/>
                                      </p:to>
                                    </p:set>
                                    <p:animEffect transition="in" filter="wipe(left)">
                                      <p:cBhvr>
                                        <p:cTn id="22" dur="500"/>
                                        <p:tgtEl>
                                          <p:spTgt spid="88884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88845">
                                            <p:txEl>
                                              <p:pRg st="0" end="0"/>
                                            </p:txEl>
                                          </p:spTgt>
                                        </p:tgtEl>
                                        <p:attrNameLst>
                                          <p:attrName>style.visibility</p:attrName>
                                        </p:attrNameLst>
                                      </p:cBhvr>
                                      <p:to>
                                        <p:strVal val="visible"/>
                                      </p:to>
                                    </p:set>
                                    <p:animEffect transition="in" filter="wipe(left)">
                                      <p:cBhvr>
                                        <p:cTn id="27" dur="500"/>
                                        <p:tgtEl>
                                          <p:spTgt spid="88884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88846"/>
                                        </p:tgtEl>
                                        <p:attrNameLst>
                                          <p:attrName>style.visibility</p:attrName>
                                        </p:attrNameLst>
                                      </p:cBhvr>
                                      <p:to>
                                        <p:strVal val="visible"/>
                                      </p:to>
                                    </p:set>
                                    <p:animEffect transition="in" filter="wipe(left)">
                                      <p:cBhvr>
                                        <p:cTn id="32" dur="500"/>
                                        <p:tgtEl>
                                          <p:spTgt spid="888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43" grpId="0" build="p" autoUpdateAnimBg="0"/>
      <p:bldP spid="888844" grpId="0" build="p" autoUpdateAnimBg="0"/>
      <p:bldP spid="888845" grpId="0" build="p" autoUpdateAnimBg="0"/>
      <p:bldP spid="888846" grpId="0" autoUpdateAnimBg="0"/>
      <p:bldP spid="88884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9950" name="Object 94">
            <a:extLst>
              <a:ext uri="{FF2B5EF4-FFF2-40B4-BE49-F238E27FC236}">
                <a16:creationId xmlns:a16="http://schemas.microsoft.com/office/drawing/2014/main" id="{99653EF4-BCEF-2663-BBEB-90B3686CA41D}"/>
              </a:ext>
            </a:extLst>
          </p:cNvPr>
          <p:cNvGraphicFramePr>
            <a:graphicFrameLocks noChangeAspect="1"/>
          </p:cNvGraphicFramePr>
          <p:nvPr/>
        </p:nvGraphicFramePr>
        <p:xfrm>
          <a:off x="1295400" y="2743200"/>
          <a:ext cx="1404938" cy="1062038"/>
        </p:xfrm>
        <a:graphic>
          <a:graphicData uri="http://schemas.openxmlformats.org/presentationml/2006/ole">
            <mc:AlternateContent xmlns:mc="http://schemas.openxmlformats.org/markup-compatibility/2006">
              <mc:Choice xmlns:v="urn:schemas-microsoft-com:vml" Requires="v">
                <p:oleObj name="Equation" r:id="rId2" imgW="12001500" imgH="9067800" progId="Equation.3">
                  <p:embed/>
                </p:oleObj>
              </mc:Choice>
              <mc:Fallback>
                <p:oleObj name="Equation" r:id="rId2" imgW="12001500" imgH="9067800" progId="Equation.3">
                  <p:embed/>
                  <p:pic>
                    <p:nvPicPr>
                      <p:cNvPr id="0" name="Object 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743200"/>
                        <a:ext cx="1404938" cy="1062038"/>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951" name="Rectangle 95">
            <a:extLst>
              <a:ext uri="{FF2B5EF4-FFF2-40B4-BE49-F238E27FC236}">
                <a16:creationId xmlns:a16="http://schemas.microsoft.com/office/drawing/2014/main" id="{AB2C1B1B-FE3E-416F-DB90-F905F39C6D3D}"/>
              </a:ext>
            </a:extLst>
          </p:cNvPr>
          <p:cNvSpPr>
            <a:spLocks noChangeArrowheads="1"/>
          </p:cNvSpPr>
          <p:nvPr/>
        </p:nvSpPr>
        <p:spPr bwMode="auto">
          <a:xfrm>
            <a:off x="381000" y="3978275"/>
            <a:ext cx="38100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ea typeface="楷体_GB2312" pitchFamily="49" charset="-122"/>
              </a:rPr>
              <a:t>The </a:t>
            </a:r>
            <a:r>
              <a:rPr lang="en-US" altLang="zh-CN" sz="3200">
                <a:solidFill>
                  <a:srgbClr val="3333FF"/>
                </a:solidFill>
                <a:ea typeface="楷体_GB2312" pitchFamily="49" charset="-122"/>
              </a:rPr>
              <a:t>emf </a:t>
            </a:r>
            <a:r>
              <a:rPr lang="en-US" altLang="zh-CN" sz="3200" i="1">
                <a:solidFill>
                  <a:srgbClr val="3333FF"/>
                </a:solidFill>
                <a:ea typeface="楷体_GB2312" pitchFamily="49" charset="-122"/>
                <a:sym typeface="Symbol" pitchFamily="2" charset="2"/>
              </a:rPr>
              <a:t></a:t>
            </a:r>
            <a:r>
              <a:rPr lang="en-US" altLang="zh-CN" sz="3200" i="1">
                <a:ea typeface="楷体_GB2312" pitchFamily="49" charset="-122"/>
                <a:sym typeface="Symbol" pitchFamily="2" charset="2"/>
              </a:rPr>
              <a:t> </a:t>
            </a:r>
            <a:r>
              <a:rPr lang="en-US" altLang="zh-CN" sz="3200">
                <a:ea typeface="楷体_GB2312" pitchFamily="49" charset="-122"/>
                <a:sym typeface="Symbol" pitchFamily="2" charset="2"/>
              </a:rPr>
              <a:t>points to positive terminal within internal circuits (scalar).</a:t>
            </a:r>
            <a:endParaRPr lang="en-US" altLang="zh-CN">
              <a:latin typeface="楷体_GB2312" pitchFamily="49" charset="-122"/>
              <a:ea typeface="楷体_GB2312" pitchFamily="49" charset="-122"/>
            </a:endParaRPr>
          </a:p>
        </p:txBody>
      </p:sp>
      <p:sp>
        <p:nvSpPr>
          <p:cNvPr id="889959" name="Text Box 103">
            <a:extLst>
              <a:ext uri="{FF2B5EF4-FFF2-40B4-BE49-F238E27FC236}">
                <a16:creationId xmlns:a16="http://schemas.microsoft.com/office/drawing/2014/main" id="{FD1FC1CB-A444-B22D-A82E-DE912A9B3B9D}"/>
              </a:ext>
            </a:extLst>
          </p:cNvPr>
          <p:cNvSpPr txBox="1">
            <a:spLocks noChangeArrowheads="1"/>
          </p:cNvSpPr>
          <p:nvPr/>
        </p:nvSpPr>
        <p:spPr bwMode="auto">
          <a:xfrm>
            <a:off x="228600" y="1524000"/>
            <a:ext cx="861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                                                   So, the emf of the emf device can be defined in terms of work as:</a:t>
            </a:r>
          </a:p>
        </p:txBody>
      </p:sp>
      <p:sp>
        <p:nvSpPr>
          <p:cNvPr id="889968" name="Text Box 112">
            <a:extLst>
              <a:ext uri="{FF2B5EF4-FFF2-40B4-BE49-F238E27FC236}">
                <a16:creationId xmlns:a16="http://schemas.microsoft.com/office/drawing/2014/main" id="{B1F7572B-0188-9525-D159-BC5E4BF6E549}"/>
              </a:ext>
            </a:extLst>
          </p:cNvPr>
          <p:cNvSpPr txBox="1">
            <a:spLocks noChangeArrowheads="1"/>
          </p:cNvSpPr>
          <p:nvPr/>
        </p:nvSpPr>
        <p:spPr bwMode="auto">
          <a:xfrm>
            <a:off x="228600" y="92075"/>
            <a:ext cx="88392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The “charge pump” does work on charges by non-electrostatic force to maintain the potential difference between two terminals (</a:t>
            </a:r>
            <a:r>
              <a:rPr lang="zh-CN" altLang="en-US" sz="2400">
                <a:latin typeface="宋体" panose="02010600030101010101" pitchFamily="2" charset="-122"/>
              </a:rPr>
              <a:t>电源以非静电力对电荷做功</a:t>
            </a:r>
            <a:r>
              <a:rPr lang="en-US" altLang="zh-CN" sz="2400">
                <a:latin typeface="宋体" panose="02010600030101010101" pitchFamily="2" charset="-122"/>
              </a:rPr>
              <a:t>,</a:t>
            </a:r>
            <a:r>
              <a:rPr lang="zh-CN" altLang="en-US" sz="2400">
                <a:latin typeface="宋体" panose="02010600030101010101" pitchFamily="2" charset="-122"/>
              </a:rPr>
              <a:t>用以维持两极间的电势差</a:t>
            </a:r>
            <a:r>
              <a:rPr lang="en-US" altLang="zh-CN" sz="2400">
                <a:latin typeface="宋体" panose="02010600030101010101" pitchFamily="2" charset="-122"/>
              </a:rPr>
              <a:t>)</a:t>
            </a:r>
            <a:r>
              <a:rPr lang="en-US" altLang="zh-CN" sz="3200"/>
              <a:t>. </a:t>
            </a:r>
          </a:p>
        </p:txBody>
      </p:sp>
      <p:pic>
        <p:nvPicPr>
          <p:cNvPr id="889969" name="Picture 113">
            <a:extLst>
              <a:ext uri="{FF2B5EF4-FFF2-40B4-BE49-F238E27FC236}">
                <a16:creationId xmlns:a16="http://schemas.microsoft.com/office/drawing/2014/main" id="{1E158ADF-E613-B927-514E-FF4540B90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2781300"/>
            <a:ext cx="4752975" cy="346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89968">
                                            <p:txEl>
                                              <p:pRg st="0" end="0"/>
                                            </p:txEl>
                                          </p:spTgt>
                                        </p:tgtEl>
                                        <p:attrNameLst>
                                          <p:attrName>style.visibility</p:attrName>
                                        </p:attrNameLst>
                                      </p:cBhvr>
                                      <p:to>
                                        <p:strVal val="visible"/>
                                      </p:to>
                                    </p:set>
                                    <p:animEffect transition="in" filter="wipe(left)">
                                      <p:cBhvr>
                                        <p:cTn id="7" dur="500"/>
                                        <p:tgtEl>
                                          <p:spTgt spid="8899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89959">
                                            <p:txEl>
                                              <p:pRg st="0" end="0"/>
                                            </p:txEl>
                                          </p:spTgt>
                                        </p:tgtEl>
                                        <p:attrNameLst>
                                          <p:attrName>style.visibility</p:attrName>
                                        </p:attrNameLst>
                                      </p:cBhvr>
                                      <p:to>
                                        <p:strVal val="visible"/>
                                      </p:to>
                                    </p:set>
                                    <p:animEffect transition="in" filter="wipe(left)">
                                      <p:cBhvr>
                                        <p:cTn id="12" dur="500"/>
                                        <p:tgtEl>
                                          <p:spTgt spid="889959">
                                            <p:txEl>
                                              <p:pRg st="0" end="0"/>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889969"/>
                                        </p:tgtEl>
                                        <p:attrNameLst>
                                          <p:attrName>style.visibility</p:attrName>
                                        </p:attrNameLst>
                                      </p:cBhvr>
                                      <p:to>
                                        <p:strVal val="visible"/>
                                      </p:to>
                                    </p:set>
                                    <p:animEffect transition="in" filter="blinds(horizontal)">
                                      <p:cBhvr>
                                        <p:cTn id="16" dur="500"/>
                                        <p:tgtEl>
                                          <p:spTgt spid="88996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89950"/>
                                        </p:tgtEl>
                                        <p:attrNameLst>
                                          <p:attrName>style.visibility</p:attrName>
                                        </p:attrNameLst>
                                      </p:cBhvr>
                                      <p:to>
                                        <p:strVal val="visible"/>
                                      </p:to>
                                    </p:set>
                                    <p:animEffect transition="in" filter="wipe(left)">
                                      <p:cBhvr>
                                        <p:cTn id="21" dur="500"/>
                                        <p:tgtEl>
                                          <p:spTgt spid="88995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889951">
                                            <p:txEl>
                                              <p:pRg st="0" end="0"/>
                                            </p:txEl>
                                          </p:spTgt>
                                        </p:tgtEl>
                                        <p:attrNameLst>
                                          <p:attrName>style.visibility</p:attrName>
                                        </p:attrNameLst>
                                      </p:cBhvr>
                                      <p:to>
                                        <p:strVal val="visible"/>
                                      </p:to>
                                    </p:set>
                                    <p:animEffect transition="in" filter="wipe(left)">
                                      <p:cBhvr>
                                        <p:cTn id="26" dur="500"/>
                                        <p:tgtEl>
                                          <p:spTgt spid="8899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951" grpId="0" build="p" autoUpdateAnimBg="0"/>
      <p:bldP spid="889959" grpId="0" build="p" autoUpdateAnimBg="0"/>
      <p:bldP spid="88996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0354" name="Group 18">
            <a:extLst>
              <a:ext uri="{FF2B5EF4-FFF2-40B4-BE49-F238E27FC236}">
                <a16:creationId xmlns:a16="http://schemas.microsoft.com/office/drawing/2014/main" id="{6237F7C6-C051-2346-D360-F17CA419C303}"/>
              </a:ext>
            </a:extLst>
          </p:cNvPr>
          <p:cNvGrpSpPr>
            <a:grpSpLocks/>
          </p:cNvGrpSpPr>
          <p:nvPr/>
        </p:nvGrpSpPr>
        <p:grpSpPr bwMode="auto">
          <a:xfrm>
            <a:off x="990600" y="1295400"/>
            <a:ext cx="6400800" cy="647700"/>
            <a:chOff x="240" y="732"/>
            <a:chExt cx="4032" cy="408"/>
          </a:xfrm>
        </p:grpSpPr>
        <p:sp>
          <p:nvSpPr>
            <p:cNvPr id="910349" name="Rectangle 13">
              <a:extLst>
                <a:ext uri="{FF2B5EF4-FFF2-40B4-BE49-F238E27FC236}">
                  <a16:creationId xmlns:a16="http://schemas.microsoft.com/office/drawing/2014/main" id="{D5A955FC-5470-AC2B-5D6C-99ABA1511ECE}"/>
                </a:ext>
              </a:extLst>
            </p:cNvPr>
            <p:cNvSpPr>
              <a:spLocks noChangeArrowheads="1"/>
            </p:cNvSpPr>
            <p:nvPr/>
          </p:nvSpPr>
          <p:spPr bwMode="auto">
            <a:xfrm>
              <a:off x="240" y="763"/>
              <a:ext cx="40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ea typeface="楷体_GB2312" pitchFamily="49" charset="-122"/>
                </a:rPr>
                <a:t>If </a:t>
              </a:r>
              <a:r>
                <a:rPr lang="en-US" altLang="zh-CN">
                  <a:ea typeface="楷体_GB2312" pitchFamily="49" charset="-122"/>
                </a:rPr>
                <a:t>      </a:t>
              </a:r>
              <a:r>
                <a:rPr lang="zh-CN" altLang="en-US" sz="2400"/>
                <a:t>非静电性电场强度 </a:t>
              </a:r>
              <a:r>
                <a:rPr lang="en-US" altLang="zh-CN" sz="3200">
                  <a:ea typeface="楷体_GB2312" pitchFamily="49" charset="-122"/>
                </a:rPr>
                <a:t>is introduced:</a:t>
              </a:r>
            </a:p>
          </p:txBody>
        </p:sp>
        <p:graphicFrame>
          <p:nvGraphicFramePr>
            <p:cNvPr id="910350" name="Object 14">
              <a:extLst>
                <a:ext uri="{FF2B5EF4-FFF2-40B4-BE49-F238E27FC236}">
                  <a16:creationId xmlns:a16="http://schemas.microsoft.com/office/drawing/2014/main" id="{A956441B-6416-0681-139A-6D5EAAF8B2E2}"/>
                </a:ext>
              </a:extLst>
            </p:cNvPr>
            <p:cNvGraphicFramePr>
              <a:graphicFrameLocks noChangeAspect="1"/>
            </p:cNvGraphicFramePr>
            <p:nvPr/>
          </p:nvGraphicFramePr>
          <p:xfrm>
            <a:off x="492" y="732"/>
            <a:ext cx="362" cy="408"/>
          </p:xfrm>
          <a:graphic>
            <a:graphicData uri="http://schemas.openxmlformats.org/presentationml/2006/ole">
              <mc:AlternateContent xmlns:mc="http://schemas.openxmlformats.org/markup-compatibility/2006">
                <mc:Choice xmlns:v="urn:schemas-microsoft-com:vml" Requires="v">
                  <p:oleObj name="Equation" r:id="rId2" imgW="4686300" imgH="5270500" progId="Equation.3">
                    <p:embed/>
                  </p:oleObj>
                </mc:Choice>
                <mc:Fallback>
                  <p:oleObj name="Equation" r:id="rId2" imgW="4686300" imgH="52705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 y="732"/>
                          <a:ext cx="362"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10351" name="Object 15">
            <a:extLst>
              <a:ext uri="{FF2B5EF4-FFF2-40B4-BE49-F238E27FC236}">
                <a16:creationId xmlns:a16="http://schemas.microsoft.com/office/drawing/2014/main" id="{0601159E-FB04-1617-9407-B0E2E04E7B87}"/>
              </a:ext>
            </a:extLst>
          </p:cNvPr>
          <p:cNvGraphicFramePr>
            <a:graphicFrameLocks noChangeAspect="1"/>
          </p:cNvGraphicFramePr>
          <p:nvPr/>
        </p:nvGraphicFramePr>
        <p:xfrm>
          <a:off x="3429000" y="1981200"/>
          <a:ext cx="1557338" cy="1230313"/>
        </p:xfrm>
        <a:graphic>
          <a:graphicData uri="http://schemas.openxmlformats.org/presentationml/2006/ole">
            <mc:AlternateContent xmlns:mc="http://schemas.openxmlformats.org/markup-compatibility/2006">
              <mc:Choice xmlns:v="urn:schemas-microsoft-com:vml" Requires="v">
                <p:oleObj name="Equation" r:id="rId4" imgW="12585700" imgH="9944100" progId="Equation.3">
                  <p:embed/>
                </p:oleObj>
              </mc:Choice>
              <mc:Fallback>
                <p:oleObj name="Equation" r:id="rId4" imgW="12585700" imgH="9944100"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981200"/>
                        <a:ext cx="1557338" cy="1230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0352" name="Object 16">
            <a:extLst>
              <a:ext uri="{FF2B5EF4-FFF2-40B4-BE49-F238E27FC236}">
                <a16:creationId xmlns:a16="http://schemas.microsoft.com/office/drawing/2014/main" id="{8DD01231-F6A1-8314-A242-2971189D6FEC}"/>
              </a:ext>
            </a:extLst>
          </p:cNvPr>
          <p:cNvGraphicFramePr>
            <a:graphicFrameLocks noChangeAspect="1"/>
          </p:cNvGraphicFramePr>
          <p:nvPr/>
        </p:nvGraphicFramePr>
        <p:xfrm>
          <a:off x="2279650" y="3889375"/>
          <a:ext cx="4597400" cy="825500"/>
        </p:xfrm>
        <a:graphic>
          <a:graphicData uri="http://schemas.openxmlformats.org/presentationml/2006/ole">
            <mc:AlternateContent xmlns:mc="http://schemas.openxmlformats.org/markup-compatibility/2006">
              <mc:Choice xmlns:v="urn:schemas-microsoft-com:vml" Requires="v">
                <p:oleObj name="公式" r:id="rId6" imgW="37452300" imgH="6731000" progId="Equation.3">
                  <p:embed/>
                </p:oleObj>
              </mc:Choice>
              <mc:Fallback>
                <p:oleObj name="公式" r:id="rId6" imgW="37452300" imgH="673100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9650" y="3889375"/>
                        <a:ext cx="4597400" cy="8255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0353" name="Object 17">
            <a:extLst>
              <a:ext uri="{FF2B5EF4-FFF2-40B4-BE49-F238E27FC236}">
                <a16:creationId xmlns:a16="http://schemas.microsoft.com/office/drawing/2014/main" id="{79660C03-2BC4-B689-0328-64D217CDDE28}"/>
              </a:ext>
            </a:extLst>
          </p:cNvPr>
          <p:cNvGraphicFramePr>
            <a:graphicFrameLocks noChangeAspect="1"/>
          </p:cNvGraphicFramePr>
          <p:nvPr/>
        </p:nvGraphicFramePr>
        <p:xfrm>
          <a:off x="2987675" y="5013325"/>
          <a:ext cx="2822575" cy="939800"/>
        </p:xfrm>
        <a:graphic>
          <a:graphicData uri="http://schemas.openxmlformats.org/presentationml/2006/ole">
            <mc:AlternateContent xmlns:mc="http://schemas.openxmlformats.org/markup-compatibility/2006">
              <mc:Choice xmlns:v="urn:schemas-microsoft-com:vml" Requires="v">
                <p:oleObj name="公式" r:id="rId8" imgW="22821900" imgH="7607300" progId="Equation.3">
                  <p:embed/>
                </p:oleObj>
              </mc:Choice>
              <mc:Fallback>
                <p:oleObj name="公式" r:id="rId8" imgW="22821900" imgH="7607300"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87675" y="5013325"/>
                        <a:ext cx="2822575" cy="939800"/>
                      </a:xfrm>
                      <a:prstGeom prst="rect">
                        <a:avLst/>
                      </a:prstGeom>
                      <a:solidFill>
                        <a:srgbClr val="FFBFB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0355" name="Text Box 19">
            <a:extLst>
              <a:ext uri="{FF2B5EF4-FFF2-40B4-BE49-F238E27FC236}">
                <a16:creationId xmlns:a16="http://schemas.microsoft.com/office/drawing/2014/main" id="{ED5665A1-A804-0A4F-4BD3-BB3BB89206D3}"/>
              </a:ext>
            </a:extLst>
          </p:cNvPr>
          <p:cNvSpPr txBox="1">
            <a:spLocks noChangeArrowheads="1"/>
          </p:cNvSpPr>
          <p:nvPr/>
        </p:nvSpPr>
        <p:spPr bwMode="auto">
          <a:xfrm>
            <a:off x="1143000" y="3124200"/>
            <a:ext cx="1752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t>Then,</a:t>
            </a:r>
          </a:p>
        </p:txBody>
      </p:sp>
      <p:sp>
        <p:nvSpPr>
          <p:cNvPr id="910356" name="Rectangle 20">
            <a:extLst>
              <a:ext uri="{FF2B5EF4-FFF2-40B4-BE49-F238E27FC236}">
                <a16:creationId xmlns:a16="http://schemas.microsoft.com/office/drawing/2014/main" id="{C0E32C24-15D3-25C3-F996-AFD04A138F08}"/>
              </a:ext>
            </a:extLst>
          </p:cNvPr>
          <p:cNvSpPr>
            <a:spLocks noChangeArrowheads="1"/>
          </p:cNvSpPr>
          <p:nvPr/>
        </p:nvSpPr>
        <p:spPr bwMode="auto">
          <a:xfrm>
            <a:off x="1143000" y="457200"/>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a:ea typeface="楷体_GB2312" pitchFamily="49" charset="-122"/>
              </a:rPr>
              <a:t>The unit of </a:t>
            </a:r>
            <a:r>
              <a:rPr lang="en-US" altLang="zh-CN" sz="3200" i="1">
                <a:solidFill>
                  <a:srgbClr val="3333FF"/>
                </a:solidFill>
                <a:ea typeface="楷体_GB2312" pitchFamily="49" charset="-122"/>
                <a:sym typeface="Symbol" pitchFamily="2" charset="2"/>
              </a:rPr>
              <a:t></a:t>
            </a:r>
            <a:r>
              <a:rPr lang="en-US" altLang="zh-CN" sz="3200" i="1">
                <a:ea typeface="楷体_GB2312" pitchFamily="49" charset="-122"/>
                <a:sym typeface="Symbol" pitchFamily="2" charset="2"/>
              </a:rPr>
              <a:t>  </a:t>
            </a:r>
            <a:r>
              <a:rPr lang="en-US" altLang="zh-CN" sz="3200">
                <a:ea typeface="楷体_GB2312" pitchFamily="49" charset="-122"/>
                <a:sym typeface="Symbol" pitchFamily="2" charset="2"/>
              </a:rPr>
              <a:t>is J/C (V).</a:t>
            </a:r>
            <a:endParaRPr lang="en-US" altLang="zh-CN">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10356">
                                            <p:txEl>
                                              <p:pRg st="0" end="0"/>
                                            </p:txEl>
                                          </p:spTgt>
                                        </p:tgtEl>
                                        <p:attrNameLst>
                                          <p:attrName>style.visibility</p:attrName>
                                        </p:attrNameLst>
                                      </p:cBhvr>
                                      <p:to>
                                        <p:strVal val="visible"/>
                                      </p:to>
                                    </p:set>
                                    <p:animEffect transition="in" filter="wipe(left)">
                                      <p:cBhvr>
                                        <p:cTn id="7" dur="500"/>
                                        <p:tgtEl>
                                          <p:spTgt spid="9103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0354"/>
                                        </p:tgtEl>
                                        <p:attrNameLst>
                                          <p:attrName>style.visibility</p:attrName>
                                        </p:attrNameLst>
                                      </p:cBhvr>
                                      <p:to>
                                        <p:strVal val="visible"/>
                                      </p:to>
                                    </p:set>
                                    <p:animEffect transition="in" filter="wipe(left)">
                                      <p:cBhvr>
                                        <p:cTn id="12" dur="500"/>
                                        <p:tgtEl>
                                          <p:spTgt spid="9103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0351"/>
                                        </p:tgtEl>
                                        <p:attrNameLst>
                                          <p:attrName>style.visibility</p:attrName>
                                        </p:attrNameLst>
                                      </p:cBhvr>
                                      <p:to>
                                        <p:strVal val="visible"/>
                                      </p:to>
                                    </p:set>
                                    <p:animEffect transition="in" filter="wipe(left)">
                                      <p:cBhvr>
                                        <p:cTn id="17" dur="500"/>
                                        <p:tgtEl>
                                          <p:spTgt spid="9103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10355">
                                            <p:txEl>
                                              <p:pRg st="0" end="0"/>
                                            </p:txEl>
                                          </p:spTgt>
                                        </p:tgtEl>
                                        <p:attrNameLst>
                                          <p:attrName>style.visibility</p:attrName>
                                        </p:attrNameLst>
                                      </p:cBhvr>
                                      <p:to>
                                        <p:strVal val="visible"/>
                                      </p:to>
                                    </p:set>
                                    <p:animEffect transition="in" filter="wipe(left)">
                                      <p:cBhvr>
                                        <p:cTn id="22" dur="500"/>
                                        <p:tgtEl>
                                          <p:spTgt spid="91035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10352"/>
                                        </p:tgtEl>
                                        <p:attrNameLst>
                                          <p:attrName>style.visibility</p:attrName>
                                        </p:attrNameLst>
                                      </p:cBhvr>
                                      <p:to>
                                        <p:strVal val="visible"/>
                                      </p:to>
                                    </p:set>
                                    <p:animEffect transition="in" filter="wipe(left)">
                                      <p:cBhvr>
                                        <p:cTn id="27" dur="500"/>
                                        <p:tgtEl>
                                          <p:spTgt spid="9103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10353"/>
                                        </p:tgtEl>
                                        <p:attrNameLst>
                                          <p:attrName>style.visibility</p:attrName>
                                        </p:attrNameLst>
                                      </p:cBhvr>
                                      <p:to>
                                        <p:strVal val="visible"/>
                                      </p:to>
                                    </p:set>
                                    <p:animEffect transition="in" filter="wipe(left)">
                                      <p:cBhvr>
                                        <p:cTn id="32" dur="500"/>
                                        <p:tgtEl>
                                          <p:spTgt spid="910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5" grpId="0" build="p" autoUpdateAnimBg="0"/>
      <p:bldP spid="910356" grpId="0" build="p"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25466</TotalTime>
  <Words>462</Words>
  <Application>Microsoft Macintosh PowerPoint</Application>
  <PresentationFormat>全屏显示(4:3)</PresentationFormat>
  <Paragraphs>55</Paragraphs>
  <Slides>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18" baseType="lpstr">
      <vt:lpstr>Times New Roman</vt:lpstr>
      <vt:lpstr>宋体</vt:lpstr>
      <vt:lpstr>Arial</vt:lpstr>
      <vt:lpstr>Arial Rounded MT Bold</vt:lpstr>
      <vt:lpstr>楷体_GB2312</vt:lpstr>
      <vt:lpstr>幼圆</vt:lpstr>
      <vt:lpstr>Symbol</vt:lpstr>
      <vt:lpstr>仿宋_GB2312</vt:lpstr>
      <vt:lpstr>默认设计模板</vt:lpstr>
      <vt:lpstr>Microsoft 公式 3.0</vt:lpstr>
      <vt:lpstr>Microsoft Equation 3.0</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滕小瑛</dc:creator>
  <dc:description>Grade04</dc:description>
  <cp:lastModifiedBy>泊 乔</cp:lastModifiedBy>
  <cp:revision>343</cp:revision>
  <dcterms:created xsi:type="dcterms:W3CDTF">2002-04-08T13:55:20Z</dcterms:created>
  <dcterms:modified xsi:type="dcterms:W3CDTF">2023-03-03T03:05:31Z</dcterms:modified>
</cp:coreProperties>
</file>