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61"/>
  </p:notesMasterIdLst>
  <p:sldIdLst>
    <p:sldId id="1056" r:id="rId2"/>
    <p:sldId id="1016" r:id="rId3"/>
    <p:sldId id="1017" r:id="rId4"/>
    <p:sldId id="1057" r:id="rId5"/>
    <p:sldId id="1019" r:id="rId6"/>
    <p:sldId id="1020" r:id="rId7"/>
    <p:sldId id="1021" r:id="rId8"/>
    <p:sldId id="1059" r:id="rId9"/>
    <p:sldId id="1060" r:id="rId10"/>
    <p:sldId id="1061" r:id="rId11"/>
    <p:sldId id="1076" r:id="rId12"/>
    <p:sldId id="1075" r:id="rId13"/>
    <p:sldId id="1064" r:id="rId14"/>
    <p:sldId id="1066" r:id="rId15"/>
    <p:sldId id="1068" r:id="rId16"/>
    <p:sldId id="1069" r:id="rId17"/>
    <p:sldId id="1070" r:id="rId18"/>
    <p:sldId id="1071" r:id="rId19"/>
    <p:sldId id="1072" r:id="rId20"/>
    <p:sldId id="1073" r:id="rId21"/>
    <p:sldId id="1074" r:id="rId22"/>
    <p:sldId id="1078" r:id="rId23"/>
    <p:sldId id="1112" r:id="rId24"/>
    <p:sldId id="1080" r:id="rId25"/>
    <p:sldId id="1083" r:id="rId26"/>
    <p:sldId id="1084" r:id="rId27"/>
    <p:sldId id="1085" r:id="rId28"/>
    <p:sldId id="1089" r:id="rId29"/>
    <p:sldId id="1090" r:id="rId30"/>
    <p:sldId id="1022" r:id="rId31"/>
    <p:sldId id="1023" r:id="rId32"/>
    <p:sldId id="1024" r:id="rId33"/>
    <p:sldId id="1025" r:id="rId34"/>
    <p:sldId id="1026" r:id="rId35"/>
    <p:sldId id="1027" r:id="rId36"/>
    <p:sldId id="1028" r:id="rId37"/>
    <p:sldId id="1029" r:id="rId38"/>
    <p:sldId id="1050" r:id="rId39"/>
    <p:sldId id="1037" r:id="rId40"/>
    <p:sldId id="1038" r:id="rId41"/>
    <p:sldId id="1039" r:id="rId42"/>
    <p:sldId id="1040" r:id="rId43"/>
    <p:sldId id="1041" r:id="rId44"/>
    <p:sldId id="1042" r:id="rId45"/>
    <p:sldId id="1043" r:id="rId46"/>
    <p:sldId id="1055" r:id="rId47"/>
    <p:sldId id="1046" r:id="rId48"/>
    <p:sldId id="1047" r:id="rId49"/>
    <p:sldId id="1048" r:id="rId50"/>
    <p:sldId id="1091" r:id="rId51"/>
    <p:sldId id="1093" r:id="rId52"/>
    <p:sldId id="1094" r:id="rId53"/>
    <p:sldId id="1097" r:id="rId54"/>
    <p:sldId id="1098" r:id="rId55"/>
    <p:sldId id="1099" r:id="rId56"/>
    <p:sldId id="1100" r:id="rId57"/>
    <p:sldId id="1101" r:id="rId58"/>
    <p:sldId id="1102" r:id="rId59"/>
    <p:sldId id="1114" r:id="rId6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5" autoAdjust="0"/>
    <p:restoredTop sz="94660"/>
  </p:normalViewPr>
  <p:slideViewPr>
    <p:cSldViewPr>
      <p:cViewPr varScale="1">
        <p:scale>
          <a:sx n="98" d="100"/>
          <a:sy n="98" d="100"/>
        </p:scale>
        <p:origin x="11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FD7F736C-2F13-8041-3AC7-689CE46B87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BFAF6F7B-3349-C192-AE17-EB34AED8C7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FACEE62-B745-20A2-CF53-C9FF0F70FB6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25" name="Rectangle 5">
            <a:extLst>
              <a:ext uri="{FF2B5EF4-FFF2-40B4-BE49-F238E27FC236}">
                <a16:creationId xmlns:a16="http://schemas.microsoft.com/office/drawing/2014/main" id="{9F82616C-8AE3-8EF6-7895-2BFE8326D7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89126" name="Rectangle 6">
            <a:extLst>
              <a:ext uri="{FF2B5EF4-FFF2-40B4-BE49-F238E27FC236}">
                <a16:creationId xmlns:a16="http://schemas.microsoft.com/office/drawing/2014/main" id="{33A34DC7-9BCE-B43C-1503-3215F9B228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27" name="Rectangle 7">
            <a:extLst>
              <a:ext uri="{FF2B5EF4-FFF2-40B4-BE49-F238E27FC236}">
                <a16:creationId xmlns:a16="http://schemas.microsoft.com/office/drawing/2014/main" id="{6987DB11-7537-4B36-84E1-CB9FED670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C76B79F-36E5-C640-B927-8E4F09E622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103C8E28-ACA0-5D0B-858D-237DA3855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2C01BB-C885-1944-98E3-C6D9F1AA9E2F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7D6B3E7B-189E-E2EB-F245-38F9BF1E7A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F00D8D2-477D-1DA2-D051-F29AA7629E2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14400" y="5940425"/>
            <a:ext cx="5029200" cy="9207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1FB818-C064-BA95-DDD8-4D43F49DF9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09F478-A865-16DD-FD0E-2984E57DB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C5A622-CC01-92FC-F2F9-D7C215686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C4C8-FE3C-B84F-954F-84BA155A08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01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4ACE0C-237E-847E-2DAF-6777490ED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AD7C84-5AA7-FB08-1186-E5E56E08B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5B61AB-D54A-0C28-48A5-C3937596F4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926EC-1D2E-8E40-8D68-BE0894450A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292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0622A7-89B4-2B87-0157-5511A0C69A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82FAD2-7EB7-82ED-17B8-CEB0CE8B2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3E3E8B-65F3-5A0E-7F24-A5EC968059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0029E-C70B-9845-8F5B-0D70C5A3C8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96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00AE8D-F66D-C815-2536-B595BDFAB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A011AD-72B4-D3EE-276D-F05CCB83BB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A22825-53E2-EE9D-E869-7C922C291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57B43-1649-E04C-A791-81D1FBAAA6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48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F56805-766A-ACE1-A28A-9897588506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38BE5E-C255-5ED2-388C-D4DF0B410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629F61-48D7-A632-B44E-1660CE5492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0DDF0-681F-3A4A-8FBD-13B8137203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02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BA4BA-B4B6-3CCC-3C41-C045B9A352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116AB-FCDF-53D8-42B1-E504C83A24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4C2341-D97D-BB5A-67FF-216CACB9CC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80A31-AA61-C749-B0BB-895D02465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033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DDE10A-2734-C718-A5E7-69896E87DE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BCB1FC-9840-C602-B492-C222E6F073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B3D947-6E37-C006-0C09-B835DCDF30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57F94-0622-924C-BB23-1E33E3C6B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257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2182E6F-A343-A9BE-27C8-662DCA117B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7ECB39-B212-103F-9FC3-49389D2934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7ACFBF-2946-6727-C78E-B09C6D67ED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02139-B0EB-304B-8A41-FEF30A8E05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2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4027F88-339C-DB79-D707-792416952F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B58685-8464-F933-D5ED-A89CCE5337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269481-195E-1CFD-B171-63EF3EA798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88B66-EE02-0F4A-8D16-D3F8887D63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72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302F0-5B52-8679-55A6-96E7D1C708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B4B728-C7DF-C671-DC78-869C6724B8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F76AE-0691-9F7D-2388-B5A185BEC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36C7B-4AF9-7948-A691-BD1E6A027F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0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83C831-EE7E-B92E-466A-13CDA69075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BF7A41-B933-3A01-E5D2-DABD61A32B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E4610-E47E-E8B6-862E-CC53569736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A09F4-322A-AD4D-B2B5-126DB6FAC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75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F9FD3AF-D73A-B70B-F049-40C793C3D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485CB0E-B3B5-0FAA-8B92-DBAE9A737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4D7CC7-38A7-EC20-6E24-6A3612EA4D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C635623-20C2-2125-6607-5E2E4F76F1F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92C3E6-A34C-0614-056A-90B2CD69AEA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C217125-9F62-6C48-A41D-C257B3DBF2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5.png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57.bin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4.png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4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55.emf"/><Relationship Id="rId3" Type="http://schemas.openxmlformats.org/officeDocument/2006/relationships/image" Target="../media/image36.emf"/><Relationship Id="rId7" Type="http://schemas.openxmlformats.org/officeDocument/2006/relationships/image" Target="../media/image52.png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57.e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2.png"/><Relationship Id="rId5" Type="http://schemas.openxmlformats.org/officeDocument/2006/relationships/image" Target="../media/image59.e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68.emf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12" Type="http://schemas.openxmlformats.org/officeDocument/2006/relationships/oleObject" Target="../embeddings/oleObject81.bin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75.emf"/><Relationship Id="rId2" Type="http://schemas.openxmlformats.org/officeDocument/2006/relationships/oleObject" Target="../embeddings/oleObject82.bin"/><Relationship Id="rId16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5" Type="http://schemas.openxmlformats.org/officeDocument/2006/relationships/oleObject" Target="../embeddings/oleObject89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2.emf"/><Relationship Id="rId14" Type="http://schemas.openxmlformats.org/officeDocument/2006/relationships/oleObject" Target="../embeddings/oleObject8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97.bin"/><Relationship Id="rId3" Type="http://schemas.openxmlformats.org/officeDocument/2006/relationships/image" Target="../media/image76.emf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80.e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6.bin"/><Relationship Id="rId5" Type="http://schemas.openxmlformats.org/officeDocument/2006/relationships/image" Target="../media/image77.emf"/><Relationship Id="rId10" Type="http://schemas.openxmlformats.org/officeDocument/2006/relationships/image" Target="../media/image79.emf"/><Relationship Id="rId4" Type="http://schemas.openxmlformats.org/officeDocument/2006/relationships/oleObject" Target="../embeddings/oleObject92.bin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8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87.emf"/><Relationship Id="rId18" Type="http://schemas.openxmlformats.org/officeDocument/2006/relationships/oleObject" Target="../embeddings/oleObject106.bin"/><Relationship Id="rId3" Type="http://schemas.openxmlformats.org/officeDocument/2006/relationships/image" Target="../media/image82.emf"/><Relationship Id="rId21" Type="http://schemas.openxmlformats.org/officeDocument/2006/relationships/image" Target="../media/image91.emf"/><Relationship Id="rId7" Type="http://schemas.openxmlformats.org/officeDocument/2006/relationships/image" Target="../media/image84.emf"/><Relationship Id="rId12" Type="http://schemas.openxmlformats.org/officeDocument/2006/relationships/oleObject" Target="../embeddings/oleObject103.bin"/><Relationship Id="rId17" Type="http://schemas.openxmlformats.org/officeDocument/2006/relationships/image" Target="../media/image89.emf"/><Relationship Id="rId25" Type="http://schemas.openxmlformats.org/officeDocument/2006/relationships/image" Target="../media/image93.emf"/><Relationship Id="rId2" Type="http://schemas.openxmlformats.org/officeDocument/2006/relationships/oleObject" Target="../embeddings/oleObject98.bin"/><Relationship Id="rId16" Type="http://schemas.openxmlformats.org/officeDocument/2006/relationships/oleObject" Target="../embeddings/oleObject105.bin"/><Relationship Id="rId20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86.emf"/><Relationship Id="rId24" Type="http://schemas.openxmlformats.org/officeDocument/2006/relationships/oleObject" Target="../embeddings/oleObject109.bin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23" Type="http://schemas.openxmlformats.org/officeDocument/2006/relationships/image" Target="../media/image92.emf"/><Relationship Id="rId10" Type="http://schemas.openxmlformats.org/officeDocument/2006/relationships/oleObject" Target="../embeddings/oleObject102.bin"/><Relationship Id="rId19" Type="http://schemas.openxmlformats.org/officeDocument/2006/relationships/image" Target="../media/image90.emf"/><Relationship Id="rId4" Type="http://schemas.openxmlformats.org/officeDocument/2006/relationships/oleObject" Target="../embeddings/oleObject99.bin"/><Relationship Id="rId9" Type="http://schemas.openxmlformats.org/officeDocument/2006/relationships/image" Target="../media/image85.emf"/><Relationship Id="rId14" Type="http://schemas.openxmlformats.org/officeDocument/2006/relationships/oleObject" Target="../embeddings/oleObject104.bin"/><Relationship Id="rId22" Type="http://schemas.openxmlformats.org/officeDocument/2006/relationships/oleObject" Target="../embeddings/oleObject10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94.emf"/><Relationship Id="rId5" Type="http://schemas.openxmlformats.org/officeDocument/2006/relationships/image" Target="../media/image87.e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8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00.emf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95.emf"/><Relationship Id="rId7" Type="http://schemas.openxmlformats.org/officeDocument/2006/relationships/image" Target="../media/image97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02.e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99.emf"/><Relationship Id="rId5" Type="http://schemas.openxmlformats.org/officeDocument/2006/relationships/image" Target="../media/image96.emf"/><Relationship Id="rId15" Type="http://schemas.openxmlformats.org/officeDocument/2006/relationships/image" Target="../media/image101.e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03.e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98.emf"/><Relationship Id="rId14" Type="http://schemas.openxmlformats.org/officeDocument/2006/relationships/oleObject" Target="../embeddings/oleObject1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05.emf"/><Relationship Id="rId7" Type="http://schemas.openxmlformats.org/officeDocument/2006/relationships/image" Target="../media/image107.e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09.emf"/><Relationship Id="rId5" Type="http://schemas.openxmlformats.org/officeDocument/2006/relationships/image" Target="../media/image106.e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0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15.emf"/><Relationship Id="rId3" Type="http://schemas.openxmlformats.org/officeDocument/2006/relationships/image" Target="../media/image110.png"/><Relationship Id="rId7" Type="http://schemas.openxmlformats.org/officeDocument/2006/relationships/image" Target="../media/image112.e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17.emf"/><Relationship Id="rId2" Type="http://schemas.openxmlformats.org/officeDocument/2006/relationships/oleObject" Target="../embeddings/oleObject130.bin"/><Relationship Id="rId16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14.png"/><Relationship Id="rId5" Type="http://schemas.openxmlformats.org/officeDocument/2006/relationships/image" Target="../media/image111.emf"/><Relationship Id="rId15" Type="http://schemas.openxmlformats.org/officeDocument/2006/relationships/image" Target="../media/image116.e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13.emf"/><Relationship Id="rId14" Type="http://schemas.openxmlformats.org/officeDocument/2006/relationships/oleObject" Target="../embeddings/oleObject13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20.emf"/><Relationship Id="rId3" Type="http://schemas.openxmlformats.org/officeDocument/2006/relationships/image" Target="../media/image118.emf"/><Relationship Id="rId7" Type="http://schemas.openxmlformats.org/officeDocument/2006/relationships/image" Target="../media/image114.png"/><Relationship Id="rId12" Type="http://schemas.openxmlformats.org/officeDocument/2006/relationships/oleObject" Target="../embeddings/oleObject143.bin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16.emf"/><Relationship Id="rId5" Type="http://schemas.openxmlformats.org/officeDocument/2006/relationships/image" Target="../media/image119.emf"/><Relationship Id="rId10" Type="http://schemas.openxmlformats.org/officeDocument/2006/relationships/oleObject" Target="../embeddings/oleObject142.bin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46.bin"/><Relationship Id="rId4" Type="http://schemas.openxmlformats.org/officeDocument/2006/relationships/oleObject" Target="../embeddings/oleObject14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26.emf"/><Relationship Id="rId18" Type="http://schemas.openxmlformats.org/officeDocument/2006/relationships/oleObject" Target="../embeddings/oleObject155.bin"/><Relationship Id="rId3" Type="http://schemas.openxmlformats.org/officeDocument/2006/relationships/image" Target="../media/image114.png"/><Relationship Id="rId21" Type="http://schemas.openxmlformats.org/officeDocument/2006/relationships/image" Target="../media/image129.emf"/><Relationship Id="rId7" Type="http://schemas.openxmlformats.org/officeDocument/2006/relationships/image" Target="../media/image123.e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47.emf"/><Relationship Id="rId2" Type="http://schemas.openxmlformats.org/officeDocument/2006/relationships/oleObject" Target="../embeddings/oleObject147.bin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25.emf"/><Relationship Id="rId5" Type="http://schemas.openxmlformats.org/officeDocument/2006/relationships/image" Target="../media/image120.emf"/><Relationship Id="rId15" Type="http://schemas.openxmlformats.org/officeDocument/2006/relationships/image" Target="../media/image127.emf"/><Relationship Id="rId10" Type="http://schemas.openxmlformats.org/officeDocument/2006/relationships/oleObject" Target="../embeddings/oleObject151.bin"/><Relationship Id="rId19" Type="http://schemas.openxmlformats.org/officeDocument/2006/relationships/image" Target="../media/image128.emf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24.emf"/><Relationship Id="rId14" Type="http://schemas.openxmlformats.org/officeDocument/2006/relationships/oleObject" Target="../embeddings/oleObject15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image" Target="../media/image130.emf"/><Relationship Id="rId7" Type="http://schemas.openxmlformats.org/officeDocument/2006/relationships/image" Target="../media/image132.emf"/><Relationship Id="rId2" Type="http://schemas.openxmlformats.org/officeDocument/2006/relationships/oleObject" Target="../embeddings/oleObject1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9.bin"/><Relationship Id="rId5" Type="http://schemas.openxmlformats.org/officeDocument/2006/relationships/image" Target="../media/image131.e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3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6.emf"/><Relationship Id="rId12" Type="http://schemas.openxmlformats.org/officeDocument/2006/relationships/oleObject" Target="../embeddings/oleObject166.bin"/><Relationship Id="rId2" Type="http://schemas.openxmlformats.org/officeDocument/2006/relationships/oleObject" Target="../embeddings/oleObject161.bin"/><Relationship Id="rId16" Type="http://schemas.openxmlformats.org/officeDocument/2006/relationships/oleObject" Target="../embeddings/oleObject16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38.emf"/><Relationship Id="rId5" Type="http://schemas.openxmlformats.org/officeDocument/2006/relationships/image" Target="../media/image135.emf"/><Relationship Id="rId15" Type="http://schemas.openxmlformats.org/officeDocument/2006/relationships/image" Target="../media/image120.e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37.emf"/><Relationship Id="rId14" Type="http://schemas.openxmlformats.org/officeDocument/2006/relationships/oleObject" Target="../embeddings/oleObject16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2.bin"/><Relationship Id="rId13" Type="http://schemas.openxmlformats.org/officeDocument/2006/relationships/image" Target="../media/image144.emf"/><Relationship Id="rId3" Type="http://schemas.openxmlformats.org/officeDocument/2006/relationships/image" Target="../media/image136.emf"/><Relationship Id="rId7" Type="http://schemas.openxmlformats.org/officeDocument/2006/relationships/image" Target="../media/image141.emf"/><Relationship Id="rId12" Type="http://schemas.openxmlformats.org/officeDocument/2006/relationships/oleObject" Target="../embeddings/oleObject174.bin"/><Relationship Id="rId2" Type="http://schemas.openxmlformats.org/officeDocument/2006/relationships/oleObject" Target="../embeddings/oleObject1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1.bin"/><Relationship Id="rId11" Type="http://schemas.openxmlformats.org/officeDocument/2006/relationships/image" Target="../media/image143.emf"/><Relationship Id="rId5" Type="http://schemas.openxmlformats.org/officeDocument/2006/relationships/image" Target="../media/image140.emf"/><Relationship Id="rId15" Type="http://schemas.openxmlformats.org/officeDocument/2006/relationships/image" Target="../media/image145.emf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70.bin"/><Relationship Id="rId9" Type="http://schemas.openxmlformats.org/officeDocument/2006/relationships/image" Target="../media/image142.emf"/><Relationship Id="rId14" Type="http://schemas.openxmlformats.org/officeDocument/2006/relationships/oleObject" Target="../embeddings/oleObject17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13" Type="http://schemas.openxmlformats.org/officeDocument/2006/relationships/image" Target="../media/image151.emf"/><Relationship Id="rId18" Type="http://schemas.openxmlformats.org/officeDocument/2006/relationships/oleObject" Target="../embeddings/oleObject184.bin"/><Relationship Id="rId3" Type="http://schemas.openxmlformats.org/officeDocument/2006/relationships/image" Target="../media/image146.emf"/><Relationship Id="rId21" Type="http://schemas.openxmlformats.org/officeDocument/2006/relationships/image" Target="../media/image142.emf"/><Relationship Id="rId7" Type="http://schemas.openxmlformats.org/officeDocument/2006/relationships/image" Target="../media/image148.emf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53.emf"/><Relationship Id="rId25" Type="http://schemas.openxmlformats.org/officeDocument/2006/relationships/image" Target="../media/image154.emf"/><Relationship Id="rId2" Type="http://schemas.openxmlformats.org/officeDocument/2006/relationships/oleObject" Target="../embeddings/oleObject176.bin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50.emf"/><Relationship Id="rId24" Type="http://schemas.openxmlformats.org/officeDocument/2006/relationships/oleObject" Target="../embeddings/oleObject187.bin"/><Relationship Id="rId5" Type="http://schemas.openxmlformats.org/officeDocument/2006/relationships/image" Target="../media/image147.emf"/><Relationship Id="rId15" Type="http://schemas.openxmlformats.org/officeDocument/2006/relationships/image" Target="../media/image152.emf"/><Relationship Id="rId23" Type="http://schemas.openxmlformats.org/officeDocument/2006/relationships/image" Target="../media/image143.emf"/><Relationship Id="rId10" Type="http://schemas.openxmlformats.org/officeDocument/2006/relationships/oleObject" Target="../embeddings/oleObject180.bin"/><Relationship Id="rId19" Type="http://schemas.openxmlformats.org/officeDocument/2006/relationships/image" Target="../media/image141.e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49.emf"/><Relationship Id="rId14" Type="http://schemas.openxmlformats.org/officeDocument/2006/relationships/oleObject" Target="../embeddings/oleObject182.bin"/><Relationship Id="rId22" Type="http://schemas.openxmlformats.org/officeDocument/2006/relationships/oleObject" Target="../embeddings/oleObject18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5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61.emf"/><Relationship Id="rId3" Type="http://schemas.openxmlformats.org/officeDocument/2006/relationships/image" Target="../media/image156.emf"/><Relationship Id="rId7" Type="http://schemas.openxmlformats.org/officeDocument/2006/relationships/image" Target="../media/image158.e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163.emf"/><Relationship Id="rId2" Type="http://schemas.openxmlformats.org/officeDocument/2006/relationships/oleObject" Target="../embeddings/oleObject188.bin"/><Relationship Id="rId16" Type="http://schemas.openxmlformats.org/officeDocument/2006/relationships/oleObject" Target="../embeddings/oleObject1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60.emf"/><Relationship Id="rId5" Type="http://schemas.openxmlformats.org/officeDocument/2006/relationships/image" Target="../media/image157.emf"/><Relationship Id="rId15" Type="http://schemas.openxmlformats.org/officeDocument/2006/relationships/image" Target="../media/image162.emf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59.emf"/><Relationship Id="rId14" Type="http://schemas.openxmlformats.org/officeDocument/2006/relationships/oleObject" Target="../embeddings/oleObject19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201.bin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67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161.emf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16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image" Target="../media/image28.emf"/><Relationship Id="rId7" Type="http://schemas.openxmlformats.org/officeDocument/2006/relationships/oleObject" Target="../embeddings/oleObject206.bin"/><Relationship Id="rId2" Type="http://schemas.openxmlformats.org/officeDocument/2006/relationships/oleObject" Target="../embeddings/oleObject20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oleObject" Target="../embeddings/oleObject205.bin"/><Relationship Id="rId4" Type="http://schemas.openxmlformats.org/officeDocument/2006/relationships/oleObject" Target="../embeddings/oleObject20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176.emf"/><Relationship Id="rId18" Type="http://schemas.openxmlformats.org/officeDocument/2006/relationships/image" Target="../media/image179.emf"/><Relationship Id="rId26" Type="http://schemas.openxmlformats.org/officeDocument/2006/relationships/image" Target="../media/image183.emf"/><Relationship Id="rId3" Type="http://schemas.openxmlformats.org/officeDocument/2006/relationships/image" Target="../media/image172.emf"/><Relationship Id="rId21" Type="http://schemas.openxmlformats.org/officeDocument/2006/relationships/oleObject" Target="../embeddings/oleObject216.bin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212.bin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2" Type="http://schemas.openxmlformats.org/officeDocument/2006/relationships/oleObject" Target="../embeddings/oleObject207.bin"/><Relationship Id="rId16" Type="http://schemas.openxmlformats.org/officeDocument/2006/relationships/image" Target="../media/image178.emf"/><Relationship Id="rId20" Type="http://schemas.openxmlformats.org/officeDocument/2006/relationships/image" Target="../media/image18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175.emf"/><Relationship Id="rId24" Type="http://schemas.openxmlformats.org/officeDocument/2006/relationships/image" Target="../media/image182.emf"/><Relationship Id="rId5" Type="http://schemas.openxmlformats.org/officeDocument/2006/relationships/image" Target="../media/image173.emf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184.emf"/><Relationship Id="rId10" Type="http://schemas.openxmlformats.org/officeDocument/2006/relationships/oleObject" Target="../embeddings/oleObject211.bin"/><Relationship Id="rId19" Type="http://schemas.openxmlformats.org/officeDocument/2006/relationships/oleObject" Target="../embeddings/oleObject215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160.emf"/><Relationship Id="rId14" Type="http://schemas.openxmlformats.org/officeDocument/2006/relationships/image" Target="../media/image177.jpeg"/><Relationship Id="rId22" Type="http://schemas.openxmlformats.org/officeDocument/2006/relationships/image" Target="../media/image181.emf"/><Relationship Id="rId27" Type="http://schemas.openxmlformats.org/officeDocument/2006/relationships/oleObject" Target="../embeddings/oleObject21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191.emf"/><Relationship Id="rId3" Type="http://schemas.openxmlformats.org/officeDocument/2006/relationships/image" Target="../media/image185.emf"/><Relationship Id="rId21" Type="http://schemas.openxmlformats.org/officeDocument/2006/relationships/oleObject" Target="../embeddings/oleObject229.bin"/><Relationship Id="rId7" Type="http://schemas.openxmlformats.org/officeDocument/2006/relationships/image" Target="../media/image187.emf"/><Relationship Id="rId12" Type="http://schemas.openxmlformats.org/officeDocument/2006/relationships/image" Target="../media/image178.emf"/><Relationship Id="rId17" Type="http://schemas.openxmlformats.org/officeDocument/2006/relationships/oleObject" Target="../embeddings/oleObject227.bin"/><Relationship Id="rId25" Type="http://schemas.openxmlformats.org/officeDocument/2006/relationships/image" Target="../media/image194.png"/><Relationship Id="rId2" Type="http://schemas.openxmlformats.org/officeDocument/2006/relationships/oleObject" Target="../embeddings/oleObject220.bin"/><Relationship Id="rId16" Type="http://schemas.openxmlformats.org/officeDocument/2006/relationships/image" Target="../media/image190.emf"/><Relationship Id="rId20" Type="http://schemas.openxmlformats.org/officeDocument/2006/relationships/image" Target="../media/image19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2.bin"/><Relationship Id="rId11" Type="http://schemas.openxmlformats.org/officeDocument/2006/relationships/oleObject" Target="../embeddings/oleObject224.bin"/><Relationship Id="rId24" Type="http://schemas.openxmlformats.org/officeDocument/2006/relationships/oleObject" Target="../embeddings/oleObject231.bin"/><Relationship Id="rId5" Type="http://schemas.openxmlformats.org/officeDocument/2006/relationships/image" Target="../media/image186.emf"/><Relationship Id="rId15" Type="http://schemas.openxmlformats.org/officeDocument/2006/relationships/oleObject" Target="../embeddings/oleObject226.bin"/><Relationship Id="rId23" Type="http://schemas.openxmlformats.org/officeDocument/2006/relationships/image" Target="../media/image193.emf"/><Relationship Id="rId10" Type="http://schemas.openxmlformats.org/officeDocument/2006/relationships/image" Target="../media/image177.jpeg"/><Relationship Id="rId19" Type="http://schemas.openxmlformats.org/officeDocument/2006/relationships/oleObject" Target="../embeddings/oleObject228.bin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188.emf"/><Relationship Id="rId14" Type="http://schemas.openxmlformats.org/officeDocument/2006/relationships/image" Target="../media/image189.emf"/><Relationship Id="rId22" Type="http://schemas.openxmlformats.org/officeDocument/2006/relationships/oleObject" Target="../embeddings/oleObject23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3" Type="http://schemas.openxmlformats.org/officeDocument/2006/relationships/image" Target="../media/image195.emf"/><Relationship Id="rId7" Type="http://schemas.openxmlformats.org/officeDocument/2006/relationships/image" Target="../media/image197.emf"/><Relationship Id="rId2" Type="http://schemas.openxmlformats.org/officeDocument/2006/relationships/oleObject" Target="../embeddings/oleObject2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199.png"/><Relationship Id="rId5" Type="http://schemas.openxmlformats.org/officeDocument/2006/relationships/image" Target="../media/image196.e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19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image" Target="../media/image200.png"/><Relationship Id="rId7" Type="http://schemas.openxmlformats.org/officeDocument/2006/relationships/image" Target="../media/image202.emf"/><Relationship Id="rId2" Type="http://schemas.openxmlformats.org/officeDocument/2006/relationships/oleObject" Target="../embeddings/oleObject2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9.bin"/><Relationship Id="rId5" Type="http://schemas.openxmlformats.org/officeDocument/2006/relationships/image" Target="../media/image201.e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03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3" Type="http://schemas.openxmlformats.org/officeDocument/2006/relationships/image" Target="../media/image204.png"/><Relationship Id="rId7" Type="http://schemas.openxmlformats.org/officeDocument/2006/relationships/image" Target="../media/image206.emf"/><Relationship Id="rId2" Type="http://schemas.openxmlformats.org/officeDocument/2006/relationships/oleObject" Target="../embeddings/oleObject2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3.bin"/><Relationship Id="rId5" Type="http://schemas.openxmlformats.org/officeDocument/2006/relationships/image" Target="../media/image205.emf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0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155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8.bin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image" Target="../media/image9.emf"/><Relationship Id="rId17" Type="http://schemas.openxmlformats.org/officeDocument/2006/relationships/oleObject" Target="../embeddings/oleObject10.bin"/><Relationship Id="rId2" Type="http://schemas.openxmlformats.org/officeDocument/2006/relationships/oleObject" Target="../embeddings/oleObject2.bin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6.emf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jpeg"/><Relationship Id="rId4" Type="http://schemas.openxmlformats.org/officeDocument/2006/relationships/oleObject" Target="../embeddings/oleObject3.bin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3" Type="http://schemas.openxmlformats.org/officeDocument/2006/relationships/image" Target="../media/image209.png"/><Relationship Id="rId7" Type="http://schemas.openxmlformats.org/officeDocument/2006/relationships/image" Target="../media/image211.emf"/><Relationship Id="rId2" Type="http://schemas.openxmlformats.org/officeDocument/2006/relationships/oleObject" Target="../embeddings/oleObject2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13.emf"/><Relationship Id="rId5" Type="http://schemas.openxmlformats.org/officeDocument/2006/relationships/image" Target="../media/image210.emf"/><Relationship Id="rId10" Type="http://schemas.openxmlformats.org/officeDocument/2006/relationships/oleObject" Target="../embeddings/oleObject249.bin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1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13" Type="http://schemas.openxmlformats.org/officeDocument/2006/relationships/image" Target="../media/image219.emf"/><Relationship Id="rId18" Type="http://schemas.openxmlformats.org/officeDocument/2006/relationships/oleObject" Target="../embeddings/oleObject258.bin"/><Relationship Id="rId3" Type="http://schemas.openxmlformats.org/officeDocument/2006/relationships/image" Target="../media/image214.emf"/><Relationship Id="rId21" Type="http://schemas.openxmlformats.org/officeDocument/2006/relationships/image" Target="../media/image223.emf"/><Relationship Id="rId7" Type="http://schemas.openxmlformats.org/officeDocument/2006/relationships/image" Target="../media/image216.emf"/><Relationship Id="rId12" Type="http://schemas.openxmlformats.org/officeDocument/2006/relationships/oleObject" Target="../embeddings/oleObject255.bin"/><Relationship Id="rId17" Type="http://schemas.openxmlformats.org/officeDocument/2006/relationships/image" Target="../media/image221.emf"/><Relationship Id="rId25" Type="http://schemas.openxmlformats.org/officeDocument/2006/relationships/image" Target="../media/image225.emf"/><Relationship Id="rId2" Type="http://schemas.openxmlformats.org/officeDocument/2006/relationships/oleObject" Target="../embeddings/oleObject250.bin"/><Relationship Id="rId16" Type="http://schemas.openxmlformats.org/officeDocument/2006/relationships/oleObject" Target="../embeddings/oleObject257.bin"/><Relationship Id="rId20" Type="http://schemas.openxmlformats.org/officeDocument/2006/relationships/oleObject" Target="../embeddings/oleObject2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18.emf"/><Relationship Id="rId24" Type="http://schemas.openxmlformats.org/officeDocument/2006/relationships/oleObject" Target="../embeddings/oleObject261.bin"/><Relationship Id="rId5" Type="http://schemas.openxmlformats.org/officeDocument/2006/relationships/image" Target="../media/image215.emf"/><Relationship Id="rId15" Type="http://schemas.openxmlformats.org/officeDocument/2006/relationships/image" Target="../media/image220.emf"/><Relationship Id="rId23" Type="http://schemas.openxmlformats.org/officeDocument/2006/relationships/image" Target="../media/image224.emf"/><Relationship Id="rId10" Type="http://schemas.openxmlformats.org/officeDocument/2006/relationships/oleObject" Target="../embeddings/oleObject254.bin"/><Relationship Id="rId19" Type="http://schemas.openxmlformats.org/officeDocument/2006/relationships/image" Target="../media/image222.emf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17.emf"/><Relationship Id="rId14" Type="http://schemas.openxmlformats.org/officeDocument/2006/relationships/oleObject" Target="../embeddings/oleObject256.bin"/><Relationship Id="rId22" Type="http://schemas.openxmlformats.org/officeDocument/2006/relationships/oleObject" Target="../embeddings/oleObject26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emf"/><Relationship Id="rId2" Type="http://schemas.openxmlformats.org/officeDocument/2006/relationships/oleObject" Target="../embeddings/oleObject262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emf"/><Relationship Id="rId2" Type="http://schemas.openxmlformats.org/officeDocument/2006/relationships/oleObject" Target="../embeddings/oleObject26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8.png"/><Relationship Id="rId4" Type="http://schemas.openxmlformats.org/officeDocument/2006/relationships/oleObject" Target="../embeddings/oleObject26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34.emf"/><Relationship Id="rId18" Type="http://schemas.openxmlformats.org/officeDocument/2006/relationships/oleObject" Target="../embeddings/oleObject273.bin"/><Relationship Id="rId3" Type="http://schemas.openxmlformats.org/officeDocument/2006/relationships/image" Target="../media/image229.emf"/><Relationship Id="rId21" Type="http://schemas.openxmlformats.org/officeDocument/2006/relationships/image" Target="../media/image237.emf"/><Relationship Id="rId7" Type="http://schemas.openxmlformats.org/officeDocument/2006/relationships/image" Target="../media/image231.emf"/><Relationship Id="rId12" Type="http://schemas.openxmlformats.org/officeDocument/2006/relationships/oleObject" Target="../embeddings/oleObject270.bin"/><Relationship Id="rId17" Type="http://schemas.openxmlformats.org/officeDocument/2006/relationships/image" Target="../media/image236.emf"/><Relationship Id="rId2" Type="http://schemas.openxmlformats.org/officeDocument/2006/relationships/oleObject" Target="../embeddings/oleObject265.bin"/><Relationship Id="rId16" Type="http://schemas.openxmlformats.org/officeDocument/2006/relationships/oleObject" Target="../embeddings/oleObject272.bin"/><Relationship Id="rId20" Type="http://schemas.openxmlformats.org/officeDocument/2006/relationships/oleObject" Target="../embeddings/oleObject2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33.emf"/><Relationship Id="rId5" Type="http://schemas.openxmlformats.org/officeDocument/2006/relationships/image" Target="../media/image230.emf"/><Relationship Id="rId15" Type="http://schemas.openxmlformats.org/officeDocument/2006/relationships/image" Target="../media/image235.emf"/><Relationship Id="rId23" Type="http://schemas.openxmlformats.org/officeDocument/2006/relationships/image" Target="../media/image238.png"/><Relationship Id="rId10" Type="http://schemas.openxmlformats.org/officeDocument/2006/relationships/oleObject" Target="../embeddings/oleObject269.bin"/><Relationship Id="rId19" Type="http://schemas.openxmlformats.org/officeDocument/2006/relationships/image" Target="../media/image226.emf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32.emf"/><Relationship Id="rId14" Type="http://schemas.openxmlformats.org/officeDocument/2006/relationships/oleObject" Target="../embeddings/oleObject271.bin"/><Relationship Id="rId22" Type="http://schemas.openxmlformats.org/officeDocument/2006/relationships/oleObject" Target="../embeddings/oleObject275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13" Type="http://schemas.openxmlformats.org/officeDocument/2006/relationships/image" Target="../media/image244.emf"/><Relationship Id="rId3" Type="http://schemas.openxmlformats.org/officeDocument/2006/relationships/image" Target="../media/image239.emf"/><Relationship Id="rId7" Type="http://schemas.openxmlformats.org/officeDocument/2006/relationships/image" Target="../media/image241.emf"/><Relationship Id="rId12" Type="http://schemas.openxmlformats.org/officeDocument/2006/relationships/oleObject" Target="../embeddings/oleObject281.bin"/><Relationship Id="rId2" Type="http://schemas.openxmlformats.org/officeDocument/2006/relationships/oleObject" Target="../embeddings/oleObject2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243.emf"/><Relationship Id="rId5" Type="http://schemas.openxmlformats.org/officeDocument/2006/relationships/image" Target="../media/image240.emf"/><Relationship Id="rId10" Type="http://schemas.openxmlformats.org/officeDocument/2006/relationships/oleObject" Target="../embeddings/oleObject280.bin"/><Relationship Id="rId4" Type="http://schemas.openxmlformats.org/officeDocument/2006/relationships/oleObject" Target="../embeddings/oleObject277.bin"/><Relationship Id="rId9" Type="http://schemas.openxmlformats.org/officeDocument/2006/relationships/image" Target="../media/image242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oleObject" Target="../embeddings/oleObject287.bin"/><Relationship Id="rId18" Type="http://schemas.openxmlformats.org/officeDocument/2006/relationships/image" Target="../media/image253.emf"/><Relationship Id="rId3" Type="http://schemas.openxmlformats.org/officeDocument/2006/relationships/oleObject" Target="../embeddings/oleObject282.bin"/><Relationship Id="rId7" Type="http://schemas.openxmlformats.org/officeDocument/2006/relationships/oleObject" Target="../embeddings/oleObject284.bin"/><Relationship Id="rId12" Type="http://schemas.openxmlformats.org/officeDocument/2006/relationships/image" Target="../media/image250.emf"/><Relationship Id="rId17" Type="http://schemas.openxmlformats.org/officeDocument/2006/relationships/oleObject" Target="../embeddings/oleObject289.bin"/><Relationship Id="rId2" Type="http://schemas.openxmlformats.org/officeDocument/2006/relationships/image" Target="../media/image245.jpeg"/><Relationship Id="rId16" Type="http://schemas.openxmlformats.org/officeDocument/2006/relationships/image" Target="../media/image2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7.emf"/><Relationship Id="rId11" Type="http://schemas.openxmlformats.org/officeDocument/2006/relationships/oleObject" Target="../embeddings/oleObject286.bin"/><Relationship Id="rId5" Type="http://schemas.openxmlformats.org/officeDocument/2006/relationships/oleObject" Target="../embeddings/oleObject283.bin"/><Relationship Id="rId15" Type="http://schemas.openxmlformats.org/officeDocument/2006/relationships/oleObject" Target="../embeddings/oleObject288.bin"/><Relationship Id="rId10" Type="http://schemas.openxmlformats.org/officeDocument/2006/relationships/image" Target="../media/image249.emf"/><Relationship Id="rId4" Type="http://schemas.openxmlformats.org/officeDocument/2006/relationships/image" Target="../media/image246.emf"/><Relationship Id="rId9" Type="http://schemas.openxmlformats.org/officeDocument/2006/relationships/oleObject" Target="../embeddings/oleObject285.bin"/><Relationship Id="rId14" Type="http://schemas.openxmlformats.org/officeDocument/2006/relationships/image" Target="../media/image251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3" Type="http://schemas.openxmlformats.org/officeDocument/2006/relationships/image" Target="../media/image254.png"/><Relationship Id="rId7" Type="http://schemas.openxmlformats.org/officeDocument/2006/relationships/image" Target="../media/image256.emf"/><Relationship Id="rId2" Type="http://schemas.openxmlformats.org/officeDocument/2006/relationships/oleObject" Target="../embeddings/oleObject2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2.bin"/><Relationship Id="rId5" Type="http://schemas.openxmlformats.org/officeDocument/2006/relationships/image" Target="../media/image255.emf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257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emf"/><Relationship Id="rId2" Type="http://schemas.openxmlformats.org/officeDocument/2006/relationships/oleObject" Target="../embeddings/oleObject29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9.emf"/><Relationship Id="rId4" Type="http://schemas.openxmlformats.org/officeDocument/2006/relationships/oleObject" Target="../embeddings/oleObject29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9.bin"/><Relationship Id="rId13" Type="http://schemas.openxmlformats.org/officeDocument/2006/relationships/image" Target="../media/image264.emf"/><Relationship Id="rId3" Type="http://schemas.openxmlformats.org/officeDocument/2006/relationships/image" Target="../media/image205.emf"/><Relationship Id="rId7" Type="http://schemas.openxmlformats.org/officeDocument/2006/relationships/image" Target="../media/image261.emf"/><Relationship Id="rId12" Type="http://schemas.openxmlformats.org/officeDocument/2006/relationships/oleObject" Target="../embeddings/oleObject301.bin"/><Relationship Id="rId2" Type="http://schemas.openxmlformats.org/officeDocument/2006/relationships/oleObject" Target="../embeddings/oleObject2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8.bin"/><Relationship Id="rId11" Type="http://schemas.openxmlformats.org/officeDocument/2006/relationships/image" Target="../media/image263.png"/><Relationship Id="rId5" Type="http://schemas.openxmlformats.org/officeDocument/2006/relationships/image" Target="../media/image260.emf"/><Relationship Id="rId15" Type="http://schemas.openxmlformats.org/officeDocument/2006/relationships/image" Target="../media/image265.emf"/><Relationship Id="rId10" Type="http://schemas.openxmlformats.org/officeDocument/2006/relationships/oleObject" Target="../embeddings/oleObject300.bin"/><Relationship Id="rId4" Type="http://schemas.openxmlformats.org/officeDocument/2006/relationships/oleObject" Target="../embeddings/oleObject297.bin"/><Relationship Id="rId9" Type="http://schemas.openxmlformats.org/officeDocument/2006/relationships/image" Target="../media/image262.png"/><Relationship Id="rId14" Type="http://schemas.openxmlformats.org/officeDocument/2006/relationships/oleObject" Target="../embeddings/oleObject30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2.e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5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emf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emf"/><Relationship Id="rId5" Type="http://schemas.openxmlformats.org/officeDocument/2006/relationships/oleObject" Target="../embeddings/oleObject304.bin"/><Relationship Id="rId10" Type="http://schemas.openxmlformats.org/officeDocument/2006/relationships/image" Target="../media/image269.emf"/><Relationship Id="rId4" Type="http://schemas.openxmlformats.org/officeDocument/2006/relationships/image" Target="../media/image266.emf"/><Relationship Id="rId9" Type="http://schemas.openxmlformats.org/officeDocument/2006/relationships/oleObject" Target="../embeddings/oleObject306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13" Type="http://schemas.openxmlformats.org/officeDocument/2006/relationships/oleObject" Target="../embeddings/oleObject315.bin"/><Relationship Id="rId3" Type="http://schemas.openxmlformats.org/officeDocument/2006/relationships/image" Target="../media/image270.png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71.emf"/><Relationship Id="rId2" Type="http://schemas.openxmlformats.org/officeDocument/2006/relationships/oleObject" Target="../embeddings/oleObject3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0.bin"/><Relationship Id="rId11" Type="http://schemas.openxmlformats.org/officeDocument/2006/relationships/oleObject" Target="../embeddings/oleObject314.bin"/><Relationship Id="rId5" Type="http://schemas.openxmlformats.org/officeDocument/2006/relationships/oleObject" Target="../embeddings/oleObject309.bin"/><Relationship Id="rId10" Type="http://schemas.openxmlformats.org/officeDocument/2006/relationships/image" Target="../media/image120.emf"/><Relationship Id="rId4" Type="http://schemas.openxmlformats.org/officeDocument/2006/relationships/oleObject" Target="../embeddings/oleObject308.bin"/><Relationship Id="rId9" Type="http://schemas.openxmlformats.org/officeDocument/2006/relationships/oleObject" Target="../embeddings/oleObject313.bin"/><Relationship Id="rId14" Type="http://schemas.openxmlformats.org/officeDocument/2006/relationships/image" Target="../media/image272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9.bin"/><Relationship Id="rId3" Type="http://schemas.openxmlformats.org/officeDocument/2006/relationships/image" Target="../media/image273.emf"/><Relationship Id="rId7" Type="http://schemas.openxmlformats.org/officeDocument/2006/relationships/image" Target="../media/image275.emf"/><Relationship Id="rId2" Type="http://schemas.openxmlformats.org/officeDocument/2006/relationships/oleObject" Target="../embeddings/oleObject3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8.bin"/><Relationship Id="rId11" Type="http://schemas.openxmlformats.org/officeDocument/2006/relationships/image" Target="../media/image277.emf"/><Relationship Id="rId5" Type="http://schemas.openxmlformats.org/officeDocument/2006/relationships/image" Target="../media/image274.emf"/><Relationship Id="rId10" Type="http://schemas.openxmlformats.org/officeDocument/2006/relationships/oleObject" Target="../embeddings/oleObject320.bin"/><Relationship Id="rId4" Type="http://schemas.openxmlformats.org/officeDocument/2006/relationships/oleObject" Target="../embeddings/oleObject317.bin"/><Relationship Id="rId9" Type="http://schemas.openxmlformats.org/officeDocument/2006/relationships/image" Target="../media/image276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image" Target="../media/image283.emf"/><Relationship Id="rId3" Type="http://schemas.openxmlformats.org/officeDocument/2006/relationships/image" Target="../media/image278.emf"/><Relationship Id="rId7" Type="http://schemas.openxmlformats.org/officeDocument/2006/relationships/image" Target="../media/image280.emf"/><Relationship Id="rId12" Type="http://schemas.openxmlformats.org/officeDocument/2006/relationships/oleObject" Target="../embeddings/oleObject326.bin"/><Relationship Id="rId2" Type="http://schemas.openxmlformats.org/officeDocument/2006/relationships/oleObject" Target="../embeddings/oleObject3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3.bin"/><Relationship Id="rId11" Type="http://schemas.openxmlformats.org/officeDocument/2006/relationships/image" Target="../media/image282.emf"/><Relationship Id="rId5" Type="http://schemas.openxmlformats.org/officeDocument/2006/relationships/image" Target="../media/image279.emf"/><Relationship Id="rId15" Type="http://schemas.openxmlformats.org/officeDocument/2006/relationships/image" Target="../media/image284.emf"/><Relationship Id="rId10" Type="http://schemas.openxmlformats.org/officeDocument/2006/relationships/oleObject" Target="../embeddings/oleObject325.bin"/><Relationship Id="rId4" Type="http://schemas.openxmlformats.org/officeDocument/2006/relationships/oleObject" Target="../embeddings/oleObject322.bin"/><Relationship Id="rId9" Type="http://schemas.openxmlformats.org/officeDocument/2006/relationships/image" Target="../media/image281.emf"/><Relationship Id="rId14" Type="http://schemas.openxmlformats.org/officeDocument/2006/relationships/oleObject" Target="../embeddings/oleObject327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1.bin"/><Relationship Id="rId3" Type="http://schemas.openxmlformats.org/officeDocument/2006/relationships/image" Target="../media/image285.emf"/><Relationship Id="rId7" Type="http://schemas.openxmlformats.org/officeDocument/2006/relationships/image" Target="../media/image287.emf"/><Relationship Id="rId12" Type="http://schemas.openxmlformats.org/officeDocument/2006/relationships/image" Target="../media/image289.emf"/><Relationship Id="rId2" Type="http://schemas.openxmlformats.org/officeDocument/2006/relationships/oleObject" Target="../embeddings/oleObject3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0.bin"/><Relationship Id="rId11" Type="http://schemas.openxmlformats.org/officeDocument/2006/relationships/oleObject" Target="../embeddings/oleObject333.bin"/><Relationship Id="rId5" Type="http://schemas.openxmlformats.org/officeDocument/2006/relationships/image" Target="../media/image286.emf"/><Relationship Id="rId10" Type="http://schemas.openxmlformats.org/officeDocument/2006/relationships/oleObject" Target="../embeddings/oleObject332.bin"/><Relationship Id="rId4" Type="http://schemas.openxmlformats.org/officeDocument/2006/relationships/oleObject" Target="../embeddings/oleObject329.bin"/><Relationship Id="rId9" Type="http://schemas.openxmlformats.org/officeDocument/2006/relationships/image" Target="../media/image288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7.bin"/><Relationship Id="rId3" Type="http://schemas.openxmlformats.org/officeDocument/2006/relationships/image" Target="../media/image254.png"/><Relationship Id="rId7" Type="http://schemas.openxmlformats.org/officeDocument/2006/relationships/image" Target="../media/image291.emf"/><Relationship Id="rId2" Type="http://schemas.openxmlformats.org/officeDocument/2006/relationships/oleObject" Target="../embeddings/oleObject3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6.bin"/><Relationship Id="rId11" Type="http://schemas.openxmlformats.org/officeDocument/2006/relationships/image" Target="../media/image293.emf"/><Relationship Id="rId5" Type="http://schemas.openxmlformats.org/officeDocument/2006/relationships/image" Target="../media/image290.emf"/><Relationship Id="rId10" Type="http://schemas.openxmlformats.org/officeDocument/2006/relationships/oleObject" Target="../embeddings/oleObject338.bin"/><Relationship Id="rId4" Type="http://schemas.openxmlformats.org/officeDocument/2006/relationships/oleObject" Target="../embeddings/oleObject335.bin"/><Relationship Id="rId9" Type="http://schemas.openxmlformats.org/officeDocument/2006/relationships/image" Target="../media/image292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emf"/><Relationship Id="rId7" Type="http://schemas.openxmlformats.org/officeDocument/2006/relationships/image" Target="../media/image296.emf"/><Relationship Id="rId2" Type="http://schemas.openxmlformats.org/officeDocument/2006/relationships/oleObject" Target="../embeddings/oleObject3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1.bin"/><Relationship Id="rId5" Type="http://schemas.openxmlformats.org/officeDocument/2006/relationships/image" Target="../media/image295.emf"/><Relationship Id="rId4" Type="http://schemas.openxmlformats.org/officeDocument/2006/relationships/oleObject" Target="../embeddings/oleObject34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3" Type="http://schemas.openxmlformats.org/officeDocument/2006/relationships/image" Target="../media/image297.emf"/><Relationship Id="rId7" Type="http://schemas.openxmlformats.org/officeDocument/2006/relationships/image" Target="../media/image299.emf"/><Relationship Id="rId2" Type="http://schemas.openxmlformats.org/officeDocument/2006/relationships/oleObject" Target="../embeddings/oleObject3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301.png"/><Relationship Id="rId5" Type="http://schemas.openxmlformats.org/officeDocument/2006/relationships/image" Target="../media/image298.emf"/><Relationship Id="rId10" Type="http://schemas.openxmlformats.org/officeDocument/2006/relationships/oleObject" Target="../embeddings/oleObject346.bin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3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jpeg"/><Relationship Id="rId2" Type="http://schemas.openxmlformats.org/officeDocument/2006/relationships/image" Target="../media/image302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6.png"/><Relationship Id="rId7" Type="http://schemas.openxmlformats.org/officeDocument/2006/relationships/image" Target="../media/image18.emf"/><Relationship Id="rId12" Type="http://schemas.openxmlformats.org/officeDocument/2006/relationships/image" Target="../media/image20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1.bin"/><Relationship Id="rId5" Type="http://schemas.openxmlformats.org/officeDocument/2006/relationships/image" Target="../media/image17.png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3.png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emf"/><Relationship Id="rId3" Type="http://schemas.openxmlformats.org/officeDocument/2006/relationships/image" Target="../media/image27.emf"/><Relationship Id="rId21" Type="http://schemas.openxmlformats.org/officeDocument/2006/relationships/image" Target="../media/image35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5.bin"/><Relationship Id="rId2" Type="http://schemas.openxmlformats.org/officeDocument/2006/relationships/oleObject" Target="../embeddings/oleObject28.bin"/><Relationship Id="rId16" Type="http://schemas.openxmlformats.org/officeDocument/2006/relationships/image" Target="../media/image33.emf"/><Relationship Id="rId20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8.jpe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38.e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36.emf"/><Relationship Id="rId21" Type="http://schemas.openxmlformats.org/officeDocument/2006/relationships/oleObject" Target="../embeddings/oleObject51.bin"/><Relationship Id="rId7" Type="http://schemas.openxmlformats.org/officeDocument/2006/relationships/image" Target="../media/image29.emf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7.bin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28.emf"/><Relationship Id="rId5" Type="http://schemas.openxmlformats.org/officeDocument/2006/relationships/image" Target="../media/image37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49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2.bin"/><Relationship Id="rId14" Type="http://schemas.openxmlformats.org/officeDocument/2006/relationships/oleObject" Target="../embeddings/oleObject45.bin"/><Relationship Id="rId22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0">
          <a:gsLst>
            <a:gs pos="0">
              <a:schemeClr val="bg1"/>
            </a:gs>
            <a:gs pos="100000">
              <a:srgbClr val="FF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141FABC-81BB-B616-69F3-91D572AAA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003366"/>
                </a:solidFill>
              </a:rPr>
              <a:t>Chapter 25 &amp; 26</a:t>
            </a:r>
            <a:r>
              <a:rPr lang="en-US" altLang="zh-CN" sz="4400">
                <a:solidFill>
                  <a:srgbClr val="003366"/>
                </a:solidFill>
              </a:rPr>
              <a:t> </a:t>
            </a:r>
          </a:p>
          <a:p>
            <a:pPr algn="ctr" eaLnBrk="1" hangingPunct="1"/>
            <a:r>
              <a:rPr lang="en-US" altLang="zh-CN" sz="4400" b="1">
                <a:solidFill>
                  <a:srgbClr val="003366"/>
                </a:solidFill>
              </a:rPr>
              <a:t>Magnetic Field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C0C8E4A1-32DA-1A9B-D185-FEEBB09CD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209800"/>
            <a:ext cx="6324600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Magnetic Flux and Gauss’ Law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The Magnetic Force on a Particle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Magnetic Force on a Current-Carrying Wire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kumimoji="0"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Magnetic Field Due to Current</a:t>
            </a:r>
            <a:endParaRPr lang="en-US" altLang="zh-CN" b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Ampere’s Law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zh-CN" b="1">
                <a:solidFill>
                  <a:schemeClr val="accent2"/>
                </a:solidFill>
                <a:latin typeface="Arial" panose="020B0604020202020204" pitchFamily="34" charset="0"/>
              </a:rPr>
              <a:t>Magnetic Materials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745" name="Group 1049">
            <a:extLst>
              <a:ext uri="{FF2B5EF4-FFF2-40B4-BE49-F238E27FC236}">
                <a16:creationId xmlns:a16="http://schemas.microsoft.com/office/drawing/2014/main" id="{467A8CB1-247F-925E-F5D3-AE710F3828D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49275"/>
            <a:ext cx="4343400" cy="584200"/>
            <a:chOff x="864" y="381"/>
            <a:chExt cx="2736" cy="368"/>
          </a:xfrm>
        </p:grpSpPr>
        <p:sp>
          <p:nvSpPr>
            <p:cNvPr id="12316" name="Rectangle 1050">
              <a:extLst>
                <a:ext uri="{FF2B5EF4-FFF2-40B4-BE49-F238E27FC236}">
                  <a16:creationId xmlns:a16="http://schemas.microsoft.com/office/drawing/2014/main" id="{B59DE9B6-67FA-39D7-EB9A-85E7E60D4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84"/>
              <a:ext cx="11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ea typeface="楷体_GB2312" pitchFamily="49" charset="-122"/>
                </a:rPr>
                <a:t>v</a:t>
              </a:r>
              <a:r>
                <a:rPr lang="en-US" altLang="zh-CN" sz="3200" b="1" i="1" baseline="-25000">
                  <a:ea typeface="楷体_GB2312" pitchFamily="49" charset="-122"/>
                </a:rPr>
                <a:t>//</a:t>
              </a:r>
              <a:r>
                <a:rPr lang="en-US" altLang="zh-CN" sz="3200" b="1">
                  <a:ea typeface="楷体_GB2312" pitchFamily="49" charset="-122"/>
                </a:rPr>
                <a:t>= </a:t>
              </a:r>
              <a:r>
                <a:rPr lang="en-US" altLang="zh-CN" sz="3200" b="1" i="1">
                  <a:ea typeface="楷体_GB2312" pitchFamily="49" charset="-122"/>
                </a:rPr>
                <a:t>v</a:t>
              </a:r>
              <a:r>
                <a:rPr lang="en-US" altLang="zh-CN" sz="3200" b="1">
                  <a:sym typeface="Symbol" pitchFamily="2" charset="2"/>
                </a:rPr>
                <a:t>cos</a:t>
              </a:r>
              <a:r>
                <a:rPr lang="en-US" altLang="zh-CN" sz="3200" b="1" i="1">
                  <a:sym typeface="Symbol" pitchFamily="2" charset="2"/>
                </a:rPr>
                <a:t>, </a:t>
              </a:r>
            </a:p>
          </p:txBody>
        </p:sp>
        <p:sp>
          <p:nvSpPr>
            <p:cNvPr id="12317" name="Rectangle 1051">
              <a:extLst>
                <a:ext uri="{FF2B5EF4-FFF2-40B4-BE49-F238E27FC236}">
                  <a16:creationId xmlns:a16="http://schemas.microsoft.com/office/drawing/2014/main" id="{83EEE842-1F7B-644A-A5DB-80007B0C4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81"/>
              <a:ext cx="1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ym typeface="Symbol" pitchFamily="2" charset="2"/>
                </a:rPr>
                <a:t>v</a:t>
              </a:r>
              <a:r>
                <a:rPr lang="en-US" altLang="zh-CN" sz="3200" b="1" baseline="-25000">
                  <a:ea typeface="幼圆" pitchFamily="49" charset="-122"/>
                  <a:sym typeface="Symbol" pitchFamily="2" charset="2"/>
                </a:rPr>
                <a:t>⊥</a:t>
              </a:r>
              <a:r>
                <a:rPr lang="en-US" altLang="zh-CN" sz="3200" b="1" i="1">
                  <a:sym typeface="Symbol" pitchFamily="2" charset="2"/>
                </a:rPr>
                <a:t>=</a:t>
              </a:r>
              <a:r>
                <a:rPr lang="en-US" altLang="zh-CN" sz="3200" b="1" i="1">
                  <a:ea typeface="楷体_GB2312" pitchFamily="49" charset="-122"/>
                </a:rPr>
                <a:t>v</a:t>
              </a:r>
              <a:r>
                <a:rPr lang="en-US" altLang="zh-CN" sz="3200" b="1">
                  <a:ea typeface="楷体_GB2312" pitchFamily="49" charset="-122"/>
                </a:rPr>
                <a:t>sin</a:t>
              </a:r>
              <a:r>
                <a:rPr lang="en-US" altLang="zh-CN" sz="3200" b="1" i="1">
                  <a:sym typeface="Symbol" pitchFamily="2" charset="2"/>
                </a:rPr>
                <a:t></a:t>
              </a:r>
              <a:endParaRPr lang="en-US" altLang="zh-CN" sz="3200" b="1" i="1">
                <a:ea typeface="楷体_GB2312" pitchFamily="49" charset="-122"/>
                <a:sym typeface="Symbol" pitchFamily="2" charset="2"/>
              </a:endParaRPr>
            </a:p>
          </p:txBody>
        </p:sp>
      </p:grpSp>
      <p:grpSp>
        <p:nvGrpSpPr>
          <p:cNvPr id="926770" name="Group 1074">
            <a:extLst>
              <a:ext uri="{FF2B5EF4-FFF2-40B4-BE49-F238E27FC236}">
                <a16:creationId xmlns:a16="http://schemas.microsoft.com/office/drawing/2014/main" id="{2CFA3D0A-06E2-546F-8CB8-A0586A70968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209800"/>
            <a:ext cx="4019550" cy="901700"/>
            <a:chOff x="528" y="1140"/>
            <a:chExt cx="2532" cy="568"/>
          </a:xfrm>
        </p:grpSpPr>
        <p:graphicFrame>
          <p:nvGraphicFramePr>
            <p:cNvPr id="12314" name="Object 1053">
              <a:extLst>
                <a:ext uri="{FF2B5EF4-FFF2-40B4-BE49-F238E27FC236}">
                  <a16:creationId xmlns:a16="http://schemas.microsoft.com/office/drawing/2014/main" id="{7163F61C-FEDF-9B51-1F24-B0581BFC1E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8" y="1140"/>
            <a:ext cx="139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450800" imgH="12585700" progId="Equation.3">
                    <p:embed/>
                  </p:oleObj>
                </mc:Choice>
                <mc:Fallback>
                  <p:oleObj name="Equation" r:id="rId2" imgW="25450800" imgH="12585700" progId="Equation.3">
                    <p:embed/>
                    <p:pic>
                      <p:nvPicPr>
                        <p:cNvPr id="0" name="Object 1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1140"/>
                          <a:ext cx="1392" cy="568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5" name="Rectangle 1054">
              <a:extLst>
                <a:ext uri="{FF2B5EF4-FFF2-40B4-BE49-F238E27FC236}">
                  <a16:creationId xmlns:a16="http://schemas.microsoft.com/office/drawing/2014/main" id="{47D52197-ACAF-644C-D1FD-83E3E13C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211"/>
              <a:ext cx="100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3333FF"/>
                  </a:solidFill>
                  <a:ea typeface="楷体_GB2312" pitchFamily="49" charset="-122"/>
                  <a:sym typeface="Symbol" pitchFamily="2" charset="2"/>
                </a:rPr>
                <a:t>Radius:</a:t>
              </a:r>
            </a:p>
          </p:txBody>
        </p:sp>
      </p:grpSp>
      <p:grpSp>
        <p:nvGrpSpPr>
          <p:cNvPr id="926779" name="Group 1083">
            <a:extLst>
              <a:ext uri="{FF2B5EF4-FFF2-40B4-BE49-F238E27FC236}">
                <a16:creationId xmlns:a16="http://schemas.microsoft.com/office/drawing/2014/main" id="{F8FA748C-9CDC-8C3E-9188-DB8AAB09480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284538"/>
            <a:ext cx="4313238" cy="792162"/>
            <a:chOff x="480" y="2069"/>
            <a:chExt cx="2717" cy="499"/>
          </a:xfrm>
        </p:grpSpPr>
        <p:graphicFrame>
          <p:nvGraphicFramePr>
            <p:cNvPr id="12312" name="Object 1056">
              <a:extLst>
                <a:ext uri="{FF2B5EF4-FFF2-40B4-BE49-F238E27FC236}">
                  <a16:creationId xmlns:a16="http://schemas.microsoft.com/office/drawing/2014/main" id="{19EE03CD-0B71-F26E-5BC9-1AE12AE1EA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9" y="2069"/>
            <a:ext cx="1678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7495500" imgH="9944100" progId="Equation.3">
                    <p:embed/>
                  </p:oleObj>
                </mc:Choice>
                <mc:Fallback>
                  <p:oleObj name="公式" r:id="rId4" imgW="27495500" imgH="9944100" progId="Equation.3">
                    <p:embed/>
                    <p:pic>
                      <p:nvPicPr>
                        <p:cNvPr id="0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2069"/>
                          <a:ext cx="1678" cy="499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3" name="Rectangle 1057">
              <a:extLst>
                <a:ext uri="{FF2B5EF4-FFF2-40B4-BE49-F238E27FC236}">
                  <a16:creationId xmlns:a16="http://schemas.microsoft.com/office/drawing/2014/main" id="{3ED6B847-E43C-DF7E-FCD5-4489964AB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160"/>
              <a:ext cx="960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3333FF"/>
                  </a:solidFill>
                  <a:ea typeface="楷体_GB2312" pitchFamily="49" charset="-122"/>
                  <a:sym typeface="Symbol" pitchFamily="2" charset="2"/>
                </a:rPr>
                <a:t>Period:</a:t>
              </a:r>
            </a:p>
          </p:txBody>
        </p:sp>
      </p:grpSp>
      <p:grpSp>
        <p:nvGrpSpPr>
          <p:cNvPr id="926771" name="Group 1075">
            <a:extLst>
              <a:ext uri="{FF2B5EF4-FFF2-40B4-BE49-F238E27FC236}">
                <a16:creationId xmlns:a16="http://schemas.microsoft.com/office/drawing/2014/main" id="{CA2C0280-29BE-F481-81ED-5AF9627BC9B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235450"/>
            <a:ext cx="6630988" cy="1049338"/>
            <a:chOff x="240" y="2320"/>
            <a:chExt cx="4177" cy="661"/>
          </a:xfrm>
        </p:grpSpPr>
        <p:graphicFrame>
          <p:nvGraphicFramePr>
            <p:cNvPr id="12310" name="Object 1059">
              <a:extLst>
                <a:ext uri="{FF2B5EF4-FFF2-40B4-BE49-F238E27FC236}">
                  <a16:creationId xmlns:a16="http://schemas.microsoft.com/office/drawing/2014/main" id="{98E8567A-D66A-0F40-8766-73D883414B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3" y="2320"/>
            <a:ext cx="2954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5394900" imgH="9652000" progId="Equation.3">
                    <p:embed/>
                  </p:oleObj>
                </mc:Choice>
                <mc:Fallback>
                  <p:oleObj name="公式" r:id="rId6" imgW="35394900" imgH="9652000" progId="Equation.3">
                    <p:embed/>
                    <p:pic>
                      <p:nvPicPr>
                        <p:cNvPr id="0" name="Object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2320"/>
                          <a:ext cx="2954" cy="661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Rectangle 1060">
              <a:extLst>
                <a:ext uri="{FF2B5EF4-FFF2-40B4-BE49-F238E27FC236}">
                  <a16:creationId xmlns:a16="http://schemas.microsoft.com/office/drawing/2014/main" id="{FB709E48-AE05-A6CE-13F1-ADA90F8E1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15"/>
              <a:ext cx="124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3333FF"/>
                  </a:solidFill>
                  <a:ea typeface="楷体_GB2312" pitchFamily="49" charset="-122"/>
                  <a:sym typeface="Symbol" pitchFamily="2" charset="2"/>
                </a:rPr>
                <a:t>Pitch</a:t>
              </a: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  <a:sym typeface="Symbol" pitchFamily="2" charset="2"/>
                </a:rPr>
                <a:t>(</a:t>
              </a:r>
              <a:r>
                <a:rPr lang="zh-CN" altLang="zh-CN" sz="2000" b="1">
                  <a:solidFill>
                    <a:srgbClr val="3333FF"/>
                  </a:solidFill>
                  <a:sym typeface="Symbol" pitchFamily="2" charset="2"/>
                </a:rPr>
                <a:t>螺距</a:t>
              </a: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  <a:sym typeface="Symbol" pitchFamily="2" charset="2"/>
                </a:rPr>
                <a:t>):</a:t>
              </a:r>
            </a:p>
          </p:txBody>
        </p:sp>
      </p:grpSp>
      <p:sp>
        <p:nvSpPr>
          <p:cNvPr id="926757" name="Text Box 1061">
            <a:extLst>
              <a:ext uri="{FF2B5EF4-FFF2-40B4-BE49-F238E27FC236}">
                <a16:creationId xmlns:a16="http://schemas.microsoft.com/office/drawing/2014/main" id="{192CA3C2-0F70-1A3B-30CD-B37C172ED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03325"/>
            <a:ext cx="5410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Particle follows a </a:t>
            </a:r>
            <a:r>
              <a:rPr lang="en-US" altLang="zh-CN" sz="3200" b="1">
                <a:solidFill>
                  <a:srgbClr val="3333FF"/>
                </a:solidFill>
              </a:rPr>
              <a:t>spiral</a:t>
            </a:r>
            <a:r>
              <a:rPr lang="en-US" altLang="zh-CN" sz="3200" b="1"/>
              <a:t> path</a:t>
            </a:r>
            <a:r>
              <a:rPr lang="en-US" altLang="zh-CN"/>
              <a:t> (</a:t>
            </a:r>
            <a:r>
              <a:rPr lang="zh-CN" altLang="zh-CN" sz="2000" b="1">
                <a:latin typeface="宋体" panose="02010600030101010101" pitchFamily="2" charset="-122"/>
                <a:sym typeface="Symbol" pitchFamily="2" charset="2"/>
              </a:rPr>
              <a:t>螺旋线运动</a:t>
            </a:r>
            <a:r>
              <a:rPr lang="en-US" altLang="zh-CN" sz="2000" b="1">
                <a:latin typeface="宋体" panose="02010600030101010101" pitchFamily="2" charset="-122"/>
                <a:sym typeface="Symbol" pitchFamily="2" charset="2"/>
              </a:rPr>
              <a:t>)</a:t>
            </a:r>
            <a:r>
              <a:rPr lang="en-US" altLang="zh-CN"/>
              <a:t>.</a:t>
            </a:r>
          </a:p>
        </p:txBody>
      </p:sp>
      <p:grpSp>
        <p:nvGrpSpPr>
          <p:cNvPr id="12294" name="Group 1071">
            <a:extLst>
              <a:ext uri="{FF2B5EF4-FFF2-40B4-BE49-F238E27FC236}">
                <a16:creationId xmlns:a16="http://schemas.microsoft.com/office/drawing/2014/main" id="{A0A4F78A-1031-F1B7-3DB5-CEE170C45DA0}"/>
              </a:ext>
            </a:extLst>
          </p:cNvPr>
          <p:cNvGrpSpPr>
            <a:grpSpLocks/>
          </p:cNvGrpSpPr>
          <p:nvPr/>
        </p:nvGrpSpPr>
        <p:grpSpPr bwMode="auto">
          <a:xfrm>
            <a:off x="0" y="120650"/>
            <a:ext cx="8229600" cy="579438"/>
            <a:chOff x="0" y="76"/>
            <a:chExt cx="5184" cy="365"/>
          </a:xfrm>
        </p:grpSpPr>
        <p:sp>
          <p:nvSpPr>
            <p:cNvPr id="12308" name="Text Box 1072">
              <a:extLst>
                <a:ext uri="{FF2B5EF4-FFF2-40B4-BE49-F238E27FC236}">
                  <a16:creationId xmlns:a16="http://schemas.microsoft.com/office/drawing/2014/main" id="{0C70427B-8140-C578-858F-892C5BA75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6"/>
              <a:ext cx="51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(3) Particle moves in an angle with     (P587):</a:t>
              </a:r>
            </a:p>
          </p:txBody>
        </p:sp>
        <p:graphicFrame>
          <p:nvGraphicFramePr>
            <p:cNvPr id="12309" name="Object 1073">
              <a:extLst>
                <a:ext uri="{FF2B5EF4-FFF2-40B4-BE49-F238E27FC236}">
                  <a16:creationId xmlns:a16="http://schemas.microsoft.com/office/drawing/2014/main" id="{8A71B3F8-E78D-51DB-D72F-2CBE67F318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09"/>
            <a:ext cx="2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94200" imgH="5562600" progId="Equation.3">
                    <p:embed/>
                  </p:oleObj>
                </mc:Choice>
                <mc:Fallback>
                  <p:oleObj name="Equation" r:id="rId8" imgW="4394200" imgH="5562600" progId="Equation.3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09"/>
                          <a:ext cx="2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6772" name="Text Box 1076">
            <a:extLst>
              <a:ext uri="{FF2B5EF4-FFF2-40B4-BE49-F238E27FC236}">
                <a16:creationId xmlns:a16="http://schemas.microsoft.com/office/drawing/2014/main" id="{625BE4D9-750F-EB04-8C3E-6B5062973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334000"/>
            <a:ext cx="7315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Look at example 25-6 of P588 to learn about the </a:t>
            </a:r>
            <a:r>
              <a:rPr lang="en-US" altLang="zh-CN" sz="3200" b="1">
                <a:solidFill>
                  <a:srgbClr val="FF0000"/>
                </a:solidFill>
              </a:rPr>
              <a:t>phenomenon of aurora, </a:t>
            </a:r>
            <a:r>
              <a:rPr lang="en-US" altLang="zh-CN" sz="3200" b="1">
                <a:solidFill>
                  <a:schemeClr val="tx2"/>
                </a:solidFill>
              </a:rPr>
              <a:t>please.</a:t>
            </a:r>
          </a:p>
        </p:txBody>
      </p:sp>
      <p:grpSp>
        <p:nvGrpSpPr>
          <p:cNvPr id="926778" name="Group 1082">
            <a:extLst>
              <a:ext uri="{FF2B5EF4-FFF2-40B4-BE49-F238E27FC236}">
                <a16:creationId xmlns:a16="http://schemas.microsoft.com/office/drawing/2014/main" id="{BF451B35-14A6-0F58-551A-BC35CD5D1BA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571500"/>
            <a:ext cx="3124200" cy="3848100"/>
            <a:chOff x="3696" y="360"/>
            <a:chExt cx="1968" cy="2424"/>
          </a:xfrm>
        </p:grpSpPr>
        <p:grpSp>
          <p:nvGrpSpPr>
            <p:cNvPr id="12297" name="Group 1078">
              <a:extLst>
                <a:ext uri="{FF2B5EF4-FFF2-40B4-BE49-F238E27FC236}">
                  <a16:creationId xmlns:a16="http://schemas.microsoft.com/office/drawing/2014/main" id="{2AA69CE3-8427-922F-334A-A2E1D4746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360"/>
              <a:ext cx="240" cy="428"/>
              <a:chOff x="5088" y="1732"/>
              <a:chExt cx="240" cy="428"/>
            </a:xfrm>
          </p:grpSpPr>
          <p:sp>
            <p:nvSpPr>
              <p:cNvPr id="12304" name="Line 1045">
                <a:extLst>
                  <a:ext uri="{FF2B5EF4-FFF2-40B4-BE49-F238E27FC236}">
                    <a16:creationId xmlns:a16="http://schemas.microsoft.com/office/drawing/2014/main" id="{1A6E0EC9-DFF9-0993-1597-CDFDB37FE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8" y="1900"/>
                <a:ext cx="0" cy="260"/>
              </a:xfrm>
              <a:prstGeom prst="line">
                <a:avLst/>
              </a:prstGeom>
              <a:noFill/>
              <a:ln w="317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5" name="Line 1046">
                <a:extLst>
                  <a:ext uri="{FF2B5EF4-FFF2-40B4-BE49-F238E27FC236}">
                    <a16:creationId xmlns:a16="http://schemas.microsoft.com/office/drawing/2014/main" id="{67812E30-AC46-1902-5F09-FCF55862B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88" y="2044"/>
                <a:ext cx="240" cy="0"/>
              </a:xfrm>
              <a:prstGeom prst="line">
                <a:avLst/>
              </a:prstGeom>
              <a:noFill/>
              <a:ln w="3175">
                <a:solidFill>
                  <a:srgbClr val="339933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Line 1047">
                <a:extLst>
                  <a:ext uri="{FF2B5EF4-FFF2-40B4-BE49-F238E27FC236}">
                    <a16:creationId xmlns:a16="http://schemas.microsoft.com/office/drawing/2014/main" id="{41A5196E-5115-8BA7-2BEB-D5E23442A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28" y="1900"/>
                <a:ext cx="0" cy="260"/>
              </a:xfrm>
              <a:prstGeom prst="line">
                <a:avLst/>
              </a:prstGeom>
              <a:noFill/>
              <a:ln w="3175">
                <a:solidFill>
                  <a:srgbClr val="3399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7" name="Text Box 1048">
                <a:extLst>
                  <a:ext uri="{FF2B5EF4-FFF2-40B4-BE49-F238E27FC236}">
                    <a16:creationId xmlns:a16="http://schemas.microsoft.com/office/drawing/2014/main" id="{1BB3146C-181C-9AB3-67E3-E541D7C744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1732"/>
                <a:ext cx="2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/>
                  <a:t>h</a:t>
                </a:r>
                <a:endParaRPr lang="en-US" altLang="zh-CN" b="1"/>
              </a:p>
            </p:txBody>
          </p:sp>
        </p:grpSp>
        <p:graphicFrame>
          <p:nvGraphicFramePr>
            <p:cNvPr id="12298" name="Object 1077">
              <a:extLst>
                <a:ext uri="{FF2B5EF4-FFF2-40B4-BE49-F238E27FC236}">
                  <a16:creationId xmlns:a16="http://schemas.microsoft.com/office/drawing/2014/main" id="{7A34FF89-08C5-50C1-D656-310C31D40B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731"/>
            <a:ext cx="1968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10" imgW="2698750" imgH="1301750" progId="Paint.Picture">
                    <p:embed/>
                  </p:oleObj>
                </mc:Choice>
                <mc:Fallback>
                  <p:oleObj name="BMP 图象" r:id="rId10" imgW="2698750" imgH="1301750" progId="Paint.Picture">
                    <p:embed/>
                    <p:pic>
                      <p:nvPicPr>
                        <p:cNvPr id="0" name="Object 1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731"/>
                          <a:ext cx="1968" cy="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9" name="Group 1081">
              <a:extLst>
                <a:ext uri="{FF2B5EF4-FFF2-40B4-BE49-F238E27FC236}">
                  <a16:creationId xmlns:a16="http://schemas.microsoft.com/office/drawing/2014/main" id="{270DA2E6-AFA8-9FD4-417C-CCD470413E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5" y="1593"/>
              <a:ext cx="679" cy="1191"/>
              <a:chOff x="4992" y="2076"/>
              <a:chExt cx="679" cy="1191"/>
            </a:xfrm>
          </p:grpSpPr>
          <p:graphicFrame>
            <p:nvGraphicFramePr>
              <p:cNvPr id="12300" name="Object 1079">
                <a:extLst>
                  <a:ext uri="{FF2B5EF4-FFF2-40B4-BE49-F238E27FC236}">
                    <a16:creationId xmlns:a16="http://schemas.microsoft.com/office/drawing/2014/main" id="{57E7158F-696E-8E2A-ED4F-7E44B17C7A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92" y="2076"/>
              <a:ext cx="679" cy="10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12" imgW="1054100" imgH="1676400" progId="Paint.Picture">
                      <p:embed/>
                    </p:oleObj>
                  </mc:Choice>
                  <mc:Fallback>
                    <p:oleObj name="BMP 图象" r:id="rId12" imgW="1054100" imgH="1676400" progId="Paint.Picture">
                      <p:embed/>
                      <p:pic>
                        <p:nvPicPr>
                          <p:cNvPr id="0" name="Object 10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2076"/>
                            <a:ext cx="679" cy="10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1" name="Oval 1034">
                <a:extLst>
                  <a:ext uri="{FF2B5EF4-FFF2-40B4-BE49-F238E27FC236}">
                    <a16:creationId xmlns:a16="http://schemas.microsoft.com/office/drawing/2014/main" id="{B8B77FFE-E463-9192-988B-E26F816AA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2928"/>
                <a:ext cx="86" cy="109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+</a:t>
                </a:r>
                <a:endParaRPr lang="en-US" altLang="zh-CN" b="1"/>
              </a:p>
            </p:txBody>
          </p:sp>
          <p:sp>
            <p:nvSpPr>
              <p:cNvPr id="12302" name="Rectangle 1035">
                <a:extLst>
                  <a:ext uri="{FF2B5EF4-FFF2-40B4-BE49-F238E27FC236}">
                    <a16:creationId xmlns:a16="http://schemas.microsoft.com/office/drawing/2014/main" id="{953D03FF-BA97-DC36-4797-6DC4EC319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8" y="2940"/>
                <a:ext cx="20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q</a:t>
                </a:r>
                <a:endParaRPr lang="en-US" altLang="zh-CN" b="1" baseline="-25000"/>
              </a:p>
            </p:txBody>
          </p:sp>
          <p:sp>
            <p:nvSpPr>
              <p:cNvPr id="12303" name="Rectangle 1043">
                <a:extLst>
                  <a:ext uri="{FF2B5EF4-FFF2-40B4-BE49-F238E27FC236}">
                    <a16:creationId xmlns:a16="http://schemas.microsoft.com/office/drawing/2014/main" id="{4445C79E-ACBC-2246-C7AF-54CAECC22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2" y="2664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sym typeface="Symbol" pitchFamily="2" charset="2"/>
                  </a:rPr>
                  <a:t>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6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6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57" grpId="0" build="p" autoUpdateAnimBg="0"/>
      <p:bldP spid="92677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8" name="Rectangle 8">
            <a:extLst>
              <a:ext uri="{FF2B5EF4-FFF2-40B4-BE49-F238E27FC236}">
                <a16:creationId xmlns:a16="http://schemas.microsoft.com/office/drawing/2014/main" id="{FB01E95A-E7BE-FB6F-E993-F46B29316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257800"/>
            <a:ext cx="883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From it one can determine the motion of particles.</a:t>
            </a:r>
          </a:p>
        </p:txBody>
      </p:sp>
      <p:graphicFrame>
        <p:nvGraphicFramePr>
          <p:cNvPr id="942095" name="Object 15">
            <a:extLst>
              <a:ext uri="{FF2B5EF4-FFF2-40B4-BE49-F238E27FC236}">
                <a16:creationId xmlns:a16="http://schemas.microsoft.com/office/drawing/2014/main" id="{2B245D17-0D96-89AF-93B7-B79C9167CC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9938" y="4508500"/>
          <a:ext cx="37512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810700" imgH="6731000" progId="Equation.3">
                  <p:embed/>
                </p:oleObj>
              </mc:Choice>
              <mc:Fallback>
                <p:oleObj name="Equation" r:id="rId2" imgW="34810700" imgH="673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4508500"/>
                        <a:ext cx="3751262" cy="596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098" name="Rectangle 18">
            <a:extLst>
              <a:ext uri="{FF2B5EF4-FFF2-40B4-BE49-F238E27FC236}">
                <a16:creationId xmlns:a16="http://schemas.microsoft.com/office/drawing/2014/main" id="{A3B66535-C9F8-6A2F-F252-771AE15D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146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It is often called the </a:t>
            </a:r>
            <a:r>
              <a:rPr lang="en-US" altLang="zh-CN" sz="3200" b="1">
                <a:solidFill>
                  <a:srgbClr val="FF0000"/>
                </a:solidFill>
                <a:ea typeface="楷体_GB2312" pitchFamily="49" charset="-122"/>
              </a:rPr>
              <a:t>Lorentz equation</a:t>
            </a:r>
            <a:r>
              <a:rPr lang="en-US" altLang="zh-CN" sz="3200" b="1">
                <a:ea typeface="楷体_GB2312" pitchFamily="49" charset="-122"/>
              </a:rPr>
              <a:t> and is considered one of the </a:t>
            </a: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basic equation in physics</a:t>
            </a:r>
            <a:r>
              <a:rPr lang="en-US" altLang="zh-CN" sz="3200" b="1">
                <a:ea typeface="楷体_GB2312" pitchFamily="49" charset="-122"/>
              </a:rPr>
              <a:t>.</a:t>
            </a:r>
            <a:endParaRPr lang="en-US" altLang="zh-CN" sz="3200" b="1" i="1">
              <a:ea typeface="楷体_GB2312" pitchFamily="49" charset="-122"/>
              <a:sym typeface="Symbol" pitchFamily="2" charset="2"/>
            </a:endParaRPr>
          </a:p>
        </p:txBody>
      </p:sp>
      <p:grpSp>
        <p:nvGrpSpPr>
          <p:cNvPr id="942102" name="Group 22">
            <a:extLst>
              <a:ext uri="{FF2B5EF4-FFF2-40B4-BE49-F238E27FC236}">
                <a16:creationId xmlns:a16="http://schemas.microsoft.com/office/drawing/2014/main" id="{9E0E777B-4E62-AB92-EB78-F15F6FC8D29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76200"/>
            <a:ext cx="8229600" cy="1554163"/>
            <a:chOff x="288" y="144"/>
            <a:chExt cx="5184" cy="979"/>
          </a:xfrm>
        </p:grpSpPr>
        <p:sp>
          <p:nvSpPr>
            <p:cNvPr id="13319" name="Rectangle 14">
              <a:extLst>
                <a:ext uri="{FF2B5EF4-FFF2-40B4-BE49-F238E27FC236}">
                  <a16:creationId xmlns:a16="http://schemas.microsoft.com/office/drawing/2014/main" id="{A6689886-C59D-6B6C-EE14-3EBAA24BD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4"/>
              <a:ext cx="5184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ea typeface="楷体_GB2312" pitchFamily="49" charset="-122"/>
                </a:rPr>
                <a:t>If a particle of charge </a:t>
              </a:r>
              <a:r>
                <a:rPr lang="en-US" altLang="zh-CN" sz="3200" b="1" i="1">
                  <a:ea typeface="楷体_GB2312" pitchFamily="49" charset="-122"/>
                </a:rPr>
                <a:t>q</a:t>
              </a:r>
              <a:r>
                <a:rPr lang="en-US" altLang="zh-CN" sz="3200" b="1">
                  <a:ea typeface="楷体_GB2312" pitchFamily="49" charset="-122"/>
                </a:rPr>
                <a:t> moves with velocity    in the presence of both magnetic field     and the electric field   , it will feel a force </a:t>
              </a:r>
              <a:endParaRPr lang="en-US" altLang="zh-CN" sz="3200" b="1" i="1">
                <a:ea typeface="楷体_GB2312" pitchFamily="49" charset="-122"/>
                <a:sym typeface="Symbol" pitchFamily="2" charset="2"/>
              </a:endParaRPr>
            </a:p>
          </p:txBody>
        </p:sp>
        <p:graphicFrame>
          <p:nvGraphicFramePr>
            <p:cNvPr id="13320" name="Object 19">
              <a:extLst>
                <a:ext uri="{FF2B5EF4-FFF2-40B4-BE49-F238E27FC236}">
                  <a16:creationId xmlns:a16="http://schemas.microsoft.com/office/drawing/2014/main" id="{48CE21EE-8CCE-D53F-05D1-8E20B4CDA1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6" y="744"/>
            <a:ext cx="2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797300" imgH="4394200" progId="Equation.3">
                    <p:embed/>
                  </p:oleObj>
                </mc:Choice>
                <mc:Fallback>
                  <p:oleObj name="Equation" r:id="rId4" imgW="3797300" imgH="4394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744"/>
                          <a:ext cx="2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20">
              <a:extLst>
                <a:ext uri="{FF2B5EF4-FFF2-40B4-BE49-F238E27FC236}">
                  <a16:creationId xmlns:a16="http://schemas.microsoft.com/office/drawing/2014/main" id="{FC7A6AB0-658E-09E2-5AFD-2D070EEABA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4" y="168"/>
            <a:ext cx="24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21000" imgH="4102100" progId="Equation.3">
                    <p:embed/>
                  </p:oleObj>
                </mc:Choice>
                <mc:Fallback>
                  <p:oleObj name="Equation" r:id="rId6" imgW="2921000" imgH="4102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4" y="168"/>
                          <a:ext cx="24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21">
              <a:extLst>
                <a:ext uri="{FF2B5EF4-FFF2-40B4-BE49-F238E27FC236}">
                  <a16:creationId xmlns:a16="http://schemas.microsoft.com/office/drawing/2014/main" id="{7C79D0F5-C62E-B273-AC2F-AA421FEF3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8" y="444"/>
            <a:ext cx="2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05200" imgH="4394200" progId="Equation.3">
                    <p:embed/>
                  </p:oleObj>
                </mc:Choice>
                <mc:Fallback>
                  <p:oleObj name="Equation" r:id="rId8" imgW="3505200" imgH="4394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444"/>
                          <a:ext cx="2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103" name="Object 23">
            <a:extLst>
              <a:ext uri="{FF2B5EF4-FFF2-40B4-BE49-F238E27FC236}">
                <a16:creationId xmlns:a16="http://schemas.microsoft.com/office/drawing/2014/main" id="{CFB130DB-6BE5-55A4-21CC-D13A642019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828800"/>
          <a:ext cx="31242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06100" imgH="5270500" progId="Equation.3">
                  <p:embed/>
                </p:oleObj>
              </mc:Choice>
              <mc:Fallback>
                <p:oleObj name="Equation" r:id="rId10" imgW="23406100" imgH="52705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828800"/>
                        <a:ext cx="3124200" cy="57785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04" name="Rectangle 24">
            <a:extLst>
              <a:ext uri="{FF2B5EF4-FFF2-40B4-BE49-F238E27FC236}">
                <a16:creationId xmlns:a16="http://schemas.microsoft.com/office/drawing/2014/main" id="{81390B46-D0C1-B83F-79A2-894AECE20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746500"/>
            <a:ext cx="5791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</a:rPr>
              <a:t>If no other external forces, then</a:t>
            </a:r>
            <a:endParaRPr lang="en-US" altLang="zh-CN" sz="3200" b="1" i="1">
              <a:ea typeface="楷体_GB2312" pitchFamily="49" charset="-122"/>
              <a:sym typeface="Symbol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8" grpId="0" autoUpdateAnimBg="0"/>
      <p:bldP spid="942098" grpId="0" autoUpdateAnimBg="0"/>
      <p:bldP spid="94210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>
            <a:extLst>
              <a:ext uri="{FF2B5EF4-FFF2-40B4-BE49-F238E27FC236}">
                <a16:creationId xmlns:a16="http://schemas.microsoft.com/office/drawing/2014/main" id="{9894D4D4-2782-B6C0-7C41-499CBFBD7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2865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(1) </a:t>
            </a:r>
            <a:r>
              <a:rPr lang="en-US" altLang="zh-CN" sz="3200" b="1">
                <a:ea typeface="楷体_GB2312" pitchFamily="49" charset="-122"/>
              </a:rPr>
              <a:t>Discovery and properties of electron (</a:t>
            </a:r>
            <a:r>
              <a:rPr lang="en-US" altLang="zh-CN" b="1">
                <a:ea typeface="楷体_GB2312" pitchFamily="49" charset="-122"/>
              </a:rPr>
              <a:t>P592)</a:t>
            </a:r>
            <a:endParaRPr lang="zh-CN" altLang="zh-CN" sz="3200" b="1">
              <a:ea typeface="楷体_GB2312" pitchFamily="49" charset="-122"/>
            </a:endParaRPr>
          </a:p>
        </p:txBody>
      </p:sp>
      <p:grpSp>
        <p:nvGrpSpPr>
          <p:cNvPr id="941065" name="Group 9">
            <a:extLst>
              <a:ext uri="{FF2B5EF4-FFF2-40B4-BE49-F238E27FC236}">
                <a16:creationId xmlns:a16="http://schemas.microsoft.com/office/drawing/2014/main" id="{69C71044-E009-4B09-F171-8F96859CE96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143000"/>
            <a:ext cx="8610600" cy="519113"/>
            <a:chOff x="204" y="432"/>
            <a:chExt cx="5424" cy="327"/>
          </a:xfrm>
        </p:grpSpPr>
        <p:graphicFrame>
          <p:nvGraphicFramePr>
            <p:cNvPr id="14352" name="Object 10">
              <a:extLst>
                <a:ext uri="{FF2B5EF4-FFF2-40B4-BE49-F238E27FC236}">
                  <a16:creationId xmlns:a16="http://schemas.microsoft.com/office/drawing/2014/main" id="{E5847230-E0C1-7E8B-57F2-6D88CAA2EE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432"/>
            <a:ext cx="2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562600" progId="Equation.3">
                    <p:embed/>
                  </p:oleObj>
                </mc:Choice>
                <mc:Fallback>
                  <p:oleObj name="Equation" r:id="rId2" imgW="4394200" imgH="5562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432"/>
                          <a:ext cx="2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Text Box 11">
              <a:extLst>
                <a:ext uri="{FF2B5EF4-FFF2-40B4-BE49-F238E27FC236}">
                  <a16:creationId xmlns:a16="http://schemas.microsoft.com/office/drawing/2014/main" id="{E8C8D01B-B6C6-FBD5-DB0E-7FD8E56FC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432"/>
              <a:ext cx="54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Both    and    can produce a force on a charged particle:</a:t>
              </a:r>
            </a:p>
          </p:txBody>
        </p:sp>
        <p:graphicFrame>
          <p:nvGraphicFramePr>
            <p:cNvPr id="14354" name="Object 12">
              <a:extLst>
                <a:ext uri="{FF2B5EF4-FFF2-40B4-BE49-F238E27FC236}">
                  <a16:creationId xmlns:a16="http://schemas.microsoft.com/office/drawing/2014/main" id="{EBAA887A-A69D-F563-2BD1-CFA1FB6A3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0" y="444"/>
            <a:ext cx="22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686300" imgH="5562600" progId="Equation.3">
                    <p:embed/>
                  </p:oleObj>
                </mc:Choice>
                <mc:Fallback>
                  <p:oleObj name="Equation" r:id="rId4" imgW="4686300" imgH="5562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444"/>
                          <a:ext cx="22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1083" name="Group 27">
            <a:extLst>
              <a:ext uri="{FF2B5EF4-FFF2-40B4-BE49-F238E27FC236}">
                <a16:creationId xmlns:a16="http://schemas.microsoft.com/office/drawing/2014/main" id="{550EB86C-8B28-0B90-7A86-35E8F956000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886200"/>
            <a:ext cx="8915400" cy="2911475"/>
            <a:chOff x="48" y="2448"/>
            <a:chExt cx="5616" cy="1834"/>
          </a:xfrm>
        </p:grpSpPr>
        <p:graphicFrame>
          <p:nvGraphicFramePr>
            <p:cNvPr id="14350" name="Object 16">
              <a:extLst>
                <a:ext uri="{FF2B5EF4-FFF2-40B4-BE49-F238E27FC236}">
                  <a16:creationId xmlns:a16="http://schemas.microsoft.com/office/drawing/2014/main" id="{C5AEFAD3-0754-3013-CDB2-C71FD3590C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" y="2448"/>
            <a:ext cx="4320" cy="18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6" imgW="4006850" imgH="1701800" progId="Paint.Picture">
                    <p:embed/>
                  </p:oleObj>
                </mc:Choice>
                <mc:Fallback>
                  <p:oleObj name="BMP 图象" r:id="rId6" imgW="4006850" imgH="1701800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2448"/>
                          <a:ext cx="4320" cy="18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Text Box 3">
              <a:extLst>
                <a:ext uri="{FF2B5EF4-FFF2-40B4-BE49-F238E27FC236}">
                  <a16:creationId xmlns:a16="http://schemas.microsoft.com/office/drawing/2014/main" id="{9FA03C93-099E-4228-83A4-2D38A8B54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120"/>
              <a:ext cx="124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Fig.25-29 in P593</a:t>
              </a:r>
            </a:p>
          </p:txBody>
        </p:sp>
      </p:grpSp>
      <p:sp>
        <p:nvSpPr>
          <p:cNvPr id="941073" name="Text Box 17">
            <a:extLst>
              <a:ext uri="{FF2B5EF4-FFF2-40B4-BE49-F238E27FC236}">
                <a16:creationId xmlns:a16="http://schemas.microsoft.com/office/drawing/2014/main" id="{23FC0576-9703-8BC6-5D36-2F685C4F9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28588"/>
            <a:ext cx="6400800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3. Samples of practical application</a:t>
            </a:r>
          </a:p>
        </p:txBody>
      </p:sp>
      <p:graphicFrame>
        <p:nvGraphicFramePr>
          <p:cNvPr id="941074" name="Object 18">
            <a:extLst>
              <a:ext uri="{FF2B5EF4-FFF2-40B4-BE49-F238E27FC236}">
                <a16:creationId xmlns:a16="http://schemas.microsoft.com/office/drawing/2014/main" id="{B98107FF-6901-32A4-AB4D-A7CE50BFB8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676400"/>
          <a:ext cx="1752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0" imgH="9359900" progId="Equation.3">
                  <p:embed/>
                </p:oleObj>
              </mc:Choice>
              <mc:Fallback>
                <p:oleObj name="Equation" r:id="rId8" imgW="16383000" imgH="9359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1752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1075" name="Object 19">
            <a:extLst>
              <a:ext uri="{FF2B5EF4-FFF2-40B4-BE49-F238E27FC236}">
                <a16:creationId xmlns:a16="http://schemas.microsoft.com/office/drawing/2014/main" id="{2909A8C0-ECC1-E05B-0D80-744048B042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733550"/>
          <a:ext cx="12954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01500" imgH="8483600" progId="Equation.3">
                  <p:embed/>
                </p:oleObj>
              </mc:Choice>
              <mc:Fallback>
                <p:oleObj name="Equation" r:id="rId10" imgW="12001500" imgH="8483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33550"/>
                        <a:ext cx="12954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1080" name="Group 24">
            <a:extLst>
              <a:ext uri="{FF2B5EF4-FFF2-40B4-BE49-F238E27FC236}">
                <a16:creationId xmlns:a16="http://schemas.microsoft.com/office/drawing/2014/main" id="{D5508733-AD6F-9403-BCD6-8E78156A2F36}"/>
              </a:ext>
            </a:extLst>
          </p:cNvPr>
          <p:cNvGrpSpPr>
            <a:grpSpLocks/>
          </p:cNvGrpSpPr>
          <p:nvPr/>
        </p:nvGrpSpPr>
        <p:grpSpPr bwMode="auto">
          <a:xfrm>
            <a:off x="4667250" y="1646238"/>
            <a:ext cx="3429000" cy="982662"/>
            <a:chOff x="672" y="1442"/>
            <a:chExt cx="2160" cy="619"/>
          </a:xfrm>
        </p:grpSpPr>
        <p:graphicFrame>
          <p:nvGraphicFramePr>
            <p:cNvPr id="14346" name="Object 20">
              <a:extLst>
                <a:ext uri="{FF2B5EF4-FFF2-40B4-BE49-F238E27FC236}">
                  <a16:creationId xmlns:a16="http://schemas.microsoft.com/office/drawing/2014/main" id="{148E4D01-3909-85F1-DED7-D626020F09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499"/>
            <a:ext cx="96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169900" imgH="3797300" progId="Equation.3">
                    <p:embed/>
                  </p:oleObj>
                </mc:Choice>
                <mc:Fallback>
                  <p:oleObj name="Equation" r:id="rId12" imgW="13169900" imgH="3797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499"/>
                          <a:ext cx="96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7" name="Object 21">
              <a:extLst>
                <a:ext uri="{FF2B5EF4-FFF2-40B4-BE49-F238E27FC236}">
                  <a16:creationId xmlns:a16="http://schemas.microsoft.com/office/drawing/2014/main" id="{0AFD4C1A-768C-0CE6-435C-E47001FFBC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776"/>
            <a:ext cx="91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585700" imgH="3797300" progId="Equation.3">
                    <p:embed/>
                  </p:oleObj>
                </mc:Choice>
                <mc:Fallback>
                  <p:oleObj name="Equation" r:id="rId14" imgW="12585700" imgH="37973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776"/>
                          <a:ext cx="91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AutoShape 22">
              <a:extLst>
                <a:ext uri="{FF2B5EF4-FFF2-40B4-BE49-F238E27FC236}">
                  <a16:creationId xmlns:a16="http://schemas.microsoft.com/office/drawing/2014/main" id="{52DAEF92-1C1A-746E-D826-FC5711B1E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644"/>
              <a:ext cx="120" cy="30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aphicFrame>
          <p:nvGraphicFramePr>
            <p:cNvPr id="14349" name="Object 23">
              <a:extLst>
                <a:ext uri="{FF2B5EF4-FFF2-40B4-BE49-F238E27FC236}">
                  <a16:creationId xmlns:a16="http://schemas.microsoft.com/office/drawing/2014/main" id="{CA789853-53D9-3972-43EC-45BC9CD7EE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1442"/>
            <a:ext cx="950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462000" imgH="8775700" progId="Equation.3">
                    <p:embed/>
                  </p:oleObj>
                </mc:Choice>
                <mc:Fallback>
                  <p:oleObj name="Equation" r:id="rId16" imgW="13462000" imgH="8775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442"/>
                          <a:ext cx="950" cy="6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1062" name="Text Box 6">
            <a:extLst>
              <a:ext uri="{FF2B5EF4-FFF2-40B4-BE49-F238E27FC236}">
                <a16:creationId xmlns:a16="http://schemas.microsoft.com/office/drawing/2014/main" id="{EF37EBD2-E627-FDCB-8479-2782C0A1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9400"/>
            <a:ext cx="8534400" cy="1076325"/>
          </a:xfrm>
          <a:prstGeom prst="rect">
            <a:avLst/>
          </a:prstGeom>
          <a:solidFill>
            <a:schemeClr val="bg1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It can be used to measure the ratio </a:t>
            </a:r>
            <a:r>
              <a:rPr lang="en-US" altLang="zh-CN" sz="3200" b="1" i="1">
                <a:solidFill>
                  <a:schemeClr val="tx2"/>
                </a:solidFill>
              </a:rPr>
              <a:t>m</a:t>
            </a:r>
            <a:r>
              <a:rPr lang="en-US" altLang="zh-CN" sz="3200" b="1">
                <a:solidFill>
                  <a:schemeClr val="tx2"/>
                </a:solidFill>
              </a:rPr>
              <a:t>/</a:t>
            </a:r>
            <a:r>
              <a:rPr lang="en-US" altLang="zh-CN" sz="3200" b="1" i="1">
                <a:solidFill>
                  <a:schemeClr val="tx2"/>
                </a:solidFill>
              </a:rPr>
              <a:t>q</a:t>
            </a:r>
            <a:r>
              <a:rPr lang="en-US" altLang="zh-CN" sz="3200" b="1">
                <a:solidFill>
                  <a:schemeClr val="tx2"/>
                </a:solidFill>
              </a:rPr>
              <a:t> of the particles moving through Thomson’s apparatus.</a:t>
            </a:r>
          </a:p>
        </p:txBody>
      </p:sp>
      <p:sp>
        <p:nvSpPr>
          <p:cNvPr id="941069" name="AutoShape 13">
            <a:extLst>
              <a:ext uri="{FF2B5EF4-FFF2-40B4-BE49-F238E27FC236}">
                <a16:creationId xmlns:a16="http://schemas.microsoft.com/office/drawing/2014/main" id="{1072EFD2-4BD2-B1F6-896F-A1BAF1AF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3962400"/>
            <a:ext cx="1655762" cy="457200"/>
          </a:xfrm>
          <a:prstGeom prst="wedgeRoundRectCallout">
            <a:avLst>
              <a:gd name="adj1" fmla="val -50574"/>
              <a:gd name="adj2" fmla="val -172917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/>
              <a:t>电子比荷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4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4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8" grpId="0" autoUpdateAnimBg="0"/>
      <p:bldP spid="941073" grpId="0" animBg="1" autoUpdateAnimBg="0"/>
      <p:bldP spid="941062" grpId="0" animBg="1" autoUpdateAnimBg="0"/>
      <p:bldP spid="94106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>
            <a:extLst>
              <a:ext uri="{FF2B5EF4-FFF2-40B4-BE49-F238E27FC236}">
                <a16:creationId xmlns:a16="http://schemas.microsoft.com/office/drawing/2014/main" id="{5847E13C-8465-B7B5-5096-695D656F1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594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(2) </a:t>
            </a:r>
            <a:r>
              <a:rPr lang="en-US" altLang="zh-CN" sz="3200" b="1">
                <a:ea typeface="楷体_GB2312" pitchFamily="49" charset="-122"/>
              </a:rPr>
              <a:t>The Hall effect</a:t>
            </a:r>
            <a:r>
              <a:rPr lang="en-US" altLang="zh-CN" sz="2400" b="1">
                <a:ea typeface="楷体_GB2312" pitchFamily="49" charset="-122"/>
              </a:rPr>
              <a:t> (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</a:rPr>
              <a:t>霍尔效应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b="1">
                <a:ea typeface="楷体_GB2312" pitchFamily="49" charset="-122"/>
              </a:rPr>
              <a:t>P594)</a:t>
            </a:r>
            <a:endParaRPr lang="zh-CN" altLang="zh-CN" b="1">
              <a:ea typeface="楷体_GB2312" pitchFamily="49" charset="-122"/>
            </a:endParaRPr>
          </a:p>
        </p:txBody>
      </p:sp>
      <p:sp>
        <p:nvSpPr>
          <p:cNvPr id="929857" name="Text Box 65">
            <a:extLst>
              <a:ext uri="{FF2B5EF4-FFF2-40B4-BE49-F238E27FC236}">
                <a16:creationId xmlns:a16="http://schemas.microsoft.com/office/drawing/2014/main" id="{364AF745-48A2-7CB5-2D11-D0CACCC3F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3810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载流导体放在磁场中，磁场垂直于电流方向，则在磁场与电流垂直方向出现横向电势差。</a:t>
            </a:r>
          </a:p>
        </p:txBody>
      </p:sp>
      <p:sp>
        <p:nvSpPr>
          <p:cNvPr id="929858" name="Text Box 66">
            <a:extLst>
              <a:ext uri="{FF2B5EF4-FFF2-40B4-BE49-F238E27FC236}">
                <a16:creationId xmlns:a16="http://schemas.microsoft.com/office/drawing/2014/main" id="{241FC602-A33D-6A6B-8819-60DC9A36F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743200"/>
            <a:ext cx="4724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It is called </a:t>
            </a:r>
            <a:r>
              <a:rPr lang="en-US" altLang="zh-CN" sz="3200" b="1">
                <a:solidFill>
                  <a:srgbClr val="3333FF"/>
                </a:solidFill>
              </a:rPr>
              <a:t>Hall effect</a:t>
            </a:r>
            <a:r>
              <a:rPr lang="en-US" altLang="zh-CN" sz="3200" b="1"/>
              <a:t>, the electric potential arisen from it is </a:t>
            </a:r>
            <a:r>
              <a:rPr lang="en-US" altLang="zh-CN" sz="3200" b="1">
                <a:solidFill>
                  <a:srgbClr val="3333FF"/>
                </a:solidFill>
              </a:rPr>
              <a:t>Hall voltage</a:t>
            </a:r>
            <a:r>
              <a:rPr lang="en-US" altLang="zh-CN" sz="3200" b="1"/>
              <a:t>. </a:t>
            </a:r>
          </a:p>
        </p:txBody>
      </p:sp>
      <p:graphicFrame>
        <p:nvGraphicFramePr>
          <p:cNvPr id="930048" name="Object 256">
            <a:extLst>
              <a:ext uri="{FF2B5EF4-FFF2-40B4-BE49-F238E27FC236}">
                <a16:creationId xmlns:a16="http://schemas.microsoft.com/office/drawing/2014/main" id="{BAF86B72-9BA4-1981-6CF3-7DACD24C8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292600"/>
          <a:ext cx="18780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967200" imgH="4978400" progId="Equation.3">
                  <p:embed/>
                </p:oleObj>
              </mc:Choice>
              <mc:Fallback>
                <p:oleObj name="公式" r:id="rId2" imgW="16967200" imgH="4978400" progId="Equation.3">
                  <p:embed/>
                  <p:pic>
                    <p:nvPicPr>
                      <p:cNvPr id="0" name="Object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292600"/>
                        <a:ext cx="18780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049" name="Object 257">
            <a:extLst>
              <a:ext uri="{FF2B5EF4-FFF2-40B4-BE49-F238E27FC236}">
                <a16:creationId xmlns:a16="http://schemas.microsoft.com/office/drawing/2014/main" id="{E8251EDF-889C-E5CA-09A9-E7C773DBE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868863"/>
          <a:ext cx="187166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675100" imgH="4978400" progId="Equation.3">
                  <p:embed/>
                </p:oleObj>
              </mc:Choice>
              <mc:Fallback>
                <p:oleObj name="公式" r:id="rId4" imgW="16675100" imgH="4978400" progId="Equation.3">
                  <p:embed/>
                  <p:pic>
                    <p:nvPicPr>
                      <p:cNvPr id="0" name="Object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68863"/>
                        <a:ext cx="187166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050" name="Object 258">
            <a:extLst>
              <a:ext uri="{FF2B5EF4-FFF2-40B4-BE49-F238E27FC236}">
                <a16:creationId xmlns:a16="http://schemas.microsoft.com/office/drawing/2014/main" id="{CD0E247E-ABED-9720-7B71-899DB275E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516563"/>
          <a:ext cx="30845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990300" imgH="4978400" progId="Equation.3">
                  <p:embed/>
                </p:oleObj>
              </mc:Choice>
              <mc:Fallback>
                <p:oleObj name="公式" r:id="rId6" imgW="23990300" imgH="4978400" progId="Equation.3">
                  <p:embed/>
                  <p:pic>
                    <p:nvPicPr>
                      <p:cNvPr id="0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16563"/>
                        <a:ext cx="30845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051" name="Object 259">
            <a:extLst>
              <a:ext uri="{FF2B5EF4-FFF2-40B4-BE49-F238E27FC236}">
                <a16:creationId xmlns:a16="http://schemas.microsoft.com/office/drawing/2014/main" id="{DA9E7DA5-6FB4-D7A0-6853-4BD9C7EC1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914400"/>
          <a:ext cx="373380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8" imgW="2082800" imgH="1054100" progId="Paint.Picture">
                  <p:embed/>
                </p:oleObj>
              </mc:Choice>
              <mc:Fallback>
                <p:oleObj name="位图图像" r:id="rId8" imgW="2082800" imgH="1054100" progId="Paint.Picture">
                  <p:embed/>
                  <p:pic>
                    <p:nvPicPr>
                      <p:cNvPr id="0" name="Object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14400"/>
                        <a:ext cx="3733800" cy="188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0052" name="Object 260">
            <a:extLst>
              <a:ext uri="{FF2B5EF4-FFF2-40B4-BE49-F238E27FC236}">
                <a16:creationId xmlns:a16="http://schemas.microsoft.com/office/drawing/2014/main" id="{AD3B1668-CCDC-D17C-93BE-F6170676B1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3505200"/>
          <a:ext cx="38100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0" imgW="2089150" imgH="1016000" progId="Paint.Picture">
                  <p:embed/>
                </p:oleObj>
              </mc:Choice>
              <mc:Fallback>
                <p:oleObj name="BMP 图象" r:id="rId10" imgW="2089150" imgH="1016000" progId="Paint.Picture">
                  <p:embed/>
                  <p:pic>
                    <p:nvPicPr>
                      <p:cNvPr id="0" name="Object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505200"/>
                        <a:ext cx="3810000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9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9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794" grpId="0" autoUpdateAnimBg="0"/>
      <p:bldP spid="929857" grpId="0" build="p" autoUpdateAnimBg="0"/>
      <p:bldP spid="929858" grpId="0" build="p" autoUpdateAnimBg="0" advAuto="200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843" name="Object 3">
            <a:extLst>
              <a:ext uri="{FF2B5EF4-FFF2-40B4-BE49-F238E27FC236}">
                <a16:creationId xmlns:a16="http://schemas.microsoft.com/office/drawing/2014/main" id="{FF98B755-C323-3DB7-BEE9-4D1F25D80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600200"/>
          <a:ext cx="18288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46200" imgH="4394200" progId="Equation.3">
                  <p:embed/>
                </p:oleObj>
              </mc:Choice>
              <mc:Fallback>
                <p:oleObj name="Equation" r:id="rId2" imgW="14046200" imgH="4394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18288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44" name="Object 4">
            <a:extLst>
              <a:ext uri="{FF2B5EF4-FFF2-40B4-BE49-F238E27FC236}">
                <a16:creationId xmlns:a16="http://schemas.microsoft.com/office/drawing/2014/main" id="{A435BD99-6A21-9130-FF6E-121E14F7C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492375"/>
          <a:ext cx="23526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676600" imgH="9944100" progId="Equation.3">
                  <p:embed/>
                </p:oleObj>
              </mc:Choice>
              <mc:Fallback>
                <p:oleObj name="公式" r:id="rId4" imgW="286766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492375"/>
                        <a:ext cx="23526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45" name="Text Box 5">
            <a:extLst>
              <a:ext uri="{FF2B5EF4-FFF2-40B4-BE49-F238E27FC236}">
                <a16:creationId xmlns:a16="http://schemas.microsoft.com/office/drawing/2014/main" id="{9B5D1013-C578-E32B-327B-AF241CC7F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363"/>
            <a:ext cx="556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What relation between </a:t>
            </a:r>
            <a:r>
              <a:rPr lang="en-US" altLang="zh-CN" sz="3200" b="1" i="1">
                <a:solidFill>
                  <a:srgbClr val="3333FF"/>
                </a:solidFill>
              </a:rPr>
              <a:t>V</a:t>
            </a:r>
            <a:r>
              <a:rPr lang="en-US" altLang="zh-CN" sz="3200" b="1">
                <a:solidFill>
                  <a:srgbClr val="3333FF"/>
                </a:solidFill>
              </a:rPr>
              <a:t> &amp; </a:t>
            </a:r>
            <a:r>
              <a:rPr lang="en-US" altLang="zh-CN" sz="3200" b="1" i="1">
                <a:solidFill>
                  <a:srgbClr val="3333FF"/>
                </a:solidFill>
              </a:rPr>
              <a:t>I </a:t>
            </a:r>
            <a:r>
              <a:rPr lang="en-US" altLang="zh-CN" sz="3200" b="1">
                <a:solidFill>
                  <a:srgbClr val="3333FF"/>
                </a:solidFill>
              </a:rPr>
              <a:t>?</a:t>
            </a:r>
          </a:p>
        </p:txBody>
      </p:sp>
      <p:graphicFrame>
        <p:nvGraphicFramePr>
          <p:cNvPr id="931846" name="Object 6">
            <a:extLst>
              <a:ext uri="{FF2B5EF4-FFF2-40B4-BE49-F238E27FC236}">
                <a16:creationId xmlns:a16="http://schemas.microsoft.com/office/drawing/2014/main" id="{5EA507C8-EC0E-2A83-7327-3F3E8987E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447800"/>
          <a:ext cx="17526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14600" imgH="9067800" progId="Equation.3">
                  <p:embed/>
                </p:oleObj>
              </mc:Choice>
              <mc:Fallback>
                <p:oleObj name="Equation" r:id="rId6" imgW="15214600" imgH="906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447800"/>
                        <a:ext cx="1752600" cy="104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47" name="Object 7">
            <a:extLst>
              <a:ext uri="{FF2B5EF4-FFF2-40B4-BE49-F238E27FC236}">
                <a16:creationId xmlns:a16="http://schemas.microsoft.com/office/drawing/2014/main" id="{5B7AFC2D-01D9-DFE7-6427-FF27AB867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500438"/>
          <a:ext cx="36004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0373300" imgH="10236200" progId="Equation.3">
                  <p:embed/>
                </p:oleObj>
              </mc:Choice>
              <mc:Fallback>
                <p:oleObj name="公式" r:id="rId8" imgW="40373300" imgH="10236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3600450" cy="911225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848" name="Text Box 8">
            <a:extLst>
              <a:ext uri="{FF2B5EF4-FFF2-40B4-BE49-F238E27FC236}">
                <a16:creationId xmlns:a16="http://schemas.microsoft.com/office/drawing/2014/main" id="{1047FAD0-92DD-38FB-C49E-B1F20F26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482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Hall effect can be used to find </a:t>
            </a:r>
            <a:r>
              <a:rPr lang="en-US" altLang="zh-CN" sz="3200" b="1" i="1">
                <a:solidFill>
                  <a:srgbClr val="3333FF"/>
                </a:solidFill>
              </a:rPr>
              <a:t>B</a:t>
            </a:r>
            <a:r>
              <a:rPr lang="en-US" altLang="zh-CN" sz="3200" b="1">
                <a:solidFill>
                  <a:srgbClr val="3333FF"/>
                </a:solidFill>
              </a:rPr>
              <a:t>, </a:t>
            </a:r>
            <a:r>
              <a:rPr lang="en-US" altLang="zh-CN" sz="3200" b="1" i="1">
                <a:solidFill>
                  <a:srgbClr val="3333FF"/>
                </a:solidFill>
              </a:rPr>
              <a:t>I</a:t>
            </a:r>
            <a:r>
              <a:rPr lang="en-US" altLang="zh-CN" sz="3200" b="1">
                <a:solidFill>
                  <a:srgbClr val="3333FF"/>
                </a:solidFill>
              </a:rPr>
              <a:t>, density, positive or negative and drift speed of charged carriers</a:t>
            </a:r>
            <a:r>
              <a:rPr lang="en-US" altLang="zh-CN" b="1"/>
              <a:t>…</a:t>
            </a:r>
          </a:p>
        </p:txBody>
      </p:sp>
      <p:grpSp>
        <p:nvGrpSpPr>
          <p:cNvPr id="931849" name="Group 9">
            <a:extLst>
              <a:ext uri="{FF2B5EF4-FFF2-40B4-BE49-F238E27FC236}">
                <a16:creationId xmlns:a16="http://schemas.microsoft.com/office/drawing/2014/main" id="{E3BB1E5A-4719-076D-A119-DF15436E9E09}"/>
              </a:ext>
            </a:extLst>
          </p:cNvPr>
          <p:cNvGrpSpPr>
            <a:grpSpLocks/>
          </p:cNvGrpSpPr>
          <p:nvPr/>
        </p:nvGrpSpPr>
        <p:grpSpPr bwMode="auto">
          <a:xfrm>
            <a:off x="4992688" y="304800"/>
            <a:ext cx="3998912" cy="2057400"/>
            <a:chOff x="3145" y="288"/>
            <a:chExt cx="2519" cy="1296"/>
          </a:xfrm>
        </p:grpSpPr>
        <p:sp>
          <p:nvSpPr>
            <p:cNvPr id="16394" name="Line 10">
              <a:extLst>
                <a:ext uri="{FF2B5EF4-FFF2-40B4-BE49-F238E27FC236}">
                  <a16:creationId xmlns:a16="http://schemas.microsoft.com/office/drawing/2014/main" id="{5322D876-43C9-46EB-6D28-28147FF10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3" y="1056"/>
              <a:ext cx="437" cy="432"/>
            </a:xfrm>
            <a:prstGeom prst="line">
              <a:avLst/>
            </a:prstGeom>
            <a:noFill/>
            <a:ln w="28575">
              <a:solidFill>
                <a:srgbClr val="3CB4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Line 11">
              <a:extLst>
                <a:ext uri="{FF2B5EF4-FFF2-40B4-BE49-F238E27FC236}">
                  <a16:creationId xmlns:a16="http://schemas.microsoft.com/office/drawing/2014/main" id="{86A96146-5828-04B7-1515-8773A300C3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056"/>
              <a:ext cx="437" cy="432"/>
            </a:xfrm>
            <a:prstGeom prst="line">
              <a:avLst/>
            </a:prstGeom>
            <a:noFill/>
            <a:ln w="28575">
              <a:solidFill>
                <a:srgbClr val="3CB4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7510DDE5-893C-D3CB-C4DD-E7C7794B2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7" y="1056"/>
              <a:ext cx="436" cy="432"/>
            </a:xfrm>
            <a:prstGeom prst="line">
              <a:avLst/>
            </a:prstGeom>
            <a:noFill/>
            <a:ln w="28575">
              <a:solidFill>
                <a:srgbClr val="3CB4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0E968503-32F4-E7E6-647C-EC70C40D6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6" y="1056"/>
              <a:ext cx="436" cy="432"/>
            </a:xfrm>
            <a:prstGeom prst="line">
              <a:avLst/>
            </a:prstGeom>
            <a:noFill/>
            <a:ln w="28575">
              <a:solidFill>
                <a:srgbClr val="3CB4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217D757D-8A2C-90CA-8D96-097DE402E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6" y="336"/>
              <a:ext cx="243" cy="240"/>
            </a:xfrm>
            <a:prstGeom prst="line">
              <a:avLst/>
            </a:prstGeom>
            <a:noFill/>
            <a:ln w="28575">
              <a:solidFill>
                <a:srgbClr val="3CB4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id="{516FFF29-EF73-C4AC-EF00-4C05F62D74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5" y="336"/>
              <a:ext cx="243" cy="240"/>
            </a:xfrm>
            <a:prstGeom prst="line">
              <a:avLst/>
            </a:prstGeom>
            <a:noFill/>
            <a:ln w="28575">
              <a:solidFill>
                <a:srgbClr val="3CB4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20357C9F-327D-6C3D-B30F-C958C8716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2" y="336"/>
              <a:ext cx="291" cy="288"/>
            </a:xfrm>
            <a:prstGeom prst="line">
              <a:avLst/>
            </a:prstGeom>
            <a:noFill/>
            <a:ln w="28575">
              <a:solidFill>
                <a:srgbClr val="3CB4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17">
              <a:extLst>
                <a:ext uri="{FF2B5EF4-FFF2-40B4-BE49-F238E27FC236}">
                  <a16:creationId xmlns:a16="http://schemas.microsoft.com/office/drawing/2014/main" id="{400828EF-E9D8-62A6-D9AE-10F33E3E3E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9" y="336"/>
              <a:ext cx="243" cy="240"/>
            </a:xfrm>
            <a:prstGeom prst="line">
              <a:avLst/>
            </a:prstGeom>
            <a:noFill/>
            <a:ln w="28575">
              <a:solidFill>
                <a:srgbClr val="3CB47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2" name="Object 18">
              <a:extLst>
                <a:ext uri="{FF2B5EF4-FFF2-40B4-BE49-F238E27FC236}">
                  <a16:creationId xmlns:a16="http://schemas.microsoft.com/office/drawing/2014/main" id="{5D3270B2-4BDB-4E70-0671-116FD660BF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7" y="432"/>
            <a:ext cx="28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978400" imgH="6146800" progId="Equation.3">
                    <p:embed/>
                  </p:oleObj>
                </mc:Choice>
                <mc:Fallback>
                  <p:oleObj name="Equation" r:id="rId10" imgW="4978400" imgH="6146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7" y="432"/>
                          <a:ext cx="28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403" name="Group 19">
              <a:extLst>
                <a:ext uri="{FF2B5EF4-FFF2-40B4-BE49-F238E27FC236}">
                  <a16:creationId xmlns:a16="http://schemas.microsoft.com/office/drawing/2014/main" id="{8D0F9276-FD55-C569-3520-3CE3BDAF9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88"/>
              <a:ext cx="2064" cy="1296"/>
              <a:chOff x="3504" y="720"/>
              <a:chExt cx="2064" cy="1296"/>
            </a:xfrm>
          </p:grpSpPr>
          <p:sp>
            <p:nvSpPr>
              <p:cNvPr id="16426" name="Line 20">
                <a:extLst>
                  <a:ext uri="{FF2B5EF4-FFF2-40B4-BE49-F238E27FC236}">
                    <a16:creationId xmlns:a16="http://schemas.microsoft.com/office/drawing/2014/main" id="{00EB7DF6-A88D-60F2-5238-926E94ED1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92" y="182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7" name="Line 21">
                <a:extLst>
                  <a:ext uri="{FF2B5EF4-FFF2-40B4-BE49-F238E27FC236}">
                    <a16:creationId xmlns:a16="http://schemas.microsoft.com/office/drawing/2014/main" id="{643BFAB1-73F0-E6AF-FEDA-B3A8306353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6" y="720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8" name="Line 22">
                <a:extLst>
                  <a:ext uri="{FF2B5EF4-FFF2-40B4-BE49-F238E27FC236}">
                    <a16:creationId xmlns:a16="http://schemas.microsoft.com/office/drawing/2014/main" id="{36A93679-8CF2-763F-AE19-ADE42885D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6" y="2016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9" name="Line 23">
                <a:extLst>
                  <a:ext uri="{FF2B5EF4-FFF2-40B4-BE49-F238E27FC236}">
                    <a16:creationId xmlns:a16="http://schemas.microsoft.com/office/drawing/2014/main" id="{EA400C74-76E7-ACFD-D466-21ECEA9B3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6" y="7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0" name="Line 24">
                <a:extLst>
                  <a:ext uri="{FF2B5EF4-FFF2-40B4-BE49-F238E27FC236}">
                    <a16:creationId xmlns:a16="http://schemas.microsoft.com/office/drawing/2014/main" id="{35EAAD13-44DD-9B32-D7C5-8A899CAF4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8" y="1584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1" name="Line 25">
                <a:extLst>
                  <a:ext uri="{FF2B5EF4-FFF2-40B4-BE49-F238E27FC236}">
                    <a16:creationId xmlns:a16="http://schemas.microsoft.com/office/drawing/2014/main" id="{643347AD-682F-3BE0-0CD7-146B915A7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00" y="72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2" name="Oval 26">
                <a:extLst>
                  <a:ext uri="{FF2B5EF4-FFF2-40B4-BE49-F238E27FC236}">
                    <a16:creationId xmlns:a16="http://schemas.microsoft.com/office/drawing/2014/main" id="{98472898-1F94-08F3-6538-56F1BCF9E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1239"/>
                <a:ext cx="336" cy="33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6433" name="Text Box 27">
                <a:extLst>
                  <a:ext uri="{FF2B5EF4-FFF2-40B4-BE49-F238E27FC236}">
                    <a16:creationId xmlns:a16="http://schemas.microsoft.com/office/drawing/2014/main" id="{47F22FF4-931B-0C9E-E91D-AE9FF5812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4" y="1248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ea typeface="仿宋_GB2312" pitchFamily="49" charset="-122"/>
                  </a:rPr>
                  <a:t>V</a:t>
                </a:r>
                <a:endParaRPr lang="en-US" altLang="zh-CN" b="1">
                  <a:ea typeface="仿宋_GB2312" pitchFamily="49" charset="-122"/>
                </a:endParaRPr>
              </a:p>
            </p:txBody>
          </p:sp>
          <p:sp>
            <p:nvSpPr>
              <p:cNvPr id="16434" name="Text Box 28">
                <a:extLst>
                  <a:ext uri="{FF2B5EF4-FFF2-40B4-BE49-F238E27FC236}">
                    <a16:creationId xmlns:a16="http://schemas.microsoft.com/office/drawing/2014/main" id="{D89CE98A-52D7-40C9-91E2-0D9B52B9F2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+</a:t>
                </a:r>
              </a:p>
            </p:txBody>
          </p:sp>
          <p:sp>
            <p:nvSpPr>
              <p:cNvPr id="16435" name="Text Box 29">
                <a:extLst>
                  <a:ext uri="{FF2B5EF4-FFF2-40B4-BE49-F238E27FC236}">
                    <a16:creationId xmlns:a16="http://schemas.microsoft.com/office/drawing/2014/main" id="{3B6054C3-DA1B-08F7-53E7-05E34FD218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" y="158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+</a:t>
                </a:r>
              </a:p>
            </p:txBody>
          </p:sp>
          <p:sp>
            <p:nvSpPr>
              <p:cNvPr id="16436" name="Text Box 30">
                <a:extLst>
                  <a:ext uri="{FF2B5EF4-FFF2-40B4-BE49-F238E27FC236}">
                    <a16:creationId xmlns:a16="http://schemas.microsoft.com/office/drawing/2014/main" id="{958AAC21-1295-6BC9-A226-25CA766721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0" y="158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+</a:t>
                </a:r>
              </a:p>
            </p:txBody>
          </p:sp>
          <p:sp>
            <p:nvSpPr>
              <p:cNvPr id="16437" name="Text Box 31">
                <a:extLst>
                  <a:ext uri="{FF2B5EF4-FFF2-40B4-BE49-F238E27FC236}">
                    <a16:creationId xmlns:a16="http://schemas.microsoft.com/office/drawing/2014/main" id="{05AF4C8C-4D05-4005-2B8F-7442E4866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0" y="158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+</a:t>
                </a:r>
              </a:p>
            </p:txBody>
          </p:sp>
          <p:sp>
            <p:nvSpPr>
              <p:cNvPr id="16438" name="Text Box 32">
                <a:extLst>
                  <a:ext uri="{FF2B5EF4-FFF2-40B4-BE49-F238E27FC236}">
                    <a16:creationId xmlns:a16="http://schemas.microsoft.com/office/drawing/2014/main" id="{ED50BAA0-95D6-E6F1-ED24-41EEE85DB6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0" y="1584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+</a:t>
                </a:r>
              </a:p>
            </p:txBody>
          </p:sp>
          <p:sp>
            <p:nvSpPr>
              <p:cNvPr id="16439" name="Text Box 33">
                <a:extLst>
                  <a:ext uri="{FF2B5EF4-FFF2-40B4-BE49-F238E27FC236}">
                    <a16:creationId xmlns:a16="http://schemas.microsoft.com/office/drawing/2014/main" id="{6144BB49-0F8B-A1F1-59F9-9052E01E00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15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40" name="Text Box 34">
                <a:extLst>
                  <a:ext uri="{FF2B5EF4-FFF2-40B4-BE49-F238E27FC236}">
                    <a16:creationId xmlns:a16="http://schemas.microsoft.com/office/drawing/2014/main" id="{AD3C64DC-C04C-2826-C2B4-324648744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3" y="115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41" name="Text Box 35">
                <a:extLst>
                  <a:ext uri="{FF2B5EF4-FFF2-40B4-BE49-F238E27FC236}">
                    <a16:creationId xmlns:a16="http://schemas.microsoft.com/office/drawing/2014/main" id="{7D8D50B6-DDA9-6351-D852-F4A778182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3" y="115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42" name="Text Box 36">
                <a:extLst>
                  <a:ext uri="{FF2B5EF4-FFF2-40B4-BE49-F238E27FC236}">
                    <a16:creationId xmlns:a16="http://schemas.microsoft.com/office/drawing/2014/main" id="{4E073227-2848-1C74-3922-8EE76653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3" y="115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43" name="Text Box 37">
                <a:extLst>
                  <a:ext uri="{FF2B5EF4-FFF2-40B4-BE49-F238E27FC236}">
                    <a16:creationId xmlns:a16="http://schemas.microsoft.com/office/drawing/2014/main" id="{B673B2A5-B267-5557-6907-3154D8819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15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44" name="Text Box 38">
                <a:extLst>
                  <a:ext uri="{FF2B5EF4-FFF2-40B4-BE49-F238E27FC236}">
                    <a16:creationId xmlns:a16="http://schemas.microsoft.com/office/drawing/2014/main" id="{D1AAFE3C-8D0B-5376-7FB6-9EA14C27A1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7" y="1008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45" name="Text Box 39">
                <a:extLst>
                  <a:ext uri="{FF2B5EF4-FFF2-40B4-BE49-F238E27FC236}">
                    <a16:creationId xmlns:a16="http://schemas.microsoft.com/office/drawing/2014/main" id="{970CB220-8B0C-77E5-AF91-63BFFA959E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8" y="1008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46" name="Text Box 40">
                <a:extLst>
                  <a:ext uri="{FF2B5EF4-FFF2-40B4-BE49-F238E27FC236}">
                    <a16:creationId xmlns:a16="http://schemas.microsoft.com/office/drawing/2014/main" id="{248618B6-EFB9-5996-FBF7-6AB14735C8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8" y="1008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47" name="Text Box 41">
                <a:extLst>
                  <a:ext uri="{FF2B5EF4-FFF2-40B4-BE49-F238E27FC236}">
                    <a16:creationId xmlns:a16="http://schemas.microsoft.com/office/drawing/2014/main" id="{32B93EB1-D199-DA0F-DC06-63EA83FBB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8" y="1008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48" name="Text Box 42">
                <a:extLst>
                  <a:ext uri="{FF2B5EF4-FFF2-40B4-BE49-F238E27FC236}">
                    <a16:creationId xmlns:a16="http://schemas.microsoft.com/office/drawing/2014/main" id="{22527671-6F90-0624-BB6F-597C67885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7" y="1008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49" name="Text Box 43">
                <a:extLst>
                  <a:ext uri="{FF2B5EF4-FFF2-40B4-BE49-F238E27FC236}">
                    <a16:creationId xmlns:a16="http://schemas.microsoft.com/office/drawing/2014/main" id="{B6A69115-87F4-4E63-9208-21E96516F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3" y="91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50" name="Text Box 44">
                <a:extLst>
                  <a:ext uri="{FF2B5EF4-FFF2-40B4-BE49-F238E27FC236}">
                    <a16:creationId xmlns:a16="http://schemas.microsoft.com/office/drawing/2014/main" id="{C6C72DF5-A7D0-F768-4416-FBFC2494BC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4" y="91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51" name="Text Box 45">
                <a:extLst>
                  <a:ext uri="{FF2B5EF4-FFF2-40B4-BE49-F238E27FC236}">
                    <a16:creationId xmlns:a16="http://schemas.microsoft.com/office/drawing/2014/main" id="{560D7020-2925-D3E3-6E46-910A703A8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4" y="91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52" name="Text Box 46">
                <a:extLst>
                  <a:ext uri="{FF2B5EF4-FFF2-40B4-BE49-F238E27FC236}">
                    <a16:creationId xmlns:a16="http://schemas.microsoft.com/office/drawing/2014/main" id="{E5AE73A9-917D-D194-426B-77EA3CB75D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4" y="91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53" name="Text Box 47">
                <a:extLst>
                  <a:ext uri="{FF2B5EF4-FFF2-40B4-BE49-F238E27FC236}">
                    <a16:creationId xmlns:a16="http://schemas.microsoft.com/office/drawing/2014/main" id="{29ADF79D-04AE-E128-251E-7DE622EB20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3" y="912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-</a:t>
                </a:r>
              </a:p>
            </p:txBody>
          </p:sp>
          <p:sp>
            <p:nvSpPr>
              <p:cNvPr id="16454" name="Text Box 48">
                <a:extLst>
                  <a:ext uri="{FF2B5EF4-FFF2-40B4-BE49-F238E27FC236}">
                    <a16:creationId xmlns:a16="http://schemas.microsoft.com/office/drawing/2014/main" id="{99E891CB-F8DE-A4FF-FF91-DA5F84B85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440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ea typeface="仿宋_GB2312" pitchFamily="49" charset="-122"/>
                  </a:rPr>
                  <a:t>+</a:t>
                </a:r>
              </a:p>
            </p:txBody>
          </p:sp>
        </p:grpSp>
        <p:grpSp>
          <p:nvGrpSpPr>
            <p:cNvPr id="16404" name="Group 49">
              <a:extLst>
                <a:ext uri="{FF2B5EF4-FFF2-40B4-BE49-F238E27FC236}">
                  <a16:creationId xmlns:a16="http://schemas.microsoft.com/office/drawing/2014/main" id="{A192AAA8-A4EE-5454-DB10-19AE6E434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5" y="504"/>
              <a:ext cx="1999" cy="912"/>
              <a:chOff x="505" y="2064"/>
              <a:chExt cx="1999" cy="912"/>
            </a:xfrm>
          </p:grpSpPr>
          <p:sp>
            <p:nvSpPr>
              <p:cNvPr id="16408" name="Line 50">
                <a:extLst>
                  <a:ext uri="{FF2B5EF4-FFF2-40B4-BE49-F238E27FC236}">
                    <a16:creationId xmlns:a16="http://schemas.microsoft.com/office/drawing/2014/main" id="{A28C2C53-1D7B-9524-8BA6-91B25F728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4" y="2186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09" name="Line 51">
                <a:extLst>
                  <a:ext uri="{FF2B5EF4-FFF2-40B4-BE49-F238E27FC236}">
                    <a16:creationId xmlns:a16="http://schemas.microsoft.com/office/drawing/2014/main" id="{AE608CAC-1440-93D2-58EA-9C0A19452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" y="2426"/>
                <a:ext cx="13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0" name="Line 52">
                <a:extLst>
                  <a:ext uri="{FF2B5EF4-FFF2-40B4-BE49-F238E27FC236}">
                    <a16:creationId xmlns:a16="http://schemas.microsoft.com/office/drawing/2014/main" id="{DB0A8830-6994-5049-7BF0-271F1E89D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8" y="2954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1" name="Freeform 53">
                <a:extLst>
                  <a:ext uri="{FF2B5EF4-FFF2-40B4-BE49-F238E27FC236}">
                    <a16:creationId xmlns:a16="http://schemas.microsoft.com/office/drawing/2014/main" id="{C080834F-E7E4-40DA-2131-558153360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" y="2186"/>
                <a:ext cx="128" cy="240"/>
              </a:xfrm>
              <a:custGeom>
                <a:avLst/>
                <a:gdLst>
                  <a:gd name="T0" fmla="*/ 112 w 128"/>
                  <a:gd name="T1" fmla="*/ 0 h 240"/>
                  <a:gd name="T2" fmla="*/ 112 w 128"/>
                  <a:gd name="T3" fmla="*/ 96 h 240"/>
                  <a:gd name="T4" fmla="*/ 16 w 128"/>
                  <a:gd name="T5" fmla="*/ 144 h 240"/>
                  <a:gd name="T6" fmla="*/ 16 w 128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8" h="240">
                    <a:moveTo>
                      <a:pt x="112" y="0"/>
                    </a:moveTo>
                    <a:cubicBezTo>
                      <a:pt x="120" y="36"/>
                      <a:pt x="128" y="72"/>
                      <a:pt x="112" y="96"/>
                    </a:cubicBezTo>
                    <a:cubicBezTo>
                      <a:pt x="96" y="120"/>
                      <a:pt x="32" y="120"/>
                      <a:pt x="16" y="144"/>
                    </a:cubicBezTo>
                    <a:cubicBezTo>
                      <a:pt x="0" y="168"/>
                      <a:pt x="8" y="204"/>
                      <a:pt x="16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2" name="Freeform 54">
                <a:extLst>
                  <a:ext uri="{FF2B5EF4-FFF2-40B4-BE49-F238E27FC236}">
                    <a16:creationId xmlns:a16="http://schemas.microsoft.com/office/drawing/2014/main" id="{A23A917B-8437-F314-77D7-DC4B85F60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" y="2666"/>
                <a:ext cx="208" cy="288"/>
              </a:xfrm>
              <a:custGeom>
                <a:avLst/>
                <a:gdLst>
                  <a:gd name="T0" fmla="*/ 182 w 128"/>
                  <a:gd name="T1" fmla="*/ 0 h 240"/>
                  <a:gd name="T2" fmla="*/ 182 w 128"/>
                  <a:gd name="T3" fmla="*/ 115 h 240"/>
                  <a:gd name="T4" fmla="*/ 26 w 128"/>
                  <a:gd name="T5" fmla="*/ 173 h 240"/>
                  <a:gd name="T6" fmla="*/ 26 w 128"/>
                  <a:gd name="T7" fmla="*/ 288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8" h="240">
                    <a:moveTo>
                      <a:pt x="112" y="0"/>
                    </a:moveTo>
                    <a:cubicBezTo>
                      <a:pt x="120" y="36"/>
                      <a:pt x="128" y="72"/>
                      <a:pt x="112" y="96"/>
                    </a:cubicBezTo>
                    <a:cubicBezTo>
                      <a:pt x="96" y="120"/>
                      <a:pt x="32" y="120"/>
                      <a:pt x="16" y="144"/>
                    </a:cubicBezTo>
                    <a:cubicBezTo>
                      <a:pt x="0" y="168"/>
                      <a:pt x="8" y="204"/>
                      <a:pt x="16" y="24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3" name="Freeform 55">
                <a:extLst>
                  <a:ext uri="{FF2B5EF4-FFF2-40B4-BE49-F238E27FC236}">
                    <a16:creationId xmlns:a16="http://schemas.microsoft.com/office/drawing/2014/main" id="{BDB4829D-AB87-E2AB-5BFE-A62DF8F4D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2426"/>
                <a:ext cx="112" cy="528"/>
              </a:xfrm>
              <a:custGeom>
                <a:avLst/>
                <a:gdLst>
                  <a:gd name="T0" fmla="*/ 56 w 112"/>
                  <a:gd name="T1" fmla="*/ 0 h 528"/>
                  <a:gd name="T2" fmla="*/ 104 w 112"/>
                  <a:gd name="T3" fmla="*/ 96 h 528"/>
                  <a:gd name="T4" fmla="*/ 8 w 112"/>
                  <a:gd name="T5" fmla="*/ 192 h 528"/>
                  <a:gd name="T6" fmla="*/ 56 w 112"/>
                  <a:gd name="T7" fmla="*/ 336 h 528"/>
                  <a:gd name="T8" fmla="*/ 8 w 112"/>
                  <a:gd name="T9" fmla="*/ 432 h 528"/>
                  <a:gd name="T10" fmla="*/ 56 w 112"/>
                  <a:gd name="T11" fmla="*/ 528 h 5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528">
                    <a:moveTo>
                      <a:pt x="56" y="0"/>
                    </a:moveTo>
                    <a:cubicBezTo>
                      <a:pt x="84" y="32"/>
                      <a:pt x="112" y="64"/>
                      <a:pt x="104" y="96"/>
                    </a:cubicBezTo>
                    <a:cubicBezTo>
                      <a:pt x="96" y="128"/>
                      <a:pt x="16" y="152"/>
                      <a:pt x="8" y="192"/>
                    </a:cubicBezTo>
                    <a:cubicBezTo>
                      <a:pt x="0" y="232"/>
                      <a:pt x="56" y="296"/>
                      <a:pt x="56" y="336"/>
                    </a:cubicBezTo>
                    <a:cubicBezTo>
                      <a:pt x="56" y="376"/>
                      <a:pt x="8" y="400"/>
                      <a:pt x="8" y="432"/>
                    </a:cubicBezTo>
                    <a:cubicBezTo>
                      <a:pt x="8" y="464"/>
                      <a:pt x="48" y="512"/>
                      <a:pt x="56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Freeform 56">
                <a:extLst>
                  <a:ext uri="{FF2B5EF4-FFF2-40B4-BE49-F238E27FC236}">
                    <a16:creationId xmlns:a16="http://schemas.microsoft.com/office/drawing/2014/main" id="{E1A20B43-24B2-0138-3474-D12F7A7DA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2426"/>
                <a:ext cx="112" cy="528"/>
              </a:xfrm>
              <a:custGeom>
                <a:avLst/>
                <a:gdLst>
                  <a:gd name="T0" fmla="*/ 56 w 112"/>
                  <a:gd name="T1" fmla="*/ 0 h 528"/>
                  <a:gd name="T2" fmla="*/ 104 w 112"/>
                  <a:gd name="T3" fmla="*/ 96 h 528"/>
                  <a:gd name="T4" fmla="*/ 8 w 112"/>
                  <a:gd name="T5" fmla="*/ 192 h 528"/>
                  <a:gd name="T6" fmla="*/ 56 w 112"/>
                  <a:gd name="T7" fmla="*/ 336 h 528"/>
                  <a:gd name="T8" fmla="*/ 8 w 112"/>
                  <a:gd name="T9" fmla="*/ 432 h 528"/>
                  <a:gd name="T10" fmla="*/ 56 w 112"/>
                  <a:gd name="T11" fmla="*/ 528 h 5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528">
                    <a:moveTo>
                      <a:pt x="56" y="0"/>
                    </a:moveTo>
                    <a:cubicBezTo>
                      <a:pt x="84" y="32"/>
                      <a:pt x="112" y="64"/>
                      <a:pt x="104" y="96"/>
                    </a:cubicBezTo>
                    <a:cubicBezTo>
                      <a:pt x="96" y="128"/>
                      <a:pt x="16" y="152"/>
                      <a:pt x="8" y="192"/>
                    </a:cubicBezTo>
                    <a:cubicBezTo>
                      <a:pt x="0" y="232"/>
                      <a:pt x="56" y="296"/>
                      <a:pt x="56" y="336"/>
                    </a:cubicBezTo>
                    <a:cubicBezTo>
                      <a:pt x="56" y="376"/>
                      <a:pt x="8" y="400"/>
                      <a:pt x="8" y="432"/>
                    </a:cubicBezTo>
                    <a:cubicBezTo>
                      <a:pt x="8" y="464"/>
                      <a:pt x="48" y="512"/>
                      <a:pt x="56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5" name="Freeform 57">
                <a:extLst>
                  <a:ext uri="{FF2B5EF4-FFF2-40B4-BE49-F238E27FC236}">
                    <a16:creationId xmlns:a16="http://schemas.microsoft.com/office/drawing/2014/main" id="{4EEC0E70-446F-E245-9003-90A5C3F023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501487" flipH="1">
                <a:off x="980" y="2160"/>
                <a:ext cx="47" cy="288"/>
              </a:xfrm>
              <a:custGeom>
                <a:avLst/>
                <a:gdLst>
                  <a:gd name="T0" fmla="*/ 24 w 112"/>
                  <a:gd name="T1" fmla="*/ 0 h 528"/>
                  <a:gd name="T2" fmla="*/ 44 w 112"/>
                  <a:gd name="T3" fmla="*/ 52 h 528"/>
                  <a:gd name="T4" fmla="*/ 3 w 112"/>
                  <a:gd name="T5" fmla="*/ 105 h 528"/>
                  <a:gd name="T6" fmla="*/ 24 w 112"/>
                  <a:gd name="T7" fmla="*/ 183 h 528"/>
                  <a:gd name="T8" fmla="*/ 3 w 112"/>
                  <a:gd name="T9" fmla="*/ 236 h 528"/>
                  <a:gd name="T10" fmla="*/ 24 w 112"/>
                  <a:gd name="T11" fmla="*/ 288 h 5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2" h="528">
                    <a:moveTo>
                      <a:pt x="56" y="0"/>
                    </a:moveTo>
                    <a:cubicBezTo>
                      <a:pt x="84" y="32"/>
                      <a:pt x="112" y="64"/>
                      <a:pt x="104" y="96"/>
                    </a:cubicBezTo>
                    <a:cubicBezTo>
                      <a:pt x="96" y="128"/>
                      <a:pt x="16" y="152"/>
                      <a:pt x="8" y="192"/>
                    </a:cubicBezTo>
                    <a:cubicBezTo>
                      <a:pt x="0" y="232"/>
                      <a:pt x="56" y="296"/>
                      <a:pt x="56" y="336"/>
                    </a:cubicBezTo>
                    <a:cubicBezTo>
                      <a:pt x="56" y="376"/>
                      <a:pt x="8" y="400"/>
                      <a:pt x="8" y="432"/>
                    </a:cubicBezTo>
                    <a:cubicBezTo>
                      <a:pt x="8" y="464"/>
                      <a:pt x="48" y="512"/>
                      <a:pt x="56" y="52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6" name="Freeform 58">
                <a:extLst>
                  <a:ext uri="{FF2B5EF4-FFF2-40B4-BE49-F238E27FC236}">
                    <a16:creationId xmlns:a16="http://schemas.microsoft.com/office/drawing/2014/main" id="{892B3FC1-8132-2D47-F77D-98BA1AE59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2" y="2186"/>
                <a:ext cx="104" cy="480"/>
              </a:xfrm>
              <a:custGeom>
                <a:avLst/>
                <a:gdLst>
                  <a:gd name="T0" fmla="*/ 0 w 104"/>
                  <a:gd name="T1" fmla="*/ 0 h 480"/>
                  <a:gd name="T2" fmla="*/ 96 w 104"/>
                  <a:gd name="T3" fmla="*/ 192 h 480"/>
                  <a:gd name="T4" fmla="*/ 48 w 104"/>
                  <a:gd name="T5" fmla="*/ 336 h 480"/>
                  <a:gd name="T6" fmla="*/ 96 w 104"/>
                  <a:gd name="T7" fmla="*/ 480 h 48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04" h="480">
                    <a:moveTo>
                      <a:pt x="0" y="0"/>
                    </a:moveTo>
                    <a:cubicBezTo>
                      <a:pt x="44" y="68"/>
                      <a:pt x="88" y="136"/>
                      <a:pt x="96" y="192"/>
                    </a:cubicBezTo>
                    <a:cubicBezTo>
                      <a:pt x="104" y="248"/>
                      <a:pt x="48" y="288"/>
                      <a:pt x="48" y="336"/>
                    </a:cubicBezTo>
                    <a:cubicBezTo>
                      <a:pt x="48" y="384"/>
                      <a:pt x="72" y="432"/>
                      <a:pt x="96" y="48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7" name="Line 59">
                <a:extLst>
                  <a:ext uri="{FF2B5EF4-FFF2-40B4-BE49-F238E27FC236}">
                    <a16:creationId xmlns:a16="http://schemas.microsoft.com/office/drawing/2014/main" id="{1DA2EDB6-975B-49E3-9570-656470BD6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88" y="2618"/>
                <a:ext cx="43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8" name="Text Box 60">
                <a:extLst>
                  <a:ext uri="{FF2B5EF4-FFF2-40B4-BE49-F238E27FC236}">
                    <a16:creationId xmlns:a16="http://schemas.microsoft.com/office/drawing/2014/main" id="{6BD8D9B8-A27A-A07E-CD1B-8BAB0EAF50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4" y="2579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ea typeface="仿宋_GB2312" pitchFamily="49" charset="-122"/>
                  </a:rPr>
                  <a:t>I</a:t>
                </a:r>
                <a:endParaRPr lang="en-US" altLang="zh-CN" b="1">
                  <a:ea typeface="仿宋_GB2312" pitchFamily="49" charset="-122"/>
                </a:endParaRPr>
              </a:p>
            </p:txBody>
          </p:sp>
          <p:sp>
            <p:nvSpPr>
              <p:cNvPr id="16419" name="Line 61">
                <a:extLst>
                  <a:ext uri="{FF2B5EF4-FFF2-40B4-BE49-F238E27FC236}">
                    <a16:creationId xmlns:a16="http://schemas.microsoft.com/office/drawing/2014/main" id="{A2419503-43FA-1EB4-2934-EEABB5416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4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0" name="Line 62">
                <a:extLst>
                  <a:ext uri="{FF2B5EF4-FFF2-40B4-BE49-F238E27FC236}">
                    <a16:creationId xmlns:a16="http://schemas.microsoft.com/office/drawing/2014/main" id="{87290347-1A61-90BC-1F51-F3F73E065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" y="295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1" name="Line 63">
                <a:extLst>
                  <a:ext uri="{FF2B5EF4-FFF2-40B4-BE49-F238E27FC236}">
                    <a16:creationId xmlns:a16="http://schemas.microsoft.com/office/drawing/2014/main" id="{EE1584BA-FBE5-8FED-110C-C30FB5FAB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" y="21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2" name="Line 64">
                <a:extLst>
                  <a:ext uri="{FF2B5EF4-FFF2-40B4-BE49-F238E27FC236}">
                    <a16:creationId xmlns:a16="http://schemas.microsoft.com/office/drawing/2014/main" id="{34FA4A73-8A80-D72F-E632-65A990E44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2424"/>
                <a:ext cx="0" cy="5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3" name="Rectangle 65">
                <a:extLst>
                  <a:ext uri="{FF2B5EF4-FFF2-40B4-BE49-F238E27FC236}">
                    <a16:creationId xmlns:a16="http://schemas.microsoft.com/office/drawing/2014/main" id="{6CDEA707-9E2D-7BA8-9810-1F1840F6C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" y="2544"/>
                <a:ext cx="1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ea typeface="仿宋_GB2312" pitchFamily="49" charset="-122"/>
                  </a:rPr>
                  <a:t>l</a:t>
                </a:r>
              </a:p>
            </p:txBody>
          </p:sp>
          <p:sp>
            <p:nvSpPr>
              <p:cNvPr id="16424" name="Line 66">
                <a:extLst>
                  <a:ext uri="{FF2B5EF4-FFF2-40B4-BE49-F238E27FC236}">
                    <a16:creationId xmlns:a16="http://schemas.microsoft.com/office/drawing/2014/main" id="{9262B6FA-5717-F875-812F-D085200FE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2160"/>
                <a:ext cx="24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5" name="Rectangle 67">
                <a:extLst>
                  <a:ext uri="{FF2B5EF4-FFF2-40B4-BE49-F238E27FC236}">
                    <a16:creationId xmlns:a16="http://schemas.microsoft.com/office/drawing/2014/main" id="{6180F77B-F536-E00E-3168-CC29C1678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06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ea typeface="仿宋_GB2312" pitchFamily="49" charset="-122"/>
                  </a:rPr>
                  <a:t>d</a:t>
                </a:r>
              </a:p>
            </p:txBody>
          </p:sp>
        </p:grpSp>
        <p:grpSp>
          <p:nvGrpSpPr>
            <p:cNvPr id="16405" name="Group 68">
              <a:extLst>
                <a:ext uri="{FF2B5EF4-FFF2-40B4-BE49-F238E27FC236}">
                  <a16:creationId xmlns:a16="http://schemas.microsoft.com/office/drawing/2014/main" id="{1091C131-C5DA-F80B-8E61-8295DC147C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0" y="552"/>
              <a:ext cx="480" cy="867"/>
              <a:chOff x="4620" y="552"/>
              <a:chExt cx="480" cy="867"/>
            </a:xfrm>
          </p:grpSpPr>
          <p:sp>
            <p:nvSpPr>
              <p:cNvPr id="16406" name="Text Box 69">
                <a:extLst>
                  <a:ext uri="{FF2B5EF4-FFF2-40B4-BE49-F238E27FC236}">
                    <a16:creationId xmlns:a16="http://schemas.microsoft.com/office/drawing/2014/main" id="{D77789E2-F831-2C50-0183-B0F0D2A68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0" y="55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D63CD"/>
                    </a:solidFill>
                  </a:rPr>
                  <a:t>O</a:t>
                </a:r>
              </a:p>
            </p:txBody>
          </p:sp>
          <p:sp>
            <p:nvSpPr>
              <p:cNvPr id="16407" name="Text Box 70">
                <a:extLst>
                  <a:ext uri="{FF2B5EF4-FFF2-40B4-BE49-F238E27FC236}">
                    <a16:creationId xmlns:a16="http://schemas.microsoft.com/office/drawing/2014/main" id="{FD4BE3F4-4674-B57C-9D76-7A7DFF6A3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8" y="1092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D63CD"/>
                    </a:solidFill>
                  </a:rPr>
                  <a:t>O</a:t>
                </a:r>
                <a:r>
                  <a:rPr lang="en-US" altLang="zh-CN" b="1" i="1" baseline="30000">
                    <a:solidFill>
                      <a:srgbClr val="FD63CD"/>
                    </a:solidFill>
                  </a:rPr>
                  <a:t>’</a:t>
                </a:r>
                <a:endParaRPr lang="en-US" altLang="zh-CN" b="1" i="1">
                  <a:solidFill>
                    <a:srgbClr val="FD63CD"/>
                  </a:solidFill>
                </a:endParaRPr>
              </a:p>
            </p:txBody>
          </p:sp>
        </p:grpSp>
      </p:grpSp>
      <p:sp>
        <p:nvSpPr>
          <p:cNvPr id="931911" name="AutoShape 71">
            <a:extLst>
              <a:ext uri="{FF2B5EF4-FFF2-40B4-BE49-F238E27FC236}">
                <a16:creationId xmlns:a16="http://schemas.microsoft.com/office/drawing/2014/main" id="{F78C3E71-5E51-8F31-165A-FDE6785DC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2590800" cy="457200"/>
          </a:xfrm>
          <a:prstGeom prst="wedgeRoundRectCallout">
            <a:avLst>
              <a:gd name="adj1" fmla="val 45713"/>
              <a:gd name="adj2" fmla="val 382639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400" b="1">
                <a:latin typeface="宋体" panose="02010600030101010101" pitchFamily="2" charset="-122"/>
              </a:rPr>
              <a:t>半导体类型判别</a:t>
            </a:r>
          </a:p>
        </p:txBody>
      </p:sp>
      <p:graphicFrame>
        <p:nvGraphicFramePr>
          <p:cNvPr id="931912" name="Object 72">
            <a:extLst>
              <a:ext uri="{FF2B5EF4-FFF2-40B4-BE49-F238E27FC236}">
                <a16:creationId xmlns:a16="http://schemas.microsoft.com/office/drawing/2014/main" id="{B8731B52-2B66-FAF8-5B8F-0EB21E4FB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744538"/>
          <a:ext cx="30845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3990300" imgH="4978400" progId="Equation.3">
                  <p:embed/>
                </p:oleObj>
              </mc:Choice>
              <mc:Fallback>
                <p:oleObj name="公式" r:id="rId12" imgW="23990300" imgH="49784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744538"/>
                        <a:ext cx="30845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3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3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45" grpId="0" build="p" autoUpdateAnimBg="0"/>
      <p:bldP spid="931848" grpId="0" build="p" autoUpdateAnimBg="0"/>
      <p:bldP spid="931911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890" name="Group 2">
            <a:extLst>
              <a:ext uri="{FF2B5EF4-FFF2-40B4-BE49-F238E27FC236}">
                <a16:creationId xmlns:a16="http://schemas.microsoft.com/office/drawing/2014/main" id="{F8496853-6179-77F3-0959-2255B91DD39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66675"/>
            <a:ext cx="7696200" cy="590550"/>
            <a:chOff x="336" y="96"/>
            <a:chExt cx="4848" cy="372"/>
          </a:xfrm>
        </p:grpSpPr>
        <p:sp>
          <p:nvSpPr>
            <p:cNvPr id="17433" name="Text Box 3">
              <a:extLst>
                <a:ext uri="{FF2B5EF4-FFF2-40B4-BE49-F238E27FC236}">
                  <a16:creationId xmlns:a16="http://schemas.microsoft.com/office/drawing/2014/main" id="{8CDD57E0-C321-74B4-EBC9-11F243CCB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96"/>
              <a:ext cx="4848" cy="371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>
                  <a:solidFill>
                    <a:schemeClr val="tx2"/>
                  </a:solidFill>
                  <a:cs typeface="Arial" panose="020B0604020202020204" pitchFamily="34" charset="0"/>
                </a:rPr>
                <a:t>25-4.      on a Current-carrying Wire </a:t>
              </a:r>
              <a:r>
                <a:rPr kumimoji="0" lang="en-US" altLang="zh-CN" b="1">
                  <a:solidFill>
                    <a:schemeClr val="tx2"/>
                  </a:solidFill>
                  <a:cs typeface="Arial" panose="020B0604020202020204" pitchFamily="34" charset="0"/>
                </a:rPr>
                <a:t>(P605)</a:t>
              </a:r>
            </a:p>
          </p:txBody>
        </p:sp>
        <p:graphicFrame>
          <p:nvGraphicFramePr>
            <p:cNvPr id="17434" name="Object 4">
              <a:extLst>
                <a:ext uri="{FF2B5EF4-FFF2-40B4-BE49-F238E27FC236}">
                  <a16:creationId xmlns:a16="http://schemas.microsoft.com/office/drawing/2014/main" id="{64073B9F-22AE-FBDD-38B8-AB0FB5F4AA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08"/>
            <a:ext cx="3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731000" imgH="6731000" progId="Equation.3">
                    <p:embed/>
                  </p:oleObj>
                </mc:Choice>
                <mc:Fallback>
                  <p:oleObj name="Equation" r:id="rId2" imgW="6731000" imgH="6731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08"/>
                          <a:ext cx="36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3893" name="Text Box 5">
            <a:extLst>
              <a:ext uri="{FF2B5EF4-FFF2-40B4-BE49-F238E27FC236}">
                <a16:creationId xmlns:a16="http://schemas.microsoft.com/office/drawing/2014/main" id="{3476E218-480E-C776-2450-2F47B0F0C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371600"/>
            <a:ext cx="6629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Freely choose a short length d</a:t>
            </a:r>
            <a:r>
              <a:rPr lang="en-US" altLang="zh-CN" sz="3200" b="1" i="1"/>
              <a:t>l</a:t>
            </a:r>
            <a:r>
              <a:rPr lang="en-US" altLang="zh-CN" sz="3200" b="1"/>
              <a:t>, cross area </a:t>
            </a:r>
            <a:r>
              <a:rPr lang="en-US" altLang="zh-CN" sz="3200" b="1" i="1"/>
              <a:t>A</a:t>
            </a:r>
            <a:r>
              <a:rPr lang="en-US" altLang="zh-CN" sz="3200" b="1"/>
              <a:t>, mass </a:t>
            </a:r>
            <a:r>
              <a:rPr lang="en-US" altLang="zh-CN" sz="3200" b="1" i="1"/>
              <a:t>m</a:t>
            </a:r>
            <a:r>
              <a:rPr lang="en-US" altLang="zh-CN" sz="3200" b="1"/>
              <a:t>, charge </a:t>
            </a:r>
            <a:r>
              <a:rPr lang="en-US" altLang="zh-CN" sz="3200" b="1" i="1"/>
              <a:t>q</a:t>
            </a:r>
            <a:r>
              <a:rPr lang="en-US" altLang="zh-CN" sz="3200" b="1"/>
              <a:t>, then the Lorentz’ force on each particle: </a:t>
            </a:r>
          </a:p>
        </p:txBody>
      </p:sp>
      <p:graphicFrame>
        <p:nvGraphicFramePr>
          <p:cNvPr id="933894" name="Object 6">
            <a:extLst>
              <a:ext uri="{FF2B5EF4-FFF2-40B4-BE49-F238E27FC236}">
                <a16:creationId xmlns:a16="http://schemas.microsoft.com/office/drawing/2014/main" id="{8B9F6B78-9822-3123-457A-EEA2B1D9F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3117850"/>
          <a:ext cx="22098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327100" imgH="5562600" progId="Equation.3">
                  <p:embed/>
                </p:oleObj>
              </mc:Choice>
              <mc:Fallback>
                <p:oleObj name="Equation" r:id="rId4" imgW="26327100" imgH="556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117850"/>
                        <a:ext cx="22098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3895" name="Text Box 7">
            <a:extLst>
              <a:ext uri="{FF2B5EF4-FFF2-40B4-BE49-F238E27FC236}">
                <a16:creationId xmlns:a16="http://schemas.microsoft.com/office/drawing/2014/main" id="{9F7CBCE2-A5FD-BB0E-C592-FA9676F33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01963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/>
              <a:t>N=nA </a:t>
            </a:r>
            <a:r>
              <a:rPr lang="en-US" altLang="zh-CN" sz="3200" b="1"/>
              <a:t>d</a:t>
            </a:r>
            <a:r>
              <a:rPr lang="en-US" altLang="zh-CN" sz="3200" b="1" i="1"/>
              <a:t>l</a:t>
            </a:r>
          </a:p>
        </p:txBody>
      </p:sp>
      <p:graphicFrame>
        <p:nvGraphicFramePr>
          <p:cNvPr id="933896" name="Object 8">
            <a:extLst>
              <a:ext uri="{FF2B5EF4-FFF2-40B4-BE49-F238E27FC236}">
                <a16:creationId xmlns:a16="http://schemas.microsoft.com/office/drawing/2014/main" id="{3DB2554E-72B0-DBD2-E22D-9BD46FE4D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13" y="3721100"/>
          <a:ext cx="91233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7533500" imgH="5562600" progId="Equation.3">
                  <p:embed/>
                </p:oleObj>
              </mc:Choice>
              <mc:Fallback>
                <p:oleObj name="公式" r:id="rId6" imgW="77533500" imgH="556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3" y="3721100"/>
                        <a:ext cx="91233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3916" name="Group 28">
            <a:extLst>
              <a:ext uri="{FF2B5EF4-FFF2-40B4-BE49-F238E27FC236}">
                <a16:creationId xmlns:a16="http://schemas.microsoft.com/office/drawing/2014/main" id="{54399990-327A-9AF4-4BA1-68CADDD0D8EE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554538"/>
            <a:ext cx="6805612" cy="674687"/>
            <a:chOff x="657" y="2869"/>
            <a:chExt cx="4287" cy="425"/>
          </a:xfrm>
        </p:grpSpPr>
        <p:graphicFrame>
          <p:nvGraphicFramePr>
            <p:cNvPr id="17431" name="Object 10">
              <a:extLst>
                <a:ext uri="{FF2B5EF4-FFF2-40B4-BE49-F238E27FC236}">
                  <a16:creationId xmlns:a16="http://schemas.microsoft.com/office/drawing/2014/main" id="{C9084E28-D200-E51C-2A92-38F8801571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2869"/>
            <a:ext cx="2132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3934400" imgH="6731000" progId="Equation.3">
                    <p:embed/>
                  </p:oleObj>
                </mc:Choice>
                <mc:Fallback>
                  <p:oleObj name="公式" r:id="rId8" imgW="33934400" imgH="673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869"/>
                          <a:ext cx="2132" cy="425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2" name="Text Box 11">
              <a:extLst>
                <a:ext uri="{FF2B5EF4-FFF2-40B4-BE49-F238E27FC236}">
                  <a16:creationId xmlns:a16="http://schemas.microsoft.com/office/drawing/2014/main" id="{370D66E6-77BF-1633-FA69-4C78F6545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4" y="2889"/>
              <a:ext cx="20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(force on a current)</a:t>
              </a:r>
            </a:p>
          </p:txBody>
        </p:sp>
      </p:grpSp>
      <p:grpSp>
        <p:nvGrpSpPr>
          <p:cNvPr id="933900" name="Group 12">
            <a:extLst>
              <a:ext uri="{FF2B5EF4-FFF2-40B4-BE49-F238E27FC236}">
                <a16:creationId xmlns:a16="http://schemas.microsoft.com/office/drawing/2014/main" id="{1CA8D43A-C68F-15F2-15A5-A1DA38D85E1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440363"/>
            <a:ext cx="7315200" cy="579437"/>
            <a:chOff x="384" y="3312"/>
            <a:chExt cx="4608" cy="365"/>
          </a:xfrm>
        </p:grpSpPr>
        <p:sp>
          <p:nvSpPr>
            <p:cNvPr id="17429" name="Text Box 13">
              <a:extLst>
                <a:ext uri="{FF2B5EF4-FFF2-40B4-BE49-F238E27FC236}">
                  <a16:creationId xmlns:a16="http://schemas.microsoft.com/office/drawing/2014/main" id="{31254CC1-1840-A210-0DCA-5ADB93485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312"/>
              <a:ext cx="46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</a:rPr>
                <a:t>Note:</a:t>
              </a:r>
              <a:r>
                <a:rPr lang="en-US" altLang="zh-CN" sz="3200" b="1">
                  <a:solidFill>
                    <a:srgbClr val="3333FF"/>
                  </a:solidFill>
                </a:rPr>
                <a:t> where     is </a:t>
              </a:r>
              <a:r>
                <a:rPr lang="en-US" altLang="zh-CN" sz="3200" b="1">
                  <a:solidFill>
                    <a:srgbClr val="FF0000"/>
                  </a:solidFill>
                </a:rPr>
                <a:t>external</a:t>
              </a:r>
              <a:r>
                <a:rPr lang="en-US" altLang="zh-CN" sz="3200" b="1">
                  <a:solidFill>
                    <a:srgbClr val="3333FF"/>
                  </a:solidFill>
                </a:rPr>
                <a:t> magnetic field.</a:t>
              </a:r>
            </a:p>
          </p:txBody>
        </p:sp>
        <p:graphicFrame>
          <p:nvGraphicFramePr>
            <p:cNvPr id="17430" name="Object 14">
              <a:extLst>
                <a:ext uri="{FF2B5EF4-FFF2-40B4-BE49-F238E27FC236}">
                  <a16:creationId xmlns:a16="http://schemas.microsoft.com/office/drawing/2014/main" id="{51D78AF1-E4C9-0123-9410-64FDAD40ED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5" y="3356"/>
            <a:ext cx="22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94200" imgH="5562600" progId="Equation.3">
                    <p:embed/>
                  </p:oleObj>
                </mc:Choice>
                <mc:Fallback>
                  <p:oleObj name="Equation" r:id="rId10" imgW="4394200" imgH="5562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5" y="3356"/>
                          <a:ext cx="22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3903" name="Text Box 15">
            <a:extLst>
              <a:ext uri="{FF2B5EF4-FFF2-40B4-BE49-F238E27FC236}">
                <a16:creationId xmlns:a16="http://schemas.microsoft.com/office/drawing/2014/main" id="{A40803DF-B63F-384A-73E6-392134CC9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8350"/>
            <a:ext cx="57912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1. Magnetic force on a current</a:t>
            </a:r>
          </a:p>
        </p:txBody>
      </p:sp>
      <p:grpSp>
        <p:nvGrpSpPr>
          <p:cNvPr id="933904" name="Group 16">
            <a:extLst>
              <a:ext uri="{FF2B5EF4-FFF2-40B4-BE49-F238E27FC236}">
                <a16:creationId xmlns:a16="http://schemas.microsoft.com/office/drawing/2014/main" id="{94C8F02A-E9FE-6DEB-8C61-8631DD077FB0}"/>
              </a:ext>
            </a:extLst>
          </p:cNvPr>
          <p:cNvGrpSpPr>
            <a:grpSpLocks/>
          </p:cNvGrpSpPr>
          <p:nvPr/>
        </p:nvGrpSpPr>
        <p:grpSpPr bwMode="auto">
          <a:xfrm>
            <a:off x="7375525" y="844550"/>
            <a:ext cx="1616075" cy="2203450"/>
            <a:chOff x="4538" y="532"/>
            <a:chExt cx="1018" cy="1388"/>
          </a:xfrm>
        </p:grpSpPr>
        <p:sp>
          <p:nvSpPr>
            <p:cNvPr id="17418" name="Freeform 17">
              <a:extLst>
                <a:ext uri="{FF2B5EF4-FFF2-40B4-BE49-F238E27FC236}">
                  <a16:creationId xmlns:a16="http://schemas.microsoft.com/office/drawing/2014/main" id="{7A0F30A3-0227-BC1F-15F7-F36AC6333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4" y="768"/>
              <a:ext cx="768" cy="1152"/>
            </a:xfrm>
            <a:custGeom>
              <a:avLst/>
              <a:gdLst>
                <a:gd name="T0" fmla="*/ 0 w 768"/>
                <a:gd name="T1" fmla="*/ 1152 h 1152"/>
                <a:gd name="T2" fmla="*/ 144 w 768"/>
                <a:gd name="T3" fmla="*/ 768 h 1152"/>
                <a:gd name="T4" fmla="*/ 336 w 768"/>
                <a:gd name="T5" fmla="*/ 528 h 1152"/>
                <a:gd name="T6" fmla="*/ 576 w 768"/>
                <a:gd name="T7" fmla="*/ 336 h 1152"/>
                <a:gd name="T8" fmla="*/ 720 w 768"/>
                <a:gd name="T9" fmla="*/ 144 h 1152"/>
                <a:gd name="T10" fmla="*/ 768 w 768"/>
                <a:gd name="T11" fmla="*/ 0 h 11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68" h="1152">
                  <a:moveTo>
                    <a:pt x="0" y="1152"/>
                  </a:moveTo>
                  <a:cubicBezTo>
                    <a:pt x="44" y="1012"/>
                    <a:pt x="88" y="872"/>
                    <a:pt x="144" y="768"/>
                  </a:cubicBezTo>
                  <a:cubicBezTo>
                    <a:pt x="200" y="664"/>
                    <a:pt x="264" y="600"/>
                    <a:pt x="336" y="528"/>
                  </a:cubicBezTo>
                  <a:cubicBezTo>
                    <a:pt x="408" y="456"/>
                    <a:pt x="512" y="400"/>
                    <a:pt x="576" y="336"/>
                  </a:cubicBezTo>
                  <a:cubicBezTo>
                    <a:pt x="640" y="272"/>
                    <a:pt x="688" y="200"/>
                    <a:pt x="720" y="144"/>
                  </a:cubicBezTo>
                  <a:cubicBezTo>
                    <a:pt x="752" y="88"/>
                    <a:pt x="760" y="44"/>
                    <a:pt x="768" y="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18">
              <a:extLst>
                <a:ext uri="{FF2B5EF4-FFF2-40B4-BE49-F238E27FC236}">
                  <a16:creationId xmlns:a16="http://schemas.microsoft.com/office/drawing/2014/main" id="{F0A7C908-C5DA-540C-76C3-E626C43806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2" y="1152"/>
              <a:ext cx="624" cy="19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9">
              <a:extLst>
                <a:ext uri="{FF2B5EF4-FFF2-40B4-BE49-F238E27FC236}">
                  <a16:creationId xmlns:a16="http://schemas.microsoft.com/office/drawing/2014/main" id="{D4605F24-F294-1D19-2C59-5E331F286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4" y="624"/>
              <a:ext cx="0" cy="28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20">
              <a:extLst>
                <a:ext uri="{FF2B5EF4-FFF2-40B4-BE49-F238E27FC236}">
                  <a16:creationId xmlns:a16="http://schemas.microsoft.com/office/drawing/2014/main" id="{D5656D74-E14E-D365-97F9-73BE42F005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2" y="1129"/>
              <a:ext cx="24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22" name="Object 21">
              <a:extLst>
                <a:ext uri="{FF2B5EF4-FFF2-40B4-BE49-F238E27FC236}">
                  <a16:creationId xmlns:a16="http://schemas.microsoft.com/office/drawing/2014/main" id="{D64C32C4-21D9-8478-F1C8-965B1534D6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21" y="532"/>
            <a:ext cx="21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394200" imgH="5562600" progId="Equation.3">
                    <p:embed/>
                  </p:oleObj>
                </mc:Choice>
                <mc:Fallback>
                  <p:oleObj name="Equation" r:id="rId12" imgW="4394200" imgH="5562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1" y="532"/>
                          <a:ext cx="21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22">
              <a:extLst>
                <a:ext uri="{FF2B5EF4-FFF2-40B4-BE49-F238E27FC236}">
                  <a16:creationId xmlns:a16="http://schemas.microsoft.com/office/drawing/2014/main" id="{CE8B33D9-6FF8-59B3-029B-EB47C86C55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1212"/>
            <a:ext cx="18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94200" imgH="5562600" progId="Equation.3">
                    <p:embed/>
                  </p:oleObj>
                </mc:Choice>
                <mc:Fallback>
                  <p:oleObj name="Equation" r:id="rId14" imgW="4394200" imgH="5562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212"/>
                          <a:ext cx="18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4" name="Object 23">
              <a:extLst>
                <a:ext uri="{FF2B5EF4-FFF2-40B4-BE49-F238E27FC236}">
                  <a16:creationId xmlns:a16="http://schemas.microsoft.com/office/drawing/2014/main" id="{222F3E53-4909-EF28-5709-50EDF25034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8" y="1248"/>
            <a:ext cx="19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394200" imgH="5562600" progId="Equation.3">
                    <p:embed/>
                  </p:oleObj>
                </mc:Choice>
                <mc:Fallback>
                  <p:oleObj name="Equation" r:id="rId15" imgW="4394200" imgH="5562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8" y="1248"/>
                          <a:ext cx="19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5" name="Text Box 24">
              <a:extLst>
                <a:ext uri="{FF2B5EF4-FFF2-40B4-BE49-F238E27FC236}">
                  <a16:creationId xmlns:a16="http://schemas.microsoft.com/office/drawing/2014/main" id="{9BAA2C6E-B263-BA0F-FB27-307F08C9D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979"/>
              <a:ext cx="1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 i="1">
                  <a:solidFill>
                    <a:srgbClr val="FF0000"/>
                  </a:solidFill>
                </a:rPr>
                <a:t>i</a:t>
              </a:r>
            </a:p>
          </p:txBody>
        </p:sp>
        <p:graphicFrame>
          <p:nvGraphicFramePr>
            <p:cNvPr id="17426" name="Object 25">
              <a:extLst>
                <a:ext uri="{FF2B5EF4-FFF2-40B4-BE49-F238E27FC236}">
                  <a16:creationId xmlns:a16="http://schemas.microsoft.com/office/drawing/2014/main" id="{71E99E49-4F2E-FFFB-EB52-5BDAC1D108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03" y="1051"/>
            <a:ext cx="17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797300" imgH="4686300" progId="Equation.3">
                    <p:embed/>
                  </p:oleObj>
                </mc:Choice>
                <mc:Fallback>
                  <p:oleObj name="Equation" r:id="rId16" imgW="3797300" imgH="46863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3" y="1051"/>
                          <a:ext cx="17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Line 26">
              <a:extLst>
                <a:ext uri="{FF2B5EF4-FFF2-40B4-BE49-F238E27FC236}">
                  <a16:creationId xmlns:a16="http://schemas.microsoft.com/office/drawing/2014/main" id="{C489B876-5B88-CF51-3EDD-49E045A7B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392"/>
              <a:ext cx="48" cy="336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Freeform 27">
              <a:extLst>
                <a:ext uri="{FF2B5EF4-FFF2-40B4-BE49-F238E27FC236}">
                  <a16:creationId xmlns:a16="http://schemas.microsoft.com/office/drawing/2014/main" id="{E4BEB389-AC44-0BA3-BBDF-EF9B335A3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1220"/>
              <a:ext cx="22" cy="68"/>
            </a:xfrm>
            <a:custGeom>
              <a:avLst/>
              <a:gdLst>
                <a:gd name="T0" fmla="*/ 0 w 22"/>
                <a:gd name="T1" fmla="*/ 0 h 68"/>
                <a:gd name="T2" fmla="*/ 22 w 22"/>
                <a:gd name="T3" fmla="*/ 68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68">
                  <a:moveTo>
                    <a:pt x="0" y="0"/>
                  </a:moveTo>
                  <a:cubicBezTo>
                    <a:pt x="7" y="23"/>
                    <a:pt x="22" y="68"/>
                    <a:pt x="22" y="6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3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3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3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3893" grpId="0" build="p" autoUpdateAnimBg="0"/>
      <p:bldP spid="933895" grpId="0" build="p" autoUpdateAnimBg="0"/>
      <p:bldP spid="93390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4" name="Text Box 2">
            <a:extLst>
              <a:ext uri="{FF2B5EF4-FFF2-40B4-BE49-F238E27FC236}">
                <a16:creationId xmlns:a16="http://schemas.microsoft.com/office/drawing/2014/main" id="{F493A72F-EDC8-1139-149F-77145EBA5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0488"/>
            <a:ext cx="2043113" cy="519112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Example:</a:t>
            </a:r>
          </a:p>
        </p:txBody>
      </p:sp>
      <p:grpSp>
        <p:nvGrpSpPr>
          <p:cNvPr id="934915" name="Group 3">
            <a:extLst>
              <a:ext uri="{FF2B5EF4-FFF2-40B4-BE49-F238E27FC236}">
                <a16:creationId xmlns:a16="http://schemas.microsoft.com/office/drawing/2014/main" id="{6545E272-7EE2-5F7F-88C8-CE349BDE18A0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615950"/>
            <a:ext cx="9067800" cy="1822450"/>
            <a:chOff x="48" y="432"/>
            <a:chExt cx="5712" cy="1148"/>
          </a:xfrm>
        </p:grpSpPr>
        <p:sp>
          <p:nvSpPr>
            <p:cNvPr id="18450" name="Text Box 4">
              <a:extLst>
                <a:ext uri="{FF2B5EF4-FFF2-40B4-BE49-F238E27FC236}">
                  <a16:creationId xmlns:a16="http://schemas.microsoft.com/office/drawing/2014/main" id="{27025D2A-DBD7-AC02-51E9-2CE532D88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432"/>
              <a:ext cx="5712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660033"/>
                  </a:solidFill>
                </a:rPr>
                <a:t>A straight, horizontal length of copper wire has a current </a:t>
              </a:r>
              <a:r>
                <a:rPr lang="en-US" altLang="zh-CN" b="1" i="1">
                  <a:solidFill>
                    <a:srgbClr val="660033"/>
                  </a:solidFill>
                </a:rPr>
                <a:t>I</a:t>
              </a:r>
              <a:r>
                <a:rPr lang="en-US" altLang="zh-CN" b="1">
                  <a:solidFill>
                    <a:srgbClr val="660033"/>
                  </a:solidFill>
                </a:rPr>
                <a:t>=28A through it. What are magnitude and direction of the minimum magnetic field needed to suspend the wire (to balance     ) on it? The linear density of wire is 46.6g/m.</a:t>
              </a:r>
            </a:p>
          </p:txBody>
        </p:sp>
        <p:graphicFrame>
          <p:nvGraphicFramePr>
            <p:cNvPr id="18451" name="Object 5">
              <a:extLst>
                <a:ext uri="{FF2B5EF4-FFF2-40B4-BE49-F238E27FC236}">
                  <a16:creationId xmlns:a16="http://schemas.microsoft.com/office/drawing/2014/main" id="{3755862D-3F40-1A6E-0189-20D6180932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7" y="1236"/>
            <a:ext cx="27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146800" imgH="7607300" progId="Equation.3">
                    <p:embed/>
                  </p:oleObj>
                </mc:Choice>
                <mc:Fallback>
                  <p:oleObj name="Equation" r:id="rId2" imgW="6146800" imgH="7607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" y="1236"/>
                          <a:ext cx="27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4918" name="Group 6">
            <a:extLst>
              <a:ext uri="{FF2B5EF4-FFF2-40B4-BE49-F238E27FC236}">
                <a16:creationId xmlns:a16="http://schemas.microsoft.com/office/drawing/2014/main" id="{7B23DF01-265D-635F-C286-B6F961111F05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667000"/>
            <a:ext cx="1476375" cy="1836738"/>
            <a:chOff x="3786" y="1723"/>
            <a:chExt cx="930" cy="1157"/>
          </a:xfrm>
        </p:grpSpPr>
        <p:grpSp>
          <p:nvGrpSpPr>
            <p:cNvPr id="18440" name="Group 7">
              <a:extLst>
                <a:ext uri="{FF2B5EF4-FFF2-40B4-BE49-F238E27FC236}">
                  <a16:creationId xmlns:a16="http://schemas.microsoft.com/office/drawing/2014/main" id="{51A46766-72E2-C1BA-04B7-3B16D7AF0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208"/>
              <a:ext cx="240" cy="192"/>
              <a:chOff x="3936" y="1968"/>
              <a:chExt cx="240" cy="192"/>
            </a:xfrm>
          </p:grpSpPr>
          <p:sp>
            <p:nvSpPr>
              <p:cNvPr id="18448" name="Oval 8">
                <a:extLst>
                  <a:ext uri="{FF2B5EF4-FFF2-40B4-BE49-F238E27FC236}">
                    <a16:creationId xmlns:a16="http://schemas.microsoft.com/office/drawing/2014/main" id="{03546A01-BE90-2C12-38DC-15529F3CC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968"/>
                <a:ext cx="24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8449" name="Oval 9">
                <a:extLst>
                  <a:ext uri="{FF2B5EF4-FFF2-40B4-BE49-F238E27FC236}">
                    <a16:creationId xmlns:a16="http://schemas.microsoft.com/office/drawing/2014/main" id="{657B698C-318E-A363-824A-2E8B2A4D4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05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441" name="Line 10">
              <a:extLst>
                <a:ext uri="{FF2B5EF4-FFF2-40B4-BE49-F238E27FC236}">
                  <a16:creationId xmlns:a16="http://schemas.microsoft.com/office/drawing/2014/main" id="{1FD1A1E9-BEA2-5498-0A06-E2BCF59EFE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" y="1872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11">
              <a:extLst>
                <a:ext uri="{FF2B5EF4-FFF2-40B4-BE49-F238E27FC236}">
                  <a16:creationId xmlns:a16="http://schemas.microsoft.com/office/drawing/2014/main" id="{6632EE05-98B2-5C65-D498-4C87B0F6A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2376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Line 12">
              <a:extLst>
                <a:ext uri="{FF2B5EF4-FFF2-40B4-BE49-F238E27FC236}">
                  <a16:creationId xmlns:a16="http://schemas.microsoft.com/office/drawing/2014/main" id="{5D462666-8D14-0ED8-8861-5E049DEC14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2304"/>
              <a:ext cx="4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444" name="Object 13">
              <a:extLst>
                <a:ext uri="{FF2B5EF4-FFF2-40B4-BE49-F238E27FC236}">
                  <a16:creationId xmlns:a16="http://schemas.microsoft.com/office/drawing/2014/main" id="{75111EAA-464D-B374-718C-EDB78D465D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6" y="2096"/>
            <a:ext cx="162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02100" imgH="5562600" progId="Equation.3">
                    <p:embed/>
                  </p:oleObj>
                </mc:Choice>
                <mc:Fallback>
                  <p:oleObj name="Equation" r:id="rId4" imgW="4102100" imgH="5562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2096"/>
                          <a:ext cx="162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4">
              <a:extLst>
                <a:ext uri="{FF2B5EF4-FFF2-40B4-BE49-F238E27FC236}">
                  <a16:creationId xmlns:a16="http://schemas.microsoft.com/office/drawing/2014/main" id="{A77C9138-FDFA-1B50-CE68-DCF4A916BD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544"/>
            <a:ext cx="2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146800" imgH="7607300" progId="Equation.3">
                    <p:embed/>
                  </p:oleObj>
                </mc:Choice>
                <mc:Fallback>
                  <p:oleObj name="Equation" r:id="rId6" imgW="6146800" imgH="7607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44"/>
                          <a:ext cx="2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5">
              <a:extLst>
                <a:ext uri="{FF2B5EF4-FFF2-40B4-BE49-F238E27FC236}">
                  <a16:creationId xmlns:a16="http://schemas.microsoft.com/office/drawing/2014/main" id="{05933FB4-D30E-EAC9-B856-95506353AA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4" y="1723"/>
            <a:ext cx="288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731000" imgH="6731000" progId="Equation.3">
                    <p:embed/>
                  </p:oleObj>
                </mc:Choice>
                <mc:Fallback>
                  <p:oleObj name="Equation" r:id="rId7" imgW="6731000" imgH="6731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723"/>
                          <a:ext cx="288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6">
              <a:extLst>
                <a:ext uri="{FF2B5EF4-FFF2-40B4-BE49-F238E27FC236}">
                  <a16:creationId xmlns:a16="http://schemas.microsoft.com/office/drawing/2014/main" id="{D16DF7DE-88B4-1F3E-5889-4B00F3F5D5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" y="2088"/>
            <a:ext cx="17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94200" imgH="5562600" progId="Equation.3">
                    <p:embed/>
                  </p:oleObj>
                </mc:Choice>
                <mc:Fallback>
                  <p:oleObj name="Equation" r:id="rId9" imgW="4394200" imgH="5562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088"/>
                          <a:ext cx="174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4929" name="Object 17">
            <a:extLst>
              <a:ext uri="{FF2B5EF4-FFF2-40B4-BE49-F238E27FC236}">
                <a16:creationId xmlns:a16="http://schemas.microsoft.com/office/drawing/2014/main" id="{D54592A3-AC4A-66F2-533B-995061434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895600"/>
          <a:ext cx="2438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968700" imgH="5562600" progId="Equation.3">
                  <p:embed/>
                </p:oleObj>
              </mc:Choice>
              <mc:Fallback>
                <p:oleObj name="Equation" r:id="rId11" imgW="28968700" imgH="556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95600"/>
                        <a:ext cx="2438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4930" name="Text Box 18">
            <a:extLst>
              <a:ext uri="{FF2B5EF4-FFF2-40B4-BE49-F238E27FC236}">
                <a16:creationId xmlns:a16="http://schemas.microsoft.com/office/drawing/2014/main" id="{7367361F-22FA-16F4-BD7E-5948FF0A9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90800"/>
            <a:ext cx="1524000" cy="519113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Solution:</a:t>
            </a:r>
          </a:p>
        </p:txBody>
      </p:sp>
      <p:graphicFrame>
        <p:nvGraphicFramePr>
          <p:cNvPr id="934931" name="Object 19">
            <a:extLst>
              <a:ext uri="{FF2B5EF4-FFF2-40B4-BE49-F238E27FC236}">
                <a16:creationId xmlns:a16="http://schemas.microsoft.com/office/drawing/2014/main" id="{E5EE9048-CC39-7CEB-364B-4725794FE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3592513"/>
          <a:ext cx="56340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0802500" imgH="12585700" progId="Equation.3">
                  <p:embed/>
                </p:oleObj>
              </mc:Choice>
              <mc:Fallback>
                <p:oleObj name="Equation" r:id="rId13" imgW="70802500" imgH="12585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3592513"/>
                        <a:ext cx="56340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4932" name="Text Box 20">
            <a:extLst>
              <a:ext uri="{FF2B5EF4-FFF2-40B4-BE49-F238E27FC236}">
                <a16:creationId xmlns:a16="http://schemas.microsoft.com/office/drawing/2014/main" id="{9BE5F851-3E2D-EADE-1F1B-F386627EC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76788"/>
            <a:ext cx="6477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This is about 160 times the strength of Earth’s magnetic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4914" grpId="0" animBg="1" autoUpdateAnimBg="0"/>
      <p:bldP spid="934930" grpId="0" animBg="1" autoUpdateAnimBg="0"/>
      <p:bldP spid="93493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Text Box 2">
            <a:extLst>
              <a:ext uri="{FF2B5EF4-FFF2-40B4-BE49-F238E27FC236}">
                <a16:creationId xmlns:a16="http://schemas.microsoft.com/office/drawing/2014/main" id="{36E8BBA2-AF86-E42D-3F83-1B1622935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915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0033"/>
                </a:solidFill>
              </a:rPr>
              <a:t>A half-circular wire of radius </a:t>
            </a:r>
            <a:r>
              <a:rPr lang="en-US" altLang="zh-CN" b="1" i="1">
                <a:solidFill>
                  <a:srgbClr val="660033"/>
                </a:solidFill>
              </a:rPr>
              <a:t>R</a:t>
            </a:r>
            <a:r>
              <a:rPr lang="en-US" altLang="zh-CN" b="1">
                <a:solidFill>
                  <a:srgbClr val="660033"/>
                </a:solidFill>
              </a:rPr>
              <a:t> with current </a:t>
            </a:r>
            <a:r>
              <a:rPr lang="en-US" altLang="zh-CN" b="1" i="1">
                <a:solidFill>
                  <a:srgbClr val="660033"/>
                </a:solidFill>
              </a:rPr>
              <a:t>I</a:t>
            </a:r>
            <a:r>
              <a:rPr lang="en-US" altLang="zh-CN" b="1">
                <a:solidFill>
                  <a:srgbClr val="660033"/>
                </a:solidFill>
              </a:rPr>
              <a:t> is put  in a </a:t>
            </a:r>
            <a:r>
              <a:rPr lang="en-US" altLang="zh-CN" b="1">
                <a:solidFill>
                  <a:srgbClr val="FF0000"/>
                </a:solidFill>
              </a:rPr>
              <a:t>uniform</a:t>
            </a:r>
            <a:r>
              <a:rPr lang="en-US" altLang="zh-CN" b="1">
                <a:solidFill>
                  <a:srgbClr val="660033"/>
                </a:solidFill>
              </a:rPr>
              <a:t> magnetic field as the figure shown, </a:t>
            </a: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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=30°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  <a:sym typeface="Symbol" pitchFamily="2" charset="2"/>
              </a:rPr>
              <a:t>, find the 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magnetic force acted on the arc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  <a:sym typeface="Symbol" pitchFamily="2" charset="2"/>
              </a:rPr>
              <a:t> (</a:t>
            </a:r>
            <a:r>
              <a:rPr lang="zh-CN" altLang="en-US" sz="2000" b="1">
                <a:solidFill>
                  <a:srgbClr val="660033"/>
                </a:solidFill>
                <a:latin typeface="宋体" panose="02010600030101010101" pitchFamily="2" charset="-122"/>
                <a:sym typeface="Symbol" pitchFamily="2" charset="2"/>
              </a:rPr>
              <a:t>此段圆弧电流受的磁力</a:t>
            </a:r>
            <a:r>
              <a:rPr lang="en-US" altLang="zh-CN" sz="2000" b="1">
                <a:solidFill>
                  <a:srgbClr val="660033"/>
                </a:solidFill>
                <a:latin typeface="宋体" panose="02010600030101010101" pitchFamily="2" charset="-122"/>
                <a:sym typeface="Symbol" pitchFamily="2" charset="2"/>
              </a:rPr>
              <a:t>)</a:t>
            </a:r>
            <a:r>
              <a:rPr lang="en-US" altLang="zh-CN" b="1">
                <a:solidFill>
                  <a:srgbClr val="660033"/>
                </a:solidFill>
                <a:ea typeface="楷体_GB2312" pitchFamily="49" charset="-122"/>
                <a:sym typeface="Symbol" pitchFamily="2" charset="2"/>
              </a:rPr>
              <a:t>.</a:t>
            </a:r>
          </a:p>
        </p:txBody>
      </p:sp>
      <p:graphicFrame>
        <p:nvGraphicFramePr>
          <p:cNvPr id="935940" name="Object 4">
            <a:extLst>
              <a:ext uri="{FF2B5EF4-FFF2-40B4-BE49-F238E27FC236}">
                <a16:creationId xmlns:a16="http://schemas.microsoft.com/office/drawing/2014/main" id="{38F61B17-C93F-015A-2319-F450FB50BC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565400"/>
          <a:ext cx="31130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945600" imgH="8191500" progId="Equation.3">
                  <p:embed/>
                </p:oleObj>
              </mc:Choice>
              <mc:Fallback>
                <p:oleObj name="公式" r:id="rId2" imgW="21945600" imgH="819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565400"/>
                        <a:ext cx="311308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5941" name="Object 5">
            <a:extLst>
              <a:ext uri="{FF2B5EF4-FFF2-40B4-BE49-F238E27FC236}">
                <a16:creationId xmlns:a16="http://schemas.microsoft.com/office/drawing/2014/main" id="{1E2D61A8-9CA8-BA29-C0BB-425CE1ADE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716338"/>
          <a:ext cx="25209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1945600" imgH="8775700" progId="Equation.3">
                  <p:embed/>
                </p:oleObj>
              </mc:Choice>
              <mc:Fallback>
                <p:oleObj name="公式" r:id="rId4" imgW="21945600" imgH="8775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25209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5942" name="Object 6">
            <a:extLst>
              <a:ext uri="{FF2B5EF4-FFF2-40B4-BE49-F238E27FC236}">
                <a16:creationId xmlns:a16="http://schemas.microsoft.com/office/drawing/2014/main" id="{1E20CB9F-01FD-D643-811A-69B130CB9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795713"/>
          <a:ext cx="1428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4000" imgH="6146800" progId="Equation.3">
                  <p:embed/>
                </p:oleObj>
              </mc:Choice>
              <mc:Fallback>
                <p:oleObj name="Equation" r:id="rId6" imgW="19304000" imgH="6146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95713"/>
                        <a:ext cx="14287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43" name="AutoShape 7">
            <a:extLst>
              <a:ext uri="{FF2B5EF4-FFF2-40B4-BE49-F238E27FC236}">
                <a16:creationId xmlns:a16="http://schemas.microsoft.com/office/drawing/2014/main" id="{8BFA4476-A83B-16D6-3DA1-17097A7DA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786188"/>
            <a:ext cx="533400" cy="533400"/>
          </a:xfrm>
          <a:prstGeom prst="wedgeEllipseCallout">
            <a:avLst>
              <a:gd name="adj1" fmla="val 412204"/>
              <a:gd name="adj2" fmla="val -129463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sz="2400"/>
          </a:p>
        </p:txBody>
      </p:sp>
      <p:grpSp>
        <p:nvGrpSpPr>
          <p:cNvPr id="935944" name="Group 8">
            <a:extLst>
              <a:ext uri="{FF2B5EF4-FFF2-40B4-BE49-F238E27FC236}">
                <a16:creationId xmlns:a16="http://schemas.microsoft.com/office/drawing/2014/main" id="{C751424A-92D4-6263-8351-B88CFBBAACC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989138"/>
            <a:ext cx="3733800" cy="2209800"/>
            <a:chOff x="3360" y="1488"/>
            <a:chExt cx="2352" cy="1392"/>
          </a:xfrm>
        </p:grpSpPr>
        <p:sp>
          <p:nvSpPr>
            <p:cNvPr id="19474" name="Text Box 9">
              <a:extLst>
                <a:ext uri="{FF2B5EF4-FFF2-40B4-BE49-F238E27FC236}">
                  <a16:creationId xmlns:a16="http://schemas.microsoft.com/office/drawing/2014/main" id="{55AD5F69-6493-3F10-E2BF-5141242B7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92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33"/>
                  </a:solidFill>
                  <a:ea typeface="隶书" pitchFamily="49" charset="-122"/>
                </a:rPr>
                <a:t>uniform </a:t>
              </a:r>
            </a:p>
          </p:txBody>
        </p:sp>
        <p:graphicFrame>
          <p:nvGraphicFramePr>
            <p:cNvPr id="19475" name="Object 10">
              <a:extLst>
                <a:ext uri="{FF2B5EF4-FFF2-40B4-BE49-F238E27FC236}">
                  <a16:creationId xmlns:a16="http://schemas.microsoft.com/office/drawing/2014/main" id="{B7A60D90-89D2-81B7-61F3-87B543F2DF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1488"/>
            <a:ext cx="67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383000" imgH="5854700" progId="Equation.3">
                    <p:embed/>
                  </p:oleObj>
                </mc:Choice>
                <mc:Fallback>
                  <p:oleObj name="Equation" r:id="rId8" imgW="16383000" imgH="5854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488"/>
                          <a:ext cx="672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66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6" name="Group 11">
              <a:extLst>
                <a:ext uri="{FF2B5EF4-FFF2-40B4-BE49-F238E27FC236}">
                  <a16:creationId xmlns:a16="http://schemas.microsoft.com/office/drawing/2014/main" id="{C21630CE-C50F-5CD6-6E4E-E2D498CCB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536"/>
              <a:ext cx="2352" cy="1200"/>
              <a:chOff x="2976" y="1604"/>
              <a:chExt cx="2352" cy="1200"/>
            </a:xfrm>
          </p:grpSpPr>
          <p:grpSp>
            <p:nvGrpSpPr>
              <p:cNvPr id="19477" name="Group 12">
                <a:extLst>
                  <a:ext uri="{FF2B5EF4-FFF2-40B4-BE49-F238E27FC236}">
                    <a16:creationId xmlns:a16="http://schemas.microsoft.com/office/drawing/2014/main" id="{4DA825FE-3E2A-57EB-F2E8-1F1E9991D1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1988"/>
                <a:ext cx="2112" cy="576"/>
                <a:chOff x="3504" y="1776"/>
                <a:chExt cx="1680" cy="576"/>
              </a:xfrm>
            </p:grpSpPr>
            <p:grpSp>
              <p:nvGrpSpPr>
                <p:cNvPr id="19490" name="Group 13">
                  <a:extLst>
                    <a:ext uri="{FF2B5EF4-FFF2-40B4-BE49-F238E27FC236}">
                      <a16:creationId xmlns:a16="http://schemas.microsoft.com/office/drawing/2014/main" id="{41806E0C-87D6-054B-C093-352E19FF08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4" y="1776"/>
                  <a:ext cx="1392" cy="0"/>
                  <a:chOff x="3504" y="1776"/>
                  <a:chExt cx="1392" cy="0"/>
                </a:xfrm>
              </p:grpSpPr>
              <p:sp>
                <p:nvSpPr>
                  <p:cNvPr id="19501" name="Line 14">
                    <a:extLst>
                      <a:ext uri="{FF2B5EF4-FFF2-40B4-BE49-F238E27FC236}">
                        <a16:creationId xmlns:a16="http://schemas.microsoft.com/office/drawing/2014/main" id="{0E60F702-AACD-E436-0374-0BFE678843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776"/>
                    <a:ext cx="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2" name="Line 15">
                    <a:extLst>
                      <a:ext uri="{FF2B5EF4-FFF2-40B4-BE49-F238E27FC236}">
                        <a16:creationId xmlns:a16="http://schemas.microsoft.com/office/drawing/2014/main" id="{0D9204F3-296E-9ADD-31D0-63C159250A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4" y="1776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91" name="Group 16">
                  <a:extLst>
                    <a:ext uri="{FF2B5EF4-FFF2-40B4-BE49-F238E27FC236}">
                      <a16:creationId xmlns:a16="http://schemas.microsoft.com/office/drawing/2014/main" id="{00AACF52-BA7B-91EF-91F7-69E76535EA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4" y="1968"/>
                  <a:ext cx="1392" cy="0"/>
                  <a:chOff x="3504" y="1776"/>
                  <a:chExt cx="1392" cy="0"/>
                </a:xfrm>
              </p:grpSpPr>
              <p:sp>
                <p:nvSpPr>
                  <p:cNvPr id="19499" name="Line 17">
                    <a:extLst>
                      <a:ext uri="{FF2B5EF4-FFF2-40B4-BE49-F238E27FC236}">
                        <a16:creationId xmlns:a16="http://schemas.microsoft.com/office/drawing/2014/main" id="{B1F0C68E-D99E-B639-43A3-B3CB70B83C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776"/>
                    <a:ext cx="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00" name="Line 18">
                    <a:extLst>
                      <a:ext uri="{FF2B5EF4-FFF2-40B4-BE49-F238E27FC236}">
                        <a16:creationId xmlns:a16="http://schemas.microsoft.com/office/drawing/2014/main" id="{31103814-8409-9362-C48B-23ACC57A55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4" y="1776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92" name="Group 19">
                  <a:extLst>
                    <a:ext uri="{FF2B5EF4-FFF2-40B4-BE49-F238E27FC236}">
                      <a16:creationId xmlns:a16="http://schemas.microsoft.com/office/drawing/2014/main" id="{42D4CFA1-4F86-DE99-DCB2-B780FB422D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4" y="2160"/>
                  <a:ext cx="1392" cy="0"/>
                  <a:chOff x="3504" y="1776"/>
                  <a:chExt cx="1392" cy="0"/>
                </a:xfrm>
              </p:grpSpPr>
              <p:sp>
                <p:nvSpPr>
                  <p:cNvPr id="19497" name="Line 20">
                    <a:extLst>
                      <a:ext uri="{FF2B5EF4-FFF2-40B4-BE49-F238E27FC236}">
                        <a16:creationId xmlns:a16="http://schemas.microsoft.com/office/drawing/2014/main" id="{AC4576C2-C5DA-3069-2D50-64F9CE4672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776"/>
                    <a:ext cx="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8" name="Line 21">
                    <a:extLst>
                      <a:ext uri="{FF2B5EF4-FFF2-40B4-BE49-F238E27FC236}">
                        <a16:creationId xmlns:a16="http://schemas.microsoft.com/office/drawing/2014/main" id="{374B1B4D-6726-477E-1A81-4F44FEC459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4" y="1776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9493" name="Group 22">
                  <a:extLst>
                    <a:ext uri="{FF2B5EF4-FFF2-40B4-BE49-F238E27FC236}">
                      <a16:creationId xmlns:a16="http://schemas.microsoft.com/office/drawing/2014/main" id="{DF7BA8C0-98F2-3789-542B-B7EEFA78FA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4" y="2352"/>
                  <a:ext cx="1392" cy="0"/>
                  <a:chOff x="3504" y="1776"/>
                  <a:chExt cx="1392" cy="0"/>
                </a:xfrm>
              </p:grpSpPr>
              <p:sp>
                <p:nvSpPr>
                  <p:cNvPr id="19495" name="Line 23">
                    <a:extLst>
                      <a:ext uri="{FF2B5EF4-FFF2-40B4-BE49-F238E27FC236}">
                        <a16:creationId xmlns:a16="http://schemas.microsoft.com/office/drawing/2014/main" id="{17194418-FCAE-34B5-283E-A587A693D4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504" y="1776"/>
                    <a:ext cx="13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496" name="Line 24">
                    <a:extLst>
                      <a:ext uri="{FF2B5EF4-FFF2-40B4-BE49-F238E27FC236}">
                        <a16:creationId xmlns:a16="http://schemas.microsoft.com/office/drawing/2014/main" id="{FDD96545-8B45-A091-B9E8-D19849DC0A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984" y="1776"/>
                    <a:ext cx="288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19494" name="Object 25">
                  <a:extLst>
                    <a:ext uri="{FF2B5EF4-FFF2-40B4-BE49-F238E27FC236}">
                      <a16:creationId xmlns:a16="http://schemas.microsoft.com/office/drawing/2014/main" id="{86BCEAC1-0755-52D8-5FC3-3F3B5B11B92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96" y="1824"/>
                <a:ext cx="288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3505200" imgH="4686300" progId="Equation.3">
                        <p:embed/>
                      </p:oleObj>
                    </mc:Choice>
                    <mc:Fallback>
                      <p:oleObj name="公式" r:id="rId10" imgW="3505200" imgH="4686300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96" y="1824"/>
                              <a:ext cx="288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9478" name="Object 26">
                <a:extLst>
                  <a:ext uri="{FF2B5EF4-FFF2-40B4-BE49-F238E27FC236}">
                    <a16:creationId xmlns:a16="http://schemas.microsoft.com/office/drawing/2014/main" id="{F7F98865-260A-88CA-BED9-F50F6E6525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76" y="2468"/>
              <a:ext cx="30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2921000" imgH="3213100" progId="Equation.3">
                      <p:embed/>
                    </p:oleObj>
                  </mc:Choice>
                  <mc:Fallback>
                    <p:oleObj name="公式" r:id="rId12" imgW="2921000" imgH="32131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2468"/>
                            <a:ext cx="302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9" name="Object 27">
                <a:extLst>
                  <a:ext uri="{FF2B5EF4-FFF2-40B4-BE49-F238E27FC236}">
                    <a16:creationId xmlns:a16="http://schemas.microsoft.com/office/drawing/2014/main" id="{EAB93BBC-9593-9D6E-72D5-9A8F5616C0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6" y="1796"/>
              <a:ext cx="279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2921000" imgH="4102100" progId="Equation.3">
                      <p:embed/>
                    </p:oleObj>
                  </mc:Choice>
                  <mc:Fallback>
                    <p:oleObj name="公式" r:id="rId14" imgW="2921000" imgH="41021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796"/>
                            <a:ext cx="279" cy="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480" name="Group 28">
                <a:extLst>
                  <a:ext uri="{FF2B5EF4-FFF2-40B4-BE49-F238E27FC236}">
                    <a16:creationId xmlns:a16="http://schemas.microsoft.com/office/drawing/2014/main" id="{88E94019-BE36-F000-2570-5A113177B7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1892"/>
                <a:ext cx="1008" cy="779"/>
                <a:chOff x="4416" y="1152"/>
                <a:chExt cx="1008" cy="779"/>
              </a:xfrm>
            </p:grpSpPr>
            <p:sp>
              <p:nvSpPr>
                <p:cNvPr id="19486" name="Line 29">
                  <a:extLst>
                    <a:ext uri="{FF2B5EF4-FFF2-40B4-BE49-F238E27FC236}">
                      <a16:creationId xmlns:a16="http://schemas.microsoft.com/office/drawing/2014/main" id="{14169ACD-D84B-336B-1443-F73146493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395828" flipH="1">
                  <a:off x="4807" y="1259"/>
                  <a:ext cx="528" cy="672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9487" name="Object 30">
                  <a:extLst>
                    <a:ext uri="{FF2B5EF4-FFF2-40B4-BE49-F238E27FC236}">
                      <a16:creationId xmlns:a16="http://schemas.microsoft.com/office/drawing/2014/main" id="{EE1930D9-283F-E081-34A9-DA971B51282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16" y="1392"/>
                <a:ext cx="258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6" imgW="2921000" imgH="3797300" progId="Equation.3">
                        <p:embed/>
                      </p:oleObj>
                    </mc:Choice>
                    <mc:Fallback>
                      <p:oleObj name="公式" r:id="rId16" imgW="2921000" imgH="3797300" progId="Equation.3">
                        <p:embed/>
                        <p:pic>
                          <p:nvPicPr>
                            <p:cNvPr id="0" name="Object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16" y="1392"/>
                              <a:ext cx="258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488" name="Arc 31">
                  <a:extLst>
                    <a:ext uri="{FF2B5EF4-FFF2-40B4-BE49-F238E27FC236}">
                      <a16:creationId xmlns:a16="http://schemas.microsoft.com/office/drawing/2014/main" id="{E6AA0CCA-5B99-EADB-DCCC-2C4DF09651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6374201" flipH="1" flipV="1">
                  <a:off x="4680" y="1128"/>
                  <a:ext cx="720" cy="768"/>
                </a:xfrm>
                <a:custGeom>
                  <a:avLst/>
                  <a:gdLst>
                    <a:gd name="T0" fmla="*/ 0 w 35979"/>
                    <a:gd name="T1" fmla="*/ 112 h 37519"/>
                    <a:gd name="T2" fmla="*/ 580 w 35979"/>
                    <a:gd name="T3" fmla="*/ 768 h 37519"/>
                    <a:gd name="T4" fmla="*/ 288 w 35979"/>
                    <a:gd name="T5" fmla="*/ 442 h 3751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979" h="37519" fill="none" extrusionOk="0">
                      <a:moveTo>
                        <a:pt x="-1" y="5481"/>
                      </a:moveTo>
                      <a:cubicBezTo>
                        <a:pt x="3957" y="1951"/>
                        <a:pt x="9075" y="0"/>
                        <a:pt x="14379" y="0"/>
                      </a:cubicBezTo>
                      <a:cubicBezTo>
                        <a:pt x="26308" y="0"/>
                        <a:pt x="35979" y="9670"/>
                        <a:pt x="35979" y="21600"/>
                      </a:cubicBezTo>
                      <a:cubicBezTo>
                        <a:pt x="35979" y="27652"/>
                        <a:pt x="33439" y="33428"/>
                        <a:pt x="28978" y="37519"/>
                      </a:cubicBezTo>
                    </a:path>
                    <a:path w="35979" h="37519" stroke="0" extrusionOk="0">
                      <a:moveTo>
                        <a:pt x="-1" y="5481"/>
                      </a:moveTo>
                      <a:cubicBezTo>
                        <a:pt x="3957" y="1951"/>
                        <a:pt x="9075" y="0"/>
                        <a:pt x="14379" y="0"/>
                      </a:cubicBezTo>
                      <a:cubicBezTo>
                        <a:pt x="26308" y="0"/>
                        <a:pt x="35979" y="9670"/>
                        <a:pt x="35979" y="21600"/>
                      </a:cubicBezTo>
                      <a:cubicBezTo>
                        <a:pt x="35979" y="27652"/>
                        <a:pt x="33439" y="33428"/>
                        <a:pt x="28978" y="37519"/>
                      </a:cubicBezTo>
                      <a:lnTo>
                        <a:pt x="14379" y="21600"/>
                      </a:lnTo>
                      <a:lnTo>
                        <a:pt x="-1" y="5481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489" name="Line 32">
                  <a:extLst>
                    <a:ext uri="{FF2B5EF4-FFF2-40B4-BE49-F238E27FC236}">
                      <a16:creationId xmlns:a16="http://schemas.microsoft.com/office/drawing/2014/main" id="{5DA952F2-D02B-B7A1-74E8-C29B26FB78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56" y="1296"/>
                  <a:ext cx="96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81" name="Group 33">
                <a:extLst>
                  <a:ext uri="{FF2B5EF4-FFF2-40B4-BE49-F238E27FC236}">
                    <a16:creationId xmlns:a16="http://schemas.microsoft.com/office/drawing/2014/main" id="{6A5A0285-834C-0E48-42F5-7C37F8A65F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0" y="1604"/>
                <a:ext cx="480" cy="408"/>
                <a:chOff x="3120" y="1488"/>
                <a:chExt cx="480" cy="408"/>
              </a:xfrm>
            </p:grpSpPr>
            <p:graphicFrame>
              <p:nvGraphicFramePr>
                <p:cNvPr id="19484" name="Object 34">
                  <a:extLst>
                    <a:ext uri="{FF2B5EF4-FFF2-40B4-BE49-F238E27FC236}">
                      <a16:creationId xmlns:a16="http://schemas.microsoft.com/office/drawing/2014/main" id="{C9E8B40A-A566-4DAF-3077-7D658666FD8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20" y="1488"/>
                <a:ext cx="480" cy="4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8" imgW="5854700" imgH="4978400" progId="Equation.3">
                        <p:embed/>
                      </p:oleObj>
                    </mc:Choice>
                    <mc:Fallback>
                      <p:oleObj name="公式" r:id="rId18" imgW="5854700" imgH="4978400" progId="Equation.3">
                        <p:embed/>
                        <p:pic>
                          <p:nvPicPr>
                            <p:cNvPr id="0" name="Object 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0" y="1488"/>
                              <a:ext cx="480" cy="4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9485" name="Line 35">
                  <a:extLst>
                    <a:ext uri="{FF2B5EF4-FFF2-40B4-BE49-F238E27FC236}">
                      <a16:creationId xmlns:a16="http://schemas.microsoft.com/office/drawing/2014/main" id="{C4880120-41B7-87C2-6ABE-0ADBB6026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144" cy="96"/>
                </a:xfrm>
                <a:prstGeom prst="line">
                  <a:avLst/>
                </a:prstGeom>
                <a:noFill/>
                <a:ln w="38100">
                  <a:solidFill>
                    <a:srgbClr val="FF0033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82" name="Line 36">
                <a:extLst>
                  <a:ext uri="{FF2B5EF4-FFF2-40B4-BE49-F238E27FC236}">
                    <a16:creationId xmlns:a16="http://schemas.microsoft.com/office/drawing/2014/main" id="{0CFF778E-0B55-F135-DD97-A72C7C2019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120"/>
                <a:ext cx="768" cy="43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83" name="Rectangle 37">
                <a:extLst>
                  <a:ext uri="{FF2B5EF4-FFF2-40B4-BE49-F238E27FC236}">
                    <a16:creationId xmlns:a16="http://schemas.microsoft.com/office/drawing/2014/main" id="{89FF62A5-69B1-3964-DE2B-D62A7B02B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6" y="2148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i="1">
                    <a:latin typeface="宋体" panose="02010600030101010101" pitchFamily="2" charset="-122"/>
                    <a:sym typeface="Symbol" pitchFamily="2" charset="2"/>
                  </a:rPr>
                  <a:t></a:t>
                </a:r>
              </a:p>
            </p:txBody>
          </p:sp>
        </p:grpSp>
      </p:grpSp>
      <p:sp>
        <p:nvSpPr>
          <p:cNvPr id="935974" name="Text Box 38">
            <a:extLst>
              <a:ext uri="{FF2B5EF4-FFF2-40B4-BE49-F238E27FC236}">
                <a16:creationId xmlns:a16="http://schemas.microsoft.com/office/drawing/2014/main" id="{9A9A0958-FF2B-0CEE-A5B6-419C6E29D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1524000" cy="519113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Solution:</a:t>
            </a:r>
          </a:p>
        </p:txBody>
      </p:sp>
      <p:grpSp>
        <p:nvGrpSpPr>
          <p:cNvPr id="935975" name="Group 39">
            <a:extLst>
              <a:ext uri="{FF2B5EF4-FFF2-40B4-BE49-F238E27FC236}">
                <a16:creationId xmlns:a16="http://schemas.microsoft.com/office/drawing/2014/main" id="{E40E1484-FD63-2B43-D896-49600ACD5C6B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4837113"/>
            <a:ext cx="7456487" cy="1258887"/>
            <a:chOff x="288" y="3072"/>
            <a:chExt cx="4697" cy="793"/>
          </a:xfrm>
        </p:grpSpPr>
        <p:grpSp>
          <p:nvGrpSpPr>
            <p:cNvPr id="19466" name="Group 40">
              <a:extLst>
                <a:ext uri="{FF2B5EF4-FFF2-40B4-BE49-F238E27FC236}">
                  <a16:creationId xmlns:a16="http://schemas.microsoft.com/office/drawing/2014/main" id="{DDCBDECD-6B10-DE09-91EA-EFCBDEABA5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072"/>
              <a:ext cx="3024" cy="432"/>
              <a:chOff x="384" y="3360"/>
              <a:chExt cx="2736" cy="479"/>
            </a:xfrm>
          </p:grpSpPr>
          <p:graphicFrame>
            <p:nvGraphicFramePr>
              <p:cNvPr id="19472" name="Object 41">
                <a:extLst>
                  <a:ext uri="{FF2B5EF4-FFF2-40B4-BE49-F238E27FC236}">
                    <a16:creationId xmlns:a16="http://schemas.microsoft.com/office/drawing/2014/main" id="{84C57290-9CC1-E3A8-2C6D-345C648E7A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3360"/>
              <a:ext cx="2064" cy="4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32473900" imgH="8775700" progId="Equation.3">
                      <p:embed/>
                    </p:oleObj>
                  </mc:Choice>
                  <mc:Fallback>
                    <p:oleObj name="Equation" r:id="rId20" imgW="32473900" imgH="8775700" progId="Equation.3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360"/>
                            <a:ext cx="2064" cy="4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73" name="Object 42">
                <a:extLst>
                  <a:ext uri="{FF2B5EF4-FFF2-40B4-BE49-F238E27FC236}">
                    <a16:creationId xmlns:a16="http://schemas.microsoft.com/office/drawing/2014/main" id="{E255276D-5B79-ABD3-7D22-B5A6D497DF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48" y="3473"/>
              <a:ext cx="672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3169900" imgH="4394200" progId="Equation.3">
                      <p:embed/>
                    </p:oleObj>
                  </mc:Choice>
                  <mc:Fallback>
                    <p:oleObj name="Equation" r:id="rId22" imgW="13169900" imgH="439420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473"/>
                            <a:ext cx="672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67" name="Group 43">
              <a:extLst>
                <a:ext uri="{FF2B5EF4-FFF2-40B4-BE49-F238E27FC236}">
                  <a16:creationId xmlns:a16="http://schemas.microsoft.com/office/drawing/2014/main" id="{BAB4A1D3-49C9-CB27-48B9-71ED75752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6" y="3445"/>
              <a:ext cx="3559" cy="420"/>
              <a:chOff x="1056" y="3696"/>
              <a:chExt cx="3559" cy="420"/>
            </a:xfrm>
          </p:grpSpPr>
          <p:graphicFrame>
            <p:nvGraphicFramePr>
              <p:cNvPr id="19470" name="Object 44">
                <a:extLst>
                  <a:ext uri="{FF2B5EF4-FFF2-40B4-BE49-F238E27FC236}">
                    <a16:creationId xmlns:a16="http://schemas.microsoft.com/office/drawing/2014/main" id="{BED40F23-6DBE-6160-0DD6-EA68ED5B5D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35" y="3755"/>
              <a:ext cx="38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5854700" imgH="5562600" progId="Equation.3">
                      <p:embed/>
                    </p:oleObj>
                  </mc:Choice>
                  <mc:Fallback>
                    <p:oleObj name="Equation" r:id="rId24" imgW="5854700" imgH="55626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5" y="3755"/>
                            <a:ext cx="38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1" name="Text Box 45">
                <a:extLst>
                  <a:ext uri="{FF2B5EF4-FFF2-40B4-BE49-F238E27FC236}">
                    <a16:creationId xmlns:a16="http://schemas.microsoft.com/office/drawing/2014/main" id="{5557F589-01CB-EE0F-46C3-1F3A67F32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3696"/>
                <a:ext cx="326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FF0000"/>
                    </a:solidFill>
                  </a:rPr>
                  <a:t>direction </a:t>
                </a:r>
                <a:r>
                  <a:rPr lang="en-US" altLang="zh-CN" sz="3200" b="1">
                    <a:solidFill>
                      <a:srgbClr val="3333FF"/>
                    </a:solidFill>
                  </a:rPr>
                  <a:t>of magnetic force:</a:t>
                </a:r>
              </a:p>
            </p:txBody>
          </p:sp>
        </p:grpSp>
        <p:sp>
          <p:nvSpPr>
            <p:cNvPr id="19468" name="Text Box 46">
              <a:extLst>
                <a:ext uri="{FF2B5EF4-FFF2-40B4-BE49-F238E27FC236}">
                  <a16:creationId xmlns:a16="http://schemas.microsoft.com/office/drawing/2014/main" id="{AF9EAB28-7F44-A32E-CD97-B4669F1A8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076"/>
              <a:ext cx="105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For this case,</a:t>
              </a:r>
            </a:p>
          </p:txBody>
        </p:sp>
        <p:sp>
          <p:nvSpPr>
            <p:cNvPr id="19469" name="AutoShape 47">
              <a:extLst>
                <a:ext uri="{FF2B5EF4-FFF2-40B4-BE49-F238E27FC236}">
                  <a16:creationId xmlns:a16="http://schemas.microsoft.com/office/drawing/2014/main" id="{38B1A516-D96A-8F3C-75FC-EE9F36731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" y="3268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sp>
        <p:nvSpPr>
          <p:cNvPr id="935984" name="Text Box 48">
            <a:extLst>
              <a:ext uri="{FF2B5EF4-FFF2-40B4-BE49-F238E27FC236}">
                <a16:creationId xmlns:a16="http://schemas.microsoft.com/office/drawing/2014/main" id="{F7B81CF7-E95E-D44D-F815-E13B5AD79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0488"/>
            <a:ext cx="1898650" cy="519112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3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93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3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93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5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93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938" grpId="0" autoUpdateAnimBg="0"/>
      <p:bldP spid="935943" grpId="0" animBg="1" autoUpdateAnimBg="0"/>
      <p:bldP spid="935974" grpId="0" animBg="1" autoUpdateAnimBg="0"/>
      <p:bldP spid="93598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962" name="Group 2">
            <a:extLst>
              <a:ext uri="{FF2B5EF4-FFF2-40B4-BE49-F238E27FC236}">
                <a16:creationId xmlns:a16="http://schemas.microsoft.com/office/drawing/2014/main" id="{EC65E935-DB2F-511B-A1DE-8C464F56E526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2590800"/>
            <a:ext cx="3352800" cy="1600200"/>
            <a:chOff x="2832" y="1680"/>
            <a:chExt cx="2112" cy="1008"/>
          </a:xfrm>
        </p:grpSpPr>
        <p:grpSp>
          <p:nvGrpSpPr>
            <p:cNvPr id="20491" name="Group 3">
              <a:extLst>
                <a:ext uri="{FF2B5EF4-FFF2-40B4-BE49-F238E27FC236}">
                  <a16:creationId xmlns:a16="http://schemas.microsoft.com/office/drawing/2014/main" id="{2B819475-B0BC-EC9A-EABE-83BB0ACF3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824"/>
              <a:ext cx="2112" cy="576"/>
              <a:chOff x="3504" y="1776"/>
              <a:chExt cx="1680" cy="576"/>
            </a:xfrm>
          </p:grpSpPr>
          <p:grpSp>
            <p:nvGrpSpPr>
              <p:cNvPr id="20498" name="Group 4">
                <a:extLst>
                  <a:ext uri="{FF2B5EF4-FFF2-40B4-BE49-F238E27FC236}">
                    <a16:creationId xmlns:a16="http://schemas.microsoft.com/office/drawing/2014/main" id="{A135BE68-AA63-F4CB-EB31-01EF6FD08C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776"/>
                <a:ext cx="1392" cy="0"/>
                <a:chOff x="3504" y="1776"/>
                <a:chExt cx="1392" cy="0"/>
              </a:xfrm>
            </p:grpSpPr>
            <p:sp>
              <p:nvSpPr>
                <p:cNvPr id="20509" name="Line 5">
                  <a:extLst>
                    <a:ext uri="{FF2B5EF4-FFF2-40B4-BE49-F238E27FC236}">
                      <a16:creationId xmlns:a16="http://schemas.microsoft.com/office/drawing/2014/main" id="{11F6AB46-6D24-9635-399F-3F1B50B9A6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1776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10" name="Line 6">
                  <a:extLst>
                    <a:ext uri="{FF2B5EF4-FFF2-40B4-BE49-F238E27FC236}">
                      <a16:creationId xmlns:a16="http://schemas.microsoft.com/office/drawing/2014/main" id="{82B066BE-A0F5-E38A-4A94-22D089893F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77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499" name="Group 7">
                <a:extLst>
                  <a:ext uri="{FF2B5EF4-FFF2-40B4-BE49-F238E27FC236}">
                    <a16:creationId xmlns:a16="http://schemas.microsoft.com/office/drawing/2014/main" id="{3B7A65A5-5A19-506E-BECB-0E5719C92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968"/>
                <a:ext cx="1392" cy="0"/>
                <a:chOff x="3504" y="1776"/>
                <a:chExt cx="1392" cy="0"/>
              </a:xfrm>
            </p:grpSpPr>
            <p:sp>
              <p:nvSpPr>
                <p:cNvPr id="20507" name="Line 8">
                  <a:extLst>
                    <a:ext uri="{FF2B5EF4-FFF2-40B4-BE49-F238E27FC236}">
                      <a16:creationId xmlns:a16="http://schemas.microsoft.com/office/drawing/2014/main" id="{5201C19B-AB58-9DC7-20F1-F89BE528E6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1776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8" name="Line 9">
                  <a:extLst>
                    <a:ext uri="{FF2B5EF4-FFF2-40B4-BE49-F238E27FC236}">
                      <a16:creationId xmlns:a16="http://schemas.microsoft.com/office/drawing/2014/main" id="{519C2268-0572-91C6-BABC-F8E5568008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77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0" name="Group 10">
                <a:extLst>
                  <a:ext uri="{FF2B5EF4-FFF2-40B4-BE49-F238E27FC236}">
                    <a16:creationId xmlns:a16="http://schemas.microsoft.com/office/drawing/2014/main" id="{5540536A-C147-91B4-21A2-14C4DC1C85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2160"/>
                <a:ext cx="1392" cy="0"/>
                <a:chOff x="3504" y="1776"/>
                <a:chExt cx="1392" cy="0"/>
              </a:xfrm>
            </p:grpSpPr>
            <p:sp>
              <p:nvSpPr>
                <p:cNvPr id="20505" name="Line 11">
                  <a:extLst>
                    <a:ext uri="{FF2B5EF4-FFF2-40B4-BE49-F238E27FC236}">
                      <a16:creationId xmlns:a16="http://schemas.microsoft.com/office/drawing/2014/main" id="{CD7BF065-A5BD-775C-7E2C-8B9200E937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1776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6" name="Line 12">
                  <a:extLst>
                    <a:ext uri="{FF2B5EF4-FFF2-40B4-BE49-F238E27FC236}">
                      <a16:creationId xmlns:a16="http://schemas.microsoft.com/office/drawing/2014/main" id="{09A8869D-1EB1-BF5F-D5DF-31DE21DF84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77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501" name="Group 13">
                <a:extLst>
                  <a:ext uri="{FF2B5EF4-FFF2-40B4-BE49-F238E27FC236}">
                    <a16:creationId xmlns:a16="http://schemas.microsoft.com/office/drawing/2014/main" id="{7F522088-62C6-1CCB-2C5A-D5C63B0956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2352"/>
                <a:ext cx="1392" cy="0"/>
                <a:chOff x="3504" y="1776"/>
                <a:chExt cx="1392" cy="0"/>
              </a:xfrm>
            </p:grpSpPr>
            <p:sp>
              <p:nvSpPr>
                <p:cNvPr id="20503" name="Line 14">
                  <a:extLst>
                    <a:ext uri="{FF2B5EF4-FFF2-40B4-BE49-F238E27FC236}">
                      <a16:creationId xmlns:a16="http://schemas.microsoft.com/office/drawing/2014/main" id="{26F47E1A-8FD0-A4AC-77E7-3157582477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4" y="1776"/>
                  <a:ext cx="13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04" name="Line 15">
                  <a:extLst>
                    <a:ext uri="{FF2B5EF4-FFF2-40B4-BE49-F238E27FC236}">
                      <a16:creationId xmlns:a16="http://schemas.microsoft.com/office/drawing/2014/main" id="{4EF2CDC5-8A22-254E-0FB3-17C2CE1E01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1776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0502" name="Object 16">
                <a:extLst>
                  <a:ext uri="{FF2B5EF4-FFF2-40B4-BE49-F238E27FC236}">
                    <a16:creationId xmlns:a16="http://schemas.microsoft.com/office/drawing/2014/main" id="{814D889A-2184-9C69-0A23-FBC7A2B10E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96" y="1824"/>
              <a:ext cx="288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3505200" imgH="4686300" progId="Equation.3">
                      <p:embed/>
                    </p:oleObj>
                  </mc:Choice>
                  <mc:Fallback>
                    <p:oleObj name="公式" r:id="rId2" imgW="3505200" imgH="46863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824"/>
                            <a:ext cx="288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492" name="Object 17">
              <a:extLst>
                <a:ext uri="{FF2B5EF4-FFF2-40B4-BE49-F238E27FC236}">
                  <a16:creationId xmlns:a16="http://schemas.microsoft.com/office/drawing/2014/main" id="{05953A2F-91DA-0CE3-75EC-29B2B4D9F9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352"/>
            <a:ext cx="30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21000" imgH="3213100" progId="Equation.3">
                    <p:embed/>
                  </p:oleObj>
                </mc:Choice>
                <mc:Fallback>
                  <p:oleObj name="公式" r:id="rId4" imgW="2921000" imgH="3213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352"/>
                          <a:ext cx="30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18">
              <a:extLst>
                <a:ext uri="{FF2B5EF4-FFF2-40B4-BE49-F238E27FC236}">
                  <a16:creationId xmlns:a16="http://schemas.microsoft.com/office/drawing/2014/main" id="{B0F0A81B-0781-BBCE-E7A9-85F08F8B6C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680"/>
            <a:ext cx="279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921000" imgH="4102100" progId="Equation.3">
                    <p:embed/>
                  </p:oleObj>
                </mc:Choice>
                <mc:Fallback>
                  <p:oleObj name="公式" r:id="rId6" imgW="2921000" imgH="4102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680"/>
                          <a:ext cx="279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Line 19">
              <a:extLst>
                <a:ext uri="{FF2B5EF4-FFF2-40B4-BE49-F238E27FC236}">
                  <a16:creationId xmlns:a16="http://schemas.microsoft.com/office/drawing/2014/main" id="{6F5485EB-B69A-166A-8C77-0FA7B5CB6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004"/>
              <a:ext cx="768" cy="43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Freeform 20">
              <a:extLst>
                <a:ext uri="{FF2B5EF4-FFF2-40B4-BE49-F238E27FC236}">
                  <a16:creationId xmlns:a16="http://schemas.microsoft.com/office/drawing/2014/main" id="{BF2C0A0C-3516-8383-3CAD-E755B2D72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8" y="1924"/>
              <a:ext cx="848" cy="488"/>
            </a:xfrm>
            <a:custGeom>
              <a:avLst/>
              <a:gdLst>
                <a:gd name="T0" fmla="*/ 80 w 848"/>
                <a:gd name="T1" fmla="*/ 488 h 488"/>
                <a:gd name="T2" fmla="*/ 32 w 848"/>
                <a:gd name="T3" fmla="*/ 200 h 488"/>
                <a:gd name="T4" fmla="*/ 272 w 848"/>
                <a:gd name="T5" fmla="*/ 152 h 488"/>
                <a:gd name="T6" fmla="*/ 512 w 848"/>
                <a:gd name="T7" fmla="*/ 8 h 488"/>
                <a:gd name="T8" fmla="*/ 848 w 848"/>
                <a:gd name="T9" fmla="*/ 104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8" h="488">
                  <a:moveTo>
                    <a:pt x="80" y="488"/>
                  </a:moveTo>
                  <a:cubicBezTo>
                    <a:pt x="40" y="372"/>
                    <a:pt x="0" y="256"/>
                    <a:pt x="32" y="200"/>
                  </a:cubicBezTo>
                  <a:cubicBezTo>
                    <a:pt x="64" y="144"/>
                    <a:pt x="192" y="184"/>
                    <a:pt x="272" y="152"/>
                  </a:cubicBezTo>
                  <a:cubicBezTo>
                    <a:pt x="352" y="120"/>
                    <a:pt x="416" y="16"/>
                    <a:pt x="512" y="8"/>
                  </a:cubicBezTo>
                  <a:cubicBezTo>
                    <a:pt x="608" y="0"/>
                    <a:pt x="728" y="52"/>
                    <a:pt x="848" y="104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6" name="Object 21">
              <a:extLst>
                <a:ext uri="{FF2B5EF4-FFF2-40B4-BE49-F238E27FC236}">
                  <a16:creationId xmlns:a16="http://schemas.microsoft.com/office/drawing/2014/main" id="{B4D8091B-C051-C79A-921A-89A22B6483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8" y="1824"/>
            <a:ext cx="25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921000" imgH="3797300" progId="Equation.3">
                    <p:embed/>
                  </p:oleObj>
                </mc:Choice>
                <mc:Fallback>
                  <p:oleObj name="公式" r:id="rId8" imgW="2921000" imgH="37973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8" y="1824"/>
                          <a:ext cx="25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7" name="Line 22">
              <a:extLst>
                <a:ext uri="{FF2B5EF4-FFF2-40B4-BE49-F238E27FC236}">
                  <a16:creationId xmlns:a16="http://schemas.microsoft.com/office/drawing/2014/main" id="{72258E0D-5072-23CE-74B3-465CEC8CE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4" y="2016"/>
              <a:ext cx="96" cy="192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6983" name="Text Box 23">
            <a:extLst>
              <a:ext uri="{FF2B5EF4-FFF2-40B4-BE49-F238E27FC236}">
                <a16:creationId xmlns:a16="http://schemas.microsoft.com/office/drawing/2014/main" id="{1D6CAF5F-6266-6F63-ABF8-ED4AA204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14800"/>
            <a:ext cx="8001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No magnetic force</a:t>
            </a:r>
            <a:r>
              <a:rPr lang="en-US" altLang="zh-CN" sz="3200" b="1"/>
              <a:t> exerted on a </a:t>
            </a:r>
            <a:r>
              <a:rPr lang="en-US" altLang="zh-CN" sz="3200" b="1">
                <a:solidFill>
                  <a:srgbClr val="FF0000"/>
                </a:solidFill>
              </a:rPr>
              <a:t>current loop</a:t>
            </a:r>
            <a:r>
              <a:rPr lang="en-US" altLang="zh-CN" sz="3200" b="1"/>
              <a:t> in a </a:t>
            </a:r>
            <a:r>
              <a:rPr lang="en-US" altLang="zh-CN" sz="3200" b="1">
                <a:solidFill>
                  <a:srgbClr val="FF0000"/>
                </a:solidFill>
              </a:rPr>
              <a:t>uniform</a:t>
            </a:r>
            <a:r>
              <a:rPr lang="en-US" altLang="zh-CN" sz="3200" b="1">
                <a:solidFill>
                  <a:srgbClr val="3333FF"/>
                </a:solidFill>
              </a:rPr>
              <a:t> </a:t>
            </a:r>
            <a:r>
              <a:rPr lang="en-US" altLang="zh-CN" sz="3200" b="1">
                <a:solidFill>
                  <a:schemeClr val="tx2"/>
                </a:solidFill>
              </a:rPr>
              <a:t>magnetic field.</a:t>
            </a:r>
            <a:endParaRPr lang="en-US" altLang="zh-CN" b="1">
              <a:solidFill>
                <a:schemeClr val="tx2"/>
              </a:solidFill>
            </a:endParaRPr>
          </a:p>
        </p:txBody>
      </p:sp>
      <p:grpSp>
        <p:nvGrpSpPr>
          <p:cNvPr id="936984" name="Group 24">
            <a:extLst>
              <a:ext uri="{FF2B5EF4-FFF2-40B4-BE49-F238E27FC236}">
                <a16:creationId xmlns:a16="http://schemas.microsoft.com/office/drawing/2014/main" id="{A6936557-DB83-82D3-A715-CCB219B1E52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8738"/>
            <a:ext cx="8229600" cy="665162"/>
            <a:chOff x="192" y="144"/>
            <a:chExt cx="5184" cy="419"/>
          </a:xfrm>
        </p:grpSpPr>
        <p:graphicFrame>
          <p:nvGraphicFramePr>
            <p:cNvPr id="20488" name="Object 25">
              <a:extLst>
                <a:ext uri="{FF2B5EF4-FFF2-40B4-BE49-F238E27FC236}">
                  <a16:creationId xmlns:a16="http://schemas.microsoft.com/office/drawing/2014/main" id="{041DC565-4FD4-9DCF-3CB0-5CC41C9CBA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44"/>
            <a:ext cx="177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19200" imgH="5562600" progId="Equation.3">
                    <p:embed/>
                  </p:oleObj>
                </mc:Choice>
                <mc:Fallback>
                  <p:oleObj name="Equation" r:id="rId10" imgW="26619200" imgH="5562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44"/>
                          <a:ext cx="1776" cy="419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Text Box 26">
              <a:extLst>
                <a:ext uri="{FF2B5EF4-FFF2-40B4-BE49-F238E27FC236}">
                  <a16:creationId xmlns:a16="http://schemas.microsoft.com/office/drawing/2014/main" id="{78A872AD-516B-F396-2A61-471CC6920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92"/>
              <a:ext cx="18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From equation</a:t>
              </a:r>
            </a:p>
          </p:txBody>
        </p:sp>
        <p:sp>
          <p:nvSpPr>
            <p:cNvPr id="20490" name="Text Box 27">
              <a:extLst>
                <a:ext uri="{FF2B5EF4-FFF2-40B4-BE49-F238E27FC236}">
                  <a16:creationId xmlns:a16="http://schemas.microsoft.com/office/drawing/2014/main" id="{C27CCEE2-0132-0657-BB37-262C24612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78"/>
              <a:ext cx="15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we can learn:</a:t>
              </a:r>
            </a:p>
          </p:txBody>
        </p:sp>
      </p:grpSp>
      <p:sp>
        <p:nvSpPr>
          <p:cNvPr id="936988" name="Text Box 28">
            <a:extLst>
              <a:ext uri="{FF2B5EF4-FFF2-40B4-BE49-F238E27FC236}">
                <a16:creationId xmlns:a16="http://schemas.microsoft.com/office/drawing/2014/main" id="{CCAAAECA-78B5-3BE2-2415-7D810504A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8610600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(1)</a:t>
            </a:r>
            <a:r>
              <a:rPr lang="en-US" altLang="zh-CN" sz="3200" b="1"/>
              <a:t> The sum of magnetic force acted on a whole </a:t>
            </a:r>
            <a:r>
              <a:rPr lang="en-US" altLang="zh-CN" sz="3200" b="1">
                <a:solidFill>
                  <a:srgbClr val="3333FF"/>
                </a:solidFill>
              </a:rPr>
              <a:t>curved wire</a:t>
            </a:r>
            <a:r>
              <a:rPr lang="en-US" altLang="zh-CN" sz="3200" b="1"/>
              <a:t> = the one of </a:t>
            </a:r>
            <a:r>
              <a:rPr lang="en-US" altLang="zh-CN" sz="3200" b="1">
                <a:solidFill>
                  <a:srgbClr val="3333FF"/>
                </a:solidFill>
              </a:rPr>
              <a:t>straight wire</a:t>
            </a:r>
            <a:r>
              <a:rPr lang="en-US" altLang="zh-CN" sz="3200" b="1"/>
              <a:t> with same current connected from start to end points</a:t>
            </a:r>
            <a:r>
              <a:rPr lang="en-US" altLang="zh-CN"/>
              <a:t> </a:t>
            </a:r>
            <a:r>
              <a:rPr lang="en-US" altLang="zh-CN">
                <a:solidFill>
                  <a:srgbClr val="3333FF"/>
                </a:solidFill>
              </a:rPr>
              <a:t>(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均匀磁场中任意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弯曲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导线所受的磁场力</a:t>
            </a:r>
            <a:r>
              <a:rPr lang="en-US" altLang="zh-CN" sz="2000" b="1">
                <a:solidFill>
                  <a:srgbClr val="3333FF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相同电流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的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直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导线所受的磁场力</a:t>
            </a:r>
            <a:r>
              <a:rPr lang="en-US" altLang="zh-CN" sz="2000">
                <a:solidFill>
                  <a:srgbClr val="3333FF"/>
                </a:solidFill>
                <a:latin typeface="宋体" panose="02010600030101010101" pitchFamily="2" charset="-122"/>
              </a:rPr>
              <a:t>).</a:t>
            </a:r>
          </a:p>
        </p:txBody>
      </p:sp>
      <p:sp>
        <p:nvSpPr>
          <p:cNvPr id="936989" name="Text Box 29">
            <a:extLst>
              <a:ext uri="{FF2B5EF4-FFF2-40B4-BE49-F238E27FC236}">
                <a16:creationId xmlns:a16="http://schemas.microsoft.com/office/drawing/2014/main" id="{F5530F3E-B01D-72E8-ACE9-8202DFFE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667000"/>
            <a:ext cx="487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(2)</a:t>
            </a:r>
            <a:r>
              <a:rPr lang="en-US" altLang="zh-CN" sz="3200" b="1"/>
              <a:t> If points </a:t>
            </a:r>
            <a:r>
              <a:rPr lang="en-US" altLang="zh-CN" sz="3200" b="1" i="1"/>
              <a:t>a</a:t>
            </a:r>
            <a:r>
              <a:rPr lang="en-US" altLang="zh-CN" sz="3200" b="1"/>
              <a:t> and </a:t>
            </a:r>
            <a:r>
              <a:rPr lang="en-US" altLang="zh-CN" sz="3200" b="1" i="1"/>
              <a:t>b</a:t>
            </a:r>
            <a:r>
              <a:rPr lang="en-US" altLang="zh-CN" sz="3200" b="1"/>
              <a:t> overlapping, then </a:t>
            </a:r>
            <a:r>
              <a:rPr lang="en-US" altLang="zh-CN" sz="3200" b="1" i="1"/>
              <a:t>l</a:t>
            </a:r>
            <a:r>
              <a:rPr lang="en-US" altLang="zh-CN" sz="3200" b="1"/>
              <a:t>=0, </a:t>
            </a:r>
            <a:r>
              <a:rPr lang="en-US" altLang="zh-CN" sz="3200" b="1" i="1"/>
              <a:t>F</a:t>
            </a:r>
            <a:r>
              <a:rPr lang="en-US" altLang="zh-CN" sz="3200" b="1"/>
              <a:t>=0. </a:t>
            </a:r>
          </a:p>
        </p:txBody>
      </p:sp>
      <p:sp>
        <p:nvSpPr>
          <p:cNvPr id="936990" name="Text Box 30">
            <a:extLst>
              <a:ext uri="{FF2B5EF4-FFF2-40B4-BE49-F238E27FC236}">
                <a16:creationId xmlns:a16="http://schemas.microsoft.com/office/drawing/2014/main" id="{4C6F35E8-73D5-65E5-02EA-371FBEFC1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105400"/>
            <a:ext cx="8858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(3)</a:t>
            </a:r>
            <a:r>
              <a:rPr lang="en-US" altLang="zh-CN" sz="3200" b="1"/>
              <a:t> Magnetic force is </a:t>
            </a:r>
            <a:r>
              <a:rPr lang="en-US" altLang="zh-CN" sz="3200" b="1">
                <a:solidFill>
                  <a:srgbClr val="3333FF"/>
                </a:solidFill>
              </a:rPr>
              <a:t>always </a:t>
            </a:r>
            <a:r>
              <a:rPr lang="en-US" altLang="zh-CN" sz="3200" b="1">
                <a:solidFill>
                  <a:srgbClr val="FF0000"/>
                </a:solidFill>
              </a:rPr>
              <a:t>perpendicular</a:t>
            </a:r>
            <a:r>
              <a:rPr lang="en-US" altLang="zh-CN" sz="3200" b="1"/>
              <a:t> to the plane defined by length vector and magnetic field.</a:t>
            </a:r>
          </a:p>
        </p:txBody>
      </p:sp>
      <p:sp>
        <p:nvSpPr>
          <p:cNvPr id="936991" name="Rectangle 31">
            <a:extLst>
              <a:ext uri="{FF2B5EF4-FFF2-40B4-BE49-F238E27FC236}">
                <a16:creationId xmlns:a16="http://schemas.microsoft.com/office/drawing/2014/main" id="{DC9C7E1A-E223-25DD-9AA5-BFF173135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3535363"/>
            <a:ext cx="5140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均匀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磁场中</a:t>
            </a:r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</a:rPr>
              <a:t>任意闭合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导线所受的磁场力</a:t>
            </a:r>
            <a:r>
              <a:rPr lang="en-US" altLang="zh-CN" b="1">
                <a:solidFill>
                  <a:srgbClr val="3333FF"/>
                </a:solidFill>
              </a:rPr>
              <a:t>=0)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3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6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6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3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36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83" grpId="0" build="p" autoUpdateAnimBg="0"/>
      <p:bldP spid="936988" grpId="0" autoUpdateAnimBg="0"/>
      <p:bldP spid="936989" grpId="0" build="p" autoUpdateAnimBg="0"/>
      <p:bldP spid="936990" grpId="0" build="p" autoUpdateAnimBg="0"/>
      <p:bldP spid="936991" grpId="0" build="p" autoUpdateAnimBg="0" advAuto="100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7986" name="Object 2">
            <a:extLst>
              <a:ext uri="{FF2B5EF4-FFF2-40B4-BE49-F238E27FC236}">
                <a16:creationId xmlns:a16="http://schemas.microsoft.com/office/drawing/2014/main" id="{517F8CDF-D502-ACD3-361D-E3FE7F786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2492375"/>
          <a:ext cx="27352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742900" imgH="5854700" progId="Equation.3">
                  <p:embed/>
                </p:oleObj>
              </mc:Choice>
              <mc:Fallback>
                <p:oleObj name="公式" r:id="rId2" imgW="25742900" imgH="585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92375"/>
                        <a:ext cx="27352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87" name="Object 3">
            <a:extLst>
              <a:ext uri="{FF2B5EF4-FFF2-40B4-BE49-F238E27FC236}">
                <a16:creationId xmlns:a16="http://schemas.microsoft.com/office/drawing/2014/main" id="{B97B9E14-2D2C-E2F7-FA2E-D9EA411E6F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557338"/>
          <a:ext cx="17859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383000" imgH="9359900" progId="Equation.3">
                  <p:embed/>
                </p:oleObj>
              </mc:Choice>
              <mc:Fallback>
                <p:oleObj name="公式" r:id="rId4" imgW="16383000" imgH="935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57338"/>
                        <a:ext cx="1785938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7988" name="Object 4">
            <a:extLst>
              <a:ext uri="{FF2B5EF4-FFF2-40B4-BE49-F238E27FC236}">
                <a16:creationId xmlns:a16="http://schemas.microsoft.com/office/drawing/2014/main" id="{AD5CA71D-1F74-C2E1-01AA-92224C514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8588" y="3106738"/>
          <a:ext cx="24526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069300" imgH="9359900" progId="Equation.3">
                  <p:embed/>
                </p:oleObj>
              </mc:Choice>
              <mc:Fallback>
                <p:oleObj name="公式" r:id="rId6" imgW="21069300" imgH="935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3106738"/>
                        <a:ext cx="2452687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8025" name="Group 41">
            <a:extLst>
              <a:ext uri="{FF2B5EF4-FFF2-40B4-BE49-F238E27FC236}">
                <a16:creationId xmlns:a16="http://schemas.microsoft.com/office/drawing/2014/main" id="{41CF61C2-703A-3706-435A-00BEDFBD8EF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033838"/>
            <a:ext cx="5472112" cy="793750"/>
            <a:chOff x="113" y="2541"/>
            <a:chExt cx="3447" cy="500"/>
          </a:xfrm>
        </p:grpSpPr>
        <p:graphicFrame>
          <p:nvGraphicFramePr>
            <p:cNvPr id="21542" name="Object 6">
              <a:extLst>
                <a:ext uri="{FF2B5EF4-FFF2-40B4-BE49-F238E27FC236}">
                  <a16:creationId xmlns:a16="http://schemas.microsoft.com/office/drawing/2014/main" id="{897C955C-77BD-8517-24EE-E4019BBEA7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" y="2614"/>
            <a:ext cx="213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8968700" imgH="5854700" progId="Equation.3">
                    <p:embed/>
                  </p:oleObj>
                </mc:Choice>
                <mc:Fallback>
                  <p:oleObj name="公式" r:id="rId8" imgW="28968700" imgH="5854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2614"/>
                          <a:ext cx="213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7">
              <a:extLst>
                <a:ext uri="{FF2B5EF4-FFF2-40B4-BE49-F238E27FC236}">
                  <a16:creationId xmlns:a16="http://schemas.microsoft.com/office/drawing/2014/main" id="{110B518C-CD01-7A0B-9FD1-5220190CA8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2541"/>
            <a:ext cx="1360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1069300" imgH="9359900" progId="Equation.3">
                    <p:embed/>
                  </p:oleObj>
                </mc:Choice>
                <mc:Fallback>
                  <p:oleObj name="公式" r:id="rId10" imgW="21069300" imgH="9359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541"/>
                          <a:ext cx="1360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7992" name="Text Box 8">
            <a:extLst>
              <a:ext uri="{FF2B5EF4-FFF2-40B4-BE49-F238E27FC236}">
                <a16:creationId xmlns:a16="http://schemas.microsoft.com/office/drawing/2014/main" id="{AAD932FE-51D9-D2BA-6C0C-EDCC9C39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54050"/>
            <a:ext cx="8610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Two long parallel wires carrying currents exert forces (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平行载流导线</a:t>
            </a:r>
            <a:r>
              <a:rPr lang="en-US" altLang="zh-CN" sz="2000" b="1">
                <a:solidFill>
                  <a:srgbClr val="3333FF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rgbClr val="3333FF"/>
                </a:solidFill>
              </a:rPr>
              <a:t>on each other as the figure,</a:t>
            </a:r>
          </a:p>
        </p:txBody>
      </p:sp>
      <p:sp>
        <p:nvSpPr>
          <p:cNvPr id="937993" name="Text Box 9">
            <a:extLst>
              <a:ext uri="{FF2B5EF4-FFF2-40B4-BE49-F238E27FC236}">
                <a16:creationId xmlns:a16="http://schemas.microsoft.com/office/drawing/2014/main" id="{A4651606-40E9-9164-6BDC-DFD1DBF3D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3663"/>
            <a:ext cx="8077200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2. </a:t>
            </a:r>
            <a:r>
              <a:rPr kumimoji="0" lang="en-US" altLang="zh-CN" sz="3200" b="1">
                <a:solidFill>
                  <a:schemeClr val="tx2"/>
                </a:solidFill>
                <a:cs typeface="Arial" panose="020B0604020202020204" pitchFamily="34" charset="0"/>
              </a:rPr>
              <a:t>Force between two parallel wires </a:t>
            </a:r>
            <a:r>
              <a:rPr kumimoji="0" lang="en-US" altLang="zh-CN" b="1">
                <a:solidFill>
                  <a:schemeClr val="tx2"/>
                </a:solidFill>
                <a:cs typeface="Arial" panose="020B0604020202020204" pitchFamily="34" charset="0"/>
              </a:rPr>
              <a:t>(P605)</a:t>
            </a:r>
          </a:p>
        </p:txBody>
      </p:sp>
      <p:sp>
        <p:nvSpPr>
          <p:cNvPr id="937994" name="Text Box 10">
            <a:extLst>
              <a:ext uri="{FF2B5EF4-FFF2-40B4-BE49-F238E27FC236}">
                <a16:creationId xmlns:a16="http://schemas.microsoft.com/office/drawing/2014/main" id="{CDB2DCA2-AE9E-ED81-DFE0-0F819A0C1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4918075"/>
            <a:ext cx="8629650" cy="1066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Think about how about the force between two antiparallel wire</a:t>
            </a:r>
            <a:r>
              <a:rPr lang="en-US" altLang="zh-CN"/>
              <a:t> </a:t>
            </a:r>
            <a:r>
              <a:rPr lang="zh-CN" altLang="en-US" sz="2000" b="1">
                <a:latin typeface="宋体" panose="02010600030101010101" pitchFamily="2" charset="-122"/>
              </a:rPr>
              <a:t>平行反向载流导线之间的力怎样</a:t>
            </a:r>
            <a:r>
              <a:rPr lang="en-US" altLang="zh-CN" sz="2000" b="1">
                <a:latin typeface="宋体" panose="02010600030101010101" pitchFamily="2" charset="-122"/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</a:rPr>
              <a:t>方向</a:t>
            </a:r>
            <a:r>
              <a:rPr lang="zh-CN" altLang="en-US" sz="2000" b="1">
                <a:latin typeface="宋体" panose="02010600030101010101" pitchFamily="2" charset="-122"/>
              </a:rPr>
              <a:t>、大小</a:t>
            </a:r>
            <a:r>
              <a:rPr lang="en-US" altLang="zh-CN" sz="2000" b="1">
                <a:latin typeface="宋体" panose="02010600030101010101" pitchFamily="2" charset="-122"/>
              </a:rPr>
              <a:t>)?</a:t>
            </a:r>
            <a:r>
              <a:rPr lang="en-US" altLang="zh-CN"/>
              <a:t>  </a:t>
            </a:r>
            <a:endParaRPr lang="en-US" altLang="zh-CN" sz="3200" b="1">
              <a:solidFill>
                <a:srgbClr val="3333FF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937995" name="Group 11">
            <a:extLst>
              <a:ext uri="{FF2B5EF4-FFF2-40B4-BE49-F238E27FC236}">
                <a16:creationId xmlns:a16="http://schemas.microsoft.com/office/drawing/2014/main" id="{1664E869-061B-3D17-18C4-862069778C2C}"/>
              </a:ext>
            </a:extLst>
          </p:cNvPr>
          <p:cNvGrpSpPr>
            <a:grpSpLocks/>
          </p:cNvGrpSpPr>
          <p:nvPr/>
        </p:nvGrpSpPr>
        <p:grpSpPr bwMode="auto">
          <a:xfrm>
            <a:off x="4710113" y="1219200"/>
            <a:ext cx="4298950" cy="2819400"/>
            <a:chOff x="2956" y="816"/>
            <a:chExt cx="2708" cy="1776"/>
          </a:xfrm>
        </p:grpSpPr>
        <p:sp>
          <p:nvSpPr>
            <p:cNvPr id="21514" name="AutoShape 12">
              <a:extLst>
                <a:ext uri="{FF2B5EF4-FFF2-40B4-BE49-F238E27FC236}">
                  <a16:creationId xmlns:a16="http://schemas.microsoft.com/office/drawing/2014/main" id="{F75DF601-96C3-2D6E-8462-30A4071196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972668">
              <a:off x="5072" y="1194"/>
              <a:ext cx="106" cy="881"/>
            </a:xfrm>
            <a:prstGeom prst="can">
              <a:avLst>
                <a:gd name="adj" fmla="val 4163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1515" name="AutoShape 13">
              <a:extLst>
                <a:ext uri="{FF2B5EF4-FFF2-40B4-BE49-F238E27FC236}">
                  <a16:creationId xmlns:a16="http://schemas.microsoft.com/office/drawing/2014/main" id="{DC3EAD9F-72BF-04AC-4B4F-0A477C503A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972668">
              <a:off x="4460" y="1764"/>
              <a:ext cx="106" cy="881"/>
            </a:xfrm>
            <a:prstGeom prst="can">
              <a:avLst>
                <a:gd name="adj" fmla="val 4163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1516" name="AutoShape 14">
              <a:extLst>
                <a:ext uri="{FF2B5EF4-FFF2-40B4-BE49-F238E27FC236}">
                  <a16:creationId xmlns:a16="http://schemas.microsoft.com/office/drawing/2014/main" id="{811439CA-C4DA-2AFB-B9F6-353768461E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972668">
              <a:off x="3960" y="1114"/>
              <a:ext cx="106" cy="881"/>
            </a:xfrm>
            <a:prstGeom prst="can">
              <a:avLst>
                <a:gd name="adj" fmla="val 4163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1517" name="AutoShape 15">
              <a:extLst>
                <a:ext uri="{FF2B5EF4-FFF2-40B4-BE49-F238E27FC236}">
                  <a16:creationId xmlns:a16="http://schemas.microsoft.com/office/drawing/2014/main" id="{CC407E36-2ECC-76BD-760F-710F148A76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972668">
              <a:off x="3344" y="1677"/>
              <a:ext cx="106" cy="881"/>
            </a:xfrm>
            <a:prstGeom prst="can">
              <a:avLst>
                <a:gd name="adj" fmla="val 41634"/>
              </a:avLst>
            </a:prstGeom>
            <a:gradFill rotWithShape="0">
              <a:gsLst>
                <a:gs pos="0">
                  <a:srgbClr val="000000"/>
                </a:gs>
                <a:gs pos="50000">
                  <a:srgbClr val="CCDBE4"/>
                </a:gs>
                <a:gs pos="100000">
                  <a:srgbClr val="000000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1518" name="Line 16">
              <a:extLst>
                <a:ext uri="{FF2B5EF4-FFF2-40B4-BE49-F238E27FC236}">
                  <a16:creationId xmlns:a16="http://schemas.microsoft.com/office/drawing/2014/main" id="{AE016261-5A1D-15D3-8723-465DB14D72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88755" flipH="1">
              <a:off x="2994" y="2208"/>
              <a:ext cx="336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Rectangle 17">
              <a:extLst>
                <a:ext uri="{FF2B5EF4-FFF2-40B4-BE49-F238E27FC236}">
                  <a16:creationId xmlns:a16="http://schemas.microsoft.com/office/drawing/2014/main" id="{8519FFAD-5B55-7F93-9478-ED95BDEF3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256"/>
              <a:ext cx="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黑体" panose="02010609060101010101" pitchFamily="49" charset="-122"/>
                </a:rPr>
                <a:t>I</a:t>
              </a:r>
              <a:r>
                <a:rPr lang="en-US" altLang="zh-CN" b="1" i="1" baseline="-25000"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1520" name="Rectangle 18">
              <a:extLst>
                <a:ext uri="{FF2B5EF4-FFF2-40B4-BE49-F238E27FC236}">
                  <a16:creationId xmlns:a16="http://schemas.microsoft.com/office/drawing/2014/main" id="{BE39B5B2-0D9B-8657-A515-6BB620EA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221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黑体" panose="02010609060101010101" pitchFamily="49" charset="-122"/>
                </a:rPr>
                <a:t>I</a:t>
              </a:r>
              <a:r>
                <a:rPr lang="en-US" altLang="zh-CN" b="1" i="1" baseline="-25000"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1521" name="Text Box 19">
              <a:extLst>
                <a:ext uri="{FF2B5EF4-FFF2-40B4-BE49-F238E27FC236}">
                  <a16:creationId xmlns:a16="http://schemas.microsoft.com/office/drawing/2014/main" id="{4BFEDA6A-6F03-14CD-0813-F00D3D1C3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8" y="96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1522" name="Text Box 20">
              <a:extLst>
                <a:ext uri="{FF2B5EF4-FFF2-40B4-BE49-F238E27FC236}">
                  <a16:creationId xmlns:a16="http://schemas.microsoft.com/office/drawing/2014/main" id="{B134D4D5-FC07-49D5-4DA4-834AA9A37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4" y="12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黑体" panose="02010609060101010101" pitchFamily="49" charset="-122"/>
                </a:rPr>
                <a:t>b</a:t>
              </a:r>
            </a:p>
          </p:txBody>
        </p:sp>
        <p:graphicFrame>
          <p:nvGraphicFramePr>
            <p:cNvPr id="21523" name="Object 21">
              <a:extLst>
                <a:ext uri="{FF2B5EF4-FFF2-40B4-BE49-F238E27FC236}">
                  <a16:creationId xmlns:a16="http://schemas.microsoft.com/office/drawing/2014/main" id="{E50BB259-2B71-E7E8-019C-09452DCA86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793"/>
            <a:ext cx="432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528300" imgH="7607300" progId="Equation.3">
                    <p:embed/>
                  </p:oleObj>
                </mc:Choice>
                <mc:Fallback>
                  <p:oleObj name="Equation" r:id="rId12" imgW="10528300" imgH="76073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793"/>
                          <a:ext cx="432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Line 22">
              <a:extLst>
                <a:ext uri="{FF2B5EF4-FFF2-40B4-BE49-F238E27FC236}">
                  <a16:creationId xmlns:a16="http://schemas.microsoft.com/office/drawing/2014/main" id="{6D6810A0-5B98-A7EE-A689-C958E1EC44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795826" flipH="1">
              <a:off x="3771" y="1832"/>
              <a:ext cx="33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23">
              <a:extLst>
                <a:ext uri="{FF2B5EF4-FFF2-40B4-BE49-F238E27FC236}">
                  <a16:creationId xmlns:a16="http://schemas.microsoft.com/office/drawing/2014/main" id="{8781B18B-1150-2BCF-047D-4812ECA2B0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795826">
              <a:off x="3724" y="1224"/>
              <a:ext cx="1" cy="52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26" name="Object 24">
              <a:extLst>
                <a:ext uri="{FF2B5EF4-FFF2-40B4-BE49-F238E27FC236}">
                  <a16:creationId xmlns:a16="http://schemas.microsoft.com/office/drawing/2014/main" id="{724A5F6A-6BA7-8479-B334-A5A22CD905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6" y="1020"/>
            <a:ext cx="30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438900" imgH="7607300" progId="Equation.3">
                    <p:embed/>
                  </p:oleObj>
                </mc:Choice>
                <mc:Fallback>
                  <p:oleObj name="Equation" r:id="rId14" imgW="6438900" imgH="7607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6" y="1020"/>
                          <a:ext cx="30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7" name="Line 25">
              <a:extLst>
                <a:ext uri="{FF2B5EF4-FFF2-40B4-BE49-F238E27FC236}">
                  <a16:creationId xmlns:a16="http://schemas.microsoft.com/office/drawing/2014/main" id="{543F1A37-F3B9-FA6C-B985-070FF61D14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795826" flipV="1">
              <a:off x="4492" y="1854"/>
              <a:ext cx="337" cy="18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28" name="Object 26">
              <a:extLst>
                <a:ext uri="{FF2B5EF4-FFF2-40B4-BE49-F238E27FC236}">
                  <a16:creationId xmlns:a16="http://schemas.microsoft.com/office/drawing/2014/main" id="{90CD8A5D-FADD-9EDC-3E91-AC8FC9B1D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5" y="1529"/>
            <a:ext cx="44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820400" imgH="7607300" progId="Equation.3">
                    <p:embed/>
                  </p:oleObj>
                </mc:Choice>
                <mc:Fallback>
                  <p:oleObj name="Equation" r:id="rId16" imgW="10820400" imgH="76073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5" y="1529"/>
                          <a:ext cx="441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27">
              <a:extLst>
                <a:ext uri="{FF2B5EF4-FFF2-40B4-BE49-F238E27FC236}">
                  <a16:creationId xmlns:a16="http://schemas.microsoft.com/office/drawing/2014/main" id="{B30B0255-FF5B-CCFD-F863-79EEF80AC4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25" y="2196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438900" imgH="7607300" progId="Equation.3">
                    <p:embed/>
                  </p:oleObj>
                </mc:Choice>
                <mc:Fallback>
                  <p:oleObj name="Equation" r:id="rId18" imgW="6438900" imgH="76073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5" y="2196"/>
                          <a:ext cx="28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Line 28">
              <a:extLst>
                <a:ext uri="{FF2B5EF4-FFF2-40B4-BE49-F238E27FC236}">
                  <a16:creationId xmlns:a16="http://schemas.microsoft.com/office/drawing/2014/main" id="{BD35886B-8B5F-4047-EF71-165D949471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795826" flipV="1">
              <a:off x="4907" y="1916"/>
              <a:ext cx="1" cy="483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Rectangle 29">
              <a:extLst>
                <a:ext uri="{FF2B5EF4-FFF2-40B4-BE49-F238E27FC236}">
                  <a16:creationId xmlns:a16="http://schemas.microsoft.com/office/drawing/2014/main" id="{64A45EF2-0DEE-D313-DD65-77E8ABC2E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1824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黑体" panose="02010609060101010101" pitchFamily="49" charset="-122"/>
                </a:rPr>
                <a:t>d</a:t>
              </a:r>
              <a:r>
                <a:rPr lang="en-US" altLang="zh-CN" b="1" i="1">
                  <a:ea typeface="黑体" panose="02010609060101010101" pitchFamily="49" charset="-122"/>
                </a:rPr>
                <a:t>l</a:t>
              </a:r>
              <a:r>
                <a:rPr lang="en-US" altLang="zh-CN" b="1" baseline="-25000"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1532" name="AutoShape 30">
              <a:extLst>
                <a:ext uri="{FF2B5EF4-FFF2-40B4-BE49-F238E27FC236}">
                  <a16:creationId xmlns:a16="http://schemas.microsoft.com/office/drawing/2014/main" id="{BEB8645D-8A7C-19CB-9BBF-DCB4E6EEEB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972668">
              <a:off x="4821" y="1791"/>
              <a:ext cx="96" cy="161"/>
            </a:xfrm>
            <a:prstGeom prst="can">
              <a:avLst>
                <a:gd name="adj" fmla="val 30428"/>
              </a:avLst>
            </a:prstGeom>
            <a:solidFill>
              <a:srgbClr val="DEBD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1533" name="Rectangle 31">
              <a:extLst>
                <a:ext uri="{FF2B5EF4-FFF2-40B4-BE49-F238E27FC236}">
                  <a16:creationId xmlns:a16="http://schemas.microsoft.com/office/drawing/2014/main" id="{01A775A9-B47C-22EC-259B-9B1C5B727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1449"/>
              <a:ext cx="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黑体" panose="02010609060101010101" pitchFamily="49" charset="-122"/>
                </a:rPr>
                <a:t>d</a:t>
              </a:r>
              <a:r>
                <a:rPr lang="en-US" altLang="zh-CN" b="1" i="1">
                  <a:ea typeface="黑体" panose="02010609060101010101" pitchFamily="49" charset="-122"/>
                </a:rPr>
                <a:t>l</a:t>
              </a:r>
              <a:r>
                <a:rPr lang="en-US" altLang="zh-CN" b="1" i="1" baseline="-25000"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1534" name="AutoShape 32">
              <a:extLst>
                <a:ext uri="{FF2B5EF4-FFF2-40B4-BE49-F238E27FC236}">
                  <a16:creationId xmlns:a16="http://schemas.microsoft.com/office/drawing/2014/main" id="{B5AEE1F0-96C7-48E6-CE50-B2DD3BBB32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972668">
              <a:off x="3708" y="1711"/>
              <a:ext cx="96" cy="161"/>
            </a:xfrm>
            <a:prstGeom prst="can">
              <a:avLst>
                <a:gd name="adj" fmla="val 30428"/>
              </a:avLst>
            </a:prstGeom>
            <a:solidFill>
              <a:srgbClr val="DEBD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21535" name="Rectangle 33">
              <a:extLst>
                <a:ext uri="{FF2B5EF4-FFF2-40B4-BE49-F238E27FC236}">
                  <a16:creationId xmlns:a16="http://schemas.microsoft.com/office/drawing/2014/main" id="{34BDD9F5-CE35-CE80-5B8D-B9F74C8256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7861">
              <a:off x="4740" y="1097"/>
              <a:ext cx="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d</a:t>
              </a:r>
            </a:p>
          </p:txBody>
        </p:sp>
        <p:sp>
          <p:nvSpPr>
            <p:cNvPr id="21536" name="Line 34">
              <a:extLst>
                <a:ext uri="{FF2B5EF4-FFF2-40B4-BE49-F238E27FC236}">
                  <a16:creationId xmlns:a16="http://schemas.microsoft.com/office/drawing/2014/main" id="{85D201FF-94A8-1A12-A483-9A8E2A8505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81612" flipV="1">
              <a:off x="4404" y="944"/>
              <a:ext cx="156" cy="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Line 35">
              <a:extLst>
                <a:ext uri="{FF2B5EF4-FFF2-40B4-BE49-F238E27FC236}">
                  <a16:creationId xmlns:a16="http://schemas.microsoft.com/office/drawing/2014/main" id="{5CC6ABAE-2790-73E5-B832-6EB432C5C7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795826">
              <a:off x="4476" y="1135"/>
              <a:ext cx="1055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36">
              <a:extLst>
                <a:ext uri="{FF2B5EF4-FFF2-40B4-BE49-F238E27FC236}">
                  <a16:creationId xmlns:a16="http://schemas.microsoft.com/office/drawing/2014/main" id="{5AA3BC5E-8A59-6EDD-1A01-CD297E184A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481612" flipV="1">
              <a:off x="5508" y="1040"/>
              <a:ext cx="156" cy="3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37">
              <a:extLst>
                <a:ext uri="{FF2B5EF4-FFF2-40B4-BE49-F238E27FC236}">
                  <a16:creationId xmlns:a16="http://schemas.microsoft.com/office/drawing/2014/main" id="{7BB0C524-EACA-92BC-865E-9182B5C22D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88755" flipH="1">
              <a:off x="4098" y="2304"/>
              <a:ext cx="336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Text Box 38">
              <a:extLst>
                <a:ext uri="{FF2B5EF4-FFF2-40B4-BE49-F238E27FC236}">
                  <a16:creationId xmlns:a16="http://schemas.microsoft.com/office/drawing/2014/main" id="{594AF33F-9BEA-FDC7-059F-DD4783FDF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8" y="81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D63CD"/>
                  </a:solidFill>
                </a:rPr>
                <a:t>x</a:t>
              </a:r>
            </a:p>
          </p:txBody>
        </p:sp>
        <p:sp>
          <p:nvSpPr>
            <p:cNvPr id="21541" name="Line 39">
              <a:extLst>
                <a:ext uri="{FF2B5EF4-FFF2-40B4-BE49-F238E27FC236}">
                  <a16:creationId xmlns:a16="http://schemas.microsoft.com/office/drawing/2014/main" id="{45336FDB-5543-A126-5F29-03F203E2B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44" y="1008"/>
              <a:ext cx="1296" cy="96"/>
            </a:xfrm>
            <a:prstGeom prst="line">
              <a:avLst/>
            </a:prstGeom>
            <a:noFill/>
            <a:ln w="28575">
              <a:solidFill>
                <a:srgbClr val="FD63CD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8024" name="Rectangle 40">
            <a:extLst>
              <a:ext uri="{FF2B5EF4-FFF2-40B4-BE49-F238E27FC236}">
                <a16:creationId xmlns:a16="http://schemas.microsoft.com/office/drawing/2014/main" id="{DF6CA51A-461F-C231-5A21-D0D5E8DF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863" y="5892800"/>
            <a:ext cx="4514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>
                <a:cs typeface="Times New Roman" panose="02020603050405020304" pitchFamily="18" charset="0"/>
              </a:rPr>
              <a:t>—— </a:t>
            </a:r>
            <a:r>
              <a:rPr lang="en-US" altLang="zh-CN" sz="3600" b="1">
                <a:solidFill>
                  <a:srgbClr val="3333FF"/>
                </a:solidFill>
                <a:cs typeface="Times New Roman" panose="02020603050405020304" pitchFamily="18" charset="0"/>
              </a:rPr>
              <a:t>repel each other!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7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7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37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38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92" grpId="0" build="p" autoUpdateAnimBg="0"/>
      <p:bldP spid="937993" grpId="0" animBg="1" autoUpdateAnimBg="0"/>
      <p:bldP spid="937994" grpId="0" animBg="1" autoUpdateAnimBg="0"/>
      <p:bldP spid="93802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9" name="Text Box 2051">
            <a:extLst>
              <a:ext uri="{FF2B5EF4-FFF2-40B4-BE49-F238E27FC236}">
                <a16:creationId xmlns:a16="http://schemas.microsoft.com/office/drawing/2014/main" id="{36CE9A3E-E457-65D7-EAEF-58367DB9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0"/>
            <a:ext cx="73929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Magnets used in: compass; refrigerator-door; </a:t>
            </a:r>
          </a:p>
          <a:p>
            <a:pPr eaLnBrk="1" hangingPunct="1"/>
            <a:r>
              <a:rPr kumimoji="0"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microphone;  computer disk; …</a:t>
            </a:r>
          </a:p>
        </p:txBody>
      </p:sp>
      <p:sp>
        <p:nvSpPr>
          <p:cNvPr id="879623" name="Rectangle 2055">
            <a:extLst>
              <a:ext uri="{FF2B5EF4-FFF2-40B4-BE49-F238E27FC236}">
                <a16:creationId xmlns:a16="http://schemas.microsoft.com/office/drawing/2014/main" id="{B7A03C38-7F11-6849-6BA8-CD280E62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38200"/>
            <a:ext cx="4054475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</a:rPr>
              <a:t>Magnetic phenomena:</a:t>
            </a:r>
          </a:p>
        </p:txBody>
      </p:sp>
      <p:grpSp>
        <p:nvGrpSpPr>
          <p:cNvPr id="879638" name="Group 2070">
            <a:extLst>
              <a:ext uri="{FF2B5EF4-FFF2-40B4-BE49-F238E27FC236}">
                <a16:creationId xmlns:a16="http://schemas.microsoft.com/office/drawing/2014/main" id="{D5ABB215-F2EE-E497-4E79-7077D83CDB6B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96838"/>
            <a:ext cx="5638800" cy="588962"/>
            <a:chOff x="912" y="61"/>
            <a:chExt cx="3552" cy="371"/>
          </a:xfrm>
        </p:grpSpPr>
        <p:sp>
          <p:nvSpPr>
            <p:cNvPr id="4115" name="Text Box 2053">
              <a:extLst>
                <a:ext uri="{FF2B5EF4-FFF2-40B4-BE49-F238E27FC236}">
                  <a16:creationId xmlns:a16="http://schemas.microsoft.com/office/drawing/2014/main" id="{7DEB6785-5D73-2367-A29B-18126BBBB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61"/>
              <a:ext cx="3552" cy="371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>
                  <a:solidFill>
                    <a:schemeClr val="tx2"/>
                  </a:solidFill>
                  <a:cs typeface="Arial" panose="020B0604020202020204" pitchFamily="34" charset="0"/>
                </a:rPr>
                <a:t>25-1.The Definition of     </a:t>
              </a:r>
              <a:r>
                <a:rPr kumimoji="0" lang="en-US" altLang="zh-CN" b="1">
                  <a:solidFill>
                    <a:schemeClr val="tx2"/>
                  </a:solidFill>
                  <a:cs typeface="Arial" panose="020B0604020202020204" pitchFamily="34" charset="0"/>
                </a:rPr>
                <a:t>(P580)</a:t>
              </a:r>
            </a:p>
          </p:txBody>
        </p:sp>
        <p:graphicFrame>
          <p:nvGraphicFramePr>
            <p:cNvPr id="4116" name="Object 2054">
              <a:extLst>
                <a:ext uri="{FF2B5EF4-FFF2-40B4-BE49-F238E27FC236}">
                  <a16:creationId xmlns:a16="http://schemas.microsoft.com/office/drawing/2014/main" id="{383CD0B1-2ABD-7737-843B-D3E427CD24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2" y="88"/>
            <a:ext cx="244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562600" progId="Equation.3">
                    <p:embed/>
                  </p:oleObj>
                </mc:Choice>
                <mc:Fallback>
                  <p:oleObj name="Equation" r:id="rId2" imgW="4394200" imgH="5562600" progId="Equation.3">
                    <p:embed/>
                    <p:pic>
                      <p:nvPicPr>
                        <p:cNvPr id="0" name="Object 2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88"/>
                          <a:ext cx="244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9641" name="Group 2073">
            <a:extLst>
              <a:ext uri="{FF2B5EF4-FFF2-40B4-BE49-F238E27FC236}">
                <a16:creationId xmlns:a16="http://schemas.microsoft.com/office/drawing/2014/main" id="{C2920468-EACA-ED25-33D2-7328539588A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590800"/>
            <a:ext cx="8382000" cy="4114800"/>
            <a:chOff x="192" y="1632"/>
            <a:chExt cx="5280" cy="2592"/>
          </a:xfrm>
        </p:grpSpPr>
        <p:grpSp>
          <p:nvGrpSpPr>
            <p:cNvPr id="4101" name="Group 2058">
              <a:extLst>
                <a:ext uri="{FF2B5EF4-FFF2-40B4-BE49-F238E27FC236}">
                  <a16:creationId xmlns:a16="http://schemas.microsoft.com/office/drawing/2014/main" id="{6439DFC5-F4D4-D26B-D3CD-1F441E2336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880"/>
              <a:ext cx="1750" cy="1344"/>
              <a:chOff x="3709" y="2400"/>
              <a:chExt cx="1750" cy="1344"/>
            </a:xfrm>
          </p:grpSpPr>
          <p:grpSp>
            <p:nvGrpSpPr>
              <p:cNvPr id="4104" name="Group 2059">
                <a:extLst>
                  <a:ext uri="{FF2B5EF4-FFF2-40B4-BE49-F238E27FC236}">
                    <a16:creationId xmlns:a16="http://schemas.microsoft.com/office/drawing/2014/main" id="{7629518F-FC0F-E565-9A06-496E5E96D9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1" y="2976"/>
                <a:ext cx="1728" cy="768"/>
                <a:chOff x="1680" y="3504"/>
                <a:chExt cx="1728" cy="768"/>
              </a:xfrm>
            </p:grpSpPr>
            <p:grpSp>
              <p:nvGrpSpPr>
                <p:cNvPr id="4109" name="Group 2060">
                  <a:extLst>
                    <a:ext uri="{FF2B5EF4-FFF2-40B4-BE49-F238E27FC236}">
                      <a16:creationId xmlns:a16="http://schemas.microsoft.com/office/drawing/2014/main" id="{25095447-084A-F18D-2C75-BA47E77C31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3504"/>
                  <a:ext cx="1728" cy="96"/>
                  <a:chOff x="480" y="1056"/>
                  <a:chExt cx="1920" cy="96"/>
                </a:xfrm>
              </p:grpSpPr>
              <p:sp>
                <p:nvSpPr>
                  <p:cNvPr id="4113" name="AutoShape 2061">
                    <a:extLst>
                      <a:ext uri="{FF2B5EF4-FFF2-40B4-BE49-F238E27FC236}">
                        <a16:creationId xmlns:a16="http://schemas.microsoft.com/office/drawing/2014/main" id="{B32F7176-18CE-3894-ABA5-E41C3057CB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16200000" flipH="1">
                    <a:off x="912" y="624"/>
                    <a:ext cx="96" cy="96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33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GB" altLang="zh-CN"/>
                  </a:p>
                </p:txBody>
              </p:sp>
              <p:sp>
                <p:nvSpPr>
                  <p:cNvPr id="4114" name="AutoShape 2062">
                    <a:extLst>
                      <a:ext uri="{FF2B5EF4-FFF2-40B4-BE49-F238E27FC236}">
                        <a16:creationId xmlns:a16="http://schemas.microsoft.com/office/drawing/2014/main" id="{0059D480-77D9-4595-0412-4E82102683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1872" y="624"/>
                    <a:ext cx="96" cy="96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33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en-GB" altLang="zh-CN"/>
                  </a:p>
                </p:txBody>
              </p:sp>
            </p:grpSp>
            <p:grpSp>
              <p:nvGrpSpPr>
                <p:cNvPr id="4110" name="Group 2063">
                  <a:extLst>
                    <a:ext uri="{FF2B5EF4-FFF2-40B4-BE49-F238E27FC236}">
                      <a16:creationId xmlns:a16="http://schemas.microsoft.com/office/drawing/2014/main" id="{512FB6B4-E63B-5AA7-B4A9-66BB2246B6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3600"/>
                  <a:ext cx="960" cy="672"/>
                  <a:chOff x="864" y="1152"/>
                  <a:chExt cx="1152" cy="1056"/>
                </a:xfrm>
              </p:grpSpPr>
              <p:sp>
                <p:nvSpPr>
                  <p:cNvPr id="879632" name="Oval 2064">
                    <a:extLst>
                      <a:ext uri="{FF2B5EF4-FFF2-40B4-BE49-F238E27FC236}">
                        <a16:creationId xmlns:a16="http://schemas.microsoft.com/office/drawing/2014/main" id="{75E7BD9C-6129-8D18-32AF-9865FA4A97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64" y="2016"/>
                    <a:ext cx="1152" cy="192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>
                          <a:gamma/>
                          <a:tint val="7451"/>
                          <a:invGamma/>
                        </a:schemeClr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GB"/>
                  </a:p>
                </p:txBody>
              </p:sp>
              <p:sp>
                <p:nvSpPr>
                  <p:cNvPr id="879633" name="AutoShape 2065">
                    <a:extLst>
                      <a:ext uri="{FF2B5EF4-FFF2-40B4-BE49-F238E27FC236}">
                        <a16:creationId xmlns:a16="http://schemas.microsoft.com/office/drawing/2014/main" id="{DC27A822-77CF-65BE-C513-3BA243FA6E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1152"/>
                    <a:ext cx="96" cy="960"/>
                  </a:xfrm>
                  <a:prstGeom prst="triangle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chemeClr val="bg2"/>
                      </a:gs>
                      <a:gs pos="50000">
                        <a:schemeClr val="bg2">
                          <a:gamma/>
                          <a:tint val="7451"/>
                          <a:invGamma/>
                        </a:schemeClr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defRPr/>
                    </a:pPr>
                    <a:endParaRPr lang="en-GB"/>
                  </a:p>
                </p:txBody>
              </p:sp>
            </p:grpSp>
          </p:grpSp>
          <p:grpSp>
            <p:nvGrpSpPr>
              <p:cNvPr id="4105" name="Group 2066">
                <a:extLst>
                  <a:ext uri="{FF2B5EF4-FFF2-40B4-BE49-F238E27FC236}">
                    <a16:creationId xmlns:a16="http://schemas.microsoft.com/office/drawing/2014/main" id="{864BB02F-1766-3CD0-6262-7C1CE702B5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9" y="2400"/>
                <a:ext cx="1680" cy="348"/>
                <a:chOff x="3552" y="420"/>
                <a:chExt cx="1680" cy="348"/>
              </a:xfrm>
            </p:grpSpPr>
            <p:sp>
              <p:nvSpPr>
                <p:cNvPr id="4106" name="Line 2067">
                  <a:extLst>
                    <a:ext uri="{FF2B5EF4-FFF2-40B4-BE49-F238E27FC236}">
                      <a16:creationId xmlns:a16="http://schemas.microsoft.com/office/drawing/2014/main" id="{B371A265-277A-3CF9-9CE2-70E8666932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768"/>
                  <a:ext cx="1680" cy="0"/>
                </a:xfrm>
                <a:prstGeom prst="line">
                  <a:avLst/>
                </a:prstGeom>
                <a:noFill/>
                <a:ln w="412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107" name="Line 2068">
                  <a:extLst>
                    <a:ext uri="{FF2B5EF4-FFF2-40B4-BE49-F238E27FC236}">
                      <a16:creationId xmlns:a16="http://schemas.microsoft.com/office/drawing/2014/main" id="{7966DDCD-A8A2-C468-29CE-0E4EA44DF2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768"/>
                  <a:ext cx="384" cy="0"/>
                </a:xfrm>
                <a:prstGeom prst="line">
                  <a:avLst/>
                </a:prstGeom>
                <a:noFill/>
                <a:ln w="44450">
                  <a:solidFill>
                    <a:srgbClr val="FF6600"/>
                  </a:solidFill>
                  <a:round/>
                  <a:headEnd/>
                  <a:tailEnd type="arrow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  <p:sp>
              <p:nvSpPr>
                <p:cNvPr id="4108" name="Text Box 2069">
                  <a:extLst>
                    <a:ext uri="{FF2B5EF4-FFF2-40B4-BE49-F238E27FC236}">
                      <a16:creationId xmlns:a16="http://schemas.microsoft.com/office/drawing/2014/main" id="{AE3006F4-FD0F-76D8-50AA-03112940AD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07" y="420"/>
                  <a:ext cx="201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b="1" i="1">
                      <a:solidFill>
                        <a:srgbClr val="9900CC"/>
                      </a:solidFill>
                      <a:ea typeface="楷体_GB2312" pitchFamily="49" charset="-122"/>
                    </a:rPr>
                    <a:t>I</a:t>
                  </a:r>
                </a:p>
              </p:txBody>
            </p:sp>
          </p:grpSp>
        </p:grpSp>
        <p:pic>
          <p:nvPicPr>
            <p:cNvPr id="4102" name="Picture 2071">
              <a:extLst>
                <a:ext uri="{FF2B5EF4-FFF2-40B4-BE49-F238E27FC236}">
                  <a16:creationId xmlns:a16="http://schemas.microsoft.com/office/drawing/2014/main" id="{CB590D31-8175-E14B-4701-5A132D78A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632"/>
              <a:ext cx="1680" cy="1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2072">
              <a:extLst>
                <a:ext uri="{FF2B5EF4-FFF2-40B4-BE49-F238E27FC236}">
                  <a16:creationId xmlns:a16="http://schemas.microsoft.com/office/drawing/2014/main" id="{31A22AB6-BFA0-2294-7497-F6E07A94C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632"/>
              <a:ext cx="3312" cy="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19" grpId="0" autoUpdateAnimBg="0"/>
      <p:bldP spid="87962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Text Box 2">
            <a:extLst>
              <a:ext uri="{FF2B5EF4-FFF2-40B4-BE49-F238E27FC236}">
                <a16:creationId xmlns:a16="http://schemas.microsoft.com/office/drawing/2014/main" id="{9BF2E941-C3FA-4836-CB25-9CCBD7D0E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5410200" cy="10668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Parallel currents attract, and antiparallel currents repel.</a:t>
            </a:r>
          </a:p>
        </p:txBody>
      </p:sp>
      <p:graphicFrame>
        <p:nvGraphicFramePr>
          <p:cNvPr id="939011" name="Object 3">
            <a:extLst>
              <a:ext uri="{FF2B5EF4-FFF2-40B4-BE49-F238E27FC236}">
                <a16:creationId xmlns:a16="http://schemas.microsoft.com/office/drawing/2014/main" id="{5A28ED8C-E9DA-31F5-B995-96491FB85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4419600"/>
          <a:ext cx="443865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272700" imgH="14338300" progId="Equation.3">
                  <p:embed/>
                </p:oleObj>
              </mc:Choice>
              <mc:Fallback>
                <p:oleObj name="Equation" r:id="rId2" imgW="48272700" imgH="1433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419600"/>
                        <a:ext cx="443865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9012" name="Text Box 4">
            <a:extLst>
              <a:ext uri="{FF2B5EF4-FFF2-40B4-BE49-F238E27FC236}">
                <a16:creationId xmlns:a16="http://schemas.microsoft.com/office/drawing/2014/main" id="{2E34500A-B691-4BE1-D0FF-702000F4C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581400"/>
            <a:ext cx="906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Acting force exerted on the </a:t>
            </a:r>
            <a:r>
              <a:rPr lang="en-US" altLang="zh-CN" sz="3200" b="1" i="1">
                <a:solidFill>
                  <a:srgbClr val="3333FF"/>
                </a:solidFill>
              </a:rPr>
              <a:t>ab</a:t>
            </a:r>
            <a:r>
              <a:rPr lang="en-US" altLang="zh-CN" sz="3200" b="1">
                <a:solidFill>
                  <a:srgbClr val="3333FF"/>
                </a:solidFill>
              </a:rPr>
              <a:t> wire in unit-length:</a:t>
            </a:r>
          </a:p>
        </p:txBody>
      </p:sp>
      <p:sp>
        <p:nvSpPr>
          <p:cNvPr id="939013" name="Text Box 5">
            <a:extLst>
              <a:ext uri="{FF2B5EF4-FFF2-40B4-BE49-F238E27FC236}">
                <a16:creationId xmlns:a16="http://schemas.microsoft.com/office/drawing/2014/main" id="{69FC8596-3968-AE98-A472-52C2A4429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562600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It is the </a:t>
            </a:r>
            <a:r>
              <a:rPr lang="en-US" altLang="zh-CN" sz="3200" b="1">
                <a:solidFill>
                  <a:srgbClr val="FF0000"/>
                </a:solidFill>
              </a:rPr>
              <a:t>same</a:t>
            </a:r>
            <a:r>
              <a:rPr lang="en-US" altLang="zh-CN" sz="3200" b="1">
                <a:solidFill>
                  <a:srgbClr val="3333FF"/>
                </a:solidFill>
              </a:rPr>
              <a:t> for both wires of </a:t>
            </a:r>
            <a:r>
              <a:rPr lang="en-US" altLang="zh-CN" sz="3200" b="1" i="1">
                <a:solidFill>
                  <a:srgbClr val="3333FF"/>
                </a:solidFill>
              </a:rPr>
              <a:t>ab</a:t>
            </a:r>
            <a:r>
              <a:rPr lang="en-US" altLang="zh-CN" sz="3200" b="1">
                <a:solidFill>
                  <a:srgbClr val="3333FF"/>
                </a:solidFill>
              </a:rPr>
              <a:t> and </a:t>
            </a:r>
            <a:r>
              <a:rPr lang="en-US" altLang="zh-CN" sz="3200" b="1" i="1">
                <a:solidFill>
                  <a:srgbClr val="3333FF"/>
                </a:solidFill>
              </a:rPr>
              <a:t>cd</a:t>
            </a:r>
            <a:r>
              <a:rPr lang="en-US" altLang="zh-CN" sz="3200" b="1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939014" name="Text Box 6">
            <a:extLst>
              <a:ext uri="{FF2B5EF4-FFF2-40B4-BE49-F238E27FC236}">
                <a16:creationId xmlns:a16="http://schemas.microsoft.com/office/drawing/2014/main" id="{BDA8D4C7-C638-8655-934A-5AB52E879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0013"/>
            <a:ext cx="8458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To find the force on a current-carrying wire due to a 2nd current-carrying wire, </a:t>
            </a:r>
            <a:r>
              <a:rPr lang="en-US" altLang="zh-CN" sz="3200" b="1">
                <a:solidFill>
                  <a:srgbClr val="3333FF"/>
                </a:solidFill>
              </a:rPr>
              <a:t>first</a:t>
            </a:r>
            <a:r>
              <a:rPr lang="en-US" altLang="zh-CN" sz="3200" b="1"/>
              <a:t> find the field due to 2nd wire at the site of 1st wire. </a:t>
            </a:r>
            <a:r>
              <a:rPr lang="en-US" altLang="zh-CN" sz="3200" b="1">
                <a:solidFill>
                  <a:srgbClr val="3333FF"/>
                </a:solidFill>
              </a:rPr>
              <a:t>Then</a:t>
            </a:r>
            <a:r>
              <a:rPr lang="en-US" altLang="zh-CN" sz="3200" b="1"/>
              <a:t> find the force on 1st wire due to that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9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9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3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0" grpId="0" build="p" autoUpdateAnimBg="0"/>
      <p:bldP spid="939012" grpId="0" build="p" autoUpdateAnimBg="0"/>
      <p:bldP spid="939013" grpId="0" build="p" autoUpdateAnimBg="0"/>
      <p:bldP spid="93901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4" name="Text Box 2">
            <a:extLst>
              <a:ext uri="{FF2B5EF4-FFF2-40B4-BE49-F238E27FC236}">
                <a16:creationId xmlns:a16="http://schemas.microsoft.com/office/drawing/2014/main" id="{26DBF5B1-694D-7EAA-D043-2C707A29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686800" cy="579438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The definition of the ampere</a:t>
            </a:r>
            <a:r>
              <a:rPr lang="en-US" altLang="zh-CN"/>
              <a:t> (</a:t>
            </a:r>
            <a:r>
              <a:rPr lang="zh-CN" altLang="en-US" sz="2000" b="1">
                <a:latin typeface="宋体" panose="02010600030101010101" pitchFamily="2" charset="-122"/>
              </a:rPr>
              <a:t>电流单位“安培”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(</a:t>
            </a:r>
            <a:r>
              <a:rPr lang="en-US" altLang="zh-CN">
                <a:solidFill>
                  <a:schemeClr val="tx2"/>
                </a:solidFill>
              </a:rPr>
              <a:t>P607)</a:t>
            </a:r>
            <a:endParaRPr lang="en-US" altLang="zh-CN" b="1"/>
          </a:p>
        </p:txBody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0337D964-42D2-86D0-98A6-26C47F43B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7750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宋体" panose="02010600030101010101" pitchFamily="2" charset="-122"/>
              </a:rPr>
              <a:t>                             </a:t>
            </a:r>
            <a:r>
              <a:rPr lang="zh-CN" altLang="en-US" sz="2400" b="1">
                <a:latin typeface="宋体" panose="02010600030101010101" pitchFamily="2" charset="-122"/>
              </a:rPr>
              <a:t>两无限长平行载流导线相距</a:t>
            </a:r>
            <a:r>
              <a:rPr lang="en-US" altLang="zh-CN" sz="2400" b="1">
                <a:latin typeface="宋体" panose="02010600030101010101" pitchFamily="2" charset="-122"/>
              </a:rPr>
              <a:t>1m,</a:t>
            </a:r>
            <a:r>
              <a:rPr lang="zh-CN" altLang="en-US" sz="2400" b="1">
                <a:latin typeface="宋体" panose="02010600030101010101" pitchFamily="2" charset="-122"/>
              </a:rPr>
              <a:t>通有相同电流</a:t>
            </a:r>
            <a:r>
              <a:rPr lang="en-US" altLang="zh-CN" sz="2400" b="1">
                <a:latin typeface="宋体" panose="02010600030101010101" pitchFamily="2" charset="-122"/>
              </a:rPr>
              <a:t>,</a:t>
            </a:r>
            <a:r>
              <a:rPr lang="zh-CN" altLang="en-US" sz="2400" b="1">
                <a:latin typeface="宋体" panose="02010600030101010101" pitchFamily="2" charset="-122"/>
              </a:rPr>
              <a:t>单位长互作用力为</a:t>
            </a:r>
            <a:r>
              <a:rPr lang="en-US" altLang="zh-CN" sz="2400" b="1">
                <a:latin typeface="宋体" panose="02010600030101010101" pitchFamily="2" charset="-122"/>
              </a:rPr>
              <a:t>2</a:t>
            </a:r>
            <a:r>
              <a:rPr lang="en-US" altLang="zh-CN" sz="2400" b="1">
                <a:latin typeface="宋体" panose="02010600030101010101" pitchFamily="2" charset="-122"/>
                <a:sym typeface="Symbol" pitchFamily="2" charset="2"/>
              </a:rPr>
              <a:t></a:t>
            </a:r>
            <a:r>
              <a:rPr lang="en-US" altLang="zh-CN" sz="2400" b="1">
                <a:latin typeface="宋体" panose="02010600030101010101" pitchFamily="2" charset="-122"/>
              </a:rPr>
              <a:t>10 </a:t>
            </a:r>
            <a:r>
              <a:rPr lang="en-US" altLang="zh-CN" sz="2400" b="1" baseline="30000">
                <a:latin typeface="宋体" panose="02010600030101010101" pitchFamily="2" charset="-122"/>
              </a:rPr>
              <a:t>-7 </a:t>
            </a:r>
            <a:r>
              <a:rPr lang="en-US" altLang="zh-CN" sz="2400" b="1">
                <a:latin typeface="宋体" panose="02010600030101010101" pitchFamily="2" charset="-122"/>
              </a:rPr>
              <a:t>N</a:t>
            </a:r>
            <a:r>
              <a:rPr lang="zh-CN" altLang="en-US" sz="2400" b="1">
                <a:latin typeface="宋体" panose="02010600030101010101" pitchFamily="2" charset="-122"/>
              </a:rPr>
              <a:t>时</a:t>
            </a:r>
            <a:r>
              <a:rPr lang="en-US" altLang="zh-CN" sz="2400" b="1">
                <a:latin typeface="宋体" panose="02010600030101010101" pitchFamily="2" charset="-122"/>
              </a:rPr>
              <a:t>,</a:t>
            </a:r>
            <a:r>
              <a:rPr lang="zh-CN" altLang="en-US" sz="2400" b="1">
                <a:latin typeface="宋体" panose="02010600030101010101" pitchFamily="2" charset="-122"/>
              </a:rPr>
              <a:t>导线内电流为</a:t>
            </a:r>
            <a:r>
              <a:rPr lang="en-US" altLang="zh-CN" sz="2400" b="1">
                <a:latin typeface="宋体" panose="02010600030101010101" pitchFamily="2" charset="-122"/>
              </a:rPr>
              <a:t>1A.</a:t>
            </a:r>
          </a:p>
        </p:txBody>
      </p:sp>
      <p:sp>
        <p:nvSpPr>
          <p:cNvPr id="940036" name="Rectangle 4">
            <a:extLst>
              <a:ext uri="{FF2B5EF4-FFF2-40B4-BE49-F238E27FC236}">
                <a16:creationId xmlns:a16="http://schemas.microsoft.com/office/drawing/2014/main" id="{C4F7852D-CB63-D8D0-26C7-EEDC82E8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124200"/>
            <a:ext cx="457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u="sng">
                <a:solidFill>
                  <a:srgbClr val="3333FF"/>
                </a:solidFill>
                <a:ea typeface="楷体_GB2312" pitchFamily="49" charset="-122"/>
              </a:rPr>
              <a:t>Proof: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ea typeface="楷体_GB2312" pitchFamily="49" charset="-122"/>
              </a:rPr>
              <a:t>when</a:t>
            </a:r>
            <a:r>
              <a:rPr lang="en-US" altLang="zh-CN">
                <a:ea typeface="楷体_GB2312" pitchFamily="49" charset="-122"/>
              </a:rPr>
              <a:t>   </a:t>
            </a:r>
            <a:r>
              <a:rPr lang="en-US" altLang="zh-CN" sz="3200" b="1" i="1">
                <a:ea typeface="楷体_GB2312" pitchFamily="49" charset="-122"/>
              </a:rPr>
              <a:t>I</a:t>
            </a:r>
            <a:r>
              <a:rPr lang="en-US" altLang="zh-CN" sz="3200" b="1" i="1" baseline="-25000">
                <a:ea typeface="楷体_GB2312" pitchFamily="49" charset="-122"/>
              </a:rPr>
              <a:t>a</a:t>
            </a:r>
            <a:r>
              <a:rPr lang="en-US" altLang="zh-CN" sz="3200" b="1">
                <a:ea typeface="楷体_GB2312" pitchFamily="49" charset="-122"/>
              </a:rPr>
              <a:t> =</a:t>
            </a:r>
            <a:r>
              <a:rPr lang="en-US" altLang="zh-CN" sz="3200" b="1" i="1">
                <a:ea typeface="楷体_GB2312" pitchFamily="49" charset="-122"/>
              </a:rPr>
              <a:t>I</a:t>
            </a:r>
            <a:r>
              <a:rPr lang="en-US" altLang="zh-CN" sz="3200" b="1" i="1" baseline="-25000">
                <a:ea typeface="楷体_GB2312" pitchFamily="49" charset="-122"/>
              </a:rPr>
              <a:t>b</a:t>
            </a:r>
            <a:r>
              <a:rPr lang="en-US" altLang="zh-CN" sz="3200" b="1">
                <a:ea typeface="楷体_GB2312" pitchFamily="49" charset="-122"/>
              </a:rPr>
              <a:t>=1A,</a:t>
            </a:r>
            <a:endParaRPr lang="en-US" altLang="zh-CN" sz="32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40049" name="Group 17">
            <a:extLst>
              <a:ext uri="{FF2B5EF4-FFF2-40B4-BE49-F238E27FC236}">
                <a16:creationId xmlns:a16="http://schemas.microsoft.com/office/drawing/2014/main" id="{9C53D581-2A00-3A66-0A04-EEF3CFF6E0CA}"/>
              </a:ext>
            </a:extLst>
          </p:cNvPr>
          <p:cNvGrpSpPr>
            <a:grpSpLocks/>
          </p:cNvGrpSpPr>
          <p:nvPr/>
        </p:nvGrpSpPr>
        <p:grpSpPr bwMode="auto">
          <a:xfrm>
            <a:off x="1477963" y="3703638"/>
            <a:ext cx="5294312" cy="889000"/>
            <a:chOff x="931" y="2333"/>
            <a:chExt cx="3335" cy="560"/>
          </a:xfrm>
        </p:grpSpPr>
        <p:graphicFrame>
          <p:nvGraphicFramePr>
            <p:cNvPr id="23563" name="Object 6">
              <a:extLst>
                <a:ext uri="{FF2B5EF4-FFF2-40B4-BE49-F238E27FC236}">
                  <a16:creationId xmlns:a16="http://schemas.microsoft.com/office/drawing/2014/main" id="{6F647AA8-05F6-2B66-3299-DB2014704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1" y="2379"/>
            <a:ext cx="1403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3406100" imgH="9359900" progId="Equation.3">
                    <p:embed/>
                  </p:oleObj>
                </mc:Choice>
                <mc:Fallback>
                  <p:oleObj name="公式" r:id="rId2" imgW="23406100" imgH="93599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" y="2379"/>
                          <a:ext cx="1403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7">
              <a:extLst>
                <a:ext uri="{FF2B5EF4-FFF2-40B4-BE49-F238E27FC236}">
                  <a16:creationId xmlns:a16="http://schemas.microsoft.com/office/drawing/2014/main" id="{1A7F1A28-9599-7CEA-3E4B-C13918158B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5" y="2469"/>
            <a:ext cx="1351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8427700" imgH="4978400" progId="Equation.3">
                    <p:embed/>
                  </p:oleObj>
                </mc:Choice>
                <mc:Fallback>
                  <p:oleObj name="公式" r:id="rId4" imgW="18427700" imgH="4978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2469"/>
                          <a:ext cx="1351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8">
              <a:extLst>
                <a:ext uri="{FF2B5EF4-FFF2-40B4-BE49-F238E27FC236}">
                  <a16:creationId xmlns:a16="http://schemas.microsoft.com/office/drawing/2014/main" id="{52E0174A-C3EA-2AB1-67D8-498AAC66F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2" y="2333"/>
            <a:ext cx="56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8483600" imgH="9359900" progId="Equation.3">
                    <p:embed/>
                  </p:oleObj>
                </mc:Choice>
                <mc:Fallback>
                  <p:oleObj name="公式" r:id="rId6" imgW="8483600" imgH="9359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2333"/>
                          <a:ext cx="563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0044" name="Object 12">
            <a:extLst>
              <a:ext uri="{FF2B5EF4-FFF2-40B4-BE49-F238E27FC236}">
                <a16:creationId xmlns:a16="http://schemas.microsoft.com/office/drawing/2014/main" id="{D0F43C25-58FC-A961-E3A2-13DB7F7304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4652963"/>
          <a:ext cx="746125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2026800" imgH="5854700" progId="Equation.3">
                  <p:embed/>
                </p:oleObj>
              </mc:Choice>
              <mc:Fallback>
                <p:oleObj name="公式" r:id="rId8" imgW="62026800" imgH="5854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652963"/>
                        <a:ext cx="7461250" cy="636587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45" name="Text Box 13">
            <a:extLst>
              <a:ext uri="{FF2B5EF4-FFF2-40B4-BE49-F238E27FC236}">
                <a16:creationId xmlns:a16="http://schemas.microsoft.com/office/drawing/2014/main" id="{9B533D83-0745-8556-4A73-F1CF3BB3F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138" y="475615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Hence,</a:t>
            </a:r>
          </a:p>
        </p:txBody>
      </p:sp>
      <p:grpSp>
        <p:nvGrpSpPr>
          <p:cNvPr id="940047" name="Group 15">
            <a:extLst>
              <a:ext uri="{FF2B5EF4-FFF2-40B4-BE49-F238E27FC236}">
                <a16:creationId xmlns:a16="http://schemas.microsoft.com/office/drawing/2014/main" id="{7CFF897C-C105-58AF-01F7-A227788138B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762000"/>
            <a:ext cx="8839200" cy="2041525"/>
            <a:chOff x="48" y="480"/>
            <a:chExt cx="5568" cy="1286"/>
          </a:xfrm>
        </p:grpSpPr>
        <p:sp>
          <p:nvSpPr>
            <p:cNvPr id="23561" name="Text Box 10">
              <a:extLst>
                <a:ext uri="{FF2B5EF4-FFF2-40B4-BE49-F238E27FC236}">
                  <a16:creationId xmlns:a16="http://schemas.microsoft.com/office/drawing/2014/main" id="{5CFDC170-61CC-85F2-3709-8DEF823ED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480"/>
              <a:ext cx="5568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One </a:t>
              </a:r>
              <a:r>
                <a:rPr lang="en-US" altLang="zh-CN" sz="3200" b="1">
                  <a:solidFill>
                    <a:srgbClr val="FF0000"/>
                  </a:solidFill>
                </a:rPr>
                <a:t>ampere</a:t>
              </a:r>
              <a:r>
                <a:rPr lang="en-US" altLang="zh-CN" sz="3200" b="1"/>
                <a:t> is defined as that current flowing in each of two long parallel conductors </a:t>
              </a:r>
              <a:r>
                <a:rPr lang="en-US" altLang="zh-CN" sz="3200" b="1">
                  <a:solidFill>
                    <a:srgbClr val="3333FF"/>
                  </a:solidFill>
                </a:rPr>
                <a:t>1m apart, </a:t>
              </a:r>
              <a:r>
                <a:rPr lang="en-US" altLang="zh-CN" sz="3200" b="1">
                  <a:solidFill>
                    <a:schemeClr val="tx2"/>
                  </a:solidFill>
                </a:rPr>
                <a:t>which results in a force of</a:t>
              </a:r>
              <a:r>
                <a:rPr lang="en-US" altLang="zh-CN" sz="3200" b="1">
                  <a:solidFill>
                    <a:srgbClr val="3333FF"/>
                  </a:solidFill>
                </a:rPr>
                <a:t> exactly                       </a:t>
              </a:r>
              <a:r>
                <a:rPr lang="en-US" altLang="zh-CN" sz="3200" b="1">
                  <a:solidFill>
                    <a:schemeClr val="tx2"/>
                  </a:solidFill>
                </a:rPr>
                <a:t>of length of</a:t>
              </a:r>
              <a:r>
                <a:rPr lang="en-US" altLang="zh-CN" sz="3200" b="1">
                  <a:solidFill>
                    <a:srgbClr val="3333FF"/>
                  </a:solidFill>
                </a:rPr>
                <a:t> each </a:t>
              </a:r>
              <a:r>
                <a:rPr lang="en-US" altLang="zh-CN" sz="3200" b="1"/>
                <a:t>conductor. </a:t>
              </a:r>
            </a:p>
          </p:txBody>
        </p:sp>
        <p:graphicFrame>
          <p:nvGraphicFramePr>
            <p:cNvPr id="23562" name="Object 11">
              <a:extLst>
                <a:ext uri="{FF2B5EF4-FFF2-40B4-BE49-F238E27FC236}">
                  <a16:creationId xmlns:a16="http://schemas.microsoft.com/office/drawing/2014/main" id="{6ACD3C35-1521-4C45-583A-7214BE0DD5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1140"/>
            <a:ext cx="144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8135600" imgH="4686300" progId="Equation.3">
                    <p:embed/>
                  </p:oleObj>
                </mc:Choice>
                <mc:Fallback>
                  <p:oleObj name="公式" r:id="rId10" imgW="18135600" imgH="4686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40"/>
                          <a:ext cx="1440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0048" name="Text Box 16">
            <a:extLst>
              <a:ext uri="{FF2B5EF4-FFF2-40B4-BE49-F238E27FC236}">
                <a16:creationId xmlns:a16="http://schemas.microsoft.com/office/drawing/2014/main" id="{82FF6DC3-D705-D96C-B147-0C0E1391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Coulomb</a:t>
            </a:r>
            <a:r>
              <a:rPr lang="en-US" altLang="zh-CN" sz="3200" b="1"/>
              <a:t> is then defined as being </a:t>
            </a:r>
            <a:r>
              <a:rPr lang="en-US" altLang="zh-CN" sz="3200" b="1">
                <a:solidFill>
                  <a:srgbClr val="3333FF"/>
                </a:solidFill>
              </a:rPr>
              <a:t>exactly one ampere-second</a:t>
            </a:r>
            <a:r>
              <a:rPr lang="en-US" altLang="zh-CN" sz="3200" b="1"/>
              <a:t>: </a:t>
            </a:r>
            <a:r>
              <a:rPr lang="en-US" altLang="zh-CN" sz="3200" b="1">
                <a:solidFill>
                  <a:srgbClr val="FF0000"/>
                </a:solidFill>
              </a:rPr>
              <a:t>1C = 1A</a:t>
            </a:r>
            <a:r>
              <a:rPr lang="en-US" altLang="zh-CN" sz="3200" b="1">
                <a:solidFill>
                  <a:srgbClr val="FF0000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3200" b="1">
                <a:solidFill>
                  <a:srgbClr val="FF0000"/>
                </a:solidFill>
              </a:rPr>
              <a:t> s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9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0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0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4" grpId="0" animBg="1" autoUpdateAnimBg="0"/>
      <p:bldP spid="940035" grpId="0" build="p" autoUpdateAnimBg="0" advAuto="3000"/>
      <p:bldP spid="940036" grpId="0" autoUpdateAnimBg="0"/>
      <p:bldP spid="940045" grpId="0" build="p" autoUpdateAnimBg="0"/>
      <p:bldP spid="94004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4188" name="Object 60">
            <a:extLst>
              <a:ext uri="{FF2B5EF4-FFF2-40B4-BE49-F238E27FC236}">
                <a16:creationId xmlns:a16="http://schemas.microsoft.com/office/drawing/2014/main" id="{40405E49-65B4-3A00-1580-84989D9776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6688" y="692150"/>
          <a:ext cx="2290762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1936750" imgH="2965450" progId="Paint.Picture">
                  <p:embed/>
                </p:oleObj>
              </mc:Choice>
              <mc:Fallback>
                <p:oleObj name="BMP 图象" r:id="rId2" imgW="1936750" imgH="2965450" progId="Paint.Picture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692150"/>
                        <a:ext cx="2290762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4130" name="Object 2">
            <a:extLst>
              <a:ext uri="{FF2B5EF4-FFF2-40B4-BE49-F238E27FC236}">
                <a16:creationId xmlns:a16="http://schemas.microsoft.com/office/drawing/2014/main" id="{CB10C352-EEED-B12F-301B-7B36CAF825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438" y="1828800"/>
          <a:ext cx="3967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19200" imgH="4686300" progId="Equation.3">
                  <p:embed/>
                </p:oleObj>
              </mc:Choice>
              <mc:Fallback>
                <p:oleObj name="Equation" r:id="rId4" imgW="266192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1828800"/>
                        <a:ext cx="3967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4132" name="Object 4">
            <a:extLst>
              <a:ext uri="{FF2B5EF4-FFF2-40B4-BE49-F238E27FC236}">
                <a16:creationId xmlns:a16="http://schemas.microsoft.com/office/drawing/2014/main" id="{D3556ED2-EA4D-00DE-0BD0-E151B0BF2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025775"/>
          <a:ext cx="29765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77200" imgH="4394200" progId="Equation.3">
                  <p:embed/>
                </p:oleObj>
              </mc:Choice>
              <mc:Fallback>
                <p:oleObj name="Equation" r:id="rId6" imgW="20777200" imgH="439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25775"/>
                        <a:ext cx="29765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3" name="Rectangle 5">
            <a:extLst>
              <a:ext uri="{FF2B5EF4-FFF2-40B4-BE49-F238E27FC236}">
                <a16:creationId xmlns:a16="http://schemas.microsoft.com/office/drawing/2014/main" id="{E15347FF-694B-ECB8-D97B-7D68B9C8D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16175"/>
            <a:ext cx="267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Torque </a:t>
            </a:r>
            <a:r>
              <a:rPr lang="en-US" altLang="zh-CN" b="1"/>
              <a:t>(</a:t>
            </a:r>
            <a:r>
              <a:rPr lang="zh-CN" altLang="en-US" b="1"/>
              <a:t>力矩</a:t>
            </a:r>
            <a:r>
              <a:rPr lang="en-US" altLang="zh-CN" b="1"/>
              <a:t>)</a:t>
            </a:r>
            <a:r>
              <a:rPr lang="en-US" altLang="zh-CN"/>
              <a:t> 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944135" name="Object 7">
            <a:extLst>
              <a:ext uri="{FF2B5EF4-FFF2-40B4-BE49-F238E27FC236}">
                <a16:creationId xmlns:a16="http://schemas.microsoft.com/office/drawing/2014/main" id="{64E200A1-C898-8BF5-4772-900701309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751263"/>
          <a:ext cx="213360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98800" imgH="3797300" progId="Equation.3">
                  <p:embed/>
                </p:oleObj>
              </mc:Choice>
              <mc:Fallback>
                <p:oleObj name="Equation" r:id="rId8" imgW="15798800" imgH="3797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51263"/>
                        <a:ext cx="213360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4137" name="Text Box 9">
            <a:extLst>
              <a:ext uri="{FF2B5EF4-FFF2-40B4-BE49-F238E27FC236}">
                <a16:creationId xmlns:a16="http://schemas.microsoft.com/office/drawing/2014/main" id="{679F0CDA-2BD9-B2CE-592B-E17F3BF66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6838"/>
            <a:ext cx="8001000" cy="588962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  <a:cs typeface="Arial" panose="020B0604020202020204" pitchFamily="34" charset="0"/>
              </a:rPr>
              <a:t>25-5. </a:t>
            </a:r>
            <a:r>
              <a:rPr lang="en-US" altLang="zh-CN" sz="3200" b="1"/>
              <a:t>Torque on a Current Loop </a:t>
            </a:r>
            <a:r>
              <a:rPr kumimoji="0" lang="en-US" altLang="zh-CN" b="1">
                <a:solidFill>
                  <a:schemeClr val="tx2"/>
                </a:solidFill>
                <a:cs typeface="Arial" panose="020B0604020202020204" pitchFamily="34" charset="0"/>
              </a:rPr>
              <a:t>(P589-)</a:t>
            </a:r>
          </a:p>
        </p:txBody>
      </p:sp>
      <p:sp>
        <p:nvSpPr>
          <p:cNvPr id="944139" name="Text Box 11">
            <a:extLst>
              <a:ext uri="{FF2B5EF4-FFF2-40B4-BE49-F238E27FC236}">
                <a16:creationId xmlns:a16="http://schemas.microsoft.com/office/drawing/2014/main" id="{D5B11BF2-1220-83FA-F3E7-9631F1120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58825"/>
            <a:ext cx="655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Magnetic force exerts on a current loop as the figure,</a:t>
            </a:r>
          </a:p>
        </p:txBody>
      </p:sp>
      <p:grpSp>
        <p:nvGrpSpPr>
          <p:cNvPr id="944194" name="Group 66">
            <a:extLst>
              <a:ext uri="{FF2B5EF4-FFF2-40B4-BE49-F238E27FC236}">
                <a16:creationId xmlns:a16="http://schemas.microsoft.com/office/drawing/2014/main" id="{076521CE-F192-A308-8FAD-EC757310BFF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038600"/>
            <a:ext cx="2311400" cy="2590800"/>
            <a:chOff x="4224" y="2544"/>
            <a:chExt cx="1456" cy="1632"/>
          </a:xfrm>
        </p:grpSpPr>
        <p:graphicFrame>
          <p:nvGraphicFramePr>
            <p:cNvPr id="24587" name="Object 61">
              <a:extLst>
                <a:ext uri="{FF2B5EF4-FFF2-40B4-BE49-F238E27FC236}">
                  <a16:creationId xmlns:a16="http://schemas.microsoft.com/office/drawing/2014/main" id="{69F1BA5B-C59E-D51D-A47B-5791BA9F1A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640"/>
            <a:ext cx="1456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10" imgW="1955800" imgH="2063750" progId="Paint.Picture">
                    <p:embed/>
                  </p:oleObj>
                </mc:Choice>
                <mc:Fallback>
                  <p:oleObj name="BMP 图象" r:id="rId10" imgW="1955800" imgH="2063750" progId="Paint.Picture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640"/>
                          <a:ext cx="1456" cy="1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Rectangle 18">
              <a:extLst>
                <a:ext uri="{FF2B5EF4-FFF2-40B4-BE49-F238E27FC236}">
                  <a16:creationId xmlns:a16="http://schemas.microsoft.com/office/drawing/2014/main" id="{732D9839-C4F0-ACB4-2664-53F360077F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56" y="35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24589" name="Line 20">
              <a:extLst>
                <a:ext uri="{FF2B5EF4-FFF2-40B4-BE49-F238E27FC236}">
                  <a16:creationId xmlns:a16="http://schemas.microsoft.com/office/drawing/2014/main" id="{E6526C68-F081-3599-B47C-DDA1D2D2E2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168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21">
              <a:extLst>
                <a:ext uri="{FF2B5EF4-FFF2-40B4-BE49-F238E27FC236}">
                  <a16:creationId xmlns:a16="http://schemas.microsoft.com/office/drawing/2014/main" id="{43122F60-5B9A-2E6F-28EA-BCBB5C281F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0" y="3684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1" name="Line 36">
              <a:extLst>
                <a:ext uri="{FF2B5EF4-FFF2-40B4-BE49-F238E27FC236}">
                  <a16:creationId xmlns:a16="http://schemas.microsoft.com/office/drawing/2014/main" id="{D3D76A08-0B43-7D2A-33B6-F8F6335CA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1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63">
              <a:extLst>
                <a:ext uri="{FF2B5EF4-FFF2-40B4-BE49-F238E27FC236}">
                  <a16:creationId xmlns:a16="http://schemas.microsoft.com/office/drawing/2014/main" id="{C10BCDB4-DF20-8BC9-7B99-B29887366B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340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593" name="Object 24">
              <a:extLst>
                <a:ext uri="{FF2B5EF4-FFF2-40B4-BE49-F238E27FC236}">
                  <a16:creationId xmlns:a16="http://schemas.microsoft.com/office/drawing/2014/main" id="{1BD644FF-C350-A851-4825-A90D8155E4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2" y="2544"/>
            <a:ext cx="29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213100" imgH="4102100" progId="Equation.3">
                    <p:embed/>
                  </p:oleObj>
                </mc:Choice>
                <mc:Fallback>
                  <p:oleObj name="公式" r:id="rId12" imgW="3213100" imgH="4102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2" y="2544"/>
                          <a:ext cx="29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64">
              <a:extLst>
                <a:ext uri="{FF2B5EF4-FFF2-40B4-BE49-F238E27FC236}">
                  <a16:creationId xmlns:a16="http://schemas.microsoft.com/office/drawing/2014/main" id="{022045EF-243B-F357-7D0A-99A2DEFFBC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0" y="3060"/>
            <a:ext cx="2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213100" imgH="3797300" progId="Equation.3">
                    <p:embed/>
                  </p:oleObj>
                </mc:Choice>
                <mc:Fallback>
                  <p:oleObj name="Equation" r:id="rId14" imgW="3213100" imgH="37973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060"/>
                          <a:ext cx="2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4195" name="Text Box 67">
            <a:extLst>
              <a:ext uri="{FF2B5EF4-FFF2-40B4-BE49-F238E27FC236}">
                <a16:creationId xmlns:a16="http://schemas.microsoft.com/office/drawing/2014/main" id="{13339399-620B-53F4-27E5-502A02868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59785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This formula, derived here for a rectangular coil, is </a:t>
            </a:r>
            <a:r>
              <a:rPr lang="en-US" altLang="zh-CN" sz="3200" b="1">
                <a:solidFill>
                  <a:srgbClr val="3333FF"/>
                </a:solidFill>
              </a:rPr>
              <a:t>valid for any shape of flat coil</a:t>
            </a:r>
            <a:r>
              <a:rPr lang="en-US" altLang="zh-CN" sz="3200" b="1"/>
              <a:t>.</a:t>
            </a:r>
            <a:endParaRPr lang="en-US" altLang="zh-CN" b="1">
              <a:solidFill>
                <a:schemeClr val="tx2"/>
              </a:solidFill>
            </a:endParaRPr>
          </a:p>
        </p:txBody>
      </p:sp>
      <p:graphicFrame>
        <p:nvGraphicFramePr>
          <p:cNvPr id="944196" name="Object 68">
            <a:extLst>
              <a:ext uri="{FF2B5EF4-FFF2-40B4-BE49-F238E27FC236}">
                <a16:creationId xmlns:a16="http://schemas.microsoft.com/office/drawing/2014/main" id="{223AE3B4-E52C-EC4B-717C-342C9418C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049588"/>
          <a:ext cx="23415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967200" imgH="4394200" progId="Equation.3">
                  <p:embed/>
                </p:oleObj>
              </mc:Choice>
              <mc:Fallback>
                <p:oleObj name="Equation" r:id="rId16" imgW="16967200" imgH="43942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9588"/>
                        <a:ext cx="23415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4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4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4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4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4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4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 autoUpdateAnimBg="0"/>
      <p:bldP spid="944137" grpId="0" animBg="1" autoUpdateAnimBg="0"/>
      <p:bldP spid="944139" grpId="0" build="p" autoUpdateAnimBg="0"/>
      <p:bldP spid="94419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8950" name="Object 6">
            <a:extLst>
              <a:ext uri="{FF2B5EF4-FFF2-40B4-BE49-F238E27FC236}">
                <a16:creationId xmlns:a16="http://schemas.microsoft.com/office/drawing/2014/main" id="{89AC867F-CF63-E37F-FCC7-3A2D3BC7F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124200"/>
          <a:ext cx="44561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5000" imgH="5270500" progId="Equation.3">
                  <p:embed/>
                </p:oleObj>
              </mc:Choice>
              <mc:Fallback>
                <p:oleObj name="Equation" r:id="rId2" imgW="298450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4456113" cy="64135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8952" name="Object 8">
            <a:extLst>
              <a:ext uri="{FF2B5EF4-FFF2-40B4-BE49-F238E27FC236}">
                <a16:creationId xmlns:a16="http://schemas.microsoft.com/office/drawing/2014/main" id="{4FDF755C-A3D6-73D0-9D11-2E418D5B7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371600"/>
          <a:ext cx="21510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38300" imgH="4686300" progId="Equation.3">
                  <p:embed/>
                </p:oleObj>
              </mc:Choice>
              <mc:Fallback>
                <p:oleObj name="Equation" r:id="rId4" imgW="14338300" imgH="4686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371600"/>
                        <a:ext cx="2151063" cy="576263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8954" name="Text Box 10">
            <a:extLst>
              <a:ext uri="{FF2B5EF4-FFF2-40B4-BE49-F238E27FC236}">
                <a16:creationId xmlns:a16="http://schemas.microsoft.com/office/drawing/2014/main" id="{31D4635E-F6AF-B584-9690-649786BE0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24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Introducing </a:t>
            </a:r>
            <a:r>
              <a:rPr lang="en-US" altLang="zh-CN" sz="3200"/>
              <a:t>the </a:t>
            </a:r>
            <a:r>
              <a:rPr lang="en-US" altLang="zh-CN" sz="3200" b="1" i="1">
                <a:solidFill>
                  <a:srgbClr val="FF0000"/>
                </a:solidFill>
              </a:rPr>
              <a:t>magnetic dipole moment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chemeClr val="tx2"/>
                </a:solidFill>
              </a:rPr>
              <a:t>of the coil</a:t>
            </a:r>
            <a:r>
              <a:rPr lang="en-US" altLang="zh-CN" b="1" i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chemeClr val="tx2"/>
                </a:solidFill>
              </a:rPr>
              <a:t>(</a:t>
            </a:r>
            <a:r>
              <a:rPr lang="zh-CN" altLang="en-US" sz="2000" b="1">
                <a:latin typeface="宋体" panose="02010600030101010101" pitchFamily="2" charset="-122"/>
              </a:rPr>
              <a:t>线圈的磁矩</a:t>
            </a:r>
            <a:r>
              <a:rPr lang="en-US" altLang="zh-CN" sz="2000" b="1">
                <a:latin typeface="宋体" panose="02010600030101010101" pitchFamily="2" charset="-122"/>
              </a:rPr>
              <a:t>). </a:t>
            </a:r>
            <a:r>
              <a:rPr lang="en-US" altLang="zh-CN" sz="3200" b="1"/>
              <a:t>It is considered a vector</a:t>
            </a:r>
            <a:r>
              <a:rPr lang="en-US" altLang="zh-CN" sz="3200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78956" name="Text Box 12">
            <a:extLst>
              <a:ext uri="{FF2B5EF4-FFF2-40B4-BE49-F238E27FC236}">
                <a16:creationId xmlns:a16="http://schemas.microsoft.com/office/drawing/2014/main" id="{90B4E7BC-B601-1E2E-A5F4-458F9EBEE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2400"/>
            <a:ext cx="5715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It is also right for any shape coil of </a:t>
            </a:r>
            <a:r>
              <a:rPr lang="en-US" altLang="zh-CN" sz="3200" b="1" i="1">
                <a:solidFill>
                  <a:srgbClr val="3333FF"/>
                </a:solidFill>
              </a:rPr>
              <a:t>N</a:t>
            </a:r>
            <a:r>
              <a:rPr lang="en-US" altLang="zh-CN" sz="3200" b="1">
                <a:solidFill>
                  <a:srgbClr val="3333FF"/>
                </a:solidFill>
              </a:rPr>
              <a:t> loops immersed in a </a:t>
            </a:r>
            <a:r>
              <a:rPr lang="en-US" altLang="zh-CN" sz="3200" b="1">
                <a:solidFill>
                  <a:srgbClr val="FF0000"/>
                </a:solidFill>
              </a:rPr>
              <a:t>uniform</a:t>
            </a:r>
            <a:r>
              <a:rPr lang="en-US" altLang="zh-CN" sz="3200" b="1">
                <a:solidFill>
                  <a:srgbClr val="3333FF"/>
                </a:solidFill>
              </a:rPr>
              <a:t> magnetic field.</a:t>
            </a:r>
          </a:p>
        </p:txBody>
      </p:sp>
      <p:grpSp>
        <p:nvGrpSpPr>
          <p:cNvPr id="979004" name="Group 60">
            <a:extLst>
              <a:ext uri="{FF2B5EF4-FFF2-40B4-BE49-F238E27FC236}">
                <a16:creationId xmlns:a16="http://schemas.microsoft.com/office/drawing/2014/main" id="{1368D9F7-F34B-D1A0-9F23-A11C858C7847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733800"/>
            <a:ext cx="2311400" cy="2590800"/>
            <a:chOff x="4224" y="2544"/>
            <a:chExt cx="1456" cy="1632"/>
          </a:xfrm>
        </p:grpSpPr>
        <p:graphicFrame>
          <p:nvGraphicFramePr>
            <p:cNvPr id="25609" name="Object 61">
              <a:extLst>
                <a:ext uri="{FF2B5EF4-FFF2-40B4-BE49-F238E27FC236}">
                  <a16:creationId xmlns:a16="http://schemas.microsoft.com/office/drawing/2014/main" id="{AEE23E52-2E7F-F7AB-FF17-BD59A4ED98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2640"/>
            <a:ext cx="1456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6" imgW="1955800" imgH="2063750" progId="Paint.Picture">
                    <p:embed/>
                  </p:oleObj>
                </mc:Choice>
                <mc:Fallback>
                  <p:oleObj name="BMP 图象" r:id="rId6" imgW="1955800" imgH="2063750" progId="Paint.Picture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640"/>
                          <a:ext cx="1456" cy="1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Rectangle 62">
              <a:extLst>
                <a:ext uri="{FF2B5EF4-FFF2-40B4-BE49-F238E27FC236}">
                  <a16:creationId xmlns:a16="http://schemas.microsoft.com/office/drawing/2014/main" id="{C11C1701-1A11-ADA6-2527-32756D2FC87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356" y="3576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25611" name="Line 63">
              <a:extLst>
                <a:ext uri="{FF2B5EF4-FFF2-40B4-BE49-F238E27FC236}">
                  <a16:creationId xmlns:a16="http://schemas.microsoft.com/office/drawing/2014/main" id="{BF0876A3-4250-B6B3-08B4-BDCA90EC6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4" y="3168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Line 64">
              <a:extLst>
                <a:ext uri="{FF2B5EF4-FFF2-40B4-BE49-F238E27FC236}">
                  <a16:creationId xmlns:a16="http://schemas.microsoft.com/office/drawing/2014/main" id="{8564D330-1398-DC59-9764-238DECCE9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0" y="3684"/>
              <a:ext cx="28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Line 65">
              <a:extLst>
                <a:ext uri="{FF2B5EF4-FFF2-40B4-BE49-F238E27FC236}">
                  <a16:creationId xmlns:a16="http://schemas.microsoft.com/office/drawing/2014/main" id="{FC57EFE4-7199-1983-1593-A055563E9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12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4" name="Line 66">
              <a:extLst>
                <a:ext uri="{FF2B5EF4-FFF2-40B4-BE49-F238E27FC236}">
                  <a16:creationId xmlns:a16="http://schemas.microsoft.com/office/drawing/2014/main" id="{FA9B9621-EEDB-E957-9E77-8131D35B83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4" y="340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15" name="Object 67">
              <a:extLst>
                <a:ext uri="{FF2B5EF4-FFF2-40B4-BE49-F238E27FC236}">
                  <a16:creationId xmlns:a16="http://schemas.microsoft.com/office/drawing/2014/main" id="{056D9278-C891-3325-38DC-676CF70B34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2" y="2544"/>
            <a:ext cx="29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213100" imgH="4102100" progId="Equation.3">
                    <p:embed/>
                  </p:oleObj>
                </mc:Choice>
                <mc:Fallback>
                  <p:oleObj name="公式" r:id="rId8" imgW="3213100" imgH="41021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2" y="2544"/>
                          <a:ext cx="29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68">
              <a:extLst>
                <a:ext uri="{FF2B5EF4-FFF2-40B4-BE49-F238E27FC236}">
                  <a16:creationId xmlns:a16="http://schemas.microsoft.com/office/drawing/2014/main" id="{3D76FB93-56A0-BFD1-E01D-3CABD8BF51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0" y="3060"/>
            <a:ext cx="24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213100" imgH="3797300" progId="Equation.3">
                    <p:embed/>
                  </p:oleObj>
                </mc:Choice>
                <mc:Fallback>
                  <p:oleObj name="Equation" r:id="rId10" imgW="3213100" imgH="37973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060"/>
                          <a:ext cx="24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9015" name="Group 71">
            <a:extLst>
              <a:ext uri="{FF2B5EF4-FFF2-40B4-BE49-F238E27FC236}">
                <a16:creationId xmlns:a16="http://schemas.microsoft.com/office/drawing/2014/main" id="{6536170A-DDE5-2234-2300-5360BA4C3BA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81200"/>
            <a:ext cx="8763000" cy="1085850"/>
            <a:chOff x="96" y="1332"/>
            <a:chExt cx="5520" cy="684"/>
          </a:xfrm>
        </p:grpSpPr>
        <p:sp>
          <p:nvSpPr>
            <p:cNvPr id="25607" name="Text Box 69">
              <a:extLst>
                <a:ext uri="{FF2B5EF4-FFF2-40B4-BE49-F238E27FC236}">
                  <a16:creationId xmlns:a16="http://schemas.microsoft.com/office/drawing/2014/main" id="{0EFD796C-9C4E-5A68-EF25-0B5A3E5F6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344"/>
              <a:ext cx="552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The direction of     is </a:t>
              </a:r>
              <a:r>
                <a:rPr lang="en-US" altLang="zh-CN" sz="3200" b="1">
                  <a:solidFill>
                    <a:srgbClr val="3333FF"/>
                  </a:solidFill>
                </a:rPr>
                <a:t>perpendicular</a:t>
              </a:r>
              <a:r>
                <a:rPr lang="en-US" altLang="zh-CN" sz="3200" b="1">
                  <a:solidFill>
                    <a:schemeClr val="tx2"/>
                  </a:solidFill>
                </a:rPr>
                <a:t> to the plane of the coil consistent with the right-hand rule </a:t>
              </a:r>
            </a:p>
          </p:txBody>
        </p:sp>
        <p:graphicFrame>
          <p:nvGraphicFramePr>
            <p:cNvPr id="25608" name="Object 70">
              <a:extLst>
                <a:ext uri="{FF2B5EF4-FFF2-40B4-BE49-F238E27FC236}">
                  <a16:creationId xmlns:a16="http://schemas.microsoft.com/office/drawing/2014/main" id="{36A00482-26CE-A757-977A-746F5D1ED2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2" y="1332"/>
            <a:ext cx="317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05200" imgH="4394200" progId="Equation.3">
                    <p:embed/>
                  </p:oleObj>
                </mc:Choice>
                <mc:Fallback>
                  <p:oleObj name="Equation" r:id="rId12" imgW="3505200" imgH="43942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1332"/>
                          <a:ext cx="317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8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8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8954" grpId="0" build="p" autoUpdateAnimBg="0"/>
      <p:bldP spid="97895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98" name="Text Box 22">
            <a:extLst>
              <a:ext uri="{FF2B5EF4-FFF2-40B4-BE49-F238E27FC236}">
                <a16:creationId xmlns:a16="http://schemas.microsoft.com/office/drawing/2014/main" id="{DE96CA2D-E0E1-336D-AFD0-A180A8660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7162800" cy="579437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Another way to measure magnetic field:</a:t>
            </a:r>
          </a:p>
        </p:txBody>
      </p:sp>
      <p:sp>
        <p:nvSpPr>
          <p:cNvPr id="946199" name="Text Box 23">
            <a:extLst>
              <a:ext uri="{FF2B5EF4-FFF2-40B4-BE49-F238E27FC236}">
                <a16:creationId xmlns:a16="http://schemas.microsoft.com/office/drawing/2014/main" id="{CEC976CA-E204-9994-5E5C-942D4A99F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463" y="1008063"/>
            <a:ext cx="624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the one of magnetic dipole moment when a coil is in stable-equilibrium.</a:t>
            </a:r>
          </a:p>
        </p:txBody>
      </p:sp>
      <p:grpSp>
        <p:nvGrpSpPr>
          <p:cNvPr id="946200" name="Group 24">
            <a:extLst>
              <a:ext uri="{FF2B5EF4-FFF2-40B4-BE49-F238E27FC236}">
                <a16:creationId xmlns:a16="http://schemas.microsoft.com/office/drawing/2014/main" id="{39236580-F5BF-1670-1C66-6149BE902BAA}"/>
              </a:ext>
            </a:extLst>
          </p:cNvPr>
          <p:cNvGrpSpPr>
            <a:grpSpLocks/>
          </p:cNvGrpSpPr>
          <p:nvPr/>
        </p:nvGrpSpPr>
        <p:grpSpPr bwMode="auto">
          <a:xfrm>
            <a:off x="0" y="981075"/>
            <a:ext cx="2695575" cy="579438"/>
            <a:chOff x="-48" y="672"/>
            <a:chExt cx="1776" cy="341"/>
          </a:xfrm>
        </p:grpSpPr>
        <p:sp>
          <p:nvSpPr>
            <p:cNvPr id="26635" name="Text Box 25">
              <a:extLst>
                <a:ext uri="{FF2B5EF4-FFF2-40B4-BE49-F238E27FC236}">
                  <a16:creationId xmlns:a16="http://schemas.microsoft.com/office/drawing/2014/main" id="{ED72FC9C-BCA4-D82C-A937-8BAE9A35F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8" y="672"/>
              <a:ext cx="1776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</a:rPr>
                <a:t>Direction</a:t>
              </a:r>
              <a:r>
                <a:rPr lang="en-US" altLang="zh-CN" sz="3200" b="1"/>
                <a:t> of   :</a:t>
              </a:r>
            </a:p>
          </p:txBody>
        </p:sp>
        <p:graphicFrame>
          <p:nvGraphicFramePr>
            <p:cNvPr id="26636" name="Object 26">
              <a:extLst>
                <a:ext uri="{FF2B5EF4-FFF2-40B4-BE49-F238E27FC236}">
                  <a16:creationId xmlns:a16="http://schemas.microsoft.com/office/drawing/2014/main" id="{0681C9B8-C5AB-0586-386D-DECAF8CDE3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5" y="695"/>
            <a:ext cx="218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562600" progId="Equation.3">
                    <p:embed/>
                  </p:oleObj>
                </mc:Choice>
                <mc:Fallback>
                  <p:oleObj name="Equation" r:id="rId2" imgW="4394200" imgH="5562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695"/>
                          <a:ext cx="218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46203" name="Group 27">
            <a:extLst>
              <a:ext uri="{FF2B5EF4-FFF2-40B4-BE49-F238E27FC236}">
                <a16:creationId xmlns:a16="http://schemas.microsoft.com/office/drawing/2014/main" id="{13A2E8AD-6AC1-002F-AEA7-19A78B16C17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181225"/>
            <a:ext cx="3124200" cy="579438"/>
            <a:chOff x="0" y="1104"/>
            <a:chExt cx="1968" cy="365"/>
          </a:xfrm>
        </p:grpSpPr>
        <p:sp>
          <p:nvSpPr>
            <p:cNvPr id="26633" name="Text Box 28">
              <a:extLst>
                <a:ext uri="{FF2B5EF4-FFF2-40B4-BE49-F238E27FC236}">
                  <a16:creationId xmlns:a16="http://schemas.microsoft.com/office/drawing/2014/main" id="{23E7A28F-3554-954D-39D8-B186CD232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04"/>
              <a:ext cx="19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</a:rPr>
                <a:t>Magnitude</a:t>
              </a:r>
              <a:r>
                <a:rPr lang="en-US" altLang="zh-CN" sz="3200" b="1"/>
                <a:t> of    : </a:t>
              </a:r>
            </a:p>
          </p:txBody>
        </p:sp>
        <p:graphicFrame>
          <p:nvGraphicFramePr>
            <p:cNvPr id="26634" name="Object 29">
              <a:extLst>
                <a:ext uri="{FF2B5EF4-FFF2-40B4-BE49-F238E27FC236}">
                  <a16:creationId xmlns:a16="http://schemas.microsoft.com/office/drawing/2014/main" id="{6D517B35-551D-5124-74C7-6B233CB9F9D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59" y="1141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4200" imgH="5562600" progId="Equation.3">
                    <p:embed/>
                  </p:oleObj>
                </mc:Choice>
                <mc:Fallback>
                  <p:oleObj name="Equation" r:id="rId4" imgW="4394200" imgH="5562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9" y="1141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6206" name="Object 30">
            <a:extLst>
              <a:ext uri="{FF2B5EF4-FFF2-40B4-BE49-F238E27FC236}">
                <a16:creationId xmlns:a16="http://schemas.microsoft.com/office/drawing/2014/main" id="{5F366BDA-8541-DCA3-D48A-ED961563E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9138" y="2062163"/>
          <a:ext cx="1417637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193000" imgH="14046200" progId="Equation.3">
                  <p:embed/>
                </p:oleObj>
              </mc:Choice>
              <mc:Fallback>
                <p:oleObj name="Equation" r:id="rId5" imgW="20193000" imgH="14046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2062163"/>
                        <a:ext cx="1417637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6208" name="Group 32">
            <a:extLst>
              <a:ext uri="{FF2B5EF4-FFF2-40B4-BE49-F238E27FC236}">
                <a16:creationId xmlns:a16="http://schemas.microsoft.com/office/drawing/2014/main" id="{D9AEDB47-1494-2644-8917-B1B6FFCE78C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352800"/>
            <a:ext cx="7620000" cy="595313"/>
            <a:chOff x="384" y="3648"/>
            <a:chExt cx="4800" cy="375"/>
          </a:xfrm>
        </p:grpSpPr>
        <p:sp>
          <p:nvSpPr>
            <p:cNvPr id="26631" name="Text Box 33">
              <a:extLst>
                <a:ext uri="{FF2B5EF4-FFF2-40B4-BE49-F238E27FC236}">
                  <a16:creationId xmlns:a16="http://schemas.microsoft.com/office/drawing/2014/main" id="{194506E8-8D58-0322-9A28-2EE7896C53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696"/>
              <a:ext cx="2304" cy="327"/>
            </a:xfrm>
            <a:prstGeom prst="rect">
              <a:avLst/>
            </a:prstGeom>
            <a:solidFill>
              <a:srgbClr val="FFBF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/>
                <a:t>[</a:t>
              </a:r>
              <a:r>
                <a:rPr lang="en-US" altLang="zh-CN" b="1" i="1">
                  <a:ea typeface="楷体_GB2312" pitchFamily="49" charset="-122"/>
                  <a:sym typeface="Symbol" pitchFamily="2" charset="2"/>
                </a:rPr>
                <a:t> </a:t>
              </a:r>
              <a:r>
                <a:rPr lang="en-US" altLang="zh-CN" b="1">
                  <a:ea typeface="楷体_GB2312" pitchFamily="49" charset="-122"/>
                  <a:sym typeface="Symbol" pitchFamily="2" charset="2"/>
                </a:rPr>
                <a:t>]= T</a:t>
              </a:r>
              <a:r>
                <a:rPr lang="en-US" altLang="zh-CN" b="1">
                  <a:sym typeface="Symbol" pitchFamily="2" charset="2"/>
                </a:rPr>
                <a:t>·</a:t>
              </a:r>
              <a:r>
                <a:rPr lang="en-US" altLang="zh-CN" b="1">
                  <a:ea typeface="楷体_GB2312" pitchFamily="49" charset="-122"/>
                  <a:sym typeface="Symbol" pitchFamily="2" charset="2"/>
                </a:rPr>
                <a:t>A</a:t>
              </a:r>
              <a:r>
                <a:rPr lang="en-US" altLang="zh-CN" b="1">
                  <a:sym typeface="Symbol" pitchFamily="2" charset="2"/>
                </a:rPr>
                <a:t>·</a:t>
              </a:r>
              <a:r>
                <a:rPr lang="en-US" altLang="zh-CN" b="1">
                  <a:ea typeface="楷体_GB2312" pitchFamily="49" charset="-122"/>
                  <a:sym typeface="Symbol" pitchFamily="2" charset="2"/>
                </a:rPr>
                <a:t>m</a:t>
              </a:r>
              <a:r>
                <a:rPr lang="en-US" altLang="zh-CN" b="1" baseline="30000">
                  <a:ea typeface="楷体_GB2312" pitchFamily="49" charset="-122"/>
                  <a:sym typeface="Symbol" pitchFamily="2" charset="2"/>
                </a:rPr>
                <a:t>2 </a:t>
              </a:r>
              <a:r>
                <a:rPr lang="en-US" altLang="zh-CN" b="1">
                  <a:ea typeface="楷体_GB2312" pitchFamily="49" charset="-122"/>
                  <a:sym typeface="Symbol" pitchFamily="2" charset="2"/>
                </a:rPr>
                <a:t>=N</a:t>
              </a:r>
              <a:r>
                <a:rPr lang="en-US" altLang="zh-CN" b="1">
                  <a:sym typeface="Symbol" pitchFamily="2" charset="2"/>
                </a:rPr>
                <a:t>·</a:t>
              </a:r>
              <a:r>
                <a:rPr lang="en-US" altLang="zh-CN" b="1">
                  <a:ea typeface="楷体_GB2312" pitchFamily="49" charset="-122"/>
                  <a:sym typeface="Symbol" pitchFamily="2" charset="2"/>
                </a:rPr>
                <a:t>m </a:t>
              </a:r>
            </a:p>
          </p:txBody>
        </p:sp>
        <p:sp>
          <p:nvSpPr>
            <p:cNvPr id="26632" name="Text Box 34">
              <a:extLst>
                <a:ext uri="{FF2B5EF4-FFF2-40B4-BE49-F238E27FC236}">
                  <a16:creationId xmlns:a16="http://schemas.microsoft.com/office/drawing/2014/main" id="{C0978434-A0D9-3E12-4C13-024EBA9EA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48"/>
              <a:ext cx="244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SI</a:t>
              </a:r>
              <a:r>
                <a:rPr lang="en-US" altLang="zh-CN" sz="3200">
                  <a:solidFill>
                    <a:srgbClr val="3333FF"/>
                  </a:solidFill>
                </a:rPr>
                <a:t> </a:t>
              </a:r>
              <a:r>
                <a:rPr lang="en-US" altLang="zh-CN" sz="3200" b="1">
                  <a:solidFill>
                    <a:srgbClr val="3333FF"/>
                  </a:solidFill>
                </a:rPr>
                <a:t>unit</a:t>
              </a:r>
              <a:r>
                <a:rPr lang="en-US" altLang="zh-CN" sz="3200" b="1"/>
                <a:t> of the torque: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6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98" grpId="0" animBg="1" autoUpdateAnimBg="0"/>
      <p:bldP spid="946199" grpId="0" build="p" autoUpdateAnimBg="0" advAuto="100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9294" name="Group 46">
            <a:extLst>
              <a:ext uri="{FF2B5EF4-FFF2-40B4-BE49-F238E27FC236}">
                <a16:creationId xmlns:a16="http://schemas.microsoft.com/office/drawing/2014/main" id="{7B03B393-A689-44CD-2CAC-1F4206FABC4A}"/>
              </a:ext>
            </a:extLst>
          </p:cNvPr>
          <p:cNvGrpSpPr>
            <a:grpSpLocks/>
          </p:cNvGrpSpPr>
          <p:nvPr/>
        </p:nvGrpSpPr>
        <p:grpSpPr bwMode="auto">
          <a:xfrm>
            <a:off x="6756400" y="2209800"/>
            <a:ext cx="2311400" cy="2609850"/>
            <a:chOff x="4112" y="1524"/>
            <a:chExt cx="1456" cy="1644"/>
          </a:xfrm>
        </p:grpSpPr>
        <p:graphicFrame>
          <p:nvGraphicFramePr>
            <p:cNvPr id="27669" name="Object 36">
              <a:extLst>
                <a:ext uri="{FF2B5EF4-FFF2-40B4-BE49-F238E27FC236}">
                  <a16:creationId xmlns:a16="http://schemas.microsoft.com/office/drawing/2014/main" id="{6020526A-1DBC-1B79-C28F-DFE9E00F58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2" y="1632"/>
            <a:ext cx="1456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2" imgW="1955800" imgH="2063750" progId="Paint.Picture">
                    <p:embed/>
                  </p:oleObj>
                </mc:Choice>
                <mc:Fallback>
                  <p:oleObj name="BMP 图象" r:id="rId2" imgW="1955800" imgH="2063750" progId="Paint.Picture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1632"/>
                          <a:ext cx="1456" cy="1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7">
              <a:extLst>
                <a:ext uri="{FF2B5EF4-FFF2-40B4-BE49-F238E27FC236}">
                  <a16:creationId xmlns:a16="http://schemas.microsoft.com/office/drawing/2014/main" id="{4B76C9B4-1871-8966-6F18-711D7B9B2F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2" y="1524"/>
            <a:ext cx="36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05200" imgH="4394200" progId="Equation.3">
                    <p:embed/>
                  </p:oleObj>
                </mc:Choice>
                <mc:Fallback>
                  <p:oleObj name="Equation" r:id="rId4" imgW="3505200" imgH="4394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1524"/>
                          <a:ext cx="365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1" name="Line 45">
              <a:extLst>
                <a:ext uri="{FF2B5EF4-FFF2-40B4-BE49-F238E27FC236}">
                  <a16:creationId xmlns:a16="http://schemas.microsoft.com/office/drawing/2014/main" id="{6F0F405B-82D5-E01A-6E24-A05A39E3B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740"/>
              <a:ext cx="624" cy="624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49264" name="Text Box 16">
            <a:extLst>
              <a:ext uri="{FF2B5EF4-FFF2-40B4-BE49-F238E27FC236}">
                <a16:creationId xmlns:a16="http://schemas.microsoft.com/office/drawing/2014/main" id="{413FE0C4-3D73-DDA6-CD77-44BE05F4B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0"/>
            <a:ext cx="6096000" cy="579438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Magnetic potential energy </a:t>
            </a:r>
            <a:r>
              <a:rPr lang="en-US" altLang="zh-CN" b="1">
                <a:solidFill>
                  <a:schemeClr val="tx2"/>
                </a:solidFill>
              </a:rPr>
              <a:t>(P590)</a:t>
            </a:r>
            <a:r>
              <a:rPr lang="en-US" altLang="zh-CN" sz="3200" b="1">
                <a:solidFill>
                  <a:schemeClr val="tx2"/>
                </a:solidFill>
              </a:rPr>
              <a:t>:</a:t>
            </a:r>
          </a:p>
        </p:txBody>
      </p:sp>
      <p:grpSp>
        <p:nvGrpSpPr>
          <p:cNvPr id="949265" name="Group 17">
            <a:extLst>
              <a:ext uri="{FF2B5EF4-FFF2-40B4-BE49-F238E27FC236}">
                <a16:creationId xmlns:a16="http://schemas.microsoft.com/office/drawing/2014/main" id="{07FACF46-3FA6-F395-E758-9B0C68F2E906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758950"/>
            <a:ext cx="9067800" cy="579438"/>
            <a:chOff x="48" y="1108"/>
            <a:chExt cx="5712" cy="365"/>
          </a:xfrm>
        </p:grpSpPr>
        <p:sp>
          <p:nvSpPr>
            <p:cNvPr id="27667" name="Text Box 18">
              <a:extLst>
                <a:ext uri="{FF2B5EF4-FFF2-40B4-BE49-F238E27FC236}">
                  <a16:creationId xmlns:a16="http://schemas.microsoft.com/office/drawing/2014/main" id="{4D2313B1-7E46-5D4D-C194-FB87F119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108"/>
              <a:ext cx="57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ym typeface="Symbol" pitchFamily="2" charset="2"/>
                </a:rPr>
                <a:t>In order to rotate a current loop so as to increase   .</a:t>
              </a:r>
              <a:endParaRPr lang="en-US" altLang="zh-CN" sz="3200" b="1"/>
            </a:p>
          </p:txBody>
        </p:sp>
        <p:graphicFrame>
          <p:nvGraphicFramePr>
            <p:cNvPr id="27668" name="Object 19">
              <a:extLst>
                <a:ext uri="{FF2B5EF4-FFF2-40B4-BE49-F238E27FC236}">
                  <a16:creationId xmlns:a16="http://schemas.microsoft.com/office/drawing/2014/main" id="{9625FB04-FA15-FAB1-DAE2-5E978A5C5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1152"/>
            <a:ext cx="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921000" imgH="3797300" progId="Equation.3">
                    <p:embed/>
                  </p:oleObj>
                </mc:Choice>
                <mc:Fallback>
                  <p:oleObj name="Equation" r:id="rId6" imgW="2921000" imgH="37973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152"/>
                          <a:ext cx="22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9268" name="Object 20">
            <a:extLst>
              <a:ext uri="{FF2B5EF4-FFF2-40B4-BE49-F238E27FC236}">
                <a16:creationId xmlns:a16="http://schemas.microsoft.com/office/drawing/2014/main" id="{240EF498-0287-C85E-CFD6-43940AEE4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00400"/>
          <a:ext cx="2133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967200" imgH="6438900" progId="Equation.3">
                  <p:embed/>
                </p:oleObj>
              </mc:Choice>
              <mc:Fallback>
                <p:oleObj name="Equation" r:id="rId8" imgW="16967200" imgH="6438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2133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69" name="Object 21">
            <a:extLst>
              <a:ext uri="{FF2B5EF4-FFF2-40B4-BE49-F238E27FC236}">
                <a16:creationId xmlns:a16="http://schemas.microsoft.com/office/drawing/2014/main" id="{3F0C06D6-530D-8514-01AE-89D9AF334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9263" y="3200400"/>
          <a:ext cx="264953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237700" imgH="6438900" progId="Equation.3">
                  <p:embed/>
                </p:oleObj>
              </mc:Choice>
              <mc:Fallback>
                <p:oleObj name="Equation" r:id="rId10" imgW="22237700" imgH="6438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3200400"/>
                        <a:ext cx="264953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9270" name="Object 22">
            <a:extLst>
              <a:ext uri="{FF2B5EF4-FFF2-40B4-BE49-F238E27FC236}">
                <a16:creationId xmlns:a16="http://schemas.microsoft.com/office/drawing/2014/main" id="{85A02365-238C-F4EE-88F2-D82D8A68E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138613"/>
          <a:ext cx="39624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181800" imgH="4686300" progId="Equation.3">
                  <p:embed/>
                </p:oleObj>
              </mc:Choice>
              <mc:Fallback>
                <p:oleObj name="Equation" r:id="rId12" imgW="32181800" imgH="4686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38613"/>
                        <a:ext cx="3962400" cy="5762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9278" name="Group 30">
            <a:extLst>
              <a:ext uri="{FF2B5EF4-FFF2-40B4-BE49-F238E27FC236}">
                <a16:creationId xmlns:a16="http://schemas.microsoft.com/office/drawing/2014/main" id="{A1CD8E4C-3425-F494-CAED-AD1529520C6D}"/>
              </a:ext>
            </a:extLst>
          </p:cNvPr>
          <p:cNvGrpSpPr>
            <a:grpSpLocks/>
          </p:cNvGrpSpPr>
          <p:nvPr/>
        </p:nvGrpSpPr>
        <p:grpSpPr bwMode="auto">
          <a:xfrm>
            <a:off x="146050" y="692150"/>
            <a:ext cx="8839200" cy="1149350"/>
            <a:chOff x="92" y="436"/>
            <a:chExt cx="5568" cy="724"/>
          </a:xfrm>
        </p:grpSpPr>
        <p:sp>
          <p:nvSpPr>
            <p:cNvPr id="27664" name="Text Box 31">
              <a:extLst>
                <a:ext uri="{FF2B5EF4-FFF2-40B4-BE49-F238E27FC236}">
                  <a16:creationId xmlns:a16="http://schemas.microsoft.com/office/drawing/2014/main" id="{55A5311C-0264-9DD5-824A-FDEAF70C8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" y="436"/>
              <a:ext cx="556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Recall that an electric dipole has potential energy when in    ,</a:t>
              </a:r>
            </a:p>
          </p:txBody>
        </p:sp>
        <p:graphicFrame>
          <p:nvGraphicFramePr>
            <p:cNvPr id="27665" name="Object 32">
              <a:extLst>
                <a:ext uri="{FF2B5EF4-FFF2-40B4-BE49-F238E27FC236}">
                  <a16:creationId xmlns:a16="http://schemas.microsoft.com/office/drawing/2014/main" id="{009525E9-D00D-2806-F979-41559301A7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9" y="746"/>
            <a:ext cx="119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6967200" imgH="5854700" progId="Equation.3">
                    <p:embed/>
                  </p:oleObj>
                </mc:Choice>
                <mc:Fallback>
                  <p:oleObj name="公式" r:id="rId14" imgW="16967200" imgH="58547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746"/>
                          <a:ext cx="1198" cy="414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33">
              <a:extLst>
                <a:ext uri="{FF2B5EF4-FFF2-40B4-BE49-F238E27FC236}">
                  <a16:creationId xmlns:a16="http://schemas.microsoft.com/office/drawing/2014/main" id="{DD5AFB41-325C-4C9E-D21E-85066C2D46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2" y="744"/>
            <a:ext cx="2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797300" imgH="4394200" progId="Equation.3">
                    <p:embed/>
                  </p:oleObj>
                </mc:Choice>
                <mc:Fallback>
                  <p:oleObj name="Equation" r:id="rId16" imgW="3797300" imgH="4394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744"/>
                          <a:ext cx="29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9282" name="Text Box 34">
            <a:extLst>
              <a:ext uri="{FF2B5EF4-FFF2-40B4-BE49-F238E27FC236}">
                <a16:creationId xmlns:a16="http://schemas.microsoft.com/office/drawing/2014/main" id="{45581070-B4D0-FAA8-2447-87AB3C79F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09800"/>
            <a:ext cx="6248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we must do </a:t>
            </a:r>
            <a:r>
              <a:rPr lang="en-US" altLang="zh-CN" sz="3200" b="1">
                <a:solidFill>
                  <a:schemeClr val="tx2"/>
                </a:solidFill>
              </a:rPr>
              <a:t>work against</a:t>
            </a:r>
            <a:r>
              <a:rPr lang="en-US" altLang="zh-CN" sz="3200" b="1">
                <a:solidFill>
                  <a:srgbClr val="3333FF"/>
                </a:solidFill>
              </a:rPr>
              <a:t> </a:t>
            </a:r>
            <a:r>
              <a:rPr lang="en-US" altLang="zh-CN" sz="3200" b="1">
                <a:solidFill>
                  <a:schemeClr val="tx2"/>
                </a:solidFill>
              </a:rPr>
              <a:t>the force due to the magnetic field</a:t>
            </a:r>
            <a:r>
              <a:rPr lang="en-US" altLang="zh-CN" sz="3200" b="1"/>
              <a:t>:</a:t>
            </a:r>
          </a:p>
        </p:txBody>
      </p:sp>
      <p:sp>
        <p:nvSpPr>
          <p:cNvPr id="949295" name="Rectangle 47">
            <a:extLst>
              <a:ext uri="{FF2B5EF4-FFF2-40B4-BE49-F238E27FC236}">
                <a16:creationId xmlns:a16="http://schemas.microsoft.com/office/drawing/2014/main" id="{F860BA15-4F68-079F-4445-679F0DEB9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78375"/>
            <a:ext cx="762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or, the </a:t>
            </a:r>
            <a:r>
              <a:rPr lang="en-US" altLang="zh-CN" sz="3200" b="1">
                <a:solidFill>
                  <a:srgbClr val="3333FF"/>
                </a:solidFill>
              </a:rPr>
              <a:t>work done by a magnetic torque</a:t>
            </a:r>
            <a:r>
              <a:rPr lang="en-US" altLang="zh-CN" sz="3200" b="1"/>
              <a:t> is:</a:t>
            </a:r>
          </a:p>
        </p:txBody>
      </p:sp>
      <p:grpSp>
        <p:nvGrpSpPr>
          <p:cNvPr id="949296" name="Group 48">
            <a:extLst>
              <a:ext uri="{FF2B5EF4-FFF2-40B4-BE49-F238E27FC236}">
                <a16:creationId xmlns:a16="http://schemas.microsoft.com/office/drawing/2014/main" id="{75EC7CDA-978E-FEB8-49F1-67E4C025A541}"/>
              </a:ext>
            </a:extLst>
          </p:cNvPr>
          <p:cNvGrpSpPr>
            <a:grpSpLocks/>
          </p:cNvGrpSpPr>
          <p:nvPr/>
        </p:nvGrpSpPr>
        <p:grpSpPr bwMode="auto">
          <a:xfrm>
            <a:off x="1531938" y="5486400"/>
            <a:ext cx="3954462" cy="557213"/>
            <a:chOff x="1253" y="2640"/>
            <a:chExt cx="2491" cy="351"/>
          </a:xfrm>
        </p:grpSpPr>
        <p:graphicFrame>
          <p:nvGraphicFramePr>
            <p:cNvPr id="27662" name="Object 49">
              <a:extLst>
                <a:ext uri="{FF2B5EF4-FFF2-40B4-BE49-F238E27FC236}">
                  <a16:creationId xmlns:a16="http://schemas.microsoft.com/office/drawing/2014/main" id="{EF2A2561-0ACD-8D7C-70A8-724A01161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53" y="2647"/>
            <a:ext cx="202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7495500" imgH="4686300" progId="Equation.3">
                    <p:embed/>
                  </p:oleObj>
                </mc:Choice>
                <mc:Fallback>
                  <p:oleObj name="公式" r:id="rId18" imgW="27495500" imgH="46863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" y="2647"/>
                          <a:ext cx="2026" cy="344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3" name="Text Box 50">
              <a:extLst>
                <a:ext uri="{FF2B5EF4-FFF2-40B4-BE49-F238E27FC236}">
                  <a16:creationId xmlns:a16="http://schemas.microsoft.com/office/drawing/2014/main" id="{BD680323-D206-676D-1FAC-1F26F367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6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(1)</a:t>
              </a:r>
            </a:p>
          </p:txBody>
        </p:sp>
      </p:grpSp>
      <p:grpSp>
        <p:nvGrpSpPr>
          <p:cNvPr id="949299" name="Group 51">
            <a:extLst>
              <a:ext uri="{FF2B5EF4-FFF2-40B4-BE49-F238E27FC236}">
                <a16:creationId xmlns:a16="http://schemas.microsoft.com/office/drawing/2014/main" id="{97F27D51-EB9B-7AF0-6202-60D71B552BF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943600"/>
            <a:ext cx="1606550" cy="506413"/>
            <a:chOff x="3356" y="3002"/>
            <a:chExt cx="1012" cy="319"/>
          </a:xfrm>
        </p:grpSpPr>
        <p:sp>
          <p:nvSpPr>
            <p:cNvPr id="27660" name="AutoShape 52">
              <a:extLst>
                <a:ext uri="{FF2B5EF4-FFF2-40B4-BE49-F238E27FC236}">
                  <a16:creationId xmlns:a16="http://schemas.microsoft.com/office/drawing/2014/main" id="{F400065C-8114-5522-B281-A5C55DB8C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24"/>
              <a:ext cx="1008" cy="288"/>
            </a:xfrm>
            <a:prstGeom prst="wedgeRoundRectCallout">
              <a:avLst>
                <a:gd name="adj1" fmla="val -84028"/>
                <a:gd name="adj2" fmla="val -71528"/>
                <a:gd name="adj3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/>
            </a:p>
          </p:txBody>
        </p:sp>
        <p:graphicFrame>
          <p:nvGraphicFramePr>
            <p:cNvPr id="27661" name="Object 53">
              <a:extLst>
                <a:ext uri="{FF2B5EF4-FFF2-40B4-BE49-F238E27FC236}">
                  <a16:creationId xmlns:a16="http://schemas.microsoft.com/office/drawing/2014/main" id="{4ABD3815-9E45-51FA-F7C6-23B3FE41C9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6" y="3002"/>
            <a:ext cx="100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675100" imgH="5270500" progId="Equation.3">
                    <p:embed/>
                  </p:oleObj>
                </mc:Choice>
                <mc:Fallback>
                  <p:oleObj name="Equation" r:id="rId20" imgW="16675100" imgH="52705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" y="3002"/>
                          <a:ext cx="100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9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9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49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4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64" grpId="0" animBg="1" autoUpdateAnimBg="0"/>
      <p:bldP spid="949282" grpId="0" build="p" autoUpdateAnimBg="0" advAuto="2000"/>
      <p:bldP spid="949295" grpId="0" build="p" autoUpdateAnimBg="0" advAuto="300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0274" name="Object 2">
            <a:extLst>
              <a:ext uri="{FF2B5EF4-FFF2-40B4-BE49-F238E27FC236}">
                <a16:creationId xmlns:a16="http://schemas.microsoft.com/office/drawing/2014/main" id="{4776469F-B1C7-1BF8-702D-1C24A59CC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8" y="1455738"/>
          <a:ext cx="2820987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406100" imgH="4686300" progId="Equation.3">
                  <p:embed/>
                </p:oleObj>
              </mc:Choice>
              <mc:Fallback>
                <p:oleObj name="公式" r:id="rId2" imgW="23406100" imgH="4686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455738"/>
                        <a:ext cx="2820987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75" name="Text Box 3">
            <a:extLst>
              <a:ext uri="{FF2B5EF4-FFF2-40B4-BE49-F238E27FC236}">
                <a16:creationId xmlns:a16="http://schemas.microsoft.com/office/drawing/2014/main" id="{58B44F4D-D846-46DA-914D-3DEB690F0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627063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d</a:t>
            </a:r>
            <a:r>
              <a:rPr lang="en-US" altLang="zh-CN" sz="3200" b="1" i="1">
                <a:solidFill>
                  <a:srgbClr val="3333FF"/>
                </a:solidFill>
              </a:rPr>
              <a:t>W</a:t>
            </a:r>
            <a:r>
              <a:rPr lang="en-US" altLang="zh-CN" sz="3200" b="1">
                <a:solidFill>
                  <a:srgbClr val="3333FF"/>
                </a:solidFill>
              </a:rPr>
              <a:t> can also be written as:</a:t>
            </a:r>
          </a:p>
        </p:txBody>
      </p:sp>
      <p:graphicFrame>
        <p:nvGraphicFramePr>
          <p:cNvPr id="950276" name="Object 4">
            <a:extLst>
              <a:ext uri="{FF2B5EF4-FFF2-40B4-BE49-F238E27FC236}">
                <a16:creationId xmlns:a16="http://schemas.microsoft.com/office/drawing/2014/main" id="{2E67AC05-FDC1-D6CD-DFF3-86319BC3BB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447800"/>
          <a:ext cx="4648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44400" imgH="4394200" progId="Equation.3">
                  <p:embed/>
                </p:oleObj>
              </mc:Choice>
              <mc:Fallback>
                <p:oleObj name="Equation" r:id="rId4" imgW="37744400" imgH="439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47800"/>
                        <a:ext cx="46482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0277" name="Object 5">
            <a:extLst>
              <a:ext uri="{FF2B5EF4-FFF2-40B4-BE49-F238E27FC236}">
                <a16:creationId xmlns:a16="http://schemas.microsoft.com/office/drawing/2014/main" id="{183D7336-729D-6D43-D637-92C6856AB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4588" y="1430338"/>
          <a:ext cx="13668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820400" imgH="4102100" progId="Equation.3">
                  <p:embed/>
                </p:oleObj>
              </mc:Choice>
              <mc:Fallback>
                <p:oleObj name="公式" r:id="rId6" imgW="10820400" imgH="410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1430338"/>
                        <a:ext cx="136683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0278" name="Group 6">
            <a:extLst>
              <a:ext uri="{FF2B5EF4-FFF2-40B4-BE49-F238E27FC236}">
                <a16:creationId xmlns:a16="http://schemas.microsoft.com/office/drawing/2014/main" id="{15AAE3AE-5427-0A02-CFDF-7080DFF07497}"/>
              </a:ext>
            </a:extLst>
          </p:cNvPr>
          <p:cNvGrpSpPr>
            <a:grpSpLocks/>
          </p:cNvGrpSpPr>
          <p:nvPr/>
        </p:nvGrpSpPr>
        <p:grpSpPr bwMode="auto">
          <a:xfrm>
            <a:off x="1624013" y="2151063"/>
            <a:ext cx="4495800" cy="552450"/>
            <a:chOff x="720" y="3733"/>
            <a:chExt cx="2832" cy="348"/>
          </a:xfrm>
        </p:grpSpPr>
        <p:graphicFrame>
          <p:nvGraphicFramePr>
            <p:cNvPr id="28681" name="Object 7">
              <a:extLst>
                <a:ext uri="{FF2B5EF4-FFF2-40B4-BE49-F238E27FC236}">
                  <a16:creationId xmlns:a16="http://schemas.microsoft.com/office/drawing/2014/main" id="{90E7EDA7-6CD9-BFCF-BC8B-6B9656482D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3" y="3756"/>
            <a:ext cx="1349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967200" imgH="4102100" progId="Equation.3">
                    <p:embed/>
                  </p:oleObj>
                </mc:Choice>
                <mc:Fallback>
                  <p:oleObj name="公式" r:id="rId8" imgW="16967200" imgH="4102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3" y="3756"/>
                          <a:ext cx="1349" cy="325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2" name="Text Box 8">
              <a:extLst>
                <a:ext uri="{FF2B5EF4-FFF2-40B4-BE49-F238E27FC236}">
                  <a16:creationId xmlns:a16="http://schemas.microsoft.com/office/drawing/2014/main" id="{48E65B94-5E1E-3915-625B-4CE0767BC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374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(2)</a:t>
              </a:r>
            </a:p>
          </p:txBody>
        </p:sp>
        <p:sp>
          <p:nvSpPr>
            <p:cNvPr id="28683" name="Text Box 9">
              <a:extLst>
                <a:ext uri="{FF2B5EF4-FFF2-40B4-BE49-F238E27FC236}">
                  <a16:creationId xmlns:a16="http://schemas.microsoft.com/office/drawing/2014/main" id="{E959E1D7-6B9D-6DA7-E50C-14B381379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733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That is,</a:t>
              </a:r>
            </a:p>
          </p:txBody>
        </p:sp>
      </p:grpSp>
      <p:sp>
        <p:nvSpPr>
          <p:cNvPr id="950282" name="Rectangle 10">
            <a:extLst>
              <a:ext uri="{FF2B5EF4-FFF2-40B4-BE49-F238E27FC236}">
                <a16:creationId xmlns:a16="http://schemas.microsoft.com/office/drawing/2014/main" id="{4426E7A8-3C11-DA79-514D-A55D87E5B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997200"/>
            <a:ext cx="5253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</a:rPr>
              <a:t>so, it can be seen that the</a:t>
            </a:r>
          </a:p>
        </p:txBody>
      </p:sp>
      <p:sp>
        <p:nvSpPr>
          <p:cNvPr id="950283" name="Rectangle 11">
            <a:extLst>
              <a:ext uri="{FF2B5EF4-FFF2-40B4-BE49-F238E27FC236}">
                <a16:creationId xmlns:a16="http://schemas.microsoft.com/office/drawing/2014/main" id="{2BBC4578-8E9F-453A-A6B2-0C3407ED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860800"/>
            <a:ext cx="846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</a:rPr>
              <a:t>work done by magnetic force on a current wire:</a:t>
            </a:r>
          </a:p>
        </p:txBody>
      </p:sp>
      <p:sp>
        <p:nvSpPr>
          <p:cNvPr id="950284" name="Rectangle 12">
            <a:extLst>
              <a:ext uri="{FF2B5EF4-FFF2-40B4-BE49-F238E27FC236}">
                <a16:creationId xmlns:a16="http://schemas.microsoft.com/office/drawing/2014/main" id="{C77B1F2C-74E5-0FCD-FDA1-6D58BD776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2005013" cy="579438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ea typeface="楷体_GB2312" pitchFamily="49" charset="-122"/>
                <a:sym typeface="Symbol" pitchFamily="2" charset="2"/>
              </a:rPr>
              <a:t>W = I  </a:t>
            </a:r>
            <a:r>
              <a:rPr lang="en-US" altLang="zh-CN" sz="3200" b="1">
                <a:ea typeface="楷体_GB2312" pitchFamily="49" charset="-122"/>
                <a:sym typeface="Symbol" pitchFamily="2" charset="2"/>
              </a:rPr>
              <a:t> </a:t>
            </a:r>
            <a:r>
              <a:rPr lang="en-US" altLang="zh-CN" sz="3200" b="1" i="1">
                <a:ea typeface="楷体_GB2312" pitchFamily="49" charset="-122"/>
                <a:sym typeface="Symbol" pitchFamily="2" charset="2"/>
              </a:rPr>
              <a:t>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0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0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5" grpId="0" build="p" autoUpdateAnimBg="0"/>
      <p:bldP spid="950282" grpId="0" build="p" autoUpdateAnimBg="0"/>
      <p:bldP spid="950283" grpId="0" build="p" autoUpdateAnimBg="0" advAuto="1000"/>
      <p:bldP spid="95028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298" name="Group 2">
            <a:extLst>
              <a:ext uri="{FF2B5EF4-FFF2-40B4-BE49-F238E27FC236}">
                <a16:creationId xmlns:a16="http://schemas.microsoft.com/office/drawing/2014/main" id="{6C72F4F9-9864-3A00-F4E3-53705CB05FB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0"/>
            <a:ext cx="6705600" cy="574675"/>
            <a:chOff x="384" y="517"/>
            <a:chExt cx="4224" cy="362"/>
          </a:xfrm>
        </p:grpSpPr>
        <p:grpSp>
          <p:nvGrpSpPr>
            <p:cNvPr id="29713" name="Group 3">
              <a:extLst>
                <a:ext uri="{FF2B5EF4-FFF2-40B4-BE49-F238E27FC236}">
                  <a16:creationId xmlns:a16="http://schemas.microsoft.com/office/drawing/2014/main" id="{D3B92E25-C5B6-F9DD-5D0F-8F6D3F607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5" y="528"/>
              <a:ext cx="2513" cy="351"/>
              <a:chOff x="1231" y="2640"/>
              <a:chExt cx="2513" cy="351"/>
            </a:xfrm>
          </p:grpSpPr>
          <p:graphicFrame>
            <p:nvGraphicFramePr>
              <p:cNvPr id="29715" name="Object 4">
                <a:extLst>
                  <a:ext uri="{FF2B5EF4-FFF2-40B4-BE49-F238E27FC236}">
                    <a16:creationId xmlns:a16="http://schemas.microsoft.com/office/drawing/2014/main" id="{4F3BDECF-D911-2C37-94ED-00DA529389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31" y="2647"/>
              <a:ext cx="2070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28092400" imgH="4686300" progId="Equation.3">
                      <p:embed/>
                    </p:oleObj>
                  </mc:Choice>
                  <mc:Fallback>
                    <p:oleObj name="公式" r:id="rId2" imgW="28092400" imgH="46863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1" y="2647"/>
                            <a:ext cx="2070" cy="344"/>
                          </a:xfrm>
                          <a:prstGeom prst="rect">
                            <a:avLst/>
                          </a:prstGeom>
                          <a:solidFill>
                            <a:srgbClr val="FFBFB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16" name="Text Box 5">
                <a:extLst>
                  <a:ext uri="{FF2B5EF4-FFF2-40B4-BE49-F238E27FC236}">
                    <a16:creationId xmlns:a16="http://schemas.microsoft.com/office/drawing/2014/main" id="{0214E426-BD77-86B2-D976-1DFD2C286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4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(1)</a:t>
                </a:r>
              </a:p>
            </p:txBody>
          </p:sp>
        </p:grpSp>
        <p:sp>
          <p:nvSpPr>
            <p:cNvPr id="29714" name="Text Box 6">
              <a:extLst>
                <a:ext uri="{FF2B5EF4-FFF2-40B4-BE49-F238E27FC236}">
                  <a16:creationId xmlns:a16="http://schemas.microsoft.com/office/drawing/2014/main" id="{195D59FA-96F3-D67C-95BF-45A8DF4A5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17"/>
              <a:ext cx="1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From equation:</a:t>
              </a:r>
            </a:p>
          </p:txBody>
        </p:sp>
      </p:grpSp>
      <p:sp>
        <p:nvSpPr>
          <p:cNvPr id="951303" name="Text Box 7">
            <a:extLst>
              <a:ext uri="{FF2B5EF4-FFF2-40B4-BE49-F238E27FC236}">
                <a16:creationId xmlns:a16="http://schemas.microsoft.com/office/drawing/2014/main" id="{AC0710C1-113D-C105-E277-B78D0D065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09600"/>
            <a:ext cx="8839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A dipole is capable of doing work and possesses </a:t>
            </a:r>
            <a:r>
              <a:rPr lang="en-US" altLang="zh-CN" sz="3200" b="1" i="1">
                <a:solidFill>
                  <a:srgbClr val="3333FF"/>
                </a:solidFill>
              </a:rPr>
              <a:t>U.</a:t>
            </a:r>
          </a:p>
        </p:txBody>
      </p:sp>
      <p:grpSp>
        <p:nvGrpSpPr>
          <p:cNvPr id="951304" name="Group 8">
            <a:extLst>
              <a:ext uri="{FF2B5EF4-FFF2-40B4-BE49-F238E27FC236}">
                <a16:creationId xmlns:a16="http://schemas.microsoft.com/office/drawing/2014/main" id="{D6E4FCBD-244E-98B3-5613-5F8D40D45F3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066800"/>
            <a:ext cx="8534400" cy="1090613"/>
            <a:chOff x="240" y="1152"/>
            <a:chExt cx="5376" cy="687"/>
          </a:xfrm>
        </p:grpSpPr>
        <p:sp>
          <p:nvSpPr>
            <p:cNvPr id="29710" name="Text Box 9">
              <a:extLst>
                <a:ext uri="{FF2B5EF4-FFF2-40B4-BE49-F238E27FC236}">
                  <a16:creationId xmlns:a16="http://schemas.microsoft.com/office/drawing/2014/main" id="{5A694800-7CAF-6B8C-2A39-46B621B34A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152"/>
              <a:ext cx="53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As a convenience, </a:t>
              </a:r>
              <a:r>
                <a:rPr lang="en-US" altLang="zh-CN" sz="3200" b="1" i="1">
                  <a:solidFill>
                    <a:srgbClr val="FF0000"/>
                  </a:solidFill>
                </a:rPr>
                <a:t>U=0</a:t>
              </a:r>
              <a:r>
                <a:rPr lang="en-US" altLang="zh-CN" sz="3200" b="1"/>
                <a:t> is chosen </a:t>
              </a:r>
              <a:r>
                <a:rPr lang="en-US" altLang="zh-CN" sz="3200" b="1">
                  <a:solidFill>
                    <a:srgbClr val="FF0000"/>
                  </a:solidFill>
                </a:rPr>
                <a:t>as</a:t>
              </a:r>
              <a:r>
                <a:rPr lang="en-US" altLang="zh-CN" sz="3200" b="1"/>
                <a:t> the axis of dipole is perpendicular to the    , i.e.          . Then</a:t>
              </a:r>
            </a:p>
          </p:txBody>
        </p:sp>
        <p:graphicFrame>
          <p:nvGraphicFramePr>
            <p:cNvPr id="29711" name="Object 10">
              <a:extLst>
                <a:ext uri="{FF2B5EF4-FFF2-40B4-BE49-F238E27FC236}">
                  <a16:creationId xmlns:a16="http://schemas.microsoft.com/office/drawing/2014/main" id="{5EA68B83-4B4D-6682-B48B-D37C13E384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0" y="1444"/>
            <a:ext cx="27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05200" imgH="4394200" progId="Equation.3">
                    <p:embed/>
                  </p:oleObj>
                </mc:Choice>
                <mc:Fallback>
                  <p:oleObj name="Equation" r:id="rId4" imgW="3505200" imgH="4394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1444"/>
                          <a:ext cx="278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11">
              <a:extLst>
                <a:ext uri="{FF2B5EF4-FFF2-40B4-BE49-F238E27FC236}">
                  <a16:creationId xmlns:a16="http://schemas.microsoft.com/office/drawing/2014/main" id="{A7401707-876B-127A-C1F3-38BE9F4CC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7" y="1440"/>
            <a:ext cx="70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359900" imgH="5270500" progId="Equation.3">
                    <p:embed/>
                  </p:oleObj>
                </mc:Choice>
                <mc:Fallback>
                  <p:oleObj name="Equation" r:id="rId6" imgW="9359900" imgH="5270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1440"/>
                          <a:ext cx="709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1308" name="Object 12">
            <a:extLst>
              <a:ext uri="{FF2B5EF4-FFF2-40B4-BE49-F238E27FC236}">
                <a16:creationId xmlns:a16="http://schemas.microsoft.com/office/drawing/2014/main" id="{F69676CC-AE30-D4D9-8AC1-78798ACAA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25" y="2044700"/>
          <a:ext cx="54816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6812200" imgH="7899400" progId="Equation.3">
                  <p:embed/>
                </p:oleObj>
              </mc:Choice>
              <mc:Fallback>
                <p:oleObj name="公式" r:id="rId8" imgW="46812200" imgH="7899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" y="2044700"/>
                        <a:ext cx="548163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9" name="Object 13">
            <a:extLst>
              <a:ext uri="{FF2B5EF4-FFF2-40B4-BE49-F238E27FC236}">
                <a16:creationId xmlns:a16="http://schemas.microsoft.com/office/drawing/2014/main" id="{6B2DFB18-F5D9-0899-3858-D0C027CB56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8000" y="2098675"/>
          <a:ext cx="308768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5450800" imgH="5854700" progId="Equation.3">
                  <p:embed/>
                </p:oleObj>
              </mc:Choice>
              <mc:Fallback>
                <p:oleObj name="公式" r:id="rId10" imgW="25450800" imgH="5854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2098675"/>
                        <a:ext cx="3087688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1310" name="Text Box 14">
            <a:extLst>
              <a:ext uri="{FF2B5EF4-FFF2-40B4-BE49-F238E27FC236}">
                <a16:creationId xmlns:a16="http://schemas.microsoft.com/office/drawing/2014/main" id="{1ACD4552-95DD-4BFA-6F96-78013C1EA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41638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That is,</a:t>
            </a:r>
          </a:p>
        </p:txBody>
      </p:sp>
      <p:graphicFrame>
        <p:nvGraphicFramePr>
          <p:cNvPr id="951311" name="Object 15">
            <a:extLst>
              <a:ext uri="{FF2B5EF4-FFF2-40B4-BE49-F238E27FC236}">
                <a16:creationId xmlns:a16="http://schemas.microsoft.com/office/drawing/2014/main" id="{94A9D612-998C-9EE2-DC2B-2EE61C2E5D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865438"/>
          <a:ext cx="383381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597600" imgH="5270500" progId="Equation.3">
                  <p:embed/>
                </p:oleObj>
              </mc:Choice>
              <mc:Fallback>
                <p:oleObj name="Equation" r:id="rId12" imgW="31597600" imgH="5270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865438"/>
                        <a:ext cx="3833813" cy="639762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1312" name="AutoShape 16">
            <a:extLst>
              <a:ext uri="{FF2B5EF4-FFF2-40B4-BE49-F238E27FC236}">
                <a16:creationId xmlns:a16="http://schemas.microsoft.com/office/drawing/2014/main" id="{885A0884-02F3-0033-D696-B83A8A851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743200"/>
            <a:ext cx="1524000" cy="914400"/>
          </a:xfrm>
          <a:prstGeom prst="wedgeRoundRectCallout">
            <a:avLst>
              <a:gd name="adj1" fmla="val -118333"/>
              <a:gd name="adj2" fmla="val 83856"/>
              <a:gd name="adj3" fmla="val 16667"/>
            </a:avLst>
          </a:prstGeom>
          <a:solidFill>
            <a:srgbClr val="CAFC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Look at P590!</a:t>
            </a:r>
          </a:p>
        </p:txBody>
      </p:sp>
      <p:sp>
        <p:nvSpPr>
          <p:cNvPr id="951313" name="Text Box 17">
            <a:extLst>
              <a:ext uri="{FF2B5EF4-FFF2-40B4-BE49-F238E27FC236}">
                <a16:creationId xmlns:a16="http://schemas.microsoft.com/office/drawing/2014/main" id="{45CA7B07-5697-343D-068F-2B2F82E55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581400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The </a:t>
            </a:r>
            <a:r>
              <a:rPr lang="en-US" altLang="zh-CN" sz="3200" b="1">
                <a:solidFill>
                  <a:srgbClr val="3333FF"/>
                </a:solidFill>
              </a:rPr>
              <a:t>potential energy of magnetic dipole moment</a:t>
            </a:r>
            <a:r>
              <a:rPr lang="en-US" altLang="zh-CN" sz="3200" b="1"/>
              <a:t> in the magnetic field (</a:t>
            </a:r>
            <a:r>
              <a:rPr lang="zh-CN" altLang="en-US" sz="2400" b="1"/>
              <a:t>磁矩在磁场中势能）</a:t>
            </a:r>
            <a:r>
              <a:rPr lang="en-US" altLang="zh-CN"/>
              <a:t>.</a:t>
            </a:r>
          </a:p>
        </p:txBody>
      </p:sp>
      <p:grpSp>
        <p:nvGrpSpPr>
          <p:cNvPr id="951314" name="Group 18">
            <a:extLst>
              <a:ext uri="{FF2B5EF4-FFF2-40B4-BE49-F238E27FC236}">
                <a16:creationId xmlns:a16="http://schemas.microsoft.com/office/drawing/2014/main" id="{845B9689-76CB-8BFD-6B44-DD779ED7C156}"/>
              </a:ext>
            </a:extLst>
          </p:cNvPr>
          <p:cNvGrpSpPr>
            <a:grpSpLocks/>
          </p:cNvGrpSpPr>
          <p:nvPr/>
        </p:nvGrpSpPr>
        <p:grpSpPr bwMode="auto">
          <a:xfrm>
            <a:off x="65088" y="4587875"/>
            <a:ext cx="8991600" cy="2041525"/>
            <a:chOff x="41" y="2795"/>
            <a:chExt cx="5664" cy="1286"/>
          </a:xfrm>
        </p:grpSpPr>
        <p:sp>
          <p:nvSpPr>
            <p:cNvPr id="29707" name="Text Box 19">
              <a:extLst>
                <a:ext uri="{FF2B5EF4-FFF2-40B4-BE49-F238E27FC236}">
                  <a16:creationId xmlns:a16="http://schemas.microsoft.com/office/drawing/2014/main" id="{A357693E-2C21-B90A-F470-7545A80DC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" y="2795"/>
              <a:ext cx="5664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The torque on the dipole is zero whether    &amp;    are parallel or antiparallel. So both orientations are </a:t>
              </a:r>
              <a:r>
                <a:rPr lang="en-US" altLang="zh-CN" sz="3200" b="1">
                  <a:solidFill>
                    <a:srgbClr val="3333FF"/>
                  </a:solidFill>
                </a:rPr>
                <a:t>equilibrium</a:t>
              </a:r>
              <a:r>
                <a:rPr lang="en-US" altLang="zh-CN" sz="3200" b="1"/>
                <a:t> configurations. The </a:t>
              </a:r>
              <a:r>
                <a:rPr lang="en-US" altLang="zh-CN" sz="3200" b="1">
                  <a:solidFill>
                    <a:srgbClr val="3333FF"/>
                  </a:solidFill>
                </a:rPr>
                <a:t>parallel is one of stable</a:t>
              </a:r>
              <a:r>
                <a:rPr lang="en-US" altLang="zh-CN" sz="3200" b="1"/>
                <a:t> equi., and the </a:t>
              </a:r>
              <a:r>
                <a:rPr lang="en-US" altLang="zh-CN" sz="3200" b="1">
                  <a:solidFill>
                    <a:srgbClr val="3333FF"/>
                  </a:solidFill>
                </a:rPr>
                <a:t>antiparallel is one of unstable</a:t>
              </a:r>
              <a:r>
                <a:rPr lang="en-US" altLang="zh-CN" sz="3200" b="1"/>
                <a:t>.</a:t>
              </a:r>
            </a:p>
          </p:txBody>
        </p:sp>
        <p:graphicFrame>
          <p:nvGraphicFramePr>
            <p:cNvPr id="29708" name="Object 20">
              <a:extLst>
                <a:ext uri="{FF2B5EF4-FFF2-40B4-BE49-F238E27FC236}">
                  <a16:creationId xmlns:a16="http://schemas.microsoft.com/office/drawing/2014/main" id="{004C30AA-E334-3952-AD4E-E518776C5B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" y="2799"/>
            <a:ext cx="30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505200" imgH="4394200" progId="Equation.3">
                    <p:embed/>
                  </p:oleObj>
                </mc:Choice>
                <mc:Fallback>
                  <p:oleObj name="Equation" r:id="rId14" imgW="3505200" imgH="4394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" y="2799"/>
                          <a:ext cx="30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21">
              <a:extLst>
                <a:ext uri="{FF2B5EF4-FFF2-40B4-BE49-F238E27FC236}">
                  <a16:creationId xmlns:a16="http://schemas.microsoft.com/office/drawing/2014/main" id="{64D8F7C3-6771-97C6-A74F-8EE9F3B4FD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3" y="2795"/>
            <a:ext cx="2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05200" imgH="4394200" progId="Equation.3">
                    <p:embed/>
                  </p:oleObj>
                </mc:Choice>
                <mc:Fallback>
                  <p:oleObj name="Equation" r:id="rId16" imgW="3505200" imgH="4394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" y="2795"/>
                          <a:ext cx="26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1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1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5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1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5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95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3" grpId="0" build="p" autoUpdateAnimBg="0" advAuto="1000"/>
      <p:bldP spid="951310" grpId="0" build="p" autoUpdateAnimBg="0"/>
      <p:bldP spid="951312" grpId="0" animBg="1" autoUpdateAnimBg="0"/>
      <p:bldP spid="951313" grpId="0" build="p" autoUpdateAnimBg="0" advAuto="200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Text Box 2">
            <a:extLst>
              <a:ext uri="{FF2B5EF4-FFF2-40B4-BE49-F238E27FC236}">
                <a16:creationId xmlns:a16="http://schemas.microsoft.com/office/drawing/2014/main" id="{37EE27E7-084B-3CBC-7375-4C7EFD874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1895475" cy="519113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Example:</a:t>
            </a:r>
          </a:p>
        </p:txBody>
      </p:sp>
      <p:sp>
        <p:nvSpPr>
          <p:cNvPr id="955395" name="Text Box 3">
            <a:extLst>
              <a:ext uri="{FF2B5EF4-FFF2-40B4-BE49-F238E27FC236}">
                <a16:creationId xmlns:a16="http://schemas.microsoft.com/office/drawing/2014/main" id="{BBEFEBD3-396B-4F21-A1CE-B652633D9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013075"/>
            <a:ext cx="1600200" cy="519113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Solution:</a:t>
            </a:r>
          </a:p>
        </p:txBody>
      </p:sp>
      <p:grpSp>
        <p:nvGrpSpPr>
          <p:cNvPr id="955396" name="Group 4">
            <a:extLst>
              <a:ext uri="{FF2B5EF4-FFF2-40B4-BE49-F238E27FC236}">
                <a16:creationId xmlns:a16="http://schemas.microsoft.com/office/drawing/2014/main" id="{728C2790-790A-83A8-7C9D-8864F366202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9600"/>
            <a:ext cx="8839200" cy="2292350"/>
            <a:chOff x="96" y="384"/>
            <a:chExt cx="5568" cy="1444"/>
          </a:xfrm>
        </p:grpSpPr>
        <p:sp>
          <p:nvSpPr>
            <p:cNvPr id="30747" name="Text Box 5">
              <a:extLst>
                <a:ext uri="{FF2B5EF4-FFF2-40B4-BE49-F238E27FC236}">
                  <a16:creationId xmlns:a16="http://schemas.microsoft.com/office/drawing/2014/main" id="{0A871BE7-0162-5E9A-DB1C-D0279F46C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84"/>
              <a:ext cx="5568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660033"/>
                  </a:solidFill>
                </a:rPr>
                <a:t>A current of </a:t>
              </a:r>
              <a:r>
                <a:rPr lang="en-US" altLang="zh-CN" b="1">
                  <a:solidFill>
                    <a:srgbClr val="3333FF"/>
                  </a:solidFill>
                </a:rPr>
                <a:t>0.5A</a:t>
              </a:r>
              <a:r>
                <a:rPr lang="en-US" altLang="zh-CN" b="1">
                  <a:solidFill>
                    <a:srgbClr val="660033"/>
                  </a:solidFill>
                </a:rPr>
                <a:t> exists in a circular coil of wire situated in a </a:t>
              </a:r>
              <a:r>
                <a:rPr lang="en-US" altLang="zh-CN" b="1">
                  <a:solidFill>
                    <a:srgbClr val="3333FF"/>
                  </a:solidFill>
                </a:rPr>
                <a:t>uniform </a:t>
              </a:r>
              <a:r>
                <a:rPr lang="en-US" altLang="zh-CN" b="1" i="1">
                  <a:solidFill>
                    <a:srgbClr val="3333FF"/>
                  </a:solidFill>
                </a:rPr>
                <a:t>B</a:t>
              </a:r>
              <a:r>
                <a:rPr lang="en-US" altLang="zh-CN" b="1">
                  <a:solidFill>
                    <a:srgbClr val="3333FF"/>
                  </a:solidFill>
                </a:rPr>
                <a:t>=0.5T</a:t>
              </a:r>
              <a:r>
                <a:rPr lang="en-US" altLang="zh-CN" b="1">
                  <a:solidFill>
                    <a:srgbClr val="660033"/>
                  </a:solidFill>
                </a:rPr>
                <a:t>. The coil has a </a:t>
              </a:r>
              <a:r>
                <a:rPr lang="en-US" altLang="zh-CN" b="1">
                  <a:solidFill>
                    <a:srgbClr val="3333FF"/>
                  </a:solidFill>
                </a:rPr>
                <a:t>mean radius of 5cm</a:t>
              </a:r>
              <a:r>
                <a:rPr lang="en-US" altLang="zh-CN" b="1">
                  <a:solidFill>
                    <a:srgbClr val="660033"/>
                  </a:solidFill>
                </a:rPr>
                <a:t> and contains </a:t>
              </a:r>
              <a:r>
                <a:rPr lang="en-US" altLang="zh-CN" b="1">
                  <a:solidFill>
                    <a:srgbClr val="3333FF"/>
                  </a:solidFill>
                </a:rPr>
                <a:t>250 turns</a:t>
              </a:r>
              <a:r>
                <a:rPr lang="en-US" altLang="zh-CN" b="1">
                  <a:solidFill>
                    <a:srgbClr val="660033"/>
                  </a:solidFill>
                </a:rPr>
                <a:t> of wire. </a:t>
              </a:r>
              <a:r>
                <a:rPr lang="en-US" altLang="zh-CN" b="1">
                  <a:solidFill>
                    <a:srgbClr val="3333FF"/>
                  </a:solidFill>
                </a:rPr>
                <a:t>How much work is done by magnetic forces</a:t>
              </a:r>
              <a:r>
                <a:rPr lang="en-US" altLang="zh-CN" b="1">
                  <a:solidFill>
                    <a:srgbClr val="660033"/>
                  </a:solidFill>
                </a:rPr>
                <a:t> in rotating the coil from a position where             to a position where            . </a:t>
              </a:r>
            </a:p>
          </p:txBody>
        </p:sp>
        <p:graphicFrame>
          <p:nvGraphicFramePr>
            <p:cNvPr id="30748" name="Object 6">
              <a:extLst>
                <a:ext uri="{FF2B5EF4-FFF2-40B4-BE49-F238E27FC236}">
                  <a16:creationId xmlns:a16="http://schemas.microsoft.com/office/drawing/2014/main" id="{AE839DC9-8E33-F4DE-3597-5BB3B7E59E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5" y="1429"/>
            <a:ext cx="709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359900" imgH="5270500" progId="Equation.3">
                    <p:embed/>
                  </p:oleObj>
                </mc:Choice>
                <mc:Fallback>
                  <p:oleObj name="Equation" r:id="rId2" imgW="9359900" imgH="5270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" y="1429"/>
                          <a:ext cx="709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9" name="Object 7">
              <a:extLst>
                <a:ext uri="{FF2B5EF4-FFF2-40B4-BE49-F238E27FC236}">
                  <a16:creationId xmlns:a16="http://schemas.microsoft.com/office/drawing/2014/main" id="{236CA5C5-5A85-4C5F-FFCC-6DA966B99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4" y="1425"/>
            <a:ext cx="643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483600" imgH="5270500" progId="Equation.3">
                    <p:embed/>
                  </p:oleObj>
                </mc:Choice>
                <mc:Fallback>
                  <p:oleObj name="Equation" r:id="rId4" imgW="8483600" imgH="527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1425"/>
                          <a:ext cx="643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5400" name="Group 8">
            <a:extLst>
              <a:ext uri="{FF2B5EF4-FFF2-40B4-BE49-F238E27FC236}">
                <a16:creationId xmlns:a16="http://schemas.microsoft.com/office/drawing/2014/main" id="{BE45EE70-94EF-65AD-E239-BF459DCCC69A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403475"/>
            <a:ext cx="1981200" cy="1943100"/>
            <a:chOff x="4464" y="1514"/>
            <a:chExt cx="1248" cy="1224"/>
          </a:xfrm>
        </p:grpSpPr>
        <p:sp>
          <p:nvSpPr>
            <p:cNvPr id="30729" name="AutoShape 9">
              <a:extLst>
                <a:ext uri="{FF2B5EF4-FFF2-40B4-BE49-F238E27FC236}">
                  <a16:creationId xmlns:a16="http://schemas.microsoft.com/office/drawing/2014/main" id="{692118C8-DDDD-E2CF-6AD6-6B267A7D79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33">
              <a:off x="4595" y="2109"/>
              <a:ext cx="816" cy="96"/>
            </a:xfrm>
            <a:prstGeom prst="roundRect">
              <a:avLst>
                <a:gd name="adj" fmla="val 50000"/>
              </a:avLst>
            </a:prstGeom>
            <a:solidFill>
              <a:srgbClr val="DEBD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aphicFrame>
          <p:nvGraphicFramePr>
            <p:cNvPr id="30730" name="Object 10">
              <a:extLst>
                <a:ext uri="{FF2B5EF4-FFF2-40B4-BE49-F238E27FC236}">
                  <a16:creationId xmlns:a16="http://schemas.microsoft.com/office/drawing/2014/main" id="{F50E5087-01CC-2237-2998-04E6367B7A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6" y="1750"/>
            <a:ext cx="22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02100" imgH="4686300" progId="Equation.3">
                    <p:embed/>
                  </p:oleObj>
                </mc:Choice>
                <mc:Fallback>
                  <p:oleObj name="Equation" r:id="rId6" imgW="4102100" imgH="4686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6" y="1750"/>
                          <a:ext cx="22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1" name="Oval 11">
              <a:extLst>
                <a:ext uri="{FF2B5EF4-FFF2-40B4-BE49-F238E27FC236}">
                  <a16:creationId xmlns:a16="http://schemas.microsoft.com/office/drawing/2014/main" id="{6A5D9D2B-5B23-8769-1FCC-D56F92D047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3466">
              <a:off x="5303" y="2091"/>
              <a:ext cx="144" cy="144"/>
            </a:xfrm>
            <a:prstGeom prst="ellipse">
              <a:avLst/>
            </a:prstGeom>
            <a:solidFill>
              <a:srgbClr val="DEBD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0732" name="Oval 12">
              <a:extLst>
                <a:ext uri="{FF2B5EF4-FFF2-40B4-BE49-F238E27FC236}">
                  <a16:creationId xmlns:a16="http://schemas.microsoft.com/office/drawing/2014/main" id="{CA8EF5AB-B28B-CC59-A3FB-C0B8F2297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3466">
              <a:off x="4560" y="2079"/>
              <a:ext cx="144" cy="144"/>
            </a:xfrm>
            <a:prstGeom prst="ellipse">
              <a:avLst/>
            </a:prstGeom>
            <a:solidFill>
              <a:srgbClr val="DEBD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0733" name="Text Box 13">
              <a:extLst>
                <a:ext uri="{FF2B5EF4-FFF2-40B4-BE49-F238E27FC236}">
                  <a16:creationId xmlns:a16="http://schemas.microsoft.com/office/drawing/2014/main" id="{BA711985-0C21-E751-A05A-5155FC1CF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03466">
              <a:off x="4579" y="1938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49" charset="-122"/>
                  <a:sym typeface="Symbol" pitchFamily="2" charset="2"/>
                </a:rPr>
                <a:t>.</a:t>
              </a:r>
              <a:endParaRPr lang="en-US" altLang="zh-CN" b="1">
                <a:ea typeface="黑体" panose="02010609060101010101" pitchFamily="49" charset="-122"/>
              </a:endParaRPr>
            </a:p>
          </p:txBody>
        </p:sp>
        <p:sp>
          <p:nvSpPr>
            <p:cNvPr id="30734" name="Text Box 14">
              <a:extLst>
                <a:ext uri="{FF2B5EF4-FFF2-40B4-BE49-F238E27FC236}">
                  <a16:creationId xmlns:a16="http://schemas.microsoft.com/office/drawing/2014/main" id="{E0DEBC8F-5FD2-F639-AEBA-C640F24C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22812">
              <a:off x="5254" y="2008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黑体" panose="02010609060101010101" pitchFamily="49" charset="-122"/>
              </a:endParaRPr>
            </a:p>
          </p:txBody>
        </p:sp>
        <p:sp>
          <p:nvSpPr>
            <p:cNvPr id="30735" name="Rectangle 15">
              <a:extLst>
                <a:ext uri="{FF2B5EF4-FFF2-40B4-BE49-F238E27FC236}">
                  <a16:creationId xmlns:a16="http://schemas.microsoft.com/office/drawing/2014/main" id="{4D2D0D42-1B84-AD19-179F-7330D5A72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1794"/>
              <a:ext cx="96" cy="720"/>
            </a:xfrm>
            <a:prstGeom prst="rect">
              <a:avLst/>
            </a:prstGeom>
            <a:solidFill>
              <a:srgbClr val="9CFC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0736" name="Oval 16">
              <a:extLst>
                <a:ext uri="{FF2B5EF4-FFF2-40B4-BE49-F238E27FC236}">
                  <a16:creationId xmlns:a16="http://schemas.microsoft.com/office/drawing/2014/main" id="{651BB055-4A46-691F-4776-88BC3BF296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3466">
              <a:off x="4951" y="1662"/>
              <a:ext cx="144" cy="144"/>
            </a:xfrm>
            <a:prstGeom prst="ellipse">
              <a:avLst/>
            </a:prstGeom>
            <a:solidFill>
              <a:srgbClr val="9CFCD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0737" name="Oval 17">
              <a:extLst>
                <a:ext uri="{FF2B5EF4-FFF2-40B4-BE49-F238E27FC236}">
                  <a16:creationId xmlns:a16="http://schemas.microsoft.com/office/drawing/2014/main" id="{D058CB1F-D782-F1F9-C10A-512898B4C9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3466">
              <a:off x="4945" y="2503"/>
              <a:ext cx="144" cy="144"/>
            </a:xfrm>
            <a:prstGeom prst="ellipse">
              <a:avLst/>
            </a:prstGeom>
            <a:solidFill>
              <a:srgbClr val="9CFCD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0738" name="Text Box 18">
              <a:extLst>
                <a:ext uri="{FF2B5EF4-FFF2-40B4-BE49-F238E27FC236}">
                  <a16:creationId xmlns:a16="http://schemas.microsoft.com/office/drawing/2014/main" id="{D9B5E918-EE8E-FA5A-92BA-890742446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22812">
              <a:off x="4896" y="2411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黑体" panose="02010609060101010101" pitchFamily="49" charset="-122"/>
              </a:endParaRPr>
            </a:p>
          </p:txBody>
        </p:sp>
        <p:sp>
          <p:nvSpPr>
            <p:cNvPr id="30739" name="Text Box 19">
              <a:extLst>
                <a:ext uri="{FF2B5EF4-FFF2-40B4-BE49-F238E27FC236}">
                  <a16:creationId xmlns:a16="http://schemas.microsoft.com/office/drawing/2014/main" id="{BF5AAA5B-504B-239A-FF3B-7F24C7C07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03466">
              <a:off x="4966" y="151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49" charset="-122"/>
                  <a:sym typeface="Symbol" pitchFamily="2" charset="2"/>
                </a:rPr>
                <a:t>.</a:t>
              </a:r>
              <a:endParaRPr lang="en-US" altLang="zh-CN" b="1">
                <a:ea typeface="黑体" panose="02010609060101010101" pitchFamily="49" charset="-122"/>
              </a:endParaRPr>
            </a:p>
          </p:txBody>
        </p:sp>
        <p:sp>
          <p:nvSpPr>
            <p:cNvPr id="30740" name="Line 20">
              <a:extLst>
                <a:ext uri="{FF2B5EF4-FFF2-40B4-BE49-F238E27FC236}">
                  <a16:creationId xmlns:a16="http://schemas.microsoft.com/office/drawing/2014/main" id="{BD997077-1B99-CEEB-D6B6-6103E967A5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8" y="1883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41" name="Object 21">
              <a:extLst>
                <a:ext uri="{FF2B5EF4-FFF2-40B4-BE49-F238E27FC236}">
                  <a16:creationId xmlns:a16="http://schemas.microsoft.com/office/drawing/2014/main" id="{1706EC81-BD1E-9307-D039-B6C60F8EBE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2" y="2160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94200" imgH="4686300" progId="Equation.3">
                    <p:embed/>
                  </p:oleObj>
                </mc:Choice>
                <mc:Fallback>
                  <p:oleObj name="Equation" r:id="rId8" imgW="4394200" imgH="46863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2" y="2160"/>
                          <a:ext cx="26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2" name="Line 22">
              <a:extLst>
                <a:ext uri="{FF2B5EF4-FFF2-40B4-BE49-F238E27FC236}">
                  <a16:creationId xmlns:a16="http://schemas.microsoft.com/office/drawing/2014/main" id="{C505E3E4-6A4F-F8B8-C0B5-B80EF648F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156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23">
              <a:extLst>
                <a:ext uri="{FF2B5EF4-FFF2-40B4-BE49-F238E27FC236}">
                  <a16:creationId xmlns:a16="http://schemas.microsoft.com/office/drawing/2014/main" id="{6B81C713-87C4-02A9-5857-E5253DF3F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23"/>
              <a:ext cx="115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24">
              <a:extLst>
                <a:ext uri="{FF2B5EF4-FFF2-40B4-BE49-F238E27FC236}">
                  <a16:creationId xmlns:a16="http://schemas.microsoft.com/office/drawing/2014/main" id="{E3BFCF5F-60C7-8DF6-68C2-21846B572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1717"/>
              <a:ext cx="115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25">
              <a:extLst>
                <a:ext uri="{FF2B5EF4-FFF2-40B4-BE49-F238E27FC236}">
                  <a16:creationId xmlns:a16="http://schemas.microsoft.com/office/drawing/2014/main" id="{38D9387D-A29B-D4CF-AC54-AC9F47597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2522"/>
              <a:ext cx="115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746" name="Object 26">
              <a:extLst>
                <a:ext uri="{FF2B5EF4-FFF2-40B4-BE49-F238E27FC236}">
                  <a16:creationId xmlns:a16="http://schemas.microsoft.com/office/drawing/2014/main" id="{7F6B702D-AD6F-086D-322C-53C4DD006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1727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05200" imgH="4394200" progId="Equation.3">
                    <p:embed/>
                  </p:oleObj>
                </mc:Choice>
                <mc:Fallback>
                  <p:oleObj name="Equation" r:id="rId10" imgW="3505200" imgH="4394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727"/>
                          <a:ext cx="24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5419" name="Text Box 27">
            <a:extLst>
              <a:ext uri="{FF2B5EF4-FFF2-40B4-BE49-F238E27FC236}">
                <a16:creationId xmlns:a16="http://schemas.microsoft.com/office/drawing/2014/main" id="{231AA036-BBFC-0AC1-5484-CFBF231FA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581400"/>
            <a:ext cx="6934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The magnitude of </a:t>
            </a:r>
            <a:r>
              <a:rPr lang="en-US" altLang="zh-CN" sz="3200" b="1">
                <a:solidFill>
                  <a:srgbClr val="3333FF"/>
                </a:solidFill>
              </a:rPr>
              <a:t>magnetic moment</a:t>
            </a:r>
            <a:r>
              <a:rPr lang="en-US" altLang="zh-CN" sz="3200" b="1"/>
              <a:t> is:</a:t>
            </a:r>
          </a:p>
        </p:txBody>
      </p:sp>
      <p:graphicFrame>
        <p:nvGraphicFramePr>
          <p:cNvPr id="955420" name="Object 28">
            <a:extLst>
              <a:ext uri="{FF2B5EF4-FFF2-40B4-BE49-F238E27FC236}">
                <a16:creationId xmlns:a16="http://schemas.microsoft.com/office/drawing/2014/main" id="{3126D7EA-7440-28CF-3CDC-EB23F2EC7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8" y="4348163"/>
          <a:ext cx="1387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462000" imgH="4686300" progId="Equation.3">
                  <p:embed/>
                </p:oleObj>
              </mc:Choice>
              <mc:Fallback>
                <p:oleObj name="公式" r:id="rId12" imgW="13462000" imgH="4686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4348163"/>
                        <a:ext cx="13874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5421" name="Object 29">
            <a:extLst>
              <a:ext uri="{FF2B5EF4-FFF2-40B4-BE49-F238E27FC236}">
                <a16:creationId xmlns:a16="http://schemas.microsoft.com/office/drawing/2014/main" id="{72CB8043-4151-70CA-E220-DC070AC1B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5600" y="4276725"/>
          <a:ext cx="624046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4419500" imgH="5562600" progId="Equation.3">
                  <p:embed/>
                </p:oleObj>
              </mc:Choice>
              <mc:Fallback>
                <p:oleObj name="公式" r:id="rId14" imgW="54419500" imgH="5562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276725"/>
                        <a:ext cx="6240463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5422" name="Text Box 30">
            <a:extLst>
              <a:ext uri="{FF2B5EF4-FFF2-40B4-BE49-F238E27FC236}">
                <a16:creationId xmlns:a16="http://schemas.microsoft.com/office/drawing/2014/main" id="{A8819458-CCF9-6360-0916-4059FFCFA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To calculate the </a:t>
            </a:r>
            <a:r>
              <a:rPr lang="en-US" altLang="zh-CN" sz="3200" b="1">
                <a:solidFill>
                  <a:srgbClr val="3333FF"/>
                </a:solidFill>
              </a:rPr>
              <a:t>work done by </a:t>
            </a:r>
            <a:r>
              <a:rPr lang="en-US" altLang="zh-CN" sz="3200" b="1" i="1">
                <a:solidFill>
                  <a:srgbClr val="3333FF"/>
                </a:solidFill>
              </a:rPr>
              <a:t>magnetic forces</a:t>
            </a:r>
            <a:r>
              <a:rPr lang="en-US" altLang="zh-CN" sz="3200" b="1"/>
              <a:t>, we may use one of following methods: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5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5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95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4" grpId="0" animBg="1" autoUpdateAnimBg="0"/>
      <p:bldP spid="955395" grpId="0" animBg="1" autoUpdateAnimBg="0"/>
      <p:bldP spid="955419" grpId="0" build="p" autoUpdateAnimBg="0"/>
      <p:bldP spid="95542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6418" name="Object 1026">
            <a:extLst>
              <a:ext uri="{FF2B5EF4-FFF2-40B4-BE49-F238E27FC236}">
                <a16:creationId xmlns:a16="http://schemas.microsoft.com/office/drawing/2014/main" id="{37ED2187-4C7D-B288-4FB5-6743749B3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247900"/>
          <a:ext cx="17160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046200" imgH="4102100" progId="Equation.3">
                  <p:embed/>
                </p:oleObj>
              </mc:Choice>
              <mc:Fallback>
                <p:oleObj name="公式" r:id="rId2" imgW="14046200" imgH="41021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247900"/>
                        <a:ext cx="17160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19" name="Text Box 1027">
            <a:extLst>
              <a:ext uri="{FF2B5EF4-FFF2-40B4-BE49-F238E27FC236}">
                <a16:creationId xmlns:a16="http://schemas.microsoft.com/office/drawing/2014/main" id="{7F15B5EB-EF18-8ADC-1BF1-86DF1D74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1600200"/>
            <a:ext cx="222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Method II:</a:t>
            </a:r>
          </a:p>
        </p:txBody>
      </p:sp>
      <p:graphicFrame>
        <p:nvGraphicFramePr>
          <p:cNvPr id="956420" name="Object 1028">
            <a:extLst>
              <a:ext uri="{FF2B5EF4-FFF2-40B4-BE49-F238E27FC236}">
                <a16:creationId xmlns:a16="http://schemas.microsoft.com/office/drawing/2014/main" id="{A1DD18A7-32F2-21B6-3219-1D14F3CB00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6088" y="2227263"/>
          <a:ext cx="38385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889700" imgH="4686300" progId="Equation.3">
                  <p:embed/>
                </p:oleObj>
              </mc:Choice>
              <mc:Fallback>
                <p:oleObj name="公式" r:id="rId4" imgW="31889700" imgH="46863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2227263"/>
                        <a:ext cx="38385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21" name="Text Box 1029">
            <a:extLst>
              <a:ext uri="{FF2B5EF4-FFF2-40B4-BE49-F238E27FC236}">
                <a16:creationId xmlns:a16="http://schemas.microsoft.com/office/drawing/2014/main" id="{C4FC4811-CF75-52CB-E929-590616D32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2895600"/>
            <a:ext cx="2071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Method III:</a:t>
            </a:r>
          </a:p>
        </p:txBody>
      </p:sp>
      <p:graphicFrame>
        <p:nvGraphicFramePr>
          <p:cNvPr id="956422" name="Object 1030">
            <a:extLst>
              <a:ext uri="{FF2B5EF4-FFF2-40B4-BE49-F238E27FC236}">
                <a16:creationId xmlns:a16="http://schemas.microsoft.com/office/drawing/2014/main" id="{E9366B79-E339-C7A5-67A9-ED37C9D79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7725" y="3163888"/>
          <a:ext cx="59547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7396400" imgH="9067800" progId="Equation.3">
                  <p:embed/>
                </p:oleObj>
              </mc:Choice>
              <mc:Fallback>
                <p:oleObj name="公式" r:id="rId6" imgW="47396400" imgH="90678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3163888"/>
                        <a:ext cx="5954713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3" name="Object 1031">
            <a:extLst>
              <a:ext uri="{FF2B5EF4-FFF2-40B4-BE49-F238E27FC236}">
                <a16:creationId xmlns:a16="http://schemas.microsoft.com/office/drawing/2014/main" id="{3025DB13-62C6-8F74-2713-0494962D4A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3325" y="4078288"/>
          <a:ext cx="58864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6520100" imgH="5854700" progId="Equation.3">
                  <p:embed/>
                </p:oleObj>
              </mc:Choice>
              <mc:Fallback>
                <p:oleObj name="公式" r:id="rId8" imgW="46520100" imgH="58547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078288"/>
                        <a:ext cx="58864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4" name="Object 1032">
            <a:extLst>
              <a:ext uri="{FF2B5EF4-FFF2-40B4-BE49-F238E27FC236}">
                <a16:creationId xmlns:a16="http://schemas.microsoft.com/office/drawing/2014/main" id="{C378CF8E-0259-D764-AE74-5D834608E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068888"/>
          <a:ext cx="37131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1305500" imgH="4978400" progId="Equation.3">
                  <p:embed/>
                </p:oleObj>
              </mc:Choice>
              <mc:Fallback>
                <p:oleObj name="公式" r:id="rId10" imgW="31305500" imgH="4978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068888"/>
                        <a:ext cx="371316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5" name="Object 1033">
            <a:extLst>
              <a:ext uri="{FF2B5EF4-FFF2-40B4-BE49-F238E27FC236}">
                <a16:creationId xmlns:a16="http://schemas.microsoft.com/office/drawing/2014/main" id="{DDBE1AC0-3C80-E836-767F-C14B310FE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084763"/>
          <a:ext cx="2413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0777200" imgH="4686300" progId="Equation.3">
                  <p:embed/>
                </p:oleObj>
              </mc:Choice>
              <mc:Fallback>
                <p:oleObj name="公式" r:id="rId12" imgW="20777200" imgH="46863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084763"/>
                        <a:ext cx="2413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6" name="Object 1034">
            <a:extLst>
              <a:ext uri="{FF2B5EF4-FFF2-40B4-BE49-F238E27FC236}">
                <a16:creationId xmlns:a16="http://schemas.microsoft.com/office/drawing/2014/main" id="{7EFA2212-4054-1895-544B-7D442D09DB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00" y="706438"/>
          <a:ext cx="303371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7495500" imgH="7607300" progId="Equation.3">
                  <p:embed/>
                </p:oleObj>
              </mc:Choice>
              <mc:Fallback>
                <p:oleObj name="公式" r:id="rId14" imgW="27495500" imgH="76073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" y="706438"/>
                        <a:ext cx="3033713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7" name="Object 1035">
            <a:extLst>
              <a:ext uri="{FF2B5EF4-FFF2-40B4-BE49-F238E27FC236}">
                <a16:creationId xmlns:a16="http://schemas.microsoft.com/office/drawing/2014/main" id="{1AFCDA09-27E1-9CD7-2C9E-DB997DBA2D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765175"/>
          <a:ext cx="5819775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6812200" imgH="5562600" progId="Equation.3">
                  <p:embed/>
                </p:oleObj>
              </mc:Choice>
              <mc:Fallback>
                <p:oleObj name="公式" r:id="rId16" imgW="46812200" imgH="55626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765175"/>
                        <a:ext cx="5819775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28" name="Text Box 1036">
            <a:extLst>
              <a:ext uri="{FF2B5EF4-FFF2-40B4-BE49-F238E27FC236}">
                <a16:creationId xmlns:a16="http://schemas.microsoft.com/office/drawing/2014/main" id="{BF3230ED-DC9A-5C67-6A66-408A35649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Method I:</a:t>
            </a:r>
          </a:p>
        </p:txBody>
      </p:sp>
      <p:grpSp>
        <p:nvGrpSpPr>
          <p:cNvPr id="956429" name="Group 1037">
            <a:extLst>
              <a:ext uri="{FF2B5EF4-FFF2-40B4-BE49-F238E27FC236}">
                <a16:creationId xmlns:a16="http://schemas.microsoft.com/office/drawing/2014/main" id="{6020B8DD-096A-EFD2-9058-B9BF7B3CF2C9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403475"/>
            <a:ext cx="1981200" cy="1943100"/>
            <a:chOff x="4464" y="1514"/>
            <a:chExt cx="1248" cy="1224"/>
          </a:xfrm>
        </p:grpSpPr>
        <p:sp>
          <p:nvSpPr>
            <p:cNvPr id="31759" name="AutoShape 1038">
              <a:extLst>
                <a:ext uri="{FF2B5EF4-FFF2-40B4-BE49-F238E27FC236}">
                  <a16:creationId xmlns:a16="http://schemas.microsoft.com/office/drawing/2014/main" id="{9FE157F2-35D5-EA8F-9B52-5D51179C81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6133">
              <a:off x="4595" y="2109"/>
              <a:ext cx="816" cy="96"/>
            </a:xfrm>
            <a:prstGeom prst="roundRect">
              <a:avLst>
                <a:gd name="adj" fmla="val 50000"/>
              </a:avLst>
            </a:prstGeom>
            <a:solidFill>
              <a:srgbClr val="DEBD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aphicFrame>
          <p:nvGraphicFramePr>
            <p:cNvPr id="31760" name="Object 1039">
              <a:extLst>
                <a:ext uri="{FF2B5EF4-FFF2-40B4-BE49-F238E27FC236}">
                  <a16:creationId xmlns:a16="http://schemas.microsoft.com/office/drawing/2014/main" id="{0E396227-9856-8EBA-B5E1-C242006F17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6" y="1750"/>
            <a:ext cx="221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102100" imgH="4686300" progId="Equation.3">
                    <p:embed/>
                  </p:oleObj>
                </mc:Choice>
                <mc:Fallback>
                  <p:oleObj name="Equation" r:id="rId18" imgW="4102100" imgH="4686300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6" y="1750"/>
                          <a:ext cx="221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1" name="Oval 1040">
              <a:extLst>
                <a:ext uri="{FF2B5EF4-FFF2-40B4-BE49-F238E27FC236}">
                  <a16:creationId xmlns:a16="http://schemas.microsoft.com/office/drawing/2014/main" id="{D7501A70-5B6C-4AE0-CEF2-B91FE1702C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3466">
              <a:off x="5303" y="2091"/>
              <a:ext cx="144" cy="144"/>
            </a:xfrm>
            <a:prstGeom prst="ellipse">
              <a:avLst/>
            </a:prstGeom>
            <a:solidFill>
              <a:srgbClr val="DEBD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1762" name="Oval 1041">
              <a:extLst>
                <a:ext uri="{FF2B5EF4-FFF2-40B4-BE49-F238E27FC236}">
                  <a16:creationId xmlns:a16="http://schemas.microsoft.com/office/drawing/2014/main" id="{F43B42D7-11E8-C8C1-C019-FAEF09BDBB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3466">
              <a:off x="4560" y="2079"/>
              <a:ext cx="144" cy="144"/>
            </a:xfrm>
            <a:prstGeom prst="ellipse">
              <a:avLst/>
            </a:prstGeom>
            <a:solidFill>
              <a:srgbClr val="DEBD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1763" name="Text Box 1042">
              <a:extLst>
                <a:ext uri="{FF2B5EF4-FFF2-40B4-BE49-F238E27FC236}">
                  <a16:creationId xmlns:a16="http://schemas.microsoft.com/office/drawing/2014/main" id="{4233E03E-130C-432D-8FA5-72E88B2E1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03466">
              <a:off x="4579" y="1938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49" charset="-122"/>
                  <a:sym typeface="Symbol" pitchFamily="2" charset="2"/>
                </a:rPr>
                <a:t>.</a:t>
              </a:r>
              <a:endParaRPr lang="en-US" altLang="zh-CN" b="1">
                <a:ea typeface="黑体" panose="02010609060101010101" pitchFamily="49" charset="-122"/>
              </a:endParaRPr>
            </a:p>
          </p:txBody>
        </p:sp>
        <p:sp>
          <p:nvSpPr>
            <p:cNvPr id="31764" name="Text Box 1043">
              <a:extLst>
                <a:ext uri="{FF2B5EF4-FFF2-40B4-BE49-F238E27FC236}">
                  <a16:creationId xmlns:a16="http://schemas.microsoft.com/office/drawing/2014/main" id="{72BD65E3-D8F0-FA78-4BB9-DAE90AAFB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22812">
              <a:off x="5254" y="2008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黑体" panose="02010609060101010101" pitchFamily="49" charset="-122"/>
              </a:endParaRPr>
            </a:p>
          </p:txBody>
        </p:sp>
        <p:sp>
          <p:nvSpPr>
            <p:cNvPr id="31765" name="Rectangle 1044">
              <a:extLst>
                <a:ext uri="{FF2B5EF4-FFF2-40B4-BE49-F238E27FC236}">
                  <a16:creationId xmlns:a16="http://schemas.microsoft.com/office/drawing/2014/main" id="{DCD530FE-C6CD-4DD0-76BA-F25C1F272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0" y="1794"/>
              <a:ext cx="96" cy="720"/>
            </a:xfrm>
            <a:prstGeom prst="rect">
              <a:avLst/>
            </a:prstGeom>
            <a:solidFill>
              <a:srgbClr val="9CFCD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1766" name="Oval 1045">
              <a:extLst>
                <a:ext uri="{FF2B5EF4-FFF2-40B4-BE49-F238E27FC236}">
                  <a16:creationId xmlns:a16="http://schemas.microsoft.com/office/drawing/2014/main" id="{0D9E013E-40A6-0B3D-7CD8-6988371B0B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3466">
              <a:off x="4951" y="1662"/>
              <a:ext cx="144" cy="144"/>
            </a:xfrm>
            <a:prstGeom prst="ellipse">
              <a:avLst/>
            </a:prstGeom>
            <a:solidFill>
              <a:srgbClr val="9CFCD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1767" name="Oval 1046">
              <a:extLst>
                <a:ext uri="{FF2B5EF4-FFF2-40B4-BE49-F238E27FC236}">
                  <a16:creationId xmlns:a16="http://schemas.microsoft.com/office/drawing/2014/main" id="{EE2E949E-D6F8-DD5E-4DD8-71738036B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03466">
              <a:off x="4945" y="2503"/>
              <a:ext cx="144" cy="144"/>
            </a:xfrm>
            <a:prstGeom prst="ellipse">
              <a:avLst/>
            </a:prstGeom>
            <a:solidFill>
              <a:srgbClr val="9CFCDE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1768" name="Text Box 1047">
              <a:extLst>
                <a:ext uri="{FF2B5EF4-FFF2-40B4-BE49-F238E27FC236}">
                  <a16:creationId xmlns:a16="http://schemas.microsoft.com/office/drawing/2014/main" id="{DE09FA9C-1ACE-E29E-4B3E-A5A36C55B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1722812">
              <a:off x="4896" y="2411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黑体" panose="02010609060101010101" pitchFamily="49" charset="-122"/>
              </a:endParaRPr>
            </a:p>
          </p:txBody>
        </p:sp>
        <p:sp>
          <p:nvSpPr>
            <p:cNvPr id="31769" name="Text Box 1048">
              <a:extLst>
                <a:ext uri="{FF2B5EF4-FFF2-40B4-BE49-F238E27FC236}">
                  <a16:creationId xmlns:a16="http://schemas.microsoft.com/office/drawing/2014/main" id="{410C4126-23E1-F2C1-27F1-0E9CBDB70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303466">
              <a:off x="4966" y="1514"/>
              <a:ext cx="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ea typeface="黑体" panose="02010609060101010101" pitchFamily="49" charset="-122"/>
                  <a:sym typeface="Symbol" pitchFamily="2" charset="2"/>
                </a:rPr>
                <a:t>.</a:t>
              </a:r>
              <a:endParaRPr lang="en-US" altLang="zh-CN" b="1">
                <a:ea typeface="黑体" panose="02010609060101010101" pitchFamily="49" charset="-122"/>
              </a:endParaRPr>
            </a:p>
          </p:txBody>
        </p:sp>
        <p:sp>
          <p:nvSpPr>
            <p:cNvPr id="31770" name="Line 1049">
              <a:extLst>
                <a:ext uri="{FF2B5EF4-FFF2-40B4-BE49-F238E27FC236}">
                  <a16:creationId xmlns:a16="http://schemas.microsoft.com/office/drawing/2014/main" id="{ACBE0DD7-CBC3-1381-1C59-006C9E5C4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8" y="1883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1" name="Object 1050">
              <a:extLst>
                <a:ext uri="{FF2B5EF4-FFF2-40B4-BE49-F238E27FC236}">
                  <a16:creationId xmlns:a16="http://schemas.microsoft.com/office/drawing/2014/main" id="{3FB31660-DE29-8753-36C2-11FA03B5E3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62" y="2160"/>
            <a:ext cx="26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394200" imgH="4686300" progId="Equation.3">
                    <p:embed/>
                  </p:oleObj>
                </mc:Choice>
                <mc:Fallback>
                  <p:oleObj name="Equation" r:id="rId20" imgW="4394200" imgH="4686300" progId="Equation.3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2" y="2160"/>
                          <a:ext cx="26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2" name="Line 1051">
              <a:extLst>
                <a:ext uri="{FF2B5EF4-FFF2-40B4-BE49-F238E27FC236}">
                  <a16:creationId xmlns:a16="http://schemas.microsoft.com/office/drawing/2014/main" id="{1C5459BD-028B-2EBC-8D75-8F269211D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156"/>
              <a:ext cx="192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Line 1052">
              <a:extLst>
                <a:ext uri="{FF2B5EF4-FFF2-40B4-BE49-F238E27FC236}">
                  <a16:creationId xmlns:a16="http://schemas.microsoft.com/office/drawing/2014/main" id="{0BBF203F-D371-D901-14F6-F0A84F07C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123"/>
              <a:ext cx="115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4" name="Line 1053">
              <a:extLst>
                <a:ext uri="{FF2B5EF4-FFF2-40B4-BE49-F238E27FC236}">
                  <a16:creationId xmlns:a16="http://schemas.microsoft.com/office/drawing/2014/main" id="{A9762ACE-FCEA-F9F5-A803-53557282D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5" y="1717"/>
              <a:ext cx="115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Line 1054">
              <a:extLst>
                <a:ext uri="{FF2B5EF4-FFF2-40B4-BE49-F238E27FC236}">
                  <a16:creationId xmlns:a16="http://schemas.microsoft.com/office/drawing/2014/main" id="{A91CB9E9-0742-9A06-B331-BFB7B284A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7" y="2522"/>
              <a:ext cx="115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1776" name="Object 1055">
              <a:extLst>
                <a:ext uri="{FF2B5EF4-FFF2-40B4-BE49-F238E27FC236}">
                  <a16:creationId xmlns:a16="http://schemas.microsoft.com/office/drawing/2014/main" id="{4145942B-A8B3-BBA6-8847-A04E4193A7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2" y="1727"/>
            <a:ext cx="24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505200" imgH="4394200" progId="Equation.3">
                    <p:embed/>
                  </p:oleObj>
                </mc:Choice>
                <mc:Fallback>
                  <p:oleObj name="Equation" r:id="rId22" imgW="3505200" imgH="4394200" progId="Equation.3">
                    <p:embed/>
                    <p:pic>
                      <p:nvPicPr>
                        <p:cNvPr id="0" name="Object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727"/>
                          <a:ext cx="24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6448" name="Object 1056">
            <a:extLst>
              <a:ext uri="{FF2B5EF4-FFF2-40B4-BE49-F238E27FC236}">
                <a16:creationId xmlns:a16="http://schemas.microsoft.com/office/drawing/2014/main" id="{EA7E4579-08B7-07B3-3903-6FC548B43E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239963"/>
          <a:ext cx="23098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9596100" imgH="4686300" progId="Equation.3">
                  <p:embed/>
                </p:oleObj>
              </mc:Choice>
              <mc:Fallback>
                <p:oleObj name="公式" r:id="rId24" imgW="19596100" imgH="468630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39963"/>
                        <a:ext cx="230981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49" name="Text Box 1057">
            <a:extLst>
              <a:ext uri="{FF2B5EF4-FFF2-40B4-BE49-F238E27FC236}">
                <a16:creationId xmlns:a16="http://schemas.microsoft.com/office/drawing/2014/main" id="{E6A1620B-5F8F-5A21-45A8-942DBFFDA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45163"/>
            <a:ext cx="762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Look at the examples given in page 590!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6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5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5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5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5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5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19" grpId="0" build="p" autoUpdateAnimBg="0"/>
      <p:bldP spid="956421" grpId="0" build="p" autoUpdateAnimBg="0"/>
      <p:bldP spid="956428" grpId="0" build="p" autoUpdateAnimBg="0"/>
      <p:bldP spid="9564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Text Box 2050">
            <a:extLst>
              <a:ext uri="{FF2B5EF4-FFF2-40B4-BE49-F238E27FC236}">
                <a16:creationId xmlns:a16="http://schemas.microsoft.com/office/drawing/2014/main" id="{452BFC82-90FF-CDF5-4CC1-40849C1AA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79838"/>
            <a:ext cx="5562600" cy="24685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The interacting force between moving charges is magnetic force which is transferred by magnetic field</a:t>
            </a:r>
            <a:r>
              <a:rPr lang="en-US" altLang="zh-CN">
                <a:solidFill>
                  <a:srgbClr val="3333FF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</a:rPr>
              <a:t>运动电荷之间的相互作用力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</a:rPr>
              <a:t>---</a:t>
            </a:r>
            <a:r>
              <a:rPr lang="zh-CN" altLang="zh-CN" sz="2000" b="1">
                <a:solidFill>
                  <a:schemeClr val="tx2"/>
                </a:solidFill>
                <a:latin typeface="宋体" panose="02010600030101010101" pitchFamily="2" charset="-122"/>
              </a:rPr>
              <a:t>磁力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b="1">
                <a:solidFill>
                  <a:schemeClr val="tx2"/>
                </a:solidFill>
                <a:latin typeface="宋体" panose="02010600030101010101" pitchFamily="2" charset="-122"/>
              </a:rPr>
              <a:t>由磁场传递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880646" name="Text Box 2054">
            <a:extLst>
              <a:ext uri="{FF2B5EF4-FFF2-40B4-BE49-F238E27FC236}">
                <a16:creationId xmlns:a16="http://schemas.microsoft.com/office/drawing/2014/main" id="{277302F1-4825-9674-3892-EDEADAE45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89154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</a:rPr>
              <a:t>A electric charge set up an electric field that can affect other electric charges. Might  you expect that a</a:t>
            </a:r>
            <a:r>
              <a:rPr kumimoji="0" lang="en-US" altLang="zh-CN" sz="3200" b="1">
                <a:solidFill>
                  <a:srgbClr val="3333FF"/>
                </a:solidFill>
              </a:rPr>
              <a:t> </a:t>
            </a:r>
            <a:r>
              <a:rPr kumimoji="0" lang="en-US" altLang="zh-CN" sz="3200" b="1" i="1">
                <a:solidFill>
                  <a:srgbClr val="FD63CD"/>
                </a:solidFill>
              </a:rPr>
              <a:t>magnetic charge</a:t>
            </a:r>
            <a:r>
              <a:rPr kumimoji="0" lang="en-US" altLang="zh-CN" sz="3200" b="1" i="1">
                <a:solidFill>
                  <a:srgbClr val="3333FF"/>
                </a:solidFill>
              </a:rPr>
              <a:t> </a:t>
            </a:r>
            <a:r>
              <a:rPr kumimoji="0" lang="en-US" altLang="zh-CN" sz="3200" b="1">
                <a:solidFill>
                  <a:srgbClr val="3333FF"/>
                </a:solidFill>
              </a:rPr>
              <a:t>set up a magnetic field that can then affect other magnetic charges? </a:t>
            </a:r>
            <a:r>
              <a:rPr kumimoji="0" lang="en-US" altLang="zh-CN" sz="3200" b="1">
                <a:solidFill>
                  <a:schemeClr val="tx2"/>
                </a:solidFill>
              </a:rPr>
              <a:t>Such magnetic charges are called</a:t>
            </a:r>
            <a:r>
              <a:rPr kumimoji="0" lang="en-US" altLang="zh-CN" sz="3200" b="1">
                <a:solidFill>
                  <a:srgbClr val="3333FF"/>
                </a:solidFill>
              </a:rPr>
              <a:t> </a:t>
            </a:r>
            <a:r>
              <a:rPr kumimoji="0" lang="en-US" altLang="zh-CN" sz="3200" b="1">
                <a:solidFill>
                  <a:srgbClr val="FD63CD"/>
                </a:solidFill>
              </a:rPr>
              <a:t>magnetic monopoles</a:t>
            </a:r>
            <a:r>
              <a:rPr kumimoji="0" lang="en-US" altLang="zh-CN" sz="3200" b="1">
                <a:solidFill>
                  <a:srgbClr val="3333FF"/>
                </a:solidFill>
              </a:rPr>
              <a:t>, which are predicted by certain theory, although their existence has </a:t>
            </a:r>
            <a:r>
              <a:rPr kumimoji="0" lang="en-US" altLang="zh-CN" sz="3200" b="1">
                <a:solidFill>
                  <a:srgbClr val="FD63CD"/>
                </a:solidFill>
              </a:rPr>
              <a:t>not been confirmed</a:t>
            </a:r>
            <a:r>
              <a:rPr kumimoji="0" lang="en-US" altLang="zh-CN" sz="3200" b="1">
                <a:solidFill>
                  <a:srgbClr val="3333FF"/>
                </a:solidFill>
              </a:rPr>
              <a:t>.</a:t>
            </a:r>
          </a:p>
        </p:txBody>
      </p:sp>
      <p:pic>
        <p:nvPicPr>
          <p:cNvPr id="880647" name="Picture 2055">
            <a:extLst>
              <a:ext uri="{FF2B5EF4-FFF2-40B4-BE49-F238E27FC236}">
                <a16:creationId xmlns:a16="http://schemas.microsoft.com/office/drawing/2014/main" id="{8734F717-9455-A08E-09A7-7D97AF332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81000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8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2" grpId="0" animBg="1" autoUpdateAnimBg="0"/>
      <p:bldP spid="88064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763" name="Picture 3">
            <a:extLst>
              <a:ext uri="{FF2B5EF4-FFF2-40B4-BE49-F238E27FC236}">
                <a16:creationId xmlns:a16="http://schemas.microsoft.com/office/drawing/2014/main" id="{1F61ED57-8448-60F6-53BF-C54F55C7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05400"/>
            <a:ext cx="18288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5762" name="Text Box 2">
            <a:extLst>
              <a:ext uri="{FF2B5EF4-FFF2-40B4-BE49-F238E27FC236}">
                <a16:creationId xmlns:a16="http://schemas.microsoft.com/office/drawing/2014/main" id="{33CAC1A0-6179-A8B7-5741-28FAB5086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"/>
            <a:ext cx="8458200" cy="588963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  <a:cs typeface="Arial" panose="020B0604020202020204" pitchFamily="34" charset="0"/>
              </a:rPr>
              <a:t>25-6. Biot-Savart’s Law &amp; Applications </a:t>
            </a:r>
            <a:r>
              <a:rPr kumimoji="0" lang="en-US" altLang="zh-CN" b="1">
                <a:solidFill>
                  <a:schemeClr val="tx2"/>
                </a:solidFill>
                <a:cs typeface="Arial" panose="020B0604020202020204" pitchFamily="34" charset="0"/>
              </a:rPr>
              <a:t>(P613)</a:t>
            </a:r>
          </a:p>
        </p:txBody>
      </p:sp>
      <p:sp>
        <p:nvSpPr>
          <p:cNvPr id="885764" name="Text Box 4">
            <a:extLst>
              <a:ext uri="{FF2B5EF4-FFF2-40B4-BE49-F238E27FC236}">
                <a16:creationId xmlns:a16="http://schemas.microsoft.com/office/drawing/2014/main" id="{6954F185-DA39-F6CD-D918-89B9E273B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41910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1. Biot-Savart’s law</a:t>
            </a:r>
          </a:p>
        </p:txBody>
      </p:sp>
      <p:sp>
        <p:nvSpPr>
          <p:cNvPr id="885765" name="Text Box 5">
            <a:extLst>
              <a:ext uri="{FF2B5EF4-FFF2-40B4-BE49-F238E27FC236}">
                <a16:creationId xmlns:a16="http://schemas.microsoft.com/office/drawing/2014/main" id="{9D542A4C-123A-00E6-AC9C-D87DD1B44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8305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FF0000"/>
                </a:solidFill>
              </a:rPr>
              <a:t>Electric currents create magnetic fields</a:t>
            </a:r>
            <a:r>
              <a:rPr lang="en-US" altLang="zh-CN" sz="3200" b="1"/>
              <a:t>. This discovery by Oersted in 1820 </a:t>
            </a:r>
            <a:r>
              <a:rPr lang="en-US" altLang="zh-CN" sz="3200" b="1">
                <a:solidFill>
                  <a:srgbClr val="3333FF"/>
                </a:solidFill>
              </a:rPr>
              <a:t>opened up a new field of research</a:t>
            </a:r>
            <a:r>
              <a:rPr lang="en-US" altLang="zh-CN" sz="3200" b="1"/>
              <a:t>.</a:t>
            </a:r>
          </a:p>
        </p:txBody>
      </p:sp>
      <p:sp>
        <p:nvSpPr>
          <p:cNvPr id="885766" name="Text Box 6">
            <a:extLst>
              <a:ext uri="{FF2B5EF4-FFF2-40B4-BE49-F238E27FC236}">
                <a16:creationId xmlns:a16="http://schemas.microsoft.com/office/drawing/2014/main" id="{DABE7F79-72A9-7974-3804-CCDD37F7E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86113"/>
            <a:ext cx="899160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cs typeface="Times New Roman" panose="02020603050405020304" pitchFamily="18" charset="0"/>
              </a:rPr>
              <a:t>Shortly after 1820</a:t>
            </a:r>
            <a:r>
              <a:rPr lang="en-US" altLang="zh-CN" sz="3200" b="1"/>
              <a:t> J. B. Biot and F. Savart (both are French physicists) developed what is known as the law of Biot and Savart</a:t>
            </a:r>
            <a:r>
              <a:rPr lang="en-US" altLang="zh-CN" sz="3200" b="1">
                <a:cs typeface="Times New Roman" panose="02020603050405020304" pitchFamily="18" charset="0"/>
              </a:rPr>
              <a:t>—— gives </a:t>
            </a:r>
            <a:r>
              <a:rPr lang="en-US" altLang="zh-CN" sz="3200" b="1">
                <a:solidFill>
                  <a:srgbClr val="3333FF"/>
                </a:solidFill>
                <a:cs typeface="Times New Roman" panose="02020603050405020304" pitchFamily="18" charset="0"/>
              </a:rPr>
              <a:t>a quantitative description </a:t>
            </a:r>
            <a:r>
              <a:rPr lang="en-US" altLang="zh-CN" sz="3200" b="1">
                <a:solidFill>
                  <a:schemeClr val="tx2"/>
                </a:solidFill>
                <a:cs typeface="Times New Roman" panose="02020603050405020304" pitchFamily="18" charset="0"/>
              </a:rPr>
              <a:t>of Oersted’s</a:t>
            </a:r>
            <a:r>
              <a:rPr lang="en-US" altLang="zh-CN" sz="3200" b="1"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3333FF"/>
                </a:solidFill>
                <a:cs typeface="Times New Roman" panose="02020603050405020304" pitchFamily="18" charset="0"/>
              </a:rPr>
              <a:t>magnetic field in terms of the electric current</a:t>
            </a:r>
            <a:r>
              <a:rPr lang="en-US" altLang="zh-CN" sz="3200" b="1"/>
              <a:t>.</a:t>
            </a:r>
          </a:p>
        </p:txBody>
      </p:sp>
      <p:sp>
        <p:nvSpPr>
          <p:cNvPr id="885768" name="Text Box 8">
            <a:extLst>
              <a:ext uri="{FF2B5EF4-FFF2-40B4-BE49-F238E27FC236}">
                <a16:creationId xmlns:a16="http://schemas.microsoft.com/office/drawing/2014/main" id="{0F991EC2-3F3F-D348-0D4F-F6AF6394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" y="1676400"/>
            <a:ext cx="8839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                                </a:t>
            </a:r>
            <a:r>
              <a:rPr lang="en-US" altLang="zh-CN" sz="3200" b="1">
                <a:solidFill>
                  <a:srgbClr val="FF0000"/>
                </a:solidFill>
              </a:rPr>
              <a:t>A question arises:</a:t>
            </a:r>
            <a:r>
              <a:rPr lang="en-US" altLang="zh-CN" sz="3200" b="1">
                <a:solidFill>
                  <a:schemeClr val="tx2"/>
                </a:solidFill>
              </a:rPr>
              <a:t> Is there a general relation between a current in a wire of any shape and the magnetic field around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5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8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2" grpId="0" animBg="1" autoUpdateAnimBg="0"/>
      <p:bldP spid="885764" grpId="0" animBg="1" autoUpdateAnimBg="0"/>
      <p:bldP spid="885765" grpId="0" build="p" autoUpdateAnimBg="0"/>
      <p:bldP spid="885766" grpId="0" autoUpdateAnimBg="0"/>
      <p:bldP spid="88576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819" name="Group 35">
            <a:extLst>
              <a:ext uri="{FF2B5EF4-FFF2-40B4-BE49-F238E27FC236}">
                <a16:creationId xmlns:a16="http://schemas.microsoft.com/office/drawing/2014/main" id="{E2AE4AA9-3BE7-AC3D-89EB-0FD94F2F7FAD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098675"/>
            <a:ext cx="5548313" cy="825500"/>
            <a:chOff x="249" y="1459"/>
            <a:chExt cx="3495" cy="520"/>
          </a:xfrm>
        </p:grpSpPr>
        <p:graphicFrame>
          <p:nvGraphicFramePr>
            <p:cNvPr id="33822" name="Object 3">
              <a:extLst>
                <a:ext uri="{FF2B5EF4-FFF2-40B4-BE49-F238E27FC236}">
                  <a16:creationId xmlns:a16="http://schemas.microsoft.com/office/drawing/2014/main" id="{397EEC36-2BC0-6746-C95E-1E24FF1BB8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1459"/>
            <a:ext cx="2361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3058100" imgH="9359900" progId="Equation.3">
                    <p:embed/>
                  </p:oleObj>
                </mc:Choice>
                <mc:Fallback>
                  <p:oleObj name="公式" r:id="rId2" imgW="33058100" imgH="9359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459"/>
                          <a:ext cx="2361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3" name="Rectangle 4">
              <a:extLst>
                <a:ext uri="{FF2B5EF4-FFF2-40B4-BE49-F238E27FC236}">
                  <a16:creationId xmlns:a16="http://schemas.microsoft.com/office/drawing/2014/main" id="{8894A12E-DF93-6B1E-EA5A-B78CE695E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1550"/>
              <a:ext cx="11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In SI unit:</a:t>
              </a:r>
              <a:endParaRPr lang="en-US" altLang="zh-CN" b="1" baseline="-25000">
                <a:solidFill>
                  <a:srgbClr val="3333FF"/>
                </a:solidFill>
                <a:ea typeface="楷体_GB2312" pitchFamily="49" charset="-122"/>
                <a:sym typeface="Symbol" pitchFamily="2" charset="2"/>
              </a:endParaRPr>
            </a:p>
          </p:txBody>
        </p:sp>
      </p:grpSp>
      <p:grpSp>
        <p:nvGrpSpPr>
          <p:cNvPr id="886821" name="Group 37">
            <a:extLst>
              <a:ext uri="{FF2B5EF4-FFF2-40B4-BE49-F238E27FC236}">
                <a16:creationId xmlns:a16="http://schemas.microsoft.com/office/drawing/2014/main" id="{AE09A679-733A-01A4-C5B5-D5F347A2BBD9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3573463"/>
            <a:ext cx="5502275" cy="579437"/>
            <a:chOff x="680" y="2379"/>
            <a:chExt cx="3466" cy="365"/>
          </a:xfrm>
        </p:grpSpPr>
        <p:graphicFrame>
          <p:nvGraphicFramePr>
            <p:cNvPr id="33820" name="Object 6">
              <a:extLst>
                <a:ext uri="{FF2B5EF4-FFF2-40B4-BE49-F238E27FC236}">
                  <a16:creationId xmlns:a16="http://schemas.microsoft.com/office/drawing/2014/main" id="{9D390987-6205-EE9B-EC2C-F6B2F089FD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" y="2403"/>
            <a:ext cx="1543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845000" imgH="5854700" progId="Equation.3">
                    <p:embed/>
                  </p:oleObj>
                </mc:Choice>
                <mc:Fallback>
                  <p:oleObj name="公式" r:id="rId4" imgW="29845000" imgH="5854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2403"/>
                          <a:ext cx="1543" cy="34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1" name="Object 7">
              <a:extLst>
                <a:ext uri="{FF2B5EF4-FFF2-40B4-BE49-F238E27FC236}">
                  <a16:creationId xmlns:a16="http://schemas.microsoft.com/office/drawing/2014/main" id="{05D5694B-AD5B-B7BF-CC13-48D22E7756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5" y="2379"/>
            <a:ext cx="1451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5742900" imgH="5854700" progId="Equation.3">
                    <p:embed/>
                  </p:oleObj>
                </mc:Choice>
                <mc:Fallback>
                  <p:oleObj name="公式" r:id="rId6" imgW="25742900" imgH="5854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2379"/>
                          <a:ext cx="1451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6792" name="Object 8">
            <a:extLst>
              <a:ext uri="{FF2B5EF4-FFF2-40B4-BE49-F238E27FC236}">
                <a16:creationId xmlns:a16="http://schemas.microsoft.com/office/drawing/2014/main" id="{4CCBBA74-B10B-A578-7253-9B81927921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125538"/>
          <a:ext cx="2571750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327100" imgH="9359900" progId="Equation.3">
                  <p:embed/>
                </p:oleObj>
              </mc:Choice>
              <mc:Fallback>
                <p:oleObj name="公式" r:id="rId8" imgW="26327100" imgH="935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2571750" cy="915987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6793" name="Group 9">
            <a:extLst>
              <a:ext uri="{FF2B5EF4-FFF2-40B4-BE49-F238E27FC236}">
                <a16:creationId xmlns:a16="http://schemas.microsoft.com/office/drawing/2014/main" id="{DBF5460D-B01B-4D83-1D91-4EC07AA48548}"/>
              </a:ext>
            </a:extLst>
          </p:cNvPr>
          <p:cNvGrpSpPr>
            <a:grpSpLocks/>
          </p:cNvGrpSpPr>
          <p:nvPr/>
        </p:nvGrpSpPr>
        <p:grpSpPr bwMode="auto">
          <a:xfrm>
            <a:off x="5356225" y="381000"/>
            <a:ext cx="3711575" cy="2133600"/>
            <a:chOff x="3374" y="240"/>
            <a:chExt cx="2338" cy="1344"/>
          </a:xfrm>
        </p:grpSpPr>
        <p:grpSp>
          <p:nvGrpSpPr>
            <p:cNvPr id="33803" name="Group 10">
              <a:extLst>
                <a:ext uri="{FF2B5EF4-FFF2-40B4-BE49-F238E27FC236}">
                  <a16:creationId xmlns:a16="http://schemas.microsoft.com/office/drawing/2014/main" id="{57FA85F5-BBCD-C39B-8A90-E70AAC059E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2" y="672"/>
              <a:ext cx="2000" cy="912"/>
              <a:chOff x="2832" y="2448"/>
              <a:chExt cx="2000" cy="912"/>
            </a:xfrm>
          </p:grpSpPr>
          <p:sp>
            <p:nvSpPr>
              <p:cNvPr id="33817" name="Freeform 11">
                <a:extLst>
                  <a:ext uri="{FF2B5EF4-FFF2-40B4-BE49-F238E27FC236}">
                    <a16:creationId xmlns:a16="http://schemas.microsoft.com/office/drawing/2014/main" id="{D53C0B53-AD56-0304-F9F6-F41EAB86DAD5}"/>
                  </a:ext>
                </a:extLst>
              </p:cNvPr>
              <p:cNvSpPr>
                <a:spLocks/>
              </p:cNvSpPr>
              <p:nvPr/>
            </p:nvSpPr>
            <p:spPr bwMode="auto">
              <a:xfrm rot="3167596" flipH="1">
                <a:off x="3648" y="1632"/>
                <a:ext cx="367" cy="2000"/>
              </a:xfrm>
              <a:custGeom>
                <a:avLst/>
                <a:gdLst>
                  <a:gd name="T0" fmla="*/ 264 w 200"/>
                  <a:gd name="T1" fmla="*/ 0 h 1152"/>
                  <a:gd name="T2" fmla="*/ 88 w 200"/>
                  <a:gd name="T3" fmla="*/ 583 h 1152"/>
                  <a:gd name="T4" fmla="*/ 352 w 200"/>
                  <a:gd name="T5" fmla="*/ 1417 h 1152"/>
                  <a:gd name="T6" fmla="*/ 0 w 200"/>
                  <a:gd name="T7" fmla="*/ 2000 h 11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00" h="1152">
                    <a:moveTo>
                      <a:pt x="144" y="0"/>
                    </a:moveTo>
                    <a:cubicBezTo>
                      <a:pt x="92" y="100"/>
                      <a:pt x="40" y="200"/>
                      <a:pt x="48" y="336"/>
                    </a:cubicBezTo>
                    <a:cubicBezTo>
                      <a:pt x="56" y="472"/>
                      <a:pt x="200" y="680"/>
                      <a:pt x="192" y="816"/>
                    </a:cubicBezTo>
                    <a:cubicBezTo>
                      <a:pt x="184" y="952"/>
                      <a:pt x="92" y="1052"/>
                      <a:pt x="0" y="1152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8" name="Text Box 12">
                <a:extLst>
                  <a:ext uri="{FF2B5EF4-FFF2-40B4-BE49-F238E27FC236}">
                    <a16:creationId xmlns:a16="http://schemas.microsoft.com/office/drawing/2014/main" id="{23FD64ED-DAEE-7708-F917-F3F30B5BFD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ea typeface="仿宋_GB2312" pitchFamily="49" charset="-122"/>
                  </a:rPr>
                  <a:t>I</a:t>
                </a:r>
                <a:endParaRPr lang="en-US" altLang="zh-CN" b="1">
                  <a:ea typeface="仿宋_GB2312" pitchFamily="49" charset="-122"/>
                </a:endParaRPr>
              </a:p>
            </p:txBody>
          </p:sp>
          <p:sp>
            <p:nvSpPr>
              <p:cNvPr id="33819" name="Freeform 13">
                <a:extLst>
                  <a:ext uri="{FF2B5EF4-FFF2-40B4-BE49-F238E27FC236}">
                    <a16:creationId xmlns:a16="http://schemas.microsoft.com/office/drawing/2014/main" id="{892B885C-4E5E-EC04-3C86-88C0A0DCF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784"/>
                <a:ext cx="192" cy="576"/>
              </a:xfrm>
              <a:custGeom>
                <a:avLst/>
                <a:gdLst>
                  <a:gd name="T0" fmla="*/ 0 w 192"/>
                  <a:gd name="T1" fmla="*/ 576 h 576"/>
                  <a:gd name="T2" fmla="*/ 48 w 192"/>
                  <a:gd name="T3" fmla="*/ 240 h 576"/>
                  <a:gd name="T4" fmla="*/ 192 w 192"/>
                  <a:gd name="T5" fmla="*/ 0 h 5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2" h="576">
                    <a:moveTo>
                      <a:pt x="0" y="576"/>
                    </a:moveTo>
                    <a:cubicBezTo>
                      <a:pt x="8" y="456"/>
                      <a:pt x="16" y="336"/>
                      <a:pt x="48" y="240"/>
                    </a:cubicBezTo>
                    <a:cubicBezTo>
                      <a:pt x="80" y="144"/>
                      <a:pt x="136" y="72"/>
                      <a:pt x="192" y="0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04" name="AutoShape 14">
              <a:extLst>
                <a:ext uri="{FF2B5EF4-FFF2-40B4-BE49-F238E27FC236}">
                  <a16:creationId xmlns:a16="http://schemas.microsoft.com/office/drawing/2014/main" id="{F2846AD2-6E52-58E5-49C6-B47C1638EF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608846" flipH="1">
              <a:off x="3472" y="516"/>
              <a:ext cx="1776" cy="384"/>
            </a:xfrm>
            <a:prstGeom prst="parallelogram">
              <a:avLst>
                <a:gd name="adj" fmla="val 115625"/>
              </a:avLst>
            </a:prstGeom>
            <a:solidFill>
              <a:srgbClr val="CC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3805" name="AutoShape 15">
              <a:extLst>
                <a:ext uri="{FF2B5EF4-FFF2-40B4-BE49-F238E27FC236}">
                  <a16:creationId xmlns:a16="http://schemas.microsoft.com/office/drawing/2014/main" id="{AA06A41F-8493-7B3F-C446-D18E76272F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71587">
              <a:off x="3374" y="241"/>
              <a:ext cx="1384" cy="354"/>
            </a:xfrm>
            <a:prstGeom prst="parallelogram">
              <a:avLst>
                <a:gd name="adj" fmla="val 26553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pSp>
          <p:nvGrpSpPr>
            <p:cNvPr id="33806" name="Group 16">
              <a:extLst>
                <a:ext uri="{FF2B5EF4-FFF2-40B4-BE49-F238E27FC236}">
                  <a16:creationId xmlns:a16="http://schemas.microsoft.com/office/drawing/2014/main" id="{0FF5BCF2-EA76-8B8E-AF31-74D6111DD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240"/>
              <a:ext cx="452" cy="430"/>
              <a:chOff x="3168" y="1584"/>
              <a:chExt cx="452" cy="430"/>
            </a:xfrm>
          </p:grpSpPr>
          <p:sp>
            <p:nvSpPr>
              <p:cNvPr id="33815" name="Line 17">
                <a:extLst>
                  <a:ext uri="{FF2B5EF4-FFF2-40B4-BE49-F238E27FC236}">
                    <a16:creationId xmlns:a16="http://schemas.microsoft.com/office/drawing/2014/main" id="{54D2C2AF-7167-2B2E-F64E-79A2DDCA6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332492" flipH="1" flipV="1">
                <a:off x="3168" y="1628"/>
                <a:ext cx="154" cy="386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16" name="Object 18">
                <a:extLst>
                  <a:ext uri="{FF2B5EF4-FFF2-40B4-BE49-F238E27FC236}">
                    <a16:creationId xmlns:a16="http://schemas.microsoft.com/office/drawing/2014/main" id="{405DE4B0-3C5C-0E2D-84C0-B144C5FB98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12" y="1584"/>
              <a:ext cx="308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4978400" imgH="4978400" progId="Equation.3">
                      <p:embed/>
                    </p:oleObj>
                  </mc:Choice>
                  <mc:Fallback>
                    <p:oleObj name="公式" r:id="rId10" imgW="4978400" imgH="49784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2" y="1584"/>
                            <a:ext cx="308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07" name="Text Box 19">
              <a:extLst>
                <a:ext uri="{FF2B5EF4-FFF2-40B4-BE49-F238E27FC236}">
                  <a16:creationId xmlns:a16="http://schemas.microsoft.com/office/drawing/2014/main" id="{4BC577C9-1BB5-4F90-CF43-63295B4CB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7" y="432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ea typeface="仿宋_GB2312" pitchFamily="49" charset="-122"/>
                  <a:sym typeface="Symbol" pitchFamily="2" charset="2"/>
                </a:rPr>
                <a:t>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33808" name="Freeform 20">
              <a:extLst>
                <a:ext uri="{FF2B5EF4-FFF2-40B4-BE49-F238E27FC236}">
                  <a16:creationId xmlns:a16="http://schemas.microsoft.com/office/drawing/2014/main" id="{D673BC10-FAEF-B833-9302-5822D7DC4CF7}"/>
                </a:ext>
              </a:extLst>
            </p:cNvPr>
            <p:cNvSpPr>
              <a:spLocks/>
            </p:cNvSpPr>
            <p:nvPr/>
          </p:nvSpPr>
          <p:spPr bwMode="auto">
            <a:xfrm rot="18196081" flipH="1">
              <a:off x="4543" y="585"/>
              <a:ext cx="240" cy="366"/>
            </a:xfrm>
            <a:custGeom>
              <a:avLst/>
              <a:gdLst>
                <a:gd name="T0" fmla="*/ 240 w 56"/>
                <a:gd name="T1" fmla="*/ 0 h 336"/>
                <a:gd name="T2" fmla="*/ 34 w 56"/>
                <a:gd name="T3" fmla="*/ 157 h 336"/>
                <a:gd name="T4" fmla="*/ 34 w 56"/>
                <a:gd name="T5" fmla="*/ 36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9" name="Text Box 21">
              <a:extLst>
                <a:ext uri="{FF2B5EF4-FFF2-40B4-BE49-F238E27FC236}">
                  <a16:creationId xmlns:a16="http://schemas.microsoft.com/office/drawing/2014/main" id="{F6233F5B-DF13-1F06-25F3-94E6B40CD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2" y="67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ea typeface="仿宋_GB2312" pitchFamily="49" charset="-122"/>
                </a:rPr>
                <a:t>P</a:t>
              </a:r>
              <a:endParaRPr lang="en-US" altLang="zh-CN" sz="2400" b="1">
                <a:ea typeface="仿宋_GB2312" pitchFamily="49" charset="-122"/>
              </a:endParaRPr>
            </a:p>
          </p:txBody>
        </p:sp>
        <p:sp>
          <p:nvSpPr>
            <p:cNvPr id="33810" name="Line 22">
              <a:extLst>
                <a:ext uri="{FF2B5EF4-FFF2-40B4-BE49-F238E27FC236}">
                  <a16:creationId xmlns:a16="http://schemas.microsoft.com/office/drawing/2014/main" id="{3A8955EA-BAFC-165A-227C-33F239C7F7E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332492" flipH="1">
              <a:off x="3860" y="689"/>
              <a:ext cx="728" cy="12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11" name="Object 23">
              <a:extLst>
                <a:ext uri="{FF2B5EF4-FFF2-40B4-BE49-F238E27FC236}">
                  <a16:creationId xmlns:a16="http://schemas.microsoft.com/office/drawing/2014/main" id="{C16574EC-8EB5-18C2-C72A-C36B48CF8D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8" y="720"/>
            <a:ext cx="18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921000" imgH="3797300" progId="Equation.3">
                    <p:embed/>
                  </p:oleObj>
                </mc:Choice>
                <mc:Fallback>
                  <p:oleObj name="公式" r:id="rId12" imgW="2921000" imgH="3797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" y="720"/>
                          <a:ext cx="18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Object 24">
              <a:extLst>
                <a:ext uri="{FF2B5EF4-FFF2-40B4-BE49-F238E27FC236}">
                  <a16:creationId xmlns:a16="http://schemas.microsoft.com/office/drawing/2014/main" id="{D23D8904-505C-E211-260F-432C1A1F2B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3" y="853"/>
            <a:ext cx="313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899400" imgH="4978400" progId="Equation.3">
                    <p:embed/>
                  </p:oleObj>
                </mc:Choice>
                <mc:Fallback>
                  <p:oleObj name="Equation" r:id="rId14" imgW="7899400" imgH="49784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3" y="853"/>
                          <a:ext cx="313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3" name="Line 25">
              <a:extLst>
                <a:ext uri="{FF2B5EF4-FFF2-40B4-BE49-F238E27FC236}">
                  <a16:creationId xmlns:a16="http://schemas.microsoft.com/office/drawing/2014/main" id="{C78B0361-9DD6-5AFB-BA76-985858A24F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4" y="744"/>
              <a:ext cx="240" cy="9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Oval 26">
              <a:extLst>
                <a:ext uri="{FF2B5EF4-FFF2-40B4-BE49-F238E27FC236}">
                  <a16:creationId xmlns:a16="http://schemas.microsoft.com/office/drawing/2014/main" id="{141F636C-2D97-6B67-28D7-7254CCD74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" y="624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sp>
        <p:nvSpPr>
          <p:cNvPr id="886811" name="Text Box 27">
            <a:extLst>
              <a:ext uri="{FF2B5EF4-FFF2-40B4-BE49-F238E27FC236}">
                <a16:creationId xmlns:a16="http://schemas.microsoft.com/office/drawing/2014/main" id="{53FA1780-79A8-8A1A-E37A-AF8F5FEC0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56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The current element </a:t>
            </a:r>
            <a:r>
              <a:rPr lang="en-US" altLang="zh-CN" b="1" i="1"/>
              <a:t>I</a:t>
            </a:r>
            <a:r>
              <a:rPr lang="en-US" altLang="zh-CN" b="1"/>
              <a:t>d</a:t>
            </a:r>
            <a:r>
              <a:rPr lang="en-US" altLang="zh-CN" b="1" i="1"/>
              <a:t>s</a:t>
            </a:r>
            <a:r>
              <a:rPr lang="en-US" altLang="zh-CN" b="1"/>
              <a:t> generates a magnetic field d</a:t>
            </a:r>
            <a:r>
              <a:rPr lang="en-US" altLang="zh-CN" b="1" i="1"/>
              <a:t>B</a:t>
            </a:r>
            <a:r>
              <a:rPr lang="en-US" altLang="zh-CN" b="1"/>
              <a:t> given by:</a:t>
            </a:r>
          </a:p>
        </p:txBody>
      </p:sp>
      <p:sp>
        <p:nvSpPr>
          <p:cNvPr id="886812" name="Text Box 28">
            <a:extLst>
              <a:ext uri="{FF2B5EF4-FFF2-40B4-BE49-F238E27FC236}">
                <a16:creationId xmlns:a16="http://schemas.microsoft.com/office/drawing/2014/main" id="{D4EADEDA-0D0E-F736-1413-788AB0BC5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68638"/>
            <a:ext cx="861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Magnetic permeability constant in a </a:t>
            </a:r>
            <a:r>
              <a:rPr lang="en-US" altLang="zh-CN" b="1" i="1">
                <a:solidFill>
                  <a:srgbClr val="FF0000"/>
                </a:solidFill>
              </a:rPr>
              <a:t>vacuum </a:t>
            </a:r>
            <a:r>
              <a:rPr lang="en-US" altLang="zh-CN" b="1">
                <a:solidFill>
                  <a:schemeClr val="tx2"/>
                </a:solidFill>
              </a:rPr>
              <a:t>(</a:t>
            </a:r>
            <a:r>
              <a:rPr lang="zh-CN" altLang="en-US" sz="2000" b="1">
                <a:latin typeface="宋体" panose="02010600030101010101" pitchFamily="2" charset="-122"/>
              </a:rPr>
              <a:t>真空磁导率</a:t>
            </a:r>
            <a:r>
              <a:rPr lang="en-US" altLang="zh-CN" sz="2000" b="1">
                <a:latin typeface="宋体" panose="02010600030101010101" pitchFamily="2" charset="-122"/>
              </a:rPr>
              <a:t>):</a:t>
            </a:r>
          </a:p>
        </p:txBody>
      </p:sp>
      <p:sp>
        <p:nvSpPr>
          <p:cNvPr id="886813" name="Text Box 29">
            <a:extLst>
              <a:ext uri="{FF2B5EF4-FFF2-40B4-BE49-F238E27FC236}">
                <a16:creationId xmlns:a16="http://schemas.microsoft.com/office/drawing/2014/main" id="{A06D2333-6A34-A6FE-2550-9F794C5BA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221163"/>
            <a:ext cx="861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The </a:t>
            </a:r>
            <a:r>
              <a:rPr lang="en-US" altLang="zh-CN" sz="3200" b="1">
                <a:solidFill>
                  <a:srgbClr val="3333FF"/>
                </a:solidFill>
              </a:rPr>
              <a:t>principle of superposition of magnetic field</a:t>
            </a:r>
            <a:r>
              <a:rPr lang="en-US" altLang="zh-CN" sz="3200" b="1">
                <a:solidFill>
                  <a:schemeClr val="tx2"/>
                </a:solidFill>
              </a:rPr>
              <a:t>, can be applied for a complete circuit:</a:t>
            </a:r>
          </a:p>
        </p:txBody>
      </p:sp>
      <p:grpSp>
        <p:nvGrpSpPr>
          <p:cNvPr id="886820" name="Group 36">
            <a:extLst>
              <a:ext uri="{FF2B5EF4-FFF2-40B4-BE49-F238E27FC236}">
                <a16:creationId xmlns:a16="http://schemas.microsoft.com/office/drawing/2014/main" id="{456A2531-0D97-664C-CEA7-229D7D097B32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5372100"/>
            <a:ext cx="6769100" cy="890588"/>
            <a:chOff x="793" y="3566"/>
            <a:chExt cx="4264" cy="561"/>
          </a:xfrm>
        </p:grpSpPr>
        <p:graphicFrame>
          <p:nvGraphicFramePr>
            <p:cNvPr id="33801" name="Object 31">
              <a:extLst>
                <a:ext uri="{FF2B5EF4-FFF2-40B4-BE49-F238E27FC236}">
                  <a16:creationId xmlns:a16="http://schemas.microsoft.com/office/drawing/2014/main" id="{BE3B6316-6FFD-6CA5-C570-C9B40BF58F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3566"/>
            <a:ext cx="2087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34810700" imgH="9359900" progId="Equation.3">
                    <p:embed/>
                  </p:oleObj>
                </mc:Choice>
                <mc:Fallback>
                  <p:oleObj name="公式" r:id="rId16" imgW="34810700" imgH="93599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566"/>
                          <a:ext cx="2087" cy="561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2" name="Text Box 32">
              <a:extLst>
                <a:ext uri="{FF2B5EF4-FFF2-40B4-BE49-F238E27FC236}">
                  <a16:creationId xmlns:a16="http://schemas.microsoft.com/office/drawing/2014/main" id="{0E1AC42A-C11D-3A6E-BA85-68591EA1A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8" y="3639"/>
              <a:ext cx="2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(Biot-Savart law)</a:t>
              </a:r>
              <a:endParaRPr lang="en-US" altLang="zh-CN" b="1">
                <a:solidFill>
                  <a:srgbClr val="3333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6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6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6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8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811" grpId="0" build="p" autoUpdateAnimBg="0"/>
      <p:bldP spid="886812" grpId="0" build="p" autoUpdateAnimBg="0"/>
      <p:bldP spid="88681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>
            <a:extLst>
              <a:ext uri="{FF2B5EF4-FFF2-40B4-BE49-F238E27FC236}">
                <a16:creationId xmlns:a16="http://schemas.microsoft.com/office/drawing/2014/main" id="{4CD6CBFB-631C-C093-F2D4-4E90E4729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4675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(</a:t>
            </a:r>
            <a:r>
              <a:rPr lang="zh-CN" altLang="zh-CN" sz="3200" b="1">
                <a:solidFill>
                  <a:srgbClr val="3333FF"/>
                </a:solidFill>
                <a:ea typeface="楷体_GB2312" pitchFamily="49" charset="-122"/>
              </a:rPr>
              <a:t>1</a:t>
            </a: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) A long straight wire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FF"/>
                </a:solidFill>
                <a:ea typeface="楷体_GB2312" pitchFamily="49" charset="-122"/>
              </a:rPr>
              <a:t>(</a:t>
            </a:r>
            <a:r>
              <a:rPr lang="zh-CN" altLang="zh-CN" sz="2400" b="1">
                <a:solidFill>
                  <a:srgbClr val="3333FF"/>
                </a:solidFill>
                <a:latin typeface="宋体" panose="02010600030101010101" pitchFamily="2" charset="-122"/>
              </a:rPr>
              <a:t>载流长直导线的磁场</a:t>
            </a:r>
            <a:r>
              <a:rPr lang="zh-CN" altLang="en-US" sz="2400" b="1">
                <a:solidFill>
                  <a:srgbClr val="3333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3333FF"/>
                </a:solidFill>
                <a:latin typeface="宋体" panose="02010600030101010101" pitchFamily="2" charset="-122"/>
              </a:rPr>
              <a:t>P614)</a:t>
            </a:r>
            <a:endParaRPr lang="zh-CN" altLang="zh-CN" sz="2000" b="1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87811" name="Object 3">
            <a:extLst>
              <a:ext uri="{FF2B5EF4-FFF2-40B4-BE49-F238E27FC236}">
                <a16:creationId xmlns:a16="http://schemas.microsoft.com/office/drawing/2014/main" id="{5102D9B2-0A6A-E32B-748A-73ABC66A9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3257550"/>
          <a:ext cx="38798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036500" imgH="9359900" progId="Equation.3">
                  <p:embed/>
                </p:oleObj>
              </mc:Choice>
              <mc:Fallback>
                <p:oleObj name="公式" r:id="rId3" imgW="38036500" imgH="935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257550"/>
                        <a:ext cx="38798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812" name="Rectangle 4">
            <a:extLst>
              <a:ext uri="{FF2B5EF4-FFF2-40B4-BE49-F238E27FC236}">
                <a16:creationId xmlns:a16="http://schemas.microsoft.com/office/drawing/2014/main" id="{7B06270B-31B7-3E8B-B8E7-6530A46B0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08075"/>
            <a:ext cx="9067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990033"/>
                </a:solidFill>
                <a:ea typeface="楷体_GB2312" pitchFamily="49" charset="-122"/>
              </a:rPr>
              <a:t>The magnitude of the differential magnetic field produced at </a:t>
            </a:r>
            <a:r>
              <a:rPr lang="en-US" altLang="zh-CN" b="1" i="1">
                <a:solidFill>
                  <a:srgbClr val="990033"/>
                </a:solidFill>
                <a:ea typeface="楷体_GB2312" pitchFamily="49" charset="-122"/>
              </a:rPr>
              <a:t>P</a:t>
            </a:r>
            <a:r>
              <a:rPr lang="en-US" altLang="zh-CN" b="1">
                <a:solidFill>
                  <a:srgbClr val="990033"/>
                </a:solidFill>
                <a:ea typeface="楷体_GB2312" pitchFamily="49" charset="-122"/>
              </a:rPr>
              <a:t> by the current-length element </a:t>
            </a:r>
            <a:r>
              <a:rPr lang="en-US" altLang="zh-CN" b="1" i="1">
                <a:solidFill>
                  <a:srgbClr val="990033"/>
                </a:solidFill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990033"/>
                </a:solidFill>
                <a:ea typeface="楷体_GB2312" pitchFamily="49" charset="-122"/>
              </a:rPr>
              <a:t>d</a:t>
            </a:r>
            <a:r>
              <a:rPr lang="en-US" altLang="zh-CN" b="1" i="1">
                <a:solidFill>
                  <a:srgbClr val="990033"/>
                </a:solidFill>
                <a:ea typeface="楷体_GB2312" pitchFamily="49" charset="-122"/>
              </a:rPr>
              <a:t>s</a:t>
            </a:r>
            <a:r>
              <a:rPr lang="en-US" altLang="zh-CN" b="1">
                <a:solidFill>
                  <a:srgbClr val="990033"/>
                </a:solidFill>
                <a:ea typeface="楷体_GB2312" pitchFamily="49" charset="-122"/>
              </a:rPr>
              <a:t> located a distance </a:t>
            </a:r>
            <a:r>
              <a:rPr lang="en-US" altLang="zh-CN" b="1" i="1">
                <a:solidFill>
                  <a:srgbClr val="990033"/>
                </a:solidFill>
                <a:ea typeface="楷体_GB2312" pitchFamily="49" charset="-122"/>
              </a:rPr>
              <a:t>r </a:t>
            </a:r>
            <a:r>
              <a:rPr lang="en-US" altLang="zh-CN" b="1">
                <a:solidFill>
                  <a:srgbClr val="990033"/>
                </a:solidFill>
                <a:ea typeface="楷体_GB2312" pitchFamily="49" charset="-122"/>
              </a:rPr>
              <a:t>from </a:t>
            </a:r>
            <a:r>
              <a:rPr lang="en-US" altLang="zh-CN" b="1" i="1">
                <a:solidFill>
                  <a:srgbClr val="990033"/>
                </a:solidFill>
                <a:ea typeface="楷体_GB2312" pitchFamily="49" charset="-122"/>
              </a:rPr>
              <a:t>P</a:t>
            </a:r>
            <a:r>
              <a:rPr lang="en-US" altLang="zh-CN" b="1">
                <a:solidFill>
                  <a:srgbClr val="990033"/>
                </a:solidFill>
                <a:ea typeface="楷体_GB2312" pitchFamily="49" charset="-122"/>
              </a:rPr>
              <a:t> is given by:</a:t>
            </a:r>
          </a:p>
        </p:txBody>
      </p:sp>
      <p:graphicFrame>
        <p:nvGraphicFramePr>
          <p:cNvPr id="887813" name="Object 5">
            <a:extLst>
              <a:ext uri="{FF2B5EF4-FFF2-40B4-BE49-F238E27FC236}">
                <a16:creationId xmlns:a16="http://schemas.microsoft.com/office/drawing/2014/main" id="{E8CD10DD-A57B-197F-55DA-88B4D9E8AD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8350" y="2333625"/>
          <a:ext cx="32813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990300" imgH="9359900" progId="Equation.3">
                  <p:embed/>
                </p:oleObj>
              </mc:Choice>
              <mc:Fallback>
                <p:oleObj name="公式" r:id="rId5" imgW="23990300" imgH="935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2333625"/>
                        <a:ext cx="32813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814" name="Text Box 6">
            <a:extLst>
              <a:ext uri="{FF2B5EF4-FFF2-40B4-BE49-F238E27FC236}">
                <a16:creationId xmlns:a16="http://schemas.microsoft.com/office/drawing/2014/main" id="{9A415AAD-D251-7F30-1E4B-33D88BC2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8738"/>
            <a:ext cx="7162800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2. The application of Biot-Savart law</a:t>
            </a:r>
          </a:p>
        </p:txBody>
      </p:sp>
      <p:sp>
        <p:nvSpPr>
          <p:cNvPr id="887815" name="Rectangle 7">
            <a:extLst>
              <a:ext uri="{FF2B5EF4-FFF2-40B4-BE49-F238E27FC236}">
                <a16:creationId xmlns:a16="http://schemas.microsoft.com/office/drawing/2014/main" id="{5252CE0F-0C96-5F19-EBBE-250BC1DF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35438"/>
            <a:ext cx="464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ea typeface="楷体_GB2312" pitchFamily="49" charset="-122"/>
                <a:sym typeface="Symbol" pitchFamily="2" charset="2"/>
              </a:rPr>
              <a:t> </a:t>
            </a:r>
            <a:r>
              <a:rPr lang="en-US" altLang="zh-CN" sz="3200" b="1" i="1">
                <a:ea typeface="楷体_GB2312" pitchFamily="49" charset="-122"/>
                <a:sym typeface="Symbol" pitchFamily="2" charset="2"/>
              </a:rPr>
              <a:t>r =R /</a:t>
            </a:r>
            <a:r>
              <a:rPr lang="en-US" altLang="zh-CN" sz="3200" b="1">
                <a:ea typeface="楷体_GB2312" pitchFamily="49" charset="-122"/>
                <a:sym typeface="Symbol" pitchFamily="2" charset="2"/>
              </a:rPr>
              <a:t>sin</a:t>
            </a:r>
            <a:r>
              <a:rPr lang="en-US" altLang="zh-CN" sz="3200" b="1" i="1">
                <a:ea typeface="楷体_GB2312" pitchFamily="49" charset="-122"/>
                <a:sym typeface="Symbol" pitchFamily="2" charset="2"/>
              </a:rPr>
              <a:t> ,  s = -R </a:t>
            </a:r>
            <a:r>
              <a:rPr lang="en-US" altLang="zh-CN" sz="3200" b="1">
                <a:ea typeface="楷体_GB2312" pitchFamily="49" charset="-122"/>
                <a:sym typeface="Symbol" pitchFamily="2" charset="2"/>
              </a:rPr>
              <a:t>cot</a:t>
            </a:r>
            <a:r>
              <a:rPr lang="en-US" altLang="zh-CN" sz="3200" b="1" i="1">
                <a:ea typeface="楷体_GB2312" pitchFamily="49" charset="-122"/>
                <a:sym typeface="Symbol" pitchFamily="2" charset="2"/>
              </a:rPr>
              <a:t> </a:t>
            </a:r>
          </a:p>
        </p:txBody>
      </p:sp>
      <p:grpSp>
        <p:nvGrpSpPr>
          <p:cNvPr id="887816" name="Group 8">
            <a:extLst>
              <a:ext uri="{FF2B5EF4-FFF2-40B4-BE49-F238E27FC236}">
                <a16:creationId xmlns:a16="http://schemas.microsoft.com/office/drawing/2014/main" id="{3E401228-99CF-E8BB-239F-A7A5CFB193B7}"/>
              </a:ext>
            </a:extLst>
          </p:cNvPr>
          <p:cNvGrpSpPr>
            <a:grpSpLocks/>
          </p:cNvGrpSpPr>
          <p:nvPr/>
        </p:nvGrpSpPr>
        <p:grpSpPr bwMode="auto">
          <a:xfrm>
            <a:off x="5476875" y="1938338"/>
            <a:ext cx="3667125" cy="4919662"/>
            <a:chOff x="3498" y="1221"/>
            <a:chExt cx="2310" cy="3099"/>
          </a:xfrm>
        </p:grpSpPr>
        <p:grpSp>
          <p:nvGrpSpPr>
            <p:cNvPr id="34826" name="Group 9">
              <a:extLst>
                <a:ext uri="{FF2B5EF4-FFF2-40B4-BE49-F238E27FC236}">
                  <a16:creationId xmlns:a16="http://schemas.microsoft.com/office/drawing/2014/main" id="{02BC5661-0355-5EC9-5B2E-0472E6E0AC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8" y="1221"/>
              <a:ext cx="2310" cy="3099"/>
              <a:chOff x="3282" y="1221"/>
              <a:chExt cx="2310" cy="3099"/>
            </a:xfrm>
          </p:grpSpPr>
          <p:sp>
            <p:nvSpPr>
              <p:cNvPr id="34828" name="Text Box 10">
                <a:extLst>
                  <a:ext uri="{FF2B5EF4-FFF2-40B4-BE49-F238E27FC236}">
                    <a16:creationId xmlns:a16="http://schemas.microsoft.com/office/drawing/2014/main" id="{B8A56429-4010-6B45-1498-41C3C9790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68" y="3384"/>
                <a:ext cx="32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/>
                  <a:t>x</a:t>
                </a:r>
                <a:endParaRPr lang="en-US" altLang="zh-CN" sz="3200" b="1"/>
              </a:p>
            </p:txBody>
          </p:sp>
          <p:sp>
            <p:nvSpPr>
              <p:cNvPr id="34829" name="Line 11">
                <a:extLst>
                  <a:ext uri="{FF2B5EF4-FFF2-40B4-BE49-F238E27FC236}">
                    <a16:creationId xmlns:a16="http://schemas.microsoft.com/office/drawing/2014/main" id="{DC85E983-B5FE-0332-F3A4-780AAC181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7" y="3451"/>
                <a:ext cx="1765" cy="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4830" name="Group 12">
                <a:extLst>
                  <a:ext uri="{FF2B5EF4-FFF2-40B4-BE49-F238E27FC236}">
                    <a16:creationId xmlns:a16="http://schemas.microsoft.com/office/drawing/2014/main" id="{5900C3BD-EF67-0151-3A54-E3493B75C2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65" y="3165"/>
                <a:ext cx="1372" cy="685"/>
                <a:chOff x="3933" y="2496"/>
                <a:chExt cx="1372" cy="685"/>
              </a:xfrm>
            </p:grpSpPr>
            <p:sp>
              <p:nvSpPr>
                <p:cNvPr id="34853" name="Text Box 13">
                  <a:extLst>
                    <a:ext uri="{FF2B5EF4-FFF2-40B4-BE49-F238E27FC236}">
                      <a16:creationId xmlns:a16="http://schemas.microsoft.com/office/drawing/2014/main" id="{1F911370-4FC1-EC02-0552-2DCE6A66E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0" y="2816"/>
                  <a:ext cx="425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3200" b="1" i="1">
                      <a:ea typeface="仿宋_GB2312" pitchFamily="49" charset="-122"/>
                    </a:rPr>
                    <a:t>P</a:t>
                  </a:r>
                  <a:endParaRPr lang="en-US" altLang="zh-CN" sz="3200" b="1">
                    <a:ea typeface="仿宋_GB2312" pitchFamily="49" charset="-122"/>
                  </a:endParaRPr>
                </a:p>
              </p:txBody>
            </p:sp>
            <p:sp>
              <p:nvSpPr>
                <p:cNvPr id="34854" name="Text Box 14">
                  <a:extLst>
                    <a:ext uri="{FF2B5EF4-FFF2-40B4-BE49-F238E27FC236}">
                      <a16:creationId xmlns:a16="http://schemas.microsoft.com/office/drawing/2014/main" id="{1C6B13E9-03F0-9D3C-47FD-D103BF38E5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4" y="2715"/>
                  <a:ext cx="48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endParaRPr lang="zh-CN" altLang="zh-CN" sz="3200" b="1">
                    <a:ea typeface="仿宋_GB2312" pitchFamily="49" charset="-122"/>
                  </a:endParaRPr>
                </a:p>
              </p:txBody>
            </p:sp>
            <p:sp>
              <p:nvSpPr>
                <p:cNvPr id="34855" name="Rectangle 15">
                  <a:extLst>
                    <a:ext uri="{FF2B5EF4-FFF2-40B4-BE49-F238E27FC236}">
                      <a16:creationId xmlns:a16="http://schemas.microsoft.com/office/drawing/2014/main" id="{F8F1190F-0574-87FD-3E56-387056D6A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3" y="2496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 i="1"/>
                    <a:t>R</a:t>
                  </a:r>
                  <a:endParaRPr lang="en-US" altLang="zh-CN" sz="3200" b="1"/>
                </a:p>
              </p:txBody>
            </p:sp>
            <p:sp>
              <p:nvSpPr>
                <p:cNvPr id="34856" name="Oval 16">
                  <a:extLst>
                    <a:ext uri="{FF2B5EF4-FFF2-40B4-BE49-F238E27FC236}">
                      <a16:creationId xmlns:a16="http://schemas.microsoft.com/office/drawing/2014/main" id="{26C3F0F3-658C-5A2C-2A55-C7C75530DD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0" y="2669"/>
                  <a:ext cx="177" cy="201"/>
                </a:xfrm>
                <a:prstGeom prst="ellipse">
                  <a:avLst/>
                </a:prstGeom>
                <a:solidFill>
                  <a:schemeClr val="hlink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</p:grpSp>
          <p:sp>
            <p:nvSpPr>
              <p:cNvPr id="34831" name="Line 17">
                <a:extLst>
                  <a:ext uri="{FF2B5EF4-FFF2-40B4-BE49-F238E27FC236}">
                    <a16:creationId xmlns:a16="http://schemas.microsoft.com/office/drawing/2014/main" id="{05423D3F-D67F-47CF-8060-F18BEAA8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4" y="3453"/>
                <a:ext cx="1488" cy="0"/>
              </a:xfrm>
              <a:prstGeom prst="line">
                <a:avLst/>
              </a:prstGeom>
              <a:noFill/>
              <a:ln w="38100">
                <a:solidFill>
                  <a:srgbClr val="66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2" name="Text Box 18">
                <a:extLst>
                  <a:ext uri="{FF2B5EF4-FFF2-40B4-BE49-F238E27FC236}">
                    <a16:creationId xmlns:a16="http://schemas.microsoft.com/office/drawing/2014/main" id="{4717F162-6825-8E2D-1761-1ABACFB43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0" y="2852"/>
                <a:ext cx="38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>
                    <a:ea typeface="仿宋_GB2312" pitchFamily="49" charset="-122"/>
                    <a:sym typeface="Symbol" pitchFamily="2" charset="2"/>
                  </a:rPr>
                  <a:t>s</a:t>
                </a:r>
                <a:endParaRPr lang="en-US" altLang="zh-CN" sz="3200" b="1" i="1">
                  <a:ea typeface="仿宋_GB2312" pitchFamily="49" charset="-122"/>
                </a:endParaRPr>
              </a:p>
            </p:txBody>
          </p:sp>
          <p:graphicFrame>
            <p:nvGraphicFramePr>
              <p:cNvPr id="34833" name="Object 19">
                <a:extLst>
                  <a:ext uri="{FF2B5EF4-FFF2-40B4-BE49-F238E27FC236}">
                    <a16:creationId xmlns:a16="http://schemas.microsoft.com/office/drawing/2014/main" id="{C8A79412-9407-EC67-6175-A313A44860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82" y="2424"/>
              <a:ext cx="297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7" imgW="5854700" imgH="4102100" progId="Equation.3">
                      <p:embed/>
                    </p:oleObj>
                  </mc:Choice>
                  <mc:Fallback>
                    <p:oleObj name="公式" r:id="rId7" imgW="5854700" imgH="41021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2" y="2424"/>
                            <a:ext cx="297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4834" name="Group 20">
                <a:extLst>
                  <a:ext uri="{FF2B5EF4-FFF2-40B4-BE49-F238E27FC236}">
                    <a16:creationId xmlns:a16="http://schemas.microsoft.com/office/drawing/2014/main" id="{6E60725C-9FFB-64A0-1B85-F299FA09F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11" y="2589"/>
                <a:ext cx="1580" cy="837"/>
                <a:chOff x="3579" y="1920"/>
                <a:chExt cx="1580" cy="837"/>
              </a:xfrm>
            </p:grpSpPr>
            <p:graphicFrame>
              <p:nvGraphicFramePr>
                <p:cNvPr id="34851" name="Object 21">
                  <a:extLst>
                    <a:ext uri="{FF2B5EF4-FFF2-40B4-BE49-F238E27FC236}">
                      <a16:creationId xmlns:a16="http://schemas.microsoft.com/office/drawing/2014/main" id="{6B3469CE-4309-1E7E-3725-3194C20B558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56" y="1920"/>
                <a:ext cx="257" cy="3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9" imgW="2921000" imgH="3797300" progId="Equation.3">
                        <p:embed/>
                      </p:oleObj>
                    </mc:Choice>
                    <mc:Fallback>
                      <p:oleObj name="公式" r:id="rId9" imgW="2921000" imgH="3797300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56" y="1920"/>
                              <a:ext cx="257" cy="32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4852" name="Line 22">
                  <a:extLst>
                    <a:ext uri="{FF2B5EF4-FFF2-40B4-BE49-F238E27FC236}">
                      <a16:creationId xmlns:a16="http://schemas.microsoft.com/office/drawing/2014/main" id="{90A24BCF-F542-7181-832B-F6390D5538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579" y="1955"/>
                  <a:ext cx="1580" cy="80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4835" name="Rectangle 23">
                <a:extLst>
                  <a:ext uri="{FF2B5EF4-FFF2-40B4-BE49-F238E27FC236}">
                    <a16:creationId xmlns:a16="http://schemas.microsoft.com/office/drawing/2014/main" id="{C49B6303-478B-5BEC-1EFC-B2ABBC32B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369" y="2982"/>
                <a:ext cx="2607" cy="69"/>
              </a:xfrm>
              <a:prstGeom prst="rect">
                <a:avLst/>
              </a:prstGeom>
              <a:gradFill rotWithShape="0">
                <a:gsLst>
                  <a:gs pos="0">
                    <a:srgbClr val="B26C92"/>
                  </a:gs>
                  <a:gs pos="50000">
                    <a:srgbClr val="F5EDF1"/>
                  </a:gs>
                  <a:gs pos="100000">
                    <a:srgbClr val="B26C9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4836" name="Line 24">
                <a:extLst>
                  <a:ext uri="{FF2B5EF4-FFF2-40B4-BE49-F238E27FC236}">
                    <a16:creationId xmlns:a16="http://schemas.microsoft.com/office/drawing/2014/main" id="{572292D8-E984-6128-8E94-282C0C280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2" y="1398"/>
                <a:ext cx="0" cy="334"/>
              </a:xfrm>
              <a:prstGeom prst="line">
                <a:avLst/>
              </a:prstGeom>
              <a:noFill/>
              <a:ln w="571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7" name="Freeform 25">
                <a:extLst>
                  <a:ext uri="{FF2B5EF4-FFF2-40B4-BE49-F238E27FC236}">
                    <a16:creationId xmlns:a16="http://schemas.microsoft.com/office/drawing/2014/main" id="{A4AAEC7F-41D5-9C2B-1C6C-6DCC3A3188DC}"/>
                  </a:ext>
                </a:extLst>
              </p:cNvPr>
              <p:cNvSpPr>
                <a:spLocks/>
              </p:cNvSpPr>
              <p:nvPr/>
            </p:nvSpPr>
            <p:spPr bwMode="auto">
              <a:xfrm rot="-9101955" flipH="1" flipV="1">
                <a:off x="3638" y="1615"/>
                <a:ext cx="233" cy="166"/>
              </a:xfrm>
              <a:custGeom>
                <a:avLst/>
                <a:gdLst>
                  <a:gd name="T0" fmla="*/ 0 w 384"/>
                  <a:gd name="T1" fmla="*/ 0 h 288"/>
                  <a:gd name="T2" fmla="*/ 146 w 384"/>
                  <a:gd name="T3" fmla="*/ 55 h 288"/>
                  <a:gd name="T4" fmla="*/ 233 w 384"/>
                  <a:gd name="T5" fmla="*/ 166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0"/>
                    </a:moveTo>
                    <a:cubicBezTo>
                      <a:pt x="88" y="24"/>
                      <a:pt x="176" y="48"/>
                      <a:pt x="240" y="96"/>
                    </a:cubicBezTo>
                    <a:cubicBezTo>
                      <a:pt x="304" y="144"/>
                      <a:pt x="344" y="216"/>
                      <a:pt x="384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8" name="Line 26">
                <a:extLst>
                  <a:ext uri="{FF2B5EF4-FFF2-40B4-BE49-F238E27FC236}">
                    <a16:creationId xmlns:a16="http://schemas.microsoft.com/office/drawing/2014/main" id="{2698AA68-6F7B-1734-BC7D-CF188A240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07" y="1713"/>
                <a:ext cx="1580" cy="17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9" name="Text Box 27">
                <a:extLst>
                  <a:ext uri="{FF2B5EF4-FFF2-40B4-BE49-F238E27FC236}">
                    <a16:creationId xmlns:a16="http://schemas.microsoft.com/office/drawing/2014/main" id="{532E0779-7F18-0D99-AD23-382F1CDDCC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2" y="3549"/>
                <a:ext cx="38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ea typeface="仿宋_GB2312" pitchFamily="49" charset="-122"/>
                    <a:sym typeface="Symbol" pitchFamily="2" charset="2"/>
                  </a:rPr>
                  <a:t>L</a:t>
                </a:r>
                <a:endParaRPr lang="en-US" altLang="zh-CN" b="1" i="1">
                  <a:ea typeface="仿宋_GB2312" pitchFamily="49" charset="-122"/>
                </a:endParaRPr>
              </a:p>
            </p:txBody>
          </p:sp>
          <p:sp>
            <p:nvSpPr>
              <p:cNvPr id="34840" name="Text Box 28">
                <a:extLst>
                  <a:ext uri="{FF2B5EF4-FFF2-40B4-BE49-F238E27FC236}">
                    <a16:creationId xmlns:a16="http://schemas.microsoft.com/office/drawing/2014/main" id="{077000AC-D8CA-27C5-8E52-40617E33E9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1221"/>
                <a:ext cx="38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>
                    <a:ea typeface="仿宋_GB2312" pitchFamily="49" charset="-122"/>
                    <a:sym typeface="Symbol" pitchFamily="2" charset="2"/>
                  </a:rPr>
                  <a:t>I</a:t>
                </a:r>
                <a:endParaRPr lang="en-US" altLang="zh-CN" sz="3200" b="1" i="1">
                  <a:ea typeface="仿宋_GB2312" pitchFamily="49" charset="-122"/>
                </a:endParaRPr>
              </a:p>
            </p:txBody>
          </p:sp>
          <p:graphicFrame>
            <p:nvGraphicFramePr>
              <p:cNvPr id="34841" name="Object 29">
                <a:extLst>
                  <a:ext uri="{FF2B5EF4-FFF2-40B4-BE49-F238E27FC236}">
                    <a16:creationId xmlns:a16="http://schemas.microsoft.com/office/drawing/2014/main" id="{E1FA0E2B-871F-751C-28CD-DF64AFDBA0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66" y="2998"/>
              <a:ext cx="334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6731000" imgH="5854700" progId="Equation.3">
                      <p:embed/>
                    </p:oleObj>
                  </mc:Choice>
                  <mc:Fallback>
                    <p:oleObj name="Equation" r:id="rId11" imgW="6731000" imgH="58547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6" y="2998"/>
                            <a:ext cx="334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87838" name="Text Box 30">
                <a:extLst>
                  <a:ext uri="{FF2B5EF4-FFF2-40B4-BE49-F238E27FC236}">
                    <a16:creationId xmlns:a16="http://schemas.microsoft.com/office/drawing/2014/main" id="{5EDC3C22-6328-419C-B057-A9CC2673A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00" y="3220"/>
                <a:ext cx="308" cy="3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32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仿宋_GB2312" pitchFamily="49" charset="-122"/>
                    <a:sym typeface="Symbol" pitchFamily="2" charset="2"/>
                  </a:rPr>
                  <a:t></a:t>
                </a:r>
                <a:endParaRPr lang="en-US" altLang="zh-CN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仿宋_GB2312" pitchFamily="49" charset="-122"/>
                </a:endParaRPr>
              </a:p>
            </p:txBody>
          </p:sp>
          <p:sp>
            <p:nvSpPr>
              <p:cNvPr id="34843" name="AutoShape 31">
                <a:extLst>
                  <a:ext uri="{FF2B5EF4-FFF2-40B4-BE49-F238E27FC236}">
                    <a16:creationId xmlns:a16="http://schemas.microsoft.com/office/drawing/2014/main" id="{AFC95891-3ABC-0A41-95DE-93090EAA7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" y="2319"/>
                <a:ext cx="166" cy="318"/>
              </a:xfrm>
              <a:prstGeom prst="upArrow">
                <a:avLst>
                  <a:gd name="adj1" fmla="val 50000"/>
                  <a:gd name="adj2" fmla="val 47892"/>
                </a:avLst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4844" name="Line 32">
                <a:extLst>
                  <a:ext uri="{FF2B5EF4-FFF2-40B4-BE49-F238E27FC236}">
                    <a16:creationId xmlns:a16="http://schemas.microsoft.com/office/drawing/2014/main" id="{675857D2-D18C-1AA1-F51B-FF6CA9504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1" y="3511"/>
                <a:ext cx="1512" cy="8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5" name="Freeform 33">
                <a:extLst>
                  <a:ext uri="{FF2B5EF4-FFF2-40B4-BE49-F238E27FC236}">
                    <a16:creationId xmlns:a16="http://schemas.microsoft.com/office/drawing/2014/main" id="{E9E39DF1-6E52-B0CF-0C02-442F67520755}"/>
                  </a:ext>
                </a:extLst>
              </p:cNvPr>
              <p:cNvSpPr>
                <a:spLocks/>
              </p:cNvSpPr>
              <p:nvPr/>
            </p:nvSpPr>
            <p:spPr bwMode="auto">
              <a:xfrm rot="3701955" flipH="1">
                <a:off x="3738" y="3985"/>
                <a:ext cx="224" cy="244"/>
              </a:xfrm>
              <a:custGeom>
                <a:avLst/>
                <a:gdLst>
                  <a:gd name="T0" fmla="*/ 0 w 384"/>
                  <a:gd name="T1" fmla="*/ 0 h 288"/>
                  <a:gd name="T2" fmla="*/ 140 w 384"/>
                  <a:gd name="T3" fmla="*/ 81 h 288"/>
                  <a:gd name="T4" fmla="*/ 224 w 384"/>
                  <a:gd name="T5" fmla="*/ 244 h 2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0"/>
                    </a:moveTo>
                    <a:cubicBezTo>
                      <a:pt x="88" y="24"/>
                      <a:pt x="176" y="48"/>
                      <a:pt x="240" y="96"/>
                    </a:cubicBezTo>
                    <a:cubicBezTo>
                      <a:pt x="304" y="144"/>
                      <a:pt x="344" y="216"/>
                      <a:pt x="384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6" name="Text Box 34">
                <a:extLst>
                  <a:ext uri="{FF2B5EF4-FFF2-40B4-BE49-F238E27FC236}">
                    <a16:creationId xmlns:a16="http://schemas.microsoft.com/office/drawing/2014/main" id="{9F506F4E-A5FB-49FE-E556-B5657F76C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7" y="3705"/>
                <a:ext cx="3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>
                    <a:ea typeface="仿宋_GB2312" pitchFamily="49" charset="-122"/>
                    <a:sym typeface="Symbol" pitchFamily="2" charset="2"/>
                  </a:rPr>
                  <a:t></a:t>
                </a:r>
                <a:r>
                  <a:rPr lang="en-US" altLang="zh-CN" sz="3200" b="1" i="1" baseline="-25000">
                    <a:ea typeface="仿宋_GB2312" pitchFamily="49" charset="-122"/>
                    <a:sym typeface="Symbol" pitchFamily="2" charset="2"/>
                  </a:rPr>
                  <a:t>1</a:t>
                </a:r>
                <a:endParaRPr lang="en-US" altLang="zh-CN" sz="3200" b="1" i="1">
                  <a:ea typeface="仿宋_GB2312" pitchFamily="49" charset="-122"/>
                  <a:sym typeface="Symbol" pitchFamily="2" charset="2"/>
                </a:endParaRPr>
              </a:p>
            </p:txBody>
          </p:sp>
          <p:sp>
            <p:nvSpPr>
              <p:cNvPr id="34847" name="Rectangle 35">
                <a:extLst>
                  <a:ext uri="{FF2B5EF4-FFF2-40B4-BE49-F238E27FC236}">
                    <a16:creationId xmlns:a16="http://schemas.microsoft.com/office/drawing/2014/main" id="{16D591C4-D6D5-E8E2-5EFC-71862158A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607" y="2575"/>
                <a:ext cx="134" cy="68"/>
              </a:xfrm>
              <a:prstGeom prst="rect">
                <a:avLst/>
              </a:prstGeom>
              <a:gradFill rotWithShape="0">
                <a:gsLst>
                  <a:gs pos="0">
                    <a:srgbClr val="5D2410"/>
                  </a:gs>
                  <a:gs pos="50000">
                    <a:srgbClr val="F55E29"/>
                  </a:gs>
                  <a:gs pos="100000">
                    <a:srgbClr val="5D241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4848" name="Arc 36">
                <a:extLst>
                  <a:ext uri="{FF2B5EF4-FFF2-40B4-BE49-F238E27FC236}">
                    <a16:creationId xmlns:a16="http://schemas.microsoft.com/office/drawing/2014/main" id="{942DDCB9-D3C4-9D53-B902-ABCFFF164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 flipV="1">
                <a:off x="3696" y="2577"/>
                <a:ext cx="144" cy="96"/>
              </a:xfrm>
              <a:custGeom>
                <a:avLst/>
                <a:gdLst>
                  <a:gd name="T0" fmla="*/ 0 w 21600"/>
                  <a:gd name="T1" fmla="*/ 0 h 21600"/>
                  <a:gd name="T2" fmla="*/ 144 w 21600"/>
                  <a:gd name="T3" fmla="*/ 96 h 21600"/>
                  <a:gd name="T4" fmla="*/ 0 w 21600"/>
                  <a:gd name="T5" fmla="*/ 9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49" name="Text Box 37">
                <a:extLst>
                  <a:ext uri="{FF2B5EF4-FFF2-40B4-BE49-F238E27FC236}">
                    <a16:creationId xmlns:a16="http://schemas.microsoft.com/office/drawing/2014/main" id="{D285F85B-555B-D203-E9DA-7EF03FD36A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0" y="2328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>
                    <a:ea typeface="仿宋_GB2312" pitchFamily="49" charset="-122"/>
                    <a:sym typeface="Symbol" pitchFamily="2" charset="2"/>
                  </a:rPr>
                  <a:t></a:t>
                </a:r>
              </a:p>
            </p:txBody>
          </p:sp>
          <p:sp>
            <p:nvSpPr>
              <p:cNvPr id="34850" name="Text Box 38">
                <a:extLst>
                  <a:ext uri="{FF2B5EF4-FFF2-40B4-BE49-F238E27FC236}">
                    <a16:creationId xmlns:a16="http://schemas.microsoft.com/office/drawing/2014/main" id="{2BBF6D83-30F4-C083-8E6D-5A4DB4488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452"/>
                <a:ext cx="3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 i="1">
                    <a:ea typeface="仿宋_GB2312" pitchFamily="49" charset="-122"/>
                    <a:sym typeface="Symbol" pitchFamily="2" charset="2"/>
                  </a:rPr>
                  <a:t></a:t>
                </a:r>
                <a:r>
                  <a:rPr lang="en-US" altLang="zh-CN" sz="3200" b="1" i="1" baseline="-25000">
                    <a:ea typeface="仿宋_GB2312" pitchFamily="49" charset="-122"/>
                    <a:sym typeface="Symbol" pitchFamily="2" charset="2"/>
                  </a:rPr>
                  <a:t>2</a:t>
                </a:r>
                <a:endParaRPr lang="en-US" altLang="zh-CN" sz="3200" b="1" i="1">
                  <a:ea typeface="仿宋_GB2312" pitchFamily="49" charset="-122"/>
                  <a:sym typeface="Symbol" pitchFamily="2" charset="2"/>
                </a:endParaRPr>
              </a:p>
            </p:txBody>
          </p:sp>
        </p:grpSp>
        <p:sp>
          <p:nvSpPr>
            <p:cNvPr id="34827" name="Line 39">
              <a:extLst>
                <a:ext uri="{FF2B5EF4-FFF2-40B4-BE49-F238E27FC236}">
                  <a16:creationId xmlns:a16="http://schemas.microsoft.com/office/drawing/2014/main" id="{D01868BF-A578-C52D-69BA-16F03C54DF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3252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87848" name="Object 40">
            <a:extLst>
              <a:ext uri="{FF2B5EF4-FFF2-40B4-BE49-F238E27FC236}">
                <a16:creationId xmlns:a16="http://schemas.microsoft.com/office/drawing/2014/main" id="{E39DE40F-91B9-0058-C90D-B7010A8A20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727575"/>
          <a:ext cx="54006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54419500" imgH="9359900" progId="Equation.3">
                  <p:embed/>
                </p:oleObj>
              </mc:Choice>
              <mc:Fallback>
                <p:oleObj name="公式" r:id="rId13" imgW="54419500" imgH="9359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727575"/>
                        <a:ext cx="54006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49" name="Object 41">
            <a:extLst>
              <a:ext uri="{FF2B5EF4-FFF2-40B4-BE49-F238E27FC236}">
                <a16:creationId xmlns:a16="http://schemas.microsoft.com/office/drawing/2014/main" id="{8289A198-477A-1CAC-3132-1437E8FC6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727700"/>
          <a:ext cx="30876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36283900" imgH="9359900" progId="Equation.3">
                  <p:embed/>
                </p:oleObj>
              </mc:Choice>
              <mc:Fallback>
                <p:oleObj name="公式" r:id="rId15" imgW="36283900" imgH="935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27700"/>
                        <a:ext cx="3087688" cy="796925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8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7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0" grpId="0" autoUpdateAnimBg="0"/>
      <p:bldP spid="887812" grpId="0" autoUpdateAnimBg="0"/>
      <p:bldP spid="887814" grpId="0" animBg="1" autoUpdateAnimBg="0"/>
      <p:bldP spid="88781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858" name="Group 2">
            <a:extLst>
              <a:ext uri="{FF2B5EF4-FFF2-40B4-BE49-F238E27FC236}">
                <a16:creationId xmlns:a16="http://schemas.microsoft.com/office/drawing/2014/main" id="{F6CAC565-FA72-01EA-4C5C-EB897537AD36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495425"/>
            <a:ext cx="2590800" cy="4752975"/>
            <a:chOff x="3888" y="96"/>
            <a:chExt cx="1632" cy="2994"/>
          </a:xfrm>
        </p:grpSpPr>
        <p:grpSp>
          <p:nvGrpSpPr>
            <p:cNvPr id="36873" name="Group 3">
              <a:extLst>
                <a:ext uri="{FF2B5EF4-FFF2-40B4-BE49-F238E27FC236}">
                  <a16:creationId xmlns:a16="http://schemas.microsoft.com/office/drawing/2014/main" id="{6163E83A-490C-401E-FD03-BC4F4FB30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380"/>
              <a:ext cx="96" cy="720"/>
              <a:chOff x="4656" y="1488"/>
              <a:chExt cx="96" cy="720"/>
            </a:xfrm>
          </p:grpSpPr>
          <p:sp>
            <p:nvSpPr>
              <p:cNvPr id="36893" name="Rectangle 4">
                <a:extLst>
                  <a:ext uri="{FF2B5EF4-FFF2-40B4-BE49-F238E27FC236}">
                    <a16:creationId xmlns:a16="http://schemas.microsoft.com/office/drawing/2014/main" id="{F3AA04AA-6B74-B59F-76E5-6B16A9102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96" cy="480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6894" name="Rectangle 5">
                <a:extLst>
                  <a:ext uri="{FF2B5EF4-FFF2-40B4-BE49-F238E27FC236}">
                    <a16:creationId xmlns:a16="http://schemas.microsoft.com/office/drawing/2014/main" id="{65496291-E582-6ADD-B71D-0DB8B7D2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2064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</p:grpSp>
        <p:grpSp>
          <p:nvGrpSpPr>
            <p:cNvPr id="36874" name="Group 6">
              <a:extLst>
                <a:ext uri="{FF2B5EF4-FFF2-40B4-BE49-F238E27FC236}">
                  <a16:creationId xmlns:a16="http://schemas.microsoft.com/office/drawing/2014/main" id="{26127DAA-3A87-8C6C-6EC2-632B4C732D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092"/>
              <a:ext cx="1632" cy="480"/>
              <a:chOff x="3696" y="2880"/>
              <a:chExt cx="1632" cy="480"/>
            </a:xfrm>
          </p:grpSpPr>
          <p:sp>
            <p:nvSpPr>
              <p:cNvPr id="36886" name="Oval 7">
                <a:extLst>
                  <a:ext uri="{FF2B5EF4-FFF2-40B4-BE49-F238E27FC236}">
                    <a16:creationId xmlns:a16="http://schemas.microsoft.com/office/drawing/2014/main" id="{0D8E252F-29EC-1F1B-089B-212376A6E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2976"/>
                <a:ext cx="1008" cy="288"/>
              </a:xfrm>
              <a:prstGeom prst="ellipse">
                <a:avLst/>
              </a:prstGeom>
              <a:noFill/>
              <a:ln w="38100">
                <a:solidFill>
                  <a:srgbClr val="FF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6887" name="Oval 8">
                <a:extLst>
                  <a:ext uri="{FF2B5EF4-FFF2-40B4-BE49-F238E27FC236}">
                    <a16:creationId xmlns:a16="http://schemas.microsoft.com/office/drawing/2014/main" id="{610E97FB-36AD-B74A-0CEA-22554C362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576" cy="192"/>
              </a:xfrm>
              <a:prstGeom prst="ellipse">
                <a:avLst/>
              </a:prstGeom>
              <a:noFill/>
              <a:ln w="38100">
                <a:solidFill>
                  <a:srgbClr val="FF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6888" name="Oval 9">
                <a:extLst>
                  <a:ext uri="{FF2B5EF4-FFF2-40B4-BE49-F238E27FC236}">
                    <a16:creationId xmlns:a16="http://schemas.microsoft.com/office/drawing/2014/main" id="{79C9267C-E14A-0EFB-7D91-FFA3FE569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4" y="3072"/>
                <a:ext cx="336" cy="96"/>
              </a:xfrm>
              <a:prstGeom prst="ellipse">
                <a:avLst/>
              </a:prstGeom>
              <a:noFill/>
              <a:ln w="38100">
                <a:solidFill>
                  <a:srgbClr val="FF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6889" name="Oval 10">
                <a:extLst>
                  <a:ext uri="{FF2B5EF4-FFF2-40B4-BE49-F238E27FC236}">
                    <a16:creationId xmlns:a16="http://schemas.microsoft.com/office/drawing/2014/main" id="{DCC4E17B-7108-DBC9-6639-821E02154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1632" cy="480"/>
              </a:xfrm>
              <a:prstGeom prst="ellipse">
                <a:avLst/>
              </a:prstGeom>
              <a:noFill/>
              <a:ln w="38100">
                <a:solidFill>
                  <a:srgbClr val="FF99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6890" name="Freeform 11">
                <a:extLst>
                  <a:ext uri="{FF2B5EF4-FFF2-40B4-BE49-F238E27FC236}">
                    <a16:creationId xmlns:a16="http://schemas.microsoft.com/office/drawing/2014/main" id="{B00CD94D-3B6E-AAEB-3D59-B78D95195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8" y="3228"/>
                <a:ext cx="384" cy="96"/>
              </a:xfrm>
              <a:custGeom>
                <a:avLst/>
                <a:gdLst>
                  <a:gd name="T0" fmla="*/ 0 w 384"/>
                  <a:gd name="T1" fmla="*/ 96 h 96"/>
                  <a:gd name="T2" fmla="*/ 240 w 384"/>
                  <a:gd name="T3" fmla="*/ 48 h 96"/>
                  <a:gd name="T4" fmla="*/ 384 w 384"/>
                  <a:gd name="T5" fmla="*/ 0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 cmpd="sng">
                <a:solidFill>
                  <a:srgbClr val="F55E29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1" name="Freeform 12">
                <a:extLst>
                  <a:ext uri="{FF2B5EF4-FFF2-40B4-BE49-F238E27FC236}">
                    <a16:creationId xmlns:a16="http://schemas.microsoft.com/office/drawing/2014/main" id="{D28031CE-DC47-29E1-FA87-B03E12714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" y="3156"/>
                <a:ext cx="384" cy="96"/>
              </a:xfrm>
              <a:custGeom>
                <a:avLst/>
                <a:gdLst>
                  <a:gd name="T0" fmla="*/ 0 w 384"/>
                  <a:gd name="T1" fmla="*/ 96 h 96"/>
                  <a:gd name="T2" fmla="*/ 240 w 384"/>
                  <a:gd name="T3" fmla="*/ 48 h 96"/>
                  <a:gd name="T4" fmla="*/ 384 w 384"/>
                  <a:gd name="T5" fmla="*/ 0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 cmpd="sng">
                <a:solidFill>
                  <a:srgbClr val="F55E29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2" name="Freeform 13">
                <a:extLst>
                  <a:ext uri="{FF2B5EF4-FFF2-40B4-BE49-F238E27FC236}">
                    <a16:creationId xmlns:a16="http://schemas.microsoft.com/office/drawing/2014/main" id="{6CDB0D02-0D19-DCBC-F2EC-132DEECF2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3168"/>
                <a:ext cx="336" cy="48"/>
              </a:xfrm>
              <a:custGeom>
                <a:avLst/>
                <a:gdLst>
                  <a:gd name="T0" fmla="*/ 0 w 384"/>
                  <a:gd name="T1" fmla="*/ 48 h 96"/>
                  <a:gd name="T2" fmla="*/ 210 w 384"/>
                  <a:gd name="T3" fmla="*/ 24 h 96"/>
                  <a:gd name="T4" fmla="*/ 336 w 384"/>
                  <a:gd name="T5" fmla="*/ 0 h 9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4" h="96">
                    <a:moveTo>
                      <a:pt x="0" y="96"/>
                    </a:moveTo>
                    <a:cubicBezTo>
                      <a:pt x="88" y="80"/>
                      <a:pt x="176" y="64"/>
                      <a:pt x="240" y="48"/>
                    </a:cubicBezTo>
                    <a:cubicBezTo>
                      <a:pt x="304" y="32"/>
                      <a:pt x="344" y="16"/>
                      <a:pt x="384" y="0"/>
                    </a:cubicBezTo>
                  </a:path>
                </a:pathLst>
              </a:custGeom>
              <a:noFill/>
              <a:ln w="28575" cmpd="sng">
                <a:solidFill>
                  <a:srgbClr val="F55E29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6875" name="Object 14">
              <a:extLst>
                <a:ext uri="{FF2B5EF4-FFF2-40B4-BE49-F238E27FC236}">
                  <a16:creationId xmlns:a16="http://schemas.microsoft.com/office/drawing/2014/main" id="{78B1210C-336F-6B02-72F8-DF3399D197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1476"/>
            <a:ext cx="25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505200" imgH="4686300" progId="Equation.3">
                    <p:embed/>
                  </p:oleObj>
                </mc:Choice>
                <mc:Fallback>
                  <p:oleObj name="公式" r:id="rId2" imgW="3505200" imgH="4686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476"/>
                          <a:ext cx="25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876" name="Group 15">
              <a:extLst>
                <a:ext uri="{FF2B5EF4-FFF2-40B4-BE49-F238E27FC236}">
                  <a16:creationId xmlns:a16="http://schemas.microsoft.com/office/drawing/2014/main" id="{0B6F89B4-D17A-D29C-14E7-0085442545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100"/>
              <a:ext cx="1033" cy="990"/>
              <a:chOff x="4272" y="2208"/>
              <a:chExt cx="1033" cy="990"/>
            </a:xfrm>
          </p:grpSpPr>
          <p:sp>
            <p:nvSpPr>
              <p:cNvPr id="36883" name="Rectangle 16">
                <a:extLst>
                  <a:ext uri="{FF2B5EF4-FFF2-40B4-BE49-F238E27FC236}">
                    <a16:creationId xmlns:a16="http://schemas.microsoft.com/office/drawing/2014/main" id="{FD9BF339-115E-0C93-80FE-A04F73A56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9" y="2208"/>
                <a:ext cx="19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 i="1">
                    <a:ea typeface="仿宋_GB2312" pitchFamily="49" charset="-122"/>
                  </a:rPr>
                  <a:t>I</a:t>
                </a:r>
              </a:p>
            </p:txBody>
          </p:sp>
          <p:graphicFrame>
            <p:nvGraphicFramePr>
              <p:cNvPr id="36884" name="Object 17">
                <a:extLst>
                  <a:ext uri="{FF2B5EF4-FFF2-40B4-BE49-F238E27FC236}">
                    <a16:creationId xmlns:a16="http://schemas.microsoft.com/office/drawing/2014/main" id="{5BDE6CD2-DB5E-5A4D-19E1-405B1C85E8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8" y="2496"/>
              <a:ext cx="217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3505200" imgH="4686300" progId="Equation.3">
                      <p:embed/>
                    </p:oleObj>
                  </mc:Choice>
                  <mc:Fallback>
                    <p:oleObj name="公式" r:id="rId4" imgW="3505200" imgH="46863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496"/>
                            <a:ext cx="217" cy="2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5" name="Object 18">
                <a:extLst>
                  <a:ext uri="{FF2B5EF4-FFF2-40B4-BE49-F238E27FC236}">
                    <a16:creationId xmlns:a16="http://schemas.microsoft.com/office/drawing/2014/main" id="{8C702FDD-F5C4-AF6D-D242-22BA650EAF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2304"/>
              <a:ext cx="906" cy="8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5" imgW="958850" imgH="946150" progId="Paint.Picture">
                      <p:embed/>
                    </p:oleObj>
                  </mc:Choice>
                  <mc:Fallback>
                    <p:oleObj name="BMP 图象" r:id="rId5" imgW="958850" imgH="946150" progId="Paint.Picture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304"/>
                            <a:ext cx="906" cy="8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6877" name="Group 19">
              <a:extLst>
                <a:ext uri="{FF2B5EF4-FFF2-40B4-BE49-F238E27FC236}">
                  <a16:creationId xmlns:a16="http://schemas.microsoft.com/office/drawing/2014/main" id="{5D0BF15B-8A50-C673-8805-423408E815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96"/>
              <a:ext cx="228" cy="1284"/>
              <a:chOff x="4656" y="204"/>
              <a:chExt cx="228" cy="1284"/>
            </a:xfrm>
          </p:grpSpPr>
          <p:sp>
            <p:nvSpPr>
              <p:cNvPr id="36878" name="Rectangle 20">
                <a:extLst>
                  <a:ext uri="{FF2B5EF4-FFF2-40B4-BE49-F238E27FC236}">
                    <a16:creationId xmlns:a16="http://schemas.microsoft.com/office/drawing/2014/main" id="{6978CFB9-7352-44C6-956C-C903312F7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432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6879" name="Rectangle 21">
                <a:extLst>
                  <a:ext uri="{FF2B5EF4-FFF2-40B4-BE49-F238E27FC236}">
                    <a16:creationId xmlns:a16="http://schemas.microsoft.com/office/drawing/2014/main" id="{B6EB8977-B0F7-6B1F-2E38-038BA0E1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672"/>
                <a:ext cx="96" cy="144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36880" name="Line 22">
                <a:extLst>
                  <a:ext uri="{FF2B5EF4-FFF2-40B4-BE49-F238E27FC236}">
                    <a16:creationId xmlns:a16="http://schemas.microsoft.com/office/drawing/2014/main" id="{8E32FA86-02EF-CFD7-A6A3-D7641CAC1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252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55E2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1" name="Text Box 23">
                <a:extLst>
                  <a:ext uri="{FF2B5EF4-FFF2-40B4-BE49-F238E27FC236}">
                    <a16:creationId xmlns:a16="http://schemas.microsoft.com/office/drawing/2014/main" id="{1D3D56AB-5A11-D92B-3673-A04E466B90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0" y="204"/>
                <a:ext cx="14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ea typeface="仿宋_GB2312" pitchFamily="49" charset="-122"/>
                  </a:rPr>
                  <a:t>I</a:t>
                </a:r>
                <a:endParaRPr lang="en-US" altLang="zh-CN" b="1">
                  <a:ea typeface="仿宋_GB2312" pitchFamily="49" charset="-122"/>
                </a:endParaRPr>
              </a:p>
            </p:txBody>
          </p:sp>
          <p:sp>
            <p:nvSpPr>
              <p:cNvPr id="36882" name="Rectangle 24">
                <a:extLst>
                  <a:ext uri="{FF2B5EF4-FFF2-40B4-BE49-F238E27FC236}">
                    <a16:creationId xmlns:a16="http://schemas.microsoft.com/office/drawing/2014/main" id="{26B3E41E-36EB-3B1A-24C9-6359237D1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912"/>
                <a:ext cx="96" cy="576"/>
              </a:xfrm>
              <a:prstGeom prst="rect">
                <a:avLst/>
              </a:prstGeom>
              <a:gradFill rotWithShape="0">
                <a:gsLst>
                  <a:gs pos="0">
                    <a:srgbClr val="CC3399"/>
                  </a:gs>
                  <a:gs pos="50000">
                    <a:srgbClr val="F1C6E3"/>
                  </a:gs>
                  <a:gs pos="100000">
                    <a:srgbClr val="CC33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</p:grpSp>
      </p:grpSp>
      <p:sp>
        <p:nvSpPr>
          <p:cNvPr id="889881" name="Text Box 25">
            <a:extLst>
              <a:ext uri="{FF2B5EF4-FFF2-40B4-BE49-F238E27FC236}">
                <a16:creationId xmlns:a16="http://schemas.microsoft.com/office/drawing/2014/main" id="{C9681718-0103-F2DA-D5DA-CAA956908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363"/>
            <a:ext cx="2286000" cy="579437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Discussions:</a:t>
            </a:r>
          </a:p>
        </p:txBody>
      </p:sp>
      <p:sp>
        <p:nvSpPr>
          <p:cNvPr id="889882" name="Text Box 26">
            <a:extLst>
              <a:ext uri="{FF2B5EF4-FFF2-40B4-BE49-F238E27FC236}">
                <a16:creationId xmlns:a16="http://schemas.microsoft.com/office/drawing/2014/main" id="{AB7B50E5-8BC2-C1F7-B812-6ECFF084E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609600"/>
            <a:ext cx="6858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①</a:t>
            </a:r>
            <a:r>
              <a:rPr lang="en-US" altLang="zh-CN" sz="3200" b="1"/>
              <a:t>The magnetic field from all current element of straight wire are in the same direction and into the screen. </a:t>
            </a:r>
          </a:p>
        </p:txBody>
      </p:sp>
      <p:sp>
        <p:nvSpPr>
          <p:cNvPr id="889883" name="Text Box 27">
            <a:extLst>
              <a:ext uri="{FF2B5EF4-FFF2-40B4-BE49-F238E27FC236}">
                <a16:creationId xmlns:a16="http://schemas.microsoft.com/office/drawing/2014/main" id="{8ED79774-26DB-BAF1-F9AC-296C85CB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09800"/>
            <a:ext cx="6477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②</a:t>
            </a:r>
            <a:r>
              <a:rPr lang="en-US" altLang="zh-CN" sz="3200" b="1"/>
              <a:t>For straight and infinite wire</a:t>
            </a:r>
            <a:r>
              <a:rPr lang="en-US" altLang="zh-CN" b="1"/>
              <a:t> (</a:t>
            </a:r>
            <a:r>
              <a:rPr lang="zh-CN" altLang="en-US" sz="2000" b="1">
                <a:latin typeface="宋体" panose="02010600030101010101" pitchFamily="2" charset="-122"/>
              </a:rPr>
              <a:t>无限长载流直导线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en-US" altLang="zh-CN" b="1"/>
              <a:t>,</a:t>
            </a:r>
            <a:r>
              <a:rPr lang="en-US" altLang="zh-CN" sz="2400"/>
              <a:t> 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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1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=0,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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2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=,</a:t>
            </a:r>
            <a:r>
              <a:rPr lang="en-US" altLang="zh-CN" b="1"/>
              <a:t>then</a:t>
            </a:r>
            <a:r>
              <a:rPr lang="en-US" altLang="zh-CN" sz="2400" b="1"/>
              <a:t> </a:t>
            </a:r>
          </a:p>
        </p:txBody>
      </p:sp>
      <p:sp>
        <p:nvSpPr>
          <p:cNvPr id="889884" name="Text Box 28">
            <a:extLst>
              <a:ext uri="{FF2B5EF4-FFF2-40B4-BE49-F238E27FC236}">
                <a16:creationId xmlns:a16="http://schemas.microsoft.com/office/drawing/2014/main" id="{EE80270E-0519-76F4-1371-913D16AE2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267200"/>
            <a:ext cx="6172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cs typeface="Times New Roman" panose="02020603050405020304" pitchFamily="18" charset="0"/>
              </a:rPr>
              <a:t>——</a:t>
            </a:r>
            <a:r>
              <a:rPr lang="en-US" altLang="zh-CN" sz="3200" b="1"/>
              <a:t> The magnitude of magnetic field of infinite straight wire at a point with distance </a:t>
            </a:r>
            <a:r>
              <a:rPr lang="en-US" altLang="zh-CN" sz="3200" b="1" i="1"/>
              <a:t>R</a:t>
            </a:r>
            <a:r>
              <a:rPr lang="en-US" altLang="zh-CN" sz="3200" b="1"/>
              <a:t> is in inverse proportion to the distance.</a:t>
            </a:r>
          </a:p>
        </p:txBody>
      </p:sp>
      <p:grpSp>
        <p:nvGrpSpPr>
          <p:cNvPr id="889889" name="Group 33">
            <a:extLst>
              <a:ext uri="{FF2B5EF4-FFF2-40B4-BE49-F238E27FC236}">
                <a16:creationId xmlns:a16="http://schemas.microsoft.com/office/drawing/2014/main" id="{C6757FE7-0B9E-7369-347C-DD265E3ECB3F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3357563"/>
            <a:ext cx="5219700" cy="876300"/>
            <a:chOff x="612" y="2115"/>
            <a:chExt cx="3288" cy="552"/>
          </a:xfrm>
        </p:grpSpPr>
        <p:graphicFrame>
          <p:nvGraphicFramePr>
            <p:cNvPr id="36871" name="Object 30">
              <a:extLst>
                <a:ext uri="{FF2B5EF4-FFF2-40B4-BE49-F238E27FC236}">
                  <a16:creationId xmlns:a16="http://schemas.microsoft.com/office/drawing/2014/main" id="{13D7F6F5-D93F-1A10-2F31-75F1F7C9E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115"/>
            <a:ext cx="89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4046200" imgH="9359900" progId="Equation.3">
                    <p:embed/>
                  </p:oleObj>
                </mc:Choice>
                <mc:Fallback>
                  <p:oleObj name="公式" r:id="rId7" imgW="14046200" imgH="93599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115"/>
                          <a:ext cx="894" cy="552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 w="57150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2" name="Text Box 31">
              <a:extLst>
                <a:ext uri="{FF2B5EF4-FFF2-40B4-BE49-F238E27FC236}">
                  <a16:creationId xmlns:a16="http://schemas.microsoft.com/office/drawing/2014/main" id="{51529D4B-33A8-F150-F49B-0BC08CD2E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256"/>
              <a:ext cx="23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The case given in P614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9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8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9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9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81" grpId="0" animBg="1" autoUpdateAnimBg="0"/>
      <p:bldP spid="889882" grpId="0" build="p" autoUpdateAnimBg="0"/>
      <p:bldP spid="889883" grpId="0" build="p" autoUpdateAnimBg="0"/>
      <p:bldP spid="889884" grpId="0" build="p" autoUpdateAnimBg="0" advAuto="200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>
            <a:extLst>
              <a:ext uri="{FF2B5EF4-FFF2-40B4-BE49-F238E27FC236}">
                <a16:creationId xmlns:a16="http://schemas.microsoft.com/office/drawing/2014/main" id="{E3ED88F3-25D5-AE9B-09DA-1E0E2B301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8032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(</a:t>
            </a:r>
            <a:r>
              <a:rPr lang="zh-CN" altLang="zh-CN" sz="3200" b="1">
                <a:solidFill>
                  <a:srgbClr val="3333FF"/>
                </a:solidFill>
                <a:ea typeface="楷体_GB2312" pitchFamily="49" charset="-122"/>
              </a:rPr>
              <a:t>2</a:t>
            </a: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) In a circular arc of wire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 (</a:t>
            </a:r>
            <a:r>
              <a:rPr lang="zh-CN" altLang="zh-CN" sz="2000" b="1">
                <a:solidFill>
                  <a:srgbClr val="3333FF"/>
                </a:solidFill>
                <a:latin typeface="宋体" panose="02010600030101010101" pitchFamily="2" charset="-122"/>
              </a:rPr>
              <a:t>载流圆线圈轴线上的磁场</a:t>
            </a:r>
            <a:r>
              <a:rPr lang="en-US" altLang="zh-CN" sz="2000" b="1">
                <a:solidFill>
                  <a:srgbClr val="3333FF"/>
                </a:solidFill>
                <a:latin typeface="宋体" panose="02010600030101010101" pitchFamily="2" charset="-122"/>
              </a:rPr>
              <a:t>)</a:t>
            </a:r>
            <a:endParaRPr lang="zh-CN" altLang="zh-CN" sz="2000" b="1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90883" name="Object 3">
            <a:extLst>
              <a:ext uri="{FF2B5EF4-FFF2-40B4-BE49-F238E27FC236}">
                <a16:creationId xmlns:a16="http://schemas.microsoft.com/office/drawing/2014/main" id="{E0BE4FB6-DBE7-C73E-1705-5D68CAD4C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1075" y="1196975"/>
          <a:ext cx="2438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282400" imgH="9359900" progId="Equation.3">
                  <p:embed/>
                </p:oleObj>
              </mc:Choice>
              <mc:Fallback>
                <p:oleObj name="公式" r:id="rId2" imgW="24282400" imgH="935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196975"/>
                        <a:ext cx="2438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84" name="Object 4">
            <a:extLst>
              <a:ext uri="{FF2B5EF4-FFF2-40B4-BE49-F238E27FC236}">
                <a16:creationId xmlns:a16="http://schemas.microsoft.com/office/drawing/2014/main" id="{C9B9FAB0-5531-C5EB-6F61-F51570E6E1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147888"/>
          <a:ext cx="203835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304000" imgH="9359900" progId="Equation.3">
                  <p:embed/>
                </p:oleObj>
              </mc:Choice>
              <mc:Fallback>
                <p:oleObj name="公式" r:id="rId4" imgW="19304000" imgH="935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47888"/>
                        <a:ext cx="203835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885" name="Text Box 5">
            <a:extLst>
              <a:ext uri="{FF2B5EF4-FFF2-40B4-BE49-F238E27FC236}">
                <a16:creationId xmlns:a16="http://schemas.microsoft.com/office/drawing/2014/main" id="{177771C7-F83E-4692-A69D-E1D317138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85800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As the figure, given </a:t>
            </a:r>
            <a:r>
              <a:rPr lang="en-US" altLang="zh-CN" b="1" i="1"/>
              <a:t>I</a:t>
            </a:r>
            <a:r>
              <a:rPr lang="en-US" altLang="zh-CN" b="1"/>
              <a:t>, </a:t>
            </a:r>
            <a:r>
              <a:rPr lang="en-US" altLang="zh-CN" b="1" i="1"/>
              <a:t>R</a:t>
            </a:r>
            <a:r>
              <a:rPr lang="en-US" altLang="zh-CN" b="1"/>
              <a:t>, </a:t>
            </a:r>
            <a:r>
              <a:rPr lang="en-US" altLang="zh-CN" b="1" i="1"/>
              <a:t>x</a:t>
            </a:r>
            <a:r>
              <a:rPr lang="en-US" altLang="zh-CN" b="1"/>
              <a:t> </a:t>
            </a:r>
          </a:p>
        </p:txBody>
      </p:sp>
      <p:grpSp>
        <p:nvGrpSpPr>
          <p:cNvPr id="890886" name="Group 6">
            <a:extLst>
              <a:ext uri="{FF2B5EF4-FFF2-40B4-BE49-F238E27FC236}">
                <a16:creationId xmlns:a16="http://schemas.microsoft.com/office/drawing/2014/main" id="{0DEB1B37-D4E9-89AC-24E9-DC7BCDE2DDA6}"/>
              </a:ext>
            </a:extLst>
          </p:cNvPr>
          <p:cNvGrpSpPr>
            <a:grpSpLocks/>
          </p:cNvGrpSpPr>
          <p:nvPr/>
        </p:nvGrpSpPr>
        <p:grpSpPr bwMode="auto">
          <a:xfrm>
            <a:off x="4413250" y="685800"/>
            <a:ext cx="4730750" cy="3398838"/>
            <a:chOff x="1592" y="547"/>
            <a:chExt cx="2980" cy="2141"/>
          </a:xfrm>
        </p:grpSpPr>
        <p:sp>
          <p:nvSpPr>
            <p:cNvPr id="37903" name="AutoShape 7">
              <a:extLst>
                <a:ext uri="{FF2B5EF4-FFF2-40B4-BE49-F238E27FC236}">
                  <a16:creationId xmlns:a16="http://schemas.microsoft.com/office/drawing/2014/main" id="{2330966D-59C1-4FEB-E1E0-89F0A7060E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096264" flipH="1" flipV="1">
              <a:off x="1745" y="1104"/>
              <a:ext cx="2479" cy="615"/>
            </a:xfrm>
            <a:prstGeom prst="parallelogram">
              <a:avLst>
                <a:gd name="adj" fmla="val 121729"/>
              </a:avLst>
            </a:prstGeom>
            <a:solidFill>
              <a:srgbClr val="006600">
                <a:alpha val="50195"/>
              </a:srgbClr>
            </a:solidFill>
            <a:ln w="9525">
              <a:solidFill>
                <a:srgbClr val="0066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7904" name="AutoShape 8">
              <a:extLst>
                <a:ext uri="{FF2B5EF4-FFF2-40B4-BE49-F238E27FC236}">
                  <a16:creationId xmlns:a16="http://schemas.microsoft.com/office/drawing/2014/main" id="{4062C8A5-9AC3-B747-FE0B-81274AC8A9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635808" flipH="1" flipV="1">
              <a:off x="3144" y="996"/>
              <a:ext cx="1343" cy="806"/>
            </a:xfrm>
            <a:prstGeom prst="parallelogram">
              <a:avLst>
                <a:gd name="adj" fmla="val 42289"/>
              </a:avLst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7905" name="Oval 9">
              <a:extLst>
                <a:ext uri="{FF2B5EF4-FFF2-40B4-BE49-F238E27FC236}">
                  <a16:creationId xmlns:a16="http://schemas.microsoft.com/office/drawing/2014/main" id="{BB2B8432-3B5E-8AC4-CA14-441996660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1027"/>
              <a:ext cx="56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pSp>
          <p:nvGrpSpPr>
            <p:cNvPr id="37906" name="Group 10">
              <a:extLst>
                <a:ext uri="{FF2B5EF4-FFF2-40B4-BE49-F238E27FC236}">
                  <a16:creationId xmlns:a16="http://schemas.microsoft.com/office/drawing/2014/main" id="{7F71BBC7-84BD-3BBF-C544-1E91B27CEB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2" y="1518"/>
              <a:ext cx="363" cy="975"/>
              <a:chOff x="2208" y="1272"/>
              <a:chExt cx="312" cy="720"/>
            </a:xfrm>
          </p:grpSpPr>
          <p:sp>
            <p:nvSpPr>
              <p:cNvPr id="37936" name="Freeform 11">
                <a:extLst>
                  <a:ext uri="{FF2B5EF4-FFF2-40B4-BE49-F238E27FC236}">
                    <a16:creationId xmlns:a16="http://schemas.microsoft.com/office/drawing/2014/main" id="{81A1B3DC-DA88-2765-FE9B-DF663ACCD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4" y="1272"/>
                <a:ext cx="96" cy="720"/>
              </a:xfrm>
              <a:custGeom>
                <a:avLst/>
                <a:gdLst>
                  <a:gd name="T0" fmla="*/ 14 w 112"/>
                  <a:gd name="T1" fmla="*/ 0 h 624"/>
                  <a:gd name="T2" fmla="*/ 14 w 112"/>
                  <a:gd name="T3" fmla="*/ 388 h 624"/>
                  <a:gd name="T4" fmla="*/ 96 w 112"/>
                  <a:gd name="T5" fmla="*/ 720 h 6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624">
                    <a:moveTo>
                      <a:pt x="16" y="0"/>
                    </a:moveTo>
                    <a:cubicBezTo>
                      <a:pt x="8" y="116"/>
                      <a:pt x="0" y="232"/>
                      <a:pt x="16" y="336"/>
                    </a:cubicBezTo>
                    <a:cubicBezTo>
                      <a:pt x="32" y="440"/>
                      <a:pt x="72" y="532"/>
                      <a:pt x="112" y="624"/>
                    </a:cubicBezTo>
                  </a:path>
                </a:pathLst>
              </a:custGeom>
              <a:noFill/>
              <a:ln w="38100" cmpd="sng">
                <a:solidFill>
                  <a:srgbClr val="F55E29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37" name="Text Box 12">
                <a:extLst>
                  <a:ext uri="{FF2B5EF4-FFF2-40B4-BE49-F238E27FC236}">
                    <a16:creationId xmlns:a16="http://schemas.microsoft.com/office/drawing/2014/main" id="{526B32D8-598B-04B0-C6E8-DD99328CFA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608"/>
                <a:ext cx="174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a typeface="仿宋_GB2312" pitchFamily="49" charset="-122"/>
                  </a:rPr>
                  <a:t>I</a:t>
                </a:r>
                <a:endParaRPr lang="en-US" altLang="zh-CN" b="1">
                  <a:ea typeface="仿宋_GB2312" pitchFamily="49" charset="-122"/>
                </a:endParaRPr>
              </a:p>
            </p:txBody>
          </p:sp>
        </p:grpSp>
        <p:grpSp>
          <p:nvGrpSpPr>
            <p:cNvPr id="37907" name="Group 13">
              <a:extLst>
                <a:ext uri="{FF2B5EF4-FFF2-40B4-BE49-F238E27FC236}">
                  <a16:creationId xmlns:a16="http://schemas.microsoft.com/office/drawing/2014/main" id="{19A63782-22A1-8B30-C4FE-647CE9D9F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547"/>
              <a:ext cx="489" cy="1241"/>
              <a:chOff x="3912" y="576"/>
              <a:chExt cx="420" cy="917"/>
            </a:xfrm>
          </p:grpSpPr>
          <p:sp>
            <p:nvSpPr>
              <p:cNvPr id="37934" name="Line 14">
                <a:extLst>
                  <a:ext uri="{FF2B5EF4-FFF2-40B4-BE49-F238E27FC236}">
                    <a16:creationId xmlns:a16="http://schemas.microsoft.com/office/drawing/2014/main" id="{B288456C-79BF-91CC-3FDF-3861F5875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70" y="869"/>
                <a:ext cx="0" cy="624"/>
              </a:xfrm>
              <a:prstGeom prst="line">
                <a:avLst/>
              </a:prstGeom>
              <a:noFill/>
              <a:ln w="28575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35" name="Object 15">
                <a:extLst>
                  <a:ext uri="{FF2B5EF4-FFF2-40B4-BE49-F238E27FC236}">
                    <a16:creationId xmlns:a16="http://schemas.microsoft.com/office/drawing/2014/main" id="{2FBA1B86-88A3-0DB6-4FCF-E522FEDD9D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12" y="576"/>
              <a:ext cx="42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6438900" imgH="5562600" progId="Equation.3">
                      <p:embed/>
                    </p:oleObj>
                  </mc:Choice>
                  <mc:Fallback>
                    <p:oleObj name="公式" r:id="rId6" imgW="6438900" imgH="5562600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2" y="576"/>
                            <a:ext cx="42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8" name="Group 16">
              <a:extLst>
                <a:ext uri="{FF2B5EF4-FFF2-40B4-BE49-F238E27FC236}">
                  <a16:creationId xmlns:a16="http://schemas.microsoft.com/office/drawing/2014/main" id="{E369B21E-E088-F981-BB44-3DEDBF04C3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0" y="950"/>
              <a:ext cx="485" cy="874"/>
              <a:chOff x="3780" y="950"/>
              <a:chExt cx="485" cy="874"/>
            </a:xfrm>
          </p:grpSpPr>
          <p:sp>
            <p:nvSpPr>
              <p:cNvPr id="37932" name="Line 17">
                <a:extLst>
                  <a:ext uri="{FF2B5EF4-FFF2-40B4-BE49-F238E27FC236}">
                    <a16:creationId xmlns:a16="http://schemas.microsoft.com/office/drawing/2014/main" id="{7D811999-BEB6-2F3A-A3C4-3B79BE870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0" y="950"/>
                <a:ext cx="251" cy="874"/>
              </a:xfrm>
              <a:prstGeom prst="line">
                <a:avLst/>
              </a:prstGeom>
              <a:noFill/>
              <a:ln w="762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33" name="Object 18">
                <a:extLst>
                  <a:ext uri="{FF2B5EF4-FFF2-40B4-BE49-F238E27FC236}">
                    <a16:creationId xmlns:a16="http://schemas.microsoft.com/office/drawing/2014/main" id="{E6722BF0-3CE3-BF90-E8F9-AB016AFBA5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1200"/>
              <a:ext cx="329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4978400" imgH="4978400" progId="Equation.3">
                      <p:embed/>
                    </p:oleObj>
                  </mc:Choice>
                  <mc:Fallback>
                    <p:oleObj name="公式" r:id="rId8" imgW="4978400" imgH="49784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1200"/>
                            <a:ext cx="329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9" name="Group 19">
              <a:extLst>
                <a:ext uri="{FF2B5EF4-FFF2-40B4-BE49-F238E27FC236}">
                  <a16:creationId xmlns:a16="http://schemas.microsoft.com/office/drawing/2014/main" id="{4366AE46-6105-E382-5230-F67722FD8E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015"/>
              <a:ext cx="279" cy="437"/>
              <a:chOff x="4848" y="2112"/>
              <a:chExt cx="240" cy="323"/>
            </a:xfrm>
          </p:grpSpPr>
          <p:sp>
            <p:nvSpPr>
              <p:cNvPr id="37930" name="Text Box 20">
                <a:extLst>
                  <a:ext uri="{FF2B5EF4-FFF2-40B4-BE49-F238E27FC236}">
                    <a16:creationId xmlns:a16="http://schemas.microsoft.com/office/drawing/2014/main" id="{6CE81701-D593-8B8D-3115-91AE67D31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112"/>
                <a:ext cx="240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ea typeface="仿宋_GB2312" pitchFamily="49" charset="-122"/>
                    <a:sym typeface="Symbol" pitchFamily="2" charset="2"/>
                  </a:rPr>
                  <a:t></a:t>
                </a:r>
                <a:endParaRPr lang="en-US" altLang="zh-CN" b="1">
                  <a:ea typeface="仿宋_GB2312" pitchFamily="49" charset="-122"/>
                </a:endParaRPr>
              </a:p>
            </p:txBody>
          </p:sp>
          <p:sp>
            <p:nvSpPr>
              <p:cNvPr id="37931" name="Freeform 21">
                <a:extLst>
                  <a:ext uri="{FF2B5EF4-FFF2-40B4-BE49-F238E27FC236}">
                    <a16:creationId xmlns:a16="http://schemas.microsoft.com/office/drawing/2014/main" id="{28C4257D-5AB3-B35B-9075-48DF8B02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944" y="2339"/>
                <a:ext cx="48" cy="144"/>
              </a:xfrm>
              <a:custGeom>
                <a:avLst/>
                <a:gdLst>
                  <a:gd name="T0" fmla="*/ 48 w 56"/>
                  <a:gd name="T1" fmla="*/ 0 h 336"/>
                  <a:gd name="T2" fmla="*/ 7 w 56"/>
                  <a:gd name="T3" fmla="*/ 62 h 336"/>
                  <a:gd name="T4" fmla="*/ 7 w 56"/>
                  <a:gd name="T5" fmla="*/ 144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" h="336">
                    <a:moveTo>
                      <a:pt x="56" y="0"/>
                    </a:moveTo>
                    <a:cubicBezTo>
                      <a:pt x="36" y="44"/>
                      <a:pt x="16" y="88"/>
                      <a:pt x="8" y="144"/>
                    </a:cubicBezTo>
                    <a:cubicBezTo>
                      <a:pt x="0" y="200"/>
                      <a:pt x="4" y="268"/>
                      <a:pt x="8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10" name="Group 22">
              <a:extLst>
                <a:ext uri="{FF2B5EF4-FFF2-40B4-BE49-F238E27FC236}">
                  <a16:creationId xmlns:a16="http://schemas.microsoft.com/office/drawing/2014/main" id="{29509CCA-F765-AE48-3572-DFCABEBB1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0" y="1848"/>
              <a:ext cx="465" cy="564"/>
              <a:chOff x="4305" y="1528"/>
              <a:chExt cx="399" cy="416"/>
            </a:xfrm>
          </p:grpSpPr>
          <p:graphicFrame>
            <p:nvGraphicFramePr>
              <p:cNvPr id="37928" name="Object 23">
                <a:extLst>
                  <a:ext uri="{FF2B5EF4-FFF2-40B4-BE49-F238E27FC236}">
                    <a16:creationId xmlns:a16="http://schemas.microsoft.com/office/drawing/2014/main" id="{B11E23FB-E2DD-5EBA-D710-9246D6F247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05" y="1564"/>
              <a:ext cx="399" cy="3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6146800" imgH="5854700" progId="Equation.3">
                      <p:embed/>
                    </p:oleObj>
                  </mc:Choice>
                  <mc:Fallback>
                    <p:oleObj name="公式" r:id="rId10" imgW="6146800" imgH="58547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5" y="1564"/>
                            <a:ext cx="399" cy="3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29" name="Line 24">
                <a:extLst>
                  <a:ext uri="{FF2B5EF4-FFF2-40B4-BE49-F238E27FC236}">
                    <a16:creationId xmlns:a16="http://schemas.microsoft.com/office/drawing/2014/main" id="{2348FE55-1544-FB7B-394B-249E40B14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43" y="1528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11" name="Group 25">
              <a:extLst>
                <a:ext uri="{FF2B5EF4-FFF2-40B4-BE49-F238E27FC236}">
                  <a16:creationId xmlns:a16="http://schemas.microsoft.com/office/drawing/2014/main" id="{0E537340-8581-0883-5F90-55FC7F2207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1536"/>
              <a:ext cx="313" cy="328"/>
              <a:chOff x="2928" y="1536"/>
              <a:chExt cx="313" cy="328"/>
            </a:xfrm>
          </p:grpSpPr>
          <p:sp>
            <p:nvSpPr>
              <p:cNvPr id="37926" name="Text Box 26">
                <a:extLst>
                  <a:ext uri="{FF2B5EF4-FFF2-40B4-BE49-F238E27FC236}">
                    <a16:creationId xmlns:a16="http://schemas.microsoft.com/office/drawing/2014/main" id="{DD94AE16-2553-CAA2-3435-B7BD19612D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536"/>
                <a:ext cx="278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ea typeface="仿宋_GB2312" pitchFamily="49" charset="-122"/>
                    <a:sym typeface="Symbol" pitchFamily="2" charset="2"/>
                  </a:rPr>
                  <a:t></a:t>
                </a:r>
                <a:endParaRPr lang="en-US" altLang="zh-CN" b="1">
                  <a:ea typeface="仿宋_GB2312" pitchFamily="49" charset="-122"/>
                </a:endParaRPr>
              </a:p>
            </p:txBody>
          </p:sp>
          <p:sp>
            <p:nvSpPr>
              <p:cNvPr id="37927" name="Freeform 27">
                <a:extLst>
                  <a:ext uri="{FF2B5EF4-FFF2-40B4-BE49-F238E27FC236}">
                    <a16:creationId xmlns:a16="http://schemas.microsoft.com/office/drawing/2014/main" id="{66EC1576-54E2-D68D-CE6F-18F1764AB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5" y="1599"/>
                <a:ext cx="56" cy="260"/>
              </a:xfrm>
              <a:custGeom>
                <a:avLst/>
                <a:gdLst>
                  <a:gd name="T0" fmla="*/ 56 w 56"/>
                  <a:gd name="T1" fmla="*/ 0 h 336"/>
                  <a:gd name="T2" fmla="*/ 8 w 56"/>
                  <a:gd name="T3" fmla="*/ 111 h 336"/>
                  <a:gd name="T4" fmla="*/ 8 w 56"/>
                  <a:gd name="T5" fmla="*/ 260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" h="336">
                    <a:moveTo>
                      <a:pt x="56" y="0"/>
                    </a:moveTo>
                    <a:cubicBezTo>
                      <a:pt x="36" y="44"/>
                      <a:pt x="16" y="88"/>
                      <a:pt x="8" y="144"/>
                    </a:cubicBezTo>
                    <a:cubicBezTo>
                      <a:pt x="0" y="200"/>
                      <a:pt x="4" y="268"/>
                      <a:pt x="8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912" name="Line 28">
              <a:extLst>
                <a:ext uri="{FF2B5EF4-FFF2-40B4-BE49-F238E27FC236}">
                  <a16:creationId xmlns:a16="http://schemas.microsoft.com/office/drawing/2014/main" id="{E9BCA8F8-49D1-0D18-3506-0D74CC3BD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" y="1018"/>
              <a:ext cx="1585" cy="80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13" name="Rectangle 29">
              <a:extLst>
                <a:ext uri="{FF2B5EF4-FFF2-40B4-BE49-F238E27FC236}">
                  <a16:creationId xmlns:a16="http://schemas.microsoft.com/office/drawing/2014/main" id="{223C988B-EBE6-EE32-486E-169B8FD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1002"/>
              <a:ext cx="112" cy="65"/>
            </a:xfrm>
            <a:prstGeom prst="rect">
              <a:avLst/>
            </a:prstGeom>
            <a:solidFill>
              <a:srgbClr val="F55E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aphicFrame>
          <p:nvGraphicFramePr>
            <p:cNvPr id="37914" name="Object 30">
              <a:extLst>
                <a:ext uri="{FF2B5EF4-FFF2-40B4-BE49-F238E27FC236}">
                  <a16:creationId xmlns:a16="http://schemas.microsoft.com/office/drawing/2014/main" id="{7C0F0184-FE35-8182-DF56-EB62510AA2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3" y="772"/>
            <a:ext cx="30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899400" imgH="4978400" progId="Equation.3">
                    <p:embed/>
                  </p:oleObj>
                </mc:Choice>
                <mc:Fallback>
                  <p:oleObj name="Equation" r:id="rId12" imgW="7899400" imgH="49784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3" y="772"/>
                          <a:ext cx="30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5" name="Oval 31">
              <a:extLst>
                <a:ext uri="{FF2B5EF4-FFF2-40B4-BE49-F238E27FC236}">
                  <a16:creationId xmlns:a16="http://schemas.microsoft.com/office/drawing/2014/main" id="{3EC71B7A-E041-E367-D71E-4E2AAAD8A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998"/>
              <a:ext cx="671" cy="16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5A5B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7916" name="Text Box 32">
              <a:extLst>
                <a:ext uri="{FF2B5EF4-FFF2-40B4-BE49-F238E27FC236}">
                  <a16:creationId xmlns:a16="http://schemas.microsoft.com/office/drawing/2014/main" id="{8208E519-80BA-47A7-BE5C-E6838AE6E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8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仿宋_GB2312" pitchFamily="49" charset="-122"/>
                </a:rPr>
                <a:t>p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37917" name="Text Box 33">
              <a:extLst>
                <a:ext uri="{FF2B5EF4-FFF2-40B4-BE49-F238E27FC236}">
                  <a16:creationId xmlns:a16="http://schemas.microsoft.com/office/drawing/2014/main" id="{E71C0769-93A8-954E-F965-816E500EA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15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仿宋_GB2312" pitchFamily="49" charset="-122"/>
                </a:rPr>
                <a:t>x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37918" name="Text Box 34">
              <a:extLst>
                <a:ext uri="{FF2B5EF4-FFF2-40B4-BE49-F238E27FC236}">
                  <a16:creationId xmlns:a16="http://schemas.microsoft.com/office/drawing/2014/main" id="{3EB1DD10-AFAB-CED1-3141-A29714436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7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仿宋_GB2312" pitchFamily="49" charset="-122"/>
                </a:rPr>
                <a:t>x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37919" name="Oval 35">
              <a:extLst>
                <a:ext uri="{FF2B5EF4-FFF2-40B4-BE49-F238E27FC236}">
                  <a16:creationId xmlns:a16="http://schemas.microsoft.com/office/drawing/2014/main" id="{6DF57220-E5B6-13C2-D2CF-5FB8513A8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1063"/>
              <a:ext cx="559" cy="15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7920" name="Line 36">
              <a:extLst>
                <a:ext uri="{FF2B5EF4-FFF2-40B4-BE49-F238E27FC236}">
                  <a16:creationId xmlns:a16="http://schemas.microsoft.com/office/drawing/2014/main" id="{D11B09B6-00F6-F010-02AC-73AE69B1C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1" y="1063"/>
              <a:ext cx="1" cy="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21" name="Text Box 37">
              <a:extLst>
                <a:ext uri="{FF2B5EF4-FFF2-40B4-BE49-F238E27FC236}">
                  <a16:creationId xmlns:a16="http://schemas.microsoft.com/office/drawing/2014/main" id="{0FD426CD-D6F7-9D26-309E-13A81D191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1388"/>
              <a:ext cx="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仿宋_GB2312" pitchFamily="49" charset="-122"/>
                </a:rPr>
                <a:t>R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37922" name="Text Box 38">
              <a:extLst>
                <a:ext uri="{FF2B5EF4-FFF2-40B4-BE49-F238E27FC236}">
                  <a16:creationId xmlns:a16="http://schemas.microsoft.com/office/drawing/2014/main" id="{0C941515-2041-3D50-A497-84919FE1D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" y="171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仿宋_GB2312" pitchFamily="49" charset="-122"/>
                </a:rPr>
                <a:t>0</a:t>
              </a:r>
            </a:p>
          </p:txBody>
        </p:sp>
        <p:sp>
          <p:nvSpPr>
            <p:cNvPr id="37923" name="Oval 39">
              <a:extLst>
                <a:ext uri="{FF2B5EF4-FFF2-40B4-BE49-F238E27FC236}">
                  <a16:creationId xmlns:a16="http://schemas.microsoft.com/office/drawing/2014/main" id="{89A767C7-F5A9-6906-7D52-467339AE6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1788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aphicFrame>
          <p:nvGraphicFramePr>
            <p:cNvPr id="37924" name="Object 40">
              <a:extLst>
                <a:ext uri="{FF2B5EF4-FFF2-40B4-BE49-F238E27FC236}">
                  <a16:creationId xmlns:a16="http://schemas.microsoft.com/office/drawing/2014/main" id="{E9D7D4A3-1AFF-83BF-B30A-53B234D451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008"/>
            <a:ext cx="33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921000" imgH="3797300" progId="Equation.3">
                    <p:embed/>
                  </p:oleObj>
                </mc:Choice>
                <mc:Fallback>
                  <p:oleObj name="Equation" r:id="rId15" imgW="2921000" imgH="37973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08"/>
                          <a:ext cx="336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5" name="Line 41">
              <a:extLst>
                <a:ext uri="{FF2B5EF4-FFF2-40B4-BE49-F238E27FC236}">
                  <a16:creationId xmlns:a16="http://schemas.microsoft.com/office/drawing/2014/main" id="{4FCBFEC8-3186-A6B2-6AFD-91765068E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872"/>
              <a:ext cx="23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0931" name="Group 51">
            <a:extLst>
              <a:ext uri="{FF2B5EF4-FFF2-40B4-BE49-F238E27FC236}">
                <a16:creationId xmlns:a16="http://schemas.microsoft.com/office/drawing/2014/main" id="{9217C68A-0B26-1917-65C0-3CCF65F512FC}"/>
              </a:ext>
            </a:extLst>
          </p:cNvPr>
          <p:cNvGrpSpPr>
            <a:grpSpLocks/>
          </p:cNvGrpSpPr>
          <p:nvPr/>
        </p:nvGrpSpPr>
        <p:grpSpPr bwMode="auto">
          <a:xfrm>
            <a:off x="0" y="3068638"/>
            <a:ext cx="5029200" cy="1417637"/>
            <a:chOff x="0" y="1933"/>
            <a:chExt cx="3168" cy="893"/>
          </a:xfrm>
        </p:grpSpPr>
        <p:graphicFrame>
          <p:nvGraphicFramePr>
            <p:cNvPr id="37900" name="Object 43">
              <a:extLst>
                <a:ext uri="{FF2B5EF4-FFF2-40B4-BE49-F238E27FC236}">
                  <a16:creationId xmlns:a16="http://schemas.microsoft.com/office/drawing/2014/main" id="{6DBFD275-C1F4-D789-700C-676516765F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1933"/>
            <a:ext cx="29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4978400" imgH="4978400" progId="Equation.3">
                    <p:embed/>
                  </p:oleObj>
                </mc:Choice>
                <mc:Fallback>
                  <p:oleObj name="公式" r:id="rId17" imgW="4978400" imgH="49784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933"/>
                          <a:ext cx="29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1" name="Text Box 44">
              <a:extLst>
                <a:ext uri="{FF2B5EF4-FFF2-40B4-BE49-F238E27FC236}">
                  <a16:creationId xmlns:a16="http://schemas.microsoft.com/office/drawing/2014/main" id="{EF8959E2-D5AB-AAA9-CDB5-1A16EEFC4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33"/>
              <a:ext cx="316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The direction of      is perpendicular to the plane made of </a:t>
              </a:r>
              <a:r>
                <a:rPr lang="en-US" altLang="zh-CN" b="1" i="1">
                  <a:solidFill>
                    <a:srgbClr val="3333FF"/>
                  </a:solidFill>
                </a:rPr>
                <a:t>I</a:t>
              </a:r>
              <a:r>
                <a:rPr lang="en-US" altLang="zh-CN" b="1">
                  <a:solidFill>
                    <a:srgbClr val="3333FF"/>
                  </a:solidFill>
                </a:rPr>
                <a:t>d</a:t>
              </a:r>
              <a:r>
                <a:rPr lang="en-US" altLang="zh-CN" b="1" i="1">
                  <a:solidFill>
                    <a:srgbClr val="3333FF"/>
                  </a:solidFill>
                </a:rPr>
                <a:t>s</a:t>
              </a:r>
              <a:r>
                <a:rPr lang="en-US" altLang="zh-CN" b="1">
                  <a:solidFill>
                    <a:srgbClr val="3333FF"/>
                  </a:solidFill>
                </a:rPr>
                <a:t> and </a:t>
              </a:r>
              <a:r>
                <a:rPr lang="en-US" altLang="zh-CN" b="1" i="1">
                  <a:solidFill>
                    <a:srgbClr val="3333FF"/>
                  </a:solidFill>
                </a:rPr>
                <a:t>r </a:t>
              </a:r>
              <a:r>
                <a:rPr lang="en-US" altLang="zh-CN" b="1">
                  <a:solidFill>
                    <a:srgbClr val="3333FF"/>
                  </a:solidFill>
                </a:rPr>
                <a:t>and</a:t>
              </a:r>
              <a:r>
                <a:rPr lang="en-US" altLang="zh-CN" b="1" i="1">
                  <a:solidFill>
                    <a:srgbClr val="3333FF"/>
                  </a:solidFill>
                </a:rPr>
                <a:t>                 .</a:t>
              </a:r>
              <a:endParaRPr lang="en-US" altLang="zh-CN" b="1">
                <a:solidFill>
                  <a:srgbClr val="3333FF"/>
                </a:solidFill>
              </a:endParaRPr>
            </a:p>
          </p:txBody>
        </p:sp>
        <p:graphicFrame>
          <p:nvGraphicFramePr>
            <p:cNvPr id="37902" name="Object 45">
              <a:extLst>
                <a:ext uri="{FF2B5EF4-FFF2-40B4-BE49-F238E27FC236}">
                  <a16:creationId xmlns:a16="http://schemas.microsoft.com/office/drawing/2014/main" id="{04AEC81B-7C80-25D5-5040-1FF0458937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2478"/>
            <a:ext cx="100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1945600" imgH="7899400" progId="Equation.3">
                    <p:embed/>
                  </p:oleObj>
                </mc:Choice>
                <mc:Fallback>
                  <p:oleObj name="Equation" r:id="rId19" imgW="21945600" imgH="78994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478"/>
                          <a:ext cx="100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0926" name="Object 46">
            <a:extLst>
              <a:ext uri="{FF2B5EF4-FFF2-40B4-BE49-F238E27FC236}">
                <a16:creationId xmlns:a16="http://schemas.microsoft.com/office/drawing/2014/main" id="{CDD6CE69-07CD-53F8-94B5-8F56759C5C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4503738"/>
          <a:ext cx="42957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45935900" imgH="9359900" progId="Equation.3">
                  <p:embed/>
                </p:oleObj>
              </mc:Choice>
              <mc:Fallback>
                <p:oleObj name="公式" r:id="rId21" imgW="45935900" imgH="9359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503738"/>
                        <a:ext cx="42957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7" name="Object 47">
            <a:extLst>
              <a:ext uri="{FF2B5EF4-FFF2-40B4-BE49-F238E27FC236}">
                <a16:creationId xmlns:a16="http://schemas.microsoft.com/office/drawing/2014/main" id="{B77BA291-77DB-8920-B9A6-04A0D606BD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" y="5511800"/>
          <a:ext cx="2519363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28092400" imgH="9359900" progId="Equation.3">
                  <p:embed/>
                </p:oleObj>
              </mc:Choice>
              <mc:Fallback>
                <p:oleObj name="公式" r:id="rId23" imgW="28092400" imgH="9359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5511800"/>
                        <a:ext cx="2519363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AutoShape 4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CCC8CD7-8294-3AD1-59DF-B08754D7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00600"/>
            <a:ext cx="457200" cy="381000"/>
          </a:xfrm>
          <a:prstGeom prst="actionButtonForwardNext">
            <a:avLst/>
          </a:prstGeom>
          <a:solidFill>
            <a:srgbClr val="CAFC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graphicFrame>
        <p:nvGraphicFramePr>
          <p:cNvPr id="890929" name="Object 49">
            <a:extLst>
              <a:ext uri="{FF2B5EF4-FFF2-40B4-BE49-F238E27FC236}">
                <a16:creationId xmlns:a16="http://schemas.microsoft.com/office/drawing/2014/main" id="{B1C1A357-E4A3-EE89-2475-1F59A43E6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2588" y="5373688"/>
          <a:ext cx="229076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1945600" imgH="10528300" progId="Equation.3">
                  <p:embed/>
                </p:oleObj>
              </mc:Choice>
              <mc:Fallback>
                <p:oleObj name="Equation" r:id="rId25" imgW="21945600" imgH="105283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373688"/>
                        <a:ext cx="2290762" cy="1130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0" name="Object 50">
            <a:extLst>
              <a:ext uri="{FF2B5EF4-FFF2-40B4-BE49-F238E27FC236}">
                <a16:creationId xmlns:a16="http://schemas.microsoft.com/office/drawing/2014/main" id="{566E12FE-F1E6-A594-DD40-7FF8D75D2B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5418138"/>
          <a:ext cx="42068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7" imgW="42125900" imgH="9652000" progId="Equation.3">
                  <p:embed/>
                </p:oleObj>
              </mc:Choice>
              <mc:Fallback>
                <p:oleObj name="公式" r:id="rId27" imgW="42125900" imgH="96520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5418138"/>
                        <a:ext cx="42068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2" grpId="0" build="p" autoUpdateAnimBg="0"/>
      <p:bldP spid="89088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906" name="Group 2">
            <a:extLst>
              <a:ext uri="{FF2B5EF4-FFF2-40B4-BE49-F238E27FC236}">
                <a16:creationId xmlns:a16="http://schemas.microsoft.com/office/drawing/2014/main" id="{06478A7B-97D5-3E23-90C4-99B12504FF8A}"/>
              </a:ext>
            </a:extLst>
          </p:cNvPr>
          <p:cNvGrpSpPr>
            <a:grpSpLocks/>
          </p:cNvGrpSpPr>
          <p:nvPr/>
        </p:nvGrpSpPr>
        <p:grpSpPr bwMode="auto">
          <a:xfrm>
            <a:off x="4792663" y="76200"/>
            <a:ext cx="4427537" cy="3163888"/>
            <a:chOff x="3019" y="48"/>
            <a:chExt cx="2789" cy="1993"/>
          </a:xfrm>
        </p:grpSpPr>
        <p:sp>
          <p:nvSpPr>
            <p:cNvPr id="38932" name="Oval 3">
              <a:extLst>
                <a:ext uri="{FF2B5EF4-FFF2-40B4-BE49-F238E27FC236}">
                  <a16:creationId xmlns:a16="http://schemas.microsoft.com/office/drawing/2014/main" id="{D038D759-B559-09C5-A02A-9E79419A6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" y="380"/>
              <a:ext cx="56" cy="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pSp>
          <p:nvGrpSpPr>
            <p:cNvPr id="38933" name="Group 4">
              <a:extLst>
                <a:ext uri="{FF2B5EF4-FFF2-40B4-BE49-F238E27FC236}">
                  <a16:creationId xmlns:a16="http://schemas.microsoft.com/office/drawing/2014/main" id="{9117C6BE-8FA5-21AC-7392-00B1515B1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9" y="871"/>
              <a:ext cx="363" cy="975"/>
              <a:chOff x="2208" y="1272"/>
              <a:chExt cx="312" cy="720"/>
            </a:xfrm>
          </p:grpSpPr>
          <p:sp>
            <p:nvSpPr>
              <p:cNvPr id="38959" name="Freeform 5">
                <a:extLst>
                  <a:ext uri="{FF2B5EF4-FFF2-40B4-BE49-F238E27FC236}">
                    <a16:creationId xmlns:a16="http://schemas.microsoft.com/office/drawing/2014/main" id="{A0EFEFD4-850C-3BA7-B545-7B33F0926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4" y="1272"/>
                <a:ext cx="96" cy="720"/>
              </a:xfrm>
              <a:custGeom>
                <a:avLst/>
                <a:gdLst>
                  <a:gd name="T0" fmla="*/ 14 w 112"/>
                  <a:gd name="T1" fmla="*/ 0 h 624"/>
                  <a:gd name="T2" fmla="*/ 14 w 112"/>
                  <a:gd name="T3" fmla="*/ 388 h 624"/>
                  <a:gd name="T4" fmla="*/ 96 w 112"/>
                  <a:gd name="T5" fmla="*/ 720 h 62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2" h="624">
                    <a:moveTo>
                      <a:pt x="16" y="0"/>
                    </a:moveTo>
                    <a:cubicBezTo>
                      <a:pt x="8" y="116"/>
                      <a:pt x="0" y="232"/>
                      <a:pt x="16" y="336"/>
                    </a:cubicBezTo>
                    <a:cubicBezTo>
                      <a:pt x="32" y="440"/>
                      <a:pt x="72" y="532"/>
                      <a:pt x="112" y="624"/>
                    </a:cubicBezTo>
                  </a:path>
                </a:pathLst>
              </a:custGeom>
              <a:noFill/>
              <a:ln w="38100" cmpd="sng">
                <a:solidFill>
                  <a:srgbClr val="F55E29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960" name="Text Box 6">
                <a:extLst>
                  <a:ext uri="{FF2B5EF4-FFF2-40B4-BE49-F238E27FC236}">
                    <a16:creationId xmlns:a16="http://schemas.microsoft.com/office/drawing/2014/main" id="{4B7FFE18-E6D3-9759-3DA7-641FFA7C25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608"/>
                <a:ext cx="174" cy="2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a typeface="仿宋_GB2312" pitchFamily="49" charset="-122"/>
                  </a:rPr>
                  <a:t>I</a:t>
                </a:r>
                <a:endParaRPr lang="en-US" altLang="zh-CN" b="1">
                  <a:ea typeface="仿宋_GB2312" pitchFamily="49" charset="-122"/>
                </a:endParaRPr>
              </a:p>
            </p:txBody>
          </p:sp>
        </p:grpSp>
        <p:sp>
          <p:nvSpPr>
            <p:cNvPr id="38934" name="Line 7">
              <a:extLst>
                <a:ext uri="{FF2B5EF4-FFF2-40B4-BE49-F238E27FC236}">
                  <a16:creationId xmlns:a16="http://schemas.microsoft.com/office/drawing/2014/main" id="{9B3A172E-D070-7A4D-DBD8-E5655AE2E8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56" y="297"/>
              <a:ext cx="0" cy="844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5" name="Object 8">
              <a:extLst>
                <a:ext uri="{FF2B5EF4-FFF2-40B4-BE49-F238E27FC236}">
                  <a16:creationId xmlns:a16="http://schemas.microsoft.com/office/drawing/2014/main" id="{59899586-EF1D-BD5B-10BC-64B6F86F7E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44"/>
            <a:ext cx="33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8775700" imgH="6731000" progId="Equation.3">
                    <p:embed/>
                  </p:oleObj>
                </mc:Choice>
                <mc:Fallback>
                  <p:oleObj name="Equation" r:id="rId2" imgW="8775700" imgH="6731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4"/>
                          <a:ext cx="33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6" name="Line 9">
              <a:extLst>
                <a:ext uri="{FF2B5EF4-FFF2-40B4-BE49-F238E27FC236}">
                  <a16:creationId xmlns:a16="http://schemas.microsoft.com/office/drawing/2014/main" id="{CB060EE1-1309-8A23-DEBC-215BAD968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7" y="303"/>
              <a:ext cx="251" cy="874"/>
            </a:xfrm>
            <a:prstGeom prst="line">
              <a:avLst/>
            </a:prstGeom>
            <a:noFill/>
            <a:ln w="762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7" name="Object 10">
              <a:extLst>
                <a:ext uri="{FF2B5EF4-FFF2-40B4-BE49-F238E27FC236}">
                  <a16:creationId xmlns:a16="http://schemas.microsoft.com/office/drawing/2014/main" id="{F43D4F8D-3F95-4E4E-F202-95EB755EB2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28" y="48"/>
            <a:ext cx="2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731000" imgH="5854700" progId="Equation.3">
                    <p:embed/>
                  </p:oleObj>
                </mc:Choice>
                <mc:Fallback>
                  <p:oleObj name="Equation" r:id="rId4" imgW="6731000" imgH="5854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48"/>
                          <a:ext cx="2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8" name="Text Box 11">
              <a:extLst>
                <a:ext uri="{FF2B5EF4-FFF2-40B4-BE49-F238E27FC236}">
                  <a16:creationId xmlns:a16="http://schemas.microsoft.com/office/drawing/2014/main" id="{BB1CB658-5F5B-54F0-668B-FAE635914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4" y="467"/>
              <a:ext cx="2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ea typeface="仿宋_GB2312" pitchFamily="49" charset="-122"/>
                  <a:sym typeface="Symbol" pitchFamily="2" charset="2"/>
                </a:rPr>
                <a:t>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38939" name="Freeform 12">
              <a:extLst>
                <a:ext uri="{FF2B5EF4-FFF2-40B4-BE49-F238E27FC236}">
                  <a16:creationId xmlns:a16="http://schemas.microsoft.com/office/drawing/2014/main" id="{CA279338-1A1C-29F2-5728-F6980E46F84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182" y="689"/>
              <a:ext cx="65" cy="167"/>
            </a:xfrm>
            <a:custGeom>
              <a:avLst/>
              <a:gdLst>
                <a:gd name="T0" fmla="*/ 65 w 56"/>
                <a:gd name="T1" fmla="*/ 0 h 336"/>
                <a:gd name="T2" fmla="*/ 9 w 56"/>
                <a:gd name="T3" fmla="*/ 72 h 336"/>
                <a:gd name="T4" fmla="*/ 9 w 56"/>
                <a:gd name="T5" fmla="*/ 167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336">
                  <a:moveTo>
                    <a:pt x="56" y="0"/>
                  </a:moveTo>
                  <a:cubicBezTo>
                    <a:pt x="36" y="44"/>
                    <a:pt x="16" y="88"/>
                    <a:pt x="8" y="144"/>
                  </a:cubicBezTo>
                  <a:cubicBezTo>
                    <a:pt x="0" y="200"/>
                    <a:pt x="4" y="268"/>
                    <a:pt x="8" y="3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40" name="Object 13">
              <a:extLst>
                <a:ext uri="{FF2B5EF4-FFF2-40B4-BE49-F238E27FC236}">
                  <a16:creationId xmlns:a16="http://schemas.microsoft.com/office/drawing/2014/main" id="{CB1CBED1-D17E-45BC-2FBC-97BB195793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1200"/>
            <a:ext cx="353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483600" imgH="7023100" progId="Equation.3">
                    <p:embed/>
                  </p:oleObj>
                </mc:Choice>
                <mc:Fallback>
                  <p:oleObj name="Equation" r:id="rId6" imgW="8483600" imgH="7023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200"/>
                          <a:ext cx="353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941" name="Group 14">
              <a:extLst>
                <a:ext uri="{FF2B5EF4-FFF2-40B4-BE49-F238E27FC236}">
                  <a16:creationId xmlns:a16="http://schemas.microsoft.com/office/drawing/2014/main" id="{779CC22C-C0D9-C48C-154B-085F0CF30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5" y="889"/>
              <a:ext cx="313" cy="327"/>
              <a:chOff x="2928" y="1536"/>
              <a:chExt cx="313" cy="327"/>
            </a:xfrm>
          </p:grpSpPr>
          <p:sp>
            <p:nvSpPr>
              <p:cNvPr id="38957" name="Text Box 15">
                <a:extLst>
                  <a:ext uri="{FF2B5EF4-FFF2-40B4-BE49-F238E27FC236}">
                    <a16:creationId xmlns:a16="http://schemas.microsoft.com/office/drawing/2014/main" id="{55471BA5-9116-0296-A511-CC92CA441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53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ea typeface="仿宋_GB2312" pitchFamily="49" charset="-122"/>
                    <a:sym typeface="Symbol" pitchFamily="2" charset="2"/>
                  </a:rPr>
                  <a:t></a:t>
                </a:r>
                <a:endParaRPr lang="en-US" altLang="zh-CN" b="1">
                  <a:ea typeface="仿宋_GB2312" pitchFamily="49" charset="-122"/>
                </a:endParaRPr>
              </a:p>
            </p:txBody>
          </p:sp>
          <p:sp>
            <p:nvSpPr>
              <p:cNvPr id="38958" name="Freeform 16">
                <a:extLst>
                  <a:ext uri="{FF2B5EF4-FFF2-40B4-BE49-F238E27FC236}">
                    <a16:creationId xmlns:a16="http://schemas.microsoft.com/office/drawing/2014/main" id="{72AD7471-2376-5A70-B9E3-066F5D8BD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5" y="1599"/>
                <a:ext cx="56" cy="260"/>
              </a:xfrm>
              <a:custGeom>
                <a:avLst/>
                <a:gdLst>
                  <a:gd name="T0" fmla="*/ 56 w 56"/>
                  <a:gd name="T1" fmla="*/ 0 h 336"/>
                  <a:gd name="T2" fmla="*/ 8 w 56"/>
                  <a:gd name="T3" fmla="*/ 111 h 336"/>
                  <a:gd name="T4" fmla="*/ 8 w 56"/>
                  <a:gd name="T5" fmla="*/ 260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6" h="336">
                    <a:moveTo>
                      <a:pt x="56" y="0"/>
                    </a:moveTo>
                    <a:cubicBezTo>
                      <a:pt x="36" y="44"/>
                      <a:pt x="16" y="88"/>
                      <a:pt x="8" y="144"/>
                    </a:cubicBezTo>
                    <a:cubicBezTo>
                      <a:pt x="0" y="200"/>
                      <a:pt x="4" y="268"/>
                      <a:pt x="8" y="3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942" name="Line 17">
              <a:extLst>
                <a:ext uri="{FF2B5EF4-FFF2-40B4-BE49-F238E27FC236}">
                  <a16:creationId xmlns:a16="http://schemas.microsoft.com/office/drawing/2014/main" id="{24B04535-31B4-0983-4AB0-FBF870E124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6" y="371"/>
              <a:ext cx="1585" cy="806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43" name="Rectangle 18">
              <a:extLst>
                <a:ext uri="{FF2B5EF4-FFF2-40B4-BE49-F238E27FC236}">
                  <a16:creationId xmlns:a16="http://schemas.microsoft.com/office/drawing/2014/main" id="{E005A543-A2A5-B129-EC7E-07E055785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355"/>
              <a:ext cx="112" cy="65"/>
            </a:xfrm>
            <a:prstGeom prst="rect">
              <a:avLst/>
            </a:prstGeom>
            <a:solidFill>
              <a:srgbClr val="F55E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aphicFrame>
          <p:nvGraphicFramePr>
            <p:cNvPr id="38944" name="Object 19">
              <a:extLst>
                <a:ext uri="{FF2B5EF4-FFF2-40B4-BE49-F238E27FC236}">
                  <a16:creationId xmlns:a16="http://schemas.microsoft.com/office/drawing/2014/main" id="{E110C258-DA10-10B4-79B8-9B653498F7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2" y="107"/>
            <a:ext cx="33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899400" imgH="4978400" progId="Equation.3">
                    <p:embed/>
                  </p:oleObj>
                </mc:Choice>
                <mc:Fallback>
                  <p:oleObj name="Equation" r:id="rId8" imgW="7899400" imgH="4978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107"/>
                          <a:ext cx="33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5" name="Oval 20">
              <a:extLst>
                <a:ext uri="{FF2B5EF4-FFF2-40B4-BE49-F238E27FC236}">
                  <a16:creationId xmlns:a16="http://schemas.microsoft.com/office/drawing/2014/main" id="{97E20266-E83C-6912-3EAE-595BD69AE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351"/>
              <a:ext cx="671" cy="16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5A5BB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8946" name="Text Box 21">
              <a:extLst>
                <a:ext uri="{FF2B5EF4-FFF2-40B4-BE49-F238E27FC236}">
                  <a16:creationId xmlns:a16="http://schemas.microsoft.com/office/drawing/2014/main" id="{7C41EA39-179A-B68D-AA72-63B1A9C04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" y="111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仿宋_GB2312" pitchFamily="49" charset="-122"/>
                </a:rPr>
                <a:t>p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38947" name="Text Box 22">
              <a:extLst>
                <a:ext uri="{FF2B5EF4-FFF2-40B4-BE49-F238E27FC236}">
                  <a16:creationId xmlns:a16="http://schemas.microsoft.com/office/drawing/2014/main" id="{3AD70D9F-0389-9F5C-CBDA-A0CEB789E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" y="88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仿宋_GB2312" pitchFamily="49" charset="-122"/>
                </a:rPr>
                <a:t>x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38948" name="Text Box 23">
              <a:extLst>
                <a:ext uri="{FF2B5EF4-FFF2-40B4-BE49-F238E27FC236}">
                  <a16:creationId xmlns:a16="http://schemas.microsoft.com/office/drawing/2014/main" id="{E114DAF1-D322-5FBF-A836-82C446533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" y="110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仿宋_GB2312" pitchFamily="49" charset="-122"/>
                </a:rPr>
                <a:t>x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38949" name="Oval 24">
              <a:extLst>
                <a:ext uri="{FF2B5EF4-FFF2-40B4-BE49-F238E27FC236}">
                  <a16:creationId xmlns:a16="http://schemas.microsoft.com/office/drawing/2014/main" id="{B20761FF-DA59-53D3-1C70-C83B0BA3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416"/>
              <a:ext cx="559" cy="156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10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8950" name="Line 25">
              <a:extLst>
                <a:ext uri="{FF2B5EF4-FFF2-40B4-BE49-F238E27FC236}">
                  <a16:creationId xmlns:a16="http://schemas.microsoft.com/office/drawing/2014/main" id="{6AFE9A89-110D-201D-51AA-622C48506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78" y="416"/>
              <a:ext cx="1" cy="7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1" name="Text Box 26">
              <a:extLst>
                <a:ext uri="{FF2B5EF4-FFF2-40B4-BE49-F238E27FC236}">
                  <a16:creationId xmlns:a16="http://schemas.microsoft.com/office/drawing/2014/main" id="{A6CFA95C-8AD3-BF9F-0DCF-AEFD9F832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" y="74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仿宋_GB2312" pitchFamily="49" charset="-122"/>
                </a:rPr>
                <a:t>R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38952" name="Text Box 27">
              <a:extLst>
                <a:ext uri="{FF2B5EF4-FFF2-40B4-BE49-F238E27FC236}">
                  <a16:creationId xmlns:a16="http://schemas.microsoft.com/office/drawing/2014/main" id="{70FA3EC4-93B5-DA47-21AD-3BD4681FD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" y="106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仿宋_GB2312" pitchFamily="49" charset="-122"/>
                </a:rPr>
                <a:t>0</a:t>
              </a:r>
            </a:p>
          </p:txBody>
        </p:sp>
        <p:sp>
          <p:nvSpPr>
            <p:cNvPr id="38953" name="Line 28">
              <a:extLst>
                <a:ext uri="{FF2B5EF4-FFF2-40B4-BE49-F238E27FC236}">
                  <a16:creationId xmlns:a16="http://schemas.microsoft.com/office/drawing/2014/main" id="{A0832FCE-58A9-E75A-0CCD-7947F2B17B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9" y="1177"/>
              <a:ext cx="2135" cy="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54" name="Oval 29">
              <a:extLst>
                <a:ext uri="{FF2B5EF4-FFF2-40B4-BE49-F238E27FC236}">
                  <a16:creationId xmlns:a16="http://schemas.microsoft.com/office/drawing/2014/main" id="{D0390394-F5BA-6B6E-AE6F-59297B8D5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" y="1141"/>
              <a:ext cx="96" cy="96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aphicFrame>
          <p:nvGraphicFramePr>
            <p:cNvPr id="38955" name="Object 30">
              <a:extLst>
                <a:ext uri="{FF2B5EF4-FFF2-40B4-BE49-F238E27FC236}">
                  <a16:creationId xmlns:a16="http://schemas.microsoft.com/office/drawing/2014/main" id="{6FAC6475-34C5-6AAA-CC93-1926115D89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3" y="361"/>
            <a:ext cx="336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921000" imgH="3797300" progId="Equation.3">
                    <p:embed/>
                  </p:oleObj>
                </mc:Choice>
                <mc:Fallback>
                  <p:oleObj name="Equation" r:id="rId11" imgW="2921000" imgH="37973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361"/>
                          <a:ext cx="336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6" name="Line 31">
              <a:extLst>
                <a:ext uri="{FF2B5EF4-FFF2-40B4-BE49-F238E27FC236}">
                  <a16:creationId xmlns:a16="http://schemas.microsoft.com/office/drawing/2014/main" id="{497BFBC4-3913-894A-38A4-A4CA2626E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51" y="1201"/>
              <a:ext cx="336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91936" name="Object 32">
            <a:extLst>
              <a:ext uri="{FF2B5EF4-FFF2-40B4-BE49-F238E27FC236}">
                <a16:creationId xmlns:a16="http://schemas.microsoft.com/office/drawing/2014/main" id="{0172B203-BD12-DA7F-3B10-4C6EE1CEA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76200"/>
          <a:ext cx="2646362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6576000" imgH="15506700" progId="Equation.3">
                  <p:embed/>
                </p:oleObj>
              </mc:Choice>
              <mc:Fallback>
                <p:oleObj name="Equation" r:id="rId13" imgW="36576000" imgH="155067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76200"/>
                        <a:ext cx="2646362" cy="1154113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7" name="Text Box 33">
            <a:extLst>
              <a:ext uri="{FF2B5EF4-FFF2-40B4-BE49-F238E27FC236}">
                <a16:creationId xmlns:a16="http://schemas.microsoft.com/office/drawing/2014/main" id="{45F4D786-4EA5-98A5-A61C-AE0281A73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371600"/>
            <a:ext cx="2057400" cy="519113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Discussions:</a:t>
            </a:r>
          </a:p>
        </p:txBody>
      </p:sp>
      <p:grpSp>
        <p:nvGrpSpPr>
          <p:cNvPr id="891938" name="Group 34">
            <a:extLst>
              <a:ext uri="{FF2B5EF4-FFF2-40B4-BE49-F238E27FC236}">
                <a16:creationId xmlns:a16="http://schemas.microsoft.com/office/drawing/2014/main" id="{8AE72B4F-6D91-3949-4B99-6BBE72E107A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828800"/>
            <a:ext cx="4495800" cy="909638"/>
            <a:chOff x="96" y="1272"/>
            <a:chExt cx="2832" cy="573"/>
          </a:xfrm>
        </p:grpSpPr>
        <p:graphicFrame>
          <p:nvGraphicFramePr>
            <p:cNvPr id="38930" name="Object 35">
              <a:extLst>
                <a:ext uri="{FF2B5EF4-FFF2-40B4-BE49-F238E27FC236}">
                  <a16:creationId xmlns:a16="http://schemas.microsoft.com/office/drawing/2014/main" id="{8C684A80-C25E-5018-E78A-9716E94E1F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272"/>
            <a:ext cx="816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259300" imgH="11696700" progId="Equation.3">
                    <p:embed/>
                  </p:oleObj>
                </mc:Choice>
                <mc:Fallback>
                  <p:oleObj name="Equation" r:id="rId15" imgW="17259300" imgH="116967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272"/>
                          <a:ext cx="816" cy="573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1" name="Text Box 36">
              <a:extLst>
                <a:ext uri="{FF2B5EF4-FFF2-40B4-BE49-F238E27FC236}">
                  <a16:creationId xmlns:a16="http://schemas.microsoft.com/office/drawing/2014/main" id="{A3DB4EAF-7C8C-A7E2-B9F3-C6936AB02A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392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①</a:t>
              </a:r>
              <a:r>
                <a:rPr lang="en-US" altLang="zh-CN" b="1"/>
                <a:t>At center </a:t>
              </a:r>
              <a:r>
                <a:rPr lang="en-US" altLang="zh-CN" b="1" i="1"/>
                <a:t>O</a:t>
              </a:r>
              <a:r>
                <a:rPr lang="en-US" altLang="zh-CN" b="1"/>
                <a:t>, </a:t>
              </a:r>
              <a:r>
                <a:rPr lang="en-US" altLang="zh-CN" b="1" i="1"/>
                <a:t>x</a:t>
              </a:r>
              <a:r>
                <a:rPr lang="en-US" altLang="zh-CN" b="1"/>
                <a:t>=0,</a:t>
              </a:r>
            </a:p>
          </p:txBody>
        </p:sp>
      </p:grpSp>
      <p:sp>
        <p:nvSpPr>
          <p:cNvPr id="891941" name="Text Box 37">
            <a:extLst>
              <a:ext uri="{FF2B5EF4-FFF2-40B4-BE49-F238E27FC236}">
                <a16:creationId xmlns:a16="http://schemas.microsoft.com/office/drawing/2014/main" id="{5D868A06-8A2C-B2A3-E4BF-9E7B49559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95600"/>
            <a:ext cx="4648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②</a:t>
            </a:r>
            <a:r>
              <a:rPr lang="en-US" altLang="zh-CN" b="1"/>
              <a:t>For a circular arc of wire (</a:t>
            </a:r>
            <a:r>
              <a:rPr lang="zh-CN" altLang="en-US" sz="2000" b="1">
                <a:latin typeface="宋体" panose="02010600030101010101" pitchFamily="2" charset="-122"/>
                <a:sym typeface="Symbol" pitchFamily="2" charset="2"/>
              </a:rPr>
              <a:t>一段圆弧电流圆心处的磁感应强度</a:t>
            </a:r>
            <a:r>
              <a:rPr lang="en-US" altLang="zh-CN" sz="2000" b="1">
                <a:latin typeface="宋体" panose="02010600030101010101" pitchFamily="2" charset="-122"/>
                <a:sym typeface="Symbol" pitchFamily="2" charset="2"/>
              </a:rPr>
              <a:t>):</a:t>
            </a:r>
          </a:p>
        </p:txBody>
      </p:sp>
      <p:graphicFrame>
        <p:nvGraphicFramePr>
          <p:cNvPr id="891942" name="Object 38">
            <a:extLst>
              <a:ext uri="{FF2B5EF4-FFF2-40B4-BE49-F238E27FC236}">
                <a16:creationId xmlns:a16="http://schemas.microsoft.com/office/drawing/2014/main" id="{D7FB9840-64CE-A5A6-4286-5A6A1670A5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3188" y="3975100"/>
          <a:ext cx="13652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16090900" imgH="9359900" progId="Equation.3">
                  <p:embed/>
                </p:oleObj>
              </mc:Choice>
              <mc:Fallback>
                <p:oleObj name="公式" r:id="rId17" imgW="16090900" imgH="935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3975100"/>
                        <a:ext cx="1365250" cy="815975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946" name="Group 42">
            <a:extLst>
              <a:ext uri="{FF2B5EF4-FFF2-40B4-BE49-F238E27FC236}">
                <a16:creationId xmlns:a16="http://schemas.microsoft.com/office/drawing/2014/main" id="{A6E87672-5C0C-334C-F2D0-728022F5FFEA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800600"/>
            <a:ext cx="6248400" cy="1554163"/>
            <a:chOff x="96" y="3072"/>
            <a:chExt cx="3936" cy="979"/>
          </a:xfrm>
        </p:grpSpPr>
        <p:sp>
          <p:nvSpPr>
            <p:cNvPr id="38928" name="Text Box 43">
              <a:extLst>
                <a:ext uri="{FF2B5EF4-FFF2-40B4-BE49-F238E27FC236}">
                  <a16:creationId xmlns:a16="http://schemas.microsoft.com/office/drawing/2014/main" id="{3E75B112-D427-9E21-0E02-A5009EFC1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072"/>
              <a:ext cx="3936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③</a:t>
              </a:r>
              <a:r>
                <a:rPr lang="en-US" altLang="zh-CN" sz="3200" b="1"/>
                <a:t>The direction of     is along the axis direction (right-hand rule) as right figure and Fig.26-18 in P615.</a:t>
              </a:r>
            </a:p>
          </p:txBody>
        </p:sp>
        <p:graphicFrame>
          <p:nvGraphicFramePr>
            <p:cNvPr id="38929" name="Object 44">
              <a:extLst>
                <a:ext uri="{FF2B5EF4-FFF2-40B4-BE49-F238E27FC236}">
                  <a16:creationId xmlns:a16="http://schemas.microsoft.com/office/drawing/2014/main" id="{34E7C232-5C34-2E89-2AD3-66287989F6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6" y="3109"/>
            <a:ext cx="24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394200" imgH="5270500" progId="Equation.3">
                    <p:embed/>
                  </p:oleObj>
                </mc:Choice>
                <mc:Fallback>
                  <p:oleObj name="Equation" r:id="rId19" imgW="4394200" imgH="52705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3109"/>
                          <a:ext cx="24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0" name="AutoShape 4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16CD9F1-F516-6938-70DF-E718D162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533400" cy="381000"/>
          </a:xfrm>
          <a:prstGeom prst="actionButtonBackPrevious">
            <a:avLst/>
          </a:prstGeom>
          <a:solidFill>
            <a:srgbClr val="CAFC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grpSp>
        <p:nvGrpSpPr>
          <p:cNvPr id="891950" name="Group 46">
            <a:extLst>
              <a:ext uri="{FF2B5EF4-FFF2-40B4-BE49-F238E27FC236}">
                <a16:creationId xmlns:a16="http://schemas.microsoft.com/office/drawing/2014/main" id="{585D72B2-8534-9441-698F-A4412438150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870075"/>
            <a:ext cx="3657600" cy="1635125"/>
            <a:chOff x="3168" y="1178"/>
            <a:chExt cx="2304" cy="1030"/>
          </a:xfrm>
        </p:grpSpPr>
        <p:sp>
          <p:nvSpPr>
            <p:cNvPr id="38923" name="Line 47">
              <a:extLst>
                <a:ext uri="{FF2B5EF4-FFF2-40B4-BE49-F238E27FC236}">
                  <a16:creationId xmlns:a16="http://schemas.microsoft.com/office/drawing/2014/main" id="{A07CC0DB-0377-BEA1-B5F9-67C1195F5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7" y="1226"/>
              <a:ext cx="255" cy="79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4" name="Rectangle 48">
              <a:extLst>
                <a:ext uri="{FF2B5EF4-FFF2-40B4-BE49-F238E27FC236}">
                  <a16:creationId xmlns:a16="http://schemas.microsoft.com/office/drawing/2014/main" id="{BE7F8D7D-BC8D-431B-42DD-5000D0AD0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1983"/>
              <a:ext cx="96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38925" name="Line 49">
              <a:extLst>
                <a:ext uri="{FF2B5EF4-FFF2-40B4-BE49-F238E27FC236}">
                  <a16:creationId xmlns:a16="http://schemas.microsoft.com/office/drawing/2014/main" id="{DAB7305C-F16C-D7E8-F604-9944C2E9C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22" y="1178"/>
              <a:ext cx="1536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26" name="Object 50">
              <a:extLst>
                <a:ext uri="{FF2B5EF4-FFF2-40B4-BE49-F238E27FC236}">
                  <a16:creationId xmlns:a16="http://schemas.microsoft.com/office/drawing/2014/main" id="{9DA689C7-296C-4CF4-31AF-D59C57DF1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1966"/>
            <a:ext cx="33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7899400" imgH="4978400" progId="Equation.3">
                    <p:embed/>
                  </p:oleObj>
                </mc:Choice>
                <mc:Fallback>
                  <p:oleObj name="Equation" r:id="rId21" imgW="7899400" imgH="49784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966"/>
                          <a:ext cx="33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51">
              <a:extLst>
                <a:ext uri="{FF2B5EF4-FFF2-40B4-BE49-F238E27FC236}">
                  <a16:creationId xmlns:a16="http://schemas.microsoft.com/office/drawing/2014/main" id="{44583619-AD7A-AA61-A40D-4A878A28E6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1643"/>
            <a:ext cx="28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6731000" imgH="5854700" progId="Equation.3">
                    <p:embed/>
                  </p:oleObj>
                </mc:Choice>
                <mc:Fallback>
                  <p:oleObj name="Equation" r:id="rId22" imgW="6731000" imgH="58547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43"/>
                          <a:ext cx="28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1956" name="Object 52">
            <a:extLst>
              <a:ext uri="{FF2B5EF4-FFF2-40B4-BE49-F238E27FC236}">
                <a16:creationId xmlns:a16="http://schemas.microsoft.com/office/drawing/2014/main" id="{92C306BF-9532-8962-B907-0C494A1AD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8388" y="3429000"/>
          <a:ext cx="2900362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4" imgW="2343150" imgH="2279650" progId="Paint.Picture">
                  <p:embed/>
                </p:oleObj>
              </mc:Choice>
              <mc:Fallback>
                <p:oleObj name="BMP 图象" r:id="rId24" imgW="2343150" imgH="2279650" progId="Paint.Picture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3429000"/>
                        <a:ext cx="2900362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1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9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37" grpId="0" animBg="1" autoUpdateAnimBg="0"/>
      <p:bldP spid="89194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2936" name="Object 8">
            <a:extLst>
              <a:ext uri="{FF2B5EF4-FFF2-40B4-BE49-F238E27FC236}">
                <a16:creationId xmlns:a16="http://schemas.microsoft.com/office/drawing/2014/main" id="{4BC0FE6E-2325-4430-B933-2C99AFDD9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2938" y="3357563"/>
          <a:ext cx="43989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518600" imgH="4978400" progId="Equation.3">
                  <p:embed/>
                </p:oleObj>
              </mc:Choice>
              <mc:Fallback>
                <p:oleObj name="公式" r:id="rId2" imgW="34518600" imgH="4978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3357563"/>
                        <a:ext cx="439896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37" name="Text Box 9">
            <a:extLst>
              <a:ext uri="{FF2B5EF4-FFF2-40B4-BE49-F238E27FC236}">
                <a16:creationId xmlns:a16="http://schemas.microsoft.com/office/drawing/2014/main" id="{79D6F95D-688E-CE4A-741D-662768747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667000"/>
            <a:ext cx="1600200" cy="519113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Solution:</a:t>
            </a:r>
          </a:p>
        </p:txBody>
      </p:sp>
      <p:grpSp>
        <p:nvGrpSpPr>
          <p:cNvPr id="892959" name="Group 31">
            <a:extLst>
              <a:ext uri="{FF2B5EF4-FFF2-40B4-BE49-F238E27FC236}">
                <a16:creationId xmlns:a16="http://schemas.microsoft.com/office/drawing/2014/main" id="{EDA922B6-4E70-940C-1E03-2489CEFF5A62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860800"/>
            <a:ext cx="7440612" cy="882650"/>
            <a:chOff x="385" y="2432"/>
            <a:chExt cx="4687" cy="556"/>
          </a:xfrm>
        </p:grpSpPr>
        <p:graphicFrame>
          <p:nvGraphicFramePr>
            <p:cNvPr id="39954" name="Object 11">
              <a:extLst>
                <a:ext uri="{FF2B5EF4-FFF2-40B4-BE49-F238E27FC236}">
                  <a16:creationId xmlns:a16="http://schemas.microsoft.com/office/drawing/2014/main" id="{127CBB67-C803-9853-B7A3-58B49C3FE9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2432"/>
            <a:ext cx="1855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1305500" imgH="9359900" progId="Equation.3">
                    <p:embed/>
                  </p:oleObj>
                </mc:Choice>
                <mc:Fallback>
                  <p:oleObj name="公式" r:id="rId4" imgW="31305500" imgH="9359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2432"/>
                          <a:ext cx="1855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Text Box 12">
              <a:extLst>
                <a:ext uri="{FF2B5EF4-FFF2-40B4-BE49-F238E27FC236}">
                  <a16:creationId xmlns:a16="http://schemas.microsoft.com/office/drawing/2014/main" id="{D78F58DA-F9CC-9F08-1B44-594018C7D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2523"/>
              <a:ext cx="27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(direct into the screen)</a:t>
              </a:r>
            </a:p>
          </p:txBody>
        </p:sp>
      </p:grpSp>
      <p:grpSp>
        <p:nvGrpSpPr>
          <p:cNvPr id="892958" name="Group 30">
            <a:extLst>
              <a:ext uri="{FF2B5EF4-FFF2-40B4-BE49-F238E27FC236}">
                <a16:creationId xmlns:a16="http://schemas.microsoft.com/office/drawing/2014/main" id="{7CCB9CB7-306E-0D12-EC1A-878455389024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4724400"/>
            <a:ext cx="6748463" cy="884238"/>
            <a:chOff x="748" y="2976"/>
            <a:chExt cx="4251" cy="557"/>
          </a:xfrm>
        </p:grpSpPr>
        <p:graphicFrame>
          <p:nvGraphicFramePr>
            <p:cNvPr id="39952" name="Object 14">
              <a:extLst>
                <a:ext uri="{FF2B5EF4-FFF2-40B4-BE49-F238E27FC236}">
                  <a16:creationId xmlns:a16="http://schemas.microsoft.com/office/drawing/2014/main" id="{B5ADA69D-BF40-79FD-4D1A-0C4C579302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976"/>
            <a:ext cx="2223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7452300" imgH="9359900" progId="Equation.3">
                    <p:embed/>
                  </p:oleObj>
                </mc:Choice>
                <mc:Fallback>
                  <p:oleObj name="公式" r:id="rId6" imgW="37452300" imgH="9359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976"/>
                          <a:ext cx="2223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3" name="Rectangle 15">
              <a:extLst>
                <a:ext uri="{FF2B5EF4-FFF2-40B4-BE49-F238E27FC236}">
                  <a16:creationId xmlns:a16="http://schemas.microsoft.com/office/drawing/2014/main" id="{171B113A-F141-6CE1-A419-DF4A4E1A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3028"/>
              <a:ext cx="18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3333FF"/>
                  </a:solidFill>
                </a:rPr>
                <a:t>(into the screen)</a:t>
              </a:r>
            </a:p>
          </p:txBody>
        </p:sp>
      </p:grpSp>
      <p:sp>
        <p:nvSpPr>
          <p:cNvPr id="892944" name="Text Box 16">
            <a:extLst>
              <a:ext uri="{FF2B5EF4-FFF2-40B4-BE49-F238E27FC236}">
                <a16:creationId xmlns:a16="http://schemas.microsoft.com/office/drawing/2014/main" id="{921CFE74-0DB6-CD2F-FFC0-D16FD6EAF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562600"/>
            <a:ext cx="824865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You may</a:t>
            </a:r>
            <a:r>
              <a:rPr lang="en-US" altLang="zh-CN" sz="32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rgbClr val="3333FF"/>
                </a:solidFill>
              </a:rPr>
              <a:t>comparing with the calculation of electrostatic field.</a:t>
            </a:r>
          </a:p>
        </p:txBody>
      </p:sp>
      <p:sp>
        <p:nvSpPr>
          <p:cNvPr id="892945" name="Text Box 17">
            <a:extLst>
              <a:ext uri="{FF2B5EF4-FFF2-40B4-BE49-F238E27FC236}">
                <a16:creationId xmlns:a16="http://schemas.microsoft.com/office/drawing/2014/main" id="{5928B43B-7B4E-7EFD-F35D-0061DA37E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0488"/>
            <a:ext cx="4495800" cy="519112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Example 26-11 of P616:</a:t>
            </a:r>
          </a:p>
        </p:txBody>
      </p:sp>
      <p:grpSp>
        <p:nvGrpSpPr>
          <p:cNvPr id="892948" name="Group 20">
            <a:extLst>
              <a:ext uri="{FF2B5EF4-FFF2-40B4-BE49-F238E27FC236}">
                <a16:creationId xmlns:a16="http://schemas.microsoft.com/office/drawing/2014/main" id="{F29A463C-5D09-8E9C-32D2-A87EB70D648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9600"/>
            <a:ext cx="6172200" cy="2528888"/>
            <a:chOff x="96" y="384"/>
            <a:chExt cx="3888" cy="1593"/>
          </a:xfrm>
        </p:grpSpPr>
        <p:sp>
          <p:nvSpPr>
            <p:cNvPr id="39950" name="Text Box 5">
              <a:extLst>
                <a:ext uri="{FF2B5EF4-FFF2-40B4-BE49-F238E27FC236}">
                  <a16:creationId xmlns:a16="http://schemas.microsoft.com/office/drawing/2014/main" id="{6CDFA05D-6CC1-7934-14AE-64625D24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84"/>
              <a:ext cx="3888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660033"/>
                  </a:solidFill>
                </a:rPr>
                <a:t>One quarter of a circular loop of wire carries a current </a:t>
              </a:r>
              <a:r>
                <a:rPr lang="en-US" altLang="zh-CN" sz="3200" b="1" i="1">
                  <a:solidFill>
                    <a:srgbClr val="660033"/>
                  </a:solidFill>
                </a:rPr>
                <a:t>I</a:t>
              </a:r>
              <a:r>
                <a:rPr lang="en-US" altLang="zh-CN" sz="3200" b="1">
                  <a:solidFill>
                    <a:srgbClr val="660033"/>
                  </a:solidFill>
                </a:rPr>
                <a:t>, and two straight sections whose extensions intersect the center </a:t>
              </a:r>
              <a:r>
                <a:rPr lang="en-US" altLang="zh-CN" sz="3200" b="1" i="1">
                  <a:solidFill>
                    <a:srgbClr val="660033"/>
                  </a:solidFill>
                </a:rPr>
                <a:t>C</a:t>
              </a:r>
              <a:r>
                <a:rPr lang="en-US" altLang="zh-CN" sz="3200" b="1">
                  <a:solidFill>
                    <a:srgbClr val="660033"/>
                  </a:solidFill>
                </a:rPr>
                <a:t> of the arc. Find     at point </a:t>
              </a:r>
              <a:r>
                <a:rPr lang="en-US" altLang="zh-CN" sz="3200" b="1" i="1">
                  <a:solidFill>
                    <a:srgbClr val="660033"/>
                  </a:solidFill>
                </a:rPr>
                <a:t>C</a:t>
              </a:r>
              <a:r>
                <a:rPr lang="en-US" altLang="zh-CN" sz="3200" b="1">
                  <a:solidFill>
                    <a:srgbClr val="660033"/>
                  </a:solidFill>
                </a:rPr>
                <a:t>?</a:t>
              </a:r>
            </a:p>
          </p:txBody>
        </p:sp>
        <p:graphicFrame>
          <p:nvGraphicFramePr>
            <p:cNvPr id="39951" name="Object 19">
              <a:extLst>
                <a:ext uri="{FF2B5EF4-FFF2-40B4-BE49-F238E27FC236}">
                  <a16:creationId xmlns:a16="http://schemas.microsoft.com/office/drawing/2014/main" id="{04852E63-6880-E97E-9480-EC249EA7DC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608"/>
            <a:ext cx="2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05200" imgH="4394200" progId="Equation.3">
                    <p:embed/>
                  </p:oleObj>
                </mc:Choice>
                <mc:Fallback>
                  <p:oleObj name="Equation" r:id="rId8" imgW="3505200" imgH="4394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608"/>
                          <a:ext cx="2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2954" name="Group 26">
            <a:extLst>
              <a:ext uri="{FF2B5EF4-FFF2-40B4-BE49-F238E27FC236}">
                <a16:creationId xmlns:a16="http://schemas.microsoft.com/office/drawing/2014/main" id="{72D69579-7D17-A5B2-E583-73AD239141A5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76200"/>
            <a:ext cx="2741612" cy="3200400"/>
            <a:chOff x="3937" y="48"/>
            <a:chExt cx="1727" cy="2016"/>
          </a:xfrm>
        </p:grpSpPr>
        <p:graphicFrame>
          <p:nvGraphicFramePr>
            <p:cNvPr id="39946" name="Object 18">
              <a:extLst>
                <a:ext uri="{FF2B5EF4-FFF2-40B4-BE49-F238E27FC236}">
                  <a16:creationId xmlns:a16="http://schemas.microsoft.com/office/drawing/2014/main" id="{8D2D56EE-4EB9-4899-D882-08D9B42251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7" y="48"/>
            <a:ext cx="1727" cy="2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10" imgW="2501900" imgH="2921000" progId="Paint.Picture">
                    <p:embed/>
                  </p:oleObj>
                </mc:Choice>
                <mc:Fallback>
                  <p:oleObj name="位图图像" r:id="rId10" imgW="2501900" imgH="2921000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" y="48"/>
                          <a:ext cx="1727" cy="2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Text Box 21">
              <a:extLst>
                <a:ext uri="{FF2B5EF4-FFF2-40B4-BE49-F238E27FC236}">
                  <a16:creationId xmlns:a16="http://schemas.microsoft.com/office/drawing/2014/main" id="{C9C04156-4371-3566-889C-8DC23528C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5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1</a:t>
              </a:r>
            </a:p>
          </p:txBody>
        </p:sp>
        <p:sp>
          <p:nvSpPr>
            <p:cNvPr id="39948" name="Text Box 24">
              <a:extLst>
                <a:ext uri="{FF2B5EF4-FFF2-40B4-BE49-F238E27FC236}">
                  <a16:creationId xmlns:a16="http://schemas.microsoft.com/office/drawing/2014/main" id="{D464953C-A2D4-ED1D-0BA0-69ADEE922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1008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3</a:t>
              </a:r>
            </a:p>
          </p:txBody>
        </p:sp>
        <p:sp>
          <p:nvSpPr>
            <p:cNvPr id="39949" name="Text Box 25">
              <a:extLst>
                <a:ext uri="{FF2B5EF4-FFF2-40B4-BE49-F238E27FC236}">
                  <a16:creationId xmlns:a16="http://schemas.microsoft.com/office/drawing/2014/main" id="{090CF20E-5CEA-21E1-1806-90479F4DA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8" y="151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2</a:t>
              </a:r>
            </a:p>
          </p:txBody>
        </p:sp>
      </p:grpSp>
      <p:sp>
        <p:nvSpPr>
          <p:cNvPr id="892955" name="Text Box 27">
            <a:extLst>
              <a:ext uri="{FF2B5EF4-FFF2-40B4-BE49-F238E27FC236}">
                <a16:creationId xmlns:a16="http://schemas.microsoft.com/office/drawing/2014/main" id="{F1A55976-8BFF-4E94-21D3-7FDC15D8B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367088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For parts 1 and 2,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9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9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9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92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37" grpId="0" animBg="1" autoUpdateAnimBg="0"/>
      <p:bldP spid="892944" grpId="0" build="p" autoUpdateAnimBg="0" advAuto="2000"/>
      <p:bldP spid="892945" grpId="0" animBg="1" autoUpdateAnimBg="0"/>
      <p:bldP spid="8929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>
            <a:extLst>
              <a:ext uri="{FF2B5EF4-FFF2-40B4-BE49-F238E27FC236}">
                <a16:creationId xmlns:a16="http://schemas.microsoft.com/office/drawing/2014/main" id="{6A54F5FE-BB48-07AF-18A3-A52630F4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33400"/>
            <a:ext cx="53340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The number of turns per unit length of the solenoid</a:t>
            </a:r>
            <a:r>
              <a:rPr lang="en-US" altLang="zh-CN" sz="2000" b="1">
                <a:latin typeface="宋体" panose="02010600030101010101" pitchFamily="2" charset="-122"/>
              </a:rPr>
              <a:t>(</a:t>
            </a:r>
            <a:r>
              <a:rPr lang="zh-CN" altLang="en-US" sz="2000" b="1">
                <a:latin typeface="宋体" panose="02010600030101010101" pitchFamily="2" charset="-122"/>
              </a:rPr>
              <a:t>单位长匝数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en-US" altLang="zh-CN" b="1" i="1"/>
              <a:t> </a:t>
            </a:r>
            <a:r>
              <a:rPr lang="en-US" altLang="zh-CN" i="1"/>
              <a:t>n</a:t>
            </a:r>
            <a:r>
              <a:rPr lang="en-US" altLang="zh-CN">
                <a:ea typeface="楷体_GB2312" pitchFamily="49" charset="-122"/>
              </a:rPr>
              <a:t>.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As vertical cross section (</a:t>
            </a:r>
            <a:r>
              <a:rPr lang="zh-CN" altLang="en-US" sz="2000" b="1">
                <a:solidFill>
                  <a:schemeClr val="tx2"/>
                </a:solidFill>
              </a:rPr>
              <a:t>纵剖面</a:t>
            </a:r>
            <a:r>
              <a:rPr lang="en-US" altLang="zh-CN" sz="2000">
                <a:solidFill>
                  <a:schemeClr val="tx2"/>
                </a:solidFill>
              </a:rPr>
              <a:t>) 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</a:rPr>
              <a:t>shown,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(</a:t>
            </a: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n, R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, </a:t>
            </a: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L, </a:t>
            </a: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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1, </a:t>
            </a: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</a:t>
            </a:r>
            <a:r>
              <a:rPr lang="en-US" altLang="zh-CN" b="1" baseline="-25000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2</a:t>
            </a:r>
            <a:r>
              <a:rPr lang="en-US" altLang="zh-CN" b="1" baseline="-25000">
                <a:ea typeface="楷体_GB2312" pitchFamily="49" charset="-122"/>
                <a:sym typeface="Symbol" pitchFamily="2" charset="2"/>
              </a:rPr>
              <a:t> </a:t>
            </a:r>
            <a:r>
              <a:rPr lang="en-US" altLang="zh-CN" b="1">
                <a:ea typeface="楷体_GB2312" pitchFamily="49" charset="-122"/>
                <a:sym typeface="Symbol" pitchFamily="2" charset="2"/>
              </a:rPr>
              <a:t>)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FC6983FA-36D6-049A-9F1C-534993DA3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0"/>
            <a:ext cx="8756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(</a:t>
            </a:r>
            <a:r>
              <a:rPr lang="zh-CN" altLang="zh-CN" sz="3200" b="1">
                <a:solidFill>
                  <a:srgbClr val="3333FF"/>
                </a:solidFill>
                <a:ea typeface="楷体_GB2312" pitchFamily="49" charset="-122"/>
              </a:rPr>
              <a:t>3</a:t>
            </a: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) A stretched-out s</a:t>
            </a:r>
            <a:r>
              <a:rPr lang="zh-CN" altLang="zh-CN" sz="3200" b="1">
                <a:solidFill>
                  <a:srgbClr val="3333FF"/>
                </a:solidFill>
                <a:ea typeface="楷体_GB2312" pitchFamily="49" charset="-122"/>
              </a:rPr>
              <a:t>olenoid</a:t>
            </a: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 (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载流直螺线管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  <a:sym typeface="Symbol" pitchFamily="2" charset="2"/>
              </a:rPr>
              <a:t>轴线上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的磁场</a:t>
            </a:r>
            <a:r>
              <a:rPr lang="en-US" altLang="zh-CN" sz="2000" b="1">
                <a:solidFill>
                  <a:srgbClr val="3333FF"/>
                </a:solidFill>
                <a:latin typeface="宋体" panose="02010600030101010101" pitchFamily="2" charset="-122"/>
              </a:rPr>
              <a:t>)</a:t>
            </a:r>
            <a:endParaRPr lang="zh-CN" altLang="zh-CN" sz="2000" b="1">
              <a:solidFill>
                <a:srgbClr val="3333FF"/>
              </a:solidFill>
            </a:endParaRPr>
          </a:p>
        </p:txBody>
      </p:sp>
      <p:grpSp>
        <p:nvGrpSpPr>
          <p:cNvPr id="893956" name="Group 4">
            <a:extLst>
              <a:ext uri="{FF2B5EF4-FFF2-40B4-BE49-F238E27FC236}">
                <a16:creationId xmlns:a16="http://schemas.microsoft.com/office/drawing/2014/main" id="{60B34642-7316-47C4-C2C8-483E5B58BD2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33400"/>
            <a:ext cx="3581400" cy="1417638"/>
            <a:chOff x="3216" y="499"/>
            <a:chExt cx="2256" cy="893"/>
          </a:xfrm>
        </p:grpSpPr>
        <p:graphicFrame>
          <p:nvGraphicFramePr>
            <p:cNvPr id="41060" name="Object 5">
              <a:extLst>
                <a:ext uri="{FF2B5EF4-FFF2-40B4-BE49-F238E27FC236}">
                  <a16:creationId xmlns:a16="http://schemas.microsoft.com/office/drawing/2014/main" id="{604B1C20-FD42-5555-7134-553C373513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499"/>
            <a:ext cx="2256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2" imgW="2298700" imgH="800100" progId="Paint.Picture">
                    <p:embed/>
                  </p:oleObj>
                </mc:Choice>
                <mc:Fallback>
                  <p:oleObj name="BMP 图象" r:id="rId2" imgW="2298700" imgH="800100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499"/>
                          <a:ext cx="2256" cy="7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061" name="Group 6">
              <a:extLst>
                <a:ext uri="{FF2B5EF4-FFF2-40B4-BE49-F238E27FC236}">
                  <a16:creationId xmlns:a16="http://schemas.microsoft.com/office/drawing/2014/main" id="{3B274D8C-7090-25CF-03B3-E1A0DA3BD7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" y="1008"/>
              <a:ext cx="96" cy="384"/>
              <a:chOff x="5376" y="1008"/>
              <a:chExt cx="96" cy="384"/>
            </a:xfrm>
          </p:grpSpPr>
          <p:sp>
            <p:nvSpPr>
              <p:cNvPr id="41065" name="Line 7">
                <a:extLst>
                  <a:ext uri="{FF2B5EF4-FFF2-40B4-BE49-F238E27FC236}">
                    <a16:creationId xmlns:a16="http://schemas.microsoft.com/office/drawing/2014/main" id="{FE142831-6862-7BE5-15E4-6B5CF3ABD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6" y="1008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55E2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6" name="Rectangle 8">
                <a:extLst>
                  <a:ext uri="{FF2B5EF4-FFF2-40B4-BE49-F238E27FC236}">
                    <a16:creationId xmlns:a16="http://schemas.microsoft.com/office/drawing/2014/main" id="{324ACDEE-3A23-BCA1-32E0-6020B585B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1056"/>
                <a:ext cx="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a typeface="楷体_GB2312" pitchFamily="49" charset="-122"/>
                  </a:rPr>
                  <a:t>I</a:t>
                </a:r>
                <a:endParaRPr lang="en-US" altLang="zh-CN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grpSp>
          <p:nvGrpSpPr>
            <p:cNvPr id="41062" name="Group 9">
              <a:extLst>
                <a:ext uri="{FF2B5EF4-FFF2-40B4-BE49-F238E27FC236}">
                  <a16:creationId xmlns:a16="http://schemas.microsoft.com/office/drawing/2014/main" id="{8F35F19D-F633-F479-AE0E-B224E09ED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" y="1008"/>
              <a:ext cx="96" cy="384"/>
              <a:chOff x="5376" y="1008"/>
              <a:chExt cx="96" cy="384"/>
            </a:xfrm>
          </p:grpSpPr>
          <p:sp>
            <p:nvSpPr>
              <p:cNvPr id="41063" name="Line 10">
                <a:extLst>
                  <a:ext uri="{FF2B5EF4-FFF2-40B4-BE49-F238E27FC236}">
                    <a16:creationId xmlns:a16="http://schemas.microsoft.com/office/drawing/2014/main" id="{9C898B91-C8F2-5A3A-2D53-97BA3FD22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76" y="1008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55E29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064" name="Rectangle 11">
                <a:extLst>
                  <a:ext uri="{FF2B5EF4-FFF2-40B4-BE49-F238E27FC236}">
                    <a16:creationId xmlns:a16="http://schemas.microsoft.com/office/drawing/2014/main" id="{55DE03DA-567D-FF96-0BF7-FD955CFC9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6" y="1056"/>
                <a:ext cx="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ea typeface="楷体_GB2312" pitchFamily="49" charset="-122"/>
                  </a:rPr>
                  <a:t>I</a:t>
                </a:r>
                <a:endParaRPr lang="en-US" altLang="zh-CN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grpSp>
        <p:nvGrpSpPr>
          <p:cNvPr id="893964" name="Group 12">
            <a:extLst>
              <a:ext uri="{FF2B5EF4-FFF2-40B4-BE49-F238E27FC236}">
                <a16:creationId xmlns:a16="http://schemas.microsoft.com/office/drawing/2014/main" id="{75B7F748-397E-6384-194A-5AD3D9186221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1908175"/>
            <a:ext cx="8172450" cy="1006475"/>
            <a:chOff x="96" y="1152"/>
            <a:chExt cx="5148" cy="634"/>
          </a:xfrm>
        </p:grpSpPr>
        <p:sp>
          <p:nvSpPr>
            <p:cNvPr id="41058" name="Text Box 13">
              <a:extLst>
                <a:ext uri="{FF2B5EF4-FFF2-40B4-BE49-F238E27FC236}">
                  <a16:creationId xmlns:a16="http://schemas.microsoft.com/office/drawing/2014/main" id="{515021D5-8B73-79D6-9D36-39CA855AD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49"/>
              <a:ext cx="4896" cy="327"/>
            </a:xfrm>
            <a:prstGeom prst="rect">
              <a:avLst/>
            </a:prstGeom>
            <a:solidFill>
              <a:srgbClr val="CAFC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Think about: how to choose a current-element d</a:t>
              </a:r>
              <a:r>
                <a:rPr lang="en-US" altLang="zh-CN" b="1" i="1"/>
                <a:t>I</a:t>
              </a:r>
            </a:p>
          </p:txBody>
        </p:sp>
        <p:sp>
          <p:nvSpPr>
            <p:cNvPr id="41059" name="Text Box 14">
              <a:extLst>
                <a:ext uri="{FF2B5EF4-FFF2-40B4-BE49-F238E27FC236}">
                  <a16:creationId xmlns:a16="http://schemas.microsoft.com/office/drawing/2014/main" id="{E970CE93-FE63-4AE3-91EB-FFF9F0AB6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" y="1152"/>
              <a:ext cx="3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6000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aphicFrame>
        <p:nvGraphicFramePr>
          <p:cNvPr id="893967" name="Object 15">
            <a:extLst>
              <a:ext uri="{FF2B5EF4-FFF2-40B4-BE49-F238E27FC236}">
                <a16:creationId xmlns:a16="http://schemas.microsoft.com/office/drawing/2014/main" id="{1E250101-7F34-86B6-0B02-ABB635A3F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895600"/>
          <a:ext cx="57912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622900" imgH="15506700" progId="Equation.3">
                  <p:embed/>
                </p:oleObj>
              </mc:Choice>
              <mc:Fallback>
                <p:oleObj name="Equation" r:id="rId4" imgW="81622900" imgH="15506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95600"/>
                        <a:ext cx="57912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3968" name="Group 16">
            <a:extLst>
              <a:ext uri="{FF2B5EF4-FFF2-40B4-BE49-F238E27FC236}">
                <a16:creationId xmlns:a16="http://schemas.microsoft.com/office/drawing/2014/main" id="{1BC2BAB6-132A-0E18-103A-E579961E9A04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152900"/>
            <a:ext cx="3787775" cy="2628900"/>
            <a:chOff x="3360" y="2409"/>
            <a:chExt cx="2386" cy="1656"/>
          </a:xfrm>
        </p:grpSpPr>
        <p:sp>
          <p:nvSpPr>
            <p:cNvPr id="40972" name="Text Box 17">
              <a:extLst>
                <a:ext uri="{FF2B5EF4-FFF2-40B4-BE49-F238E27FC236}">
                  <a16:creationId xmlns:a16="http://schemas.microsoft.com/office/drawing/2014/main" id="{23B5E9D9-EBF3-9169-F2A0-1344A29D1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8" y="3153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a typeface="仿宋_GB2312" pitchFamily="49" charset="-122"/>
                </a:rPr>
                <a:t>.</a:t>
              </a:r>
            </a:p>
          </p:txBody>
        </p:sp>
        <p:sp>
          <p:nvSpPr>
            <p:cNvPr id="40973" name="Rectangle 18">
              <a:extLst>
                <a:ext uri="{FF2B5EF4-FFF2-40B4-BE49-F238E27FC236}">
                  <a16:creationId xmlns:a16="http://schemas.microsoft.com/office/drawing/2014/main" id="{86592E40-B89A-6AD7-D32D-AE9592879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2745"/>
              <a:ext cx="144" cy="1200"/>
            </a:xfrm>
            <a:prstGeom prst="rect">
              <a:avLst/>
            </a:prstGeom>
            <a:noFill/>
            <a:ln w="9525">
              <a:solidFill>
                <a:srgbClr val="F55E29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0974" name="Text Box 19">
              <a:extLst>
                <a:ext uri="{FF2B5EF4-FFF2-40B4-BE49-F238E27FC236}">
                  <a16:creationId xmlns:a16="http://schemas.microsoft.com/office/drawing/2014/main" id="{55414571-CA74-DBDC-4B07-3AAA99004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6" y="2409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  <a:ea typeface="仿宋_GB2312" pitchFamily="49" charset="-122"/>
                </a:rPr>
                <a:t>d</a:t>
              </a:r>
              <a:r>
                <a:rPr lang="en-US" altLang="zh-CN" b="1" i="1">
                  <a:solidFill>
                    <a:srgbClr val="FF3300"/>
                  </a:solidFill>
                  <a:ea typeface="仿宋_GB2312" pitchFamily="49" charset="-122"/>
                </a:rPr>
                <a:t>x</a:t>
              </a:r>
              <a:endParaRPr lang="en-US" altLang="zh-CN" b="1">
                <a:solidFill>
                  <a:srgbClr val="FF3300"/>
                </a:solidFill>
                <a:ea typeface="仿宋_GB2312" pitchFamily="49" charset="-122"/>
              </a:endParaRPr>
            </a:p>
          </p:txBody>
        </p:sp>
        <p:sp>
          <p:nvSpPr>
            <p:cNvPr id="40975" name="Line 20">
              <a:extLst>
                <a:ext uri="{FF2B5EF4-FFF2-40B4-BE49-F238E27FC236}">
                  <a16:creationId xmlns:a16="http://schemas.microsoft.com/office/drawing/2014/main" id="{94A5CB5F-6F01-3F5E-441E-22E349912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2" y="2985"/>
              <a:ext cx="528" cy="384"/>
            </a:xfrm>
            <a:prstGeom prst="line">
              <a:avLst/>
            </a:prstGeom>
            <a:noFill/>
            <a:ln w="9525">
              <a:solidFill>
                <a:srgbClr val="F55E2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6" name="Line 21">
              <a:extLst>
                <a:ext uri="{FF2B5EF4-FFF2-40B4-BE49-F238E27FC236}">
                  <a16:creationId xmlns:a16="http://schemas.microsoft.com/office/drawing/2014/main" id="{CB19590A-74FF-4E78-5806-47B4330D5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4" y="3813"/>
              <a:ext cx="0" cy="240"/>
            </a:xfrm>
            <a:prstGeom prst="line">
              <a:avLst/>
            </a:prstGeom>
            <a:noFill/>
            <a:ln w="9525">
              <a:solidFill>
                <a:srgbClr val="F55E2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7" name="Line 22">
              <a:extLst>
                <a:ext uri="{FF2B5EF4-FFF2-40B4-BE49-F238E27FC236}">
                  <a16:creationId xmlns:a16="http://schemas.microsoft.com/office/drawing/2014/main" id="{47B1F718-62DE-1BF4-A6BD-A93C7B0A76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3993"/>
              <a:ext cx="560" cy="0"/>
            </a:xfrm>
            <a:prstGeom prst="line">
              <a:avLst/>
            </a:prstGeom>
            <a:noFill/>
            <a:ln w="9525">
              <a:solidFill>
                <a:srgbClr val="F55E2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8" name="Rectangle 23">
              <a:extLst>
                <a:ext uri="{FF2B5EF4-FFF2-40B4-BE49-F238E27FC236}">
                  <a16:creationId xmlns:a16="http://schemas.microsoft.com/office/drawing/2014/main" id="{79F3F258-837E-14CA-2C8B-66B7C62F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377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rgbClr val="FF3300"/>
                  </a:solidFill>
                </a:rPr>
                <a:t>x</a:t>
              </a:r>
              <a:endParaRPr lang="en-US" altLang="zh-CN" sz="2400" b="1">
                <a:solidFill>
                  <a:srgbClr val="FF3300"/>
                </a:solidFill>
              </a:endParaRPr>
            </a:p>
          </p:txBody>
        </p:sp>
        <p:sp>
          <p:nvSpPr>
            <p:cNvPr id="40979" name="Freeform 24">
              <a:extLst>
                <a:ext uri="{FF2B5EF4-FFF2-40B4-BE49-F238E27FC236}">
                  <a16:creationId xmlns:a16="http://schemas.microsoft.com/office/drawing/2014/main" id="{7D7A4E1B-BBDB-A89C-378F-C7EBE3005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4" y="3201"/>
              <a:ext cx="96" cy="192"/>
            </a:xfrm>
            <a:custGeom>
              <a:avLst/>
              <a:gdLst>
                <a:gd name="T0" fmla="*/ 0 w 56"/>
                <a:gd name="T1" fmla="*/ 0 h 192"/>
                <a:gd name="T2" fmla="*/ 82 w 56"/>
                <a:gd name="T3" fmla="*/ 96 h 192"/>
                <a:gd name="T4" fmla="*/ 82 w 56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9525">
              <a:solidFill>
                <a:srgbClr val="F55E29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0" name="Line 25">
              <a:extLst>
                <a:ext uri="{FF2B5EF4-FFF2-40B4-BE49-F238E27FC236}">
                  <a16:creationId xmlns:a16="http://schemas.microsoft.com/office/drawing/2014/main" id="{89A46E7D-E4DF-E65A-E646-CFD2E15F2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4" y="3465"/>
              <a:ext cx="0" cy="576"/>
            </a:xfrm>
            <a:prstGeom prst="line">
              <a:avLst/>
            </a:prstGeom>
            <a:noFill/>
            <a:ln w="9525">
              <a:solidFill>
                <a:srgbClr val="F55E2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1" name="Text Box 26">
              <a:extLst>
                <a:ext uri="{FF2B5EF4-FFF2-40B4-BE49-F238E27FC236}">
                  <a16:creationId xmlns:a16="http://schemas.microsoft.com/office/drawing/2014/main" id="{2EFEF44F-67B5-9299-31C9-2356F62FE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3321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FF3300"/>
                  </a:solidFill>
                  <a:ea typeface="仿宋_GB2312" pitchFamily="49" charset="-122"/>
                  <a:sym typeface="Symbol" pitchFamily="2" charset="2"/>
                </a:rPr>
                <a:t></a:t>
              </a:r>
              <a:endParaRPr lang="en-US" altLang="zh-CN" b="1" i="1">
                <a:solidFill>
                  <a:srgbClr val="FF3300"/>
                </a:solidFill>
                <a:ea typeface="仿宋_GB2312" pitchFamily="49" charset="-122"/>
              </a:endParaRPr>
            </a:p>
          </p:txBody>
        </p:sp>
        <p:sp>
          <p:nvSpPr>
            <p:cNvPr id="40982" name="Rectangle 27">
              <a:extLst>
                <a:ext uri="{FF2B5EF4-FFF2-40B4-BE49-F238E27FC236}">
                  <a16:creationId xmlns:a16="http://schemas.microsoft.com/office/drawing/2014/main" id="{28CF61BA-EE1C-1260-9DCB-5D800556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3013"/>
              <a:ext cx="2148" cy="71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pSp>
          <p:nvGrpSpPr>
            <p:cNvPr id="40983" name="Group 28">
              <a:extLst>
                <a:ext uri="{FF2B5EF4-FFF2-40B4-BE49-F238E27FC236}">
                  <a16:creationId xmlns:a16="http://schemas.microsoft.com/office/drawing/2014/main" id="{794BE88F-3ACF-EA6D-3524-EBE24BC68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2" y="2712"/>
              <a:ext cx="238" cy="327"/>
              <a:chOff x="3264" y="2868"/>
              <a:chExt cx="240" cy="330"/>
            </a:xfrm>
          </p:grpSpPr>
          <p:sp>
            <p:nvSpPr>
              <p:cNvPr id="41056" name="Oval 29">
                <a:extLst>
                  <a:ext uri="{FF2B5EF4-FFF2-40B4-BE49-F238E27FC236}">
                    <a16:creationId xmlns:a16="http://schemas.microsoft.com/office/drawing/2014/main" id="{2188367F-1A33-D48A-E03A-31FBF7797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57" name="Text Box 30">
                <a:extLst>
                  <a:ext uri="{FF2B5EF4-FFF2-40B4-BE49-F238E27FC236}">
                    <a16:creationId xmlns:a16="http://schemas.microsoft.com/office/drawing/2014/main" id="{EA336F80-FA74-89A8-7A7D-C721F8122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sp>
          <p:nvSpPr>
            <p:cNvPr id="40984" name="Oval 31">
              <a:extLst>
                <a:ext uri="{FF2B5EF4-FFF2-40B4-BE49-F238E27FC236}">
                  <a16:creationId xmlns:a16="http://schemas.microsoft.com/office/drawing/2014/main" id="{FB271198-B0C3-14F7-3750-FC9427EDF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727"/>
              <a:ext cx="144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85" name="Oval 32">
              <a:extLst>
                <a:ext uri="{FF2B5EF4-FFF2-40B4-BE49-F238E27FC236}">
                  <a16:creationId xmlns:a16="http://schemas.microsoft.com/office/drawing/2014/main" id="{F8B72A60-AEC3-23C9-7DD8-4203504A9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3" y="3727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86" name="Oval 33">
              <a:extLst>
                <a:ext uri="{FF2B5EF4-FFF2-40B4-BE49-F238E27FC236}">
                  <a16:creationId xmlns:a16="http://schemas.microsoft.com/office/drawing/2014/main" id="{BD30B1D5-68B8-2D74-9512-D31781CB1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3727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87" name="Oval 34">
              <a:extLst>
                <a:ext uri="{FF2B5EF4-FFF2-40B4-BE49-F238E27FC236}">
                  <a16:creationId xmlns:a16="http://schemas.microsoft.com/office/drawing/2014/main" id="{8C582288-3A25-F991-6890-F8FC66752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3727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88" name="Oval 35">
              <a:extLst>
                <a:ext uri="{FF2B5EF4-FFF2-40B4-BE49-F238E27FC236}">
                  <a16:creationId xmlns:a16="http://schemas.microsoft.com/office/drawing/2014/main" id="{1153B0D7-6097-EC02-D236-07C48077E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3727"/>
              <a:ext cx="144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89" name="Oval 36">
              <a:extLst>
                <a:ext uri="{FF2B5EF4-FFF2-40B4-BE49-F238E27FC236}">
                  <a16:creationId xmlns:a16="http://schemas.microsoft.com/office/drawing/2014/main" id="{85B39327-370E-3764-6B53-DE22A169E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3727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90" name="Oval 37">
              <a:extLst>
                <a:ext uri="{FF2B5EF4-FFF2-40B4-BE49-F238E27FC236}">
                  <a16:creationId xmlns:a16="http://schemas.microsoft.com/office/drawing/2014/main" id="{7517C792-9EBC-80ED-1F5F-33841C274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" y="3727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91" name="Oval 38">
              <a:extLst>
                <a:ext uri="{FF2B5EF4-FFF2-40B4-BE49-F238E27FC236}">
                  <a16:creationId xmlns:a16="http://schemas.microsoft.com/office/drawing/2014/main" id="{B7BBB378-A1F4-87A0-F69D-49E6AA827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3727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92" name="Oval 39">
              <a:extLst>
                <a:ext uri="{FF2B5EF4-FFF2-40B4-BE49-F238E27FC236}">
                  <a16:creationId xmlns:a16="http://schemas.microsoft.com/office/drawing/2014/main" id="{9140103A-5DE9-6F6D-56F2-C3388BFF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3727"/>
              <a:ext cx="144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93" name="Oval 40">
              <a:extLst>
                <a:ext uri="{FF2B5EF4-FFF2-40B4-BE49-F238E27FC236}">
                  <a16:creationId xmlns:a16="http://schemas.microsoft.com/office/drawing/2014/main" id="{DED80A18-02B3-70B0-405C-4D120EF44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9" y="3727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94" name="Oval 41">
              <a:extLst>
                <a:ext uri="{FF2B5EF4-FFF2-40B4-BE49-F238E27FC236}">
                  <a16:creationId xmlns:a16="http://schemas.microsoft.com/office/drawing/2014/main" id="{77959371-2D93-B933-C56E-9077011C6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" y="3727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0995" name="Oval 42">
              <a:extLst>
                <a:ext uri="{FF2B5EF4-FFF2-40B4-BE49-F238E27FC236}">
                  <a16:creationId xmlns:a16="http://schemas.microsoft.com/office/drawing/2014/main" id="{7E8712D8-1076-A7F5-C04F-3C1A63F5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" y="3727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grpSp>
          <p:nvGrpSpPr>
            <p:cNvPr id="40996" name="Group 43">
              <a:extLst>
                <a:ext uri="{FF2B5EF4-FFF2-40B4-BE49-F238E27FC236}">
                  <a16:creationId xmlns:a16="http://schemas.microsoft.com/office/drawing/2014/main" id="{C2FEAD18-BAF3-3251-D66A-65E1940EB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" y="2712"/>
              <a:ext cx="239" cy="327"/>
              <a:chOff x="3264" y="2868"/>
              <a:chExt cx="240" cy="330"/>
            </a:xfrm>
          </p:grpSpPr>
          <p:sp>
            <p:nvSpPr>
              <p:cNvPr id="41054" name="Oval 44">
                <a:extLst>
                  <a:ext uri="{FF2B5EF4-FFF2-40B4-BE49-F238E27FC236}">
                    <a16:creationId xmlns:a16="http://schemas.microsoft.com/office/drawing/2014/main" id="{D52E50C1-11A7-9A0F-A862-C57C0EB54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55" name="Text Box 45">
                <a:extLst>
                  <a:ext uri="{FF2B5EF4-FFF2-40B4-BE49-F238E27FC236}">
                    <a16:creationId xmlns:a16="http://schemas.microsoft.com/office/drawing/2014/main" id="{38F6F9A5-48EE-0F38-8593-F534CB609D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0997" name="Group 46">
              <a:extLst>
                <a:ext uri="{FF2B5EF4-FFF2-40B4-BE49-F238E27FC236}">
                  <a16:creationId xmlns:a16="http://schemas.microsoft.com/office/drawing/2014/main" id="{5B22469B-FFC0-AD46-92FD-D97095BD7E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8" y="2708"/>
              <a:ext cx="239" cy="327"/>
              <a:chOff x="3264" y="2868"/>
              <a:chExt cx="240" cy="330"/>
            </a:xfrm>
          </p:grpSpPr>
          <p:sp>
            <p:nvSpPr>
              <p:cNvPr id="41052" name="Oval 47">
                <a:extLst>
                  <a:ext uri="{FF2B5EF4-FFF2-40B4-BE49-F238E27FC236}">
                    <a16:creationId xmlns:a16="http://schemas.microsoft.com/office/drawing/2014/main" id="{A7FB0229-1D36-D714-2567-2D3575C5F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53" name="Text Box 48">
                <a:extLst>
                  <a:ext uri="{FF2B5EF4-FFF2-40B4-BE49-F238E27FC236}">
                    <a16:creationId xmlns:a16="http://schemas.microsoft.com/office/drawing/2014/main" id="{6E393EF3-9CB1-A865-BBD7-94893747BA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0998" name="Group 49">
              <a:extLst>
                <a:ext uri="{FF2B5EF4-FFF2-40B4-BE49-F238E27FC236}">
                  <a16:creationId xmlns:a16="http://schemas.microsoft.com/office/drawing/2014/main" id="{A7D65FF8-97B3-089E-60A9-8924E41E88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1" y="2708"/>
              <a:ext cx="239" cy="327"/>
              <a:chOff x="3264" y="2868"/>
              <a:chExt cx="240" cy="330"/>
            </a:xfrm>
          </p:grpSpPr>
          <p:sp>
            <p:nvSpPr>
              <p:cNvPr id="41050" name="Oval 50">
                <a:extLst>
                  <a:ext uri="{FF2B5EF4-FFF2-40B4-BE49-F238E27FC236}">
                    <a16:creationId xmlns:a16="http://schemas.microsoft.com/office/drawing/2014/main" id="{D9CE6629-7ACF-5910-C178-7B07ABA3F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51" name="Text Box 51">
                <a:extLst>
                  <a:ext uri="{FF2B5EF4-FFF2-40B4-BE49-F238E27FC236}">
                    <a16:creationId xmlns:a16="http://schemas.microsoft.com/office/drawing/2014/main" id="{2D36F297-4B91-11ED-3F2E-474C1A4DF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0999" name="Group 52">
              <a:extLst>
                <a:ext uri="{FF2B5EF4-FFF2-40B4-BE49-F238E27FC236}">
                  <a16:creationId xmlns:a16="http://schemas.microsoft.com/office/drawing/2014/main" id="{31F433D9-29C2-3C1E-F212-35E0F7143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" y="2708"/>
              <a:ext cx="238" cy="327"/>
              <a:chOff x="3264" y="2868"/>
              <a:chExt cx="240" cy="330"/>
            </a:xfrm>
          </p:grpSpPr>
          <p:sp>
            <p:nvSpPr>
              <p:cNvPr id="41048" name="Oval 53">
                <a:extLst>
                  <a:ext uri="{FF2B5EF4-FFF2-40B4-BE49-F238E27FC236}">
                    <a16:creationId xmlns:a16="http://schemas.microsoft.com/office/drawing/2014/main" id="{A72D1853-87E3-5C70-F3F6-FBDDEE812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49" name="Text Box 54">
                <a:extLst>
                  <a:ext uri="{FF2B5EF4-FFF2-40B4-BE49-F238E27FC236}">
                    <a16:creationId xmlns:a16="http://schemas.microsoft.com/office/drawing/2014/main" id="{9E1D94EC-68B1-9BD5-F00B-C5862F8EF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1000" name="Group 55">
              <a:extLst>
                <a:ext uri="{FF2B5EF4-FFF2-40B4-BE49-F238E27FC236}">
                  <a16:creationId xmlns:a16="http://schemas.microsoft.com/office/drawing/2014/main" id="{0A3A5D0E-925C-FE86-3943-5D93CDF0D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8" y="2708"/>
              <a:ext cx="239" cy="327"/>
              <a:chOff x="3264" y="2868"/>
              <a:chExt cx="240" cy="330"/>
            </a:xfrm>
          </p:grpSpPr>
          <p:sp>
            <p:nvSpPr>
              <p:cNvPr id="41046" name="Oval 56">
                <a:extLst>
                  <a:ext uri="{FF2B5EF4-FFF2-40B4-BE49-F238E27FC236}">
                    <a16:creationId xmlns:a16="http://schemas.microsoft.com/office/drawing/2014/main" id="{7EF2B11A-1059-898E-440B-F296F1662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47" name="Text Box 57">
                <a:extLst>
                  <a:ext uri="{FF2B5EF4-FFF2-40B4-BE49-F238E27FC236}">
                    <a16:creationId xmlns:a16="http://schemas.microsoft.com/office/drawing/2014/main" id="{D113D01E-F733-71BD-5821-FC8DF8F164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1001" name="Group 58">
              <a:extLst>
                <a:ext uri="{FF2B5EF4-FFF2-40B4-BE49-F238E27FC236}">
                  <a16:creationId xmlns:a16="http://schemas.microsoft.com/office/drawing/2014/main" id="{F6C70F11-08ED-1EAD-0F4E-AF40E26D7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" y="2708"/>
              <a:ext cx="239" cy="327"/>
              <a:chOff x="3264" y="2868"/>
              <a:chExt cx="240" cy="330"/>
            </a:xfrm>
          </p:grpSpPr>
          <p:sp>
            <p:nvSpPr>
              <p:cNvPr id="41044" name="Oval 59">
                <a:extLst>
                  <a:ext uri="{FF2B5EF4-FFF2-40B4-BE49-F238E27FC236}">
                    <a16:creationId xmlns:a16="http://schemas.microsoft.com/office/drawing/2014/main" id="{EB4A97F9-DC03-18F5-9443-E1749B549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45" name="Text Box 60">
                <a:extLst>
                  <a:ext uri="{FF2B5EF4-FFF2-40B4-BE49-F238E27FC236}">
                    <a16:creationId xmlns:a16="http://schemas.microsoft.com/office/drawing/2014/main" id="{459EDBA6-A762-4A2C-3DAD-39E63754F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1002" name="Group 61">
              <a:extLst>
                <a:ext uri="{FF2B5EF4-FFF2-40B4-BE49-F238E27FC236}">
                  <a16:creationId xmlns:a16="http://schemas.microsoft.com/office/drawing/2014/main" id="{F246180D-4B28-D6BA-FCD3-3E29BED105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4" y="2708"/>
              <a:ext cx="239" cy="327"/>
              <a:chOff x="3264" y="2868"/>
              <a:chExt cx="240" cy="330"/>
            </a:xfrm>
          </p:grpSpPr>
          <p:sp>
            <p:nvSpPr>
              <p:cNvPr id="41042" name="Oval 62">
                <a:extLst>
                  <a:ext uri="{FF2B5EF4-FFF2-40B4-BE49-F238E27FC236}">
                    <a16:creationId xmlns:a16="http://schemas.microsoft.com/office/drawing/2014/main" id="{0930BE89-D341-F3DD-CB6F-105DAEBF6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43" name="Text Box 63">
                <a:extLst>
                  <a:ext uri="{FF2B5EF4-FFF2-40B4-BE49-F238E27FC236}">
                    <a16:creationId xmlns:a16="http://schemas.microsoft.com/office/drawing/2014/main" id="{FE9B891E-062D-1D40-8303-C5FB177BD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1003" name="Group 64">
              <a:extLst>
                <a:ext uri="{FF2B5EF4-FFF2-40B4-BE49-F238E27FC236}">
                  <a16:creationId xmlns:a16="http://schemas.microsoft.com/office/drawing/2014/main" id="{C4662DD2-64B2-D254-55D3-0EB409CD5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8" y="2708"/>
              <a:ext cx="238" cy="327"/>
              <a:chOff x="3264" y="2868"/>
              <a:chExt cx="240" cy="330"/>
            </a:xfrm>
          </p:grpSpPr>
          <p:sp>
            <p:nvSpPr>
              <p:cNvPr id="41040" name="Oval 65">
                <a:extLst>
                  <a:ext uri="{FF2B5EF4-FFF2-40B4-BE49-F238E27FC236}">
                    <a16:creationId xmlns:a16="http://schemas.microsoft.com/office/drawing/2014/main" id="{1B7CD1D3-17ED-ECEB-3389-2BD177953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41" name="Text Box 66">
                <a:extLst>
                  <a:ext uri="{FF2B5EF4-FFF2-40B4-BE49-F238E27FC236}">
                    <a16:creationId xmlns:a16="http://schemas.microsoft.com/office/drawing/2014/main" id="{2EC973EA-8260-BB61-597E-7D5598B418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1004" name="Group 67">
              <a:extLst>
                <a:ext uri="{FF2B5EF4-FFF2-40B4-BE49-F238E27FC236}">
                  <a16:creationId xmlns:a16="http://schemas.microsoft.com/office/drawing/2014/main" id="{353B3D85-892C-8EC9-E6DE-BDA89DB58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1" y="2708"/>
              <a:ext cx="239" cy="327"/>
              <a:chOff x="3264" y="2868"/>
              <a:chExt cx="240" cy="330"/>
            </a:xfrm>
          </p:grpSpPr>
          <p:sp>
            <p:nvSpPr>
              <p:cNvPr id="41038" name="Oval 68">
                <a:extLst>
                  <a:ext uri="{FF2B5EF4-FFF2-40B4-BE49-F238E27FC236}">
                    <a16:creationId xmlns:a16="http://schemas.microsoft.com/office/drawing/2014/main" id="{B1F3FAF3-B568-B751-7B2E-5B0530010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39" name="Text Box 69">
                <a:extLst>
                  <a:ext uri="{FF2B5EF4-FFF2-40B4-BE49-F238E27FC236}">
                    <a16:creationId xmlns:a16="http://schemas.microsoft.com/office/drawing/2014/main" id="{8CE548F2-24DF-816C-5094-C20D22F41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1005" name="Group 70">
              <a:extLst>
                <a:ext uri="{FF2B5EF4-FFF2-40B4-BE49-F238E27FC236}">
                  <a16:creationId xmlns:a16="http://schemas.microsoft.com/office/drawing/2014/main" id="{899BCF03-1C61-79FB-D155-F0513F745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2708"/>
              <a:ext cx="239" cy="327"/>
              <a:chOff x="3264" y="2868"/>
              <a:chExt cx="240" cy="330"/>
            </a:xfrm>
          </p:grpSpPr>
          <p:sp>
            <p:nvSpPr>
              <p:cNvPr id="41036" name="Oval 71">
                <a:extLst>
                  <a:ext uri="{FF2B5EF4-FFF2-40B4-BE49-F238E27FC236}">
                    <a16:creationId xmlns:a16="http://schemas.microsoft.com/office/drawing/2014/main" id="{5B6AB905-0927-5123-ECAF-977D7A28D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37" name="Text Box 72">
                <a:extLst>
                  <a:ext uri="{FF2B5EF4-FFF2-40B4-BE49-F238E27FC236}">
                    <a16:creationId xmlns:a16="http://schemas.microsoft.com/office/drawing/2014/main" id="{CB61565A-5FE5-9A29-AB3D-76E00B2FC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1006" name="Group 73">
              <a:extLst>
                <a:ext uri="{FF2B5EF4-FFF2-40B4-BE49-F238E27FC236}">
                  <a16:creationId xmlns:a16="http://schemas.microsoft.com/office/drawing/2014/main" id="{19BA056D-621D-C2EF-B11C-477DA20A74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7" y="2708"/>
              <a:ext cx="239" cy="327"/>
              <a:chOff x="3264" y="2868"/>
              <a:chExt cx="240" cy="330"/>
            </a:xfrm>
          </p:grpSpPr>
          <p:sp>
            <p:nvSpPr>
              <p:cNvPr id="41034" name="Oval 74">
                <a:extLst>
                  <a:ext uri="{FF2B5EF4-FFF2-40B4-BE49-F238E27FC236}">
                    <a16:creationId xmlns:a16="http://schemas.microsoft.com/office/drawing/2014/main" id="{FB36FD83-A65E-83A5-3FA9-D46547D4C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35" name="Text Box 75">
                <a:extLst>
                  <a:ext uri="{FF2B5EF4-FFF2-40B4-BE49-F238E27FC236}">
                    <a16:creationId xmlns:a16="http://schemas.microsoft.com/office/drawing/2014/main" id="{5F861F3B-4479-AFA6-F9C4-D516776CD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1007" name="Group 76">
              <a:extLst>
                <a:ext uri="{FF2B5EF4-FFF2-40B4-BE49-F238E27FC236}">
                  <a16:creationId xmlns:a16="http://schemas.microsoft.com/office/drawing/2014/main" id="{FF6CFFDB-8AC4-63EA-E422-FCFD6DE850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0" y="2707"/>
              <a:ext cx="239" cy="327"/>
              <a:chOff x="3264" y="2868"/>
              <a:chExt cx="240" cy="330"/>
            </a:xfrm>
          </p:grpSpPr>
          <p:sp>
            <p:nvSpPr>
              <p:cNvPr id="41032" name="Oval 77">
                <a:extLst>
                  <a:ext uri="{FF2B5EF4-FFF2-40B4-BE49-F238E27FC236}">
                    <a16:creationId xmlns:a16="http://schemas.microsoft.com/office/drawing/2014/main" id="{4918FBC4-B605-33CF-C2E1-2618E464C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33" name="Text Box 78">
                <a:extLst>
                  <a:ext uri="{FF2B5EF4-FFF2-40B4-BE49-F238E27FC236}">
                    <a16:creationId xmlns:a16="http://schemas.microsoft.com/office/drawing/2014/main" id="{25941543-ED6E-C267-11E9-63AC2DF9E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sp>
          <p:nvSpPr>
            <p:cNvPr id="41008" name="Oval 79">
              <a:extLst>
                <a:ext uri="{FF2B5EF4-FFF2-40B4-BE49-F238E27FC236}">
                  <a16:creationId xmlns:a16="http://schemas.microsoft.com/office/drawing/2014/main" id="{6A3AFABD-8B4E-A266-551A-8D7CD004A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3722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1009" name="Oval 80">
              <a:extLst>
                <a:ext uri="{FF2B5EF4-FFF2-40B4-BE49-F238E27FC236}">
                  <a16:creationId xmlns:a16="http://schemas.microsoft.com/office/drawing/2014/main" id="{66F4FD79-DA59-ECEA-10BF-535870E46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3722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1010" name="Oval 81">
              <a:extLst>
                <a:ext uri="{FF2B5EF4-FFF2-40B4-BE49-F238E27FC236}">
                  <a16:creationId xmlns:a16="http://schemas.microsoft.com/office/drawing/2014/main" id="{A49BC2C3-31D6-DA54-58FB-5D8A40A2D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3722"/>
              <a:ext cx="143" cy="143"/>
            </a:xfrm>
            <a:prstGeom prst="ellipse">
              <a:avLst/>
            </a:prstGeom>
            <a:solidFill>
              <a:srgbClr val="F5D5C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ea typeface="仿宋_GB2312" pitchFamily="49" charset="-122"/>
                  <a:sym typeface="Symbol" pitchFamily="2" charset="2"/>
                </a:rPr>
                <a:t></a:t>
              </a:r>
              <a:endParaRPr lang="en-US" altLang="zh-CN" b="1">
                <a:ea typeface="仿宋_GB2312" pitchFamily="49" charset="-122"/>
              </a:endParaRPr>
            </a:p>
          </p:txBody>
        </p:sp>
        <p:grpSp>
          <p:nvGrpSpPr>
            <p:cNvPr id="41011" name="Group 82">
              <a:extLst>
                <a:ext uri="{FF2B5EF4-FFF2-40B4-BE49-F238E27FC236}">
                  <a16:creationId xmlns:a16="http://schemas.microsoft.com/office/drawing/2014/main" id="{8D1185AC-E880-6328-6EAA-A9CBD69CF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3" y="2707"/>
              <a:ext cx="239" cy="327"/>
              <a:chOff x="3264" y="2868"/>
              <a:chExt cx="240" cy="330"/>
            </a:xfrm>
          </p:grpSpPr>
          <p:sp>
            <p:nvSpPr>
              <p:cNvPr id="41030" name="Oval 83">
                <a:extLst>
                  <a:ext uri="{FF2B5EF4-FFF2-40B4-BE49-F238E27FC236}">
                    <a16:creationId xmlns:a16="http://schemas.microsoft.com/office/drawing/2014/main" id="{F4242E60-FB50-49D2-73B5-089587487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31" name="Text Box 84">
                <a:extLst>
                  <a:ext uri="{FF2B5EF4-FFF2-40B4-BE49-F238E27FC236}">
                    <a16:creationId xmlns:a16="http://schemas.microsoft.com/office/drawing/2014/main" id="{A76676C3-95E1-415C-FF02-3BDFBB1484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grpSp>
          <p:nvGrpSpPr>
            <p:cNvPr id="41012" name="Group 85">
              <a:extLst>
                <a:ext uri="{FF2B5EF4-FFF2-40B4-BE49-F238E27FC236}">
                  <a16:creationId xmlns:a16="http://schemas.microsoft.com/office/drawing/2014/main" id="{9298C1A5-FEA7-56E7-5CBF-6102D25235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6" y="2703"/>
              <a:ext cx="239" cy="327"/>
              <a:chOff x="3264" y="2868"/>
              <a:chExt cx="240" cy="330"/>
            </a:xfrm>
          </p:grpSpPr>
          <p:sp>
            <p:nvSpPr>
              <p:cNvPr id="41028" name="Oval 86">
                <a:extLst>
                  <a:ext uri="{FF2B5EF4-FFF2-40B4-BE49-F238E27FC236}">
                    <a16:creationId xmlns:a16="http://schemas.microsoft.com/office/drawing/2014/main" id="{C692B851-727C-CB45-2726-494ED859A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144" cy="144"/>
              </a:xfrm>
              <a:prstGeom prst="ellipse">
                <a:avLst/>
              </a:prstGeom>
              <a:solidFill>
                <a:srgbClr val="F5D5C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1029" name="Text Box 87">
                <a:extLst>
                  <a:ext uri="{FF2B5EF4-FFF2-40B4-BE49-F238E27FC236}">
                    <a16:creationId xmlns:a16="http://schemas.microsoft.com/office/drawing/2014/main" id="{3AB023E7-688C-F34E-9E60-C3D4BF6D5E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868"/>
                <a:ext cx="240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ea typeface="仿宋_GB2312" pitchFamily="49" charset="-122"/>
                  </a:rPr>
                  <a:t>.</a:t>
                </a:r>
              </a:p>
            </p:txBody>
          </p:sp>
        </p:grpSp>
        <p:sp>
          <p:nvSpPr>
            <p:cNvPr id="41013" name="Line 88">
              <a:extLst>
                <a:ext uri="{FF2B5EF4-FFF2-40B4-BE49-F238E27FC236}">
                  <a16:creationId xmlns:a16="http://schemas.microsoft.com/office/drawing/2014/main" id="{09D7F586-A0B2-C092-9B9F-4948F3E0B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387"/>
              <a:ext cx="2386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4" name="Line 89">
              <a:extLst>
                <a:ext uri="{FF2B5EF4-FFF2-40B4-BE49-F238E27FC236}">
                  <a16:creationId xmlns:a16="http://schemas.microsoft.com/office/drawing/2014/main" id="{62DB2340-7530-38E0-F5C6-94844AD1E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8" y="2592"/>
              <a:ext cx="1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5" name="Line 90">
              <a:extLst>
                <a:ext uri="{FF2B5EF4-FFF2-40B4-BE49-F238E27FC236}">
                  <a16:creationId xmlns:a16="http://schemas.microsoft.com/office/drawing/2014/main" id="{F313A1E0-53A6-22D7-279E-8A33F7795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8" y="2592"/>
              <a:ext cx="1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6" name="Line 91">
              <a:extLst>
                <a:ext uri="{FF2B5EF4-FFF2-40B4-BE49-F238E27FC236}">
                  <a16:creationId xmlns:a16="http://schemas.microsoft.com/office/drawing/2014/main" id="{6F559239-3570-B6B9-FB30-FC1B4E329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3" y="2700"/>
              <a:ext cx="95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7" name="Text Box 92">
              <a:extLst>
                <a:ext uri="{FF2B5EF4-FFF2-40B4-BE49-F238E27FC236}">
                  <a16:creationId xmlns:a16="http://schemas.microsoft.com/office/drawing/2014/main" id="{EF160FBF-0703-40BD-140F-7757B500C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508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a typeface="仿宋_GB2312" pitchFamily="49" charset="-122"/>
                </a:rPr>
                <a:t>L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1018" name="Text Box 93">
              <a:extLst>
                <a:ext uri="{FF2B5EF4-FFF2-40B4-BE49-F238E27FC236}">
                  <a16:creationId xmlns:a16="http://schemas.microsoft.com/office/drawing/2014/main" id="{A5E90A19-508C-5FBB-331F-A6EE99443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6" y="2960"/>
              <a:ext cx="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ea typeface="仿宋_GB2312" pitchFamily="49" charset="-122"/>
                  <a:sym typeface="Symbol" pitchFamily="2" charset="2"/>
                </a:rPr>
                <a:t></a:t>
              </a:r>
              <a:r>
                <a:rPr lang="en-US" altLang="zh-CN" sz="2400" b="1" baseline="-25000">
                  <a:ea typeface="仿宋_GB2312" pitchFamily="49" charset="-122"/>
                  <a:sym typeface="Symbol" pitchFamily="2" charset="2"/>
                </a:rPr>
                <a:t>1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1019" name="Freeform 94">
              <a:extLst>
                <a:ext uri="{FF2B5EF4-FFF2-40B4-BE49-F238E27FC236}">
                  <a16:creationId xmlns:a16="http://schemas.microsoft.com/office/drawing/2014/main" id="{9487D500-11DF-E6A5-06E4-CD3EE9C18F19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4314" y="3019"/>
              <a:ext cx="183" cy="581"/>
            </a:xfrm>
            <a:custGeom>
              <a:avLst/>
              <a:gdLst>
                <a:gd name="T0" fmla="*/ 0 w 56"/>
                <a:gd name="T1" fmla="*/ 0 h 192"/>
                <a:gd name="T2" fmla="*/ 157 w 56"/>
                <a:gd name="T3" fmla="*/ 291 h 192"/>
                <a:gd name="T4" fmla="*/ 157 w 56"/>
                <a:gd name="T5" fmla="*/ 581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0" name="Text Box 95">
              <a:extLst>
                <a:ext uri="{FF2B5EF4-FFF2-40B4-BE49-F238E27FC236}">
                  <a16:creationId xmlns:a16="http://schemas.microsoft.com/office/drawing/2014/main" id="{74363B82-B213-A851-62E9-EB4D71E7A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307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ea typeface="仿宋_GB2312" pitchFamily="49" charset="-122"/>
                  <a:sym typeface="Symbol" pitchFamily="2" charset="2"/>
                </a:rPr>
                <a:t></a:t>
              </a:r>
              <a:r>
                <a:rPr lang="en-US" altLang="zh-CN" b="1" baseline="-25000">
                  <a:ea typeface="仿宋_GB2312" pitchFamily="49" charset="-122"/>
                  <a:sym typeface="Symbol" pitchFamily="2" charset="2"/>
                </a:rPr>
                <a:t>2</a:t>
              </a:r>
              <a:endParaRPr lang="en-US" altLang="zh-CN" b="1">
                <a:ea typeface="仿宋_GB2312" pitchFamily="49" charset="-122"/>
              </a:endParaRPr>
            </a:p>
          </p:txBody>
        </p:sp>
        <p:sp>
          <p:nvSpPr>
            <p:cNvPr id="41021" name="Freeform 96">
              <a:extLst>
                <a:ext uri="{FF2B5EF4-FFF2-40B4-BE49-F238E27FC236}">
                  <a16:creationId xmlns:a16="http://schemas.microsoft.com/office/drawing/2014/main" id="{A7645409-A7D5-B522-CF77-66BF97393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4" y="3175"/>
              <a:ext cx="95" cy="191"/>
            </a:xfrm>
            <a:custGeom>
              <a:avLst/>
              <a:gdLst>
                <a:gd name="T0" fmla="*/ 0 w 56"/>
                <a:gd name="T1" fmla="*/ 0 h 192"/>
                <a:gd name="T2" fmla="*/ 81 w 56"/>
                <a:gd name="T3" fmla="*/ 96 h 192"/>
                <a:gd name="T4" fmla="*/ 81 w 56"/>
                <a:gd name="T5" fmla="*/ 191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6" h="192">
                  <a:moveTo>
                    <a:pt x="0" y="0"/>
                  </a:moveTo>
                  <a:cubicBezTo>
                    <a:pt x="20" y="32"/>
                    <a:pt x="40" y="64"/>
                    <a:pt x="48" y="96"/>
                  </a:cubicBezTo>
                  <a:cubicBezTo>
                    <a:pt x="56" y="128"/>
                    <a:pt x="52" y="160"/>
                    <a:pt x="48" y="19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1022" name="Group 97">
              <a:extLst>
                <a:ext uri="{FF2B5EF4-FFF2-40B4-BE49-F238E27FC236}">
                  <a16:creationId xmlns:a16="http://schemas.microsoft.com/office/drawing/2014/main" id="{5B85F7E1-5098-F42C-E6AF-8361771D5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8" y="2998"/>
              <a:ext cx="2106" cy="680"/>
              <a:chOff x="3230" y="2368"/>
              <a:chExt cx="2106" cy="680"/>
            </a:xfrm>
          </p:grpSpPr>
          <p:sp>
            <p:nvSpPr>
              <p:cNvPr id="41024" name="Text Box 98">
                <a:extLst>
                  <a:ext uri="{FF2B5EF4-FFF2-40B4-BE49-F238E27FC236}">
                    <a16:creationId xmlns:a16="http://schemas.microsoft.com/office/drawing/2014/main" id="{214D058B-A30B-2733-15B6-278034D129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8" y="2721"/>
                <a:ext cx="23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ea typeface="仿宋_GB2312" pitchFamily="49" charset="-122"/>
                  </a:rPr>
                  <a:t>P</a:t>
                </a:r>
                <a:endParaRPr lang="en-US" altLang="zh-CN" b="1">
                  <a:ea typeface="仿宋_GB2312" pitchFamily="49" charset="-122"/>
                </a:endParaRPr>
              </a:p>
            </p:txBody>
          </p:sp>
          <p:grpSp>
            <p:nvGrpSpPr>
              <p:cNvPr id="41025" name="Group 99">
                <a:extLst>
                  <a:ext uri="{FF2B5EF4-FFF2-40B4-BE49-F238E27FC236}">
                    <a16:creationId xmlns:a16="http://schemas.microsoft.com/office/drawing/2014/main" id="{D1C675B7-B886-DBCC-0DC2-D9AFAB2F90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30" y="2368"/>
                <a:ext cx="2106" cy="390"/>
                <a:chOff x="3230" y="1632"/>
                <a:chExt cx="2106" cy="390"/>
              </a:xfrm>
            </p:grpSpPr>
            <p:sp>
              <p:nvSpPr>
                <p:cNvPr id="41026" name="Line 100">
                  <a:extLst>
                    <a:ext uri="{FF2B5EF4-FFF2-40B4-BE49-F238E27FC236}">
                      <a16:creationId xmlns:a16="http://schemas.microsoft.com/office/drawing/2014/main" id="{E3CF465F-0100-C0CC-5F96-9FE3CEF8E3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0" y="1641"/>
                  <a:ext cx="1146" cy="3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027" name="Line 101">
                  <a:extLst>
                    <a:ext uri="{FF2B5EF4-FFF2-40B4-BE49-F238E27FC236}">
                      <a16:creationId xmlns:a16="http://schemas.microsoft.com/office/drawing/2014/main" id="{9CC00B10-E245-3A46-2C24-480D4BA1DC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230" y="1632"/>
                  <a:ext cx="955" cy="3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023" name="Line 102">
              <a:extLst>
                <a:ext uri="{FF2B5EF4-FFF2-40B4-BE49-F238E27FC236}">
                  <a16:creationId xmlns:a16="http://schemas.microsoft.com/office/drawing/2014/main" id="{EC5ECD58-1120-330E-995D-2A7C811FB9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0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4055" name="Rectangle 103">
            <a:extLst>
              <a:ext uri="{FF2B5EF4-FFF2-40B4-BE49-F238E27FC236}">
                <a16:creationId xmlns:a16="http://schemas.microsoft.com/office/drawing/2014/main" id="{2D28985F-9829-76D3-43C3-F8F0FD442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2986088"/>
            <a:ext cx="2532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choose d</a:t>
            </a: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=</a:t>
            </a: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nI</a:t>
            </a:r>
            <a:r>
              <a:rPr lang="en-US" altLang="zh-CN" b="1">
                <a:solidFill>
                  <a:srgbClr val="3333FF"/>
                </a:solidFill>
                <a:ea typeface="楷体_GB2312" pitchFamily="49" charset="-122"/>
              </a:rPr>
              <a:t>d</a:t>
            </a:r>
            <a:r>
              <a:rPr lang="en-US" altLang="zh-CN" b="1" i="1">
                <a:solidFill>
                  <a:srgbClr val="3333FF"/>
                </a:solidFill>
                <a:ea typeface="楷体_GB2312" pitchFamily="49" charset="-122"/>
              </a:rPr>
              <a:t>x</a:t>
            </a:r>
          </a:p>
        </p:txBody>
      </p:sp>
      <p:sp>
        <p:nvSpPr>
          <p:cNvPr id="894056" name="Rectangle 104">
            <a:extLst>
              <a:ext uri="{FF2B5EF4-FFF2-40B4-BE49-F238E27FC236}">
                <a16:creationId xmlns:a16="http://schemas.microsoft.com/office/drawing/2014/main" id="{70850D09-335F-0D84-E598-CF532CCBD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0"/>
            <a:ext cx="403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ea typeface="楷体_GB2312" pitchFamily="49" charset="-122"/>
              </a:rPr>
              <a:t>x=R</a:t>
            </a:r>
            <a:r>
              <a:rPr lang="en-US" altLang="zh-CN" b="1">
                <a:ea typeface="楷体_GB2312" pitchFamily="49" charset="-122"/>
              </a:rPr>
              <a:t>cot</a:t>
            </a:r>
            <a:r>
              <a:rPr lang="en-US" altLang="zh-CN" b="1" i="1">
                <a:ea typeface="仿宋_GB2312" pitchFamily="49" charset="-122"/>
                <a:sym typeface="Symbol" pitchFamily="2" charset="2"/>
              </a:rPr>
              <a:t></a:t>
            </a:r>
            <a:r>
              <a:rPr lang="en-US" altLang="zh-CN" sz="2400" b="1">
                <a:ea typeface="仿宋_GB2312" pitchFamily="49" charset="-122"/>
                <a:sym typeface="Symbol" pitchFamily="2" charset="2"/>
              </a:rPr>
              <a:t> , </a:t>
            </a:r>
            <a:r>
              <a:rPr lang="en-US" altLang="zh-CN" b="1">
                <a:ea typeface="仿宋_GB2312" pitchFamily="49" charset="-122"/>
                <a:sym typeface="Symbol" pitchFamily="2" charset="2"/>
              </a:rPr>
              <a:t>d</a:t>
            </a:r>
            <a:r>
              <a:rPr lang="en-US" altLang="zh-CN" b="1" i="1">
                <a:ea typeface="仿宋_GB2312" pitchFamily="49" charset="-122"/>
                <a:sym typeface="Symbol" pitchFamily="2" charset="2"/>
              </a:rPr>
              <a:t>x=R</a:t>
            </a:r>
            <a:r>
              <a:rPr lang="en-US" altLang="zh-CN" b="1">
                <a:ea typeface="仿宋_GB2312" pitchFamily="49" charset="-122"/>
                <a:sym typeface="Symbol" pitchFamily="2" charset="2"/>
              </a:rPr>
              <a:t>csc</a:t>
            </a:r>
            <a:r>
              <a:rPr lang="en-US" altLang="zh-CN" b="1" i="1" baseline="30000">
                <a:ea typeface="仿宋_GB2312" pitchFamily="49" charset="-122"/>
                <a:sym typeface="Symbol" pitchFamily="2" charset="2"/>
              </a:rPr>
              <a:t>2</a:t>
            </a:r>
            <a:r>
              <a:rPr lang="en-US" altLang="zh-CN" b="1" i="1">
                <a:ea typeface="仿宋_GB2312" pitchFamily="49" charset="-122"/>
                <a:sym typeface="Symbol" pitchFamily="2" charset="2"/>
              </a:rPr>
              <a:t> </a:t>
            </a:r>
            <a:r>
              <a:rPr lang="en-US" altLang="zh-CN" b="1">
                <a:ea typeface="仿宋_GB2312" pitchFamily="49" charset="-122"/>
                <a:sym typeface="Symbol" pitchFamily="2" charset="2"/>
              </a:rPr>
              <a:t> d </a:t>
            </a:r>
            <a:r>
              <a:rPr lang="en-US" altLang="zh-CN" b="1" i="1">
                <a:ea typeface="仿宋_GB2312" pitchFamily="49" charset="-122"/>
                <a:sym typeface="Symbol" pitchFamily="2" charset="2"/>
              </a:rPr>
              <a:t></a:t>
            </a:r>
            <a:r>
              <a:rPr lang="en-US" altLang="zh-CN" b="1">
                <a:ea typeface="仿宋_GB2312" pitchFamily="49" charset="-122"/>
                <a:sym typeface="Symbol" pitchFamily="2" charset="2"/>
              </a:rPr>
              <a:t>, </a:t>
            </a:r>
            <a:r>
              <a:rPr lang="en-US" altLang="zh-CN" b="1" i="1">
                <a:ea typeface="仿宋_GB2312" pitchFamily="49" charset="-122"/>
                <a:sym typeface="Symbol" pitchFamily="2" charset="2"/>
              </a:rPr>
              <a:t>R</a:t>
            </a:r>
            <a:r>
              <a:rPr lang="en-US" altLang="zh-CN" b="1" i="1" baseline="30000">
                <a:ea typeface="仿宋_GB2312" pitchFamily="49" charset="-122"/>
                <a:sym typeface="Symbol" pitchFamily="2" charset="2"/>
              </a:rPr>
              <a:t>2</a:t>
            </a:r>
            <a:r>
              <a:rPr lang="en-US" altLang="zh-CN" b="1">
                <a:ea typeface="仿宋_GB2312" pitchFamily="49" charset="-122"/>
                <a:sym typeface="Symbol" pitchFamily="2" charset="2"/>
              </a:rPr>
              <a:t>+</a:t>
            </a:r>
            <a:r>
              <a:rPr lang="en-US" altLang="zh-CN" b="1" i="1">
                <a:ea typeface="仿宋_GB2312" pitchFamily="49" charset="-122"/>
                <a:sym typeface="Symbol" pitchFamily="2" charset="2"/>
              </a:rPr>
              <a:t>x</a:t>
            </a:r>
            <a:r>
              <a:rPr lang="en-US" altLang="zh-CN" b="1" i="1" baseline="30000">
                <a:ea typeface="仿宋_GB2312" pitchFamily="49" charset="-122"/>
                <a:sym typeface="Symbol" pitchFamily="2" charset="2"/>
              </a:rPr>
              <a:t>2</a:t>
            </a:r>
            <a:r>
              <a:rPr lang="en-US" altLang="zh-CN" b="1" i="1">
                <a:ea typeface="仿宋_GB2312" pitchFamily="49" charset="-122"/>
                <a:sym typeface="Symbol" pitchFamily="2" charset="2"/>
              </a:rPr>
              <a:t>= R</a:t>
            </a:r>
            <a:r>
              <a:rPr lang="en-US" altLang="zh-CN" b="1" i="1" baseline="30000">
                <a:ea typeface="仿宋_GB2312" pitchFamily="49" charset="-122"/>
                <a:sym typeface="Symbol" pitchFamily="2" charset="2"/>
              </a:rPr>
              <a:t>2 </a:t>
            </a:r>
            <a:r>
              <a:rPr lang="en-US" altLang="zh-CN" b="1">
                <a:ea typeface="仿宋_GB2312" pitchFamily="49" charset="-122"/>
                <a:sym typeface="Symbol" pitchFamily="2" charset="2"/>
              </a:rPr>
              <a:t>csc</a:t>
            </a:r>
            <a:r>
              <a:rPr lang="en-US" altLang="zh-CN" b="1" i="1" baseline="30000">
                <a:ea typeface="仿宋_GB2312" pitchFamily="49" charset="-122"/>
                <a:sym typeface="Symbol" pitchFamily="2" charset="2"/>
              </a:rPr>
              <a:t>2</a:t>
            </a:r>
            <a:r>
              <a:rPr lang="en-US" altLang="zh-CN" b="1" i="1">
                <a:ea typeface="仿宋_GB2312" pitchFamily="49" charset="-122"/>
                <a:sym typeface="Symbol" pitchFamily="2" charset="2"/>
              </a:rPr>
              <a:t> </a:t>
            </a:r>
            <a:r>
              <a:rPr lang="en-US" altLang="zh-CN" b="1">
                <a:ea typeface="仿宋_GB2312" pitchFamily="49" charset="-122"/>
                <a:sym typeface="Symbol" pitchFamily="2" charset="2"/>
              </a:rPr>
              <a:t> </a:t>
            </a:r>
          </a:p>
        </p:txBody>
      </p:sp>
      <p:graphicFrame>
        <p:nvGraphicFramePr>
          <p:cNvPr id="894057" name="Object 105">
            <a:extLst>
              <a:ext uri="{FF2B5EF4-FFF2-40B4-BE49-F238E27FC236}">
                <a16:creationId xmlns:a16="http://schemas.microsoft.com/office/drawing/2014/main" id="{7E4BDFCF-AF1C-44A5-CEDF-C1C4775E3C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53000"/>
          <a:ext cx="3429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733200" imgH="11696700" progId="Equation.3">
                  <p:embed/>
                </p:oleObj>
              </mc:Choice>
              <mc:Fallback>
                <p:oleObj name="Equation" r:id="rId6" imgW="49733200" imgH="116967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53000"/>
                        <a:ext cx="34290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4058" name="Object 106">
            <a:extLst>
              <a:ext uri="{FF2B5EF4-FFF2-40B4-BE49-F238E27FC236}">
                <a16:creationId xmlns:a16="http://schemas.microsoft.com/office/drawing/2014/main" id="{04E953F4-3EFA-6121-9174-63173DF2F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932488"/>
          <a:ext cx="39624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419500" imgH="11696700" progId="Equation.3">
                  <p:embed/>
                </p:oleObj>
              </mc:Choice>
              <mc:Fallback>
                <p:oleObj name="Equation" r:id="rId8" imgW="54419500" imgH="116967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932488"/>
                        <a:ext cx="3962400" cy="849312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4059" name="Text Box 107">
            <a:extLst>
              <a:ext uri="{FF2B5EF4-FFF2-40B4-BE49-F238E27FC236}">
                <a16:creationId xmlns:a16="http://schemas.microsoft.com/office/drawing/2014/main" id="{0A939445-CDD5-6A9A-4932-C6048E97B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576638"/>
            <a:ext cx="26670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0000"/>
                </a:solidFill>
              </a:rPr>
              <a:t>Same direction!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89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93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9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94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9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9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9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54" grpId="0" autoUpdateAnimBg="0"/>
      <p:bldP spid="893955" grpId="0" build="p" autoUpdateAnimBg="0" advAuto="0"/>
      <p:bldP spid="894055" grpId="0" build="p" autoUpdateAnimBg="0"/>
      <p:bldP spid="894056" grpId="0" autoUpdateAnimBg="0"/>
      <p:bldP spid="894059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5493" name="Object 1061">
            <a:extLst>
              <a:ext uri="{FF2B5EF4-FFF2-40B4-BE49-F238E27FC236}">
                <a16:creationId xmlns:a16="http://schemas.microsoft.com/office/drawing/2014/main" id="{70452767-F282-814F-CF98-82C602971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524000"/>
          <a:ext cx="3200400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1981200" imgH="1447800" progId="Paint.Picture">
                  <p:embed/>
                </p:oleObj>
              </mc:Choice>
              <mc:Fallback>
                <p:oleObj name="BMP 图象" r:id="rId2" imgW="1981200" imgH="1447800" progId="Paint.Picture">
                  <p:embed/>
                  <p:pic>
                    <p:nvPicPr>
                      <p:cNvPr id="0" name="Object 1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24000"/>
                        <a:ext cx="3200400" cy="233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5462" name="Text Box 1030">
            <a:extLst>
              <a:ext uri="{FF2B5EF4-FFF2-40B4-BE49-F238E27FC236}">
                <a16:creationId xmlns:a16="http://schemas.microsoft.com/office/drawing/2014/main" id="{F53ED7AD-8C64-EB20-5454-94EFD0E49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0488"/>
            <a:ext cx="2547938" cy="519112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Explanations:</a:t>
            </a:r>
          </a:p>
        </p:txBody>
      </p:sp>
      <p:grpSp>
        <p:nvGrpSpPr>
          <p:cNvPr id="915496" name="Group 1064">
            <a:extLst>
              <a:ext uri="{FF2B5EF4-FFF2-40B4-BE49-F238E27FC236}">
                <a16:creationId xmlns:a16="http://schemas.microsoft.com/office/drawing/2014/main" id="{C66ABD68-C6FC-6272-6AD6-FB4BF31EF009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676400"/>
            <a:ext cx="5791200" cy="1066800"/>
            <a:chOff x="0" y="1008"/>
            <a:chExt cx="3648" cy="672"/>
          </a:xfrm>
        </p:grpSpPr>
        <p:sp>
          <p:nvSpPr>
            <p:cNvPr id="42012" name="Text Box 1033">
              <a:extLst>
                <a:ext uri="{FF2B5EF4-FFF2-40B4-BE49-F238E27FC236}">
                  <a16:creationId xmlns:a16="http://schemas.microsoft.com/office/drawing/2014/main" id="{2CB9BCEE-9B64-1B04-560B-FAA66F3B9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008"/>
              <a:ext cx="364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②</a:t>
              </a:r>
              <a:r>
                <a:rPr lang="en-US" altLang="zh-CN" sz="3200" b="1"/>
                <a:t>For a “infinitely long” solenoid, The     at the </a:t>
              </a:r>
              <a:r>
                <a:rPr lang="en-US" altLang="zh-CN" sz="3200" b="1">
                  <a:solidFill>
                    <a:srgbClr val="FF0000"/>
                  </a:solidFill>
                </a:rPr>
                <a:t>axial line</a:t>
              </a:r>
              <a:r>
                <a:rPr lang="en-US" altLang="zh-CN" sz="2000" b="1">
                  <a:latin typeface="宋体" panose="02010600030101010101" pitchFamily="2" charset="-122"/>
                  <a:sym typeface="Symbol" pitchFamily="2" charset="2"/>
                </a:rPr>
                <a:t>:</a:t>
              </a:r>
            </a:p>
          </p:txBody>
        </p:sp>
        <p:graphicFrame>
          <p:nvGraphicFramePr>
            <p:cNvPr id="42013" name="Object 1034">
              <a:extLst>
                <a:ext uri="{FF2B5EF4-FFF2-40B4-BE49-F238E27FC236}">
                  <a16:creationId xmlns:a16="http://schemas.microsoft.com/office/drawing/2014/main" id="{42D0C7E2-C5BC-3476-F269-D2E56EFF77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35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4200" imgH="5270500" progId="Equation.3">
                    <p:embed/>
                  </p:oleObj>
                </mc:Choice>
                <mc:Fallback>
                  <p:oleObj name="Equation" r:id="rId4" imgW="4394200" imgH="52705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35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5497" name="Group 1065">
            <a:extLst>
              <a:ext uri="{FF2B5EF4-FFF2-40B4-BE49-F238E27FC236}">
                <a16:creationId xmlns:a16="http://schemas.microsoft.com/office/drawing/2014/main" id="{F8072EC6-7F6F-B219-5E15-311C0A0DF6EE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924175"/>
            <a:ext cx="4968875" cy="577850"/>
            <a:chOff x="249" y="1842"/>
            <a:chExt cx="3130" cy="364"/>
          </a:xfrm>
        </p:grpSpPr>
        <p:graphicFrame>
          <p:nvGraphicFramePr>
            <p:cNvPr id="42007" name="Object 1026">
              <a:extLst>
                <a:ext uri="{FF2B5EF4-FFF2-40B4-BE49-F238E27FC236}">
                  <a16:creationId xmlns:a16="http://schemas.microsoft.com/office/drawing/2014/main" id="{B7BD97C0-6E44-6E81-66E2-9BE009B4D0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86" y="1870"/>
            <a:ext cx="109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630400" imgH="5270500" progId="Equation.3">
                    <p:embed/>
                  </p:oleObj>
                </mc:Choice>
                <mc:Fallback>
                  <p:oleObj name="公式" r:id="rId6" imgW="14630400" imgH="5270500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" y="1870"/>
                          <a:ext cx="1093" cy="336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 w="76200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8" name="Object 1035">
              <a:extLst>
                <a:ext uri="{FF2B5EF4-FFF2-40B4-BE49-F238E27FC236}">
                  <a16:creationId xmlns:a16="http://schemas.microsoft.com/office/drawing/2014/main" id="{6025F372-3E10-AE43-D7F6-3511262A1C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" y="1842"/>
            <a:ext cx="12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1069300" imgH="4978400" progId="Equation.3">
                    <p:embed/>
                  </p:oleObj>
                </mc:Choice>
                <mc:Fallback>
                  <p:oleObj name="公式" r:id="rId8" imgW="21069300" imgH="497840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842"/>
                          <a:ext cx="129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09" name="Group 1036">
              <a:extLst>
                <a:ext uri="{FF2B5EF4-FFF2-40B4-BE49-F238E27FC236}">
                  <a16:creationId xmlns:a16="http://schemas.microsoft.com/office/drawing/2014/main" id="{25B365F3-483E-95E8-9F92-A9D5CA724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7" y="1988"/>
              <a:ext cx="258" cy="54"/>
              <a:chOff x="1728" y="1824"/>
              <a:chExt cx="240" cy="48"/>
            </a:xfrm>
          </p:grpSpPr>
          <p:sp>
            <p:nvSpPr>
              <p:cNvPr id="42010" name="Line 1037">
                <a:extLst>
                  <a:ext uri="{FF2B5EF4-FFF2-40B4-BE49-F238E27FC236}">
                    <a16:creationId xmlns:a16="http://schemas.microsoft.com/office/drawing/2014/main" id="{EAC787C1-3CC1-45F1-DDF7-E3E32FC19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011" name="Line 1038">
                <a:extLst>
                  <a:ext uri="{FF2B5EF4-FFF2-40B4-BE49-F238E27FC236}">
                    <a16:creationId xmlns:a16="http://schemas.microsoft.com/office/drawing/2014/main" id="{1B9EAD07-CA49-E680-78ED-C62747451A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87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15476" name="Group 1044">
            <a:extLst>
              <a:ext uri="{FF2B5EF4-FFF2-40B4-BE49-F238E27FC236}">
                <a16:creationId xmlns:a16="http://schemas.microsoft.com/office/drawing/2014/main" id="{55E7ADF8-94E8-89FF-7960-DA1D8ED5F31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267200"/>
            <a:ext cx="5734050" cy="2046288"/>
            <a:chOff x="480" y="3031"/>
            <a:chExt cx="3612" cy="1289"/>
          </a:xfrm>
        </p:grpSpPr>
        <p:grpSp>
          <p:nvGrpSpPr>
            <p:cNvPr id="41992" name="Group 1045">
              <a:extLst>
                <a:ext uri="{FF2B5EF4-FFF2-40B4-BE49-F238E27FC236}">
                  <a16:creationId xmlns:a16="http://schemas.microsoft.com/office/drawing/2014/main" id="{2354934C-9E07-6F0E-D2B3-E8FE67EAC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2" y="3746"/>
              <a:ext cx="436" cy="562"/>
              <a:chOff x="1916" y="2880"/>
              <a:chExt cx="436" cy="827"/>
            </a:xfrm>
          </p:grpSpPr>
          <p:sp>
            <p:nvSpPr>
              <p:cNvPr id="42005" name="Freeform 1046">
                <a:extLst>
                  <a:ext uri="{FF2B5EF4-FFF2-40B4-BE49-F238E27FC236}">
                    <a16:creationId xmlns:a16="http://schemas.microsoft.com/office/drawing/2014/main" id="{829F57D0-0AD9-B67A-13CC-EFA908342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5" y="2880"/>
                <a:ext cx="1" cy="499"/>
              </a:xfrm>
              <a:custGeom>
                <a:avLst/>
                <a:gdLst>
                  <a:gd name="T0" fmla="*/ 0 w 6"/>
                  <a:gd name="T1" fmla="*/ 0 h 499"/>
                  <a:gd name="T2" fmla="*/ 1 w 6"/>
                  <a:gd name="T3" fmla="*/ 499 h 49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499">
                    <a:moveTo>
                      <a:pt x="0" y="0"/>
                    </a:moveTo>
                    <a:lnTo>
                      <a:pt x="6" y="499"/>
                    </a:lnTo>
                  </a:path>
                </a:pathLst>
              </a:custGeom>
              <a:noFill/>
              <a:ln w="9525" cap="flat" cmpd="sng">
                <a:solidFill>
                  <a:srgbClr val="CC33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6" name="Text Box 1047">
                <a:extLst>
                  <a:ext uri="{FF2B5EF4-FFF2-40B4-BE49-F238E27FC236}">
                    <a16:creationId xmlns:a16="http://schemas.microsoft.com/office/drawing/2014/main" id="{E09D5AFE-F369-A9B6-EBB6-0005FF77B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6" y="3283"/>
                <a:ext cx="436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 i="1"/>
                  <a:t>–5R</a:t>
                </a:r>
                <a:endParaRPr lang="en-US" altLang="zh-CN" b="1"/>
              </a:p>
            </p:txBody>
          </p:sp>
        </p:grpSp>
        <p:grpSp>
          <p:nvGrpSpPr>
            <p:cNvPr id="41993" name="Group 1048">
              <a:extLst>
                <a:ext uri="{FF2B5EF4-FFF2-40B4-BE49-F238E27FC236}">
                  <a16:creationId xmlns:a16="http://schemas.microsoft.com/office/drawing/2014/main" id="{942CE1D7-9B0A-D078-4A37-2454617AD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317"/>
              <a:ext cx="3234" cy="723"/>
              <a:chOff x="1464" y="2256"/>
              <a:chExt cx="3234" cy="1062"/>
            </a:xfrm>
          </p:grpSpPr>
          <p:sp>
            <p:nvSpPr>
              <p:cNvPr id="42003" name="Freeform 1049">
                <a:extLst>
                  <a:ext uri="{FF2B5EF4-FFF2-40B4-BE49-F238E27FC236}">
                    <a16:creationId xmlns:a16="http://schemas.microsoft.com/office/drawing/2014/main" id="{12B85EB1-9197-F275-D20A-7DA010F7C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1" y="2256"/>
                <a:ext cx="1607" cy="1049"/>
              </a:xfrm>
              <a:custGeom>
                <a:avLst/>
                <a:gdLst>
                  <a:gd name="T0" fmla="*/ 0 w 1607"/>
                  <a:gd name="T1" fmla="*/ 52 h 1002"/>
                  <a:gd name="T2" fmla="*/ 658 w 1607"/>
                  <a:gd name="T3" fmla="*/ 98 h 1002"/>
                  <a:gd name="T4" fmla="*/ 964 w 1607"/>
                  <a:gd name="T5" fmla="*/ 528 h 1002"/>
                  <a:gd name="T6" fmla="*/ 1188 w 1607"/>
                  <a:gd name="T7" fmla="*/ 850 h 1002"/>
                  <a:gd name="T8" fmla="*/ 1607 w 1607"/>
                  <a:gd name="T9" fmla="*/ 973 h 10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7" h="1002">
                    <a:moveTo>
                      <a:pt x="0" y="50"/>
                    </a:moveTo>
                    <a:cubicBezTo>
                      <a:pt x="118" y="57"/>
                      <a:pt x="424" y="0"/>
                      <a:pt x="658" y="94"/>
                    </a:cubicBezTo>
                    <a:cubicBezTo>
                      <a:pt x="892" y="188"/>
                      <a:pt x="879" y="392"/>
                      <a:pt x="964" y="504"/>
                    </a:cubicBezTo>
                    <a:cubicBezTo>
                      <a:pt x="1050" y="616"/>
                      <a:pt x="1114" y="756"/>
                      <a:pt x="1188" y="812"/>
                    </a:cubicBezTo>
                    <a:cubicBezTo>
                      <a:pt x="1263" y="868"/>
                      <a:pt x="1430" y="1002"/>
                      <a:pt x="1607" y="929"/>
                    </a:cubicBezTo>
                  </a:path>
                </a:pathLst>
              </a:custGeom>
              <a:noFill/>
              <a:ln w="412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4" name="Freeform 1050">
                <a:extLst>
                  <a:ext uri="{FF2B5EF4-FFF2-40B4-BE49-F238E27FC236}">
                    <a16:creationId xmlns:a16="http://schemas.microsoft.com/office/drawing/2014/main" id="{2E2A936F-E5C7-DFA9-DE45-5A30CC66239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464" y="2269"/>
                <a:ext cx="1607" cy="1049"/>
              </a:xfrm>
              <a:custGeom>
                <a:avLst/>
                <a:gdLst>
                  <a:gd name="T0" fmla="*/ 0 w 1607"/>
                  <a:gd name="T1" fmla="*/ 52 h 1002"/>
                  <a:gd name="T2" fmla="*/ 658 w 1607"/>
                  <a:gd name="T3" fmla="*/ 98 h 1002"/>
                  <a:gd name="T4" fmla="*/ 964 w 1607"/>
                  <a:gd name="T5" fmla="*/ 528 h 1002"/>
                  <a:gd name="T6" fmla="*/ 1188 w 1607"/>
                  <a:gd name="T7" fmla="*/ 850 h 1002"/>
                  <a:gd name="T8" fmla="*/ 1607 w 1607"/>
                  <a:gd name="T9" fmla="*/ 973 h 10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07" h="1002">
                    <a:moveTo>
                      <a:pt x="0" y="50"/>
                    </a:moveTo>
                    <a:cubicBezTo>
                      <a:pt x="118" y="57"/>
                      <a:pt x="424" y="0"/>
                      <a:pt x="658" y="94"/>
                    </a:cubicBezTo>
                    <a:cubicBezTo>
                      <a:pt x="892" y="188"/>
                      <a:pt x="879" y="392"/>
                      <a:pt x="964" y="504"/>
                    </a:cubicBezTo>
                    <a:cubicBezTo>
                      <a:pt x="1050" y="616"/>
                      <a:pt x="1114" y="756"/>
                      <a:pt x="1188" y="812"/>
                    </a:cubicBezTo>
                    <a:cubicBezTo>
                      <a:pt x="1263" y="868"/>
                      <a:pt x="1430" y="1002"/>
                      <a:pt x="1607" y="929"/>
                    </a:cubicBezTo>
                  </a:path>
                </a:pathLst>
              </a:custGeom>
              <a:noFill/>
              <a:ln w="412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994" name="Group 1051">
              <a:extLst>
                <a:ext uri="{FF2B5EF4-FFF2-40B4-BE49-F238E27FC236}">
                  <a16:creationId xmlns:a16="http://schemas.microsoft.com/office/drawing/2014/main" id="{22544914-817D-585F-08D9-9CC53BE02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6" y="3533"/>
              <a:ext cx="684" cy="787"/>
              <a:chOff x="3840" y="2463"/>
              <a:chExt cx="684" cy="1157"/>
            </a:xfrm>
          </p:grpSpPr>
          <p:sp>
            <p:nvSpPr>
              <p:cNvPr id="42000" name="Freeform 1052">
                <a:extLst>
                  <a:ext uri="{FF2B5EF4-FFF2-40B4-BE49-F238E27FC236}">
                    <a16:creationId xmlns:a16="http://schemas.microsoft.com/office/drawing/2014/main" id="{F08577F6-699C-A225-BE64-5A6224688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9" y="2784"/>
                <a:ext cx="1" cy="540"/>
              </a:xfrm>
              <a:custGeom>
                <a:avLst/>
                <a:gdLst>
                  <a:gd name="T0" fmla="*/ 1 w 6"/>
                  <a:gd name="T1" fmla="*/ 0 h 540"/>
                  <a:gd name="T2" fmla="*/ 0 w 6"/>
                  <a:gd name="T3" fmla="*/ 540 h 54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6" h="540">
                    <a:moveTo>
                      <a:pt x="6" y="0"/>
                    </a:moveTo>
                    <a:lnTo>
                      <a:pt x="0" y="540"/>
                    </a:lnTo>
                  </a:path>
                </a:pathLst>
              </a:custGeom>
              <a:noFill/>
              <a:ln w="9525" cap="flat" cmpd="sng">
                <a:solidFill>
                  <a:srgbClr val="CC3300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001" name="Text Box 1053">
                <a:extLst>
                  <a:ext uri="{FF2B5EF4-FFF2-40B4-BE49-F238E27FC236}">
                    <a16:creationId xmlns:a16="http://schemas.microsoft.com/office/drawing/2014/main" id="{3F2EE4AA-2553-02A7-5C18-82D23D8C09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3196"/>
                <a:ext cx="340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 i="1"/>
                  <a:t>5R</a:t>
                </a:r>
                <a:endParaRPr lang="en-US" altLang="zh-CN" b="1"/>
              </a:p>
            </p:txBody>
          </p:sp>
          <p:sp>
            <p:nvSpPr>
              <p:cNvPr id="42002" name="Text Box 1054">
                <a:extLst>
                  <a:ext uri="{FF2B5EF4-FFF2-40B4-BE49-F238E27FC236}">
                    <a16:creationId xmlns:a16="http://schemas.microsoft.com/office/drawing/2014/main" id="{0DF8744B-37FA-A213-2D8A-279BEE007F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6" y="2463"/>
                <a:ext cx="548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CC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400" b="1"/>
                  <a:t>0.439</a:t>
                </a:r>
                <a:endParaRPr lang="en-US" altLang="zh-CN" b="1"/>
              </a:p>
            </p:txBody>
          </p:sp>
        </p:grpSp>
        <p:grpSp>
          <p:nvGrpSpPr>
            <p:cNvPr id="41995" name="Group 1055">
              <a:extLst>
                <a:ext uri="{FF2B5EF4-FFF2-40B4-BE49-F238E27FC236}">
                  <a16:creationId xmlns:a16="http://schemas.microsoft.com/office/drawing/2014/main" id="{60FF7E7D-610A-D0A2-818F-FF3353421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031"/>
              <a:ext cx="3516" cy="1082"/>
              <a:chOff x="1560" y="1818"/>
              <a:chExt cx="3516" cy="1590"/>
            </a:xfrm>
          </p:grpSpPr>
          <p:sp>
            <p:nvSpPr>
              <p:cNvPr id="41996" name="Freeform 1056">
                <a:extLst>
                  <a:ext uri="{FF2B5EF4-FFF2-40B4-BE49-F238E27FC236}">
                    <a16:creationId xmlns:a16="http://schemas.microsoft.com/office/drawing/2014/main" id="{1C0CE626-3564-D91A-E2A8-EA8C8767E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" y="1953"/>
                <a:ext cx="1" cy="1401"/>
              </a:xfrm>
              <a:custGeom>
                <a:avLst/>
                <a:gdLst>
                  <a:gd name="T0" fmla="*/ 0 w 10"/>
                  <a:gd name="T1" fmla="*/ 1401 h 1401"/>
                  <a:gd name="T2" fmla="*/ 1 w 10"/>
                  <a:gd name="T3" fmla="*/ 0 h 140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0" h="1401">
                    <a:moveTo>
                      <a:pt x="0" y="1401"/>
                    </a:moveTo>
                    <a:lnTo>
                      <a:pt x="10" y="0"/>
                    </a:lnTo>
                  </a:path>
                </a:pathLst>
              </a:custGeom>
              <a:noFill/>
              <a:ln w="41275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7" name="Freeform 1057">
                <a:extLst>
                  <a:ext uri="{FF2B5EF4-FFF2-40B4-BE49-F238E27FC236}">
                    <a16:creationId xmlns:a16="http://schemas.microsoft.com/office/drawing/2014/main" id="{121F6D61-CC3E-9C8A-3381-45C84A401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0" y="3324"/>
                <a:ext cx="3359" cy="4"/>
              </a:xfrm>
              <a:custGeom>
                <a:avLst/>
                <a:gdLst>
                  <a:gd name="T0" fmla="*/ 0 w 3359"/>
                  <a:gd name="T1" fmla="*/ 0 h 4"/>
                  <a:gd name="T2" fmla="*/ 3359 w 3359"/>
                  <a:gd name="T3" fmla="*/ 4 h 4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3359" h="4">
                    <a:moveTo>
                      <a:pt x="0" y="0"/>
                    </a:moveTo>
                    <a:lnTo>
                      <a:pt x="3359" y="4"/>
                    </a:lnTo>
                  </a:path>
                </a:pathLst>
              </a:custGeom>
              <a:noFill/>
              <a:ln w="41275" cap="flat" cmpd="sng">
                <a:solidFill>
                  <a:srgbClr val="CC3300"/>
                </a:solidFill>
                <a:prstDash val="solid"/>
                <a:round/>
                <a:headEnd type="none" w="med" len="med"/>
                <a:tailEnd type="arrow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998" name="Text Box 1058">
                <a:extLst>
                  <a:ext uri="{FF2B5EF4-FFF2-40B4-BE49-F238E27FC236}">
                    <a16:creationId xmlns:a16="http://schemas.microsoft.com/office/drawing/2014/main" id="{7A7E5051-5C87-C706-1479-EF620E03B7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8" y="1818"/>
                <a:ext cx="265" cy="4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ea typeface="楷体_GB2312" pitchFamily="49" charset="-122"/>
                  </a:rPr>
                  <a:t>B</a:t>
                </a:r>
                <a:endParaRPr lang="en-US" altLang="zh-CN">
                  <a:ea typeface="楷体_GB2312" pitchFamily="49" charset="-122"/>
                </a:endParaRPr>
              </a:p>
            </p:txBody>
          </p:sp>
          <p:sp>
            <p:nvSpPr>
              <p:cNvPr id="41999" name="Text Box 1059">
                <a:extLst>
                  <a:ext uri="{FF2B5EF4-FFF2-40B4-BE49-F238E27FC236}">
                    <a16:creationId xmlns:a16="http://schemas.microsoft.com/office/drawing/2014/main" id="{0FCE192F-B70F-06D4-4F21-F029A4810C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928"/>
                <a:ext cx="228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i="1">
                    <a:ea typeface="楷体_GB2312" pitchFamily="49" charset="-122"/>
                  </a:rPr>
                  <a:t>x</a:t>
                </a:r>
                <a:endParaRPr lang="en-US" altLang="zh-CN">
                  <a:ea typeface="楷体_GB2312" pitchFamily="49" charset="-122"/>
                </a:endParaRPr>
              </a:p>
            </p:txBody>
          </p:sp>
        </p:grpSp>
      </p:grpSp>
      <p:sp>
        <p:nvSpPr>
          <p:cNvPr id="915494" name="Text Box 1062">
            <a:extLst>
              <a:ext uri="{FF2B5EF4-FFF2-40B4-BE49-F238E27FC236}">
                <a16:creationId xmlns:a16="http://schemas.microsoft.com/office/drawing/2014/main" id="{AC5DC6B0-1AAB-6805-7FCF-9CDF735FE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785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①</a:t>
            </a:r>
            <a:r>
              <a:rPr lang="en-US" altLang="zh-CN" sz="3200" b="1">
                <a:solidFill>
                  <a:srgbClr val="FF0000"/>
                </a:solidFill>
              </a:rPr>
              <a:t>Direction inside the solenoid</a:t>
            </a:r>
            <a:r>
              <a:rPr lang="en-US" altLang="zh-CN" sz="3200" b="1"/>
              <a:t> is along the axis and right-hand rule as Fig.26-12.</a:t>
            </a:r>
          </a:p>
        </p:txBody>
      </p:sp>
      <p:sp>
        <p:nvSpPr>
          <p:cNvPr id="915492" name="Text Box 1060">
            <a:extLst>
              <a:ext uri="{FF2B5EF4-FFF2-40B4-BE49-F238E27FC236}">
                <a16:creationId xmlns:a16="http://schemas.microsoft.com/office/drawing/2014/main" id="{42304BB1-B61D-DE46-52AB-997119283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87763"/>
            <a:ext cx="739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③</a:t>
            </a:r>
            <a:r>
              <a:rPr lang="en-US" altLang="zh-CN" sz="3200" b="1" i="1"/>
              <a:t>B</a:t>
            </a:r>
            <a:r>
              <a:rPr lang="en-US" altLang="zh-CN" sz="3200" b="1"/>
              <a:t>-</a:t>
            </a:r>
            <a:r>
              <a:rPr lang="en-US" altLang="zh-CN" sz="3200" b="1" i="1"/>
              <a:t>x</a:t>
            </a:r>
            <a:r>
              <a:rPr lang="en-US" altLang="zh-CN" sz="3200" b="1"/>
              <a:t> curve inside the solenoid (</a:t>
            </a:r>
            <a:r>
              <a:rPr lang="en-US" altLang="zh-CN" sz="3200" b="1" i="1"/>
              <a:t>L</a:t>
            </a:r>
            <a:r>
              <a:rPr lang="en-US" altLang="zh-CN" sz="3200" b="1"/>
              <a:t>=10</a:t>
            </a:r>
            <a:r>
              <a:rPr lang="en-US" altLang="zh-CN" sz="3200" b="1" i="1"/>
              <a:t>R</a:t>
            </a:r>
            <a:r>
              <a:rPr lang="en-US" altLang="zh-CN" sz="3200" b="1"/>
              <a:t>):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5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5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5462" grpId="0" animBg="1" autoUpdateAnimBg="0"/>
      <p:bldP spid="915494" grpId="0" build="p" autoUpdateAnimBg="0"/>
      <p:bldP spid="91549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Text Box 2">
            <a:extLst>
              <a:ext uri="{FF2B5EF4-FFF2-40B4-BE49-F238E27FC236}">
                <a16:creationId xmlns:a16="http://schemas.microsoft.com/office/drawing/2014/main" id="{70668E21-3877-52D6-A1BA-BE8BC2612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1138"/>
            <a:ext cx="7696200" cy="588962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  <a:cs typeface="Arial" panose="020B0604020202020204" pitchFamily="34" charset="0"/>
              </a:rPr>
              <a:t>25-7. Ampere’s Loop Law &amp; Application</a:t>
            </a:r>
            <a:endParaRPr kumimoji="0" lang="en-US" altLang="zh-CN" b="1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902147" name="Text Box 3">
            <a:extLst>
              <a:ext uri="{FF2B5EF4-FFF2-40B4-BE49-F238E27FC236}">
                <a16:creationId xmlns:a16="http://schemas.microsoft.com/office/drawing/2014/main" id="{F6E7A346-A24B-F27F-86C0-DEAAC80AE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90600"/>
            <a:ext cx="655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Andre Marie Ampere</a:t>
            </a:r>
            <a:r>
              <a:rPr lang="en-US" altLang="zh-CN" sz="3200" b="1"/>
              <a:t> (1775</a:t>
            </a:r>
            <a:r>
              <a:rPr lang="en-US" altLang="zh-CN" b="1"/>
              <a:t>—</a:t>
            </a:r>
            <a:r>
              <a:rPr lang="en-US" altLang="zh-CN" sz="3200" b="1"/>
              <a:t>1836) </a:t>
            </a:r>
            <a:r>
              <a:rPr lang="en-US" altLang="zh-CN" sz="3200" b="1">
                <a:solidFill>
                  <a:srgbClr val="3333FF"/>
                </a:solidFill>
              </a:rPr>
              <a:t>French mathematician </a:t>
            </a:r>
            <a:r>
              <a:rPr lang="en-US" altLang="zh-CN" sz="3200" b="1">
                <a:solidFill>
                  <a:schemeClr val="tx2"/>
                </a:solidFill>
              </a:rPr>
              <a:t>and </a:t>
            </a:r>
            <a:r>
              <a:rPr lang="en-US" altLang="zh-CN" sz="3200" b="1">
                <a:solidFill>
                  <a:srgbClr val="3333FF"/>
                </a:solidFill>
              </a:rPr>
              <a:t>physicist</a:t>
            </a:r>
            <a:r>
              <a:rPr lang="en-US" altLang="zh-CN" sz="3200" b="1"/>
              <a:t>.</a:t>
            </a:r>
          </a:p>
        </p:txBody>
      </p:sp>
      <p:pic>
        <p:nvPicPr>
          <p:cNvPr id="902148" name="Picture 4">
            <a:extLst>
              <a:ext uri="{FF2B5EF4-FFF2-40B4-BE49-F238E27FC236}">
                <a16:creationId xmlns:a16="http://schemas.microsoft.com/office/drawing/2014/main" id="{409038BA-065C-774B-D399-939C020DC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18288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2150" name="Text Box 6">
            <a:extLst>
              <a:ext uri="{FF2B5EF4-FFF2-40B4-BE49-F238E27FC236}">
                <a16:creationId xmlns:a16="http://schemas.microsoft.com/office/drawing/2014/main" id="{5D657664-37FF-25D5-2F77-175E923E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75038"/>
            <a:ext cx="83058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3333FF"/>
                </a:solidFill>
                <a:ea typeface="楷体_GB2312" pitchFamily="49" charset="-122"/>
              </a:rPr>
              <a:t>安培分子环流假说 </a:t>
            </a:r>
            <a:r>
              <a:rPr lang="en-US" altLang="zh-CN" sz="3200" b="1"/>
              <a:t>: The </a:t>
            </a:r>
            <a:r>
              <a:rPr lang="en-US" altLang="zh-CN" sz="3200" b="1">
                <a:solidFill>
                  <a:srgbClr val="3333FF"/>
                </a:solidFill>
              </a:rPr>
              <a:t>source of </a:t>
            </a: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</a:rPr>
              <a:t>magnetism</a:t>
            </a:r>
            <a:r>
              <a:rPr lang="en-US" altLang="zh-CN" sz="3200" b="1"/>
              <a:t> of all 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natural-matter </a:t>
            </a:r>
            <a:r>
              <a:rPr lang="en-US" altLang="zh-CN" sz="3200" b="1">
                <a:solidFill>
                  <a:srgbClr val="3333FF"/>
                </a:solidFill>
              </a:rPr>
              <a:t>come from current</a:t>
            </a:r>
            <a:r>
              <a:rPr lang="zh-CN" altLang="en-US" sz="2400" b="1">
                <a:solidFill>
                  <a:srgbClr val="3333FF"/>
                </a:solidFill>
              </a:rPr>
              <a:t>（一切磁性的根源是电流）</a:t>
            </a:r>
            <a:r>
              <a:rPr lang="en-US" altLang="zh-CN" sz="3200" b="1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902152" name="Group 8">
            <a:extLst>
              <a:ext uri="{FF2B5EF4-FFF2-40B4-BE49-F238E27FC236}">
                <a16:creationId xmlns:a16="http://schemas.microsoft.com/office/drawing/2014/main" id="{D733BCE9-2D73-A44A-B790-D548F5CDD36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09800"/>
            <a:ext cx="7848600" cy="1066800"/>
            <a:chOff x="288" y="2736"/>
            <a:chExt cx="4944" cy="672"/>
          </a:xfrm>
        </p:grpSpPr>
        <p:sp>
          <p:nvSpPr>
            <p:cNvPr id="43014" name="Text Box 9">
              <a:extLst>
                <a:ext uri="{FF2B5EF4-FFF2-40B4-BE49-F238E27FC236}">
                  <a16:creationId xmlns:a16="http://schemas.microsoft.com/office/drawing/2014/main" id="{5CDFA0E9-9218-8FB6-DFC8-22484F76E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736"/>
              <a:ext cx="4608" cy="672"/>
            </a:xfrm>
            <a:prstGeom prst="rect">
              <a:avLst/>
            </a:prstGeom>
            <a:solidFill>
              <a:srgbClr val="9CFC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Ampere: All magnetic phenomena come from current</a:t>
              </a:r>
              <a:r>
                <a:rPr lang="en-US" altLang="zh-CN" b="1"/>
                <a:t> (</a:t>
              </a:r>
              <a:r>
                <a:rPr lang="zh-CN" altLang="en-US" sz="2000" b="1"/>
                <a:t>一切磁现象都起源于电流</a:t>
              </a:r>
              <a:r>
                <a:rPr lang="en-US" altLang="zh-CN" sz="2000" b="1"/>
                <a:t>).</a:t>
              </a:r>
            </a:p>
          </p:txBody>
        </p:sp>
        <p:pic>
          <p:nvPicPr>
            <p:cNvPr id="43015" name="Picture 10">
              <a:extLst>
                <a:ext uri="{FF2B5EF4-FFF2-40B4-BE49-F238E27FC236}">
                  <a16:creationId xmlns:a16="http://schemas.microsoft.com/office/drawing/2014/main" id="{3C0F9FF1-4599-010E-E7A6-373240BA5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758"/>
              <a:ext cx="231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2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0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0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146" grpId="0" animBg="1" autoUpdateAnimBg="0"/>
      <p:bldP spid="902147" grpId="0" build="p" autoUpdateAnimBg="0"/>
      <p:bldP spid="902150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626" name="Group 2">
            <a:extLst>
              <a:ext uri="{FF2B5EF4-FFF2-40B4-BE49-F238E27FC236}">
                <a16:creationId xmlns:a16="http://schemas.microsoft.com/office/drawing/2014/main" id="{DB054E9E-ADD9-0EDA-21CE-85479628345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0"/>
            <a:ext cx="8610600" cy="946150"/>
            <a:chOff x="96" y="144"/>
            <a:chExt cx="5424" cy="596"/>
          </a:xfrm>
        </p:grpSpPr>
        <p:sp>
          <p:nvSpPr>
            <p:cNvPr id="6169" name="Rectangle 3">
              <a:extLst>
                <a:ext uri="{FF2B5EF4-FFF2-40B4-BE49-F238E27FC236}">
                  <a16:creationId xmlns:a16="http://schemas.microsoft.com/office/drawing/2014/main" id="{343F9D22-5BC5-BD18-9E27-DAE4EA061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10"/>
              <a:ext cx="18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3333FF"/>
                  </a:solidFill>
                </a:rPr>
                <a:t>moving charges</a:t>
              </a:r>
            </a:p>
          </p:txBody>
        </p:sp>
        <p:sp>
          <p:nvSpPr>
            <p:cNvPr id="6170" name="Rectangle 4">
              <a:extLst>
                <a:ext uri="{FF2B5EF4-FFF2-40B4-BE49-F238E27FC236}">
                  <a16:creationId xmlns:a16="http://schemas.microsoft.com/office/drawing/2014/main" id="{CF564D73-5E60-AF76-7C94-E136C5B24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240"/>
              <a:ext cx="18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3333FF"/>
                  </a:solidFill>
                </a:rPr>
                <a:t>moving charges</a:t>
              </a:r>
            </a:p>
          </p:txBody>
        </p:sp>
        <p:grpSp>
          <p:nvGrpSpPr>
            <p:cNvPr id="6171" name="Group 5">
              <a:extLst>
                <a:ext uri="{FF2B5EF4-FFF2-40B4-BE49-F238E27FC236}">
                  <a16:creationId xmlns:a16="http://schemas.microsoft.com/office/drawing/2014/main" id="{9D125074-260D-2E2A-4FC0-6A598F2A0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4" y="421"/>
              <a:ext cx="310" cy="41"/>
              <a:chOff x="1802" y="384"/>
              <a:chExt cx="310" cy="41"/>
            </a:xfrm>
          </p:grpSpPr>
          <p:sp>
            <p:nvSpPr>
              <p:cNvPr id="6178" name="Line 6">
                <a:extLst>
                  <a:ext uri="{FF2B5EF4-FFF2-40B4-BE49-F238E27FC236}">
                    <a16:creationId xmlns:a16="http://schemas.microsoft.com/office/drawing/2014/main" id="{3A2C1F86-E752-D062-0B97-5CBAC3DB7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8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9" name="Line 7">
                <a:extLst>
                  <a:ext uri="{FF2B5EF4-FFF2-40B4-BE49-F238E27FC236}">
                    <a16:creationId xmlns:a16="http://schemas.microsoft.com/office/drawing/2014/main" id="{0BAB3C73-43A6-F39C-DF2D-CC514E03E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2" y="42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72" name="Group 8">
              <a:extLst>
                <a:ext uri="{FF2B5EF4-FFF2-40B4-BE49-F238E27FC236}">
                  <a16:creationId xmlns:a16="http://schemas.microsoft.com/office/drawing/2014/main" id="{C8B28A7C-24D7-4FB4-F733-29D9027E3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44"/>
              <a:ext cx="1056" cy="596"/>
              <a:chOff x="2304" y="240"/>
              <a:chExt cx="1056" cy="596"/>
            </a:xfrm>
          </p:grpSpPr>
          <p:sp>
            <p:nvSpPr>
              <p:cNvPr id="6176" name="Text Box 9">
                <a:extLst>
                  <a:ext uri="{FF2B5EF4-FFF2-40B4-BE49-F238E27FC236}">
                    <a16:creationId xmlns:a16="http://schemas.microsoft.com/office/drawing/2014/main" id="{01AAA4C3-3AE4-932F-62B7-40047CE1D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4" y="240"/>
                <a:ext cx="1056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0000"/>
                    </a:solidFill>
                  </a:rPr>
                  <a:t>magnetic field</a:t>
                </a:r>
                <a:r>
                  <a:rPr lang="en-US" altLang="zh-CN" b="1"/>
                  <a:t> </a:t>
                </a:r>
              </a:p>
            </p:txBody>
          </p:sp>
          <p:graphicFrame>
            <p:nvGraphicFramePr>
              <p:cNvPr id="6177" name="Object 10">
                <a:extLst>
                  <a:ext uri="{FF2B5EF4-FFF2-40B4-BE49-F238E27FC236}">
                    <a16:creationId xmlns:a16="http://schemas.microsoft.com/office/drawing/2014/main" id="{05AD4AA3-7CBE-ED67-062B-5A27DD9ACD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91" y="502"/>
              <a:ext cx="218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4394200" imgH="5562600" progId="Equation.3">
                      <p:embed/>
                    </p:oleObj>
                  </mc:Choice>
                  <mc:Fallback>
                    <p:oleObj name="Equation" r:id="rId2" imgW="4394200" imgH="55626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1" y="502"/>
                            <a:ext cx="218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173" name="Group 11">
              <a:extLst>
                <a:ext uri="{FF2B5EF4-FFF2-40B4-BE49-F238E27FC236}">
                  <a16:creationId xmlns:a16="http://schemas.microsoft.com/office/drawing/2014/main" id="{99947A64-FE7D-15CC-1DCE-F10FCC93A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432"/>
              <a:ext cx="310" cy="41"/>
              <a:chOff x="1802" y="384"/>
              <a:chExt cx="310" cy="41"/>
            </a:xfrm>
          </p:grpSpPr>
          <p:sp>
            <p:nvSpPr>
              <p:cNvPr id="6174" name="Line 12">
                <a:extLst>
                  <a:ext uri="{FF2B5EF4-FFF2-40B4-BE49-F238E27FC236}">
                    <a16:creationId xmlns:a16="http://schemas.microsoft.com/office/drawing/2014/main" id="{6160FB0E-87A8-7103-5D6A-248A04CEB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4" y="384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5" name="Line 13">
                <a:extLst>
                  <a:ext uri="{FF2B5EF4-FFF2-40B4-BE49-F238E27FC236}">
                    <a16:creationId xmlns:a16="http://schemas.microsoft.com/office/drawing/2014/main" id="{DFB485C4-2BF8-48B6-D0B8-F53C476366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2" y="425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2661" name="Group 37">
            <a:extLst>
              <a:ext uri="{FF2B5EF4-FFF2-40B4-BE49-F238E27FC236}">
                <a16:creationId xmlns:a16="http://schemas.microsoft.com/office/drawing/2014/main" id="{BA16D383-674A-43E8-99D7-2130230C393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191000"/>
            <a:ext cx="5867400" cy="2027238"/>
            <a:chOff x="240" y="2640"/>
            <a:chExt cx="3696" cy="1277"/>
          </a:xfrm>
        </p:grpSpPr>
        <p:sp>
          <p:nvSpPr>
            <p:cNvPr id="6166" name="Text Box 15">
              <a:extLst>
                <a:ext uri="{FF2B5EF4-FFF2-40B4-BE49-F238E27FC236}">
                  <a16:creationId xmlns:a16="http://schemas.microsoft.com/office/drawing/2014/main" id="{4DBEDF75-2AB9-129C-D4F9-3C7CF42695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640"/>
              <a:ext cx="2688" cy="365"/>
            </a:xfrm>
            <a:prstGeom prst="rect">
              <a:avLst/>
            </a:prstGeom>
            <a:solidFill>
              <a:srgbClr val="A9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The magnetic force is:</a:t>
              </a:r>
            </a:p>
          </p:txBody>
        </p:sp>
        <p:graphicFrame>
          <p:nvGraphicFramePr>
            <p:cNvPr id="6167" name="Object 16">
              <a:extLst>
                <a:ext uri="{FF2B5EF4-FFF2-40B4-BE49-F238E27FC236}">
                  <a16:creationId xmlns:a16="http://schemas.microsoft.com/office/drawing/2014/main" id="{9A5ABA81-89DA-44A8-5EC9-E090CAA405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120"/>
            <a:ext cx="1152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653500" imgH="6731000" progId="Equation.3">
                    <p:embed/>
                  </p:oleObj>
                </mc:Choice>
                <mc:Fallback>
                  <p:oleObj name="Equation" r:id="rId4" imgW="21653500" imgH="6731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120"/>
                          <a:ext cx="1152" cy="359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8" name="Text Box 17">
              <a:extLst>
                <a:ext uri="{FF2B5EF4-FFF2-40B4-BE49-F238E27FC236}">
                  <a16:creationId xmlns:a16="http://schemas.microsoft.com/office/drawing/2014/main" id="{A506740B-17E6-0108-2256-A728DAFE4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552"/>
              <a:ext cx="24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  <a:cs typeface="Times New Roman" panose="02020603050405020304" pitchFamily="18" charset="0"/>
                </a:rPr>
                <a:t>—— Lorentz’s force</a:t>
              </a:r>
              <a:endParaRPr lang="en-US" altLang="zh-CN" sz="3200" b="1">
                <a:solidFill>
                  <a:srgbClr val="3333FF"/>
                </a:solidFill>
              </a:endParaRPr>
            </a:p>
          </p:txBody>
        </p:sp>
      </p:grpSp>
      <p:graphicFrame>
        <p:nvGraphicFramePr>
          <p:cNvPr id="922642" name="Object 18">
            <a:extLst>
              <a:ext uri="{FF2B5EF4-FFF2-40B4-BE49-F238E27FC236}">
                <a16:creationId xmlns:a16="http://schemas.microsoft.com/office/drawing/2014/main" id="{C2EA83CD-0BDA-A3FD-C0DC-412EA2791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2514600"/>
          <a:ext cx="1371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19800" imgH="12585700" progId="Equation.3">
                  <p:embed/>
                </p:oleObj>
              </mc:Choice>
              <mc:Fallback>
                <p:oleObj name="Equation" r:id="rId6" imgW="18719800" imgH="12585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14600"/>
                        <a:ext cx="1371600" cy="92710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643" name="Group 19">
            <a:extLst>
              <a:ext uri="{FF2B5EF4-FFF2-40B4-BE49-F238E27FC236}">
                <a16:creationId xmlns:a16="http://schemas.microsoft.com/office/drawing/2014/main" id="{8FCB1497-738D-6B9D-619A-008DC6C7EDF7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74938"/>
            <a:ext cx="3810000" cy="579437"/>
            <a:chOff x="240" y="1152"/>
            <a:chExt cx="2400" cy="365"/>
          </a:xfrm>
        </p:grpSpPr>
        <p:sp>
          <p:nvSpPr>
            <p:cNvPr id="6164" name="Text Box 20">
              <a:extLst>
                <a:ext uri="{FF2B5EF4-FFF2-40B4-BE49-F238E27FC236}">
                  <a16:creationId xmlns:a16="http://schemas.microsoft.com/office/drawing/2014/main" id="{B8634421-3A85-1F4B-6D0B-89B7117F4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152"/>
              <a:ext cx="2400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The magnitude of    :</a:t>
              </a:r>
            </a:p>
          </p:txBody>
        </p:sp>
        <p:graphicFrame>
          <p:nvGraphicFramePr>
            <p:cNvPr id="6165" name="Object 21">
              <a:extLst>
                <a:ext uri="{FF2B5EF4-FFF2-40B4-BE49-F238E27FC236}">
                  <a16:creationId xmlns:a16="http://schemas.microsoft.com/office/drawing/2014/main" id="{3E182208-D470-03D0-F16F-ED17E72610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189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94200" imgH="5562600" progId="Equation.3">
                    <p:embed/>
                  </p:oleObj>
                </mc:Choice>
                <mc:Fallback>
                  <p:oleObj name="Equation" r:id="rId8" imgW="4394200" imgH="5562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189"/>
                          <a:ext cx="229" cy="2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646" name="Group 22">
            <a:extLst>
              <a:ext uri="{FF2B5EF4-FFF2-40B4-BE49-F238E27FC236}">
                <a16:creationId xmlns:a16="http://schemas.microsoft.com/office/drawing/2014/main" id="{A4BCDAE3-323C-7A0A-AA66-B5B00B07603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459163"/>
            <a:ext cx="7391400" cy="579437"/>
            <a:chOff x="288" y="1632"/>
            <a:chExt cx="4656" cy="365"/>
          </a:xfrm>
        </p:grpSpPr>
        <p:graphicFrame>
          <p:nvGraphicFramePr>
            <p:cNvPr id="6162" name="Object 23">
              <a:extLst>
                <a:ext uri="{FF2B5EF4-FFF2-40B4-BE49-F238E27FC236}">
                  <a16:creationId xmlns:a16="http://schemas.microsoft.com/office/drawing/2014/main" id="{DCCE650B-ACC7-9856-8515-C8FD0AB303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71" y="1669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94200" imgH="5562600" progId="Equation.3">
                    <p:embed/>
                  </p:oleObj>
                </mc:Choice>
                <mc:Fallback>
                  <p:oleObj name="Equation" r:id="rId9" imgW="4394200" imgH="5562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" y="1669"/>
                          <a:ext cx="229" cy="2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Rectangle 24">
              <a:extLst>
                <a:ext uri="{FF2B5EF4-FFF2-40B4-BE49-F238E27FC236}">
                  <a16:creationId xmlns:a16="http://schemas.microsoft.com/office/drawing/2014/main" id="{73F91340-1235-EFC1-1CB3-90216CD50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632"/>
              <a:ext cx="46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3333FF"/>
                  </a:solidFill>
                </a:rPr>
                <a:t>The direction of     is along the zero-force.</a:t>
              </a:r>
            </a:p>
          </p:txBody>
        </p:sp>
      </p:grpSp>
      <p:sp>
        <p:nvSpPr>
          <p:cNvPr id="922649" name="AutoShape 25">
            <a:extLst>
              <a:ext uri="{FF2B5EF4-FFF2-40B4-BE49-F238E27FC236}">
                <a16:creationId xmlns:a16="http://schemas.microsoft.com/office/drawing/2014/main" id="{03C1DE46-5A75-6BBE-F85C-159A6D13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667000"/>
            <a:ext cx="1524000" cy="685800"/>
          </a:xfrm>
          <a:prstGeom prst="wedgeEllipseCallout">
            <a:avLst>
              <a:gd name="adj1" fmla="val -78440"/>
              <a:gd name="adj2" fmla="val 53009"/>
            </a:avLst>
          </a:prstGeom>
          <a:solidFill>
            <a:srgbClr val="CAFC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(P586)</a:t>
            </a:r>
          </a:p>
        </p:txBody>
      </p:sp>
      <p:grpSp>
        <p:nvGrpSpPr>
          <p:cNvPr id="922650" name="Group 26">
            <a:extLst>
              <a:ext uri="{FF2B5EF4-FFF2-40B4-BE49-F238E27FC236}">
                <a16:creationId xmlns:a16="http://schemas.microsoft.com/office/drawing/2014/main" id="{13769A44-AA4D-2A64-E633-F58A575F2D4F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886200"/>
            <a:ext cx="2333625" cy="2181225"/>
            <a:chOff x="3072" y="2592"/>
            <a:chExt cx="1470" cy="1374"/>
          </a:xfrm>
        </p:grpSpPr>
        <p:pic>
          <p:nvPicPr>
            <p:cNvPr id="6155" name="Picture 27">
              <a:extLst>
                <a:ext uri="{FF2B5EF4-FFF2-40B4-BE49-F238E27FC236}">
                  <a16:creationId xmlns:a16="http://schemas.microsoft.com/office/drawing/2014/main" id="{8E206A9E-894E-66C9-A615-44C2C6DAA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BF6FC"/>
                </a:clrFrom>
                <a:clrTo>
                  <a:srgbClr val="FBF6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736"/>
              <a:ext cx="1422" cy="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156" name="Object 28">
              <a:extLst>
                <a:ext uri="{FF2B5EF4-FFF2-40B4-BE49-F238E27FC236}">
                  <a16:creationId xmlns:a16="http://schemas.microsoft.com/office/drawing/2014/main" id="{DE0393B8-43E1-2168-1E1E-21C822277A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3648"/>
            <a:ext cx="22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505200" imgH="4686300" progId="Equation.3">
                    <p:embed/>
                  </p:oleObj>
                </mc:Choice>
                <mc:Fallback>
                  <p:oleObj name="公式" r:id="rId11" imgW="3505200" imgH="4686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648"/>
                          <a:ext cx="22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29">
              <a:extLst>
                <a:ext uri="{FF2B5EF4-FFF2-40B4-BE49-F238E27FC236}">
                  <a16:creationId xmlns:a16="http://schemas.microsoft.com/office/drawing/2014/main" id="{8F70B66B-5EEA-33EA-FF5E-E83F561341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1" y="2998"/>
            <a:ext cx="18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921000" imgH="4102100" progId="Equation.3">
                    <p:embed/>
                  </p:oleObj>
                </mc:Choice>
                <mc:Fallback>
                  <p:oleObj name="公式" r:id="rId13" imgW="2921000" imgH="41021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" y="2998"/>
                          <a:ext cx="18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30">
              <a:extLst>
                <a:ext uri="{FF2B5EF4-FFF2-40B4-BE49-F238E27FC236}">
                  <a16:creationId xmlns:a16="http://schemas.microsoft.com/office/drawing/2014/main" id="{6B0B6503-1B0E-AE48-29E2-C6DABFC28A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592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3797300" imgH="4686300" progId="Equation.3">
                    <p:embed/>
                  </p:oleObj>
                </mc:Choice>
                <mc:Fallback>
                  <p:oleObj name="公式" r:id="rId15" imgW="3797300" imgH="46863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592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Rectangle 31">
              <a:extLst>
                <a:ext uri="{FF2B5EF4-FFF2-40B4-BE49-F238E27FC236}">
                  <a16:creationId xmlns:a16="http://schemas.microsoft.com/office/drawing/2014/main" id="{A7E60F34-C3DE-C271-433F-FA538D231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3372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b="1" i="1"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</a:t>
              </a:r>
            </a:p>
          </p:txBody>
        </p:sp>
        <p:sp>
          <p:nvSpPr>
            <p:cNvPr id="6160" name="Rectangle 32">
              <a:extLst>
                <a:ext uri="{FF2B5EF4-FFF2-40B4-BE49-F238E27FC236}">
                  <a16:creationId xmlns:a16="http://schemas.microsoft.com/office/drawing/2014/main" id="{A571E366-F68B-57D4-EAB1-2F8F6098E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zh-CN" altLang="zh-CN" b="1" i="1">
                  <a:ea typeface="楷体_GB2312" pitchFamily="49" charset="-122"/>
                </a:rPr>
                <a:t>+</a:t>
              </a:r>
              <a:r>
                <a:rPr kumimoji="0" lang="en-US" altLang="zh-CN" b="1" i="1">
                  <a:ea typeface="楷体_GB2312" pitchFamily="49" charset="-122"/>
                </a:rPr>
                <a:t>q</a:t>
              </a:r>
              <a:r>
                <a:rPr kumimoji="0" lang="en-US" altLang="zh-CN" b="1">
                  <a:ea typeface="楷体_GB2312" pitchFamily="49" charset="-122"/>
                </a:rPr>
                <a:t> </a:t>
              </a:r>
              <a:endParaRPr kumimoji="0" lang="en-US" altLang="zh-CN" b="1" baseline="-25000">
                <a:ea typeface="楷体_GB2312" pitchFamily="49" charset="-122"/>
              </a:endParaRPr>
            </a:p>
          </p:txBody>
        </p:sp>
        <p:sp>
          <p:nvSpPr>
            <p:cNvPr id="6161" name="Oval 33">
              <a:extLst>
                <a:ext uri="{FF2B5EF4-FFF2-40B4-BE49-F238E27FC236}">
                  <a16:creationId xmlns:a16="http://schemas.microsoft.com/office/drawing/2014/main" id="{D2AF4873-DEDB-E37D-B249-B241E56EC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3636"/>
              <a:ext cx="48" cy="48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678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grpSp>
        <p:nvGrpSpPr>
          <p:cNvPr id="922658" name="Group 34">
            <a:extLst>
              <a:ext uri="{FF2B5EF4-FFF2-40B4-BE49-F238E27FC236}">
                <a16:creationId xmlns:a16="http://schemas.microsoft.com/office/drawing/2014/main" id="{5720F651-FEA8-8FF2-FC02-C79AC1C0175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884238"/>
            <a:ext cx="8763000" cy="1554162"/>
            <a:chOff x="96" y="624"/>
            <a:chExt cx="5520" cy="979"/>
          </a:xfrm>
        </p:grpSpPr>
        <p:sp>
          <p:nvSpPr>
            <p:cNvPr id="6153" name="Text Box 35">
              <a:extLst>
                <a:ext uri="{FF2B5EF4-FFF2-40B4-BE49-F238E27FC236}">
                  <a16:creationId xmlns:a16="http://schemas.microsoft.com/office/drawing/2014/main" id="{0CAF7AF3-5933-7DA7-5744-18C658F09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624"/>
              <a:ext cx="5520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In a similar way as the definition of electric field, we could define     by the acting force of magnetic filed on the </a:t>
              </a:r>
              <a:r>
                <a:rPr lang="en-US" altLang="zh-CN" sz="3200" b="1">
                  <a:solidFill>
                    <a:srgbClr val="3333FF"/>
                  </a:solidFill>
                </a:rPr>
                <a:t>moving charges </a:t>
              </a:r>
              <a:r>
                <a:rPr lang="en-US" altLang="zh-CN" sz="3200" b="1">
                  <a:solidFill>
                    <a:schemeClr val="tx2"/>
                  </a:solidFill>
                </a:rPr>
                <a:t>as:</a:t>
              </a:r>
            </a:p>
          </p:txBody>
        </p:sp>
        <p:graphicFrame>
          <p:nvGraphicFramePr>
            <p:cNvPr id="6154" name="Object 36">
              <a:extLst>
                <a:ext uri="{FF2B5EF4-FFF2-40B4-BE49-F238E27FC236}">
                  <a16:creationId xmlns:a16="http://schemas.microsoft.com/office/drawing/2014/main" id="{C30FFFB4-F476-27DA-8FB1-B843C0938F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936"/>
            <a:ext cx="25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394200" imgH="5562600" progId="Equation.3">
                    <p:embed/>
                  </p:oleObj>
                </mc:Choice>
                <mc:Fallback>
                  <p:oleObj name="Equation" r:id="rId17" imgW="4394200" imgH="55626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936"/>
                          <a:ext cx="25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49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3187" name="Object 19">
            <a:extLst>
              <a:ext uri="{FF2B5EF4-FFF2-40B4-BE49-F238E27FC236}">
                <a16:creationId xmlns:a16="http://schemas.microsoft.com/office/drawing/2014/main" id="{0A9C870D-0377-141D-7B3D-0F8509127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5900" y="1412875"/>
          <a:ext cx="361950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2413000" imgH="2635250" progId="Paint.Picture">
                  <p:embed/>
                </p:oleObj>
              </mc:Choice>
              <mc:Fallback>
                <p:oleObj name="BMP 图象" r:id="rId2" imgW="2413000" imgH="2635250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900" y="1412875"/>
                        <a:ext cx="3619500" cy="395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170" name="Rectangle 2">
            <a:extLst>
              <a:ext uri="{FF2B5EF4-FFF2-40B4-BE49-F238E27FC236}">
                <a16:creationId xmlns:a16="http://schemas.microsoft.com/office/drawing/2014/main" id="{570CB922-1065-45B8-B46E-6153E1E46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8113"/>
            <a:ext cx="5562600" cy="588962"/>
          </a:xfrm>
          <a:prstGeom prst="rect">
            <a:avLst/>
          </a:prstGeom>
          <a:solidFill>
            <a:srgbClr val="A9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</a:rPr>
              <a:t>1. Ampere’s loop law </a:t>
            </a:r>
            <a:r>
              <a:rPr kumimoji="0" lang="en-US" altLang="zh-CN" b="1">
                <a:solidFill>
                  <a:schemeClr val="tx2"/>
                </a:solidFill>
                <a:cs typeface="Arial" panose="020B0604020202020204" pitchFamily="34" charset="0"/>
              </a:rPr>
              <a:t>(P607)</a:t>
            </a:r>
            <a:endParaRPr kumimoji="0" lang="en-US" altLang="zh-CN" sz="3200" b="1">
              <a:solidFill>
                <a:schemeClr val="tx2"/>
              </a:solidFill>
            </a:endParaRPr>
          </a:p>
        </p:txBody>
      </p:sp>
      <p:grpSp>
        <p:nvGrpSpPr>
          <p:cNvPr id="903171" name="Group 3">
            <a:extLst>
              <a:ext uri="{FF2B5EF4-FFF2-40B4-BE49-F238E27FC236}">
                <a16:creationId xmlns:a16="http://schemas.microsoft.com/office/drawing/2014/main" id="{E72E4342-E5DA-8203-715A-7A30F6649DD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85800"/>
            <a:ext cx="8763000" cy="1076325"/>
            <a:chOff x="96" y="876"/>
            <a:chExt cx="5520" cy="678"/>
          </a:xfrm>
        </p:grpSpPr>
        <p:sp>
          <p:nvSpPr>
            <p:cNvPr id="44046" name="Text Box 4">
              <a:extLst>
                <a:ext uri="{FF2B5EF4-FFF2-40B4-BE49-F238E27FC236}">
                  <a16:creationId xmlns:a16="http://schemas.microsoft.com/office/drawing/2014/main" id="{F585525A-5FDF-0396-6A46-2D06A5BC7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882"/>
              <a:ext cx="552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>
                  <a:solidFill>
                    <a:srgbClr val="3333FF"/>
                  </a:solidFill>
                </a:rPr>
                <a:t>Any line integral of     around a closed path was proportional to the current encircled by the path. </a:t>
              </a:r>
            </a:p>
          </p:txBody>
        </p:sp>
        <p:graphicFrame>
          <p:nvGraphicFramePr>
            <p:cNvPr id="44047" name="Object 5">
              <a:extLst>
                <a:ext uri="{FF2B5EF4-FFF2-40B4-BE49-F238E27FC236}">
                  <a16:creationId xmlns:a16="http://schemas.microsoft.com/office/drawing/2014/main" id="{288EFDC9-D430-A5E5-045D-04AA395192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2" y="876"/>
            <a:ext cx="27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797300" imgH="4686300" progId="Equation.3">
                    <p:embed/>
                  </p:oleObj>
                </mc:Choice>
                <mc:Fallback>
                  <p:oleObj name="Equation" r:id="rId4" imgW="3797300" imgH="4686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876"/>
                          <a:ext cx="27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3189" name="Group 21">
            <a:extLst>
              <a:ext uri="{FF2B5EF4-FFF2-40B4-BE49-F238E27FC236}">
                <a16:creationId xmlns:a16="http://schemas.microsoft.com/office/drawing/2014/main" id="{17A390E6-FB19-FC98-F89C-BDE00EDEE65E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916113"/>
            <a:ext cx="4789488" cy="619125"/>
            <a:chOff x="884" y="1207"/>
            <a:chExt cx="3017" cy="390"/>
          </a:xfrm>
        </p:grpSpPr>
        <p:graphicFrame>
          <p:nvGraphicFramePr>
            <p:cNvPr id="44044" name="Object 7">
              <a:extLst>
                <a:ext uri="{FF2B5EF4-FFF2-40B4-BE49-F238E27FC236}">
                  <a16:creationId xmlns:a16="http://schemas.microsoft.com/office/drawing/2014/main" id="{8F1F19FC-310E-51F5-2315-99C673B74E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207"/>
            <a:ext cx="160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8968700" imgH="7023100" progId="Equation.3">
                    <p:embed/>
                  </p:oleObj>
                </mc:Choice>
                <mc:Fallback>
                  <p:oleObj name="公式" r:id="rId6" imgW="28968700" imgH="7023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207"/>
                          <a:ext cx="1602" cy="390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 w="2857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5" name="Text Box 8">
              <a:extLst>
                <a:ext uri="{FF2B5EF4-FFF2-40B4-BE49-F238E27FC236}">
                  <a16:creationId xmlns:a16="http://schemas.microsoft.com/office/drawing/2014/main" id="{519DFEFA-8681-EEEE-9266-1F27991A8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1253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(in SI units)</a:t>
              </a:r>
            </a:p>
          </p:txBody>
        </p:sp>
      </p:grpSp>
      <p:grpSp>
        <p:nvGrpSpPr>
          <p:cNvPr id="903188" name="Group 20">
            <a:extLst>
              <a:ext uri="{FF2B5EF4-FFF2-40B4-BE49-F238E27FC236}">
                <a16:creationId xmlns:a16="http://schemas.microsoft.com/office/drawing/2014/main" id="{DA59D9C1-0CA5-DF79-0AC0-CA7EF1E89B7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06700"/>
            <a:ext cx="4419600" cy="1812925"/>
            <a:chOff x="192" y="1768"/>
            <a:chExt cx="2784" cy="1142"/>
          </a:xfrm>
        </p:grpSpPr>
        <p:sp>
          <p:nvSpPr>
            <p:cNvPr id="44041" name="Text Box 10">
              <a:extLst>
                <a:ext uri="{FF2B5EF4-FFF2-40B4-BE49-F238E27FC236}">
                  <a16:creationId xmlns:a16="http://schemas.microsoft.com/office/drawing/2014/main" id="{6716480F-3585-C422-4D2F-6D00952E5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776"/>
              <a:ext cx="2784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latin typeface="宋体" panose="02010600030101010101" pitchFamily="2" charset="-122"/>
                </a:rPr>
                <a:t>在恒定磁场中，磁感强度</a:t>
              </a:r>
              <a:r>
                <a:rPr lang="zh-CN" altLang="en-US" b="1"/>
                <a:t>沿</a:t>
              </a:r>
              <a:r>
                <a:rPr lang="zh-CN" altLang="en-US" b="1">
                  <a:solidFill>
                    <a:srgbClr val="3333FF"/>
                  </a:solidFill>
                </a:rPr>
                <a:t>任一闭合环路的线积分</a:t>
              </a:r>
              <a:r>
                <a:rPr lang="zh-CN" altLang="en-US" b="1"/>
                <a:t>等于</a:t>
              </a:r>
              <a:r>
                <a:rPr lang="zh-CN" altLang="en-US" b="1">
                  <a:solidFill>
                    <a:srgbClr val="3333FF"/>
                  </a:solidFill>
                </a:rPr>
                <a:t>穿过</a:t>
              </a:r>
              <a:r>
                <a:rPr lang="zh-CN" altLang="en-US" b="1"/>
                <a:t>该环路所围曲面的</a:t>
              </a:r>
              <a:r>
                <a:rPr lang="zh-CN" altLang="en-US" b="1">
                  <a:solidFill>
                    <a:srgbClr val="3333FF"/>
                  </a:solidFill>
                </a:rPr>
                <a:t>所有电流代数和</a:t>
              </a:r>
              <a:r>
                <a:rPr lang="zh-CN" altLang="en-US" b="1"/>
                <a:t>的      倍</a:t>
              </a:r>
            </a:p>
          </p:txBody>
        </p:sp>
        <p:graphicFrame>
          <p:nvGraphicFramePr>
            <p:cNvPr id="44042" name="Object 11">
              <a:extLst>
                <a:ext uri="{FF2B5EF4-FFF2-40B4-BE49-F238E27FC236}">
                  <a16:creationId xmlns:a16="http://schemas.microsoft.com/office/drawing/2014/main" id="{87DD93E4-A16A-F82A-7C04-E1E4A91DE4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2" y="1768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797300" imgH="4686300" progId="Equation.3">
                    <p:embed/>
                  </p:oleObj>
                </mc:Choice>
                <mc:Fallback>
                  <p:oleObj name="Equation" r:id="rId8" imgW="3797300" imgH="4686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2" y="1768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3" name="Object 12">
              <a:extLst>
                <a:ext uri="{FF2B5EF4-FFF2-40B4-BE49-F238E27FC236}">
                  <a16:creationId xmlns:a16="http://schemas.microsoft.com/office/drawing/2014/main" id="{172F6411-57A2-48FE-799A-4C8F004478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544"/>
            <a:ext cx="42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394200" imgH="5270500" progId="Equation.3">
                    <p:embed/>
                  </p:oleObj>
                </mc:Choice>
                <mc:Fallback>
                  <p:oleObj name="公式" r:id="rId10" imgW="4394200" imgH="5270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544"/>
                          <a:ext cx="42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3184" name="Group 16">
            <a:extLst>
              <a:ext uri="{FF2B5EF4-FFF2-40B4-BE49-F238E27FC236}">
                <a16:creationId xmlns:a16="http://schemas.microsoft.com/office/drawing/2014/main" id="{8697ED54-06C6-B63B-355C-F195A74D9BD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797425"/>
            <a:ext cx="8382000" cy="1219200"/>
            <a:chOff x="96" y="3024"/>
            <a:chExt cx="5280" cy="768"/>
          </a:xfrm>
        </p:grpSpPr>
        <p:sp>
          <p:nvSpPr>
            <p:cNvPr id="903185" name="Text Box 17">
              <a:extLst>
                <a:ext uri="{FF2B5EF4-FFF2-40B4-BE49-F238E27FC236}">
                  <a16:creationId xmlns:a16="http://schemas.microsoft.com/office/drawing/2014/main" id="{E0C356DA-32EA-E2F8-1FA9-67B46E64F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024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marL="3810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FF0000"/>
                </a:buClr>
                <a:buFont typeface="Wingdings" pitchFamily="2" charset="2"/>
                <a:buChar char="M"/>
                <a:defRPr/>
              </a:pPr>
              <a:r>
                <a:rPr lang="en-US" altLang="zh-CN" sz="3200" b="1">
                  <a:solidFill>
                    <a:srgbClr val="FF7C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Note:</a:t>
              </a:r>
              <a:endParaRPr lang="en-US" altLang="zh-CN" sz="2800" b="1">
                <a:ea typeface="楷体_GB2312" pitchFamily="49" charset="-122"/>
              </a:endParaRPr>
            </a:p>
          </p:txBody>
        </p:sp>
        <p:sp>
          <p:nvSpPr>
            <p:cNvPr id="44040" name="Text Box 18">
              <a:extLst>
                <a:ext uri="{FF2B5EF4-FFF2-40B4-BE49-F238E27FC236}">
                  <a16:creationId xmlns:a16="http://schemas.microsoft.com/office/drawing/2014/main" id="{ECD240AC-A44E-F4F3-BD5B-1AA45CA81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427"/>
              <a:ext cx="52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It is only hold for </a:t>
              </a:r>
              <a:r>
                <a:rPr lang="en-US" altLang="zh-CN" sz="32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closed</a:t>
              </a:r>
              <a:r>
                <a:rPr lang="en-US" altLang="zh-CN" sz="3200" b="1">
                  <a:solidFill>
                    <a:srgbClr val="FF0000"/>
                  </a:solidFill>
                </a:rPr>
                <a:t> steady</a:t>
              </a:r>
              <a:r>
                <a:rPr lang="en-US" altLang="zh-CN" sz="3200" b="1">
                  <a:solidFill>
                    <a:srgbClr val="3333FF"/>
                  </a:solidFill>
                </a:rPr>
                <a:t> </a:t>
              </a:r>
              <a:r>
                <a:rPr lang="zh-CN" altLang="en-US" sz="2400" b="1">
                  <a:solidFill>
                    <a:schemeClr val="tx2"/>
                  </a:solidFill>
                </a:rPr>
                <a:t>闭合恒定</a:t>
              </a:r>
              <a:r>
                <a:rPr lang="zh-CN" altLang="en-US" sz="3200" b="1">
                  <a:solidFill>
                    <a:srgbClr val="3333FF"/>
                  </a:solidFill>
                </a:rPr>
                <a:t> </a:t>
              </a:r>
              <a:r>
                <a:rPr lang="en-US" altLang="zh-CN" sz="3200" b="1">
                  <a:solidFill>
                    <a:srgbClr val="3333FF"/>
                  </a:solidFill>
                </a:rPr>
                <a:t>current</a:t>
              </a:r>
              <a:r>
                <a:rPr lang="en-US" altLang="zh-CN" sz="3200" b="1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0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0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7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237" name="Group 45">
            <a:extLst>
              <a:ext uri="{FF2B5EF4-FFF2-40B4-BE49-F238E27FC236}">
                <a16:creationId xmlns:a16="http://schemas.microsoft.com/office/drawing/2014/main" id="{C73A9BE6-3D6A-A603-10C9-4075A3F2A315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765175"/>
            <a:ext cx="6796088" cy="722313"/>
            <a:chOff x="260" y="482"/>
            <a:chExt cx="4281" cy="455"/>
          </a:xfrm>
        </p:grpSpPr>
        <p:graphicFrame>
          <p:nvGraphicFramePr>
            <p:cNvPr id="45096" name="Object 3">
              <a:extLst>
                <a:ext uri="{FF2B5EF4-FFF2-40B4-BE49-F238E27FC236}">
                  <a16:creationId xmlns:a16="http://schemas.microsoft.com/office/drawing/2014/main" id="{5719C12B-F7F0-EC3D-90B4-1750604CEC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" y="482"/>
            <a:ext cx="3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505200" imgH="4686300" progId="Equation.3">
                    <p:embed/>
                  </p:oleObj>
                </mc:Choice>
                <mc:Fallback>
                  <p:oleObj name="公式" r:id="rId2" imgW="3505200" imgH="4686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482"/>
                          <a:ext cx="3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7" name="Text Box 4">
              <a:extLst>
                <a:ext uri="{FF2B5EF4-FFF2-40B4-BE49-F238E27FC236}">
                  <a16:creationId xmlns:a16="http://schemas.microsoft.com/office/drawing/2014/main" id="{2C58F9B8-5F75-EEBD-91A6-57B18DCB0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572"/>
              <a:ext cx="39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/>
                <a:t>Contributed by </a:t>
              </a:r>
              <a:r>
                <a:rPr lang="en-US" altLang="zh-CN" sz="3200" b="1">
                  <a:solidFill>
                    <a:srgbClr val="FF0000"/>
                  </a:solidFill>
                </a:rPr>
                <a:t>all</a:t>
              </a:r>
              <a:r>
                <a:rPr lang="en-US" altLang="zh-CN" sz="3200" b="1"/>
                <a:t> </a:t>
              </a:r>
              <a:r>
                <a:rPr lang="en-US" altLang="zh-CN" sz="3200" b="1">
                  <a:solidFill>
                    <a:srgbClr val="3333FF"/>
                  </a:solidFill>
                </a:rPr>
                <a:t>current inspace.</a:t>
              </a:r>
            </a:p>
          </p:txBody>
        </p:sp>
      </p:grpSp>
      <p:grpSp>
        <p:nvGrpSpPr>
          <p:cNvPr id="904197" name="Group 5">
            <a:extLst>
              <a:ext uri="{FF2B5EF4-FFF2-40B4-BE49-F238E27FC236}">
                <a16:creationId xmlns:a16="http://schemas.microsoft.com/office/drawing/2014/main" id="{65229AF7-0DBF-9FB2-6199-2888EF73B940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1533525"/>
            <a:ext cx="6142038" cy="1085850"/>
            <a:chOff x="259" y="966"/>
            <a:chExt cx="3869" cy="684"/>
          </a:xfrm>
        </p:grpSpPr>
        <p:sp>
          <p:nvSpPr>
            <p:cNvPr id="45094" name="Text Box 6">
              <a:extLst>
                <a:ext uri="{FF2B5EF4-FFF2-40B4-BE49-F238E27FC236}">
                  <a16:creationId xmlns:a16="http://schemas.microsoft.com/office/drawing/2014/main" id="{3B084433-AD6D-2FE4-028F-FBD1AD1CB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" y="978"/>
              <a:ext cx="3515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FF0000"/>
                  </a:solidFill>
                </a:rPr>
                <a:t>Freely</a:t>
              </a:r>
              <a:r>
                <a:rPr lang="en-US" altLang="zh-CN" sz="3200" b="1"/>
                <a:t> choose a </a:t>
              </a:r>
              <a:r>
                <a:rPr lang="en-US" altLang="zh-CN" sz="3200" b="1">
                  <a:solidFill>
                    <a:srgbClr val="3333FF"/>
                  </a:solidFill>
                </a:rPr>
                <a:t>closed loop</a:t>
              </a:r>
              <a:r>
                <a:rPr lang="en-US" altLang="zh-CN" sz="3200" b="1"/>
                <a:t> and assign a </a:t>
              </a:r>
              <a:r>
                <a:rPr lang="en-US" altLang="zh-CN" sz="3200" b="1">
                  <a:solidFill>
                    <a:srgbClr val="3333FF"/>
                  </a:solidFill>
                </a:rPr>
                <a:t>positive</a:t>
              </a:r>
              <a:r>
                <a:rPr lang="en-US" altLang="zh-CN" sz="3200" b="1"/>
                <a:t> direction.</a:t>
              </a:r>
            </a:p>
          </p:txBody>
        </p:sp>
        <p:graphicFrame>
          <p:nvGraphicFramePr>
            <p:cNvPr id="45095" name="Object 7">
              <a:extLst>
                <a:ext uri="{FF2B5EF4-FFF2-40B4-BE49-F238E27FC236}">
                  <a16:creationId xmlns:a16="http://schemas.microsoft.com/office/drawing/2014/main" id="{449FF030-77AB-33AD-8AD5-90DBF9CA38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" y="966"/>
            <a:ext cx="27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213100" imgH="3797300" progId="Equation.3">
                    <p:embed/>
                  </p:oleObj>
                </mc:Choice>
                <mc:Fallback>
                  <p:oleObj name="公式" r:id="rId4" imgW="3213100" imgH="3797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" y="966"/>
                          <a:ext cx="27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4200" name="Text Box 8">
            <a:extLst>
              <a:ext uri="{FF2B5EF4-FFF2-40B4-BE49-F238E27FC236}">
                <a16:creationId xmlns:a16="http://schemas.microsoft.com/office/drawing/2014/main" id="{ADDECC08-FE33-46C3-6F91-9DB8F01C4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3663"/>
            <a:ext cx="2751138" cy="579437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Explanation:</a:t>
            </a:r>
          </a:p>
        </p:txBody>
      </p:sp>
      <p:grpSp>
        <p:nvGrpSpPr>
          <p:cNvPr id="904236" name="Group 44">
            <a:extLst>
              <a:ext uri="{FF2B5EF4-FFF2-40B4-BE49-F238E27FC236}">
                <a16:creationId xmlns:a16="http://schemas.microsoft.com/office/drawing/2014/main" id="{10EE8A34-8557-EE43-1602-80C3C6E4D334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3789363"/>
            <a:ext cx="8226425" cy="1625600"/>
            <a:chOff x="260" y="2387"/>
            <a:chExt cx="5182" cy="1024"/>
          </a:xfrm>
        </p:grpSpPr>
        <p:graphicFrame>
          <p:nvGraphicFramePr>
            <p:cNvPr id="45092" name="Object 10">
              <a:extLst>
                <a:ext uri="{FF2B5EF4-FFF2-40B4-BE49-F238E27FC236}">
                  <a16:creationId xmlns:a16="http://schemas.microsoft.com/office/drawing/2014/main" id="{98C8B3FA-1134-8769-4662-370EBE3157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" y="2387"/>
            <a:ext cx="442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562600" imgH="5270500" progId="Equation.3">
                    <p:embed/>
                  </p:oleObj>
                </mc:Choice>
                <mc:Fallback>
                  <p:oleObj name="公式" r:id="rId6" imgW="5562600" imgH="5270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" y="2387"/>
                          <a:ext cx="442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3" name="Text Box 11">
              <a:extLst>
                <a:ext uri="{FF2B5EF4-FFF2-40B4-BE49-F238E27FC236}">
                  <a16:creationId xmlns:a16="http://schemas.microsoft.com/office/drawing/2014/main" id="{714EF0B6-B59B-2C0E-C42E-19511A2A9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432"/>
              <a:ext cx="4739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The </a:t>
              </a:r>
              <a:r>
                <a:rPr lang="en-US" altLang="zh-CN" sz="3200" b="1">
                  <a:solidFill>
                    <a:srgbClr val="FF0000"/>
                  </a:solidFill>
                </a:rPr>
                <a:t>net </a:t>
              </a:r>
              <a:r>
                <a:rPr lang="en-US" altLang="zh-CN" sz="3200" b="1"/>
                <a:t>current </a:t>
              </a:r>
              <a:r>
                <a:rPr lang="en-US" altLang="zh-CN" sz="3200" b="1">
                  <a:solidFill>
                    <a:srgbClr val="3333FF"/>
                  </a:solidFill>
                </a:rPr>
                <a:t>encircled by the loop </a:t>
              </a:r>
              <a:r>
                <a:rPr lang="en-US" altLang="zh-CN" sz="2400" b="1"/>
                <a:t>(</a:t>
              </a:r>
              <a:r>
                <a:rPr lang="zh-CN" altLang="en-US" sz="2400" b="1">
                  <a:latin typeface="宋体" panose="02010600030101010101" pitchFamily="2" charset="-122"/>
                </a:rPr>
                <a:t>与</a:t>
              </a:r>
              <a:r>
                <a:rPr lang="en-US" altLang="zh-CN" sz="2400" b="1" i="1"/>
                <a:t>L</a:t>
              </a:r>
              <a:r>
                <a:rPr lang="zh-CN" altLang="en-US" sz="2400" b="1">
                  <a:latin typeface="宋体" panose="02010600030101010101" pitchFamily="2" charset="-122"/>
                </a:rPr>
                <a:t>套连的电流</a:t>
              </a:r>
              <a:r>
                <a:rPr lang="en-US" altLang="zh-CN" sz="2400" b="1">
                  <a:latin typeface="宋体" panose="02010600030101010101" pitchFamily="2" charset="-122"/>
                </a:rPr>
                <a:t>,</a:t>
              </a:r>
              <a:r>
                <a:rPr lang="zh-CN" altLang="en-US" sz="2400" b="1">
                  <a:latin typeface="宋体" panose="02010600030101010101" pitchFamily="2" charset="-122"/>
                </a:rPr>
                <a:t>回路所围面积截得</a:t>
              </a:r>
              <a:r>
                <a:rPr lang="en-US" altLang="zh-CN" sz="2400" b="1">
                  <a:latin typeface="宋体" panose="02010600030101010101" pitchFamily="2" charset="-122"/>
                </a:rPr>
                <a:t>)</a:t>
              </a:r>
              <a:r>
                <a:rPr lang="en-US" altLang="zh-CN" sz="3200" b="1"/>
                <a:t>accord with right-hand rule</a:t>
              </a:r>
              <a:r>
                <a:rPr lang="en-US" altLang="zh-CN"/>
                <a:t> </a:t>
              </a:r>
              <a:r>
                <a:rPr lang="en-US" altLang="zh-CN" sz="2400" b="1"/>
                <a:t>(</a:t>
              </a:r>
              <a:r>
                <a:rPr lang="zh-CN" altLang="en-US" sz="2400" b="1">
                  <a:solidFill>
                    <a:srgbClr val="3333FF"/>
                  </a:solidFill>
                </a:rPr>
                <a:t>与</a:t>
              </a:r>
              <a:r>
                <a:rPr lang="en-US" altLang="zh-CN" sz="2400" b="1" i="1">
                  <a:solidFill>
                    <a:srgbClr val="3333FF"/>
                  </a:solidFill>
                </a:rPr>
                <a:t>L</a:t>
              </a:r>
              <a:r>
                <a:rPr lang="zh-CN" altLang="en-US" sz="2400" b="1">
                  <a:solidFill>
                    <a:srgbClr val="3333FF"/>
                  </a:solidFill>
                </a:rPr>
                <a:t>绕行方向成右螺电流取正</a:t>
              </a:r>
              <a:r>
                <a:rPr lang="en-US" altLang="zh-CN" sz="2400" b="1"/>
                <a:t>).</a:t>
              </a:r>
            </a:p>
          </p:txBody>
        </p:sp>
      </p:grpSp>
      <p:graphicFrame>
        <p:nvGraphicFramePr>
          <p:cNvPr id="904204" name="Object 12">
            <a:extLst>
              <a:ext uri="{FF2B5EF4-FFF2-40B4-BE49-F238E27FC236}">
                <a16:creationId xmlns:a16="http://schemas.microsoft.com/office/drawing/2014/main" id="{D071F4D9-44DF-91E6-3A74-E83654C41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781300"/>
          <a:ext cx="5048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686300" imgH="4978400" progId="Equation.3">
                  <p:embed/>
                </p:oleObj>
              </mc:Choice>
              <mc:Fallback>
                <p:oleObj name="公式" r:id="rId8" imgW="4686300" imgH="4978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781300"/>
                        <a:ext cx="5048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4205" name="Text Box 13">
            <a:extLst>
              <a:ext uri="{FF2B5EF4-FFF2-40B4-BE49-F238E27FC236}">
                <a16:creationId xmlns:a16="http://schemas.microsoft.com/office/drawing/2014/main" id="{0FC8185B-E948-9609-7CFD-97D71AB27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2743200"/>
            <a:ext cx="69262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Any </a:t>
            </a:r>
            <a:r>
              <a:rPr lang="en-US" altLang="zh-CN" sz="3200" b="1"/>
              <a:t>differential elements </a:t>
            </a:r>
            <a:r>
              <a:rPr lang="en-US" altLang="zh-CN" sz="3200" b="1">
                <a:solidFill>
                  <a:srgbClr val="3333FF"/>
                </a:solidFill>
              </a:rPr>
              <a:t>on the </a:t>
            </a:r>
            <a:r>
              <a:rPr lang="en-US" altLang="zh-CN" sz="3200" b="1" i="1">
                <a:solidFill>
                  <a:srgbClr val="3333FF"/>
                </a:solidFill>
              </a:rPr>
              <a:t>L, </a:t>
            </a:r>
            <a:r>
              <a:rPr lang="en-US" altLang="zh-CN" sz="3200" b="1">
                <a:solidFill>
                  <a:schemeClr val="tx2"/>
                </a:solidFill>
              </a:rPr>
              <a:t>along the</a:t>
            </a:r>
            <a:r>
              <a:rPr lang="en-US" altLang="zh-CN" sz="3200" b="1">
                <a:solidFill>
                  <a:srgbClr val="3333FF"/>
                </a:solidFill>
              </a:rPr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tangent</a:t>
            </a:r>
            <a:r>
              <a:rPr lang="en-US" altLang="zh-CN" sz="3200" b="1">
                <a:solidFill>
                  <a:srgbClr val="3333FF"/>
                </a:solidFill>
              </a:rPr>
              <a:t> direction to the loop.</a:t>
            </a:r>
            <a:endParaRPr lang="en-US" altLang="zh-CN" sz="3200" b="1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5063" name="Object 14">
            <a:extLst>
              <a:ext uri="{FF2B5EF4-FFF2-40B4-BE49-F238E27FC236}">
                <a16:creationId xmlns:a16="http://schemas.microsoft.com/office/drawing/2014/main" id="{7934FEE3-7F40-056A-0209-001122546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7400" y="3101975"/>
          <a:ext cx="152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05200" imgH="6731000" progId="Equation.3">
                  <p:embed/>
                </p:oleObj>
              </mc:Choice>
              <mc:Fallback>
                <p:oleObj name="Equation" r:id="rId10" imgW="3505200" imgH="673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3101975"/>
                        <a:ext cx="152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4235" name="Group 43">
            <a:extLst>
              <a:ext uri="{FF2B5EF4-FFF2-40B4-BE49-F238E27FC236}">
                <a16:creationId xmlns:a16="http://schemas.microsoft.com/office/drawing/2014/main" id="{D0AD10A7-B39B-C7AE-8A59-209E8D81F0F3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572125"/>
            <a:ext cx="6380163" cy="831850"/>
            <a:chOff x="576" y="3510"/>
            <a:chExt cx="4019" cy="524"/>
          </a:xfrm>
        </p:grpSpPr>
        <p:sp>
          <p:nvSpPr>
            <p:cNvPr id="45090" name="Text Box 16">
              <a:extLst>
                <a:ext uri="{FF2B5EF4-FFF2-40B4-BE49-F238E27FC236}">
                  <a16:creationId xmlns:a16="http://schemas.microsoft.com/office/drawing/2014/main" id="{B8659BAA-F7AD-703A-3B83-FDEDA292E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533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In the above case,</a:t>
              </a:r>
            </a:p>
          </p:txBody>
        </p:sp>
        <p:graphicFrame>
          <p:nvGraphicFramePr>
            <p:cNvPr id="45091" name="Object 17">
              <a:extLst>
                <a:ext uri="{FF2B5EF4-FFF2-40B4-BE49-F238E27FC236}">
                  <a16:creationId xmlns:a16="http://schemas.microsoft.com/office/drawing/2014/main" id="{A0872C89-875A-AB00-7D75-B8706EF297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3510"/>
            <a:ext cx="2259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0429200" imgH="7023100" progId="Equation.3">
                    <p:embed/>
                  </p:oleObj>
                </mc:Choice>
                <mc:Fallback>
                  <p:oleObj name="公式" r:id="rId12" imgW="30429200" imgH="7023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510"/>
                          <a:ext cx="2259" cy="52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4210" name="Group 18">
            <a:extLst>
              <a:ext uri="{FF2B5EF4-FFF2-40B4-BE49-F238E27FC236}">
                <a16:creationId xmlns:a16="http://schemas.microsoft.com/office/drawing/2014/main" id="{6A2AAD4F-1D03-45A4-8ABF-1DE5988C3B84}"/>
              </a:ext>
            </a:extLst>
          </p:cNvPr>
          <p:cNvGrpSpPr>
            <a:grpSpLocks/>
          </p:cNvGrpSpPr>
          <p:nvPr/>
        </p:nvGrpSpPr>
        <p:grpSpPr bwMode="auto">
          <a:xfrm>
            <a:off x="6937375" y="228600"/>
            <a:ext cx="1978025" cy="3019425"/>
            <a:chOff x="4370" y="144"/>
            <a:chExt cx="1246" cy="1902"/>
          </a:xfrm>
        </p:grpSpPr>
        <p:sp>
          <p:nvSpPr>
            <p:cNvPr id="45066" name="Oval 19">
              <a:extLst>
                <a:ext uri="{FF2B5EF4-FFF2-40B4-BE49-F238E27FC236}">
                  <a16:creationId xmlns:a16="http://schemas.microsoft.com/office/drawing/2014/main" id="{E95F0DAE-1979-E9EA-E6A3-457AD828F0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80000">
              <a:off x="4480" y="971"/>
              <a:ext cx="1136" cy="41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aphicFrame>
          <p:nvGraphicFramePr>
            <p:cNvPr id="45067" name="Object 20">
              <a:extLst>
                <a:ext uri="{FF2B5EF4-FFF2-40B4-BE49-F238E27FC236}">
                  <a16:creationId xmlns:a16="http://schemas.microsoft.com/office/drawing/2014/main" id="{8F30420F-B132-D1E0-E7C2-583F0D2402C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70" y="1355"/>
            <a:ext cx="29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3505200" imgH="3505200" progId="Equation.3">
                    <p:embed/>
                  </p:oleObj>
                </mc:Choice>
                <mc:Fallback>
                  <p:oleObj name="公式" r:id="rId14" imgW="3505200" imgH="3505200" progId="Equation.3">
                    <p:embed/>
                    <p:pic>
                      <p:nvPicPr>
                        <p:cNvPr id="0" name="Object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1355"/>
                          <a:ext cx="291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68" name="Group 21">
              <a:extLst>
                <a:ext uri="{FF2B5EF4-FFF2-40B4-BE49-F238E27FC236}">
                  <a16:creationId xmlns:a16="http://schemas.microsoft.com/office/drawing/2014/main" id="{6F41165E-9378-D28A-38AC-B226900FB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13" y="1020"/>
              <a:ext cx="383" cy="424"/>
              <a:chOff x="4749" y="1020"/>
              <a:chExt cx="383" cy="424"/>
            </a:xfrm>
          </p:grpSpPr>
          <p:sp>
            <p:nvSpPr>
              <p:cNvPr id="45088" name="Line 22">
                <a:extLst>
                  <a:ext uri="{FF2B5EF4-FFF2-40B4-BE49-F238E27FC236}">
                    <a16:creationId xmlns:a16="http://schemas.microsoft.com/office/drawing/2014/main" id="{52B585A1-4269-FDEB-8D61-6409ABDE6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2" y="1300"/>
                <a:ext cx="24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89" name="Object 23">
                <a:extLst>
                  <a:ext uri="{FF2B5EF4-FFF2-40B4-BE49-F238E27FC236}">
                    <a16:creationId xmlns:a16="http://schemas.microsoft.com/office/drawing/2014/main" id="{23F652F3-0527-43DC-EE50-C74166111D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49" y="1020"/>
              <a:ext cx="350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4686300" imgH="4978400" progId="Equation.3">
                      <p:embed/>
                    </p:oleObj>
                  </mc:Choice>
                  <mc:Fallback>
                    <p:oleObj name="公式" r:id="rId16" imgW="4686300" imgH="49784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9" y="1020"/>
                            <a:ext cx="350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069" name="Oval 24">
              <a:extLst>
                <a:ext uri="{FF2B5EF4-FFF2-40B4-BE49-F238E27FC236}">
                  <a16:creationId xmlns:a16="http://schemas.microsoft.com/office/drawing/2014/main" id="{32257B3A-2D3F-5D77-0245-0853E3C62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4" y="1403"/>
              <a:ext cx="48" cy="48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pSp>
          <p:nvGrpSpPr>
            <p:cNvPr id="45070" name="Group 25">
              <a:extLst>
                <a:ext uri="{FF2B5EF4-FFF2-40B4-BE49-F238E27FC236}">
                  <a16:creationId xmlns:a16="http://schemas.microsoft.com/office/drawing/2014/main" id="{A4EEA25B-1838-9798-6FB5-779729934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0" y="144"/>
              <a:ext cx="503" cy="430"/>
              <a:chOff x="4509" y="230"/>
              <a:chExt cx="503" cy="430"/>
            </a:xfrm>
          </p:grpSpPr>
          <p:sp>
            <p:nvSpPr>
              <p:cNvPr id="45085" name="Oval 26">
                <a:extLst>
                  <a:ext uri="{FF2B5EF4-FFF2-40B4-BE49-F238E27FC236}">
                    <a16:creationId xmlns:a16="http://schemas.microsoft.com/office/drawing/2014/main" id="{CA71B6AC-A801-121D-8D58-DA705A381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20000">
                <a:off x="4678" y="474"/>
                <a:ext cx="334" cy="1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45086" name="Line 27">
                <a:extLst>
                  <a:ext uri="{FF2B5EF4-FFF2-40B4-BE49-F238E27FC236}">
                    <a16:creationId xmlns:a16="http://schemas.microsoft.com/office/drawing/2014/main" id="{D3B9B2D5-3EBC-F02C-2BAB-C7EE4DFFB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54" y="623"/>
                <a:ext cx="151" cy="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87" name="Object 28">
                <a:extLst>
                  <a:ext uri="{FF2B5EF4-FFF2-40B4-BE49-F238E27FC236}">
                    <a16:creationId xmlns:a16="http://schemas.microsoft.com/office/drawing/2014/main" id="{9691E5B7-5546-1B99-27EC-E91304577BC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509" y="230"/>
              <a:ext cx="250" cy="3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5270500" imgH="7023100" progId="Equation.3">
                      <p:embed/>
                    </p:oleObj>
                  </mc:Choice>
                  <mc:Fallback>
                    <p:oleObj name="Equation" r:id="rId18" imgW="5270500" imgH="7023100" progId="Equation.3">
                      <p:embed/>
                      <p:pic>
                        <p:nvPicPr>
                          <p:cNvPr id="0" name="Object 2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9" y="230"/>
                            <a:ext cx="250" cy="3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5071" name="Arc 29">
              <a:extLst>
                <a:ext uri="{FF2B5EF4-FFF2-40B4-BE49-F238E27FC236}">
                  <a16:creationId xmlns:a16="http://schemas.microsoft.com/office/drawing/2014/main" id="{0DCA5DEE-ADAD-8DFB-661D-AFE48BBC4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0" y="920"/>
              <a:ext cx="151" cy="891"/>
            </a:xfrm>
            <a:custGeom>
              <a:avLst/>
              <a:gdLst>
                <a:gd name="T0" fmla="*/ 151 w 21600"/>
                <a:gd name="T1" fmla="*/ 891 h 21600"/>
                <a:gd name="T2" fmla="*/ 0 w 21600"/>
                <a:gd name="T3" fmla="*/ 0 h 21600"/>
                <a:gd name="T4" fmla="*/ 151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2" name="Object 30">
              <a:extLst>
                <a:ext uri="{FF2B5EF4-FFF2-40B4-BE49-F238E27FC236}">
                  <a16:creationId xmlns:a16="http://schemas.microsoft.com/office/drawing/2014/main" id="{60E883C5-ECF1-6923-CA19-AF8D785F704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16" y="957"/>
            <a:ext cx="25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3797300" imgH="4978400" progId="Equation.3">
                    <p:embed/>
                  </p:oleObj>
                </mc:Choice>
                <mc:Fallback>
                  <p:oleObj name="公式" r:id="rId20" imgW="3797300" imgH="4978400" progId="Equation.3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957"/>
                          <a:ext cx="25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3" name="Line 31">
              <a:extLst>
                <a:ext uri="{FF2B5EF4-FFF2-40B4-BE49-F238E27FC236}">
                  <a16:creationId xmlns:a16="http://schemas.microsoft.com/office/drawing/2014/main" id="{CDCB6F8D-DD57-C955-13D0-96A46CD8B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1" y="1265"/>
              <a:ext cx="24" cy="3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4" name="Object 32">
              <a:extLst>
                <a:ext uri="{FF2B5EF4-FFF2-40B4-BE49-F238E27FC236}">
                  <a16:creationId xmlns:a16="http://schemas.microsoft.com/office/drawing/2014/main" id="{689FDB31-5585-5A20-9E48-6063CBAC263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06" y="528"/>
            <a:ext cx="31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270500" imgH="7023100" progId="Equation.3">
                    <p:embed/>
                  </p:oleObj>
                </mc:Choice>
                <mc:Fallback>
                  <p:oleObj name="Equation" r:id="rId22" imgW="5270500" imgH="7023100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" y="528"/>
                          <a:ext cx="31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5" name="Freeform 33">
              <a:extLst>
                <a:ext uri="{FF2B5EF4-FFF2-40B4-BE49-F238E27FC236}">
                  <a16:creationId xmlns:a16="http://schemas.microsoft.com/office/drawing/2014/main" id="{48B1D0A2-8089-2892-DBAD-00A4A6456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4" y="662"/>
              <a:ext cx="121" cy="883"/>
            </a:xfrm>
            <a:custGeom>
              <a:avLst/>
              <a:gdLst>
                <a:gd name="T0" fmla="*/ 121 w 563"/>
                <a:gd name="T1" fmla="*/ 0 h 1612"/>
                <a:gd name="T2" fmla="*/ 105 w 563"/>
                <a:gd name="T3" fmla="*/ 7 h 1612"/>
                <a:gd name="T4" fmla="*/ 83 w 563"/>
                <a:gd name="T5" fmla="*/ 102 h 1612"/>
                <a:gd name="T6" fmla="*/ 75 w 563"/>
                <a:gd name="T7" fmla="*/ 835 h 1612"/>
                <a:gd name="T8" fmla="*/ 51 w 563"/>
                <a:gd name="T9" fmla="*/ 848 h 1612"/>
                <a:gd name="T10" fmla="*/ 0 w 563"/>
                <a:gd name="T11" fmla="*/ 883 h 16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63" h="1612">
                  <a:moveTo>
                    <a:pt x="563" y="0"/>
                  </a:moveTo>
                  <a:cubicBezTo>
                    <a:pt x="538" y="4"/>
                    <a:pt x="512" y="3"/>
                    <a:pt x="488" y="12"/>
                  </a:cubicBezTo>
                  <a:cubicBezTo>
                    <a:pt x="417" y="40"/>
                    <a:pt x="418" y="128"/>
                    <a:pt x="388" y="187"/>
                  </a:cubicBezTo>
                  <a:cubicBezTo>
                    <a:pt x="374" y="1417"/>
                    <a:pt x="435" y="975"/>
                    <a:pt x="350" y="1524"/>
                  </a:cubicBezTo>
                  <a:cubicBezTo>
                    <a:pt x="344" y="1562"/>
                    <a:pt x="275" y="1540"/>
                    <a:pt x="238" y="1549"/>
                  </a:cubicBezTo>
                  <a:cubicBezTo>
                    <a:pt x="190" y="1561"/>
                    <a:pt x="0" y="1580"/>
                    <a:pt x="0" y="161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Line 34">
              <a:extLst>
                <a:ext uri="{FF2B5EF4-FFF2-40B4-BE49-F238E27FC236}">
                  <a16:creationId xmlns:a16="http://schemas.microsoft.com/office/drawing/2014/main" id="{2B33A9D5-AB25-C80F-978F-9D2DE6647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" y="985"/>
              <a:ext cx="0" cy="18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7" name="Object 35">
              <a:extLst>
                <a:ext uri="{FF2B5EF4-FFF2-40B4-BE49-F238E27FC236}">
                  <a16:creationId xmlns:a16="http://schemas.microsoft.com/office/drawing/2014/main" id="{28C682C7-62C8-1CDE-A650-F541792B54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9" y="1440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978400" imgH="6146800" progId="Equation.3">
                    <p:embed/>
                  </p:oleObj>
                </mc:Choice>
                <mc:Fallback>
                  <p:oleObj name="Equation" r:id="rId24" imgW="4978400" imgH="61468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9" y="1440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8" name="Rectangle 36">
              <a:extLst>
                <a:ext uri="{FF2B5EF4-FFF2-40B4-BE49-F238E27FC236}">
                  <a16:creationId xmlns:a16="http://schemas.microsoft.com/office/drawing/2014/main" id="{72AA3DB3-09E0-E00E-7605-EFD26B92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54"/>
              <a:ext cx="4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5079" name="Freeform 37">
              <a:extLst>
                <a:ext uri="{FF2B5EF4-FFF2-40B4-BE49-F238E27FC236}">
                  <a16:creationId xmlns:a16="http://schemas.microsoft.com/office/drawing/2014/main" id="{51E6EF36-D347-5602-0602-CB72739FC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4" y="328"/>
              <a:ext cx="57" cy="553"/>
            </a:xfrm>
            <a:custGeom>
              <a:avLst/>
              <a:gdLst>
                <a:gd name="T0" fmla="*/ 12 w 57"/>
                <a:gd name="T1" fmla="*/ 553 h 553"/>
                <a:gd name="T2" fmla="*/ 57 w 57"/>
                <a:gd name="T3" fmla="*/ 372 h 553"/>
                <a:gd name="T4" fmla="*/ 0 w 57"/>
                <a:gd name="T5" fmla="*/ 0 h 55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" h="553">
                  <a:moveTo>
                    <a:pt x="12" y="553"/>
                  </a:moveTo>
                  <a:cubicBezTo>
                    <a:pt x="24" y="491"/>
                    <a:pt x="45" y="434"/>
                    <a:pt x="57" y="372"/>
                  </a:cubicBezTo>
                  <a:cubicBezTo>
                    <a:pt x="43" y="248"/>
                    <a:pt x="0" y="12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0" name="Freeform 38">
              <a:extLst>
                <a:ext uri="{FF2B5EF4-FFF2-40B4-BE49-F238E27FC236}">
                  <a16:creationId xmlns:a16="http://schemas.microsoft.com/office/drawing/2014/main" id="{A41C1C33-FCB9-EA96-149F-0DF8CF4FD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0" y="169"/>
              <a:ext cx="136" cy="486"/>
            </a:xfrm>
            <a:custGeom>
              <a:avLst/>
              <a:gdLst>
                <a:gd name="T0" fmla="*/ 102 w 136"/>
                <a:gd name="T1" fmla="*/ 486 h 486"/>
                <a:gd name="T2" fmla="*/ 136 w 136"/>
                <a:gd name="T3" fmla="*/ 181 h 486"/>
                <a:gd name="T4" fmla="*/ 124 w 136"/>
                <a:gd name="T5" fmla="*/ 91 h 486"/>
                <a:gd name="T6" fmla="*/ 0 w 136"/>
                <a:gd name="T7" fmla="*/ 0 h 48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6" h="486">
                  <a:moveTo>
                    <a:pt x="102" y="486"/>
                  </a:moveTo>
                  <a:cubicBezTo>
                    <a:pt x="108" y="376"/>
                    <a:pt x="108" y="284"/>
                    <a:pt x="136" y="181"/>
                  </a:cubicBezTo>
                  <a:cubicBezTo>
                    <a:pt x="132" y="151"/>
                    <a:pt x="135" y="119"/>
                    <a:pt x="124" y="91"/>
                  </a:cubicBezTo>
                  <a:cubicBezTo>
                    <a:pt x="113" y="62"/>
                    <a:pt x="25" y="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1" name="Line 39">
              <a:extLst>
                <a:ext uri="{FF2B5EF4-FFF2-40B4-BE49-F238E27FC236}">
                  <a16:creationId xmlns:a16="http://schemas.microsoft.com/office/drawing/2014/main" id="{4CF44E02-E037-4829-5681-6FEFC021D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3" y="310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Line 40">
              <a:extLst>
                <a:ext uri="{FF2B5EF4-FFF2-40B4-BE49-F238E27FC236}">
                  <a16:creationId xmlns:a16="http://schemas.microsoft.com/office/drawing/2014/main" id="{573D22B6-766A-F506-E4C6-F3A94B3DC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7" y="31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Freeform 41">
              <a:extLst>
                <a:ext uri="{FF2B5EF4-FFF2-40B4-BE49-F238E27FC236}">
                  <a16:creationId xmlns:a16="http://schemas.microsoft.com/office/drawing/2014/main" id="{80058700-B8EC-37D7-C6B8-6B40D8617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4" y="1536"/>
              <a:ext cx="172" cy="305"/>
            </a:xfrm>
            <a:custGeom>
              <a:avLst/>
              <a:gdLst>
                <a:gd name="T0" fmla="*/ 25 w 172"/>
                <a:gd name="T1" fmla="*/ 0 h 305"/>
                <a:gd name="T2" fmla="*/ 14 w 172"/>
                <a:gd name="T3" fmla="*/ 169 h 305"/>
                <a:gd name="T4" fmla="*/ 25 w 172"/>
                <a:gd name="T5" fmla="*/ 203 h 305"/>
                <a:gd name="T6" fmla="*/ 172 w 172"/>
                <a:gd name="T7" fmla="*/ 305 h 3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305">
                  <a:moveTo>
                    <a:pt x="25" y="0"/>
                  </a:moveTo>
                  <a:cubicBezTo>
                    <a:pt x="3" y="67"/>
                    <a:pt x="0" y="92"/>
                    <a:pt x="14" y="169"/>
                  </a:cubicBezTo>
                  <a:cubicBezTo>
                    <a:pt x="16" y="181"/>
                    <a:pt x="17" y="195"/>
                    <a:pt x="25" y="203"/>
                  </a:cubicBezTo>
                  <a:cubicBezTo>
                    <a:pt x="66" y="244"/>
                    <a:pt x="128" y="265"/>
                    <a:pt x="172" y="305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Freeform 42">
              <a:extLst>
                <a:ext uri="{FF2B5EF4-FFF2-40B4-BE49-F238E27FC236}">
                  <a16:creationId xmlns:a16="http://schemas.microsoft.com/office/drawing/2014/main" id="{7592D3B3-600D-1CA0-2B2F-DBB711345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1784"/>
              <a:ext cx="520" cy="249"/>
            </a:xfrm>
            <a:custGeom>
              <a:avLst/>
              <a:gdLst>
                <a:gd name="T0" fmla="*/ 0 w 520"/>
                <a:gd name="T1" fmla="*/ 0 h 249"/>
                <a:gd name="T2" fmla="*/ 102 w 520"/>
                <a:gd name="T3" fmla="*/ 80 h 249"/>
                <a:gd name="T4" fmla="*/ 271 w 520"/>
                <a:gd name="T5" fmla="*/ 159 h 249"/>
                <a:gd name="T6" fmla="*/ 407 w 520"/>
                <a:gd name="T7" fmla="*/ 204 h 249"/>
                <a:gd name="T8" fmla="*/ 520 w 520"/>
                <a:gd name="T9" fmla="*/ 249 h 2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" h="249">
                  <a:moveTo>
                    <a:pt x="0" y="0"/>
                  </a:moveTo>
                  <a:cubicBezTo>
                    <a:pt x="39" y="30"/>
                    <a:pt x="57" y="64"/>
                    <a:pt x="102" y="80"/>
                  </a:cubicBezTo>
                  <a:cubicBezTo>
                    <a:pt x="143" y="139"/>
                    <a:pt x="205" y="139"/>
                    <a:pt x="271" y="159"/>
                  </a:cubicBezTo>
                  <a:cubicBezTo>
                    <a:pt x="317" y="173"/>
                    <a:pt x="362" y="189"/>
                    <a:pt x="407" y="204"/>
                  </a:cubicBezTo>
                  <a:cubicBezTo>
                    <a:pt x="443" y="216"/>
                    <a:pt x="492" y="221"/>
                    <a:pt x="520" y="249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4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00" grpId="0" animBg="1" autoUpdateAnimBg="0"/>
      <p:bldP spid="904205" grpId="0" build="p" autoUpdateAnimBg="0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20" name="Text Box 4">
            <a:extLst>
              <a:ext uri="{FF2B5EF4-FFF2-40B4-BE49-F238E27FC236}">
                <a16:creationId xmlns:a16="http://schemas.microsoft.com/office/drawing/2014/main" id="{6734A94F-9558-E033-D9B3-20B9CFBB4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2563"/>
            <a:ext cx="906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Look at the description given in textbook of P608.</a:t>
            </a:r>
            <a:endParaRPr lang="en-US" altLang="zh-CN" sz="3200" b="1">
              <a:solidFill>
                <a:srgbClr val="3333FF"/>
              </a:solidFill>
            </a:endParaRPr>
          </a:p>
        </p:txBody>
      </p:sp>
      <p:grpSp>
        <p:nvGrpSpPr>
          <p:cNvPr id="905221" name="Group 5">
            <a:extLst>
              <a:ext uri="{FF2B5EF4-FFF2-40B4-BE49-F238E27FC236}">
                <a16:creationId xmlns:a16="http://schemas.microsoft.com/office/drawing/2014/main" id="{5241960A-BA4B-1C62-C015-7315F8A09983}"/>
              </a:ext>
            </a:extLst>
          </p:cNvPr>
          <p:cNvGrpSpPr>
            <a:grpSpLocks/>
          </p:cNvGrpSpPr>
          <p:nvPr/>
        </p:nvGrpSpPr>
        <p:grpSpPr bwMode="auto">
          <a:xfrm>
            <a:off x="176213" y="1541463"/>
            <a:ext cx="8610600" cy="1554162"/>
            <a:chOff x="111" y="1141"/>
            <a:chExt cx="5424" cy="979"/>
          </a:xfrm>
        </p:grpSpPr>
        <p:graphicFrame>
          <p:nvGraphicFramePr>
            <p:cNvPr id="46088" name="Object 6">
              <a:extLst>
                <a:ext uri="{FF2B5EF4-FFF2-40B4-BE49-F238E27FC236}">
                  <a16:creationId xmlns:a16="http://schemas.microsoft.com/office/drawing/2014/main" id="{CF3DE072-5DD8-54A3-6B67-FD617499FF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21" y="1451"/>
            <a:ext cx="27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797300" imgH="4686300" progId="Equation.3">
                    <p:embed/>
                  </p:oleObj>
                </mc:Choice>
                <mc:Fallback>
                  <p:oleObj name="Equation" r:id="rId2" imgW="3797300" imgH="4686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" y="1451"/>
                          <a:ext cx="277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9" name="Text Box 7">
              <a:extLst>
                <a:ext uri="{FF2B5EF4-FFF2-40B4-BE49-F238E27FC236}">
                  <a16:creationId xmlns:a16="http://schemas.microsoft.com/office/drawing/2014/main" id="{068E8BFE-4985-F018-790F-C2337DB7D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" y="1141"/>
              <a:ext cx="5424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3200" b="1">
                  <a:solidFill>
                    <a:schemeClr val="tx2"/>
                  </a:solidFill>
                </a:rPr>
                <a:t>It plays very important role in the theory of </a:t>
              </a:r>
              <a:r>
                <a:rPr kumimoji="0" lang="zh-CN" altLang="en-US" sz="2400" b="1">
                  <a:solidFill>
                    <a:schemeClr val="tx2"/>
                  </a:solidFill>
                </a:rPr>
                <a:t>电磁场。</a:t>
              </a:r>
              <a:r>
                <a:rPr kumimoji="0" lang="en-US" altLang="zh-CN" b="1">
                  <a:solidFill>
                    <a:schemeClr val="tx2"/>
                  </a:solidFill>
                </a:rPr>
                <a:t>One</a:t>
              </a:r>
              <a:r>
                <a:rPr kumimoji="0" lang="en-US" altLang="zh-CN" sz="3200" b="1">
                  <a:solidFill>
                    <a:schemeClr val="tx2"/>
                  </a:solidFill>
                </a:rPr>
                <a:t> can also use Ampere’s law to calculate      with </a:t>
              </a:r>
              <a:r>
                <a:rPr kumimoji="0" lang="en-US" altLang="zh-CN" sz="3200" b="1">
                  <a:solidFill>
                    <a:srgbClr val="FF0000"/>
                  </a:solidFill>
                </a:rPr>
                <a:t>symmetrical</a:t>
              </a:r>
              <a:r>
                <a:rPr kumimoji="0" lang="en-US" altLang="zh-CN" sz="3200" b="1">
                  <a:solidFill>
                    <a:srgbClr val="3333FF"/>
                  </a:solidFill>
                </a:rPr>
                <a:t> distribution of current</a:t>
              </a:r>
              <a:r>
                <a:rPr kumimoji="0" lang="en-US" altLang="zh-CN" sz="3200" b="1">
                  <a:solidFill>
                    <a:schemeClr val="tx2"/>
                  </a:solidFill>
                </a:rPr>
                <a:t>.</a:t>
              </a:r>
            </a:p>
          </p:txBody>
        </p:sp>
      </p:grpSp>
      <p:sp>
        <p:nvSpPr>
          <p:cNvPr id="905224" name="Rectangle 8">
            <a:extLst>
              <a:ext uri="{FF2B5EF4-FFF2-40B4-BE49-F238E27FC236}">
                <a16:creationId xmlns:a16="http://schemas.microsoft.com/office/drawing/2014/main" id="{B839AED2-8089-F4D7-30DE-A2D78AD7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914400"/>
            <a:ext cx="6945312" cy="588963"/>
          </a:xfrm>
          <a:prstGeom prst="rect">
            <a:avLst/>
          </a:prstGeom>
          <a:solidFill>
            <a:srgbClr val="A9FFFF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</a:rPr>
              <a:t>2. The application of Ampere’s law</a:t>
            </a:r>
          </a:p>
        </p:txBody>
      </p:sp>
      <p:sp>
        <p:nvSpPr>
          <p:cNvPr id="905225" name="Text Box 9">
            <a:extLst>
              <a:ext uri="{FF2B5EF4-FFF2-40B4-BE49-F238E27FC236}">
                <a16:creationId xmlns:a16="http://schemas.microsoft.com/office/drawing/2014/main" id="{E5EA7B5C-90CA-0624-72B9-CCC11DBB9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59125"/>
            <a:ext cx="2209800" cy="519113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Main steps:</a:t>
            </a:r>
          </a:p>
        </p:txBody>
      </p:sp>
      <p:sp>
        <p:nvSpPr>
          <p:cNvPr id="905226" name="Text Box 10">
            <a:extLst>
              <a:ext uri="{FF2B5EF4-FFF2-40B4-BE49-F238E27FC236}">
                <a16:creationId xmlns:a16="http://schemas.microsoft.com/office/drawing/2014/main" id="{8DD7007D-40DE-A95A-4E63-CF54A171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46488"/>
            <a:ext cx="876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(1)</a:t>
            </a:r>
            <a:r>
              <a:rPr lang="en-US" altLang="zh-CN" b="1"/>
              <a:t> </a:t>
            </a:r>
            <a:r>
              <a:rPr lang="en-US" altLang="zh-CN" sz="3200" b="1"/>
              <a:t>Symmetry analyses</a:t>
            </a:r>
            <a:r>
              <a:rPr lang="en-US" altLang="zh-CN" b="1"/>
              <a:t> </a:t>
            </a:r>
            <a:r>
              <a:rPr lang="en-US" altLang="zh-CN" sz="2400" b="1"/>
              <a:t>(</a:t>
            </a:r>
            <a:r>
              <a:rPr lang="zh-CN" altLang="en-US" sz="2400" b="1">
                <a:latin typeface="宋体" panose="02010600030101010101" pitchFamily="2" charset="-122"/>
              </a:rPr>
              <a:t>由</a:t>
            </a:r>
            <a:r>
              <a:rPr lang="en-US" altLang="zh-CN" sz="2400" b="1">
                <a:solidFill>
                  <a:srgbClr val="FF3300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400" b="1">
                <a:latin typeface="宋体" panose="02010600030101010101" pitchFamily="2" charset="-122"/>
              </a:rPr>
              <a:t>的分布，分析分布的对称性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r>
              <a:rPr lang="en-US" altLang="zh-CN" b="1"/>
              <a:t>.</a:t>
            </a:r>
          </a:p>
        </p:txBody>
      </p:sp>
      <p:sp>
        <p:nvSpPr>
          <p:cNvPr id="905227" name="Text Box 11">
            <a:extLst>
              <a:ext uri="{FF2B5EF4-FFF2-40B4-BE49-F238E27FC236}">
                <a16:creationId xmlns:a16="http://schemas.microsoft.com/office/drawing/2014/main" id="{24721F36-4883-1615-958A-2917B4D22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286250"/>
            <a:ext cx="85232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(2)</a:t>
            </a:r>
            <a:r>
              <a:rPr lang="en-US" altLang="zh-CN" b="1"/>
              <a:t> </a:t>
            </a:r>
            <a:r>
              <a:rPr lang="en-US" altLang="zh-CN" sz="3200" b="1"/>
              <a:t>Choose a loop</a:t>
            </a:r>
            <a:r>
              <a:rPr lang="en-US" altLang="zh-CN" b="1"/>
              <a:t> </a:t>
            </a:r>
            <a:r>
              <a:rPr lang="en-US" altLang="zh-CN" sz="2400" b="1"/>
              <a:t>(</a:t>
            </a:r>
            <a:r>
              <a:rPr lang="zh-CN" altLang="en-US" sz="2400" b="1">
                <a:latin typeface="宋体" panose="02010600030101010101" pitchFamily="2" charset="-122"/>
              </a:rPr>
              <a:t>使回路上各处</a:t>
            </a:r>
            <a:r>
              <a:rPr lang="en-US" altLang="zh-CN" b="1" i="1"/>
              <a:t>B</a:t>
            </a:r>
            <a:r>
              <a:rPr lang="zh-CN" altLang="en-US" sz="2400" b="1">
                <a:latin typeface="宋体" panose="02010600030101010101" pitchFamily="2" charset="-122"/>
              </a:rPr>
              <a:t>相等，方向特殊，从而可从回路积分中提出</a:t>
            </a:r>
            <a:r>
              <a:rPr lang="en-US" altLang="zh-CN" b="1" i="1"/>
              <a:t>B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r>
              <a:rPr lang="en-US" altLang="zh-CN" b="1"/>
              <a:t>.</a:t>
            </a:r>
          </a:p>
        </p:txBody>
      </p:sp>
      <p:sp>
        <p:nvSpPr>
          <p:cNvPr id="905228" name="Text Box 12">
            <a:extLst>
              <a:ext uri="{FF2B5EF4-FFF2-40B4-BE49-F238E27FC236}">
                <a16:creationId xmlns:a16="http://schemas.microsoft.com/office/drawing/2014/main" id="{2EECEA87-0249-2EA3-5BB0-830A580CA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92725"/>
            <a:ext cx="655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(3)</a:t>
            </a:r>
            <a:r>
              <a:rPr lang="en-US" altLang="zh-CN" b="1"/>
              <a:t> </a:t>
            </a:r>
            <a:r>
              <a:rPr lang="en-US" altLang="zh-CN" sz="3200" b="1"/>
              <a:t>Put into the law and calculate </a:t>
            </a:r>
            <a:r>
              <a:rPr lang="en-US" altLang="zh-CN" sz="3200" b="1" i="1"/>
              <a:t>B</a:t>
            </a:r>
            <a:r>
              <a:rPr lang="en-US" altLang="zh-CN" sz="3200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5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0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5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5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5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20" grpId="0" build="p" autoUpdateAnimBg="0"/>
      <p:bldP spid="905224" grpId="0" animBg="1" autoUpdateAnimBg="0"/>
      <p:bldP spid="905225" grpId="0" animBg="1" autoUpdateAnimBg="0"/>
      <p:bldP spid="905226" grpId="0" build="p" autoUpdateAnimBg="0"/>
      <p:bldP spid="905227" grpId="0" build="p" autoUpdateAnimBg="0"/>
      <p:bldP spid="905228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287" name="Group 47">
            <a:extLst>
              <a:ext uri="{FF2B5EF4-FFF2-40B4-BE49-F238E27FC236}">
                <a16:creationId xmlns:a16="http://schemas.microsoft.com/office/drawing/2014/main" id="{0D9F6891-C4DF-DB26-4980-6C2917D788DB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671513"/>
            <a:ext cx="8991600" cy="1919287"/>
            <a:chOff x="96" y="432"/>
            <a:chExt cx="5664" cy="1209"/>
          </a:xfrm>
        </p:grpSpPr>
        <p:sp>
          <p:nvSpPr>
            <p:cNvPr id="47111" name="Text Box 4">
              <a:extLst>
                <a:ext uri="{FF2B5EF4-FFF2-40B4-BE49-F238E27FC236}">
                  <a16:creationId xmlns:a16="http://schemas.microsoft.com/office/drawing/2014/main" id="{69E5EA94-2EE2-2201-FB23-5F2EC78685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432"/>
              <a:ext cx="5664" cy="1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660033"/>
                  </a:solidFill>
                </a:rPr>
                <a:t>Find the    inside and outside a long straight wire of radius </a:t>
              </a:r>
              <a:r>
                <a:rPr lang="en-US" altLang="zh-CN" sz="3200" b="1" i="1">
                  <a:solidFill>
                    <a:srgbClr val="660033"/>
                  </a:solidFill>
                </a:rPr>
                <a:t>R</a:t>
              </a:r>
              <a:r>
                <a:rPr lang="en-US" altLang="zh-CN" sz="3200" b="1">
                  <a:solidFill>
                    <a:srgbClr val="660033"/>
                  </a:solidFill>
                </a:rPr>
                <a:t> and uniformly distributed current </a:t>
              </a:r>
              <a:r>
                <a:rPr lang="en-US" altLang="zh-CN" sz="3200" b="1" i="1">
                  <a:solidFill>
                    <a:srgbClr val="660033"/>
                  </a:solidFill>
                </a:rPr>
                <a:t>I </a:t>
              </a:r>
              <a:r>
                <a:rPr lang="en-US" altLang="zh-CN" sz="3200" b="1">
                  <a:solidFill>
                    <a:srgbClr val="660033"/>
                  </a:solidFill>
                </a:rPr>
                <a:t>over a cross section of the wire</a:t>
              </a:r>
              <a:r>
                <a:rPr lang="en-US" altLang="zh-CN" b="1" i="1">
                  <a:solidFill>
                    <a:srgbClr val="660033"/>
                  </a:solidFill>
                </a:rPr>
                <a:t> </a:t>
              </a:r>
              <a:r>
                <a:rPr lang="zh-CN" altLang="en-US" sz="2400" b="1">
                  <a:solidFill>
                    <a:srgbClr val="660033"/>
                  </a:solidFill>
                  <a:latin typeface="宋体" panose="02010600030101010101" pitchFamily="2" charset="-122"/>
                </a:rPr>
                <a:t>长直圆柱形载流圆柱体</a:t>
              </a:r>
              <a:r>
                <a:rPr lang="en-US" altLang="zh-CN" sz="2400" b="1">
                  <a:solidFill>
                    <a:srgbClr val="660033"/>
                  </a:solidFill>
                  <a:latin typeface="宋体" panose="02010600030101010101" pitchFamily="2" charset="-122"/>
                </a:rPr>
                <a:t>(</a:t>
              </a:r>
              <a:r>
                <a:rPr lang="zh-CN" altLang="en-US" sz="2400" b="1">
                  <a:solidFill>
                    <a:srgbClr val="660033"/>
                  </a:solidFill>
                  <a:latin typeface="宋体" panose="02010600030101010101" pitchFamily="2" charset="-122"/>
                </a:rPr>
                <a:t>电流</a:t>
              </a:r>
              <a:r>
                <a:rPr lang="en-US" altLang="zh-CN" sz="2400" b="1" i="1">
                  <a:solidFill>
                    <a:srgbClr val="660033"/>
                  </a:solidFill>
                  <a:latin typeface="宋体" panose="02010600030101010101" pitchFamily="2" charset="-122"/>
                  <a:sym typeface="Symbol" pitchFamily="2" charset="2"/>
                </a:rPr>
                <a:t>I </a:t>
              </a:r>
              <a:r>
                <a:rPr lang="zh-CN" altLang="en-US" sz="2400" b="1">
                  <a:solidFill>
                    <a:srgbClr val="660033"/>
                  </a:solidFill>
                  <a:latin typeface="宋体" panose="02010600030101010101" pitchFamily="2" charset="-122"/>
                </a:rPr>
                <a:t>均匀分布在圆柱的横截面内</a:t>
              </a:r>
              <a:r>
                <a:rPr lang="en-US" altLang="zh-CN" sz="2400" b="1">
                  <a:solidFill>
                    <a:srgbClr val="660033"/>
                  </a:solidFill>
                  <a:latin typeface="宋体" panose="02010600030101010101" pitchFamily="2" charset="-122"/>
                </a:rPr>
                <a:t>)</a:t>
              </a:r>
              <a:r>
                <a:rPr lang="zh-CN" altLang="en-US" sz="2400" b="1">
                  <a:solidFill>
                    <a:srgbClr val="660033"/>
                  </a:solidFill>
                  <a:latin typeface="宋体" panose="02010600030101010101" pitchFamily="2" charset="-122"/>
                </a:rPr>
                <a:t>内外的磁场</a:t>
              </a:r>
              <a:r>
                <a:rPr lang="en-US" altLang="zh-CN" sz="2400" b="1">
                  <a:solidFill>
                    <a:srgbClr val="660033"/>
                  </a:solidFill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47112" name="Object 5">
              <a:extLst>
                <a:ext uri="{FF2B5EF4-FFF2-40B4-BE49-F238E27FC236}">
                  <a16:creationId xmlns:a16="http://schemas.microsoft.com/office/drawing/2014/main" id="{7933DCBE-C1A1-948D-8315-A88F486C21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9" y="476"/>
            <a:ext cx="23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562600" progId="Equation.3">
                    <p:embed/>
                  </p:oleObj>
                </mc:Choice>
                <mc:Fallback>
                  <p:oleObj name="Equation" r:id="rId2" imgW="4394200" imgH="5562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9" y="476"/>
                          <a:ext cx="238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6246" name="Text Box 6">
            <a:extLst>
              <a:ext uri="{FF2B5EF4-FFF2-40B4-BE49-F238E27FC236}">
                <a16:creationId xmlns:a16="http://schemas.microsoft.com/office/drawing/2014/main" id="{EFC00173-374F-AA12-C41C-4814B4FC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3200"/>
            <a:ext cx="1752600" cy="519113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Solution:</a:t>
            </a:r>
          </a:p>
        </p:txBody>
      </p:sp>
      <p:sp>
        <p:nvSpPr>
          <p:cNvPr id="906262" name="Text Box 22">
            <a:extLst>
              <a:ext uri="{FF2B5EF4-FFF2-40B4-BE49-F238E27FC236}">
                <a16:creationId xmlns:a16="http://schemas.microsoft.com/office/drawing/2014/main" id="{78B00A92-4981-47E1-F301-AE0A2F9B8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35363"/>
            <a:ext cx="457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Cylindrical symmetry</a:t>
            </a:r>
            <a:r>
              <a:rPr lang="en-US" altLang="zh-CN" sz="3200" b="1">
                <a:solidFill>
                  <a:srgbClr val="3333FF"/>
                </a:solidFill>
                <a:cs typeface="Times New Roman" panose="02020603050405020304" pitchFamily="18" charset="0"/>
              </a:rPr>
              <a:t>——P609</a:t>
            </a:r>
            <a:endParaRPr lang="en-US" altLang="zh-CN" sz="3200" b="1">
              <a:solidFill>
                <a:srgbClr val="3333FF"/>
              </a:solidFill>
            </a:endParaRPr>
          </a:p>
        </p:txBody>
      </p:sp>
      <p:sp>
        <p:nvSpPr>
          <p:cNvPr id="906263" name="Text Box 23">
            <a:extLst>
              <a:ext uri="{FF2B5EF4-FFF2-40B4-BE49-F238E27FC236}">
                <a16:creationId xmlns:a16="http://schemas.microsoft.com/office/drawing/2014/main" id="{D1463A29-C48D-7A56-C1DB-E05454D0A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800600"/>
            <a:ext cx="4343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Choose a circular loop</a:t>
            </a:r>
            <a:r>
              <a:rPr lang="en-US" altLang="zh-CN" sz="3200">
                <a:solidFill>
                  <a:srgbClr val="3333FF"/>
                </a:solidFill>
              </a:rPr>
              <a:t> </a:t>
            </a:r>
            <a:r>
              <a:rPr lang="en-US" altLang="zh-CN" sz="3200" b="1" i="1">
                <a:solidFill>
                  <a:srgbClr val="3333FF"/>
                </a:solidFill>
              </a:rPr>
              <a:t>L</a:t>
            </a:r>
            <a:r>
              <a:rPr lang="en-US" altLang="zh-CN" sz="3200" b="1" i="1" baseline="-25000">
                <a:solidFill>
                  <a:srgbClr val="3333FF"/>
                </a:solidFill>
              </a:rPr>
              <a:t>1 </a:t>
            </a:r>
            <a:r>
              <a:rPr lang="en-US" altLang="zh-CN" sz="3200" b="1">
                <a:solidFill>
                  <a:srgbClr val="3333FF"/>
                </a:solidFill>
              </a:rPr>
              <a:t>with</a:t>
            </a:r>
            <a:r>
              <a:rPr lang="en-US" altLang="zh-CN" sz="3200" b="1" baseline="-25000">
                <a:solidFill>
                  <a:srgbClr val="3333FF"/>
                </a:solidFill>
              </a:rPr>
              <a:t> </a:t>
            </a:r>
            <a:r>
              <a:rPr lang="en-US" altLang="zh-CN" sz="3200" b="1" i="1">
                <a:solidFill>
                  <a:srgbClr val="3333FF"/>
                </a:solidFill>
              </a:rPr>
              <a:t>r </a:t>
            </a:r>
            <a:r>
              <a:rPr lang="en-US" altLang="zh-CN" sz="3200" b="1">
                <a:solidFill>
                  <a:srgbClr val="3333FF"/>
                </a:solidFill>
              </a:rPr>
              <a:t>&gt; </a:t>
            </a:r>
            <a:r>
              <a:rPr lang="en-US" altLang="zh-CN" sz="3200" b="1" i="1">
                <a:solidFill>
                  <a:srgbClr val="3333FF"/>
                </a:solidFill>
              </a:rPr>
              <a:t>R</a:t>
            </a:r>
            <a:r>
              <a:rPr lang="en-US" altLang="zh-CN" sz="3200" b="1">
                <a:solidFill>
                  <a:srgbClr val="3333FF"/>
                </a:solidFill>
              </a:rPr>
              <a:t>, </a:t>
            </a:r>
          </a:p>
        </p:txBody>
      </p:sp>
      <p:sp>
        <p:nvSpPr>
          <p:cNvPr id="906285" name="Text Box 45">
            <a:extLst>
              <a:ext uri="{FF2B5EF4-FFF2-40B4-BE49-F238E27FC236}">
                <a16:creationId xmlns:a16="http://schemas.microsoft.com/office/drawing/2014/main" id="{CEC3BD14-4623-5BE2-8580-42B1F1BE8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0488"/>
            <a:ext cx="1755775" cy="519112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Example:</a:t>
            </a:r>
          </a:p>
        </p:txBody>
      </p:sp>
      <p:graphicFrame>
        <p:nvGraphicFramePr>
          <p:cNvPr id="906286" name="Object 46">
            <a:extLst>
              <a:ext uri="{FF2B5EF4-FFF2-40B4-BE49-F238E27FC236}">
                <a16:creationId xmlns:a16="http://schemas.microsoft.com/office/drawing/2014/main" id="{5C37DD1A-2F15-9F0A-767B-810DF2B7E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703513"/>
          <a:ext cx="3733800" cy="308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2019300" imgH="1670050" progId="Paint.Picture">
                  <p:embed/>
                </p:oleObj>
              </mc:Choice>
              <mc:Fallback>
                <p:oleObj name="位图图像" r:id="rId4" imgW="2019300" imgH="1670050" progId="Paint.Picture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03513"/>
                        <a:ext cx="3733800" cy="308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6" grpId="0" animBg="1" autoUpdateAnimBg="0"/>
      <p:bldP spid="906262" grpId="0" build="p" autoUpdateAnimBg="0"/>
      <p:bldP spid="906263" grpId="0" build="p" autoUpdateAnimBg="0"/>
      <p:bldP spid="90628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7266" name="Object 2">
            <a:extLst>
              <a:ext uri="{FF2B5EF4-FFF2-40B4-BE49-F238E27FC236}">
                <a16:creationId xmlns:a16="http://schemas.microsoft.com/office/drawing/2014/main" id="{77F8B8CF-6BE9-99FB-FDCA-86CDF0BE9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363" y="3022600"/>
          <a:ext cx="22463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361400" imgH="6731000" progId="Equation.3">
                  <p:embed/>
                </p:oleObj>
              </mc:Choice>
              <mc:Fallback>
                <p:oleObj name="公式" r:id="rId2" imgW="21361400" imgH="673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3022600"/>
                        <a:ext cx="2246312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7267" name="Text Box 3">
            <a:extLst>
              <a:ext uri="{FF2B5EF4-FFF2-40B4-BE49-F238E27FC236}">
                <a16:creationId xmlns:a16="http://schemas.microsoft.com/office/drawing/2014/main" id="{648471CD-794C-C6F3-3F0E-66D1695C7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47875"/>
            <a:ext cx="647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Choose a circular loop</a:t>
            </a:r>
            <a:r>
              <a:rPr lang="en-US" altLang="zh-CN" sz="3200">
                <a:solidFill>
                  <a:srgbClr val="3333FF"/>
                </a:solidFill>
              </a:rPr>
              <a:t> </a:t>
            </a:r>
            <a:r>
              <a:rPr lang="en-US" altLang="zh-CN" sz="3200" b="1" i="1">
                <a:solidFill>
                  <a:srgbClr val="3333FF"/>
                </a:solidFill>
              </a:rPr>
              <a:t>L</a:t>
            </a:r>
            <a:r>
              <a:rPr lang="en-US" altLang="zh-CN" sz="3200" b="1" baseline="-25000">
                <a:solidFill>
                  <a:srgbClr val="3333FF"/>
                </a:solidFill>
              </a:rPr>
              <a:t>2</a:t>
            </a:r>
            <a:r>
              <a:rPr lang="en-US" altLang="zh-CN" sz="3200" b="1" i="1" baseline="-25000">
                <a:solidFill>
                  <a:srgbClr val="3333FF"/>
                </a:solidFill>
              </a:rPr>
              <a:t> </a:t>
            </a:r>
            <a:r>
              <a:rPr lang="en-US" altLang="zh-CN" sz="3200" b="1">
                <a:solidFill>
                  <a:srgbClr val="3333FF"/>
                </a:solidFill>
              </a:rPr>
              <a:t>with</a:t>
            </a:r>
            <a:r>
              <a:rPr lang="en-US" altLang="zh-CN" sz="3200" b="1" baseline="-25000">
                <a:solidFill>
                  <a:srgbClr val="3333FF"/>
                </a:solidFill>
              </a:rPr>
              <a:t> </a:t>
            </a:r>
            <a:r>
              <a:rPr lang="en-US" altLang="zh-CN" sz="3200" b="1" i="1">
                <a:solidFill>
                  <a:srgbClr val="3333FF"/>
                </a:solidFill>
              </a:rPr>
              <a:t>r </a:t>
            </a:r>
            <a:r>
              <a:rPr lang="en-US" altLang="zh-CN" sz="3200" b="1">
                <a:solidFill>
                  <a:srgbClr val="3333FF"/>
                </a:solidFill>
              </a:rPr>
              <a:t>&lt; </a:t>
            </a:r>
            <a:r>
              <a:rPr lang="en-US" altLang="zh-CN" sz="3200" b="1" i="1">
                <a:solidFill>
                  <a:srgbClr val="3333FF"/>
                </a:solidFill>
              </a:rPr>
              <a:t>R</a:t>
            </a:r>
            <a:r>
              <a:rPr lang="en-US" altLang="zh-CN" sz="3200" b="1">
                <a:solidFill>
                  <a:srgbClr val="3333FF"/>
                </a:solidFill>
              </a:rPr>
              <a:t>, </a:t>
            </a:r>
          </a:p>
        </p:txBody>
      </p:sp>
      <p:graphicFrame>
        <p:nvGraphicFramePr>
          <p:cNvPr id="907268" name="Object 4">
            <a:extLst>
              <a:ext uri="{FF2B5EF4-FFF2-40B4-BE49-F238E27FC236}">
                <a16:creationId xmlns:a16="http://schemas.microsoft.com/office/drawing/2014/main" id="{1E761BEC-295E-6ADE-5F23-35B08C4B1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2763" y="3775075"/>
          <a:ext cx="221456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719800" imgH="9067800" progId="Equation.3">
                  <p:embed/>
                </p:oleObj>
              </mc:Choice>
              <mc:Fallback>
                <p:oleObj name="公式" r:id="rId4" imgW="18719800" imgH="906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3775075"/>
                        <a:ext cx="221456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7280" name="Line 16">
            <a:extLst>
              <a:ext uri="{FF2B5EF4-FFF2-40B4-BE49-F238E27FC236}">
                <a16:creationId xmlns:a16="http://schemas.microsoft.com/office/drawing/2014/main" id="{90FB9B67-472B-B12C-7851-1A4F8F9E6046}"/>
              </a:ext>
            </a:extLst>
          </p:cNvPr>
          <p:cNvSpPr>
            <a:spLocks noChangeShapeType="1"/>
          </p:cNvSpPr>
          <p:nvPr/>
        </p:nvSpPr>
        <p:spPr bwMode="auto">
          <a:xfrm rot="85187" flipH="1">
            <a:off x="7523163" y="330200"/>
            <a:ext cx="41275" cy="471805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7281" name="Rectangle 17">
            <a:extLst>
              <a:ext uri="{FF2B5EF4-FFF2-40B4-BE49-F238E27FC236}">
                <a16:creationId xmlns:a16="http://schemas.microsoft.com/office/drawing/2014/main" id="{7A8008FF-AA4A-E332-AF3C-A73017271CA3}"/>
              </a:ext>
            </a:extLst>
          </p:cNvPr>
          <p:cNvSpPr>
            <a:spLocks noChangeArrowheads="1"/>
          </p:cNvSpPr>
          <p:nvPr/>
        </p:nvSpPr>
        <p:spPr bwMode="auto">
          <a:xfrm rot="85187">
            <a:off x="6657975" y="243522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ea typeface="楷体_GB2312" pitchFamily="49" charset="-122"/>
                <a:sym typeface="Symbol" pitchFamily="2" charset="2"/>
              </a:rPr>
              <a:t>R</a:t>
            </a:r>
            <a:endParaRPr lang="en-US" altLang="zh-CN" b="1" i="1">
              <a:latin typeface="楷体_GB2312" pitchFamily="49" charset="-122"/>
              <a:ea typeface="楷体_GB2312" pitchFamily="49" charset="-122"/>
              <a:sym typeface="Symbol" pitchFamily="2" charset="2"/>
            </a:endParaRPr>
          </a:p>
        </p:txBody>
      </p:sp>
      <p:grpSp>
        <p:nvGrpSpPr>
          <p:cNvPr id="907282" name="Group 18">
            <a:extLst>
              <a:ext uri="{FF2B5EF4-FFF2-40B4-BE49-F238E27FC236}">
                <a16:creationId xmlns:a16="http://schemas.microsoft.com/office/drawing/2014/main" id="{1A9A0137-6B5D-5F75-A096-BDE6F953E2FE}"/>
              </a:ext>
            </a:extLst>
          </p:cNvPr>
          <p:cNvGrpSpPr>
            <a:grpSpLocks/>
          </p:cNvGrpSpPr>
          <p:nvPr/>
        </p:nvGrpSpPr>
        <p:grpSpPr bwMode="auto">
          <a:xfrm>
            <a:off x="7097713" y="3581400"/>
            <a:ext cx="977900" cy="803275"/>
            <a:chOff x="4519" y="2315"/>
            <a:chExt cx="616" cy="506"/>
          </a:xfrm>
        </p:grpSpPr>
        <p:sp>
          <p:nvSpPr>
            <p:cNvPr id="48165" name="Oval 19">
              <a:extLst>
                <a:ext uri="{FF2B5EF4-FFF2-40B4-BE49-F238E27FC236}">
                  <a16:creationId xmlns:a16="http://schemas.microsoft.com/office/drawing/2014/main" id="{C890E245-25E5-7711-461A-CB7BBF4182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5187">
              <a:off x="4519" y="2362"/>
              <a:ext cx="480" cy="459"/>
            </a:xfrm>
            <a:prstGeom prst="ellipse">
              <a:avLst/>
            </a:prstGeom>
            <a:solidFill>
              <a:srgbClr val="FFCCCC"/>
            </a:solidFill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8166" name="Oval 20">
              <a:extLst>
                <a:ext uri="{FF2B5EF4-FFF2-40B4-BE49-F238E27FC236}">
                  <a16:creationId xmlns:a16="http://schemas.microsoft.com/office/drawing/2014/main" id="{8E11A540-681B-D336-E353-534CF3A7E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2451"/>
              <a:ext cx="286" cy="28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8167" name="Rectangle 21">
              <a:extLst>
                <a:ext uri="{FF2B5EF4-FFF2-40B4-BE49-F238E27FC236}">
                  <a16:creationId xmlns:a16="http://schemas.microsoft.com/office/drawing/2014/main" id="{E313551A-8BB2-3C73-F977-7111F1C31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6" y="2492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accent2"/>
                  </a:solidFill>
                  <a:ea typeface="楷体_GB2312" pitchFamily="49" charset="-122"/>
                </a:rPr>
                <a:t>r</a:t>
              </a:r>
              <a:endParaRPr lang="en-US" altLang="zh-CN" i="1">
                <a:solidFill>
                  <a:schemeClr val="accent2"/>
                </a:solidFill>
                <a:ea typeface="楷体_GB2312" pitchFamily="49" charset="-122"/>
                <a:sym typeface="Symbol" pitchFamily="2" charset="2"/>
              </a:endParaRPr>
            </a:p>
          </p:txBody>
        </p:sp>
        <p:sp>
          <p:nvSpPr>
            <p:cNvPr id="48168" name="Rectangle 22">
              <a:extLst>
                <a:ext uri="{FF2B5EF4-FFF2-40B4-BE49-F238E27FC236}">
                  <a16:creationId xmlns:a16="http://schemas.microsoft.com/office/drawing/2014/main" id="{DC4F2F29-652C-9459-499C-6BCDF526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8" y="2315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3333FF"/>
                  </a:solidFill>
                  <a:ea typeface="仿宋_GB2312" pitchFamily="49" charset="-122"/>
                </a:rPr>
                <a:t>L</a:t>
              </a:r>
              <a:r>
                <a:rPr lang="en-US" altLang="zh-CN" sz="2400" b="1" baseline="-25000">
                  <a:solidFill>
                    <a:srgbClr val="3333FF"/>
                  </a:solidFill>
                  <a:ea typeface="仿宋_GB2312" pitchFamily="49" charset="-122"/>
                </a:rPr>
                <a:t>2</a:t>
              </a:r>
            </a:p>
          </p:txBody>
        </p:sp>
        <p:sp>
          <p:nvSpPr>
            <p:cNvPr id="48169" name="Line 23">
              <a:extLst>
                <a:ext uri="{FF2B5EF4-FFF2-40B4-BE49-F238E27FC236}">
                  <a16:creationId xmlns:a16="http://schemas.microsoft.com/office/drawing/2014/main" id="{BF7B6E1D-80E4-F1A7-4F75-6CCDDEF041B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850" y="2519"/>
              <a:ext cx="0" cy="14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07288" name="Group 24">
            <a:extLst>
              <a:ext uri="{FF2B5EF4-FFF2-40B4-BE49-F238E27FC236}">
                <a16:creationId xmlns:a16="http://schemas.microsoft.com/office/drawing/2014/main" id="{FA1EC59F-4732-C420-5271-983126E0A9A2}"/>
              </a:ext>
            </a:extLst>
          </p:cNvPr>
          <p:cNvGrpSpPr>
            <a:grpSpLocks/>
          </p:cNvGrpSpPr>
          <p:nvPr/>
        </p:nvGrpSpPr>
        <p:grpSpPr bwMode="auto">
          <a:xfrm>
            <a:off x="6577013" y="0"/>
            <a:ext cx="2032000" cy="3187700"/>
            <a:chOff x="4191" y="59"/>
            <a:chExt cx="1280" cy="2008"/>
          </a:xfrm>
        </p:grpSpPr>
        <p:sp>
          <p:nvSpPr>
            <p:cNvPr id="48155" name="Rectangle 25">
              <a:extLst>
                <a:ext uri="{FF2B5EF4-FFF2-40B4-BE49-F238E27FC236}">
                  <a16:creationId xmlns:a16="http://schemas.microsoft.com/office/drawing/2014/main" id="{7E1D5379-F3D9-966C-CF52-24C08FD906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351264">
              <a:off x="4010" y="973"/>
              <a:ext cx="1603" cy="437"/>
            </a:xfrm>
            <a:prstGeom prst="rect">
              <a:avLst/>
            </a:prstGeom>
            <a:solidFill>
              <a:srgbClr val="3399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8156" name="Freeform 26">
              <a:extLst>
                <a:ext uri="{FF2B5EF4-FFF2-40B4-BE49-F238E27FC236}">
                  <a16:creationId xmlns:a16="http://schemas.microsoft.com/office/drawing/2014/main" id="{FF721564-0431-F2E4-035F-9BBAB2A6FBB2}"/>
                </a:ext>
              </a:extLst>
            </p:cNvPr>
            <p:cNvSpPr>
              <a:spLocks/>
            </p:cNvSpPr>
            <p:nvPr/>
          </p:nvSpPr>
          <p:spPr bwMode="auto">
            <a:xfrm rot="-3965013">
              <a:off x="4685" y="1731"/>
              <a:ext cx="238" cy="433"/>
            </a:xfrm>
            <a:custGeom>
              <a:avLst/>
              <a:gdLst>
                <a:gd name="T0" fmla="*/ 31 w 248"/>
                <a:gd name="T1" fmla="*/ 0 h 448"/>
                <a:gd name="T2" fmla="*/ 31 w 248"/>
                <a:gd name="T3" fmla="*/ 186 h 448"/>
                <a:gd name="T4" fmla="*/ 215 w 248"/>
                <a:gd name="T5" fmla="*/ 278 h 448"/>
                <a:gd name="T6" fmla="*/ 169 w 248"/>
                <a:gd name="T7" fmla="*/ 418 h 448"/>
                <a:gd name="T8" fmla="*/ 77 w 248"/>
                <a:gd name="T9" fmla="*/ 371 h 448"/>
                <a:gd name="T10" fmla="*/ 77 w 248"/>
                <a:gd name="T11" fmla="*/ 232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" h="448">
                  <a:moveTo>
                    <a:pt x="32" y="0"/>
                  </a:moveTo>
                  <a:cubicBezTo>
                    <a:pt x="16" y="72"/>
                    <a:pt x="0" y="144"/>
                    <a:pt x="32" y="192"/>
                  </a:cubicBezTo>
                  <a:cubicBezTo>
                    <a:pt x="64" y="240"/>
                    <a:pt x="200" y="248"/>
                    <a:pt x="224" y="288"/>
                  </a:cubicBezTo>
                  <a:cubicBezTo>
                    <a:pt x="248" y="328"/>
                    <a:pt x="200" y="416"/>
                    <a:pt x="176" y="432"/>
                  </a:cubicBezTo>
                  <a:cubicBezTo>
                    <a:pt x="152" y="448"/>
                    <a:pt x="96" y="416"/>
                    <a:pt x="80" y="384"/>
                  </a:cubicBezTo>
                  <a:cubicBezTo>
                    <a:pt x="64" y="352"/>
                    <a:pt x="72" y="296"/>
                    <a:pt x="80" y="240"/>
                  </a:cubicBezTo>
                </a:path>
              </a:pathLst>
            </a:cu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7" name="Freeform 27">
              <a:extLst>
                <a:ext uri="{FF2B5EF4-FFF2-40B4-BE49-F238E27FC236}">
                  <a16:creationId xmlns:a16="http://schemas.microsoft.com/office/drawing/2014/main" id="{A4A892B6-08FA-DF70-0625-A3023A8C3D37}"/>
                </a:ext>
              </a:extLst>
            </p:cNvPr>
            <p:cNvSpPr>
              <a:spLocks/>
            </p:cNvSpPr>
            <p:nvPr/>
          </p:nvSpPr>
          <p:spPr bwMode="auto">
            <a:xfrm rot="-3965013" flipH="1" flipV="1">
              <a:off x="4699" y="215"/>
              <a:ext cx="238" cy="433"/>
            </a:xfrm>
            <a:custGeom>
              <a:avLst/>
              <a:gdLst>
                <a:gd name="T0" fmla="*/ 31 w 248"/>
                <a:gd name="T1" fmla="*/ 0 h 448"/>
                <a:gd name="T2" fmla="*/ 31 w 248"/>
                <a:gd name="T3" fmla="*/ 186 h 448"/>
                <a:gd name="T4" fmla="*/ 215 w 248"/>
                <a:gd name="T5" fmla="*/ 278 h 448"/>
                <a:gd name="T6" fmla="*/ 169 w 248"/>
                <a:gd name="T7" fmla="*/ 418 h 448"/>
                <a:gd name="T8" fmla="*/ 77 w 248"/>
                <a:gd name="T9" fmla="*/ 371 h 448"/>
                <a:gd name="T10" fmla="*/ 77 w 248"/>
                <a:gd name="T11" fmla="*/ 232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" h="448">
                  <a:moveTo>
                    <a:pt x="32" y="0"/>
                  </a:moveTo>
                  <a:cubicBezTo>
                    <a:pt x="16" y="72"/>
                    <a:pt x="0" y="144"/>
                    <a:pt x="32" y="192"/>
                  </a:cubicBezTo>
                  <a:cubicBezTo>
                    <a:pt x="64" y="240"/>
                    <a:pt x="200" y="248"/>
                    <a:pt x="224" y="288"/>
                  </a:cubicBezTo>
                  <a:cubicBezTo>
                    <a:pt x="248" y="328"/>
                    <a:pt x="200" y="416"/>
                    <a:pt x="176" y="432"/>
                  </a:cubicBezTo>
                  <a:cubicBezTo>
                    <a:pt x="152" y="448"/>
                    <a:pt x="96" y="416"/>
                    <a:pt x="80" y="384"/>
                  </a:cubicBezTo>
                  <a:cubicBezTo>
                    <a:pt x="64" y="352"/>
                    <a:pt x="72" y="296"/>
                    <a:pt x="80" y="240"/>
                  </a:cubicBezTo>
                </a:path>
              </a:pathLst>
            </a:cu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8" name="Rectangle 28">
              <a:extLst>
                <a:ext uri="{FF2B5EF4-FFF2-40B4-BE49-F238E27FC236}">
                  <a16:creationId xmlns:a16="http://schemas.microsoft.com/office/drawing/2014/main" id="{F2F5B2D2-F699-D081-CB08-496AE66B84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8257">
              <a:off x="4847" y="5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楷体_GB2312" pitchFamily="49" charset="-122"/>
                  <a:sym typeface="Symbol" pitchFamily="2" charset="2"/>
                </a:rPr>
                <a:t>i</a:t>
              </a:r>
            </a:p>
          </p:txBody>
        </p:sp>
        <p:sp>
          <p:nvSpPr>
            <p:cNvPr id="48159" name="Line 29">
              <a:extLst>
                <a:ext uri="{FF2B5EF4-FFF2-40B4-BE49-F238E27FC236}">
                  <a16:creationId xmlns:a16="http://schemas.microsoft.com/office/drawing/2014/main" id="{4FAC13A5-2B14-3666-7B43-5AE73E66A3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3942" flipV="1">
              <a:off x="4814" y="131"/>
              <a:ext cx="0" cy="4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0" name="Line 30">
              <a:extLst>
                <a:ext uri="{FF2B5EF4-FFF2-40B4-BE49-F238E27FC236}">
                  <a16:creationId xmlns:a16="http://schemas.microsoft.com/office/drawing/2014/main" id="{51CE8E51-F901-4044-91CB-FB23275933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85187" flipH="1">
              <a:off x="4650" y="1701"/>
              <a:ext cx="0" cy="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1" name="Oval 31">
              <a:extLst>
                <a:ext uri="{FF2B5EF4-FFF2-40B4-BE49-F238E27FC236}">
                  <a16:creationId xmlns:a16="http://schemas.microsoft.com/office/drawing/2014/main" id="{11D7B7A9-78C8-CFE9-B79A-0DF3BD075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" y="518"/>
              <a:ext cx="1104" cy="43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8162" name="Line 32">
              <a:extLst>
                <a:ext uri="{FF2B5EF4-FFF2-40B4-BE49-F238E27FC236}">
                  <a16:creationId xmlns:a16="http://schemas.microsoft.com/office/drawing/2014/main" id="{008607FD-9BB1-B46E-7DB8-606FBFC403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055" y="446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63" name="Rectangle 33">
              <a:extLst>
                <a:ext uri="{FF2B5EF4-FFF2-40B4-BE49-F238E27FC236}">
                  <a16:creationId xmlns:a16="http://schemas.microsoft.com/office/drawing/2014/main" id="{3D5A19F0-2460-B291-9877-26D3FBD94C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3070">
              <a:off x="5021" y="779"/>
              <a:ext cx="4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 </a:t>
              </a:r>
              <a:r>
                <a:rPr lang="en-US" altLang="zh-CN" b="1" i="1">
                  <a:ea typeface="仿宋_GB2312" pitchFamily="49" charset="-122"/>
                </a:rPr>
                <a:t>L</a:t>
              </a:r>
              <a:r>
                <a:rPr lang="en-US" altLang="zh-CN" b="1" baseline="-25000">
                  <a:ea typeface="仿宋_GB2312" pitchFamily="49" charset="-122"/>
                </a:rPr>
                <a:t>1</a:t>
              </a:r>
            </a:p>
          </p:txBody>
        </p:sp>
        <p:sp>
          <p:nvSpPr>
            <p:cNvPr id="48164" name="Rectangle 34">
              <a:extLst>
                <a:ext uri="{FF2B5EF4-FFF2-40B4-BE49-F238E27FC236}">
                  <a16:creationId xmlns:a16="http://schemas.microsoft.com/office/drawing/2014/main" id="{C1409E40-1896-59FB-1A58-51A2CD7F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605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楷体_GB2312" pitchFamily="49" charset="-122"/>
                  <a:ea typeface="楷体_GB2312" pitchFamily="49" charset="-122"/>
                </a:rPr>
                <a:t>r</a:t>
              </a:r>
              <a:endParaRPr lang="en-US" altLang="zh-CN" b="1" i="1">
                <a:latin typeface="楷体_GB2312" pitchFamily="49" charset="-122"/>
                <a:ea typeface="楷体_GB2312" pitchFamily="49" charset="-122"/>
                <a:sym typeface="Symbol" pitchFamily="2" charset="2"/>
              </a:endParaRPr>
            </a:p>
          </p:txBody>
        </p:sp>
      </p:grpSp>
      <p:graphicFrame>
        <p:nvGraphicFramePr>
          <p:cNvPr id="907299" name="Object 35">
            <a:extLst>
              <a:ext uri="{FF2B5EF4-FFF2-40B4-BE49-F238E27FC236}">
                <a16:creationId xmlns:a16="http://schemas.microsoft.com/office/drawing/2014/main" id="{F50A7791-B4AC-C27C-59D7-0E8E2257C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1052513"/>
          <a:ext cx="18002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798800" imgH="9067800" progId="Equation.3">
                  <p:embed/>
                </p:oleObj>
              </mc:Choice>
              <mc:Fallback>
                <p:oleObj name="公式" r:id="rId6" imgW="15798800" imgH="9067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052513"/>
                        <a:ext cx="18002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300" name="Object 36">
            <a:extLst>
              <a:ext uri="{FF2B5EF4-FFF2-40B4-BE49-F238E27FC236}">
                <a16:creationId xmlns:a16="http://schemas.microsoft.com/office/drawing/2014/main" id="{94F954B5-B399-403D-9773-D31A2612F6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3938" y="176213"/>
          <a:ext cx="11715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820400" imgH="6731000" progId="Equation.3">
                  <p:embed/>
                </p:oleObj>
              </mc:Choice>
              <mc:Fallback>
                <p:oleObj name="公式" r:id="rId8" imgW="10820400" imgH="6731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176213"/>
                        <a:ext cx="117157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301" name="Object 37">
            <a:extLst>
              <a:ext uri="{FF2B5EF4-FFF2-40B4-BE49-F238E27FC236}">
                <a16:creationId xmlns:a16="http://schemas.microsoft.com/office/drawing/2014/main" id="{707653EE-C268-FBF1-8C38-D08733A360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997200"/>
          <a:ext cx="12525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820400" imgH="5270500" progId="Equation.3">
                  <p:embed/>
                </p:oleObj>
              </mc:Choice>
              <mc:Fallback>
                <p:oleObj name="公式" r:id="rId10" imgW="10820400" imgH="52705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997200"/>
                        <a:ext cx="12525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302" name="Object 38">
            <a:extLst>
              <a:ext uri="{FF2B5EF4-FFF2-40B4-BE49-F238E27FC236}">
                <a16:creationId xmlns:a16="http://schemas.microsoft.com/office/drawing/2014/main" id="{4E953046-75ED-A264-9DEF-D052D037B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0088" y="2854325"/>
          <a:ext cx="19288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011900" imgH="9067800" progId="Equation.3">
                  <p:embed/>
                </p:oleObj>
              </mc:Choice>
              <mc:Fallback>
                <p:oleObj name="公式" r:id="rId12" imgW="19011900" imgH="90678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2854325"/>
                        <a:ext cx="19288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303" name="Object 39">
            <a:extLst>
              <a:ext uri="{FF2B5EF4-FFF2-40B4-BE49-F238E27FC236}">
                <a16:creationId xmlns:a16="http://schemas.microsoft.com/office/drawing/2014/main" id="{BF680699-B86A-5AE9-E70B-68EA6F9B17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211138"/>
          <a:ext cx="2016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011900" imgH="5270500" progId="Equation.3">
                  <p:embed/>
                </p:oleObj>
              </mc:Choice>
              <mc:Fallback>
                <p:oleObj name="公式" r:id="rId14" imgW="19011900" imgH="5270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11138"/>
                        <a:ext cx="20161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7304" name="Object 40">
            <a:extLst>
              <a:ext uri="{FF2B5EF4-FFF2-40B4-BE49-F238E27FC236}">
                <a16:creationId xmlns:a16="http://schemas.microsoft.com/office/drawing/2014/main" id="{BE5B612A-A1A7-48F8-ADB3-91CFACDB4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11125"/>
          <a:ext cx="1376362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1112500" imgH="6731000" progId="Equation.3">
                  <p:embed/>
                </p:oleObj>
              </mc:Choice>
              <mc:Fallback>
                <p:oleObj name="公式" r:id="rId16" imgW="11112500" imgH="6731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1125"/>
                        <a:ext cx="1376362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7305" name="Group 41">
            <a:extLst>
              <a:ext uri="{FF2B5EF4-FFF2-40B4-BE49-F238E27FC236}">
                <a16:creationId xmlns:a16="http://schemas.microsoft.com/office/drawing/2014/main" id="{698C3185-90D7-FC4B-794F-B01905BA5F67}"/>
              </a:ext>
            </a:extLst>
          </p:cNvPr>
          <p:cNvGrpSpPr>
            <a:grpSpLocks/>
          </p:cNvGrpSpPr>
          <p:nvPr/>
        </p:nvGrpSpPr>
        <p:grpSpPr bwMode="auto">
          <a:xfrm>
            <a:off x="6761163" y="1285875"/>
            <a:ext cx="1263650" cy="830263"/>
            <a:chOff x="4280" y="899"/>
            <a:chExt cx="796" cy="523"/>
          </a:xfrm>
        </p:grpSpPr>
        <p:sp>
          <p:nvSpPr>
            <p:cNvPr id="48151" name="Oval 42">
              <a:extLst>
                <a:ext uri="{FF2B5EF4-FFF2-40B4-BE49-F238E27FC236}">
                  <a16:creationId xmlns:a16="http://schemas.microsoft.com/office/drawing/2014/main" id="{77FDBE9F-58FD-5531-2859-36C1E0595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" y="1191"/>
              <a:ext cx="286" cy="14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8152" name="Rectangle 43">
              <a:extLst>
                <a:ext uri="{FF2B5EF4-FFF2-40B4-BE49-F238E27FC236}">
                  <a16:creationId xmlns:a16="http://schemas.microsoft.com/office/drawing/2014/main" id="{232EE848-30BC-C0FB-422F-D735FE042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0" y="1095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ea typeface="仿宋_GB2312" pitchFamily="49" charset="-122"/>
                </a:rPr>
                <a:t>L</a:t>
              </a:r>
              <a:r>
                <a:rPr lang="en-US" altLang="zh-CN" b="1" i="1" baseline="-25000">
                  <a:ea typeface="仿宋_GB2312" pitchFamily="49" charset="-122"/>
                </a:rPr>
                <a:t>2</a:t>
              </a:r>
            </a:p>
          </p:txBody>
        </p:sp>
        <p:sp>
          <p:nvSpPr>
            <p:cNvPr id="48153" name="Line 44">
              <a:extLst>
                <a:ext uri="{FF2B5EF4-FFF2-40B4-BE49-F238E27FC236}">
                  <a16:creationId xmlns:a16="http://schemas.microsoft.com/office/drawing/2014/main" id="{8B8A06B4-87BD-0E4E-FB8E-57B10A9A93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863" y="1187"/>
              <a:ext cx="0" cy="14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4" name="Rectangle 45">
              <a:extLst>
                <a:ext uri="{FF2B5EF4-FFF2-40B4-BE49-F238E27FC236}">
                  <a16:creationId xmlns:a16="http://schemas.microsoft.com/office/drawing/2014/main" id="{4892AFE7-1F41-F4DE-67E5-4EB1F36C8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3" y="899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r</a:t>
              </a:r>
              <a:endParaRPr lang="en-US" altLang="zh-CN" b="1" i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endParaRPr>
            </a:p>
          </p:txBody>
        </p:sp>
      </p:grpSp>
      <p:grpSp>
        <p:nvGrpSpPr>
          <p:cNvPr id="907310" name="Group 46">
            <a:extLst>
              <a:ext uri="{FF2B5EF4-FFF2-40B4-BE49-F238E27FC236}">
                <a16:creationId xmlns:a16="http://schemas.microsoft.com/office/drawing/2014/main" id="{0B06BEFC-B407-2D02-15B9-85FCB9F5E88F}"/>
              </a:ext>
            </a:extLst>
          </p:cNvPr>
          <p:cNvGrpSpPr>
            <a:grpSpLocks/>
          </p:cNvGrpSpPr>
          <p:nvPr/>
        </p:nvGrpSpPr>
        <p:grpSpPr bwMode="auto">
          <a:xfrm>
            <a:off x="8340725" y="598488"/>
            <a:ext cx="419100" cy="457200"/>
            <a:chOff x="5302" y="436"/>
            <a:chExt cx="264" cy="288"/>
          </a:xfrm>
        </p:grpSpPr>
        <p:graphicFrame>
          <p:nvGraphicFramePr>
            <p:cNvPr id="48149" name="Object 47">
              <a:extLst>
                <a:ext uri="{FF2B5EF4-FFF2-40B4-BE49-F238E27FC236}">
                  <a16:creationId xmlns:a16="http://schemas.microsoft.com/office/drawing/2014/main" id="{EF90DD73-8716-ACAB-20E6-A552572F5A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2" y="436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797300" imgH="4686300" progId="Equation.3">
                    <p:embed/>
                  </p:oleObj>
                </mc:Choice>
                <mc:Fallback>
                  <p:oleObj name="Equation" r:id="rId18" imgW="3797300" imgH="46863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2" y="436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0" name="Line 48">
              <a:extLst>
                <a:ext uri="{FF2B5EF4-FFF2-40B4-BE49-F238E27FC236}">
                  <a16:creationId xmlns:a16="http://schemas.microsoft.com/office/drawing/2014/main" id="{E5482BA7-CE30-24B7-14B9-CB4D5AE5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2" y="528"/>
              <a:ext cx="0" cy="19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07313" name="Group 49">
            <a:extLst>
              <a:ext uri="{FF2B5EF4-FFF2-40B4-BE49-F238E27FC236}">
                <a16:creationId xmlns:a16="http://schemas.microsoft.com/office/drawing/2014/main" id="{07FA3E04-0C84-AC98-EE6B-40C51763CCD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095875"/>
            <a:ext cx="6324600" cy="1066800"/>
            <a:chOff x="96" y="3216"/>
            <a:chExt cx="3984" cy="672"/>
          </a:xfrm>
        </p:grpSpPr>
        <p:sp>
          <p:nvSpPr>
            <p:cNvPr id="48147" name="Text Box 50">
              <a:extLst>
                <a:ext uri="{FF2B5EF4-FFF2-40B4-BE49-F238E27FC236}">
                  <a16:creationId xmlns:a16="http://schemas.microsoft.com/office/drawing/2014/main" id="{948B72E5-BEC6-954F-680C-055EEF99D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216"/>
              <a:ext cx="3984" cy="672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Can you draw the curve of Distribution of         in whole space</a:t>
              </a:r>
            </a:p>
          </p:txBody>
        </p:sp>
        <p:graphicFrame>
          <p:nvGraphicFramePr>
            <p:cNvPr id="48148" name="Object 51">
              <a:extLst>
                <a:ext uri="{FF2B5EF4-FFF2-40B4-BE49-F238E27FC236}">
                  <a16:creationId xmlns:a16="http://schemas.microsoft.com/office/drawing/2014/main" id="{6C8C769B-D91E-D61D-4CFE-CE57AC477A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5" y="3504"/>
            <a:ext cx="4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7607300" imgH="6731000" progId="Equation.3">
                    <p:embed/>
                  </p:oleObj>
                </mc:Choice>
                <mc:Fallback>
                  <p:oleObj name="Equation" r:id="rId20" imgW="7607300" imgH="67310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" y="3504"/>
                          <a:ext cx="4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07316" name="Text Box 52">
            <a:extLst>
              <a:ext uri="{FF2B5EF4-FFF2-40B4-BE49-F238E27FC236}">
                <a16:creationId xmlns:a16="http://schemas.microsoft.com/office/drawing/2014/main" id="{837A9B99-FDD7-EB99-9800-E61DF0054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91075"/>
            <a:ext cx="12192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600" b="1">
                <a:solidFill>
                  <a:srgbClr val="FF0000"/>
                </a:solidFill>
              </a:rPr>
              <a:t>?</a:t>
            </a:r>
          </a:p>
        </p:txBody>
      </p:sp>
      <p:graphicFrame>
        <p:nvGraphicFramePr>
          <p:cNvPr id="907317" name="Object 53">
            <a:extLst>
              <a:ext uri="{FF2B5EF4-FFF2-40B4-BE49-F238E27FC236}">
                <a16:creationId xmlns:a16="http://schemas.microsoft.com/office/drawing/2014/main" id="{2A2C1E92-7A1F-215C-8D68-1D03556F1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2250" y="5013325"/>
          <a:ext cx="21336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2" imgW="1720850" imgH="1181100" progId="Paint.Picture">
                  <p:embed/>
                </p:oleObj>
              </mc:Choice>
              <mc:Fallback>
                <p:oleObj name="BMP 图象" r:id="rId22" imgW="1720850" imgH="1181100" progId="Paint.Picture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5013325"/>
                        <a:ext cx="213360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0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7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0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0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0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0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0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0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0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0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0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0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0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0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7" grpId="0" build="p" autoUpdateAnimBg="0"/>
      <p:bldP spid="907281" grpId="0" build="p" autoUpdateAnimBg="0" advAuto="0"/>
      <p:bldP spid="907316" grpId="0" build="p" autoUpdateAnimBg="0" advAuto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290" name="Group 2">
            <a:extLst>
              <a:ext uri="{FF2B5EF4-FFF2-40B4-BE49-F238E27FC236}">
                <a16:creationId xmlns:a16="http://schemas.microsoft.com/office/drawing/2014/main" id="{32F7AAA3-E1FE-D17E-60B7-46E58850454F}"/>
              </a:ext>
            </a:extLst>
          </p:cNvPr>
          <p:cNvGrpSpPr>
            <a:grpSpLocks/>
          </p:cNvGrpSpPr>
          <p:nvPr/>
        </p:nvGrpSpPr>
        <p:grpSpPr bwMode="auto">
          <a:xfrm>
            <a:off x="6875463" y="1998663"/>
            <a:ext cx="2000250" cy="1066800"/>
            <a:chOff x="4331" y="1259"/>
            <a:chExt cx="1260" cy="672"/>
          </a:xfrm>
        </p:grpSpPr>
        <p:sp>
          <p:nvSpPr>
            <p:cNvPr id="49192" name="Oval 3">
              <a:extLst>
                <a:ext uri="{FF2B5EF4-FFF2-40B4-BE49-F238E27FC236}">
                  <a16:creationId xmlns:a16="http://schemas.microsoft.com/office/drawing/2014/main" id="{913B5F8E-83EE-FC2B-3F55-E4388695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1316"/>
              <a:ext cx="1104" cy="43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9193" name="Line 4">
              <a:extLst>
                <a:ext uri="{FF2B5EF4-FFF2-40B4-BE49-F238E27FC236}">
                  <a16:creationId xmlns:a16="http://schemas.microsoft.com/office/drawing/2014/main" id="{DB101E5D-1827-D5E0-C1ED-E5F76B61BBE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95" y="124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94" name="Rectangle 5">
              <a:extLst>
                <a:ext uri="{FF2B5EF4-FFF2-40B4-BE49-F238E27FC236}">
                  <a16:creationId xmlns:a16="http://schemas.microsoft.com/office/drawing/2014/main" id="{400BD493-AF15-8CC8-A812-216974377A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03070">
              <a:off x="5147" y="1604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 </a:t>
              </a:r>
              <a:r>
                <a:rPr lang="en-US" altLang="zh-CN" b="1" i="1">
                  <a:ea typeface="仿宋_GB2312" pitchFamily="49" charset="-122"/>
                </a:rPr>
                <a:t>L</a:t>
              </a:r>
              <a:r>
                <a:rPr lang="en-US" altLang="zh-CN" b="1" i="1" baseline="-25000">
                  <a:ea typeface="仿宋_GB2312" pitchFamily="49" charset="-122"/>
                </a:rPr>
                <a:t>2</a:t>
              </a:r>
            </a:p>
          </p:txBody>
        </p:sp>
        <p:sp>
          <p:nvSpPr>
            <p:cNvPr id="49195" name="Rectangle 6">
              <a:extLst>
                <a:ext uri="{FF2B5EF4-FFF2-40B4-BE49-F238E27FC236}">
                  <a16:creationId xmlns:a16="http://schemas.microsoft.com/office/drawing/2014/main" id="{2BDC08D7-19D0-25C1-6ED0-E61B85424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259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r</a:t>
              </a:r>
              <a:endParaRPr lang="en-US" altLang="zh-CN" b="1" i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endParaRPr>
            </a:p>
          </p:txBody>
        </p:sp>
      </p:grpSp>
      <p:sp>
        <p:nvSpPr>
          <p:cNvPr id="908295" name="Oval 7">
            <a:extLst>
              <a:ext uri="{FF2B5EF4-FFF2-40B4-BE49-F238E27FC236}">
                <a16:creationId xmlns:a16="http://schemas.microsoft.com/office/drawing/2014/main" id="{FD2756EB-93C8-5FC4-B1D1-886E54129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1465263"/>
            <a:ext cx="304800" cy="2286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graphicFrame>
        <p:nvGraphicFramePr>
          <p:cNvPr id="908296" name="Object 8">
            <a:extLst>
              <a:ext uri="{FF2B5EF4-FFF2-40B4-BE49-F238E27FC236}">
                <a16:creationId xmlns:a16="http://schemas.microsoft.com/office/drawing/2014/main" id="{8D035926-567F-6CF1-1595-B4AEDAF61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492375"/>
          <a:ext cx="3457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226500" imgH="7023100" progId="Equation.3">
                  <p:embed/>
                </p:oleObj>
              </mc:Choice>
              <mc:Fallback>
                <p:oleObj name="公式" r:id="rId2" imgW="34226500" imgH="7023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92375"/>
                        <a:ext cx="345757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8297" name="Group 9">
            <a:extLst>
              <a:ext uri="{FF2B5EF4-FFF2-40B4-BE49-F238E27FC236}">
                <a16:creationId xmlns:a16="http://schemas.microsoft.com/office/drawing/2014/main" id="{9AB2D02D-EC97-A090-2CB4-A9E2A7282D2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048000"/>
            <a:ext cx="1981200" cy="579438"/>
            <a:chOff x="2928" y="2112"/>
            <a:chExt cx="1248" cy="365"/>
          </a:xfrm>
        </p:grpSpPr>
        <p:sp>
          <p:nvSpPr>
            <p:cNvPr id="49190" name="AutoShape 10">
              <a:extLst>
                <a:ext uri="{FF2B5EF4-FFF2-40B4-BE49-F238E27FC236}">
                  <a16:creationId xmlns:a16="http://schemas.microsoft.com/office/drawing/2014/main" id="{A7982B6F-D53B-C9F8-514C-362260E94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32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rgbClr val="FFCCCC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49191" name="Text Box 11">
              <a:extLst>
                <a:ext uri="{FF2B5EF4-FFF2-40B4-BE49-F238E27FC236}">
                  <a16:creationId xmlns:a16="http://schemas.microsoft.com/office/drawing/2014/main" id="{18A2FE86-A1FE-E4B2-97D3-894F4B1BA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2"/>
              <a:ext cx="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b="1" i="1">
                  <a:solidFill>
                    <a:srgbClr val="FF3300"/>
                  </a:solidFill>
                </a:rPr>
                <a:t>B</a:t>
              </a:r>
              <a:r>
                <a:rPr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in</a:t>
              </a:r>
              <a:r>
                <a:rPr lang="en-US" altLang="en-US" sz="3200" b="1">
                  <a:solidFill>
                    <a:srgbClr val="FF3300"/>
                  </a:solidFill>
                </a:rPr>
                <a:t>=0</a:t>
              </a:r>
              <a:endParaRPr lang="en-US" altLang="zh-CN" sz="3200" b="1">
                <a:solidFill>
                  <a:srgbClr val="FF3300"/>
                </a:solidFill>
              </a:endParaRPr>
            </a:p>
          </p:txBody>
        </p:sp>
      </p:grpSp>
      <p:graphicFrame>
        <p:nvGraphicFramePr>
          <p:cNvPr id="908300" name="Object 12">
            <a:extLst>
              <a:ext uri="{FF2B5EF4-FFF2-40B4-BE49-F238E27FC236}">
                <a16:creationId xmlns:a16="http://schemas.microsoft.com/office/drawing/2014/main" id="{4352254C-EA0F-BBB8-B37C-573A2AF2F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5588" y="1127125"/>
          <a:ext cx="25511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597600" imgH="7023100" progId="Equation.3">
                  <p:embed/>
                </p:oleObj>
              </mc:Choice>
              <mc:Fallback>
                <p:oleObj name="公式" r:id="rId4" imgW="31597600" imgH="7023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127125"/>
                        <a:ext cx="2551112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8333" name="Group 45">
            <a:extLst>
              <a:ext uri="{FF2B5EF4-FFF2-40B4-BE49-F238E27FC236}">
                <a16:creationId xmlns:a16="http://schemas.microsoft.com/office/drawing/2014/main" id="{46158CF0-686E-3091-600E-1A739027FE50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1665288"/>
            <a:ext cx="2760663" cy="857250"/>
            <a:chOff x="748" y="1049"/>
            <a:chExt cx="1739" cy="540"/>
          </a:xfrm>
        </p:grpSpPr>
        <p:graphicFrame>
          <p:nvGraphicFramePr>
            <p:cNvPr id="49188" name="Object 14">
              <a:extLst>
                <a:ext uri="{FF2B5EF4-FFF2-40B4-BE49-F238E27FC236}">
                  <a16:creationId xmlns:a16="http://schemas.microsoft.com/office/drawing/2014/main" id="{C6708536-94B7-F70B-DBF3-54FF577E4B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1049"/>
            <a:ext cx="1149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967200" imgH="9359900" progId="Equation.3">
                    <p:embed/>
                  </p:oleObj>
                </mc:Choice>
                <mc:Fallback>
                  <p:oleObj name="公式" r:id="rId6" imgW="16967200" imgH="9359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049"/>
                          <a:ext cx="1149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9" name="AutoShape 15">
              <a:extLst>
                <a:ext uri="{FF2B5EF4-FFF2-40B4-BE49-F238E27FC236}">
                  <a16:creationId xmlns:a16="http://schemas.microsoft.com/office/drawing/2014/main" id="{AB360E82-7A39-7414-C0BE-A3A07BFEC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242"/>
              <a:ext cx="398" cy="168"/>
            </a:xfrm>
            <a:prstGeom prst="rightArrow">
              <a:avLst>
                <a:gd name="adj1" fmla="val 50000"/>
                <a:gd name="adj2" fmla="val 59226"/>
              </a:avLst>
            </a:prstGeom>
            <a:solidFill>
              <a:srgbClr val="FFCCCC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grpSp>
        <p:nvGrpSpPr>
          <p:cNvPr id="908304" name="Group 16">
            <a:extLst>
              <a:ext uri="{FF2B5EF4-FFF2-40B4-BE49-F238E27FC236}">
                <a16:creationId xmlns:a16="http://schemas.microsoft.com/office/drawing/2014/main" id="{8BE5F536-0BA0-6AD0-4EDE-A8DB237C2B13}"/>
              </a:ext>
            </a:extLst>
          </p:cNvPr>
          <p:cNvGrpSpPr>
            <a:grpSpLocks/>
          </p:cNvGrpSpPr>
          <p:nvPr/>
        </p:nvGrpSpPr>
        <p:grpSpPr bwMode="auto">
          <a:xfrm>
            <a:off x="169863" y="0"/>
            <a:ext cx="6553200" cy="1111250"/>
            <a:chOff x="107" y="22"/>
            <a:chExt cx="4128" cy="700"/>
          </a:xfrm>
        </p:grpSpPr>
        <p:sp>
          <p:nvSpPr>
            <p:cNvPr id="49186" name="Text Box 17">
              <a:extLst>
                <a:ext uri="{FF2B5EF4-FFF2-40B4-BE49-F238E27FC236}">
                  <a16:creationId xmlns:a16="http://schemas.microsoft.com/office/drawing/2014/main" id="{C1A306F1-31C2-6D5C-08F0-49DDF4DB0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50"/>
              <a:ext cx="412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In the similar way one may find</a:t>
              </a:r>
              <a:r>
                <a:rPr lang="en-US" altLang="zh-CN" b="1"/>
                <a:t>      (</a:t>
              </a:r>
              <a:r>
                <a:rPr lang="zh-CN" altLang="en-US" sz="2400" b="1">
                  <a:solidFill>
                    <a:srgbClr val="3333FF"/>
                  </a:solidFill>
                  <a:latin typeface="宋体" panose="02010600030101010101" pitchFamily="2" charset="-122"/>
                </a:rPr>
                <a:t>长直圆柱</a:t>
              </a:r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</a:rPr>
                <a:t>面</a:t>
              </a:r>
              <a:r>
                <a:rPr lang="zh-CN" altLang="en-US" sz="2400" b="1">
                  <a:solidFill>
                    <a:srgbClr val="3333FF"/>
                  </a:solidFill>
                  <a:latin typeface="宋体" panose="02010600030101010101" pitchFamily="2" charset="-122"/>
                </a:rPr>
                <a:t>载流导线</a:t>
              </a:r>
              <a:r>
                <a:rPr lang="zh-CN" altLang="en-US" sz="2400" b="1">
                  <a:latin typeface="宋体" panose="02010600030101010101" pitchFamily="2" charset="-122"/>
                </a:rPr>
                <a:t>内外的磁场</a:t>
              </a:r>
              <a:r>
                <a:rPr lang="en-US" altLang="zh-CN" b="1"/>
                <a:t>) </a:t>
              </a:r>
              <a:r>
                <a:rPr lang="en-US" altLang="zh-CN" sz="3200" b="1"/>
                <a:t>as figure</a:t>
              </a:r>
              <a:r>
                <a:rPr lang="en-US" altLang="zh-CN" b="1"/>
                <a:t>:</a:t>
              </a:r>
            </a:p>
          </p:txBody>
        </p:sp>
        <p:graphicFrame>
          <p:nvGraphicFramePr>
            <p:cNvPr id="49187" name="Object 18">
              <a:extLst>
                <a:ext uri="{FF2B5EF4-FFF2-40B4-BE49-F238E27FC236}">
                  <a16:creationId xmlns:a16="http://schemas.microsoft.com/office/drawing/2014/main" id="{BC8218A4-50A3-5AF7-D77A-F8CF321D84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0" y="22"/>
            <a:ext cx="26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94200" imgH="5562600" progId="Equation.3">
                    <p:embed/>
                  </p:oleObj>
                </mc:Choice>
                <mc:Fallback>
                  <p:oleObj name="Equation" r:id="rId8" imgW="4394200" imgH="5562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22"/>
                          <a:ext cx="26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8307" name="Group 19">
            <a:extLst>
              <a:ext uri="{FF2B5EF4-FFF2-40B4-BE49-F238E27FC236}">
                <a16:creationId xmlns:a16="http://schemas.microsoft.com/office/drawing/2014/main" id="{52068AAC-2A52-CC31-1ED3-2B933CC924D3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581400"/>
            <a:ext cx="2051050" cy="1752600"/>
            <a:chOff x="4480" y="2448"/>
            <a:chExt cx="1292" cy="1104"/>
          </a:xfrm>
        </p:grpSpPr>
        <p:sp>
          <p:nvSpPr>
            <p:cNvPr id="49177" name="Freeform 20">
              <a:extLst>
                <a:ext uri="{FF2B5EF4-FFF2-40B4-BE49-F238E27FC236}">
                  <a16:creationId xmlns:a16="http://schemas.microsoft.com/office/drawing/2014/main" id="{C8DF911F-19E9-046F-DE11-980DDFC3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8" y="2640"/>
              <a:ext cx="672" cy="576"/>
            </a:xfrm>
            <a:custGeom>
              <a:avLst/>
              <a:gdLst>
                <a:gd name="T0" fmla="*/ 0 w 672"/>
                <a:gd name="T1" fmla="*/ 0 h 576"/>
                <a:gd name="T2" fmla="*/ 192 w 672"/>
                <a:gd name="T3" fmla="*/ 336 h 576"/>
                <a:gd name="T4" fmla="*/ 672 w 672"/>
                <a:gd name="T5" fmla="*/ 576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72" h="576">
                  <a:moveTo>
                    <a:pt x="0" y="0"/>
                  </a:moveTo>
                  <a:cubicBezTo>
                    <a:pt x="40" y="120"/>
                    <a:pt x="80" y="240"/>
                    <a:pt x="192" y="336"/>
                  </a:cubicBezTo>
                  <a:cubicBezTo>
                    <a:pt x="304" y="432"/>
                    <a:pt x="488" y="504"/>
                    <a:pt x="672" y="576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8" name="Text Box 21">
              <a:extLst>
                <a:ext uri="{FF2B5EF4-FFF2-40B4-BE49-F238E27FC236}">
                  <a16:creationId xmlns:a16="http://schemas.microsoft.com/office/drawing/2014/main" id="{2CFF1814-EF37-022D-595E-AA8D31014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8" y="2448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B</a:t>
              </a:r>
              <a:endParaRPr lang="en-US" altLang="zh-CN" sz="1000" b="1"/>
            </a:p>
          </p:txBody>
        </p:sp>
        <p:sp>
          <p:nvSpPr>
            <p:cNvPr id="49179" name="Line 22">
              <a:extLst>
                <a:ext uri="{FF2B5EF4-FFF2-40B4-BE49-F238E27FC236}">
                  <a16:creationId xmlns:a16="http://schemas.microsoft.com/office/drawing/2014/main" id="{887CA838-74BE-806D-3321-0FF8A4F36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6" y="2448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0" name="Line 23">
              <a:extLst>
                <a:ext uri="{FF2B5EF4-FFF2-40B4-BE49-F238E27FC236}">
                  <a16:creationId xmlns:a16="http://schemas.microsoft.com/office/drawing/2014/main" id="{5A1FFC41-CAB2-9286-358E-4CDD40CF9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2" y="3264"/>
              <a:ext cx="9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1" name="Text Box 24">
              <a:extLst>
                <a:ext uri="{FF2B5EF4-FFF2-40B4-BE49-F238E27FC236}">
                  <a16:creationId xmlns:a16="http://schemas.microsoft.com/office/drawing/2014/main" id="{4CEC0B84-1E31-2F1D-2BD1-CD3B5870C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2" y="3264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</a:rPr>
                <a:t>r</a:t>
              </a:r>
              <a:endParaRPr lang="en-US" altLang="zh-CN" sz="1000" b="1" i="1"/>
            </a:p>
          </p:txBody>
        </p:sp>
        <p:sp>
          <p:nvSpPr>
            <p:cNvPr id="49182" name="Text Box 25">
              <a:extLst>
                <a:ext uri="{FF2B5EF4-FFF2-40B4-BE49-F238E27FC236}">
                  <a16:creationId xmlns:a16="http://schemas.microsoft.com/office/drawing/2014/main" id="{ABBF1FD2-6BE1-0161-ECC3-684742841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3120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/>
                <a:t>0</a:t>
              </a:r>
              <a:endParaRPr lang="en-US" altLang="zh-CN" sz="1000" b="1"/>
            </a:p>
          </p:txBody>
        </p:sp>
        <p:sp>
          <p:nvSpPr>
            <p:cNvPr id="49183" name="Line 26">
              <a:extLst>
                <a:ext uri="{FF2B5EF4-FFF2-40B4-BE49-F238E27FC236}">
                  <a16:creationId xmlns:a16="http://schemas.microsoft.com/office/drawing/2014/main" id="{F68AC121-78B7-7ACB-F074-2405130B0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8" y="259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84" name="Text Box 27">
              <a:extLst>
                <a:ext uri="{FF2B5EF4-FFF2-40B4-BE49-F238E27FC236}">
                  <a16:creationId xmlns:a16="http://schemas.microsoft.com/office/drawing/2014/main" id="{D1905628-BFAB-6D6E-5872-CA047A72F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4" y="3180"/>
              <a:ext cx="1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>
                  <a:ea typeface="楷体_GB2312" pitchFamily="49" charset="-122"/>
                  <a:sym typeface="Symbol" pitchFamily="2" charset="2"/>
                </a:rPr>
                <a:t>R</a:t>
              </a:r>
            </a:p>
          </p:txBody>
        </p:sp>
        <p:sp>
          <p:nvSpPr>
            <p:cNvPr id="49185" name="Line 28">
              <a:extLst>
                <a:ext uri="{FF2B5EF4-FFF2-40B4-BE49-F238E27FC236}">
                  <a16:creationId xmlns:a16="http://schemas.microsoft.com/office/drawing/2014/main" id="{7328D4EC-F1A8-2307-ED95-33D5BEC912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8" y="3264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08317" name="Object 29">
            <a:extLst>
              <a:ext uri="{FF2B5EF4-FFF2-40B4-BE49-F238E27FC236}">
                <a16:creationId xmlns:a16="http://schemas.microsoft.com/office/drawing/2014/main" id="{C82F22D5-B4ED-DC8D-407F-3EFD1BD81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581525"/>
          <a:ext cx="21097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945600" imgH="10236200" progId="Equation.3">
                  <p:embed/>
                </p:oleObj>
              </mc:Choice>
              <mc:Fallback>
                <p:oleObj name="公式" r:id="rId10" imgW="21945600" imgH="10236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581525"/>
                        <a:ext cx="21097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8318" name="Group 30">
            <a:extLst>
              <a:ext uri="{FF2B5EF4-FFF2-40B4-BE49-F238E27FC236}">
                <a16:creationId xmlns:a16="http://schemas.microsoft.com/office/drawing/2014/main" id="{9362CF74-EB8F-2A5D-E16A-6015BC43F9F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581400"/>
            <a:ext cx="5943600" cy="1066800"/>
            <a:chOff x="144" y="2462"/>
            <a:chExt cx="3744" cy="672"/>
          </a:xfrm>
        </p:grpSpPr>
        <p:sp>
          <p:nvSpPr>
            <p:cNvPr id="49175" name="Text Box 31">
              <a:extLst>
                <a:ext uri="{FF2B5EF4-FFF2-40B4-BE49-F238E27FC236}">
                  <a16:creationId xmlns:a16="http://schemas.microsoft.com/office/drawing/2014/main" id="{7A316ABA-D354-B317-2588-992AA07B6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462"/>
              <a:ext cx="374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Compare with     produced by a current </a:t>
              </a:r>
              <a:r>
                <a:rPr lang="en-US" altLang="zh-CN" sz="3200" b="1" i="1">
                  <a:solidFill>
                    <a:srgbClr val="3333FF"/>
                  </a:solidFill>
                </a:rPr>
                <a:t>i</a:t>
              </a:r>
              <a:r>
                <a:rPr lang="en-US" altLang="zh-CN" sz="3200" b="1">
                  <a:solidFill>
                    <a:srgbClr val="3333FF"/>
                  </a:solidFill>
                </a:rPr>
                <a:t> in a long straight wire, </a:t>
              </a:r>
            </a:p>
          </p:txBody>
        </p:sp>
        <p:graphicFrame>
          <p:nvGraphicFramePr>
            <p:cNvPr id="49176" name="Object 32">
              <a:extLst>
                <a:ext uri="{FF2B5EF4-FFF2-40B4-BE49-F238E27FC236}">
                  <a16:creationId xmlns:a16="http://schemas.microsoft.com/office/drawing/2014/main" id="{A688765F-B520-E802-77B1-E031A9F69E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511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394200" imgH="5270500" progId="Equation.3">
                    <p:embed/>
                  </p:oleObj>
                </mc:Choice>
                <mc:Fallback>
                  <p:oleObj name="Equation" r:id="rId12" imgW="4394200" imgH="52705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11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08321" name="Group 33">
            <a:extLst>
              <a:ext uri="{FF2B5EF4-FFF2-40B4-BE49-F238E27FC236}">
                <a16:creationId xmlns:a16="http://schemas.microsoft.com/office/drawing/2014/main" id="{86629D2E-6ECA-DB6C-296A-577811312DC2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029200"/>
            <a:ext cx="8610600" cy="1371600"/>
            <a:chOff x="96" y="3264"/>
            <a:chExt cx="5424" cy="864"/>
          </a:xfrm>
        </p:grpSpPr>
        <p:sp>
          <p:nvSpPr>
            <p:cNvPr id="49173" name="Text Box 34">
              <a:extLst>
                <a:ext uri="{FF2B5EF4-FFF2-40B4-BE49-F238E27FC236}">
                  <a16:creationId xmlns:a16="http://schemas.microsoft.com/office/drawing/2014/main" id="{A0BDED87-5BA2-6616-7AF2-5E77E4BC7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456"/>
              <a:ext cx="513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Can we find the result of </a:t>
              </a:r>
              <a:r>
                <a:rPr lang="en-US" altLang="zh-CN" sz="3200" b="1">
                  <a:solidFill>
                    <a:srgbClr val="3333FF"/>
                  </a:solidFill>
                </a:rPr>
                <a:t>finite</a:t>
              </a:r>
              <a:r>
                <a:rPr lang="en-US" altLang="zh-CN" sz="3200" b="1"/>
                <a:t> long straight wire</a:t>
              </a:r>
              <a:r>
                <a:rPr lang="en-US" altLang="zh-CN" b="1"/>
                <a:t> (</a:t>
              </a:r>
              <a:r>
                <a:rPr lang="zh-CN" altLang="en-US" sz="2400" b="1">
                  <a:latin typeface="宋体" panose="02010600030101010101" pitchFamily="2" charset="-122"/>
                </a:rPr>
                <a:t>有限长载流直导线</a:t>
              </a:r>
              <a:r>
                <a:rPr lang="en-US" altLang="zh-CN" sz="2000" b="1">
                  <a:latin typeface="宋体" panose="02010600030101010101" pitchFamily="2" charset="-122"/>
                </a:rPr>
                <a:t>) </a:t>
              </a:r>
              <a:r>
                <a:rPr lang="en-US" altLang="zh-CN" sz="3200" b="1"/>
                <a:t>by using Ampare’s law</a:t>
              </a:r>
            </a:p>
          </p:txBody>
        </p:sp>
        <p:sp>
          <p:nvSpPr>
            <p:cNvPr id="49174" name="Text Box 35">
              <a:extLst>
                <a:ext uri="{FF2B5EF4-FFF2-40B4-BE49-F238E27FC236}">
                  <a16:creationId xmlns:a16="http://schemas.microsoft.com/office/drawing/2014/main" id="{4E0844A2-6144-626B-6B46-5714443EE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264"/>
              <a:ext cx="52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8000" b="1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908324" name="Group 36">
            <a:extLst>
              <a:ext uri="{FF2B5EF4-FFF2-40B4-BE49-F238E27FC236}">
                <a16:creationId xmlns:a16="http://schemas.microsoft.com/office/drawing/2014/main" id="{4572C1B2-C84E-5F5B-9FB8-7F51AE25B37C}"/>
              </a:ext>
            </a:extLst>
          </p:cNvPr>
          <p:cNvGrpSpPr>
            <a:grpSpLocks/>
          </p:cNvGrpSpPr>
          <p:nvPr/>
        </p:nvGrpSpPr>
        <p:grpSpPr bwMode="auto">
          <a:xfrm>
            <a:off x="7440613" y="-58738"/>
            <a:ext cx="1219200" cy="3962401"/>
            <a:chOff x="4772" y="48"/>
            <a:chExt cx="768" cy="2496"/>
          </a:xfrm>
        </p:grpSpPr>
        <p:sp>
          <p:nvSpPr>
            <p:cNvPr id="49166" name="Freeform 37">
              <a:extLst>
                <a:ext uri="{FF2B5EF4-FFF2-40B4-BE49-F238E27FC236}">
                  <a16:creationId xmlns:a16="http://schemas.microsoft.com/office/drawing/2014/main" id="{8BE41423-69F4-ED9A-93C2-CFFE44DD6322}"/>
                </a:ext>
              </a:extLst>
            </p:cNvPr>
            <p:cNvSpPr>
              <a:spLocks/>
            </p:cNvSpPr>
            <p:nvPr/>
          </p:nvSpPr>
          <p:spPr bwMode="auto">
            <a:xfrm rot="-3965013">
              <a:off x="4870" y="1892"/>
              <a:ext cx="238" cy="433"/>
            </a:xfrm>
            <a:custGeom>
              <a:avLst/>
              <a:gdLst>
                <a:gd name="T0" fmla="*/ 31 w 248"/>
                <a:gd name="T1" fmla="*/ 0 h 448"/>
                <a:gd name="T2" fmla="*/ 31 w 248"/>
                <a:gd name="T3" fmla="*/ 186 h 448"/>
                <a:gd name="T4" fmla="*/ 215 w 248"/>
                <a:gd name="T5" fmla="*/ 278 h 448"/>
                <a:gd name="T6" fmla="*/ 169 w 248"/>
                <a:gd name="T7" fmla="*/ 418 h 448"/>
                <a:gd name="T8" fmla="*/ 77 w 248"/>
                <a:gd name="T9" fmla="*/ 371 h 448"/>
                <a:gd name="T10" fmla="*/ 77 w 248"/>
                <a:gd name="T11" fmla="*/ 232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" h="448">
                  <a:moveTo>
                    <a:pt x="32" y="0"/>
                  </a:moveTo>
                  <a:cubicBezTo>
                    <a:pt x="16" y="72"/>
                    <a:pt x="0" y="144"/>
                    <a:pt x="32" y="192"/>
                  </a:cubicBezTo>
                  <a:cubicBezTo>
                    <a:pt x="64" y="240"/>
                    <a:pt x="200" y="248"/>
                    <a:pt x="224" y="288"/>
                  </a:cubicBezTo>
                  <a:cubicBezTo>
                    <a:pt x="248" y="328"/>
                    <a:pt x="200" y="416"/>
                    <a:pt x="176" y="432"/>
                  </a:cubicBezTo>
                  <a:cubicBezTo>
                    <a:pt x="152" y="448"/>
                    <a:pt x="96" y="416"/>
                    <a:pt x="80" y="384"/>
                  </a:cubicBezTo>
                  <a:cubicBezTo>
                    <a:pt x="64" y="352"/>
                    <a:pt x="72" y="296"/>
                    <a:pt x="80" y="240"/>
                  </a:cubicBezTo>
                </a:path>
              </a:pathLst>
            </a:custGeom>
            <a:noFill/>
            <a:ln w="28575" cmpd="sng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7" name="Freeform 38">
              <a:extLst>
                <a:ext uri="{FF2B5EF4-FFF2-40B4-BE49-F238E27FC236}">
                  <a16:creationId xmlns:a16="http://schemas.microsoft.com/office/drawing/2014/main" id="{2D803FCA-7F92-22D5-2D19-4DC30F7BF038}"/>
                </a:ext>
              </a:extLst>
            </p:cNvPr>
            <p:cNvSpPr>
              <a:spLocks/>
            </p:cNvSpPr>
            <p:nvPr/>
          </p:nvSpPr>
          <p:spPr bwMode="auto">
            <a:xfrm rot="-3965013" flipH="1" flipV="1">
              <a:off x="4884" y="376"/>
              <a:ext cx="238" cy="433"/>
            </a:xfrm>
            <a:custGeom>
              <a:avLst/>
              <a:gdLst>
                <a:gd name="T0" fmla="*/ 31 w 248"/>
                <a:gd name="T1" fmla="*/ 0 h 448"/>
                <a:gd name="T2" fmla="*/ 31 w 248"/>
                <a:gd name="T3" fmla="*/ 186 h 448"/>
                <a:gd name="T4" fmla="*/ 215 w 248"/>
                <a:gd name="T5" fmla="*/ 278 h 448"/>
                <a:gd name="T6" fmla="*/ 169 w 248"/>
                <a:gd name="T7" fmla="*/ 418 h 448"/>
                <a:gd name="T8" fmla="*/ 77 w 248"/>
                <a:gd name="T9" fmla="*/ 371 h 448"/>
                <a:gd name="T10" fmla="*/ 77 w 248"/>
                <a:gd name="T11" fmla="*/ 232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8" h="448">
                  <a:moveTo>
                    <a:pt x="32" y="0"/>
                  </a:moveTo>
                  <a:cubicBezTo>
                    <a:pt x="16" y="72"/>
                    <a:pt x="0" y="144"/>
                    <a:pt x="32" y="192"/>
                  </a:cubicBezTo>
                  <a:cubicBezTo>
                    <a:pt x="64" y="240"/>
                    <a:pt x="200" y="248"/>
                    <a:pt x="224" y="288"/>
                  </a:cubicBezTo>
                  <a:cubicBezTo>
                    <a:pt x="248" y="328"/>
                    <a:pt x="200" y="416"/>
                    <a:pt x="176" y="432"/>
                  </a:cubicBezTo>
                  <a:cubicBezTo>
                    <a:pt x="152" y="448"/>
                    <a:pt x="96" y="416"/>
                    <a:pt x="80" y="384"/>
                  </a:cubicBezTo>
                  <a:cubicBezTo>
                    <a:pt x="64" y="352"/>
                    <a:pt x="72" y="296"/>
                    <a:pt x="80" y="240"/>
                  </a:cubicBezTo>
                </a:path>
              </a:pathLst>
            </a:custGeom>
            <a:noFill/>
            <a:ln w="28575" cmpd="sng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8" name="Rectangle 39">
              <a:extLst>
                <a:ext uri="{FF2B5EF4-FFF2-40B4-BE49-F238E27FC236}">
                  <a16:creationId xmlns:a16="http://schemas.microsoft.com/office/drawing/2014/main" id="{35CFE560-7700-2663-1B8F-C2E559BC1C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8257">
              <a:off x="5204" y="34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I</a:t>
              </a:r>
            </a:p>
          </p:txBody>
        </p:sp>
        <p:sp>
          <p:nvSpPr>
            <p:cNvPr id="49169" name="Line 40">
              <a:extLst>
                <a:ext uri="{FF2B5EF4-FFF2-40B4-BE49-F238E27FC236}">
                  <a16:creationId xmlns:a16="http://schemas.microsoft.com/office/drawing/2014/main" id="{11CB61CA-F985-CCFD-5283-E968BAE33B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73942" flipV="1">
              <a:off x="5275" y="648"/>
              <a:ext cx="0" cy="4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0" name="Line 41">
              <a:extLst>
                <a:ext uri="{FF2B5EF4-FFF2-40B4-BE49-F238E27FC236}">
                  <a16:creationId xmlns:a16="http://schemas.microsoft.com/office/drawing/2014/main" id="{092C2A40-4365-7F67-309C-B19C7ED0D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4" y="544"/>
              <a:ext cx="0" cy="1584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1" name="Line 42">
              <a:extLst>
                <a:ext uri="{FF2B5EF4-FFF2-40B4-BE49-F238E27FC236}">
                  <a16:creationId xmlns:a16="http://schemas.microsoft.com/office/drawing/2014/main" id="{4F828860-0859-1E85-A5C1-41191C132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6" y="568"/>
              <a:ext cx="0" cy="1584"/>
            </a:xfrm>
            <a:prstGeom prst="line">
              <a:avLst/>
            </a:prstGeom>
            <a:noFill/>
            <a:ln w="28575">
              <a:solidFill>
                <a:srgbClr val="3399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2" name="Line 43">
              <a:extLst>
                <a:ext uri="{FF2B5EF4-FFF2-40B4-BE49-F238E27FC236}">
                  <a16:creationId xmlns:a16="http://schemas.microsoft.com/office/drawing/2014/main" id="{D4C9151C-89EA-DA91-D21C-24A3F83D7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48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8332" name="Text Box 44">
            <a:extLst>
              <a:ext uri="{FF2B5EF4-FFF2-40B4-BE49-F238E27FC236}">
                <a16:creationId xmlns:a16="http://schemas.microsoft.com/office/drawing/2014/main" id="{A59AEDF1-B91B-48DB-77EF-E3B88E91D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2565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0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8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0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0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0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90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332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580" name="Picture 4">
            <a:extLst>
              <a:ext uri="{FF2B5EF4-FFF2-40B4-BE49-F238E27FC236}">
                <a16:creationId xmlns:a16="http://schemas.microsoft.com/office/drawing/2014/main" id="{CBB29680-4D3D-87F8-91BC-C08B30BAE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25450"/>
            <a:ext cx="32004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0581" name="Text Box 5">
            <a:extLst>
              <a:ext uri="{FF2B5EF4-FFF2-40B4-BE49-F238E27FC236}">
                <a16:creationId xmlns:a16="http://schemas.microsoft.com/office/drawing/2014/main" id="{AA949E27-E5C8-C552-7DF7-AAD547BF0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65200"/>
            <a:ext cx="1524000" cy="519113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Solution:</a:t>
            </a:r>
          </a:p>
        </p:txBody>
      </p:sp>
      <p:grpSp>
        <p:nvGrpSpPr>
          <p:cNvPr id="920582" name="Group 6">
            <a:extLst>
              <a:ext uri="{FF2B5EF4-FFF2-40B4-BE49-F238E27FC236}">
                <a16:creationId xmlns:a16="http://schemas.microsoft.com/office/drawing/2014/main" id="{372996FA-CB2C-86D0-0E39-648503EBAEE1}"/>
              </a:ext>
            </a:extLst>
          </p:cNvPr>
          <p:cNvGrpSpPr>
            <a:grpSpLocks/>
          </p:cNvGrpSpPr>
          <p:nvPr/>
        </p:nvGrpSpPr>
        <p:grpSpPr bwMode="auto">
          <a:xfrm>
            <a:off x="7397750" y="263525"/>
            <a:ext cx="1365250" cy="2198688"/>
            <a:chOff x="4416" y="1905"/>
            <a:chExt cx="860" cy="1385"/>
          </a:xfrm>
        </p:grpSpPr>
        <p:sp>
          <p:nvSpPr>
            <p:cNvPr id="50189" name="Line 7">
              <a:extLst>
                <a:ext uri="{FF2B5EF4-FFF2-40B4-BE49-F238E27FC236}">
                  <a16:creationId xmlns:a16="http://schemas.microsoft.com/office/drawing/2014/main" id="{CABC8C16-50C0-C1D2-70DD-DDB8FE61D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" y="2145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0" name="Line 8">
              <a:extLst>
                <a:ext uri="{FF2B5EF4-FFF2-40B4-BE49-F238E27FC236}">
                  <a16:creationId xmlns:a16="http://schemas.microsoft.com/office/drawing/2014/main" id="{8C77E8EA-975B-C337-04AB-364C94424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2" y="3024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1" name="Line 9">
              <a:extLst>
                <a:ext uri="{FF2B5EF4-FFF2-40B4-BE49-F238E27FC236}">
                  <a16:creationId xmlns:a16="http://schemas.microsoft.com/office/drawing/2014/main" id="{A781FCC5-737B-60EF-5DB7-0DDA65AF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6" y="216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2" name="Line 10">
              <a:extLst>
                <a:ext uri="{FF2B5EF4-FFF2-40B4-BE49-F238E27FC236}">
                  <a16:creationId xmlns:a16="http://schemas.microsoft.com/office/drawing/2014/main" id="{A72B29B2-6C24-A333-2E21-9574D4433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5" y="216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193" name="Object 11">
              <a:extLst>
                <a:ext uri="{FF2B5EF4-FFF2-40B4-BE49-F238E27FC236}">
                  <a16:creationId xmlns:a16="http://schemas.microsoft.com/office/drawing/2014/main" id="{8D9BED0F-76CA-4523-56B8-7AEC9416BF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027"/>
            <a:ext cx="20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921000" imgH="3213100" progId="Equation.3">
                    <p:embed/>
                  </p:oleObj>
                </mc:Choice>
                <mc:Fallback>
                  <p:oleObj name="公式" r:id="rId3" imgW="2921000" imgH="3213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27"/>
                          <a:ext cx="20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4" name="Object 12">
              <a:extLst>
                <a:ext uri="{FF2B5EF4-FFF2-40B4-BE49-F238E27FC236}">
                  <a16:creationId xmlns:a16="http://schemas.microsoft.com/office/drawing/2014/main" id="{D451955F-16CC-6646-3FDE-9271F5E2A7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5" y="2994"/>
            <a:ext cx="20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921000" imgH="4102100" progId="Equation.3">
                    <p:embed/>
                  </p:oleObj>
                </mc:Choice>
                <mc:Fallback>
                  <p:oleObj name="公式" r:id="rId5" imgW="2921000" imgH="4102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2994"/>
                          <a:ext cx="20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Object 13">
              <a:extLst>
                <a:ext uri="{FF2B5EF4-FFF2-40B4-BE49-F238E27FC236}">
                  <a16:creationId xmlns:a16="http://schemas.microsoft.com/office/drawing/2014/main" id="{25B99711-FF52-C666-2771-DC910D759A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968"/>
            <a:ext cx="18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628900" imgH="3213100" progId="Equation.3">
                    <p:embed/>
                  </p:oleObj>
                </mc:Choice>
                <mc:Fallback>
                  <p:oleObj name="公式" r:id="rId7" imgW="2628900" imgH="3213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968"/>
                          <a:ext cx="188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6" name="Object 14">
              <a:extLst>
                <a:ext uri="{FF2B5EF4-FFF2-40B4-BE49-F238E27FC236}">
                  <a16:creationId xmlns:a16="http://schemas.microsoft.com/office/drawing/2014/main" id="{A3E7A464-FBE0-34FF-1BC1-3190354BD4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1905"/>
            <a:ext cx="23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213100" imgH="4102100" progId="Equation.3">
                    <p:embed/>
                  </p:oleObj>
                </mc:Choice>
                <mc:Fallback>
                  <p:oleObj name="公式" r:id="rId9" imgW="3213100" imgH="4102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905"/>
                          <a:ext cx="23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7" name="Freeform 15">
              <a:extLst>
                <a:ext uri="{FF2B5EF4-FFF2-40B4-BE49-F238E27FC236}">
                  <a16:creationId xmlns:a16="http://schemas.microsoft.com/office/drawing/2014/main" id="{F2741E50-E52E-0919-C7AF-B81FB78A7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7" y="3045"/>
              <a:ext cx="322" cy="1"/>
            </a:xfrm>
            <a:custGeom>
              <a:avLst/>
              <a:gdLst>
                <a:gd name="T0" fmla="*/ 0 w 391"/>
                <a:gd name="T1" fmla="*/ 0 h 31"/>
                <a:gd name="T2" fmla="*/ 322 w 391"/>
                <a:gd name="T3" fmla="*/ 1 h 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1" h="31">
                  <a:moveTo>
                    <a:pt x="0" y="0"/>
                  </a:moveTo>
                  <a:lnTo>
                    <a:pt x="391" y="31"/>
                  </a:lnTo>
                </a:path>
              </a:pathLst>
            </a:custGeom>
            <a:noFill/>
            <a:ln w="41275">
              <a:solidFill>
                <a:srgbClr val="993366"/>
              </a:solidFill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198" name="Freeform 16">
              <a:extLst>
                <a:ext uri="{FF2B5EF4-FFF2-40B4-BE49-F238E27FC236}">
                  <a16:creationId xmlns:a16="http://schemas.microsoft.com/office/drawing/2014/main" id="{889D1DA1-496A-B1FD-0024-5380C2132A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656" y="2160"/>
              <a:ext cx="322" cy="1"/>
            </a:xfrm>
            <a:custGeom>
              <a:avLst/>
              <a:gdLst>
                <a:gd name="T0" fmla="*/ 0 w 391"/>
                <a:gd name="T1" fmla="*/ 0 h 31"/>
                <a:gd name="T2" fmla="*/ 322 w 391"/>
                <a:gd name="T3" fmla="*/ 1 h 3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1" h="31">
                  <a:moveTo>
                    <a:pt x="0" y="0"/>
                  </a:moveTo>
                  <a:lnTo>
                    <a:pt x="391" y="31"/>
                  </a:lnTo>
                </a:path>
              </a:pathLst>
            </a:custGeom>
            <a:noFill/>
            <a:ln w="41275">
              <a:solidFill>
                <a:srgbClr val="993366"/>
              </a:solidFill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0593" name="Text Box 17">
            <a:extLst>
              <a:ext uri="{FF2B5EF4-FFF2-40B4-BE49-F238E27FC236}">
                <a16:creationId xmlns:a16="http://schemas.microsoft.com/office/drawing/2014/main" id="{DF663B51-2380-9B20-1DCC-3405C6CD4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889000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cs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cs typeface="Times New Roman" panose="02020603050405020304" pitchFamily="18" charset="0"/>
              </a:rPr>
              <a:t>Plane </a:t>
            </a:r>
            <a:r>
              <a:rPr lang="en-US" altLang="zh-CN" sz="3200" b="1"/>
              <a:t>symmetry</a:t>
            </a:r>
          </a:p>
        </p:txBody>
      </p:sp>
      <p:graphicFrame>
        <p:nvGraphicFramePr>
          <p:cNvPr id="920594" name="Object 18">
            <a:extLst>
              <a:ext uri="{FF2B5EF4-FFF2-40B4-BE49-F238E27FC236}">
                <a16:creationId xmlns:a16="http://schemas.microsoft.com/office/drawing/2014/main" id="{7ECC0539-6E52-D4B9-B8F6-858F809E2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3225" y="1766888"/>
          <a:ext cx="30892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9900900" imgH="5270500" progId="Equation.3">
                  <p:embed/>
                </p:oleObj>
              </mc:Choice>
              <mc:Fallback>
                <p:oleObj name="公式" r:id="rId11" imgW="19900900" imgH="5270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1766888"/>
                        <a:ext cx="30892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595" name="Object 19">
            <a:extLst>
              <a:ext uri="{FF2B5EF4-FFF2-40B4-BE49-F238E27FC236}">
                <a16:creationId xmlns:a16="http://schemas.microsoft.com/office/drawing/2014/main" id="{19422D6B-19F4-CADF-0FC2-4E26CCFEED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2574925"/>
          <a:ext cx="20097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6675100" imgH="9359900" progId="Equation.3">
                  <p:embed/>
                </p:oleObj>
              </mc:Choice>
              <mc:Fallback>
                <p:oleObj name="公式" r:id="rId13" imgW="16675100" imgH="935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74925"/>
                        <a:ext cx="2009775" cy="930275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596" name="Object 20">
            <a:extLst>
              <a:ext uri="{FF2B5EF4-FFF2-40B4-BE49-F238E27FC236}">
                <a16:creationId xmlns:a16="http://schemas.microsoft.com/office/drawing/2014/main" id="{983320AD-3C92-70CE-40D2-533B798D28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" y="1731963"/>
          <a:ext cx="144303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1404600" imgH="7023100" progId="Equation.3">
                  <p:embed/>
                </p:oleObj>
              </mc:Choice>
              <mc:Fallback>
                <p:oleObj name="公式" r:id="rId15" imgW="11404600" imgH="7023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731963"/>
                        <a:ext cx="144303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0597" name="Group 21">
            <a:extLst>
              <a:ext uri="{FF2B5EF4-FFF2-40B4-BE49-F238E27FC236}">
                <a16:creationId xmlns:a16="http://schemas.microsoft.com/office/drawing/2014/main" id="{F33C77CF-3D97-35F1-1FD4-8BE74B06370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708400"/>
            <a:ext cx="4648200" cy="1066800"/>
            <a:chOff x="2544" y="3120"/>
            <a:chExt cx="2928" cy="672"/>
          </a:xfrm>
        </p:grpSpPr>
        <p:sp>
          <p:nvSpPr>
            <p:cNvPr id="50187" name="Text Box 22">
              <a:extLst>
                <a:ext uri="{FF2B5EF4-FFF2-40B4-BE49-F238E27FC236}">
                  <a16:creationId xmlns:a16="http://schemas.microsoft.com/office/drawing/2014/main" id="{D5293285-24ED-3B5C-AFEB-D23A87AF1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120"/>
              <a:ext cx="292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It is a uniform field, independent of position </a:t>
              </a:r>
              <a:r>
                <a:rPr lang="en-US" altLang="zh-CN" sz="3200" b="1" i="1">
                  <a:solidFill>
                    <a:srgbClr val="3333FF"/>
                  </a:solidFill>
                </a:rPr>
                <a:t>r</a:t>
              </a:r>
              <a:endParaRPr lang="en-US" altLang="zh-CN" sz="2400" b="1" i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50188" name="Object 23">
              <a:extLst>
                <a:ext uri="{FF2B5EF4-FFF2-40B4-BE49-F238E27FC236}">
                  <a16:creationId xmlns:a16="http://schemas.microsoft.com/office/drawing/2014/main" id="{A8E12286-1A96-15BC-7888-89BC0BED00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4" y="3135"/>
            <a:ext cx="39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483600" imgH="7315200" progId="Equation.3">
                    <p:embed/>
                  </p:oleObj>
                </mc:Choice>
                <mc:Fallback>
                  <p:oleObj name="Equation" r:id="rId17" imgW="8483600" imgH="7315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4" y="3135"/>
                          <a:ext cx="39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0600" name="Rectangle 24">
            <a:extLst>
              <a:ext uri="{FF2B5EF4-FFF2-40B4-BE49-F238E27FC236}">
                <a16:creationId xmlns:a16="http://schemas.microsoft.com/office/drawing/2014/main" id="{E7A6EB45-11CF-3C3B-83AA-5BE72315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03800"/>
            <a:ext cx="6172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在无限大均匀平面电流两侧的磁场均为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均匀磁场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，并且大小相等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方向相反。</a:t>
            </a:r>
          </a:p>
        </p:txBody>
      </p:sp>
      <p:sp>
        <p:nvSpPr>
          <p:cNvPr id="920601" name="Text Box 25">
            <a:extLst>
              <a:ext uri="{FF2B5EF4-FFF2-40B4-BE49-F238E27FC236}">
                <a16:creationId xmlns:a16="http://schemas.microsoft.com/office/drawing/2014/main" id="{C56F2F38-294D-07B8-475D-0A1FD90CD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73038"/>
            <a:ext cx="1944687" cy="519112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2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2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2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81" grpId="0" animBg="1" autoUpdateAnimBg="0"/>
      <p:bldP spid="920593" grpId="0" autoUpdateAnimBg="0"/>
      <p:bldP spid="920600" grpId="0" build="p" autoUpdateAnimBg="0" advAuto="2000"/>
      <p:bldP spid="920601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391" name="Group 31">
            <a:extLst>
              <a:ext uri="{FF2B5EF4-FFF2-40B4-BE49-F238E27FC236}">
                <a16:creationId xmlns:a16="http://schemas.microsoft.com/office/drawing/2014/main" id="{2D560B76-AC07-11F3-FFCA-191E7F872359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73238"/>
            <a:ext cx="4191000" cy="4022725"/>
            <a:chOff x="3024" y="1642"/>
            <a:chExt cx="2640" cy="2534"/>
          </a:xfrm>
        </p:grpSpPr>
        <p:graphicFrame>
          <p:nvGraphicFramePr>
            <p:cNvPr id="51213" name="Object 30">
              <a:extLst>
                <a:ext uri="{FF2B5EF4-FFF2-40B4-BE49-F238E27FC236}">
                  <a16:creationId xmlns:a16="http://schemas.microsoft.com/office/drawing/2014/main" id="{30DED8A9-9B8D-C013-3D12-55ECBD85CF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642"/>
            <a:ext cx="2640" cy="2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2" imgW="1898650" imgH="1822450" progId="Paint.Picture">
                    <p:embed/>
                  </p:oleObj>
                </mc:Choice>
                <mc:Fallback>
                  <p:oleObj name="BMP 图象" r:id="rId2" imgW="1898650" imgH="1822450" progId="Paint.Picture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642"/>
                          <a:ext cx="2640" cy="2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4" name="Rectangle 7">
              <a:extLst>
                <a:ext uri="{FF2B5EF4-FFF2-40B4-BE49-F238E27FC236}">
                  <a16:creationId xmlns:a16="http://schemas.microsoft.com/office/drawing/2014/main" id="{9648D756-E40C-B19A-DEC8-3FB14292E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6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AD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ea typeface="仿宋_GB2312" pitchFamily="49" charset="-122"/>
                </a:rPr>
                <a:t>R</a:t>
              </a:r>
              <a:r>
                <a:rPr lang="en-US" altLang="zh-CN" sz="2400" b="1" i="1" baseline="-25000">
                  <a:ea typeface="仿宋_GB2312" pitchFamily="49" charset="-122"/>
                </a:rPr>
                <a:t>1</a:t>
              </a:r>
            </a:p>
          </p:txBody>
        </p:sp>
        <p:sp>
          <p:nvSpPr>
            <p:cNvPr id="51215" name="Rectangle 9">
              <a:extLst>
                <a:ext uri="{FF2B5EF4-FFF2-40B4-BE49-F238E27FC236}">
                  <a16:creationId xmlns:a16="http://schemas.microsoft.com/office/drawing/2014/main" id="{6CF061C8-0589-D62D-C08A-B7CB9EB71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6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AD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ea typeface="仿宋_GB2312" pitchFamily="49" charset="-122"/>
                </a:rPr>
                <a:t>R</a:t>
              </a:r>
              <a:r>
                <a:rPr lang="en-US" altLang="zh-CN" sz="2400" b="1" i="1" baseline="-25000">
                  <a:ea typeface="仿宋_GB2312" pitchFamily="49" charset="-122"/>
                </a:rPr>
                <a:t>2</a:t>
              </a:r>
            </a:p>
          </p:txBody>
        </p:sp>
        <p:sp>
          <p:nvSpPr>
            <p:cNvPr id="51216" name="Line 10">
              <a:extLst>
                <a:ext uri="{FF2B5EF4-FFF2-40B4-BE49-F238E27FC236}">
                  <a16:creationId xmlns:a16="http://schemas.microsoft.com/office/drawing/2014/main" id="{F3A27FEB-203B-CAA2-F85E-8132BA447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7" y="2388"/>
              <a:ext cx="47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7" name="Line 11">
              <a:extLst>
                <a:ext uri="{FF2B5EF4-FFF2-40B4-BE49-F238E27FC236}">
                  <a16:creationId xmlns:a16="http://schemas.microsoft.com/office/drawing/2014/main" id="{D0FD436B-C3F8-0894-A5DF-B8026F83A1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272"/>
              <a:ext cx="785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Oval 12">
              <a:extLst>
                <a:ext uri="{FF2B5EF4-FFF2-40B4-BE49-F238E27FC236}">
                  <a16:creationId xmlns:a16="http://schemas.microsoft.com/office/drawing/2014/main" id="{7862AE7A-0103-4C34-FFAA-C25A9B593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2971"/>
              <a:ext cx="55" cy="53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51219" name="Freeform 18">
              <a:extLst>
                <a:ext uri="{FF2B5EF4-FFF2-40B4-BE49-F238E27FC236}">
                  <a16:creationId xmlns:a16="http://schemas.microsoft.com/office/drawing/2014/main" id="{4165739A-4C80-7CFC-A137-14F6476DB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736"/>
              <a:ext cx="44" cy="414"/>
            </a:xfrm>
            <a:custGeom>
              <a:avLst/>
              <a:gdLst>
                <a:gd name="T0" fmla="*/ 44 w 48"/>
                <a:gd name="T1" fmla="*/ 0 h 432"/>
                <a:gd name="T2" fmla="*/ 0 w 48"/>
                <a:gd name="T3" fmla="*/ 184 h 432"/>
                <a:gd name="T4" fmla="*/ 44 w 48"/>
                <a:gd name="T5" fmla="*/ 414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" h="432">
                  <a:moveTo>
                    <a:pt x="48" y="0"/>
                  </a:moveTo>
                  <a:cubicBezTo>
                    <a:pt x="24" y="60"/>
                    <a:pt x="0" y="120"/>
                    <a:pt x="0" y="192"/>
                  </a:cubicBezTo>
                  <a:cubicBezTo>
                    <a:pt x="0" y="264"/>
                    <a:pt x="32" y="384"/>
                    <a:pt x="48" y="432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AD5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11380" name="Text Box 20">
            <a:extLst>
              <a:ext uri="{FF2B5EF4-FFF2-40B4-BE49-F238E27FC236}">
                <a16:creationId xmlns:a16="http://schemas.microsoft.com/office/drawing/2014/main" id="{64D246E3-600A-A6AF-409F-1080AC8D9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68338"/>
            <a:ext cx="85963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660033"/>
                </a:solidFill>
              </a:rPr>
              <a:t>Magnetic field of a toroid</a:t>
            </a:r>
            <a:r>
              <a:rPr lang="en-US" altLang="zh-CN">
                <a:solidFill>
                  <a:srgbClr val="660033"/>
                </a:solidFill>
              </a:rPr>
              <a:t> (</a:t>
            </a:r>
            <a:r>
              <a:rPr lang="zh-CN" altLang="en-US" sz="2000" b="1">
                <a:solidFill>
                  <a:srgbClr val="660033"/>
                </a:solidFill>
              </a:rPr>
              <a:t>载流螺绕环内的磁场</a:t>
            </a:r>
            <a:r>
              <a:rPr lang="en-US" altLang="zh-CN" sz="2000" b="1">
                <a:solidFill>
                  <a:srgbClr val="660033"/>
                </a:solidFill>
              </a:rPr>
              <a:t>)</a:t>
            </a:r>
            <a:r>
              <a:rPr lang="en-US" altLang="zh-CN">
                <a:solidFill>
                  <a:srgbClr val="660033"/>
                </a:solidFill>
              </a:rPr>
              <a:t>, </a:t>
            </a:r>
            <a:r>
              <a:rPr lang="en-US" altLang="zh-CN" sz="3200" b="1">
                <a:solidFill>
                  <a:srgbClr val="660033"/>
                </a:solidFill>
              </a:rPr>
              <a:t>given</a:t>
            </a:r>
            <a:r>
              <a:rPr lang="en-US" altLang="zh-CN" sz="3200">
                <a:solidFill>
                  <a:srgbClr val="660033"/>
                </a:solidFill>
              </a:rPr>
              <a:t> </a:t>
            </a:r>
            <a:r>
              <a:rPr lang="en-US" altLang="zh-CN" sz="3200" b="1" i="1">
                <a:solidFill>
                  <a:srgbClr val="660033"/>
                </a:solidFill>
              </a:rPr>
              <a:t>i</a:t>
            </a:r>
            <a:r>
              <a:rPr lang="en-US" altLang="zh-CN" sz="3200">
                <a:solidFill>
                  <a:srgbClr val="660033"/>
                </a:solidFill>
              </a:rPr>
              <a:t>, </a:t>
            </a:r>
            <a:r>
              <a:rPr lang="en-US" altLang="zh-CN" sz="3200" b="1" i="1">
                <a:solidFill>
                  <a:srgbClr val="660033"/>
                </a:solidFill>
              </a:rPr>
              <a:t>N</a:t>
            </a:r>
            <a:r>
              <a:rPr lang="en-US" altLang="zh-CN" sz="3200">
                <a:solidFill>
                  <a:srgbClr val="660033"/>
                </a:solidFill>
              </a:rPr>
              <a:t>, </a:t>
            </a:r>
            <a:r>
              <a:rPr lang="en-US" altLang="zh-CN" sz="3200" b="1" i="1">
                <a:solidFill>
                  <a:srgbClr val="660033"/>
                </a:solidFill>
                <a:ea typeface="仿宋_GB2312" pitchFamily="49" charset="-122"/>
              </a:rPr>
              <a:t>R</a:t>
            </a:r>
            <a:r>
              <a:rPr lang="en-US" altLang="zh-CN" sz="3200" b="1" i="1" baseline="-25000">
                <a:solidFill>
                  <a:srgbClr val="660033"/>
                </a:solidFill>
                <a:ea typeface="仿宋_GB2312" pitchFamily="49" charset="-122"/>
              </a:rPr>
              <a:t>1</a:t>
            </a:r>
            <a:r>
              <a:rPr lang="en-US" altLang="zh-CN" sz="3200" b="1" i="1">
                <a:solidFill>
                  <a:srgbClr val="660033"/>
                </a:solidFill>
                <a:ea typeface="楷体_GB2312" pitchFamily="49" charset="-122"/>
              </a:rPr>
              <a:t> , </a:t>
            </a:r>
            <a:r>
              <a:rPr lang="en-US" altLang="zh-CN" sz="3200" b="1" i="1">
                <a:solidFill>
                  <a:srgbClr val="660033"/>
                </a:solidFill>
                <a:ea typeface="仿宋_GB2312" pitchFamily="49" charset="-122"/>
              </a:rPr>
              <a:t>R</a:t>
            </a:r>
            <a:r>
              <a:rPr lang="en-US" altLang="zh-CN" sz="3200" b="1" i="1" baseline="-25000">
                <a:solidFill>
                  <a:srgbClr val="660033"/>
                </a:solidFill>
                <a:ea typeface="仿宋_GB2312" pitchFamily="49" charset="-122"/>
              </a:rPr>
              <a:t>2</a:t>
            </a:r>
            <a:r>
              <a:rPr lang="en-US" altLang="zh-CN" sz="3200" b="1" i="1"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660033"/>
                </a:solidFill>
              </a:rPr>
              <a:t>.</a:t>
            </a:r>
          </a:p>
        </p:txBody>
      </p:sp>
      <p:sp>
        <p:nvSpPr>
          <p:cNvPr id="911388" name="Text Box 28">
            <a:extLst>
              <a:ext uri="{FF2B5EF4-FFF2-40B4-BE49-F238E27FC236}">
                <a16:creationId xmlns:a16="http://schemas.microsoft.com/office/drawing/2014/main" id="{D79807E9-68B4-029E-4624-FC4A86F74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1341438"/>
            <a:ext cx="1600200" cy="519112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Solution:</a:t>
            </a:r>
          </a:p>
        </p:txBody>
      </p:sp>
      <p:sp>
        <p:nvSpPr>
          <p:cNvPr id="911389" name="Text Box 29">
            <a:extLst>
              <a:ext uri="{FF2B5EF4-FFF2-40B4-BE49-F238E27FC236}">
                <a16:creationId xmlns:a16="http://schemas.microsoft.com/office/drawing/2014/main" id="{A3B5D605-9C3C-BEC9-2ADB-0DBF61C11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0488"/>
            <a:ext cx="1827213" cy="519112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Example:</a:t>
            </a:r>
          </a:p>
        </p:txBody>
      </p:sp>
      <p:graphicFrame>
        <p:nvGraphicFramePr>
          <p:cNvPr id="911392" name="Object 32">
            <a:extLst>
              <a:ext uri="{FF2B5EF4-FFF2-40B4-BE49-F238E27FC236}">
                <a16:creationId xmlns:a16="http://schemas.microsoft.com/office/drawing/2014/main" id="{DECC11D2-C011-113D-E1A9-866C40F5A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925" y="4437063"/>
          <a:ext cx="38941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642300" imgH="7023100" progId="Equation.3">
                  <p:embed/>
                </p:oleObj>
              </mc:Choice>
              <mc:Fallback>
                <p:oleObj name="公式" r:id="rId4" imgW="33642300" imgH="7023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" y="4437063"/>
                        <a:ext cx="38941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393" name="Group 33">
            <a:extLst>
              <a:ext uri="{FF2B5EF4-FFF2-40B4-BE49-F238E27FC236}">
                <a16:creationId xmlns:a16="http://schemas.microsoft.com/office/drawing/2014/main" id="{D235977A-C5FC-03A4-22DC-F5A0DDBFF11D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84375"/>
            <a:ext cx="4953000" cy="1373188"/>
            <a:chOff x="96" y="1410"/>
            <a:chExt cx="3120" cy="865"/>
          </a:xfrm>
        </p:grpSpPr>
        <p:sp>
          <p:nvSpPr>
            <p:cNvPr id="51211" name="Text Box 34">
              <a:extLst>
                <a:ext uri="{FF2B5EF4-FFF2-40B4-BE49-F238E27FC236}">
                  <a16:creationId xmlns:a16="http://schemas.microsoft.com/office/drawing/2014/main" id="{AEE9874F-2EBA-4F09-0B48-3443F2A4E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10"/>
              <a:ext cx="3120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From symmetry, the lines of     form concentric circles inside the toroid, directed as figure,</a:t>
              </a:r>
            </a:p>
          </p:txBody>
        </p:sp>
        <p:graphicFrame>
          <p:nvGraphicFramePr>
            <p:cNvPr id="51212" name="Object 35">
              <a:extLst>
                <a:ext uri="{FF2B5EF4-FFF2-40B4-BE49-F238E27FC236}">
                  <a16:creationId xmlns:a16="http://schemas.microsoft.com/office/drawing/2014/main" id="{4D277FC3-D6E1-61EB-6B7F-F9AC76AFFA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6" y="1425"/>
            <a:ext cx="2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394200" imgH="5562600" progId="Equation.3">
                    <p:embed/>
                  </p:oleObj>
                </mc:Choice>
                <mc:Fallback>
                  <p:oleObj name="Equation" r:id="rId6" imgW="4394200" imgH="55626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6" y="1425"/>
                          <a:ext cx="2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396" name="Text Box 36">
            <a:extLst>
              <a:ext uri="{FF2B5EF4-FFF2-40B4-BE49-F238E27FC236}">
                <a16:creationId xmlns:a16="http://schemas.microsoft.com/office/drawing/2014/main" id="{F70413CA-2F8F-310A-C021-C11A5D2A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98825"/>
            <a:ext cx="464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Choose concentric</a:t>
            </a:r>
            <a:r>
              <a:rPr lang="en-US" altLang="zh-CN"/>
              <a:t> (</a:t>
            </a:r>
            <a:r>
              <a:rPr lang="zh-CN" altLang="en-US" sz="2000" b="1">
                <a:latin typeface="宋体" panose="02010600030101010101" pitchFamily="2" charset="-122"/>
              </a:rPr>
              <a:t>同心</a:t>
            </a:r>
            <a:r>
              <a:rPr lang="en-US" altLang="zh-CN" sz="2000" b="1">
                <a:latin typeface="宋体" panose="02010600030101010101" pitchFamily="2" charset="-122"/>
              </a:rPr>
              <a:t>) </a:t>
            </a:r>
            <a:r>
              <a:rPr lang="en-US" altLang="zh-CN" sz="3200" b="1"/>
              <a:t>circle loop</a:t>
            </a:r>
            <a:r>
              <a:rPr lang="en-US" altLang="zh-CN" sz="3200"/>
              <a:t> </a:t>
            </a:r>
            <a:r>
              <a:rPr lang="en-US" altLang="zh-CN" sz="3200" b="1" i="1"/>
              <a:t>L</a:t>
            </a:r>
            <a:r>
              <a:rPr lang="en-US" altLang="zh-CN"/>
              <a:t> (</a:t>
            </a:r>
            <a:r>
              <a:rPr lang="en-US" altLang="zh-CN" b="1" i="1">
                <a:ea typeface="仿宋_GB2312" pitchFamily="49" charset="-122"/>
              </a:rPr>
              <a:t>R</a:t>
            </a:r>
            <a:r>
              <a:rPr lang="en-US" altLang="zh-CN" b="1" i="1" baseline="-25000">
                <a:ea typeface="仿宋_GB2312" pitchFamily="49" charset="-122"/>
              </a:rPr>
              <a:t>1</a:t>
            </a:r>
            <a:r>
              <a:rPr lang="en-US" altLang="zh-CN" b="1" i="1">
                <a:ea typeface="楷体_GB2312" pitchFamily="49" charset="-122"/>
              </a:rPr>
              <a:t> &lt; r &lt; </a:t>
            </a:r>
            <a:r>
              <a:rPr lang="en-US" altLang="zh-CN" b="1" i="1">
                <a:ea typeface="仿宋_GB2312" pitchFamily="49" charset="-122"/>
              </a:rPr>
              <a:t>R</a:t>
            </a:r>
            <a:r>
              <a:rPr lang="en-US" altLang="zh-CN" b="1" i="1" baseline="-25000">
                <a:ea typeface="仿宋_GB2312" pitchFamily="49" charset="-122"/>
              </a:rPr>
              <a:t>2</a:t>
            </a:r>
            <a:r>
              <a:rPr lang="en-US" altLang="zh-CN" b="1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en-US" altLang="zh-CN" sz="3200" b="1" i="1">
                <a:ea typeface="楷体_GB2312" pitchFamily="49" charset="-122"/>
              </a:rPr>
              <a:t>,</a:t>
            </a:r>
          </a:p>
        </p:txBody>
      </p:sp>
      <p:grpSp>
        <p:nvGrpSpPr>
          <p:cNvPr id="911400" name="Group 40">
            <a:extLst>
              <a:ext uri="{FF2B5EF4-FFF2-40B4-BE49-F238E27FC236}">
                <a16:creationId xmlns:a16="http://schemas.microsoft.com/office/drawing/2014/main" id="{F3816CA6-504F-5361-9F60-4AD11F25340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257800"/>
            <a:ext cx="3956050" cy="946150"/>
            <a:chOff x="340" y="3312"/>
            <a:chExt cx="2492" cy="596"/>
          </a:xfrm>
        </p:grpSpPr>
        <p:graphicFrame>
          <p:nvGraphicFramePr>
            <p:cNvPr id="51209" name="Object 38">
              <a:extLst>
                <a:ext uri="{FF2B5EF4-FFF2-40B4-BE49-F238E27FC236}">
                  <a16:creationId xmlns:a16="http://schemas.microsoft.com/office/drawing/2014/main" id="{B6EAA273-3A76-7746-6260-22C4C6C200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3385"/>
            <a:ext cx="891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14600" imgH="9359900" progId="Equation.3">
                    <p:embed/>
                  </p:oleObj>
                </mc:Choice>
                <mc:Fallback>
                  <p:oleObj name="公式" r:id="rId8" imgW="15214600" imgH="93599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385"/>
                          <a:ext cx="891" cy="518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0" name="Text Box 39">
              <a:extLst>
                <a:ext uri="{FF2B5EF4-FFF2-40B4-BE49-F238E27FC236}">
                  <a16:creationId xmlns:a16="http://schemas.microsoft.com/office/drawing/2014/main" id="{1C95B200-1985-E6BC-3C52-DB7D9D571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312"/>
              <a:ext cx="148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</a:rPr>
                <a:t>(Right-hand rule direction)</a:t>
              </a: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1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1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0" grpId="0" build="p" autoUpdateAnimBg="0"/>
      <p:bldP spid="911388" grpId="0" animBg="1" autoUpdateAnimBg="0"/>
      <p:bldP spid="911389" grpId="0" animBg="1" autoUpdateAnimBg="0"/>
      <p:bldP spid="911396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386" name="Object 2">
            <a:extLst>
              <a:ext uri="{FF2B5EF4-FFF2-40B4-BE49-F238E27FC236}">
                <a16:creationId xmlns:a16="http://schemas.microsoft.com/office/drawing/2014/main" id="{E81493ED-095E-5234-34BE-CBA21554C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2349500"/>
          <a:ext cx="38163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7452300" imgH="9359900" progId="Equation.3">
                  <p:embed/>
                </p:oleObj>
              </mc:Choice>
              <mc:Fallback>
                <p:oleObj name="公式" r:id="rId2" imgW="37452300" imgH="935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49500"/>
                        <a:ext cx="38163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94" name="Text Box 10">
            <a:extLst>
              <a:ext uri="{FF2B5EF4-FFF2-40B4-BE49-F238E27FC236}">
                <a16:creationId xmlns:a16="http://schemas.microsoft.com/office/drawing/2014/main" id="{5E37BDA5-231C-2255-04EA-3A927EBD8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5888"/>
            <a:ext cx="2374900" cy="579437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Discussion:</a:t>
            </a:r>
          </a:p>
        </p:txBody>
      </p:sp>
      <p:sp>
        <p:nvSpPr>
          <p:cNvPr id="912395" name="Text Box 11">
            <a:extLst>
              <a:ext uri="{FF2B5EF4-FFF2-40B4-BE49-F238E27FC236}">
                <a16:creationId xmlns:a16="http://schemas.microsoft.com/office/drawing/2014/main" id="{D70D18D5-ADC3-7EAA-B96B-582601E07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692150"/>
            <a:ext cx="8443912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(1)</a:t>
            </a:r>
            <a:r>
              <a:rPr lang="en-US" altLang="zh-CN" sz="3200" b="1"/>
              <a:t> In contrast to the situation for a solenoid, </a:t>
            </a:r>
            <a:r>
              <a:rPr lang="en-US" altLang="zh-CN" sz="3200" b="1" i="1"/>
              <a:t>B</a:t>
            </a:r>
            <a:r>
              <a:rPr lang="en-US" altLang="zh-CN" sz="3200" b="1"/>
              <a:t> is</a:t>
            </a:r>
            <a:r>
              <a:rPr lang="en-US" altLang="zh-CN" sz="3200"/>
              <a:t> </a:t>
            </a:r>
            <a:r>
              <a:rPr lang="en-US" altLang="zh-CN" sz="3200" b="1">
                <a:solidFill>
                  <a:srgbClr val="FF0000"/>
                </a:solidFill>
              </a:rPr>
              <a:t>not constant over cross section of </a:t>
            </a:r>
            <a:r>
              <a:rPr lang="en-US" altLang="zh-CN" sz="3200" b="1">
                <a:solidFill>
                  <a:schemeClr val="tx2"/>
                </a:solidFill>
              </a:rPr>
              <a:t>a toroid. But if its cross area is relatively small, then</a:t>
            </a:r>
          </a:p>
        </p:txBody>
      </p:sp>
      <p:sp>
        <p:nvSpPr>
          <p:cNvPr id="912396" name="Text Box 12">
            <a:extLst>
              <a:ext uri="{FF2B5EF4-FFF2-40B4-BE49-F238E27FC236}">
                <a16:creationId xmlns:a16="http://schemas.microsoft.com/office/drawing/2014/main" id="{D54987D7-1128-92DB-E231-6B151FC8C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298825"/>
            <a:ext cx="62642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It is as same as the expression of the one of long solenoid.</a:t>
            </a:r>
          </a:p>
        </p:txBody>
      </p:sp>
      <p:grpSp>
        <p:nvGrpSpPr>
          <p:cNvPr id="912401" name="Group 17">
            <a:extLst>
              <a:ext uri="{FF2B5EF4-FFF2-40B4-BE49-F238E27FC236}">
                <a16:creationId xmlns:a16="http://schemas.microsoft.com/office/drawing/2014/main" id="{880A9A35-0DBA-C4E7-42A2-CD152CA65AA3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437063"/>
            <a:ext cx="8505825" cy="1066800"/>
            <a:chOff x="153" y="2334"/>
            <a:chExt cx="5358" cy="672"/>
          </a:xfrm>
        </p:grpSpPr>
        <p:sp>
          <p:nvSpPr>
            <p:cNvPr id="52230" name="Text Box 15">
              <a:extLst>
                <a:ext uri="{FF2B5EF4-FFF2-40B4-BE49-F238E27FC236}">
                  <a16:creationId xmlns:a16="http://schemas.microsoft.com/office/drawing/2014/main" id="{A25B90D8-F2E1-1464-1053-B36FBF372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" y="2334"/>
              <a:ext cx="5358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(2)</a:t>
              </a:r>
              <a:r>
                <a:rPr lang="en-US" altLang="zh-CN" sz="3200"/>
                <a:t>                  </a:t>
              </a:r>
              <a:r>
                <a:rPr lang="en-US" altLang="zh-CN" sz="3200" b="1"/>
                <a:t>so the magnetic field</a:t>
              </a:r>
              <a:r>
                <a:rPr lang="en-US" altLang="zh-CN" sz="3200"/>
                <a:t> </a:t>
              </a:r>
              <a:r>
                <a:rPr lang="en-US" altLang="zh-CN" sz="3200" b="1"/>
                <a:t>of toroid is limited in its </a:t>
              </a:r>
              <a:r>
                <a:rPr lang="en-US" altLang="zh-CN" sz="3200" b="1">
                  <a:solidFill>
                    <a:srgbClr val="3333FF"/>
                  </a:solidFill>
                </a:rPr>
                <a:t>interior</a:t>
              </a:r>
              <a:r>
                <a:rPr lang="en-US" altLang="zh-CN" sz="3200" b="1"/>
                <a:t>.</a:t>
              </a:r>
            </a:p>
          </p:txBody>
        </p:sp>
        <p:graphicFrame>
          <p:nvGraphicFramePr>
            <p:cNvPr id="52231" name="Object 16">
              <a:extLst>
                <a:ext uri="{FF2B5EF4-FFF2-40B4-BE49-F238E27FC236}">
                  <a16:creationId xmlns:a16="http://schemas.microsoft.com/office/drawing/2014/main" id="{42220371-17F1-B510-B3DA-6BF46CF4A3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86" y="2391"/>
            <a:ext cx="111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7259300" imgH="5270500" progId="Equation.3">
                    <p:embed/>
                  </p:oleObj>
                </mc:Choice>
                <mc:Fallback>
                  <p:oleObj name="公式" r:id="rId4" imgW="17259300" imgH="5270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" y="2391"/>
                          <a:ext cx="111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2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94" grpId="0" animBg="1" autoUpdateAnimBg="0"/>
      <p:bldP spid="912395" grpId="0" autoUpdateAnimBg="0"/>
      <p:bldP spid="91239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96">
            <a:extLst>
              <a:ext uri="{FF2B5EF4-FFF2-40B4-BE49-F238E27FC236}">
                <a16:creationId xmlns:a16="http://schemas.microsoft.com/office/drawing/2014/main" id="{16357770-45E8-82F1-60A7-B0B2DD34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81000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913505" name="Group 97">
            <a:extLst>
              <a:ext uri="{FF2B5EF4-FFF2-40B4-BE49-F238E27FC236}">
                <a16:creationId xmlns:a16="http://schemas.microsoft.com/office/drawing/2014/main" id="{4BCF32E8-182D-4B86-FBA8-1112C409B082}"/>
              </a:ext>
            </a:extLst>
          </p:cNvPr>
          <p:cNvGrpSpPr>
            <a:grpSpLocks/>
          </p:cNvGrpSpPr>
          <p:nvPr/>
        </p:nvGrpSpPr>
        <p:grpSpPr bwMode="auto">
          <a:xfrm>
            <a:off x="0" y="533400"/>
            <a:ext cx="8229600" cy="1373188"/>
            <a:chOff x="96" y="528"/>
            <a:chExt cx="5184" cy="865"/>
          </a:xfrm>
        </p:grpSpPr>
        <p:sp>
          <p:nvSpPr>
            <p:cNvPr id="53278" name="Text Box 98">
              <a:extLst>
                <a:ext uri="{FF2B5EF4-FFF2-40B4-BE49-F238E27FC236}">
                  <a16:creationId xmlns:a16="http://schemas.microsoft.com/office/drawing/2014/main" id="{6B93FAA7-3685-E682-07F8-259390133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528"/>
              <a:ext cx="5184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660033"/>
                  </a:solidFill>
                </a:rPr>
                <a:t>Find     inside a “infinitely long” solenoid (</a:t>
              </a:r>
              <a:r>
                <a:rPr lang="zh-CN" altLang="en-US" sz="2000" b="1">
                  <a:solidFill>
                    <a:srgbClr val="660033"/>
                  </a:solidFill>
                  <a:latin typeface="宋体" panose="02010600030101010101" pitchFamily="2" charset="-122"/>
                </a:rPr>
                <a:t>载流长直螺线管内部的磁场</a:t>
              </a:r>
              <a:r>
                <a:rPr lang="en-US" altLang="zh-CN" sz="2000" b="1">
                  <a:solidFill>
                    <a:srgbClr val="660033"/>
                  </a:solidFill>
                  <a:latin typeface="宋体" panose="02010600030101010101" pitchFamily="2" charset="-122"/>
                  <a:sym typeface="Symbol" pitchFamily="2" charset="2"/>
                </a:rPr>
                <a:t>)(</a:t>
              </a:r>
              <a:r>
                <a:rPr lang="en-US" altLang="zh-CN" b="1">
                  <a:solidFill>
                    <a:srgbClr val="660033"/>
                  </a:solidFill>
                  <a:sym typeface="Symbol" pitchFamily="2" charset="2"/>
                </a:rPr>
                <a:t>The number of turns per unit length of the solenoid </a:t>
              </a:r>
              <a:r>
                <a:rPr lang="en-US" altLang="zh-CN" b="1" i="1">
                  <a:solidFill>
                    <a:srgbClr val="660033"/>
                  </a:solidFill>
                  <a:sym typeface="Symbol" pitchFamily="2" charset="2"/>
                </a:rPr>
                <a:t>n</a:t>
              </a:r>
              <a:r>
                <a:rPr lang="en-US" altLang="zh-CN" b="1">
                  <a:solidFill>
                    <a:srgbClr val="660033"/>
                  </a:solidFill>
                  <a:sym typeface="Symbol" pitchFamily="2" charset="2"/>
                </a:rPr>
                <a:t> and total number of coils </a:t>
              </a:r>
              <a:r>
                <a:rPr lang="en-US" altLang="zh-CN" b="1" i="1">
                  <a:solidFill>
                    <a:srgbClr val="660033"/>
                  </a:solidFill>
                  <a:sym typeface="Symbol" pitchFamily="2" charset="2"/>
                </a:rPr>
                <a:t>N</a:t>
              </a:r>
              <a:r>
                <a:rPr lang="en-US" altLang="zh-CN" b="1">
                  <a:solidFill>
                    <a:srgbClr val="660033"/>
                  </a:solidFill>
                  <a:sym typeface="Symbol" pitchFamily="2" charset="2"/>
                </a:rPr>
                <a:t>).</a:t>
              </a:r>
            </a:p>
          </p:txBody>
        </p:sp>
        <p:graphicFrame>
          <p:nvGraphicFramePr>
            <p:cNvPr id="53279" name="Object 99">
              <a:extLst>
                <a:ext uri="{FF2B5EF4-FFF2-40B4-BE49-F238E27FC236}">
                  <a16:creationId xmlns:a16="http://schemas.microsoft.com/office/drawing/2014/main" id="{2E5739A4-8109-AF27-C9CB-CCC825CC00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564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270500" progId="Equation.3">
                    <p:embed/>
                  </p:oleObj>
                </mc:Choice>
                <mc:Fallback>
                  <p:oleObj name="Equation" r:id="rId2" imgW="4394200" imgH="52705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564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3512" name="Object 104">
            <a:extLst>
              <a:ext uri="{FF2B5EF4-FFF2-40B4-BE49-F238E27FC236}">
                <a16:creationId xmlns:a16="http://schemas.microsoft.com/office/drawing/2014/main" id="{9499C0EB-3DD7-8C2F-4D46-843384597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3638" y="3425825"/>
          <a:ext cx="20177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798800" imgH="6438900" progId="Equation.3">
                  <p:embed/>
                </p:oleObj>
              </mc:Choice>
              <mc:Fallback>
                <p:oleObj name="公式" r:id="rId4" imgW="15798800" imgH="643890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3425825"/>
                        <a:ext cx="20177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3513" name="Group 105">
            <a:extLst>
              <a:ext uri="{FF2B5EF4-FFF2-40B4-BE49-F238E27FC236}">
                <a16:creationId xmlns:a16="http://schemas.microsoft.com/office/drawing/2014/main" id="{E4837B72-6E25-9978-5C01-F53E319CB77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895600"/>
            <a:ext cx="4267200" cy="579438"/>
            <a:chOff x="240" y="1881"/>
            <a:chExt cx="2688" cy="365"/>
          </a:xfrm>
        </p:grpSpPr>
        <p:sp>
          <p:nvSpPr>
            <p:cNvPr id="53274" name="Text Box 106">
              <a:extLst>
                <a:ext uri="{FF2B5EF4-FFF2-40B4-BE49-F238E27FC236}">
                  <a16:creationId xmlns:a16="http://schemas.microsoft.com/office/drawing/2014/main" id="{11F73AD9-AB63-22AA-EAC5-E969BF400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881"/>
              <a:ext cx="26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at paths </a:t>
              </a:r>
              <a:r>
                <a:rPr lang="en-US" altLang="zh-CN" sz="3200" b="1" i="1"/>
                <a:t>ad,</a:t>
              </a:r>
              <a:r>
                <a:rPr lang="en-US" altLang="zh-CN" sz="3200" b="1"/>
                <a:t> </a:t>
              </a:r>
              <a:r>
                <a:rPr lang="en-US" altLang="zh-CN" sz="3200" b="1" i="1"/>
                <a:t>bc, </a:t>
              </a:r>
              <a:r>
                <a:rPr lang="en-US" altLang="zh-CN" sz="3200" b="1"/>
                <a:t>and</a:t>
              </a:r>
              <a:r>
                <a:rPr lang="en-US" altLang="zh-CN" sz="3200" b="1" i="1"/>
                <a:t> dc,</a:t>
              </a:r>
            </a:p>
          </p:txBody>
        </p:sp>
        <p:sp>
          <p:nvSpPr>
            <p:cNvPr id="53275" name="Line 107">
              <a:extLst>
                <a:ext uri="{FF2B5EF4-FFF2-40B4-BE49-F238E27FC236}">
                  <a16:creationId xmlns:a16="http://schemas.microsoft.com/office/drawing/2014/main" id="{65B2DCEE-6C07-2B76-5928-CB7458286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1" y="194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Line 108">
              <a:extLst>
                <a:ext uri="{FF2B5EF4-FFF2-40B4-BE49-F238E27FC236}">
                  <a16:creationId xmlns:a16="http://schemas.microsoft.com/office/drawing/2014/main" id="{9498EC66-8D54-176E-516E-78A000627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4" y="195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109">
              <a:extLst>
                <a:ext uri="{FF2B5EF4-FFF2-40B4-BE49-F238E27FC236}">
                  <a16:creationId xmlns:a16="http://schemas.microsoft.com/office/drawing/2014/main" id="{3E3BD23E-70CB-C718-70E7-15C9026CC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95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13519" name="Object 111">
            <a:extLst>
              <a:ext uri="{FF2B5EF4-FFF2-40B4-BE49-F238E27FC236}">
                <a16:creationId xmlns:a16="http://schemas.microsoft.com/office/drawing/2014/main" id="{8FD1638E-8B2A-D65C-DDC9-990058359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075113"/>
          <a:ext cx="4648200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081200" imgH="9359900" progId="Equation.3">
                  <p:embed/>
                </p:oleObj>
              </mc:Choice>
              <mc:Fallback>
                <p:oleObj name="Equation" r:id="rId6" imgW="40081200" imgH="935990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75113"/>
                        <a:ext cx="4648200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3520" name="Text Box 112">
            <a:extLst>
              <a:ext uri="{FF2B5EF4-FFF2-40B4-BE49-F238E27FC236}">
                <a16:creationId xmlns:a16="http://schemas.microsoft.com/office/drawing/2014/main" id="{8253950C-12D6-27EE-48C4-F9C200BAF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0488"/>
            <a:ext cx="1898650" cy="519112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Example:</a:t>
            </a:r>
          </a:p>
        </p:txBody>
      </p:sp>
      <p:graphicFrame>
        <p:nvGraphicFramePr>
          <p:cNvPr id="913521" name="Object 113">
            <a:extLst>
              <a:ext uri="{FF2B5EF4-FFF2-40B4-BE49-F238E27FC236}">
                <a16:creationId xmlns:a16="http://schemas.microsoft.com/office/drawing/2014/main" id="{346ECF0C-5834-A749-1009-0C3C5F8340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419600"/>
          <a:ext cx="3962400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8" imgW="2070100" imgH="800100" progId="Paint.Picture">
                  <p:embed/>
                </p:oleObj>
              </mc:Choice>
              <mc:Fallback>
                <p:oleObj name="BMP 图象" r:id="rId8" imgW="2070100" imgH="800100" progId="Paint.Picture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3962400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3522" name="Object 114">
            <a:extLst>
              <a:ext uri="{FF2B5EF4-FFF2-40B4-BE49-F238E27FC236}">
                <a16:creationId xmlns:a16="http://schemas.microsoft.com/office/drawing/2014/main" id="{2F049640-7F3D-62D0-0AA3-926C751C1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2209800"/>
          <a:ext cx="3086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0" imgW="2057400" imgH="1422400" progId="Paint.Picture">
                  <p:embed/>
                </p:oleObj>
              </mc:Choice>
              <mc:Fallback>
                <p:oleObj name="BMP 图象" r:id="rId10" imgW="2057400" imgH="1422400" progId="Paint.Picture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2209800"/>
                        <a:ext cx="30861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3508" name="Text Box 100">
            <a:extLst>
              <a:ext uri="{FF2B5EF4-FFF2-40B4-BE49-F238E27FC236}">
                <a16:creationId xmlns:a16="http://schemas.microsoft.com/office/drawing/2014/main" id="{0AA3EAB8-BBC9-3993-4501-8709F443E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95488"/>
            <a:ext cx="1600200" cy="519112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Solution:</a:t>
            </a:r>
          </a:p>
        </p:txBody>
      </p:sp>
      <p:sp>
        <p:nvSpPr>
          <p:cNvPr id="913501" name="Text Box 93">
            <a:extLst>
              <a:ext uri="{FF2B5EF4-FFF2-40B4-BE49-F238E27FC236}">
                <a16:creationId xmlns:a16="http://schemas.microsoft.com/office/drawing/2014/main" id="{75E22B8F-A05C-3A73-2EB7-D526D113D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733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0000"/>
                </a:solidFill>
                <a:ea typeface="仿宋_GB2312" pitchFamily="49" charset="-122"/>
              </a:rPr>
              <a:t>B=</a:t>
            </a:r>
            <a:r>
              <a:rPr lang="en-US" altLang="zh-CN" b="1">
                <a:solidFill>
                  <a:srgbClr val="FF0000"/>
                </a:solidFill>
                <a:ea typeface="仿宋_GB2312" pitchFamily="49" charset="-122"/>
              </a:rPr>
              <a:t>0</a:t>
            </a:r>
          </a:p>
        </p:txBody>
      </p:sp>
      <p:grpSp>
        <p:nvGrpSpPr>
          <p:cNvPr id="913523" name="Group 115">
            <a:extLst>
              <a:ext uri="{FF2B5EF4-FFF2-40B4-BE49-F238E27FC236}">
                <a16:creationId xmlns:a16="http://schemas.microsoft.com/office/drawing/2014/main" id="{8E3F0C43-F90E-2CFF-47C9-201FA812020A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981575"/>
            <a:ext cx="2057400" cy="1647825"/>
            <a:chOff x="1200" y="3282"/>
            <a:chExt cx="1296" cy="1038"/>
          </a:xfrm>
        </p:grpSpPr>
        <p:sp>
          <p:nvSpPr>
            <p:cNvPr id="53264" name="Line 11">
              <a:extLst>
                <a:ext uri="{FF2B5EF4-FFF2-40B4-BE49-F238E27FC236}">
                  <a16:creationId xmlns:a16="http://schemas.microsoft.com/office/drawing/2014/main" id="{5D31D60C-B5D6-2B8B-15F5-30B5B259B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993"/>
              <a:ext cx="0" cy="2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5" name="Line 12">
              <a:extLst>
                <a:ext uri="{FF2B5EF4-FFF2-40B4-BE49-F238E27FC236}">
                  <a16:creationId xmlns:a16="http://schemas.microsoft.com/office/drawing/2014/main" id="{0DFACA97-0D8F-DC2E-B736-C10CD5CFA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993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6" name="Line 13">
              <a:extLst>
                <a:ext uri="{FF2B5EF4-FFF2-40B4-BE49-F238E27FC236}">
                  <a16:creationId xmlns:a16="http://schemas.microsoft.com/office/drawing/2014/main" id="{456A7786-F94A-278A-5854-A71EA8E4C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418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7" name="Text Box 14">
              <a:extLst>
                <a:ext uri="{FF2B5EF4-FFF2-40B4-BE49-F238E27FC236}">
                  <a16:creationId xmlns:a16="http://schemas.microsoft.com/office/drawing/2014/main" id="{0ED0F1ED-3DA7-8F4F-B282-81193A9342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993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仿宋_GB2312" pitchFamily="49" charset="-122"/>
                  <a:sym typeface="Symbol" pitchFamily="2" charset="2"/>
                </a:rPr>
                <a:t>l</a:t>
              </a:r>
              <a:endParaRPr lang="en-US" altLang="zh-CN" b="1">
                <a:solidFill>
                  <a:srgbClr val="FF0000"/>
                </a:solidFill>
                <a:ea typeface="仿宋_GB2312" pitchFamily="49" charset="-122"/>
              </a:endParaRPr>
            </a:p>
          </p:txBody>
        </p:sp>
        <p:sp>
          <p:nvSpPr>
            <p:cNvPr id="53268" name="Text Box 15">
              <a:extLst>
                <a:ext uri="{FF2B5EF4-FFF2-40B4-BE49-F238E27FC236}">
                  <a16:creationId xmlns:a16="http://schemas.microsoft.com/office/drawing/2014/main" id="{4E871CFE-7DC3-549B-D1A2-E62D13D50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28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仿宋_GB2312" pitchFamily="49" charset="-122"/>
                  <a:sym typeface="Symbol" pitchFamily="2" charset="2"/>
                </a:rPr>
                <a:t>a</a:t>
              </a:r>
            </a:p>
          </p:txBody>
        </p:sp>
        <p:sp>
          <p:nvSpPr>
            <p:cNvPr id="53269" name="Rectangle 16">
              <a:extLst>
                <a:ext uri="{FF2B5EF4-FFF2-40B4-BE49-F238E27FC236}">
                  <a16:creationId xmlns:a16="http://schemas.microsoft.com/office/drawing/2014/main" id="{6C9DB383-BC78-3B7D-1971-D636C7536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474"/>
              <a:ext cx="76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53270" name="Line 17">
              <a:extLst>
                <a:ext uri="{FF2B5EF4-FFF2-40B4-BE49-F238E27FC236}">
                  <a16:creationId xmlns:a16="http://schemas.microsoft.com/office/drawing/2014/main" id="{5F5577ED-DE49-CB0D-89BD-0A7F8F871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418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1" name="Text Box 18">
              <a:extLst>
                <a:ext uri="{FF2B5EF4-FFF2-40B4-BE49-F238E27FC236}">
                  <a16:creationId xmlns:a16="http://schemas.microsoft.com/office/drawing/2014/main" id="{3A556618-FDE4-E1DD-47EF-17818B02F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82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仿宋_GB2312" pitchFamily="49" charset="-122"/>
                  <a:sym typeface="Symbol" pitchFamily="2" charset="2"/>
                </a:rPr>
                <a:t>b</a:t>
              </a:r>
            </a:p>
          </p:txBody>
        </p:sp>
        <p:sp>
          <p:nvSpPr>
            <p:cNvPr id="53272" name="Text Box 19">
              <a:extLst>
                <a:ext uri="{FF2B5EF4-FFF2-40B4-BE49-F238E27FC236}">
                  <a16:creationId xmlns:a16="http://schemas.microsoft.com/office/drawing/2014/main" id="{A9436BF8-98A6-EBE0-C41E-593D8C943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3810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仿宋_GB2312" pitchFamily="49" charset="-122"/>
                  <a:sym typeface="Symbol" pitchFamily="2" charset="2"/>
                </a:rPr>
                <a:t>c</a:t>
              </a:r>
            </a:p>
          </p:txBody>
        </p:sp>
        <p:sp>
          <p:nvSpPr>
            <p:cNvPr id="53273" name="Text Box 20">
              <a:extLst>
                <a:ext uri="{FF2B5EF4-FFF2-40B4-BE49-F238E27FC236}">
                  <a16:creationId xmlns:a16="http://schemas.microsoft.com/office/drawing/2014/main" id="{A59A5205-5238-7D5D-5FB6-B542BF9D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3858"/>
              <a:ext cx="3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0000"/>
                  </a:solidFill>
                  <a:ea typeface="仿宋_GB2312" pitchFamily="49" charset="-122"/>
                  <a:sym typeface="Symbol" pitchFamily="2" charset="2"/>
                </a:rPr>
                <a:t>d</a:t>
              </a:r>
            </a:p>
          </p:txBody>
        </p:sp>
      </p:grpSp>
      <p:grpSp>
        <p:nvGrpSpPr>
          <p:cNvPr id="913509" name="Group 101">
            <a:extLst>
              <a:ext uri="{FF2B5EF4-FFF2-40B4-BE49-F238E27FC236}">
                <a16:creationId xmlns:a16="http://schemas.microsoft.com/office/drawing/2014/main" id="{785ADC20-730C-3201-10A3-12E2469299D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905000"/>
            <a:ext cx="6400800" cy="946150"/>
            <a:chOff x="96" y="1776"/>
            <a:chExt cx="4032" cy="596"/>
          </a:xfrm>
        </p:grpSpPr>
        <p:sp>
          <p:nvSpPr>
            <p:cNvPr id="53262" name="Text Box 102">
              <a:extLst>
                <a:ext uri="{FF2B5EF4-FFF2-40B4-BE49-F238E27FC236}">
                  <a16:creationId xmlns:a16="http://schemas.microsoft.com/office/drawing/2014/main" id="{FDC5A626-B13C-1204-DE93-CCFBB07E2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776"/>
              <a:ext cx="403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Based on the feature of the distribution of    , we choose a rectangular loop </a:t>
              </a:r>
              <a:r>
                <a:rPr lang="en-US" altLang="zh-CN" b="1" i="1"/>
                <a:t>abcd,</a:t>
              </a:r>
            </a:p>
          </p:txBody>
        </p:sp>
        <p:graphicFrame>
          <p:nvGraphicFramePr>
            <p:cNvPr id="53263" name="Object 103">
              <a:extLst>
                <a:ext uri="{FF2B5EF4-FFF2-40B4-BE49-F238E27FC236}">
                  <a16:creationId xmlns:a16="http://schemas.microsoft.com/office/drawing/2014/main" id="{B37CDC4E-24A5-DD8E-37CE-5B0EE8CC25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042"/>
            <a:ext cx="22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394200" imgH="5562600" progId="Equation.3">
                    <p:embed/>
                  </p:oleObj>
                </mc:Choice>
                <mc:Fallback>
                  <p:oleObj name="Equation" r:id="rId12" imgW="4394200" imgH="556260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042"/>
                          <a:ext cx="22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3524" name="Object 116">
            <a:extLst>
              <a:ext uri="{FF2B5EF4-FFF2-40B4-BE49-F238E27FC236}">
                <a16:creationId xmlns:a16="http://schemas.microsoft.com/office/drawing/2014/main" id="{8E858070-BC26-8778-B644-49544F66EB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5825" y="5257800"/>
          <a:ext cx="26193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7160200" imgH="11696700" progId="Equation.3">
                  <p:embed/>
                </p:oleObj>
              </mc:Choice>
              <mc:Fallback>
                <p:oleObj name="Equation" r:id="rId14" imgW="37160200" imgH="1169670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5257800"/>
                        <a:ext cx="2619375" cy="903288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1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1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1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13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3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1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1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520" grpId="0" animBg="1" autoUpdateAnimBg="0"/>
      <p:bldP spid="913508" grpId="0" animBg="1" autoUpdateAnimBg="0"/>
      <p:bldP spid="91350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2691" name="Object 1027">
            <a:extLst>
              <a:ext uri="{FF2B5EF4-FFF2-40B4-BE49-F238E27FC236}">
                <a16:creationId xmlns:a16="http://schemas.microsoft.com/office/drawing/2014/main" id="{D26F02A3-FA80-2951-5B2D-C12E500A4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981200"/>
          <a:ext cx="2895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91800" imgH="6731000" progId="Equation.3">
                  <p:embed/>
                </p:oleObj>
              </mc:Choice>
              <mc:Fallback>
                <p:oleObj name="Equation" r:id="rId2" imgW="35991800" imgH="6731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2895600" cy="542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692" name="Text Box 1028">
            <a:extLst>
              <a:ext uri="{FF2B5EF4-FFF2-40B4-BE49-F238E27FC236}">
                <a16:creationId xmlns:a16="http://schemas.microsoft.com/office/drawing/2014/main" id="{7A4E98B4-710A-D2E4-8A8E-317D46E2B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Dimension:  I</a:t>
            </a:r>
            <a:r>
              <a:rPr lang="en-US" altLang="zh-CN" sz="3200" b="1" baseline="30000">
                <a:solidFill>
                  <a:srgbClr val="3333FF"/>
                </a:solidFill>
              </a:rPr>
              <a:t>-1</a:t>
            </a:r>
            <a:r>
              <a:rPr lang="en-US" altLang="zh-CN" sz="3200" b="1">
                <a:solidFill>
                  <a:srgbClr val="3333FF"/>
                </a:solidFill>
              </a:rPr>
              <a:t>MT</a:t>
            </a:r>
            <a:r>
              <a:rPr lang="en-US" altLang="zh-CN" sz="3200" b="1" baseline="30000">
                <a:solidFill>
                  <a:srgbClr val="3333FF"/>
                </a:solidFill>
              </a:rPr>
              <a:t>–2</a:t>
            </a:r>
            <a:r>
              <a:rPr lang="en-US" altLang="zh-CN" sz="3200" b="1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882693" name="Text Box 1029">
            <a:extLst>
              <a:ext uri="{FF2B5EF4-FFF2-40B4-BE49-F238E27FC236}">
                <a16:creationId xmlns:a16="http://schemas.microsoft.com/office/drawing/2014/main" id="{DE061ADA-9C28-A12E-F486-751EE42A5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819400"/>
            <a:ext cx="4314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宋体" panose="02010600030101010101" pitchFamily="2" charset="-122"/>
              </a:rPr>
              <a:t>地磁场</a:t>
            </a:r>
            <a:r>
              <a:rPr lang="en-US" altLang="zh-CN" sz="3200" b="1" i="1"/>
              <a:t>B</a:t>
            </a:r>
            <a:r>
              <a:rPr lang="en-US" altLang="zh-CN" sz="3200" b="1" baseline="-25000"/>
              <a:t>earth </a:t>
            </a:r>
            <a:r>
              <a:rPr lang="en-US" altLang="zh-CN" b="1">
                <a:sym typeface="Symbol" pitchFamily="2" charset="2"/>
              </a:rPr>
              <a:t>≈</a:t>
            </a:r>
            <a:r>
              <a:rPr lang="en-US" altLang="zh-CN" sz="3200" b="1">
                <a:sym typeface="Symbol" pitchFamily="2" charset="2"/>
              </a:rPr>
              <a:t> 510</a:t>
            </a:r>
            <a:r>
              <a:rPr lang="en-US" altLang="zh-CN" sz="3200" b="1" baseline="30000">
                <a:sym typeface="Symbol" pitchFamily="2" charset="2"/>
              </a:rPr>
              <a:t>-5</a:t>
            </a:r>
            <a:r>
              <a:rPr lang="en-US" altLang="zh-CN" sz="3200" b="1">
                <a:sym typeface="Symbol" pitchFamily="2" charset="2"/>
              </a:rPr>
              <a:t> T</a:t>
            </a:r>
          </a:p>
        </p:txBody>
      </p:sp>
      <p:graphicFrame>
        <p:nvGraphicFramePr>
          <p:cNvPr id="882694" name="Object 1030">
            <a:extLst>
              <a:ext uri="{FF2B5EF4-FFF2-40B4-BE49-F238E27FC236}">
                <a16:creationId xmlns:a16="http://schemas.microsoft.com/office/drawing/2014/main" id="{3284793A-0DE0-4EB0-ED2D-0A76AE3462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543550"/>
          <a:ext cx="3581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013400" imgH="5854700" progId="Equation.3">
                  <p:embed/>
                </p:oleObj>
              </mc:Choice>
              <mc:Fallback>
                <p:oleObj name="Equation" r:id="rId4" imgW="31013400" imgH="58547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43550"/>
                        <a:ext cx="3581400" cy="676275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2695" name="Object 1031">
            <a:extLst>
              <a:ext uri="{FF2B5EF4-FFF2-40B4-BE49-F238E27FC236}">
                <a16:creationId xmlns:a16="http://schemas.microsoft.com/office/drawing/2014/main" id="{00D0A34E-4C57-98CB-9699-FD35EC4235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2363" y="5516563"/>
          <a:ext cx="12287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2000" imgH="9359900" progId="Equation.3">
                  <p:embed/>
                </p:oleObj>
              </mc:Choice>
              <mc:Fallback>
                <p:oleObj name="Equation" r:id="rId6" imgW="13462000" imgH="93599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5516563"/>
                        <a:ext cx="1228725" cy="865187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2696" name="Group 1032">
            <a:extLst>
              <a:ext uri="{FF2B5EF4-FFF2-40B4-BE49-F238E27FC236}">
                <a16:creationId xmlns:a16="http://schemas.microsoft.com/office/drawing/2014/main" id="{8B73CEFB-E832-7BF0-111B-3F7CF39AA4F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648200"/>
            <a:ext cx="6629400" cy="579438"/>
            <a:chOff x="480" y="2496"/>
            <a:chExt cx="4176" cy="365"/>
          </a:xfrm>
        </p:grpSpPr>
        <p:sp>
          <p:nvSpPr>
            <p:cNvPr id="7179" name="Text Box 1033">
              <a:extLst>
                <a:ext uri="{FF2B5EF4-FFF2-40B4-BE49-F238E27FC236}">
                  <a16:creationId xmlns:a16="http://schemas.microsoft.com/office/drawing/2014/main" id="{159AB0C3-323A-35BD-74FB-9738F1669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4176" cy="365"/>
            </a:xfrm>
            <a:prstGeom prst="rect">
              <a:avLst/>
            </a:prstGeom>
            <a:solidFill>
              <a:srgbClr val="A9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The principle of superposition of    : </a:t>
              </a:r>
            </a:p>
          </p:txBody>
        </p:sp>
        <p:graphicFrame>
          <p:nvGraphicFramePr>
            <p:cNvPr id="7180" name="Object 1034">
              <a:extLst>
                <a:ext uri="{FF2B5EF4-FFF2-40B4-BE49-F238E27FC236}">
                  <a16:creationId xmlns:a16="http://schemas.microsoft.com/office/drawing/2014/main" id="{DEAB425D-37F7-5188-97A3-8876258CE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54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394200" imgH="5270500" progId="Equation.3">
                    <p:embed/>
                  </p:oleObj>
                </mc:Choice>
                <mc:Fallback>
                  <p:oleObj name="Equation" r:id="rId8" imgW="4394200" imgH="52705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54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2699" name="Text Box 1035">
            <a:extLst>
              <a:ext uri="{FF2B5EF4-FFF2-40B4-BE49-F238E27FC236}">
                <a16:creationId xmlns:a16="http://schemas.microsoft.com/office/drawing/2014/main" id="{727CAECA-D0AB-3979-B90B-13829FF77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7924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SI unit:</a:t>
            </a:r>
            <a:r>
              <a:rPr lang="en-US" altLang="zh-CN" b="1">
                <a:solidFill>
                  <a:srgbClr val="3333FF"/>
                </a:solidFill>
              </a:rPr>
              <a:t> </a:t>
            </a:r>
            <a:r>
              <a:rPr lang="en-US" altLang="zh-CN" sz="3200" b="1">
                <a:solidFill>
                  <a:srgbClr val="3333FF"/>
                </a:solidFill>
              </a:rPr>
              <a:t>tesla </a:t>
            </a:r>
            <a:r>
              <a:rPr lang="en-US" altLang="zh-CN" b="1">
                <a:solidFill>
                  <a:srgbClr val="3333FF"/>
                </a:solidFill>
              </a:rPr>
              <a:t>(</a:t>
            </a:r>
            <a:r>
              <a:rPr lang="zh-CN" altLang="en-US" sz="2000" b="1">
                <a:solidFill>
                  <a:srgbClr val="3333FF"/>
                </a:solidFill>
                <a:sym typeface="Monotype Sorts" pitchFamily="2" charset="2"/>
              </a:rPr>
              <a:t>特斯拉</a:t>
            </a:r>
            <a:r>
              <a:rPr lang="en-US" altLang="zh-CN" sz="2000" b="1">
                <a:solidFill>
                  <a:srgbClr val="3333FF"/>
                </a:solidFill>
                <a:sym typeface="Monotype Sorts" pitchFamily="2" charset="2"/>
              </a:rPr>
              <a:t>) </a:t>
            </a:r>
            <a:r>
              <a:rPr lang="en-US" altLang="zh-CN" b="1">
                <a:solidFill>
                  <a:srgbClr val="3333FF"/>
                </a:solidFill>
              </a:rPr>
              <a:t>(T), </a:t>
            </a:r>
            <a:r>
              <a:rPr lang="en-US" altLang="zh-CN" sz="3200" b="1">
                <a:solidFill>
                  <a:srgbClr val="3333FF"/>
                </a:solidFill>
              </a:rPr>
              <a:t>gauss</a:t>
            </a:r>
            <a:r>
              <a:rPr lang="en-US" altLang="zh-CN" b="1">
                <a:solidFill>
                  <a:srgbClr val="3333FF"/>
                </a:solidFill>
              </a:rPr>
              <a:t> or N/(A</a:t>
            </a:r>
            <a:r>
              <a:rPr lang="en-US" altLang="zh-CN" b="1"/>
              <a:t>·</a:t>
            </a:r>
            <a:r>
              <a:rPr lang="en-US" altLang="zh-CN" b="1">
                <a:solidFill>
                  <a:srgbClr val="3333FF"/>
                </a:solidFill>
              </a:rPr>
              <a:t>m).</a:t>
            </a:r>
          </a:p>
        </p:txBody>
      </p:sp>
      <p:grpSp>
        <p:nvGrpSpPr>
          <p:cNvPr id="882701" name="Group 1037">
            <a:extLst>
              <a:ext uri="{FF2B5EF4-FFF2-40B4-BE49-F238E27FC236}">
                <a16:creationId xmlns:a16="http://schemas.microsoft.com/office/drawing/2014/main" id="{5A10F229-31A3-32F3-0A7B-C7AB03EAC317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76200"/>
            <a:ext cx="8991600" cy="1066800"/>
            <a:chOff x="96" y="77"/>
            <a:chExt cx="5664" cy="672"/>
          </a:xfrm>
        </p:grpSpPr>
        <p:sp>
          <p:nvSpPr>
            <p:cNvPr id="7177" name="Text Box 1026">
              <a:extLst>
                <a:ext uri="{FF2B5EF4-FFF2-40B4-BE49-F238E27FC236}">
                  <a16:creationId xmlns:a16="http://schemas.microsoft.com/office/drawing/2014/main" id="{B3032980-4612-3F49-45A5-C8F2EA3AC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77"/>
              <a:ext cx="56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tx2"/>
                  </a:solidFill>
                </a:rPr>
                <a:t>An equivalent way to define    in terms of the force on electric currents is discussed in Sec.25-3 (P583)</a:t>
              </a:r>
              <a:r>
                <a:rPr lang="en-US" altLang="zh-CN" b="1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7178" name="Object 1036">
              <a:extLst>
                <a:ext uri="{FF2B5EF4-FFF2-40B4-BE49-F238E27FC236}">
                  <a16:creationId xmlns:a16="http://schemas.microsoft.com/office/drawing/2014/main" id="{59CB1821-96CA-5D10-F080-9BE9441540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2" y="108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94200" imgH="5562600" progId="Equation.3">
                    <p:embed/>
                  </p:oleObj>
                </mc:Choice>
                <mc:Fallback>
                  <p:oleObj name="Equation" r:id="rId10" imgW="4394200" imgH="556260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2" y="108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2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2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2" grpId="0" build="p" autoUpdateAnimBg="0" advAuto="1000"/>
      <p:bldP spid="882693" grpId="0" build="p" autoUpdateAnimBg="0" advAuto="1000"/>
      <p:bldP spid="88269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Text Box 2">
            <a:extLst>
              <a:ext uri="{FF2B5EF4-FFF2-40B4-BE49-F238E27FC236}">
                <a16:creationId xmlns:a16="http://schemas.microsoft.com/office/drawing/2014/main" id="{A137D09A-225D-8514-8938-BE48E9118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70104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1. Classification of magnetic materials</a:t>
            </a:r>
          </a:p>
        </p:txBody>
      </p:sp>
      <p:graphicFrame>
        <p:nvGraphicFramePr>
          <p:cNvPr id="957443" name="Object 3">
            <a:extLst>
              <a:ext uri="{FF2B5EF4-FFF2-40B4-BE49-F238E27FC236}">
                <a16:creationId xmlns:a16="http://schemas.microsoft.com/office/drawing/2014/main" id="{8B6A4C72-7076-7698-73ED-5120E1B490FA}"/>
              </a:ext>
            </a:extLst>
          </p:cNvPr>
          <p:cNvGraphicFramePr>
            <a:graphicFrameLocks/>
          </p:cNvGraphicFramePr>
          <p:nvPr/>
        </p:nvGraphicFramePr>
        <p:xfrm>
          <a:off x="3429000" y="2995613"/>
          <a:ext cx="18224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404600" imgH="9944100" progId="Equation.3">
                  <p:embed/>
                </p:oleObj>
              </mc:Choice>
              <mc:Fallback>
                <p:oleObj name="公式" r:id="rId3" imgW="11404600" imgH="99441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995613"/>
                        <a:ext cx="1822450" cy="121920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7444" name="Rectangle 4">
            <a:extLst>
              <a:ext uri="{FF2B5EF4-FFF2-40B4-BE49-F238E27FC236}">
                <a16:creationId xmlns:a16="http://schemas.microsoft.com/office/drawing/2014/main" id="{E64995DC-B800-FAD7-5E63-2463AACB0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8915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/>
              <a:t>When the interior of a solenoid is filled with some material of </a:t>
            </a:r>
            <a:r>
              <a:rPr kumimoji="0" lang="en-US" altLang="zh-CN" sz="3200" b="1">
                <a:solidFill>
                  <a:srgbClr val="3333FF"/>
                </a:solidFill>
              </a:rPr>
              <a:t>relative permeability </a:t>
            </a:r>
            <a:r>
              <a:rPr kumimoji="0" lang="en-US" altLang="zh-CN" sz="3200" b="1" i="1">
                <a:solidFill>
                  <a:srgbClr val="3333FF"/>
                </a:solidFill>
                <a:latin typeface="Symbol" pitchFamily="2" charset="2"/>
                <a:sym typeface="Symbol" pitchFamily="2" charset="2"/>
              </a:rPr>
              <a:t></a:t>
            </a:r>
            <a:r>
              <a:rPr kumimoji="0" lang="en-US" altLang="zh-CN" sz="3200" b="1" baseline="-25000">
                <a:solidFill>
                  <a:srgbClr val="3333FF"/>
                </a:solidFill>
                <a:sym typeface="Symbol" pitchFamily="2" charset="2"/>
              </a:rPr>
              <a:t>r</a:t>
            </a:r>
            <a:r>
              <a:rPr kumimoji="0" lang="en-US" altLang="zh-CN" sz="3200" b="1" i="1" baseline="-25000">
                <a:solidFill>
                  <a:srgbClr val="3333FF"/>
                </a:solidFill>
                <a:latin typeface="Symbol" pitchFamily="2" charset="2"/>
                <a:sym typeface="Symbol" pitchFamily="2" charset="2"/>
              </a:rPr>
              <a:t> </a:t>
            </a:r>
            <a:r>
              <a:rPr kumimoji="0" lang="en-US" altLang="zh-CN" sz="2400" b="1">
                <a:solidFill>
                  <a:schemeClr val="tx2"/>
                </a:solidFill>
                <a:latin typeface="Symbol" pitchFamily="2" charset="2"/>
                <a:sym typeface="Symbol" pitchFamily="2" charset="2"/>
              </a:rPr>
              <a:t>(</a:t>
            </a:r>
            <a:r>
              <a:rPr lang="zh-CN" altLang="en-US" sz="2400" b="1">
                <a:latin typeface="宋体" panose="02010600030101010101" pitchFamily="2" charset="-122"/>
              </a:rPr>
              <a:t>相对磁导率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r>
              <a:rPr kumimoji="0" lang="en-US" altLang="zh-CN" sz="3200" b="1"/>
              <a:t>,</a:t>
            </a:r>
          </a:p>
        </p:txBody>
      </p:sp>
      <p:grpSp>
        <p:nvGrpSpPr>
          <p:cNvPr id="957445" name="Group 5">
            <a:extLst>
              <a:ext uri="{FF2B5EF4-FFF2-40B4-BE49-F238E27FC236}">
                <a16:creationId xmlns:a16="http://schemas.microsoft.com/office/drawing/2014/main" id="{FF08989D-6672-B1B9-4877-9ED88C3CE141}"/>
              </a:ext>
            </a:extLst>
          </p:cNvPr>
          <p:cNvGrpSpPr>
            <a:grpSpLocks/>
          </p:cNvGrpSpPr>
          <p:nvPr/>
        </p:nvGrpSpPr>
        <p:grpSpPr bwMode="auto">
          <a:xfrm>
            <a:off x="946150" y="5715000"/>
            <a:ext cx="6216650" cy="661988"/>
            <a:chOff x="644" y="3456"/>
            <a:chExt cx="3916" cy="417"/>
          </a:xfrm>
        </p:grpSpPr>
        <p:graphicFrame>
          <p:nvGraphicFramePr>
            <p:cNvPr id="54284" name="Object 6">
              <a:extLst>
                <a:ext uri="{FF2B5EF4-FFF2-40B4-BE49-F238E27FC236}">
                  <a16:creationId xmlns:a16="http://schemas.microsoft.com/office/drawing/2014/main" id="{355F3E45-01BB-BB6F-492C-629C073D61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44" y="3465"/>
            <a:ext cx="108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1112500" imgH="4978400" progId="Equation.3">
                    <p:embed/>
                  </p:oleObj>
                </mc:Choice>
                <mc:Fallback>
                  <p:oleObj name="公式" r:id="rId5" imgW="11112500" imgH="497840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3465"/>
                          <a:ext cx="108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5" name="Text Box 7">
              <a:extLst>
                <a:ext uri="{FF2B5EF4-FFF2-40B4-BE49-F238E27FC236}">
                  <a16:creationId xmlns:a16="http://schemas.microsoft.com/office/drawing/2014/main" id="{7B697929-FED1-206D-F949-74F801D20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456"/>
              <a:ext cx="27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Ferromagnetism</a:t>
              </a:r>
              <a:r>
                <a:rPr lang="en-US" altLang="zh-CN" sz="3200" b="1"/>
                <a:t> (</a:t>
              </a:r>
              <a:r>
                <a:rPr lang="zh-CN" altLang="en-US" b="1">
                  <a:latin typeface="宋体" panose="02010600030101010101" pitchFamily="2" charset="-122"/>
                </a:rPr>
                <a:t>铁磁质</a:t>
              </a:r>
              <a:r>
                <a:rPr lang="en-US" altLang="zh-CN" b="1">
                  <a:latin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957448" name="Group 8">
            <a:extLst>
              <a:ext uri="{FF2B5EF4-FFF2-40B4-BE49-F238E27FC236}">
                <a16:creationId xmlns:a16="http://schemas.microsoft.com/office/drawing/2014/main" id="{E09D156E-5649-2B75-8834-AE74AE371A5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149725"/>
            <a:ext cx="5732463" cy="646113"/>
            <a:chOff x="853" y="2592"/>
            <a:chExt cx="3611" cy="407"/>
          </a:xfrm>
        </p:grpSpPr>
        <p:sp>
          <p:nvSpPr>
            <p:cNvPr id="54282" name="Text Box 9">
              <a:extLst>
                <a:ext uri="{FF2B5EF4-FFF2-40B4-BE49-F238E27FC236}">
                  <a16:creationId xmlns:a16="http://schemas.microsoft.com/office/drawing/2014/main" id="{F3C71965-BD8F-2EFB-CEDF-F3E75E041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592"/>
              <a:ext cx="27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Paramagnetism</a:t>
              </a:r>
              <a:r>
                <a:rPr lang="en-US" altLang="zh-CN" sz="3200" b="1"/>
                <a:t> (</a:t>
              </a:r>
              <a:r>
                <a:rPr lang="zh-CN" altLang="en-US" b="1">
                  <a:latin typeface="宋体" panose="02010600030101010101" pitchFamily="2" charset="-122"/>
                </a:rPr>
                <a:t>顺磁质</a:t>
              </a:r>
              <a:r>
                <a:rPr lang="en-US" altLang="zh-CN" b="1">
                  <a:latin typeface="宋体" panose="02010600030101010101" pitchFamily="2" charset="-122"/>
                </a:rPr>
                <a:t>)</a:t>
              </a:r>
            </a:p>
          </p:txBody>
        </p:sp>
        <p:graphicFrame>
          <p:nvGraphicFramePr>
            <p:cNvPr id="54283" name="Object 10">
              <a:extLst>
                <a:ext uri="{FF2B5EF4-FFF2-40B4-BE49-F238E27FC236}">
                  <a16:creationId xmlns:a16="http://schemas.microsoft.com/office/drawing/2014/main" id="{9CFFB806-9EC6-B7B2-0A77-F499946C94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3" y="2605"/>
            <a:ext cx="695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8775700" imgH="4978400" progId="Equation.3">
                    <p:embed/>
                  </p:oleObj>
                </mc:Choice>
                <mc:Fallback>
                  <p:oleObj name="公式" r:id="rId7" imgW="8775700" imgH="4978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3" y="2605"/>
                          <a:ext cx="695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7451" name="Group 11">
            <a:extLst>
              <a:ext uri="{FF2B5EF4-FFF2-40B4-BE49-F238E27FC236}">
                <a16:creationId xmlns:a16="http://schemas.microsoft.com/office/drawing/2014/main" id="{71557C1C-4DF9-EF70-0D50-1C3A106580B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941888"/>
            <a:ext cx="5815013" cy="693737"/>
            <a:chOff x="801" y="3021"/>
            <a:chExt cx="3663" cy="437"/>
          </a:xfrm>
        </p:grpSpPr>
        <p:sp>
          <p:nvSpPr>
            <p:cNvPr id="54280" name="Text Box 12">
              <a:extLst>
                <a:ext uri="{FF2B5EF4-FFF2-40B4-BE49-F238E27FC236}">
                  <a16:creationId xmlns:a16="http://schemas.microsoft.com/office/drawing/2014/main" id="{C9604EAA-02D7-1BED-9BDA-3E371D1E0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024"/>
              <a:ext cx="27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Diamagnetism</a:t>
              </a:r>
              <a:r>
                <a:rPr lang="en-US" altLang="zh-CN" sz="3200" b="1"/>
                <a:t> (</a:t>
              </a:r>
              <a:r>
                <a:rPr lang="zh-CN" altLang="en-US" b="1">
                  <a:latin typeface="宋体" panose="02010600030101010101" pitchFamily="2" charset="-122"/>
                </a:rPr>
                <a:t>抗磁质</a:t>
              </a:r>
              <a:r>
                <a:rPr lang="en-US" altLang="zh-CN" b="1">
                  <a:latin typeface="宋体" panose="02010600030101010101" pitchFamily="2" charset="-122"/>
                </a:rPr>
                <a:t>)</a:t>
              </a:r>
            </a:p>
          </p:txBody>
        </p:sp>
        <p:graphicFrame>
          <p:nvGraphicFramePr>
            <p:cNvPr id="54281" name="Object 13">
              <a:extLst>
                <a:ext uri="{FF2B5EF4-FFF2-40B4-BE49-F238E27FC236}">
                  <a16:creationId xmlns:a16="http://schemas.microsoft.com/office/drawing/2014/main" id="{A9427455-7093-874A-C06F-3C9EDCA9CA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1" y="3021"/>
            <a:ext cx="720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8191500" imgH="4978400" progId="Equation.3">
                    <p:embed/>
                  </p:oleObj>
                </mc:Choice>
                <mc:Fallback>
                  <p:oleObj name="公式" r:id="rId9" imgW="8191500" imgH="4978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3021"/>
                          <a:ext cx="720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7454" name="Text Box 14">
            <a:extLst>
              <a:ext uri="{FF2B5EF4-FFF2-40B4-BE49-F238E27FC236}">
                <a16:creationId xmlns:a16="http://schemas.microsoft.com/office/drawing/2014/main" id="{BDC2272B-1C80-E1AB-6141-7C15569D8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114300"/>
            <a:ext cx="7696200" cy="1076325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  <a:cs typeface="Arial" panose="020B0604020202020204" pitchFamily="34" charset="0"/>
              </a:rPr>
              <a:t>25-8. </a:t>
            </a:r>
            <a:r>
              <a:rPr lang="en-US" altLang="zh-CN" sz="3200" b="1">
                <a:solidFill>
                  <a:schemeClr val="tx2"/>
                </a:solidFill>
              </a:rPr>
              <a:t>Interaction between Magnetic Field  and Dielectrics Magnetic Materials</a:t>
            </a:r>
            <a:endParaRPr kumimoji="0" lang="en-US" altLang="zh-CN" b="1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57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2" grpId="0" animBg="1" autoUpdateAnimBg="0"/>
      <p:bldP spid="957444" grpId="0" autoUpdateAnimBg="0"/>
      <p:bldP spid="957454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Text Box 2">
            <a:extLst>
              <a:ext uri="{FF2B5EF4-FFF2-40B4-BE49-F238E27FC236}">
                <a16:creationId xmlns:a16="http://schemas.microsoft.com/office/drawing/2014/main" id="{822E8185-948D-84AA-8226-3C74891C5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79248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2. </a:t>
            </a:r>
            <a:r>
              <a:rPr kumimoji="0" lang="en-US" altLang="zh-CN" sz="3200" b="1">
                <a:solidFill>
                  <a:schemeClr val="tx2"/>
                </a:solidFill>
                <a:cs typeface="Arial" panose="020B0604020202020204" pitchFamily="34" charset="0"/>
              </a:rPr>
              <a:t>Magnetization</a:t>
            </a:r>
            <a:r>
              <a:rPr kumimoji="0" lang="en-US" altLang="zh-CN" sz="2400" b="1">
                <a:solidFill>
                  <a:schemeClr val="tx2"/>
                </a:solidFill>
                <a:cs typeface="Arial" panose="020B0604020202020204" pitchFamily="34" charset="0"/>
              </a:rPr>
              <a:t>(</a:t>
            </a:r>
            <a:r>
              <a:rPr lang="zh-CN" altLang="en-US" sz="2400" b="1">
                <a:latin typeface="宋体" panose="02010600030101010101" pitchFamily="2" charset="-122"/>
              </a:rPr>
              <a:t>磁化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r>
              <a:rPr kumimoji="0" lang="en-US" altLang="zh-CN" sz="3200" b="1">
                <a:solidFill>
                  <a:schemeClr val="tx2"/>
                </a:solidFill>
                <a:cs typeface="Arial" panose="020B0604020202020204" pitchFamily="34" charset="0"/>
              </a:rPr>
              <a:t>of magnetic materials</a:t>
            </a:r>
            <a:endParaRPr lang="en-US" altLang="zh-CN" sz="3200" b="1"/>
          </a:p>
        </p:txBody>
      </p:sp>
      <p:sp>
        <p:nvSpPr>
          <p:cNvPr id="959491" name="Text Box 3">
            <a:extLst>
              <a:ext uri="{FF2B5EF4-FFF2-40B4-BE49-F238E27FC236}">
                <a16:creationId xmlns:a16="http://schemas.microsoft.com/office/drawing/2014/main" id="{08A0CF92-2709-5E75-5B2A-8882FD5C6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1356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Cross area of solenoid</a:t>
            </a:r>
          </a:p>
        </p:txBody>
      </p:sp>
      <p:grpSp>
        <p:nvGrpSpPr>
          <p:cNvPr id="959492" name="Group 4">
            <a:extLst>
              <a:ext uri="{FF2B5EF4-FFF2-40B4-BE49-F238E27FC236}">
                <a16:creationId xmlns:a16="http://schemas.microsoft.com/office/drawing/2014/main" id="{BDA71A37-5C78-CEA1-EDA8-18EB9DE4229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648200"/>
            <a:ext cx="2438400" cy="1498600"/>
            <a:chOff x="672" y="2896"/>
            <a:chExt cx="1536" cy="944"/>
          </a:xfrm>
        </p:grpSpPr>
        <p:sp>
          <p:nvSpPr>
            <p:cNvPr id="55375" name="AutoShape 5">
              <a:extLst>
                <a:ext uri="{FF2B5EF4-FFF2-40B4-BE49-F238E27FC236}">
                  <a16:creationId xmlns:a16="http://schemas.microsoft.com/office/drawing/2014/main" id="{5A7DB806-25CD-85E8-FAD5-B29950D1D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84" y="2600"/>
              <a:ext cx="912" cy="1536"/>
            </a:xfrm>
            <a:prstGeom prst="can">
              <a:avLst>
                <a:gd name="adj" fmla="val 42105"/>
              </a:avLst>
            </a:prstGeom>
            <a:solidFill>
              <a:srgbClr val="DBD4A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pSp>
          <p:nvGrpSpPr>
            <p:cNvPr id="55376" name="Group 6">
              <a:extLst>
                <a:ext uri="{FF2B5EF4-FFF2-40B4-BE49-F238E27FC236}">
                  <a16:creationId xmlns:a16="http://schemas.microsoft.com/office/drawing/2014/main" id="{0216B084-CDD9-9E0B-0DB4-8A0990767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" y="2984"/>
              <a:ext cx="328" cy="792"/>
              <a:chOff x="3800" y="1272"/>
              <a:chExt cx="328" cy="792"/>
            </a:xfrm>
          </p:grpSpPr>
          <p:grpSp>
            <p:nvGrpSpPr>
              <p:cNvPr id="55384" name="Group 7">
                <a:extLst>
                  <a:ext uri="{FF2B5EF4-FFF2-40B4-BE49-F238E27FC236}">
                    <a16:creationId xmlns:a16="http://schemas.microsoft.com/office/drawing/2014/main" id="{129E9D9C-D3C8-2EC7-BE21-6152EF93F3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344"/>
                <a:ext cx="96" cy="192"/>
                <a:chOff x="2976" y="1488"/>
                <a:chExt cx="96" cy="192"/>
              </a:xfrm>
            </p:grpSpPr>
            <p:sp>
              <p:nvSpPr>
                <p:cNvPr id="55406" name="Oval 8">
                  <a:extLst>
                    <a:ext uri="{FF2B5EF4-FFF2-40B4-BE49-F238E27FC236}">
                      <a16:creationId xmlns:a16="http://schemas.microsoft.com/office/drawing/2014/main" id="{0FC29A3C-E77F-9A1E-41CF-95B15F0E1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96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55407" name="Line 9">
                  <a:extLst>
                    <a:ext uri="{FF2B5EF4-FFF2-40B4-BE49-F238E27FC236}">
                      <a16:creationId xmlns:a16="http://schemas.microsoft.com/office/drawing/2014/main" id="{312727DD-50F0-BE3D-B574-685F586ABD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8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85" name="Group 10">
                <a:extLst>
                  <a:ext uri="{FF2B5EF4-FFF2-40B4-BE49-F238E27FC236}">
                    <a16:creationId xmlns:a16="http://schemas.microsoft.com/office/drawing/2014/main" id="{250CA46A-8DC4-C970-06E5-EB08F762FC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00" y="1560"/>
                <a:ext cx="96" cy="192"/>
                <a:chOff x="2976" y="1488"/>
                <a:chExt cx="96" cy="192"/>
              </a:xfrm>
            </p:grpSpPr>
            <p:sp>
              <p:nvSpPr>
                <p:cNvPr id="55404" name="Oval 11">
                  <a:extLst>
                    <a:ext uri="{FF2B5EF4-FFF2-40B4-BE49-F238E27FC236}">
                      <a16:creationId xmlns:a16="http://schemas.microsoft.com/office/drawing/2014/main" id="{F8C22CB4-2543-B1B2-37A0-8B58DF367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96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55405" name="Line 12">
                  <a:extLst>
                    <a:ext uri="{FF2B5EF4-FFF2-40B4-BE49-F238E27FC236}">
                      <a16:creationId xmlns:a16="http://schemas.microsoft.com/office/drawing/2014/main" id="{A70D6F17-D856-9251-A450-4B48B616B7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8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86" name="Group 13">
                <a:extLst>
                  <a:ext uri="{FF2B5EF4-FFF2-40B4-BE49-F238E27FC236}">
                    <a16:creationId xmlns:a16="http://schemas.microsoft.com/office/drawing/2014/main" id="{762ED70D-C9E7-AF24-F916-293B6501D4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0" y="1776"/>
                <a:ext cx="96" cy="192"/>
                <a:chOff x="2976" y="1488"/>
                <a:chExt cx="96" cy="192"/>
              </a:xfrm>
            </p:grpSpPr>
            <p:sp>
              <p:nvSpPr>
                <p:cNvPr id="55402" name="Oval 14">
                  <a:extLst>
                    <a:ext uri="{FF2B5EF4-FFF2-40B4-BE49-F238E27FC236}">
                      <a16:creationId xmlns:a16="http://schemas.microsoft.com/office/drawing/2014/main" id="{8A7795A6-5DE5-5CA2-8D0F-2C6E0BCA58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96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55403" name="Line 15">
                  <a:extLst>
                    <a:ext uri="{FF2B5EF4-FFF2-40B4-BE49-F238E27FC236}">
                      <a16:creationId xmlns:a16="http://schemas.microsoft.com/office/drawing/2014/main" id="{AD3C522B-D51A-8AAA-C227-99604F730C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8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87" name="Group 16">
                <a:extLst>
                  <a:ext uri="{FF2B5EF4-FFF2-40B4-BE49-F238E27FC236}">
                    <a16:creationId xmlns:a16="http://schemas.microsoft.com/office/drawing/2014/main" id="{F9808E07-553E-3DE8-2BAC-7D7CB0C82C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2" y="1872"/>
                <a:ext cx="96" cy="192"/>
                <a:chOff x="2976" y="1488"/>
                <a:chExt cx="96" cy="192"/>
              </a:xfrm>
            </p:grpSpPr>
            <p:sp>
              <p:nvSpPr>
                <p:cNvPr id="55400" name="Oval 17">
                  <a:extLst>
                    <a:ext uri="{FF2B5EF4-FFF2-40B4-BE49-F238E27FC236}">
                      <a16:creationId xmlns:a16="http://schemas.microsoft.com/office/drawing/2014/main" id="{10839179-E82F-E2E8-71D4-DA4AC32506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96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55401" name="Line 18">
                  <a:extLst>
                    <a:ext uri="{FF2B5EF4-FFF2-40B4-BE49-F238E27FC236}">
                      <a16:creationId xmlns:a16="http://schemas.microsoft.com/office/drawing/2014/main" id="{ACA650E0-5950-86F0-953C-0C3431DDA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8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88" name="Group 19">
                <a:extLst>
                  <a:ext uri="{FF2B5EF4-FFF2-40B4-BE49-F238E27FC236}">
                    <a16:creationId xmlns:a16="http://schemas.microsoft.com/office/drawing/2014/main" id="{65C3B27E-89C1-2E62-C4E0-D5AD95482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60" y="1272"/>
                <a:ext cx="96" cy="192"/>
                <a:chOff x="2976" y="1488"/>
                <a:chExt cx="96" cy="192"/>
              </a:xfrm>
            </p:grpSpPr>
            <p:sp>
              <p:nvSpPr>
                <p:cNvPr id="55398" name="Oval 20">
                  <a:extLst>
                    <a:ext uri="{FF2B5EF4-FFF2-40B4-BE49-F238E27FC236}">
                      <a16:creationId xmlns:a16="http://schemas.microsoft.com/office/drawing/2014/main" id="{A388C3DD-6459-048B-A4A1-27605EBAE2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96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55399" name="Line 21">
                  <a:extLst>
                    <a:ext uri="{FF2B5EF4-FFF2-40B4-BE49-F238E27FC236}">
                      <a16:creationId xmlns:a16="http://schemas.microsoft.com/office/drawing/2014/main" id="{08C95333-622F-C83B-4188-41F48DB364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8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89" name="Group 22">
                <a:extLst>
                  <a:ext uri="{FF2B5EF4-FFF2-40B4-BE49-F238E27FC236}">
                    <a16:creationId xmlns:a16="http://schemas.microsoft.com/office/drawing/2014/main" id="{7FF63741-202A-86BE-AD8E-AB29AE1DBB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464"/>
                <a:ext cx="96" cy="192"/>
                <a:chOff x="2976" y="1488"/>
                <a:chExt cx="96" cy="192"/>
              </a:xfrm>
            </p:grpSpPr>
            <p:sp>
              <p:nvSpPr>
                <p:cNvPr id="55396" name="Oval 23">
                  <a:extLst>
                    <a:ext uri="{FF2B5EF4-FFF2-40B4-BE49-F238E27FC236}">
                      <a16:creationId xmlns:a16="http://schemas.microsoft.com/office/drawing/2014/main" id="{8301FA5A-231C-1B4B-D240-99A93E0E50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96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55397" name="Line 24">
                  <a:extLst>
                    <a:ext uri="{FF2B5EF4-FFF2-40B4-BE49-F238E27FC236}">
                      <a16:creationId xmlns:a16="http://schemas.microsoft.com/office/drawing/2014/main" id="{B926584A-E352-681D-F6E8-FB59D1F61F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8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90" name="Group 25">
                <a:extLst>
                  <a:ext uri="{FF2B5EF4-FFF2-40B4-BE49-F238E27FC236}">
                    <a16:creationId xmlns:a16="http://schemas.microsoft.com/office/drawing/2014/main" id="{8C614AAD-A4E8-B9ED-2DB1-52AE5AAE20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680"/>
                <a:ext cx="96" cy="192"/>
                <a:chOff x="2976" y="1488"/>
                <a:chExt cx="96" cy="192"/>
              </a:xfrm>
            </p:grpSpPr>
            <p:sp>
              <p:nvSpPr>
                <p:cNvPr id="55394" name="Oval 26">
                  <a:extLst>
                    <a:ext uri="{FF2B5EF4-FFF2-40B4-BE49-F238E27FC236}">
                      <a16:creationId xmlns:a16="http://schemas.microsoft.com/office/drawing/2014/main" id="{3968B817-E68F-4FFC-A589-07C8A21B6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96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55395" name="Line 27">
                  <a:extLst>
                    <a:ext uri="{FF2B5EF4-FFF2-40B4-BE49-F238E27FC236}">
                      <a16:creationId xmlns:a16="http://schemas.microsoft.com/office/drawing/2014/main" id="{69022AC7-53FE-0F59-CE69-2CB484306E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8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91" name="Group 28">
                <a:extLst>
                  <a:ext uri="{FF2B5EF4-FFF2-40B4-BE49-F238E27FC236}">
                    <a16:creationId xmlns:a16="http://schemas.microsoft.com/office/drawing/2014/main" id="{4B04FA95-CCF2-7F7E-2E6C-26C481ADB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20" y="1560"/>
                <a:ext cx="96" cy="192"/>
                <a:chOff x="2976" y="1488"/>
                <a:chExt cx="96" cy="192"/>
              </a:xfrm>
            </p:grpSpPr>
            <p:sp>
              <p:nvSpPr>
                <p:cNvPr id="55392" name="Oval 29">
                  <a:extLst>
                    <a:ext uri="{FF2B5EF4-FFF2-40B4-BE49-F238E27FC236}">
                      <a16:creationId xmlns:a16="http://schemas.microsoft.com/office/drawing/2014/main" id="{9A3022F2-45CE-EF9D-D6EE-EA2AC6AA98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96" cy="19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en-GB" altLang="zh-CN"/>
                </a:p>
              </p:txBody>
            </p:sp>
            <p:sp>
              <p:nvSpPr>
                <p:cNvPr id="55393" name="Line 30">
                  <a:extLst>
                    <a:ext uri="{FF2B5EF4-FFF2-40B4-BE49-F238E27FC236}">
                      <a16:creationId xmlns:a16="http://schemas.microsoft.com/office/drawing/2014/main" id="{6256B516-8FDF-D007-E81C-37D25148A8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72" y="1584"/>
                  <a:ext cx="0" cy="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5377" name="Group 31">
              <a:extLst>
                <a:ext uri="{FF2B5EF4-FFF2-40B4-BE49-F238E27FC236}">
                  <a16:creationId xmlns:a16="http://schemas.microsoft.com/office/drawing/2014/main" id="{707A6BCD-717D-4F7F-C17B-BDE1D5927B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896"/>
              <a:ext cx="1168" cy="944"/>
              <a:chOff x="3120" y="1184"/>
              <a:chExt cx="1168" cy="944"/>
            </a:xfrm>
          </p:grpSpPr>
          <p:graphicFrame>
            <p:nvGraphicFramePr>
              <p:cNvPr id="55378" name="Object 32">
                <a:extLst>
                  <a:ext uri="{FF2B5EF4-FFF2-40B4-BE49-F238E27FC236}">
                    <a16:creationId xmlns:a16="http://schemas.microsoft.com/office/drawing/2014/main" id="{CC4C3325-7843-250D-0119-A131074802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0" y="1184"/>
              <a:ext cx="246" cy="9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2" imgW="260350" imgH="990600" progId="Paint.Picture">
                      <p:embed/>
                    </p:oleObj>
                  </mc:Choice>
                  <mc:Fallback>
                    <p:oleObj name="BMP 图象" r:id="rId2" imgW="260350" imgH="990600" progId="Paint.Picture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184"/>
                            <a:ext cx="246" cy="9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79" name="Object 33">
                <a:extLst>
                  <a:ext uri="{FF2B5EF4-FFF2-40B4-BE49-F238E27FC236}">
                    <a16:creationId xmlns:a16="http://schemas.microsoft.com/office/drawing/2014/main" id="{CCE4D7CD-D8D1-B44F-8D12-E5B03B1A59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06" y="1184"/>
              <a:ext cx="246" cy="9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4" imgW="260350" imgH="990600" progId="Paint.Picture">
                      <p:embed/>
                    </p:oleObj>
                  </mc:Choice>
                  <mc:Fallback>
                    <p:oleObj name="BMP 图象" r:id="rId4" imgW="260350" imgH="990600" progId="Paint.Picture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6" y="1184"/>
                            <a:ext cx="246" cy="9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80" name="Object 34">
                <a:extLst>
                  <a:ext uri="{FF2B5EF4-FFF2-40B4-BE49-F238E27FC236}">
                    <a16:creationId xmlns:a16="http://schemas.microsoft.com/office/drawing/2014/main" id="{CB1EEEB1-E5FF-143A-AAAA-6BC82F4EAC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4" y="1184"/>
              <a:ext cx="246" cy="9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5" imgW="260350" imgH="990600" progId="Paint.Picture">
                      <p:embed/>
                    </p:oleObj>
                  </mc:Choice>
                  <mc:Fallback>
                    <p:oleObj name="BMP 图象" r:id="rId5" imgW="260350" imgH="990600" progId="Paint.Picture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1184"/>
                            <a:ext cx="246" cy="9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81" name="Object 35">
                <a:extLst>
                  <a:ext uri="{FF2B5EF4-FFF2-40B4-BE49-F238E27FC236}">
                    <a16:creationId xmlns:a16="http://schemas.microsoft.com/office/drawing/2014/main" id="{ECAFF215-89EE-D7DD-9974-B52A4ADFC6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0" y="1184"/>
              <a:ext cx="246" cy="9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6" imgW="260350" imgH="990600" progId="Paint.Picture">
                      <p:embed/>
                    </p:oleObj>
                  </mc:Choice>
                  <mc:Fallback>
                    <p:oleObj name="BMP 图象" r:id="rId6" imgW="260350" imgH="990600" progId="Paint.Picture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0" y="1184"/>
                            <a:ext cx="246" cy="9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82" name="Object 36">
                <a:extLst>
                  <a:ext uri="{FF2B5EF4-FFF2-40B4-BE49-F238E27FC236}">
                    <a16:creationId xmlns:a16="http://schemas.microsoft.com/office/drawing/2014/main" id="{02F3B112-C01E-2BAE-6531-9599F70F544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6" y="1192"/>
              <a:ext cx="246" cy="9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7" imgW="260350" imgH="990600" progId="Paint.Picture">
                      <p:embed/>
                    </p:oleObj>
                  </mc:Choice>
                  <mc:Fallback>
                    <p:oleObj name="BMP 图象" r:id="rId7" imgW="260350" imgH="990600" progId="Paint.Picture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6" y="1192"/>
                            <a:ext cx="246" cy="9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5383" name="Object 37">
                <a:extLst>
                  <a:ext uri="{FF2B5EF4-FFF2-40B4-BE49-F238E27FC236}">
                    <a16:creationId xmlns:a16="http://schemas.microsoft.com/office/drawing/2014/main" id="{D5B22203-073E-BB41-4AAF-FA3D8EC68F4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42" y="1192"/>
              <a:ext cx="246" cy="9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8" imgW="260350" imgH="990600" progId="Paint.Picture">
                      <p:embed/>
                    </p:oleObj>
                  </mc:Choice>
                  <mc:Fallback>
                    <p:oleObj name="BMP 图象" r:id="rId8" imgW="260350" imgH="990600" progId="Paint.Picture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2" y="1192"/>
                            <a:ext cx="246" cy="9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59526" name="Rectangle 38">
            <a:extLst>
              <a:ext uri="{FF2B5EF4-FFF2-40B4-BE49-F238E27FC236}">
                <a16:creationId xmlns:a16="http://schemas.microsoft.com/office/drawing/2014/main" id="{FD537F0E-2947-4763-21AF-AFBDB2851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62000"/>
            <a:ext cx="8763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/>
              <a:t>When the interior of a solenoid is fully filled with some </a:t>
            </a:r>
            <a:r>
              <a:rPr kumimoji="0" lang="en-US" altLang="zh-CN" sz="3200" b="1">
                <a:solidFill>
                  <a:srgbClr val="3333FF"/>
                </a:solidFill>
              </a:rPr>
              <a:t>isotropic</a:t>
            </a:r>
            <a:r>
              <a:rPr kumimoji="0" lang="en-US" altLang="zh-CN" sz="3200" b="1"/>
              <a:t> material </a:t>
            </a:r>
            <a:r>
              <a:rPr kumimoji="0" lang="en-US" altLang="zh-CN" sz="3200" b="1" i="1">
                <a:solidFill>
                  <a:srgbClr val="3333FF"/>
                </a:solidFill>
                <a:latin typeface="Symbol" pitchFamily="2" charset="2"/>
                <a:sym typeface="Symbol" pitchFamily="2" charset="2"/>
              </a:rPr>
              <a:t></a:t>
            </a:r>
            <a:r>
              <a:rPr kumimoji="0" lang="en-US" altLang="zh-CN" sz="3200" b="1" baseline="-25000">
                <a:solidFill>
                  <a:srgbClr val="3333FF"/>
                </a:solidFill>
                <a:sym typeface="Symbol" pitchFamily="2" charset="2"/>
              </a:rPr>
              <a:t>r</a:t>
            </a:r>
            <a:r>
              <a:rPr kumimoji="0" lang="en-US" altLang="zh-CN" sz="3200" b="1" i="1" baseline="-25000">
                <a:solidFill>
                  <a:srgbClr val="3333FF"/>
                </a:solidFill>
                <a:sym typeface="Symbol" pitchFamily="2" charset="2"/>
              </a:rPr>
              <a:t> </a:t>
            </a:r>
            <a:r>
              <a:rPr kumimoji="0" lang="en-US" altLang="zh-CN" sz="3200" b="1" i="1">
                <a:solidFill>
                  <a:srgbClr val="3333FF"/>
                </a:solidFill>
                <a:sym typeface="Symbol" pitchFamily="2" charset="2"/>
              </a:rPr>
              <a:t>, </a:t>
            </a:r>
            <a:r>
              <a:rPr kumimoji="0" lang="en-US" altLang="zh-CN" sz="3200" b="1">
                <a:solidFill>
                  <a:schemeClr val="tx2"/>
                </a:solidFill>
                <a:sym typeface="Symbol" pitchFamily="2" charset="2"/>
              </a:rPr>
              <a:t>it will be</a:t>
            </a:r>
            <a:r>
              <a:rPr kumimoji="0" lang="en-US" altLang="zh-CN" sz="3200" b="1">
                <a:solidFill>
                  <a:srgbClr val="3333FF"/>
                </a:solidFill>
                <a:sym typeface="Symbol" pitchFamily="2" charset="2"/>
              </a:rPr>
              <a:t> magnetized </a:t>
            </a:r>
            <a:r>
              <a:rPr kumimoji="0" lang="en-US" altLang="zh-CN" sz="2400" b="1">
                <a:solidFill>
                  <a:schemeClr val="tx2"/>
                </a:solidFill>
                <a:sym typeface="Symbol" pitchFamily="2" charset="2"/>
              </a:rPr>
              <a:t>(</a:t>
            </a:r>
            <a:r>
              <a:rPr lang="zh-CN" altLang="en-US" sz="2400" b="1">
                <a:latin typeface="宋体" panose="02010600030101010101" pitchFamily="2" charset="-122"/>
              </a:rPr>
              <a:t>长直螺线管内部充满均匀的各向同性介质，将被均匀磁化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r>
              <a:rPr kumimoji="0" lang="en-US" altLang="zh-CN" sz="3200" b="1">
                <a:solidFill>
                  <a:srgbClr val="3333FF"/>
                </a:solidFill>
                <a:sym typeface="Symbol" pitchFamily="2" charset="2"/>
              </a:rPr>
              <a:t>. </a:t>
            </a:r>
          </a:p>
        </p:txBody>
      </p:sp>
      <p:sp>
        <p:nvSpPr>
          <p:cNvPr id="959527" name="Text Box 39">
            <a:extLst>
              <a:ext uri="{FF2B5EF4-FFF2-40B4-BE49-F238E27FC236}">
                <a16:creationId xmlns:a16="http://schemas.microsoft.com/office/drawing/2014/main" id="{9D07B81F-3F21-7D71-D1BE-2BD84CB4A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8" y="2544763"/>
            <a:ext cx="883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</a:rPr>
              <a:t>Taking the paramagnetic material as an example,</a:t>
            </a:r>
          </a:p>
        </p:txBody>
      </p:sp>
      <p:sp>
        <p:nvSpPr>
          <p:cNvPr id="959528" name="Text Box 40">
            <a:extLst>
              <a:ext uri="{FF2B5EF4-FFF2-40B4-BE49-F238E27FC236}">
                <a16:creationId xmlns:a16="http://schemas.microsoft.com/office/drawing/2014/main" id="{885290D5-2C24-2B3B-4B31-A3662A0DC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54363"/>
            <a:ext cx="5257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each molecular in it is equivalent to a loop current: </a:t>
            </a:r>
          </a:p>
        </p:txBody>
      </p:sp>
      <p:grpSp>
        <p:nvGrpSpPr>
          <p:cNvPr id="959529" name="Group 41">
            <a:extLst>
              <a:ext uri="{FF2B5EF4-FFF2-40B4-BE49-F238E27FC236}">
                <a16:creationId xmlns:a16="http://schemas.microsoft.com/office/drawing/2014/main" id="{F64676BE-4563-333E-79C6-58016DA79397}"/>
              </a:ext>
            </a:extLst>
          </p:cNvPr>
          <p:cNvGrpSpPr>
            <a:grpSpLocks/>
          </p:cNvGrpSpPr>
          <p:nvPr/>
        </p:nvGrpSpPr>
        <p:grpSpPr bwMode="auto">
          <a:xfrm>
            <a:off x="6326188" y="3505200"/>
            <a:ext cx="1495425" cy="838200"/>
            <a:chOff x="3985" y="2208"/>
            <a:chExt cx="942" cy="528"/>
          </a:xfrm>
        </p:grpSpPr>
        <p:sp>
          <p:nvSpPr>
            <p:cNvPr id="55370" name="Line 42">
              <a:extLst>
                <a:ext uri="{FF2B5EF4-FFF2-40B4-BE49-F238E27FC236}">
                  <a16:creationId xmlns:a16="http://schemas.microsoft.com/office/drawing/2014/main" id="{A0B20BFF-CB04-6CB4-C400-A7E036D18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" y="244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5371" name="Object 43">
              <a:extLst>
                <a:ext uri="{FF2B5EF4-FFF2-40B4-BE49-F238E27FC236}">
                  <a16:creationId xmlns:a16="http://schemas.microsoft.com/office/drawing/2014/main" id="{62FA228E-53D0-F1A7-5D03-DE50175092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2278"/>
            <a:ext cx="27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505200" imgH="4394200" progId="Equation.3">
                    <p:embed/>
                  </p:oleObj>
                </mc:Choice>
                <mc:Fallback>
                  <p:oleObj name="Equation" r:id="rId9" imgW="3505200" imgH="4394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278"/>
                          <a:ext cx="271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372" name="Group 44">
              <a:extLst>
                <a:ext uri="{FF2B5EF4-FFF2-40B4-BE49-F238E27FC236}">
                  <a16:creationId xmlns:a16="http://schemas.microsoft.com/office/drawing/2014/main" id="{2B706AC5-6730-A56F-0BA6-5A8A20DEA5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5" y="2208"/>
              <a:ext cx="240" cy="528"/>
              <a:chOff x="3888" y="1104"/>
              <a:chExt cx="240" cy="528"/>
            </a:xfrm>
          </p:grpSpPr>
          <p:sp>
            <p:nvSpPr>
              <p:cNvPr id="55373" name="Oval 45">
                <a:extLst>
                  <a:ext uri="{FF2B5EF4-FFF2-40B4-BE49-F238E27FC236}">
                    <a16:creationId xmlns:a16="http://schemas.microsoft.com/office/drawing/2014/main" id="{0960D32F-24C6-EFD5-FCDC-888449525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2" y="1104"/>
                <a:ext cx="236" cy="52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74" name="Line 46">
                <a:extLst>
                  <a:ext uri="{FF2B5EF4-FFF2-40B4-BE49-F238E27FC236}">
                    <a16:creationId xmlns:a16="http://schemas.microsoft.com/office/drawing/2014/main" id="{58C33E05-AA8C-9A89-52E2-AFD0197BF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959535" name="Oval 47">
            <a:extLst>
              <a:ext uri="{FF2B5EF4-FFF2-40B4-BE49-F238E27FC236}">
                <a16:creationId xmlns:a16="http://schemas.microsoft.com/office/drawing/2014/main" id="{75A5487D-F73B-E967-C309-FF155FBE9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359275"/>
            <a:ext cx="1752600" cy="17621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GB" altLang="zh-CN"/>
          </a:p>
        </p:txBody>
      </p:sp>
      <p:grpSp>
        <p:nvGrpSpPr>
          <p:cNvPr id="959536" name="Group 48">
            <a:extLst>
              <a:ext uri="{FF2B5EF4-FFF2-40B4-BE49-F238E27FC236}">
                <a16:creationId xmlns:a16="http://schemas.microsoft.com/office/drawing/2014/main" id="{A2312C09-23B9-D8D5-8397-74C9AB2B966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435475"/>
            <a:ext cx="1778000" cy="1676400"/>
            <a:chOff x="4512" y="1152"/>
            <a:chExt cx="1120" cy="1056"/>
          </a:xfrm>
        </p:grpSpPr>
        <p:grpSp>
          <p:nvGrpSpPr>
            <p:cNvPr id="55312" name="Group 49">
              <a:extLst>
                <a:ext uri="{FF2B5EF4-FFF2-40B4-BE49-F238E27FC236}">
                  <a16:creationId xmlns:a16="http://schemas.microsoft.com/office/drawing/2014/main" id="{7E530382-8F30-8D4E-3A61-807812E8B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0" y="1378"/>
              <a:ext cx="208" cy="198"/>
              <a:chOff x="2976" y="1488"/>
              <a:chExt cx="96" cy="192"/>
            </a:xfrm>
          </p:grpSpPr>
          <p:sp>
            <p:nvSpPr>
              <p:cNvPr id="55368" name="Oval 50">
                <a:extLst>
                  <a:ext uri="{FF2B5EF4-FFF2-40B4-BE49-F238E27FC236}">
                    <a16:creationId xmlns:a16="http://schemas.microsoft.com/office/drawing/2014/main" id="{8AF6FDC0-E7F0-D016-1077-886C11859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69" name="Line 51">
                <a:extLst>
                  <a:ext uri="{FF2B5EF4-FFF2-40B4-BE49-F238E27FC236}">
                    <a16:creationId xmlns:a16="http://schemas.microsoft.com/office/drawing/2014/main" id="{ABCCD9C3-B8E4-0296-F4D2-B37AF81A9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13" name="Group 52">
              <a:extLst>
                <a:ext uri="{FF2B5EF4-FFF2-40B4-BE49-F238E27FC236}">
                  <a16:creationId xmlns:a16="http://schemas.microsoft.com/office/drawing/2014/main" id="{D497FC9C-2FEA-9718-DB04-90445B405C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0" y="1577"/>
              <a:ext cx="208" cy="198"/>
              <a:chOff x="2976" y="1488"/>
              <a:chExt cx="96" cy="192"/>
            </a:xfrm>
          </p:grpSpPr>
          <p:sp>
            <p:nvSpPr>
              <p:cNvPr id="55366" name="Oval 53">
                <a:extLst>
                  <a:ext uri="{FF2B5EF4-FFF2-40B4-BE49-F238E27FC236}">
                    <a16:creationId xmlns:a16="http://schemas.microsoft.com/office/drawing/2014/main" id="{57C49284-0546-0840-A538-0D9344203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67" name="Line 54">
                <a:extLst>
                  <a:ext uri="{FF2B5EF4-FFF2-40B4-BE49-F238E27FC236}">
                    <a16:creationId xmlns:a16="http://schemas.microsoft.com/office/drawing/2014/main" id="{B1C0BC84-C787-2A36-1526-5622EEF14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14" name="Group 55">
              <a:extLst>
                <a:ext uri="{FF2B5EF4-FFF2-40B4-BE49-F238E27FC236}">
                  <a16:creationId xmlns:a16="http://schemas.microsoft.com/office/drawing/2014/main" id="{40B37AAD-31DB-24B9-A3C0-A2C785C72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4" y="1767"/>
              <a:ext cx="208" cy="198"/>
              <a:chOff x="2976" y="1488"/>
              <a:chExt cx="96" cy="192"/>
            </a:xfrm>
          </p:grpSpPr>
          <p:sp>
            <p:nvSpPr>
              <p:cNvPr id="55364" name="Oval 56">
                <a:extLst>
                  <a:ext uri="{FF2B5EF4-FFF2-40B4-BE49-F238E27FC236}">
                    <a16:creationId xmlns:a16="http://schemas.microsoft.com/office/drawing/2014/main" id="{DD1F8F9B-3C45-73DF-31AF-65E08E91F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65" name="Line 57">
                <a:extLst>
                  <a:ext uri="{FF2B5EF4-FFF2-40B4-BE49-F238E27FC236}">
                    <a16:creationId xmlns:a16="http://schemas.microsoft.com/office/drawing/2014/main" id="{A699F83F-60A2-9C6F-B8B3-537A892BA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15" name="Group 58">
              <a:extLst>
                <a:ext uri="{FF2B5EF4-FFF2-40B4-BE49-F238E27FC236}">
                  <a16:creationId xmlns:a16="http://schemas.microsoft.com/office/drawing/2014/main" id="{01701344-FFFD-9499-41A9-4285AE2963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4" y="1784"/>
              <a:ext cx="208" cy="198"/>
              <a:chOff x="2976" y="1488"/>
              <a:chExt cx="96" cy="192"/>
            </a:xfrm>
          </p:grpSpPr>
          <p:sp>
            <p:nvSpPr>
              <p:cNvPr id="55362" name="Oval 59">
                <a:extLst>
                  <a:ext uri="{FF2B5EF4-FFF2-40B4-BE49-F238E27FC236}">
                    <a16:creationId xmlns:a16="http://schemas.microsoft.com/office/drawing/2014/main" id="{CBE09DA8-5942-18DB-9D11-72C8170D1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63" name="Line 60">
                <a:extLst>
                  <a:ext uri="{FF2B5EF4-FFF2-40B4-BE49-F238E27FC236}">
                    <a16:creationId xmlns:a16="http://schemas.microsoft.com/office/drawing/2014/main" id="{50CF3447-8867-6C70-3985-4A2A371C86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16" name="Group 61">
              <a:extLst>
                <a:ext uri="{FF2B5EF4-FFF2-40B4-BE49-F238E27FC236}">
                  <a16:creationId xmlns:a16="http://schemas.microsoft.com/office/drawing/2014/main" id="{1CF09AED-A859-C582-DFF0-76553A57D2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3" y="1242"/>
              <a:ext cx="209" cy="198"/>
              <a:chOff x="2976" y="1488"/>
              <a:chExt cx="96" cy="192"/>
            </a:xfrm>
          </p:grpSpPr>
          <p:sp>
            <p:nvSpPr>
              <p:cNvPr id="55360" name="Oval 62">
                <a:extLst>
                  <a:ext uri="{FF2B5EF4-FFF2-40B4-BE49-F238E27FC236}">
                    <a16:creationId xmlns:a16="http://schemas.microsoft.com/office/drawing/2014/main" id="{1291CED3-548F-C574-2177-D1D69A325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61" name="Line 63">
                <a:extLst>
                  <a:ext uri="{FF2B5EF4-FFF2-40B4-BE49-F238E27FC236}">
                    <a16:creationId xmlns:a16="http://schemas.microsoft.com/office/drawing/2014/main" id="{4FACFA1C-C9E2-90AA-86DD-9414C1D17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17" name="Group 64">
              <a:extLst>
                <a:ext uri="{FF2B5EF4-FFF2-40B4-BE49-F238E27FC236}">
                  <a16:creationId xmlns:a16="http://schemas.microsoft.com/office/drawing/2014/main" id="{CA335D61-5D5D-0C50-950D-8C6AD7FE3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" y="1392"/>
              <a:ext cx="208" cy="198"/>
              <a:chOff x="2976" y="1488"/>
              <a:chExt cx="96" cy="192"/>
            </a:xfrm>
          </p:grpSpPr>
          <p:sp>
            <p:nvSpPr>
              <p:cNvPr id="55358" name="Oval 65">
                <a:extLst>
                  <a:ext uri="{FF2B5EF4-FFF2-40B4-BE49-F238E27FC236}">
                    <a16:creationId xmlns:a16="http://schemas.microsoft.com/office/drawing/2014/main" id="{84B52B86-5471-5C89-9362-1AA1F5329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59" name="Line 66">
                <a:extLst>
                  <a:ext uri="{FF2B5EF4-FFF2-40B4-BE49-F238E27FC236}">
                    <a16:creationId xmlns:a16="http://schemas.microsoft.com/office/drawing/2014/main" id="{BCA80B2D-69A8-1E6A-6DB8-CC33A37096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18" name="Group 67">
              <a:extLst>
                <a:ext uri="{FF2B5EF4-FFF2-40B4-BE49-F238E27FC236}">
                  <a16:creationId xmlns:a16="http://schemas.microsoft.com/office/drawing/2014/main" id="{66C2E249-144B-C664-029B-EF4B646CE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1592"/>
              <a:ext cx="208" cy="198"/>
              <a:chOff x="2976" y="1488"/>
              <a:chExt cx="96" cy="192"/>
            </a:xfrm>
          </p:grpSpPr>
          <p:sp>
            <p:nvSpPr>
              <p:cNvPr id="55356" name="Oval 68">
                <a:extLst>
                  <a:ext uri="{FF2B5EF4-FFF2-40B4-BE49-F238E27FC236}">
                    <a16:creationId xmlns:a16="http://schemas.microsoft.com/office/drawing/2014/main" id="{9BEB90DF-F007-D381-67D2-D3FE5F6B8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57" name="Line 69">
                <a:extLst>
                  <a:ext uri="{FF2B5EF4-FFF2-40B4-BE49-F238E27FC236}">
                    <a16:creationId xmlns:a16="http://schemas.microsoft.com/office/drawing/2014/main" id="{207B7ACA-9013-5125-EB59-2D34FB9CD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19" name="Group 70">
              <a:extLst>
                <a:ext uri="{FF2B5EF4-FFF2-40B4-BE49-F238E27FC236}">
                  <a16:creationId xmlns:a16="http://schemas.microsoft.com/office/drawing/2014/main" id="{BC11190D-B080-71E7-09D5-C8C4E3FA0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0" y="1577"/>
              <a:ext cx="209" cy="198"/>
              <a:chOff x="2976" y="1488"/>
              <a:chExt cx="96" cy="192"/>
            </a:xfrm>
          </p:grpSpPr>
          <p:sp>
            <p:nvSpPr>
              <p:cNvPr id="55354" name="Oval 71">
                <a:extLst>
                  <a:ext uri="{FF2B5EF4-FFF2-40B4-BE49-F238E27FC236}">
                    <a16:creationId xmlns:a16="http://schemas.microsoft.com/office/drawing/2014/main" id="{00F67BFF-5E05-B55A-1E0B-5A08969B0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55" name="Line 72">
                <a:extLst>
                  <a:ext uri="{FF2B5EF4-FFF2-40B4-BE49-F238E27FC236}">
                    <a16:creationId xmlns:a16="http://schemas.microsoft.com/office/drawing/2014/main" id="{414ADD00-505B-7D13-A723-919DCF816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20" name="Line 73">
              <a:extLst>
                <a:ext uri="{FF2B5EF4-FFF2-40B4-BE49-F238E27FC236}">
                  <a16:creationId xmlns:a16="http://schemas.microsoft.com/office/drawing/2014/main" id="{E206F301-D737-0296-E489-46F619A75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6" y="2160"/>
              <a:ext cx="192" cy="4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21" name="Group 74">
              <a:extLst>
                <a:ext uri="{FF2B5EF4-FFF2-40B4-BE49-F238E27FC236}">
                  <a16:creationId xmlns:a16="http://schemas.microsoft.com/office/drawing/2014/main" id="{647BFCE4-5FB7-53B4-6EBC-7A314B5DFB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6" y="1152"/>
              <a:ext cx="208" cy="198"/>
              <a:chOff x="2976" y="1488"/>
              <a:chExt cx="96" cy="192"/>
            </a:xfrm>
          </p:grpSpPr>
          <p:sp>
            <p:nvSpPr>
              <p:cNvPr id="55352" name="Oval 75">
                <a:extLst>
                  <a:ext uri="{FF2B5EF4-FFF2-40B4-BE49-F238E27FC236}">
                    <a16:creationId xmlns:a16="http://schemas.microsoft.com/office/drawing/2014/main" id="{22878581-E405-4A50-16B9-F11182440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53" name="Line 76">
                <a:extLst>
                  <a:ext uri="{FF2B5EF4-FFF2-40B4-BE49-F238E27FC236}">
                    <a16:creationId xmlns:a16="http://schemas.microsoft.com/office/drawing/2014/main" id="{6BAB8FE5-1C2D-4DF9-B544-9B847B9E1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22" name="Group 77">
              <a:extLst>
                <a:ext uri="{FF2B5EF4-FFF2-40B4-BE49-F238E27FC236}">
                  <a16:creationId xmlns:a16="http://schemas.microsoft.com/office/drawing/2014/main" id="{2E554823-4DC1-B035-6248-4DD7D8A8DB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992"/>
              <a:ext cx="208" cy="198"/>
              <a:chOff x="2976" y="1488"/>
              <a:chExt cx="96" cy="192"/>
            </a:xfrm>
          </p:grpSpPr>
          <p:sp>
            <p:nvSpPr>
              <p:cNvPr id="55350" name="Oval 78">
                <a:extLst>
                  <a:ext uri="{FF2B5EF4-FFF2-40B4-BE49-F238E27FC236}">
                    <a16:creationId xmlns:a16="http://schemas.microsoft.com/office/drawing/2014/main" id="{2A8DD7A7-A4B5-1598-7B55-1FE62F168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51" name="Line 79">
                <a:extLst>
                  <a:ext uri="{FF2B5EF4-FFF2-40B4-BE49-F238E27FC236}">
                    <a16:creationId xmlns:a16="http://schemas.microsoft.com/office/drawing/2014/main" id="{511FDBBB-F023-3237-7893-00E7A5A5B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23" name="Group 80">
              <a:extLst>
                <a:ext uri="{FF2B5EF4-FFF2-40B4-BE49-F238E27FC236}">
                  <a16:creationId xmlns:a16="http://schemas.microsoft.com/office/drawing/2014/main" id="{B7B8B06A-B4BB-BEBC-B3D3-48AB6895F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1920"/>
              <a:ext cx="208" cy="198"/>
              <a:chOff x="2976" y="1488"/>
              <a:chExt cx="96" cy="192"/>
            </a:xfrm>
          </p:grpSpPr>
          <p:sp>
            <p:nvSpPr>
              <p:cNvPr id="55348" name="Oval 81">
                <a:extLst>
                  <a:ext uri="{FF2B5EF4-FFF2-40B4-BE49-F238E27FC236}">
                    <a16:creationId xmlns:a16="http://schemas.microsoft.com/office/drawing/2014/main" id="{16228424-964D-8851-2183-DCC4E4EA9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49" name="Line 82">
                <a:extLst>
                  <a:ext uri="{FF2B5EF4-FFF2-40B4-BE49-F238E27FC236}">
                    <a16:creationId xmlns:a16="http://schemas.microsoft.com/office/drawing/2014/main" id="{AAE164AE-0A5F-13C5-92A3-136BD03EA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24" name="Group 83">
              <a:extLst>
                <a:ext uri="{FF2B5EF4-FFF2-40B4-BE49-F238E27FC236}">
                  <a16:creationId xmlns:a16="http://schemas.microsoft.com/office/drawing/2014/main" id="{5046E945-03DF-9611-84AB-951CCF76C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2" y="1728"/>
              <a:ext cx="208" cy="198"/>
              <a:chOff x="2976" y="1488"/>
              <a:chExt cx="96" cy="192"/>
            </a:xfrm>
          </p:grpSpPr>
          <p:sp>
            <p:nvSpPr>
              <p:cNvPr id="55346" name="Oval 84">
                <a:extLst>
                  <a:ext uri="{FF2B5EF4-FFF2-40B4-BE49-F238E27FC236}">
                    <a16:creationId xmlns:a16="http://schemas.microsoft.com/office/drawing/2014/main" id="{27A5F716-403D-315D-3736-6EB1BED5B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47" name="Line 85">
                <a:extLst>
                  <a:ext uri="{FF2B5EF4-FFF2-40B4-BE49-F238E27FC236}">
                    <a16:creationId xmlns:a16="http://schemas.microsoft.com/office/drawing/2014/main" id="{29B828A0-46BB-3B14-E0D3-3399C0CC2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25" name="Group 86">
              <a:extLst>
                <a:ext uri="{FF2B5EF4-FFF2-40B4-BE49-F238E27FC236}">
                  <a16:creationId xmlns:a16="http://schemas.microsoft.com/office/drawing/2014/main" id="{E1801BAC-6668-84D3-448B-76480178A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" y="1434"/>
              <a:ext cx="209" cy="198"/>
              <a:chOff x="2976" y="1488"/>
              <a:chExt cx="96" cy="192"/>
            </a:xfrm>
          </p:grpSpPr>
          <p:sp>
            <p:nvSpPr>
              <p:cNvPr id="55344" name="Oval 87">
                <a:extLst>
                  <a:ext uri="{FF2B5EF4-FFF2-40B4-BE49-F238E27FC236}">
                    <a16:creationId xmlns:a16="http://schemas.microsoft.com/office/drawing/2014/main" id="{543C2556-6481-35E9-EB02-3147579D1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45" name="Line 88">
                <a:extLst>
                  <a:ext uri="{FF2B5EF4-FFF2-40B4-BE49-F238E27FC236}">
                    <a16:creationId xmlns:a16="http://schemas.microsoft.com/office/drawing/2014/main" id="{B6BCEA54-8CCE-9A7B-FF42-DFB224249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26" name="Group 89">
              <a:extLst>
                <a:ext uri="{FF2B5EF4-FFF2-40B4-BE49-F238E27FC236}">
                  <a16:creationId xmlns:a16="http://schemas.microsoft.com/office/drawing/2014/main" id="{981AE29A-C802-C432-9C53-5256EF7F5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4" y="1626"/>
              <a:ext cx="208" cy="198"/>
              <a:chOff x="2976" y="1488"/>
              <a:chExt cx="96" cy="192"/>
            </a:xfrm>
          </p:grpSpPr>
          <p:sp>
            <p:nvSpPr>
              <p:cNvPr id="55342" name="Oval 90">
                <a:extLst>
                  <a:ext uri="{FF2B5EF4-FFF2-40B4-BE49-F238E27FC236}">
                    <a16:creationId xmlns:a16="http://schemas.microsoft.com/office/drawing/2014/main" id="{1584A208-B67C-407E-6E21-D9F62B002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43" name="Line 91">
                <a:extLst>
                  <a:ext uri="{FF2B5EF4-FFF2-40B4-BE49-F238E27FC236}">
                    <a16:creationId xmlns:a16="http://schemas.microsoft.com/office/drawing/2014/main" id="{0AAA74CD-9333-BAB5-48E7-C11BE88A7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27" name="Group 92">
              <a:extLst>
                <a:ext uri="{FF2B5EF4-FFF2-40B4-BE49-F238E27FC236}">
                  <a16:creationId xmlns:a16="http://schemas.microsoft.com/office/drawing/2014/main" id="{44DB7E11-8FDB-E482-1C8C-8047088F7D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8" y="1824"/>
              <a:ext cx="208" cy="198"/>
              <a:chOff x="2976" y="1488"/>
              <a:chExt cx="96" cy="192"/>
            </a:xfrm>
          </p:grpSpPr>
          <p:sp>
            <p:nvSpPr>
              <p:cNvPr id="55340" name="Oval 93">
                <a:extLst>
                  <a:ext uri="{FF2B5EF4-FFF2-40B4-BE49-F238E27FC236}">
                    <a16:creationId xmlns:a16="http://schemas.microsoft.com/office/drawing/2014/main" id="{969CE39C-CDC0-5D14-AA45-CB05D81C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41" name="Line 94">
                <a:extLst>
                  <a:ext uri="{FF2B5EF4-FFF2-40B4-BE49-F238E27FC236}">
                    <a16:creationId xmlns:a16="http://schemas.microsoft.com/office/drawing/2014/main" id="{17760F55-BA1F-5DB4-349A-3AD919162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28" name="Group 95">
              <a:extLst>
                <a:ext uri="{FF2B5EF4-FFF2-40B4-BE49-F238E27FC236}">
                  <a16:creationId xmlns:a16="http://schemas.microsoft.com/office/drawing/2014/main" id="{2CD738CB-7892-9928-DB79-249E923E0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1968"/>
              <a:ext cx="209" cy="198"/>
              <a:chOff x="2976" y="1488"/>
              <a:chExt cx="96" cy="192"/>
            </a:xfrm>
          </p:grpSpPr>
          <p:sp>
            <p:nvSpPr>
              <p:cNvPr id="55338" name="Oval 96">
                <a:extLst>
                  <a:ext uri="{FF2B5EF4-FFF2-40B4-BE49-F238E27FC236}">
                    <a16:creationId xmlns:a16="http://schemas.microsoft.com/office/drawing/2014/main" id="{F8CD1482-6851-DB76-8945-CFBE1F399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39" name="Line 97">
                <a:extLst>
                  <a:ext uri="{FF2B5EF4-FFF2-40B4-BE49-F238E27FC236}">
                    <a16:creationId xmlns:a16="http://schemas.microsoft.com/office/drawing/2014/main" id="{3824DA6A-33A2-38E3-ED0D-705770D30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29" name="Group 98">
              <a:extLst>
                <a:ext uri="{FF2B5EF4-FFF2-40B4-BE49-F238E27FC236}">
                  <a16:creationId xmlns:a16="http://schemas.microsoft.com/office/drawing/2014/main" id="{A726D2C0-29A6-5577-6817-6E0283442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2" y="1488"/>
              <a:ext cx="208" cy="198"/>
              <a:chOff x="2976" y="1488"/>
              <a:chExt cx="96" cy="192"/>
            </a:xfrm>
          </p:grpSpPr>
          <p:sp>
            <p:nvSpPr>
              <p:cNvPr id="55336" name="Oval 99">
                <a:extLst>
                  <a:ext uri="{FF2B5EF4-FFF2-40B4-BE49-F238E27FC236}">
                    <a16:creationId xmlns:a16="http://schemas.microsoft.com/office/drawing/2014/main" id="{8B731441-2740-0CA9-8E34-07DD8AAEF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37" name="Line 100">
                <a:extLst>
                  <a:ext uri="{FF2B5EF4-FFF2-40B4-BE49-F238E27FC236}">
                    <a16:creationId xmlns:a16="http://schemas.microsoft.com/office/drawing/2014/main" id="{A5268623-2BBE-7736-1A85-E1953D671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30" name="Group 101">
              <a:extLst>
                <a:ext uri="{FF2B5EF4-FFF2-40B4-BE49-F238E27FC236}">
                  <a16:creationId xmlns:a16="http://schemas.microsoft.com/office/drawing/2014/main" id="{82B43EE9-A076-9625-C0F4-BCC2C801A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272"/>
              <a:ext cx="208" cy="198"/>
              <a:chOff x="2976" y="1488"/>
              <a:chExt cx="96" cy="192"/>
            </a:xfrm>
          </p:grpSpPr>
          <p:sp>
            <p:nvSpPr>
              <p:cNvPr id="55334" name="Oval 102">
                <a:extLst>
                  <a:ext uri="{FF2B5EF4-FFF2-40B4-BE49-F238E27FC236}">
                    <a16:creationId xmlns:a16="http://schemas.microsoft.com/office/drawing/2014/main" id="{8603E7B6-873B-A61B-B874-DC11F78A0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35" name="Line 103">
                <a:extLst>
                  <a:ext uri="{FF2B5EF4-FFF2-40B4-BE49-F238E27FC236}">
                    <a16:creationId xmlns:a16="http://schemas.microsoft.com/office/drawing/2014/main" id="{1C990694-8443-EC64-0037-BCFB9E04F8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5331" name="Group 104">
              <a:extLst>
                <a:ext uri="{FF2B5EF4-FFF2-40B4-BE49-F238E27FC236}">
                  <a16:creationId xmlns:a16="http://schemas.microsoft.com/office/drawing/2014/main" id="{3551EC27-B343-D5E8-E6BD-22A630D64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8" y="1152"/>
              <a:ext cx="208" cy="198"/>
              <a:chOff x="2976" y="1488"/>
              <a:chExt cx="96" cy="192"/>
            </a:xfrm>
          </p:grpSpPr>
          <p:sp>
            <p:nvSpPr>
              <p:cNvPr id="55332" name="Oval 105">
                <a:extLst>
                  <a:ext uri="{FF2B5EF4-FFF2-40B4-BE49-F238E27FC236}">
                    <a16:creationId xmlns:a16="http://schemas.microsoft.com/office/drawing/2014/main" id="{170F1E15-56FF-1988-7AD3-20D5CEA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1488"/>
                <a:ext cx="96" cy="19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55333" name="Line 106">
                <a:extLst>
                  <a:ext uri="{FF2B5EF4-FFF2-40B4-BE49-F238E27FC236}">
                    <a16:creationId xmlns:a16="http://schemas.microsoft.com/office/drawing/2014/main" id="{BD2A3305-7153-0D2C-E2D7-0DC12A92E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584"/>
                <a:ext cx="0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5306" name="Object 107">
            <a:extLst>
              <a:ext uri="{FF2B5EF4-FFF2-40B4-BE49-F238E27FC236}">
                <a16:creationId xmlns:a16="http://schemas.microsoft.com/office/drawing/2014/main" id="{C1315A4A-A7F5-2502-FC34-FF131E09E9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2766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28900" imgH="4686300" progId="Equation.3">
                  <p:embed/>
                </p:oleObj>
              </mc:Choice>
              <mc:Fallback>
                <p:oleObj name="Equation" r:id="rId11" imgW="2628900" imgH="4686300" progId="Equation.3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276600"/>
                        <a:ext cx="114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9596" name="Group 108">
            <a:extLst>
              <a:ext uri="{FF2B5EF4-FFF2-40B4-BE49-F238E27FC236}">
                <a16:creationId xmlns:a16="http://schemas.microsoft.com/office/drawing/2014/main" id="{3CB550D0-0C46-5E3E-1F51-DB5E91BC466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5029200"/>
            <a:ext cx="2632075" cy="838200"/>
            <a:chOff x="3648" y="3168"/>
            <a:chExt cx="1658" cy="528"/>
          </a:xfrm>
        </p:grpSpPr>
        <p:sp>
          <p:nvSpPr>
            <p:cNvPr id="55308" name="AutoShape 109">
              <a:extLst>
                <a:ext uri="{FF2B5EF4-FFF2-40B4-BE49-F238E27FC236}">
                  <a16:creationId xmlns:a16="http://schemas.microsoft.com/office/drawing/2014/main" id="{3B192C57-2002-DF93-B1EE-450E16F5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360"/>
              <a:ext cx="624" cy="96"/>
            </a:xfrm>
            <a:prstGeom prst="rightArrow">
              <a:avLst>
                <a:gd name="adj1" fmla="val 50000"/>
                <a:gd name="adj2" fmla="val 162500"/>
              </a:avLst>
            </a:prstGeom>
            <a:solidFill>
              <a:srgbClr val="FFFFFF"/>
            </a:solidFill>
            <a:ln w="381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55309" name="Oval 110">
              <a:extLst>
                <a:ext uri="{FF2B5EF4-FFF2-40B4-BE49-F238E27FC236}">
                  <a16:creationId xmlns:a16="http://schemas.microsoft.com/office/drawing/2014/main" id="{05244CA7-1E2A-63B6-72A3-B82D33EC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8"/>
              <a:ext cx="528" cy="52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graphicFrame>
          <p:nvGraphicFramePr>
            <p:cNvPr id="55310" name="Object 111">
              <a:extLst>
                <a:ext uri="{FF2B5EF4-FFF2-40B4-BE49-F238E27FC236}">
                  <a16:creationId xmlns:a16="http://schemas.microsoft.com/office/drawing/2014/main" id="{E1D6CD6C-7C15-6E6D-FB85-908181F77F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3264"/>
            <a:ext cx="2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3505200" imgH="3797300" progId="Equation.3">
                    <p:embed/>
                  </p:oleObj>
                </mc:Choice>
                <mc:Fallback>
                  <p:oleObj name="公式" r:id="rId13" imgW="3505200" imgH="379730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264"/>
                          <a:ext cx="26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1" name="Line 112">
              <a:extLst>
                <a:ext uri="{FF2B5EF4-FFF2-40B4-BE49-F238E27FC236}">
                  <a16:creationId xmlns:a16="http://schemas.microsoft.com/office/drawing/2014/main" id="{627D89C6-EDED-1C40-82A1-066E054D5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7" y="3216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9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9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5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5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5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5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490" grpId="0" animBg="1" autoUpdateAnimBg="0"/>
      <p:bldP spid="959491" grpId="0" build="p" autoUpdateAnimBg="0" advAuto="0"/>
      <p:bldP spid="959526" grpId="0" autoUpdateAnimBg="0"/>
      <p:bldP spid="959527" grpId="0" build="p" autoUpdateAnimBg="0"/>
      <p:bldP spid="959528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514" name="Group 2">
            <a:extLst>
              <a:ext uri="{FF2B5EF4-FFF2-40B4-BE49-F238E27FC236}">
                <a16:creationId xmlns:a16="http://schemas.microsoft.com/office/drawing/2014/main" id="{E762FEFB-2146-A9F6-28C3-F4449824BDD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76200"/>
            <a:ext cx="8839200" cy="1554163"/>
            <a:chOff x="96" y="48"/>
            <a:chExt cx="5568" cy="979"/>
          </a:xfrm>
        </p:grpSpPr>
        <p:sp>
          <p:nvSpPr>
            <p:cNvPr id="56332" name="Text Box 3">
              <a:extLst>
                <a:ext uri="{FF2B5EF4-FFF2-40B4-BE49-F238E27FC236}">
                  <a16:creationId xmlns:a16="http://schemas.microsoft.com/office/drawing/2014/main" id="{35ED7612-2E92-3514-815C-81543A689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48"/>
              <a:ext cx="556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To express the extent to which a given medium is magnetized, a </a:t>
              </a:r>
              <a:r>
                <a:rPr lang="en-US" altLang="zh-CN" sz="3200" b="1">
                  <a:solidFill>
                    <a:srgbClr val="3333FF"/>
                  </a:solidFill>
                </a:rPr>
                <a:t>vector</a:t>
              </a:r>
              <a:r>
                <a:rPr lang="en-US" altLang="zh-CN" sz="3200" b="1"/>
                <a:t> quantity, </a:t>
              </a:r>
              <a:r>
                <a:rPr lang="en-US" altLang="zh-CN" sz="3200" b="1">
                  <a:solidFill>
                    <a:srgbClr val="3333FF"/>
                  </a:solidFill>
                </a:rPr>
                <a:t>magnetization      </a:t>
              </a:r>
              <a:r>
                <a:rPr lang="zh-CN" altLang="en-US" sz="2400" b="1">
                  <a:solidFill>
                    <a:srgbClr val="3333FF"/>
                  </a:solidFill>
                  <a:latin typeface="宋体" panose="02010600030101010101" pitchFamily="2" charset="-122"/>
                </a:rPr>
                <a:t>磁化强度</a:t>
              </a:r>
              <a:r>
                <a:rPr lang="en-US" altLang="zh-CN" sz="3200" b="1"/>
                <a:t>, is introduced:</a:t>
              </a:r>
            </a:p>
          </p:txBody>
        </p:sp>
        <p:graphicFrame>
          <p:nvGraphicFramePr>
            <p:cNvPr id="56333" name="Object 4">
              <a:extLst>
                <a:ext uri="{FF2B5EF4-FFF2-40B4-BE49-F238E27FC236}">
                  <a16:creationId xmlns:a16="http://schemas.microsoft.com/office/drawing/2014/main" id="{D3CEA1A6-E797-C170-7C3E-0378ABB206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98" y="340"/>
            <a:ext cx="3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4394200" progId="Equation.3">
                    <p:embed/>
                  </p:oleObj>
                </mc:Choice>
                <mc:Fallback>
                  <p:oleObj name="Equation" r:id="rId2" imgW="4394200" imgH="4394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8" y="340"/>
                          <a:ext cx="34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0517" name="Group 5">
            <a:extLst>
              <a:ext uri="{FF2B5EF4-FFF2-40B4-BE49-F238E27FC236}">
                <a16:creationId xmlns:a16="http://schemas.microsoft.com/office/drawing/2014/main" id="{B17B43A1-0D4A-F05B-2D8F-85831FF8D0E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0"/>
            <a:ext cx="3962400" cy="620713"/>
            <a:chOff x="576" y="2112"/>
            <a:chExt cx="2496" cy="391"/>
          </a:xfrm>
        </p:grpSpPr>
        <p:sp>
          <p:nvSpPr>
            <p:cNvPr id="56330" name="Text Box 6">
              <a:extLst>
                <a:ext uri="{FF2B5EF4-FFF2-40B4-BE49-F238E27FC236}">
                  <a16:creationId xmlns:a16="http://schemas.microsoft.com/office/drawing/2014/main" id="{7BE2DCFC-E1F4-AF1B-06EF-0671C7ACE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138"/>
              <a:ext cx="24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The unit of      is A/m.</a:t>
              </a:r>
            </a:p>
          </p:txBody>
        </p:sp>
        <p:graphicFrame>
          <p:nvGraphicFramePr>
            <p:cNvPr id="56331" name="Object 7">
              <a:extLst>
                <a:ext uri="{FF2B5EF4-FFF2-40B4-BE49-F238E27FC236}">
                  <a16:creationId xmlns:a16="http://schemas.microsoft.com/office/drawing/2014/main" id="{BDFFAA82-6B8E-8BD1-3266-15D738AED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0" y="2112"/>
            <a:ext cx="34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4200" imgH="4394200" progId="Equation.3">
                    <p:embed/>
                  </p:oleObj>
                </mc:Choice>
                <mc:Fallback>
                  <p:oleObj name="Equation" r:id="rId4" imgW="4394200" imgH="4394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2112"/>
                          <a:ext cx="348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0520" name="Object 8">
            <a:extLst>
              <a:ext uri="{FF2B5EF4-FFF2-40B4-BE49-F238E27FC236}">
                <a16:creationId xmlns:a16="http://schemas.microsoft.com/office/drawing/2014/main" id="{7C9A26EB-EB19-B184-BD4A-4F4FBD12DACD}"/>
              </a:ext>
            </a:extLst>
          </p:cNvPr>
          <p:cNvGraphicFramePr>
            <a:graphicFrameLocks/>
          </p:cNvGraphicFramePr>
          <p:nvPr/>
        </p:nvGraphicFramePr>
        <p:xfrm>
          <a:off x="2860675" y="1624013"/>
          <a:ext cx="26162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945600" imgH="12001500" progId="Equation.3">
                  <p:embed/>
                </p:oleObj>
              </mc:Choice>
              <mc:Fallback>
                <p:oleObj name="公式" r:id="rId6" imgW="21945600" imgH="120015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675" y="1624013"/>
                        <a:ext cx="2616200" cy="141605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21" name="Text Box 9">
            <a:extLst>
              <a:ext uri="{FF2B5EF4-FFF2-40B4-BE49-F238E27FC236}">
                <a16:creationId xmlns:a16="http://schemas.microsoft.com/office/drawing/2014/main" id="{0023C012-B101-B5CE-0B82-12A3EEF39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3048000"/>
            <a:ext cx="3294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ea typeface="楷体_GB2312" pitchFamily="49" charset="-122"/>
              </a:rPr>
              <a:t>It can be proved, </a:t>
            </a:r>
          </a:p>
        </p:txBody>
      </p:sp>
      <p:graphicFrame>
        <p:nvGraphicFramePr>
          <p:cNvPr id="960522" name="Object 10">
            <a:extLst>
              <a:ext uri="{FF2B5EF4-FFF2-40B4-BE49-F238E27FC236}">
                <a16:creationId xmlns:a16="http://schemas.microsoft.com/office/drawing/2014/main" id="{5BF5A719-32AE-B908-DD20-8842C14307A3}"/>
              </a:ext>
            </a:extLst>
          </p:cNvPr>
          <p:cNvGraphicFramePr>
            <a:graphicFrameLocks/>
          </p:cNvGraphicFramePr>
          <p:nvPr/>
        </p:nvGraphicFramePr>
        <p:xfrm>
          <a:off x="5148263" y="3792538"/>
          <a:ext cx="21272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427700" imgH="8483600" progId="Equation.3">
                  <p:embed/>
                </p:oleObj>
              </mc:Choice>
              <mc:Fallback>
                <p:oleObj name="公式" r:id="rId8" imgW="18427700" imgH="84836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792538"/>
                        <a:ext cx="2127250" cy="1004887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23" name="Text Box 11">
            <a:extLst>
              <a:ext uri="{FF2B5EF4-FFF2-40B4-BE49-F238E27FC236}">
                <a16:creationId xmlns:a16="http://schemas.microsoft.com/office/drawing/2014/main" id="{58BD8563-6225-B392-F5B3-B0DA6475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00600"/>
            <a:ext cx="87630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The net bound current enclosed in a closed loop </a:t>
            </a:r>
            <a:r>
              <a:rPr lang="en-US" altLang="zh-CN" sz="3200" b="1" i="1">
                <a:solidFill>
                  <a:srgbClr val="3333FF"/>
                </a:solidFill>
              </a:rPr>
              <a:t>L</a:t>
            </a:r>
            <a:r>
              <a:rPr lang="en-US" altLang="zh-CN" sz="3200" b="1">
                <a:solidFill>
                  <a:srgbClr val="3333FF"/>
                </a:solidFill>
              </a:rPr>
              <a:t> equals to the circulation of magnetization along the closed loop.</a:t>
            </a:r>
          </a:p>
        </p:txBody>
      </p:sp>
      <p:graphicFrame>
        <p:nvGraphicFramePr>
          <p:cNvPr id="960524" name="Object 12">
            <a:extLst>
              <a:ext uri="{FF2B5EF4-FFF2-40B4-BE49-F238E27FC236}">
                <a16:creationId xmlns:a16="http://schemas.microsoft.com/office/drawing/2014/main" id="{11A459A7-3D55-5BB3-2D3A-2F6EB159B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6688" y="3736975"/>
          <a:ext cx="20574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011900" imgH="9944100" progId="Equation.3">
                  <p:embed/>
                </p:oleObj>
              </mc:Choice>
              <mc:Fallback>
                <p:oleObj name="公式" r:id="rId10" imgW="19011900" imgH="9944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736975"/>
                        <a:ext cx="2057400" cy="1077913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0525" name="Text Box 13">
            <a:extLst>
              <a:ext uri="{FF2B5EF4-FFF2-40B4-BE49-F238E27FC236}">
                <a16:creationId xmlns:a16="http://schemas.microsoft.com/office/drawing/2014/main" id="{9BE19845-EBC7-28BE-832B-C3ADB0D9A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9624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and</a:t>
            </a:r>
          </a:p>
        </p:txBody>
      </p:sp>
      <p:sp>
        <p:nvSpPr>
          <p:cNvPr id="960526" name="AutoShape 14">
            <a:extLst>
              <a:ext uri="{FF2B5EF4-FFF2-40B4-BE49-F238E27FC236}">
                <a16:creationId xmlns:a16="http://schemas.microsoft.com/office/drawing/2014/main" id="{DC1C422C-0FD3-B99D-7E41-B91F936E9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95400"/>
            <a:ext cx="2819400" cy="609600"/>
          </a:xfrm>
          <a:prstGeom prst="cloudCallout">
            <a:avLst>
              <a:gd name="adj1" fmla="val -66894"/>
              <a:gd name="adj2" fmla="val 78384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/>
              <a:t>Take notes!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6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0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96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0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6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6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0521" grpId="0" autoUpdateAnimBg="0"/>
      <p:bldP spid="960523" grpId="0" autoUpdateAnimBg="0"/>
      <p:bldP spid="960525" grpId="0" build="p" autoUpdateAnimBg="0"/>
      <p:bldP spid="960526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Text Box 2">
            <a:extLst>
              <a:ext uri="{FF2B5EF4-FFF2-40B4-BE49-F238E27FC236}">
                <a16:creationId xmlns:a16="http://schemas.microsoft.com/office/drawing/2014/main" id="{04D7337F-B592-BCFA-4A58-022172332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3663"/>
            <a:ext cx="8763000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3. </a:t>
            </a:r>
            <a:r>
              <a:rPr kumimoji="0" lang="en-US" altLang="zh-CN" sz="3200" b="1">
                <a:solidFill>
                  <a:schemeClr val="tx2"/>
                </a:solidFill>
                <a:cs typeface="Arial" panose="020B0604020202020204" pitchFamily="34" charset="0"/>
              </a:rPr>
              <a:t>Circulation theorem with magnetic materials</a:t>
            </a:r>
            <a:endParaRPr lang="en-US" altLang="zh-CN" sz="3200" b="1"/>
          </a:p>
        </p:txBody>
      </p:sp>
      <p:graphicFrame>
        <p:nvGraphicFramePr>
          <p:cNvPr id="963587" name="Object 3">
            <a:extLst>
              <a:ext uri="{FF2B5EF4-FFF2-40B4-BE49-F238E27FC236}">
                <a16:creationId xmlns:a16="http://schemas.microsoft.com/office/drawing/2014/main" id="{D3CD676E-95DB-6ACB-E3B6-C0AF2C2F8C8A}"/>
              </a:ext>
            </a:extLst>
          </p:cNvPr>
          <p:cNvGraphicFramePr>
            <a:graphicFrameLocks/>
          </p:cNvGraphicFramePr>
          <p:nvPr/>
        </p:nvGraphicFramePr>
        <p:xfrm>
          <a:off x="1550988" y="1319213"/>
          <a:ext cx="523081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351700" imgH="10528300" progId="Equation.3">
                  <p:embed/>
                </p:oleObj>
              </mc:Choice>
              <mc:Fallback>
                <p:oleObj name="公式" r:id="rId2" imgW="45351700" imgH="105283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1319213"/>
                        <a:ext cx="5230812" cy="1246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8" name="Object 4">
            <a:extLst>
              <a:ext uri="{FF2B5EF4-FFF2-40B4-BE49-F238E27FC236}">
                <a16:creationId xmlns:a16="http://schemas.microsoft.com/office/drawing/2014/main" id="{74485D17-9656-C1AB-887D-DAD247058EAF}"/>
              </a:ext>
            </a:extLst>
          </p:cNvPr>
          <p:cNvGraphicFramePr>
            <a:graphicFrameLocks/>
          </p:cNvGraphicFramePr>
          <p:nvPr/>
        </p:nvGraphicFramePr>
        <p:xfrm>
          <a:off x="1819275" y="2492375"/>
          <a:ext cx="41211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620700" imgH="10528300" progId="Equation.3">
                  <p:embed/>
                </p:oleObj>
              </mc:Choice>
              <mc:Fallback>
                <p:oleObj name="公式" r:id="rId4" imgW="38620700" imgH="105283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2492375"/>
                        <a:ext cx="4121150" cy="10239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589" name="Object 5">
            <a:extLst>
              <a:ext uri="{FF2B5EF4-FFF2-40B4-BE49-F238E27FC236}">
                <a16:creationId xmlns:a16="http://schemas.microsoft.com/office/drawing/2014/main" id="{C219ED02-C1AD-F57B-0DD1-6B4A46667FD4}"/>
              </a:ext>
            </a:extLst>
          </p:cNvPr>
          <p:cNvGraphicFramePr>
            <a:graphicFrameLocks/>
          </p:cNvGraphicFramePr>
          <p:nvPr/>
        </p:nvGraphicFramePr>
        <p:xfrm>
          <a:off x="1219200" y="3598863"/>
          <a:ext cx="2028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35600" imgH="9944100" progId="Equation.3">
                  <p:embed/>
                </p:oleObj>
              </mc:Choice>
              <mc:Fallback>
                <p:oleObj name="Equation" r:id="rId6" imgW="18135600" imgH="99441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98863"/>
                        <a:ext cx="2028825" cy="114300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590" name="Text Box 6">
            <a:extLst>
              <a:ext uri="{FF2B5EF4-FFF2-40B4-BE49-F238E27FC236}">
                <a16:creationId xmlns:a16="http://schemas.microsoft.com/office/drawing/2014/main" id="{46F9F71A-8FDA-F9CA-946C-279432CD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1795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Let,</a:t>
            </a:r>
          </a:p>
        </p:txBody>
      </p:sp>
      <p:sp>
        <p:nvSpPr>
          <p:cNvPr id="963591" name="Text Box 7">
            <a:extLst>
              <a:ext uri="{FF2B5EF4-FFF2-40B4-BE49-F238E27FC236}">
                <a16:creationId xmlns:a16="http://schemas.microsoft.com/office/drawing/2014/main" id="{239995A3-DC74-688D-55B5-7D214D5E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27463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3333FF"/>
                </a:solidFill>
              </a:rPr>
              <a:t>then,</a:t>
            </a:r>
          </a:p>
        </p:txBody>
      </p:sp>
      <p:graphicFrame>
        <p:nvGraphicFramePr>
          <p:cNvPr id="963592" name="Object 8">
            <a:extLst>
              <a:ext uri="{FF2B5EF4-FFF2-40B4-BE49-F238E27FC236}">
                <a16:creationId xmlns:a16="http://schemas.microsoft.com/office/drawing/2014/main" id="{9A08E1EE-3F23-235C-CD6A-D2EAD0BDA077}"/>
              </a:ext>
            </a:extLst>
          </p:cNvPr>
          <p:cNvGraphicFramePr>
            <a:graphicFrameLocks/>
          </p:cNvGraphicFramePr>
          <p:nvPr/>
        </p:nvGraphicFramePr>
        <p:xfrm>
          <a:off x="4727575" y="3768725"/>
          <a:ext cx="301307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8384500" imgH="7023100" progId="Equation.3">
                  <p:embed/>
                </p:oleObj>
              </mc:Choice>
              <mc:Fallback>
                <p:oleObj name="公式" r:id="rId8" imgW="28384500" imgH="70231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768725"/>
                        <a:ext cx="3013075" cy="739775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3593" name="Group 9">
            <a:extLst>
              <a:ext uri="{FF2B5EF4-FFF2-40B4-BE49-F238E27FC236}">
                <a16:creationId xmlns:a16="http://schemas.microsoft.com/office/drawing/2014/main" id="{D2CEAD5E-8DCA-603D-06CA-72D9E2E9BC4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724400"/>
            <a:ext cx="8763000" cy="1554163"/>
            <a:chOff x="96" y="2976"/>
            <a:chExt cx="5520" cy="979"/>
          </a:xfrm>
        </p:grpSpPr>
        <p:grpSp>
          <p:nvGrpSpPr>
            <p:cNvPr id="57354" name="Group 10">
              <a:extLst>
                <a:ext uri="{FF2B5EF4-FFF2-40B4-BE49-F238E27FC236}">
                  <a16:creationId xmlns:a16="http://schemas.microsoft.com/office/drawing/2014/main" id="{B27DA0C1-711D-5B90-C84E-6E250CEB3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2976"/>
              <a:ext cx="5520" cy="979"/>
              <a:chOff x="96" y="3197"/>
              <a:chExt cx="5520" cy="979"/>
            </a:xfrm>
          </p:grpSpPr>
          <p:sp>
            <p:nvSpPr>
              <p:cNvPr id="57356" name="Text Box 11">
                <a:extLst>
                  <a:ext uri="{FF2B5EF4-FFF2-40B4-BE49-F238E27FC236}">
                    <a16:creationId xmlns:a16="http://schemas.microsoft.com/office/drawing/2014/main" id="{D5DCD2C6-BA86-0BB4-661F-3F1B17F7C2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" y="3197"/>
                <a:ext cx="5520" cy="9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rgbClr val="3333FF"/>
                    </a:solidFill>
                  </a:rPr>
                  <a:t>The circulation of     along any closed loop equals to the algebraic sum of free current encircled by the closed loop </a:t>
                </a:r>
                <a:r>
                  <a:rPr lang="en-US" altLang="zh-CN" sz="3200" b="1" i="1">
                    <a:solidFill>
                      <a:srgbClr val="3333FF"/>
                    </a:solidFill>
                  </a:rPr>
                  <a:t>L </a:t>
                </a:r>
                <a:r>
                  <a:rPr lang="en-US" altLang="zh-CN" sz="3200" b="1" i="1">
                    <a:solidFill>
                      <a:srgbClr val="3333FF"/>
                    </a:solidFill>
                    <a:cs typeface="Times New Roman" panose="02020603050405020304" pitchFamily="18" charset="0"/>
                  </a:rPr>
                  <a:t>—— </a:t>
                </a:r>
                <a:r>
                  <a:rPr lang="en-US" altLang="zh-CN" sz="3200" b="1" i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Theorem of      circulation </a:t>
                </a:r>
                <a:r>
                  <a:rPr lang="en-US" altLang="zh-CN" sz="3200" b="1" i="1">
                    <a:solidFill>
                      <a:srgbClr val="FF0000"/>
                    </a:solidFill>
                  </a:rPr>
                  <a:t>.</a:t>
                </a:r>
              </a:p>
            </p:txBody>
          </p:sp>
          <p:graphicFrame>
            <p:nvGraphicFramePr>
              <p:cNvPr id="57357" name="Object 12">
                <a:extLst>
                  <a:ext uri="{FF2B5EF4-FFF2-40B4-BE49-F238E27FC236}">
                    <a16:creationId xmlns:a16="http://schemas.microsoft.com/office/drawing/2014/main" id="{513C2AB3-4202-1228-9DDD-7833BA814A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23" y="3205"/>
              <a:ext cx="31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102100" imgH="4394200" progId="Equation.3">
                      <p:embed/>
                    </p:oleObj>
                  </mc:Choice>
                  <mc:Fallback>
                    <p:oleObj name="Equation" r:id="rId10" imgW="4102100" imgH="4394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3" y="3205"/>
                            <a:ext cx="314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7355" name="Object 13">
              <a:extLst>
                <a:ext uri="{FF2B5EF4-FFF2-40B4-BE49-F238E27FC236}">
                  <a16:creationId xmlns:a16="http://schemas.microsoft.com/office/drawing/2014/main" id="{5D3CD458-A147-9302-D111-BD14C1027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00" y="3604"/>
            <a:ext cx="31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102100" imgH="4394200" progId="Equation.3">
                    <p:embed/>
                  </p:oleObj>
                </mc:Choice>
                <mc:Fallback>
                  <p:oleObj name="Equation" r:id="rId12" imgW="4102100" imgH="4394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0" y="3604"/>
                          <a:ext cx="31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3598" name="Object 14">
            <a:extLst>
              <a:ext uri="{FF2B5EF4-FFF2-40B4-BE49-F238E27FC236}">
                <a16:creationId xmlns:a16="http://schemas.microsoft.com/office/drawing/2014/main" id="{89A35E37-2F1E-6BF8-A1F0-048DA2B42CD0}"/>
              </a:ext>
            </a:extLst>
          </p:cNvPr>
          <p:cNvGraphicFramePr>
            <a:graphicFrameLocks/>
          </p:cNvGraphicFramePr>
          <p:nvPr/>
        </p:nvGraphicFramePr>
        <p:xfrm>
          <a:off x="1592263" y="635000"/>
          <a:ext cx="47926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1541700" imgH="7023100" progId="Equation.3">
                  <p:embed/>
                </p:oleObj>
              </mc:Choice>
              <mc:Fallback>
                <p:oleObj name="公式" r:id="rId14" imgW="41541700" imgH="70231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635000"/>
                        <a:ext cx="4792662" cy="8302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96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6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9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9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6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96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86" grpId="0" animBg="1" autoUpdateAnimBg="0"/>
      <p:bldP spid="963590" grpId="0" build="p" autoUpdateAnimBg="0"/>
      <p:bldP spid="963591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614" name="Group 6">
            <a:extLst>
              <a:ext uri="{FF2B5EF4-FFF2-40B4-BE49-F238E27FC236}">
                <a16:creationId xmlns:a16="http://schemas.microsoft.com/office/drawing/2014/main" id="{5DF3A0B4-A839-8992-CE36-DDBD49DCA5CE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533400"/>
            <a:ext cx="8991600" cy="1554163"/>
            <a:chOff x="63" y="469"/>
            <a:chExt cx="5664" cy="979"/>
          </a:xfrm>
        </p:grpSpPr>
        <p:sp>
          <p:nvSpPr>
            <p:cNvPr id="58385" name="Text Box 7">
              <a:extLst>
                <a:ext uri="{FF2B5EF4-FFF2-40B4-BE49-F238E27FC236}">
                  <a16:creationId xmlns:a16="http://schemas.microsoft.com/office/drawing/2014/main" id="{1692C36B-20CB-03C5-8166-E41FFCF41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" y="469"/>
              <a:ext cx="556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(1)</a:t>
              </a:r>
              <a:r>
                <a:rPr lang="en-US" altLang="zh-CN" sz="3200" b="1"/>
                <a:t> If the magnetic material were not present,              then the above equation reduce to the Ampere-loop law in vacuum.</a:t>
              </a:r>
            </a:p>
          </p:txBody>
        </p:sp>
        <p:graphicFrame>
          <p:nvGraphicFramePr>
            <p:cNvPr id="58386" name="Object 8">
              <a:extLst>
                <a:ext uri="{FF2B5EF4-FFF2-40B4-BE49-F238E27FC236}">
                  <a16:creationId xmlns:a16="http://schemas.microsoft.com/office/drawing/2014/main" id="{E5D84350-2507-056E-3708-A2A815E72F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55" y="495"/>
            <a:ext cx="6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359900" imgH="4686300" progId="Equation.3">
                    <p:embed/>
                  </p:oleObj>
                </mc:Choice>
                <mc:Fallback>
                  <p:oleObj name="Equation" r:id="rId2" imgW="9359900" imgH="4686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5" y="495"/>
                          <a:ext cx="67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4613" name="Text Box 5">
            <a:extLst>
              <a:ext uri="{FF2B5EF4-FFF2-40B4-BE49-F238E27FC236}">
                <a16:creationId xmlns:a16="http://schemas.microsoft.com/office/drawing/2014/main" id="{3388C44A-5ED2-3891-C5F0-5E9FAF46C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2759075" cy="519113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Explanations:</a:t>
            </a:r>
          </a:p>
        </p:txBody>
      </p:sp>
      <p:graphicFrame>
        <p:nvGraphicFramePr>
          <p:cNvPr id="964618" name="Object 10">
            <a:extLst>
              <a:ext uri="{FF2B5EF4-FFF2-40B4-BE49-F238E27FC236}">
                <a16:creationId xmlns:a16="http://schemas.microsoft.com/office/drawing/2014/main" id="{0D538E32-31DD-2E6F-0D43-85C0103327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1225" y="2058988"/>
          <a:ext cx="301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327100" imgH="5854700" progId="Equation.3">
                  <p:embed/>
                </p:oleObj>
              </mc:Choice>
              <mc:Fallback>
                <p:oleObj name="公式" r:id="rId4" imgW="26327100" imgH="5854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2058988"/>
                        <a:ext cx="3019425" cy="67310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17" name="Text Box 9">
            <a:extLst>
              <a:ext uri="{FF2B5EF4-FFF2-40B4-BE49-F238E27FC236}">
                <a16:creationId xmlns:a16="http://schemas.microsoft.com/office/drawing/2014/main" id="{65480EDF-40C4-9A40-9163-F8360F50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487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(2)</a:t>
            </a:r>
            <a:r>
              <a:rPr lang="en-US" altLang="zh-CN" sz="3200" b="1"/>
              <a:t> For isotropic medium,</a:t>
            </a:r>
          </a:p>
        </p:txBody>
      </p:sp>
      <p:sp>
        <p:nvSpPr>
          <p:cNvPr id="964619" name="Text Box 11">
            <a:extLst>
              <a:ext uri="{FF2B5EF4-FFF2-40B4-BE49-F238E27FC236}">
                <a16:creationId xmlns:a16="http://schemas.microsoft.com/office/drawing/2014/main" id="{31A05664-EA91-09D6-4ADF-330FA4290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2625725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where</a:t>
            </a:r>
            <a:r>
              <a:rPr lang="en-US" altLang="zh-CN" sz="3200" b="1"/>
              <a:t> </a:t>
            </a:r>
            <a:r>
              <a:rPr lang="en-US" altLang="zh-CN" sz="3200" b="1" i="1">
                <a:sym typeface="Symbol" pitchFamily="2" charset="2"/>
              </a:rPr>
              <a:t></a:t>
            </a:r>
            <a:r>
              <a:rPr lang="en-US" altLang="zh-CN" sz="3200" b="1">
                <a:sym typeface="Symbol" pitchFamily="2" charset="2"/>
              </a:rPr>
              <a:t> </a:t>
            </a:r>
            <a:r>
              <a:rPr lang="en-US" altLang="zh-CN" b="1">
                <a:sym typeface="Symbol" pitchFamily="2" charset="2"/>
              </a:rPr>
              <a:t>is the</a:t>
            </a:r>
            <a:r>
              <a:rPr lang="en-US" altLang="zh-CN">
                <a:sym typeface="Symbol" pitchFamily="2" charset="2"/>
              </a:rPr>
              <a:t> </a:t>
            </a:r>
            <a:r>
              <a:rPr kumimoji="0" lang="en-US" altLang="zh-CN" sz="3200" b="1">
                <a:solidFill>
                  <a:srgbClr val="3333FF"/>
                </a:solidFill>
              </a:rPr>
              <a:t>permeability of magnetic materials.</a:t>
            </a:r>
          </a:p>
        </p:txBody>
      </p:sp>
      <p:grpSp>
        <p:nvGrpSpPr>
          <p:cNvPr id="964620" name="Group 12">
            <a:extLst>
              <a:ext uri="{FF2B5EF4-FFF2-40B4-BE49-F238E27FC236}">
                <a16:creationId xmlns:a16="http://schemas.microsoft.com/office/drawing/2014/main" id="{25A9E0C0-225F-78DE-878E-0FBEB916FC84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200400"/>
            <a:ext cx="8534400" cy="1066800"/>
            <a:chOff x="144" y="2832"/>
            <a:chExt cx="5376" cy="672"/>
          </a:xfrm>
        </p:grpSpPr>
        <p:graphicFrame>
          <p:nvGraphicFramePr>
            <p:cNvPr id="58382" name="Object 13">
              <a:extLst>
                <a:ext uri="{FF2B5EF4-FFF2-40B4-BE49-F238E27FC236}">
                  <a16:creationId xmlns:a16="http://schemas.microsoft.com/office/drawing/2014/main" id="{51C9277B-0221-0DE8-F39F-E084B5C1F2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865"/>
            <a:ext cx="105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193000" imgH="7023100" progId="Equation.3">
                    <p:embed/>
                  </p:oleObj>
                </mc:Choice>
                <mc:Fallback>
                  <p:oleObj name="Equation" r:id="rId6" imgW="20193000" imgH="7023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865"/>
                          <a:ext cx="1056" cy="36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3" name="Text Box 14">
              <a:extLst>
                <a:ext uri="{FF2B5EF4-FFF2-40B4-BE49-F238E27FC236}">
                  <a16:creationId xmlns:a16="http://schemas.microsoft.com/office/drawing/2014/main" id="{D35A62C2-5840-B75D-30A2-8AC68C8DC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53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(3)</a:t>
              </a:r>
              <a:r>
                <a:rPr lang="en-US" altLang="zh-CN" sz="3200" b="1"/>
                <a:t> One may compare     with                 , which is another</a:t>
              </a:r>
              <a:r>
                <a:rPr lang="en-US" altLang="zh-CN"/>
                <a:t> </a:t>
              </a:r>
              <a:r>
                <a:rPr lang="en-US" altLang="zh-CN" sz="3200" b="1">
                  <a:solidFill>
                    <a:srgbClr val="3333FF"/>
                  </a:solidFill>
                </a:rPr>
                <a:t>supplementary </a:t>
              </a:r>
              <a:r>
                <a:rPr lang="en-US" altLang="zh-CN" sz="3200" b="1">
                  <a:solidFill>
                    <a:schemeClr val="tx2"/>
                  </a:solidFill>
                </a:rPr>
                <a:t>physical quantity.</a:t>
              </a:r>
            </a:p>
          </p:txBody>
        </p:sp>
        <p:graphicFrame>
          <p:nvGraphicFramePr>
            <p:cNvPr id="58384" name="Object 15">
              <a:extLst>
                <a:ext uri="{FF2B5EF4-FFF2-40B4-BE49-F238E27FC236}">
                  <a16:creationId xmlns:a16="http://schemas.microsoft.com/office/drawing/2014/main" id="{E4EDF7CC-A709-72B8-6614-08E213B279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869"/>
            <a:ext cx="28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02100" imgH="4394200" progId="Equation.3">
                    <p:embed/>
                  </p:oleObj>
                </mc:Choice>
                <mc:Fallback>
                  <p:oleObj name="Equation" r:id="rId8" imgW="4102100" imgH="4394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869"/>
                          <a:ext cx="280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4624" name="Group 16">
            <a:extLst>
              <a:ext uri="{FF2B5EF4-FFF2-40B4-BE49-F238E27FC236}">
                <a16:creationId xmlns:a16="http://schemas.microsoft.com/office/drawing/2014/main" id="{F94DCAC7-7DFD-5BD7-5A22-092FE8B8383B}"/>
              </a:ext>
            </a:extLst>
          </p:cNvPr>
          <p:cNvGrpSpPr>
            <a:grpSpLocks/>
          </p:cNvGrpSpPr>
          <p:nvPr/>
        </p:nvGrpSpPr>
        <p:grpSpPr bwMode="auto">
          <a:xfrm>
            <a:off x="0" y="4373563"/>
            <a:ext cx="6764338" cy="579437"/>
            <a:chOff x="155" y="3072"/>
            <a:chExt cx="4261" cy="365"/>
          </a:xfrm>
        </p:grpSpPr>
        <p:graphicFrame>
          <p:nvGraphicFramePr>
            <p:cNvPr id="58380" name="Object 17">
              <a:extLst>
                <a:ext uri="{FF2B5EF4-FFF2-40B4-BE49-F238E27FC236}">
                  <a16:creationId xmlns:a16="http://schemas.microsoft.com/office/drawing/2014/main" id="{35306CBA-D77D-BAC7-19C7-F26F573E90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072"/>
            <a:ext cx="3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02100" imgH="4394200" progId="Equation.3">
                    <p:embed/>
                  </p:oleObj>
                </mc:Choice>
                <mc:Fallback>
                  <p:oleObj name="Equation" r:id="rId10" imgW="4102100" imgH="4394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072"/>
                          <a:ext cx="31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1" name="Text Box 18">
              <a:extLst>
                <a:ext uri="{FF2B5EF4-FFF2-40B4-BE49-F238E27FC236}">
                  <a16:creationId xmlns:a16="http://schemas.microsoft.com/office/drawing/2014/main" id="{4432FBD5-98C3-D62E-B873-220AD3D7E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" y="3072"/>
              <a:ext cx="426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(4)</a:t>
              </a:r>
              <a:r>
                <a:rPr lang="en-US" altLang="zh-CN" sz="3200" b="1"/>
                <a:t> The unit of      in SI system is A/m.</a:t>
              </a:r>
            </a:p>
          </p:txBody>
        </p:sp>
      </p:grpSp>
      <p:sp>
        <p:nvSpPr>
          <p:cNvPr id="964627" name="Text Box 19">
            <a:extLst>
              <a:ext uri="{FF2B5EF4-FFF2-40B4-BE49-F238E27FC236}">
                <a16:creationId xmlns:a16="http://schemas.microsoft.com/office/drawing/2014/main" id="{4060CAF1-B770-603B-0528-A8BCE50C1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9200"/>
            <a:ext cx="906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(5)</a:t>
            </a:r>
            <a:r>
              <a:rPr lang="en-US" altLang="zh-CN" sz="3200" b="1"/>
              <a:t> If with symmetry in distribution of free current, </a:t>
            </a:r>
          </a:p>
        </p:txBody>
      </p:sp>
      <p:grpSp>
        <p:nvGrpSpPr>
          <p:cNvPr id="964628" name="Group 20">
            <a:extLst>
              <a:ext uri="{FF2B5EF4-FFF2-40B4-BE49-F238E27FC236}">
                <a16:creationId xmlns:a16="http://schemas.microsoft.com/office/drawing/2014/main" id="{9EEFD4D2-41B4-7AE8-ECE9-49859650599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638800"/>
            <a:ext cx="3317875" cy="665163"/>
            <a:chOff x="336" y="3589"/>
            <a:chExt cx="2090" cy="419"/>
          </a:xfrm>
        </p:grpSpPr>
        <p:sp>
          <p:nvSpPr>
            <p:cNvPr id="58378" name="Text Box 21">
              <a:extLst>
                <a:ext uri="{FF2B5EF4-FFF2-40B4-BE49-F238E27FC236}">
                  <a16:creationId xmlns:a16="http://schemas.microsoft.com/office/drawing/2014/main" id="{07F04D34-145F-3DD9-7A20-31E908544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60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then</a:t>
              </a:r>
            </a:p>
          </p:txBody>
        </p:sp>
        <p:graphicFrame>
          <p:nvGraphicFramePr>
            <p:cNvPr id="58379" name="Object 22">
              <a:extLst>
                <a:ext uri="{FF2B5EF4-FFF2-40B4-BE49-F238E27FC236}">
                  <a16:creationId xmlns:a16="http://schemas.microsoft.com/office/drawing/2014/main" id="{F2664BB4-C9A7-D2CF-EBBC-63230D25E4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8" y="3589"/>
            <a:ext cx="1488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8719800" imgH="5270500" progId="Equation.3">
                    <p:embed/>
                  </p:oleObj>
                </mc:Choice>
                <mc:Fallback>
                  <p:oleObj name="Equation" r:id="rId11" imgW="18719800" imgH="52705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3589"/>
                          <a:ext cx="1488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4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4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6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3" grpId="0" animBg="1" autoUpdateAnimBg="0"/>
      <p:bldP spid="964617" grpId="0" build="p" autoUpdateAnimBg="0"/>
      <p:bldP spid="964619" grpId="0" build="p" autoUpdateAnimBg="0" advAuto="1000"/>
      <p:bldP spid="964627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5663" name="Group 31">
            <a:extLst>
              <a:ext uri="{FF2B5EF4-FFF2-40B4-BE49-F238E27FC236}">
                <a16:creationId xmlns:a16="http://schemas.microsoft.com/office/drawing/2014/main" id="{649DACD9-4411-4359-95F9-87DCC683CFC7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2590800"/>
            <a:ext cx="4191000" cy="4022725"/>
            <a:chOff x="3024" y="1642"/>
            <a:chExt cx="2640" cy="2534"/>
          </a:xfrm>
        </p:grpSpPr>
        <p:graphicFrame>
          <p:nvGraphicFramePr>
            <p:cNvPr id="59404" name="Object 32">
              <a:extLst>
                <a:ext uri="{FF2B5EF4-FFF2-40B4-BE49-F238E27FC236}">
                  <a16:creationId xmlns:a16="http://schemas.microsoft.com/office/drawing/2014/main" id="{0B71CFC6-A222-ACFA-840F-0617F08FE5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642"/>
            <a:ext cx="2640" cy="2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2" imgW="1898650" imgH="1822450" progId="Paint.Picture">
                    <p:embed/>
                  </p:oleObj>
                </mc:Choice>
                <mc:Fallback>
                  <p:oleObj name="BMP 图象" r:id="rId2" imgW="1898650" imgH="1822450" progId="Paint.Picture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642"/>
                          <a:ext cx="2640" cy="2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5" name="Rectangle 33">
              <a:extLst>
                <a:ext uri="{FF2B5EF4-FFF2-40B4-BE49-F238E27FC236}">
                  <a16:creationId xmlns:a16="http://schemas.microsoft.com/office/drawing/2014/main" id="{91EB3E98-F859-D3AF-2129-DAAF0686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6" y="26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AD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ea typeface="仿宋_GB2312" pitchFamily="49" charset="-122"/>
                </a:rPr>
                <a:t>R</a:t>
              </a:r>
              <a:r>
                <a:rPr lang="en-US" altLang="zh-CN" sz="2400" b="1" i="1" baseline="-25000">
                  <a:ea typeface="仿宋_GB2312" pitchFamily="49" charset="-122"/>
                </a:rPr>
                <a:t>1</a:t>
              </a:r>
            </a:p>
          </p:txBody>
        </p:sp>
        <p:sp>
          <p:nvSpPr>
            <p:cNvPr id="59406" name="Rectangle 34">
              <a:extLst>
                <a:ext uri="{FF2B5EF4-FFF2-40B4-BE49-F238E27FC236}">
                  <a16:creationId xmlns:a16="http://schemas.microsoft.com/office/drawing/2014/main" id="{E23CC852-5BE2-0617-D052-22384526B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60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AD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ea typeface="仿宋_GB2312" pitchFamily="49" charset="-122"/>
                </a:rPr>
                <a:t>R</a:t>
              </a:r>
              <a:r>
                <a:rPr lang="en-US" altLang="zh-CN" sz="2400" b="1" i="1" baseline="-25000">
                  <a:ea typeface="仿宋_GB2312" pitchFamily="49" charset="-122"/>
                </a:rPr>
                <a:t>2</a:t>
              </a:r>
            </a:p>
          </p:txBody>
        </p:sp>
        <p:sp>
          <p:nvSpPr>
            <p:cNvPr id="59407" name="Line 35">
              <a:extLst>
                <a:ext uri="{FF2B5EF4-FFF2-40B4-BE49-F238E27FC236}">
                  <a16:creationId xmlns:a16="http://schemas.microsoft.com/office/drawing/2014/main" id="{3405D70C-951E-9216-4C5F-F80A4D9CE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7" y="2388"/>
              <a:ext cx="473" cy="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" name="Line 36">
              <a:extLst>
                <a:ext uri="{FF2B5EF4-FFF2-40B4-BE49-F238E27FC236}">
                  <a16:creationId xmlns:a16="http://schemas.microsoft.com/office/drawing/2014/main" id="{FAC301E2-A404-90EA-9CF0-93A993257D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2" y="2272"/>
              <a:ext cx="785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Oval 37">
              <a:extLst>
                <a:ext uri="{FF2B5EF4-FFF2-40B4-BE49-F238E27FC236}">
                  <a16:creationId xmlns:a16="http://schemas.microsoft.com/office/drawing/2014/main" id="{6EDFB45C-D5A6-2C08-278D-97495757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2971"/>
              <a:ext cx="55" cy="53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  <p:sp>
          <p:nvSpPr>
            <p:cNvPr id="59410" name="Freeform 38">
              <a:extLst>
                <a:ext uri="{FF2B5EF4-FFF2-40B4-BE49-F238E27FC236}">
                  <a16:creationId xmlns:a16="http://schemas.microsoft.com/office/drawing/2014/main" id="{33D04C51-A0F8-5C65-1748-BF4198CF3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736"/>
              <a:ext cx="44" cy="414"/>
            </a:xfrm>
            <a:custGeom>
              <a:avLst/>
              <a:gdLst>
                <a:gd name="T0" fmla="*/ 44 w 48"/>
                <a:gd name="T1" fmla="*/ 0 h 432"/>
                <a:gd name="T2" fmla="*/ 0 w 48"/>
                <a:gd name="T3" fmla="*/ 184 h 432"/>
                <a:gd name="T4" fmla="*/ 44 w 48"/>
                <a:gd name="T5" fmla="*/ 414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" h="432">
                  <a:moveTo>
                    <a:pt x="48" y="0"/>
                  </a:moveTo>
                  <a:cubicBezTo>
                    <a:pt x="24" y="60"/>
                    <a:pt x="0" y="120"/>
                    <a:pt x="0" y="192"/>
                  </a:cubicBezTo>
                  <a:cubicBezTo>
                    <a:pt x="0" y="264"/>
                    <a:pt x="32" y="384"/>
                    <a:pt x="48" y="432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EAD5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65634" name="Text Box 2">
            <a:extLst>
              <a:ext uri="{FF2B5EF4-FFF2-40B4-BE49-F238E27FC236}">
                <a16:creationId xmlns:a16="http://schemas.microsoft.com/office/drawing/2014/main" id="{4039F9FE-C81E-02C1-5ACE-451E5C7E0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8588"/>
            <a:ext cx="1679575" cy="519112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Example:</a:t>
            </a:r>
          </a:p>
        </p:txBody>
      </p:sp>
      <p:sp>
        <p:nvSpPr>
          <p:cNvPr id="965635" name="Text Box 3">
            <a:extLst>
              <a:ext uri="{FF2B5EF4-FFF2-40B4-BE49-F238E27FC236}">
                <a16:creationId xmlns:a16="http://schemas.microsoft.com/office/drawing/2014/main" id="{2E503000-FE51-84B7-F897-81FAFB179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171700"/>
            <a:ext cx="1600200" cy="519113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Solution:</a:t>
            </a:r>
          </a:p>
        </p:txBody>
      </p:sp>
      <p:grpSp>
        <p:nvGrpSpPr>
          <p:cNvPr id="965636" name="Group 4">
            <a:extLst>
              <a:ext uri="{FF2B5EF4-FFF2-40B4-BE49-F238E27FC236}">
                <a16:creationId xmlns:a16="http://schemas.microsoft.com/office/drawing/2014/main" id="{5125A522-B302-22FE-2CE1-78DDB7103D8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92150"/>
            <a:ext cx="8991600" cy="969963"/>
            <a:chOff x="96" y="432"/>
            <a:chExt cx="5664" cy="611"/>
          </a:xfrm>
        </p:grpSpPr>
        <p:sp>
          <p:nvSpPr>
            <p:cNvPr id="59402" name="Text Box 5">
              <a:extLst>
                <a:ext uri="{FF2B5EF4-FFF2-40B4-BE49-F238E27FC236}">
                  <a16:creationId xmlns:a16="http://schemas.microsoft.com/office/drawing/2014/main" id="{0CE46C09-FC52-51F9-D3EA-EDAF4C5C2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432"/>
              <a:ext cx="566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660033"/>
                  </a:solidFill>
                </a:rPr>
                <a:t>A toroid is fully filled with magnetic medium, </a:t>
              </a:r>
              <a:r>
                <a:rPr lang="en-US" altLang="zh-CN" b="1" i="1">
                  <a:solidFill>
                    <a:srgbClr val="660033"/>
                  </a:solidFill>
                  <a:sym typeface="Symbol" pitchFamily="2" charset="2"/>
                </a:rPr>
                <a:t>=</a:t>
              </a:r>
              <a:r>
                <a:rPr lang="en-US" altLang="zh-CN" b="1">
                  <a:solidFill>
                    <a:srgbClr val="660033"/>
                  </a:solidFill>
                  <a:sym typeface="Symbol" pitchFamily="2" charset="2"/>
                </a:rPr>
                <a:t>510</a:t>
              </a:r>
              <a:r>
                <a:rPr lang="en-US" altLang="zh-CN" b="1" baseline="30000">
                  <a:solidFill>
                    <a:srgbClr val="660033"/>
                  </a:solidFill>
                  <a:sym typeface="Symbol" pitchFamily="2" charset="2"/>
                </a:rPr>
                <a:t>-4 </a:t>
              </a:r>
              <a:r>
                <a:rPr lang="en-US" altLang="zh-CN" b="1">
                  <a:solidFill>
                    <a:srgbClr val="660033"/>
                  </a:solidFill>
                  <a:sym typeface="Symbol" pitchFamily="2" charset="2"/>
                </a:rPr>
                <a:t>T</a:t>
              </a:r>
              <a:r>
                <a:rPr lang="en-US" altLang="zh-CN" b="1">
                  <a:sym typeface="Symbol" pitchFamily="2" charset="2"/>
                </a:rPr>
                <a:t>·</a:t>
              </a:r>
              <a:r>
                <a:rPr lang="en-US" altLang="zh-CN" b="1">
                  <a:solidFill>
                    <a:srgbClr val="660033"/>
                  </a:solidFill>
                  <a:sym typeface="Symbol" pitchFamily="2" charset="2"/>
                </a:rPr>
                <a:t>m/A, </a:t>
              </a:r>
              <a:r>
                <a:rPr lang="en-US" altLang="zh-CN" b="1" i="1">
                  <a:solidFill>
                    <a:srgbClr val="660033"/>
                  </a:solidFill>
                  <a:sym typeface="Symbol" pitchFamily="2" charset="2"/>
                </a:rPr>
                <a:t>n</a:t>
              </a:r>
              <a:r>
                <a:rPr lang="en-US" altLang="zh-CN" b="1">
                  <a:solidFill>
                    <a:srgbClr val="660033"/>
                  </a:solidFill>
                  <a:sym typeface="Symbol" pitchFamily="2" charset="2"/>
                </a:rPr>
                <a:t>=10</a:t>
              </a:r>
              <a:r>
                <a:rPr lang="en-US" altLang="zh-CN" b="1" baseline="30000">
                  <a:solidFill>
                    <a:srgbClr val="660033"/>
                  </a:solidFill>
                  <a:sym typeface="Symbol" pitchFamily="2" charset="2"/>
                </a:rPr>
                <a:t>3</a:t>
              </a:r>
              <a:r>
                <a:rPr lang="en-US" altLang="zh-CN" b="1">
                  <a:solidFill>
                    <a:srgbClr val="660033"/>
                  </a:solidFill>
                  <a:sym typeface="Symbol" pitchFamily="2" charset="2"/>
                </a:rPr>
                <a:t>/m,</a:t>
              </a:r>
              <a:r>
                <a:rPr lang="en-US" altLang="zh-CN">
                  <a:solidFill>
                    <a:srgbClr val="660033"/>
                  </a:solidFill>
                </a:rPr>
                <a:t> </a:t>
              </a:r>
              <a:r>
                <a:rPr lang="en-US" altLang="zh-CN" b="1" i="1">
                  <a:solidFill>
                    <a:srgbClr val="660033"/>
                  </a:solidFill>
                </a:rPr>
                <a:t>I=</a:t>
              </a:r>
              <a:r>
                <a:rPr lang="en-US" altLang="zh-CN" b="1">
                  <a:solidFill>
                    <a:srgbClr val="660033"/>
                  </a:solidFill>
                </a:rPr>
                <a:t>2A</a:t>
              </a:r>
              <a:r>
                <a:rPr lang="en-US" altLang="zh-CN" b="1" i="1">
                  <a:solidFill>
                    <a:srgbClr val="660033"/>
                  </a:solidFill>
                </a:rPr>
                <a:t>.</a:t>
              </a:r>
              <a:r>
                <a:rPr lang="en-US" altLang="zh-CN">
                  <a:solidFill>
                    <a:srgbClr val="660033"/>
                  </a:solidFill>
                </a:rPr>
                <a:t> </a:t>
              </a:r>
              <a:r>
                <a:rPr lang="en-US" altLang="zh-CN" b="1">
                  <a:solidFill>
                    <a:srgbClr val="660033"/>
                  </a:solidFill>
                </a:rPr>
                <a:t>Find:               interior the medium. </a:t>
              </a:r>
            </a:p>
          </p:txBody>
        </p:sp>
        <p:graphicFrame>
          <p:nvGraphicFramePr>
            <p:cNvPr id="59403" name="Object 6">
              <a:extLst>
                <a:ext uri="{FF2B5EF4-FFF2-40B4-BE49-F238E27FC236}">
                  <a16:creationId xmlns:a16="http://schemas.microsoft.com/office/drawing/2014/main" id="{7BF78B37-62CE-6132-7963-AFCC43BBC0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7" y="705"/>
            <a:ext cx="83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293600" imgH="4978400" progId="Equation.3">
                    <p:embed/>
                  </p:oleObj>
                </mc:Choice>
                <mc:Fallback>
                  <p:oleObj name="Equation" r:id="rId4" imgW="12293600" imgH="4978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705"/>
                          <a:ext cx="835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5658" name="Text Box 26">
            <a:extLst>
              <a:ext uri="{FF2B5EF4-FFF2-40B4-BE49-F238E27FC236}">
                <a16:creationId xmlns:a16="http://schemas.microsoft.com/office/drawing/2014/main" id="{213E3F68-8D90-C326-3093-C3B63ECAF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28775"/>
            <a:ext cx="914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Is the medium paramagnetism or diamag~ or ferromag~?</a:t>
            </a:r>
          </a:p>
        </p:txBody>
      </p:sp>
      <p:graphicFrame>
        <p:nvGraphicFramePr>
          <p:cNvPr id="965659" name="Object 27">
            <a:extLst>
              <a:ext uri="{FF2B5EF4-FFF2-40B4-BE49-F238E27FC236}">
                <a16:creationId xmlns:a16="http://schemas.microsoft.com/office/drawing/2014/main" id="{6BC70B27-6E15-1ADF-CD01-C190749E9C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8" y="2635250"/>
          <a:ext cx="4684712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1541700" imgH="10820400" progId="Equation.3">
                  <p:embed/>
                </p:oleObj>
              </mc:Choice>
              <mc:Fallback>
                <p:oleObj name="公式" r:id="rId6" imgW="41541700" imgH="108204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8" y="2635250"/>
                        <a:ext cx="4684712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5660" name="Text Box 28">
            <a:extLst>
              <a:ext uri="{FF2B5EF4-FFF2-40B4-BE49-F238E27FC236}">
                <a16:creationId xmlns:a16="http://schemas.microsoft.com/office/drawing/2014/main" id="{53548FB0-72FE-BC2F-DA93-4EB49A4E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481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So it is ferromagnetism.</a:t>
            </a:r>
          </a:p>
        </p:txBody>
      </p:sp>
      <p:graphicFrame>
        <p:nvGraphicFramePr>
          <p:cNvPr id="965661" name="Object 29">
            <a:extLst>
              <a:ext uri="{FF2B5EF4-FFF2-40B4-BE49-F238E27FC236}">
                <a16:creationId xmlns:a16="http://schemas.microsoft.com/office/drawing/2014/main" id="{A5E4CA9A-3065-792F-8A4E-E8DEE9454579}"/>
              </a:ext>
            </a:extLst>
          </p:cNvPr>
          <p:cNvGraphicFramePr>
            <a:graphicFrameLocks/>
          </p:cNvGraphicFramePr>
          <p:nvPr/>
        </p:nvGraphicFramePr>
        <p:xfrm>
          <a:off x="655638" y="4446588"/>
          <a:ext cx="38449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5991800" imgH="7023100" progId="Equation.3">
                  <p:embed/>
                </p:oleObj>
              </mc:Choice>
              <mc:Fallback>
                <p:oleObj name="公式" r:id="rId8" imgW="35991800" imgH="702310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446588"/>
                        <a:ext cx="3844925" cy="766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5662" name="Object 30">
            <a:extLst>
              <a:ext uri="{FF2B5EF4-FFF2-40B4-BE49-F238E27FC236}">
                <a16:creationId xmlns:a16="http://schemas.microsoft.com/office/drawing/2014/main" id="{AB7F60F2-7074-3DD2-37BF-37397713B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9363" y="5141913"/>
          <a:ext cx="25304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1361400" imgH="9359900" progId="Equation.3">
                  <p:embed/>
                </p:oleObj>
              </mc:Choice>
              <mc:Fallback>
                <p:oleObj name="公式" r:id="rId10" imgW="21361400" imgH="9359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5141913"/>
                        <a:ext cx="253047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6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5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5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96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6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4" grpId="0" animBg="1" autoUpdateAnimBg="0"/>
      <p:bldP spid="965635" grpId="0" animBg="1" autoUpdateAnimBg="0"/>
      <p:bldP spid="965658" grpId="0" build="p" autoUpdateAnimBg="0"/>
      <p:bldP spid="965660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658" name="Text Box 2">
            <a:extLst>
              <a:ext uri="{FF2B5EF4-FFF2-40B4-BE49-F238E27FC236}">
                <a16:creationId xmlns:a16="http://schemas.microsoft.com/office/drawing/2014/main" id="{9CFBB6FF-51FE-16BB-3D14-86E5B19FE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16113"/>
            <a:ext cx="640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As same as the one of long solenoid.</a:t>
            </a:r>
          </a:p>
        </p:txBody>
      </p:sp>
      <p:graphicFrame>
        <p:nvGraphicFramePr>
          <p:cNvPr id="966659" name="Object 3">
            <a:extLst>
              <a:ext uri="{FF2B5EF4-FFF2-40B4-BE49-F238E27FC236}">
                <a16:creationId xmlns:a16="http://schemas.microsoft.com/office/drawing/2014/main" id="{33331D60-EAE6-37B1-4EDE-D98D439ED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1125538"/>
          <a:ext cx="29003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450800" imgH="4686300" progId="Equation.3">
                  <p:embed/>
                </p:oleObj>
              </mc:Choice>
              <mc:Fallback>
                <p:oleObj name="公式" r:id="rId2" imgW="25450800" imgH="468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125538"/>
                        <a:ext cx="29003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6660" name="Object 4">
            <a:extLst>
              <a:ext uri="{FF2B5EF4-FFF2-40B4-BE49-F238E27FC236}">
                <a16:creationId xmlns:a16="http://schemas.microsoft.com/office/drawing/2014/main" id="{2645A03E-1C23-63BC-3E78-735A030DBF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0588" y="2619375"/>
          <a:ext cx="413861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328600" imgH="10236200" progId="Equation.3">
                  <p:embed/>
                </p:oleObj>
              </mc:Choice>
              <mc:Fallback>
                <p:oleObj name="公式" r:id="rId4" imgW="38328600" imgH="1023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2619375"/>
                        <a:ext cx="4138612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6661" name="Object 5">
            <a:extLst>
              <a:ext uri="{FF2B5EF4-FFF2-40B4-BE49-F238E27FC236}">
                <a16:creationId xmlns:a16="http://schemas.microsoft.com/office/drawing/2014/main" id="{82EFA128-4285-C9B7-1AB5-160D620476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3025" y="3756025"/>
          <a:ext cx="419417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5102800" imgH="11696700" progId="Equation.3">
                  <p:embed/>
                </p:oleObj>
              </mc:Choice>
              <mc:Fallback>
                <p:oleObj name="公式" r:id="rId6" imgW="35102800" imgH="1169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3756025"/>
                        <a:ext cx="4194175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6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6658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Text Box 2">
            <a:extLst>
              <a:ext uri="{FF2B5EF4-FFF2-40B4-BE49-F238E27FC236}">
                <a16:creationId xmlns:a16="http://schemas.microsoft.com/office/drawing/2014/main" id="{E5FD8257-BF51-1A61-9AC3-9EFF02040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4495800" cy="579437"/>
          </a:xfrm>
          <a:prstGeom prst="rect">
            <a:avLst/>
          </a:prstGeom>
          <a:solidFill>
            <a:srgbClr val="9CFCD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Ferromagnetism (P616):</a:t>
            </a:r>
          </a:p>
        </p:txBody>
      </p:sp>
      <p:grpSp>
        <p:nvGrpSpPr>
          <p:cNvPr id="967683" name="Group 3">
            <a:extLst>
              <a:ext uri="{FF2B5EF4-FFF2-40B4-BE49-F238E27FC236}">
                <a16:creationId xmlns:a16="http://schemas.microsoft.com/office/drawing/2014/main" id="{72A227EF-DA24-589A-6008-540218278024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685800"/>
            <a:ext cx="8610600" cy="1066800"/>
            <a:chOff x="192" y="2880"/>
            <a:chExt cx="5424" cy="672"/>
          </a:xfrm>
        </p:grpSpPr>
        <p:sp>
          <p:nvSpPr>
            <p:cNvPr id="61451" name="Text Box 4">
              <a:extLst>
                <a:ext uri="{FF2B5EF4-FFF2-40B4-BE49-F238E27FC236}">
                  <a16:creationId xmlns:a16="http://schemas.microsoft.com/office/drawing/2014/main" id="{4F47535A-7090-B937-0894-CCE528705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880"/>
              <a:ext cx="542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Iron (and a few other materials),              , can be made into strong magnets </a:t>
              </a:r>
              <a:r>
                <a:rPr lang="en-US" altLang="zh-CN" sz="3200" b="1">
                  <a:cs typeface="Times New Roman" panose="02020603050405020304" pitchFamily="18" charset="0"/>
                </a:rPr>
                <a:t>—— ferromagnetism</a:t>
              </a:r>
              <a:r>
                <a:rPr lang="en-US" altLang="zh-CN" sz="3200" b="1"/>
                <a:t>. </a:t>
              </a:r>
            </a:p>
          </p:txBody>
        </p:sp>
        <p:graphicFrame>
          <p:nvGraphicFramePr>
            <p:cNvPr id="61452" name="Object 5">
              <a:extLst>
                <a:ext uri="{FF2B5EF4-FFF2-40B4-BE49-F238E27FC236}">
                  <a16:creationId xmlns:a16="http://schemas.microsoft.com/office/drawing/2014/main" id="{D1F45A46-E637-C590-0436-C170340F11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1" y="2902"/>
            <a:ext cx="86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1112500" imgH="4978400" progId="Equation.3">
                    <p:embed/>
                  </p:oleObj>
                </mc:Choice>
                <mc:Fallback>
                  <p:oleObj name="公式" r:id="rId2" imgW="11112500" imgH="49784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" y="2902"/>
                          <a:ext cx="865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7686" name="Text Box 6">
            <a:extLst>
              <a:ext uri="{FF2B5EF4-FFF2-40B4-BE49-F238E27FC236}">
                <a16:creationId xmlns:a16="http://schemas.microsoft.com/office/drawing/2014/main" id="{0CE635AB-C0A9-FD50-A5E1-07BB30FFA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58963"/>
            <a:ext cx="4648200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Magnetic domains (</a:t>
            </a:r>
            <a:r>
              <a:rPr lang="zh-CN" altLang="en-US" sz="2400" b="1">
                <a:latin typeface="宋体" panose="02010600030101010101" pitchFamily="2" charset="-122"/>
              </a:rPr>
              <a:t>磁畴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r>
              <a:rPr lang="en-US" altLang="zh-CN" sz="3200" b="1"/>
              <a:t>: </a:t>
            </a:r>
          </a:p>
        </p:txBody>
      </p:sp>
      <p:sp>
        <p:nvSpPr>
          <p:cNvPr id="967687" name="Rectangle 7">
            <a:extLst>
              <a:ext uri="{FF2B5EF4-FFF2-40B4-BE49-F238E27FC236}">
                <a16:creationId xmlns:a16="http://schemas.microsoft.com/office/drawing/2014/main" id="{9FDB99A1-E65A-1E42-0D7D-7314C2C0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57450"/>
            <a:ext cx="8534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 ferromagnetic material will, in its normal state, be made up of a number of </a:t>
            </a:r>
            <a:r>
              <a:rPr lang="en-US" altLang="zh-CN" sz="3200" b="1" i="1">
                <a:solidFill>
                  <a:srgbClr val="FF0000"/>
                </a:solidFill>
              </a:rPr>
              <a:t>magnetic domains </a:t>
            </a:r>
            <a:r>
              <a:rPr lang="en-US" altLang="zh-CN" sz="3200" b="1">
                <a:solidFill>
                  <a:schemeClr val="tx2"/>
                </a:solidFill>
              </a:rPr>
              <a:t>which are tiny regions (about 10</a:t>
            </a:r>
            <a:r>
              <a:rPr lang="en-US" altLang="zh-CN" sz="3200" b="1" baseline="30000">
                <a:solidFill>
                  <a:schemeClr val="tx2"/>
                </a:solidFill>
              </a:rPr>
              <a:t>-4</a:t>
            </a:r>
            <a:r>
              <a:rPr lang="en-US" altLang="zh-CN" sz="3200" b="1">
                <a:solidFill>
                  <a:schemeClr val="tx2"/>
                </a:solidFill>
              </a:rPr>
              <a:t>m)</a:t>
            </a:r>
            <a:r>
              <a:rPr lang="en-US" altLang="zh-CN" sz="3200" b="1" i="1">
                <a:solidFill>
                  <a:srgbClr val="FF0000"/>
                </a:solidFill>
              </a:rPr>
              <a:t> </a:t>
            </a:r>
            <a:r>
              <a:rPr lang="en-US" altLang="zh-CN" sz="3200" b="1" i="1"/>
              <a:t>. </a:t>
            </a:r>
          </a:p>
        </p:txBody>
      </p:sp>
      <p:grpSp>
        <p:nvGrpSpPr>
          <p:cNvPr id="967714" name="Group 34">
            <a:extLst>
              <a:ext uri="{FF2B5EF4-FFF2-40B4-BE49-F238E27FC236}">
                <a16:creationId xmlns:a16="http://schemas.microsoft.com/office/drawing/2014/main" id="{51FF39E1-7E77-5F4D-C0D3-7F7872CD225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078288"/>
            <a:ext cx="4495800" cy="2147887"/>
            <a:chOff x="2496" y="2909"/>
            <a:chExt cx="2832" cy="1353"/>
          </a:xfrm>
        </p:grpSpPr>
        <p:sp>
          <p:nvSpPr>
            <p:cNvPr id="61448" name="Rectangle 35">
              <a:extLst>
                <a:ext uri="{FF2B5EF4-FFF2-40B4-BE49-F238E27FC236}">
                  <a16:creationId xmlns:a16="http://schemas.microsoft.com/office/drawing/2014/main" id="{834540DF-FA80-6A8B-8BD2-BEA72985C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976"/>
              <a:ext cx="2832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/>
                <a:t>Under       ,the domains are gradually aligned in the direction of         and finally reach saturation.  </a:t>
              </a:r>
              <a:endParaRPr lang="en-US" altLang="zh-CN" sz="3200" b="1" i="1"/>
            </a:p>
          </p:txBody>
        </p:sp>
        <p:graphicFrame>
          <p:nvGraphicFramePr>
            <p:cNvPr id="61449" name="Object 36">
              <a:extLst>
                <a:ext uri="{FF2B5EF4-FFF2-40B4-BE49-F238E27FC236}">
                  <a16:creationId xmlns:a16="http://schemas.microsoft.com/office/drawing/2014/main" id="{9E345CFE-A7C4-0D26-140B-BF25DFC492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83" y="3556"/>
            <a:ext cx="45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854700" imgH="5854700" progId="Equation.3">
                    <p:embed/>
                  </p:oleObj>
                </mc:Choice>
                <mc:Fallback>
                  <p:oleObj name="公式" r:id="rId4" imgW="5854700" imgH="58547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3" y="3556"/>
                          <a:ext cx="457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0" name="Object 37">
              <a:extLst>
                <a:ext uri="{FF2B5EF4-FFF2-40B4-BE49-F238E27FC236}">
                  <a16:creationId xmlns:a16="http://schemas.microsoft.com/office/drawing/2014/main" id="{CE810C37-9532-3089-D707-AC3C684F82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5" y="2909"/>
            <a:ext cx="457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854700" imgH="5854700" progId="Equation.3">
                    <p:embed/>
                  </p:oleObj>
                </mc:Choice>
                <mc:Fallback>
                  <p:oleObj name="公式" r:id="rId6" imgW="5854700" imgH="58547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2909"/>
                          <a:ext cx="457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7719" name="Object 39">
            <a:extLst>
              <a:ext uri="{FF2B5EF4-FFF2-40B4-BE49-F238E27FC236}">
                <a16:creationId xmlns:a16="http://schemas.microsoft.com/office/drawing/2014/main" id="{255EA1CC-E260-0C5B-D5B3-925CEB813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338" y="4038600"/>
          <a:ext cx="830262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8" imgW="806450" imgH="2667000" progId="Paint.Picture">
                  <p:embed/>
                </p:oleObj>
              </mc:Choice>
              <mc:Fallback>
                <p:oleObj name="BMP 图象" r:id="rId8" imgW="806450" imgH="2667000" progId="Paint.Picture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4038600"/>
                        <a:ext cx="830262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720" name="Object 40">
            <a:extLst>
              <a:ext uri="{FF2B5EF4-FFF2-40B4-BE49-F238E27FC236}">
                <a16:creationId xmlns:a16="http://schemas.microsoft.com/office/drawing/2014/main" id="{14BEC14D-80C7-BCA2-839E-F3D93C21BD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038600"/>
          <a:ext cx="8223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10" imgW="800100" imgH="2673350" progId="Paint.Picture">
                  <p:embed/>
                </p:oleObj>
              </mc:Choice>
              <mc:Fallback>
                <p:oleObj name="BMP 图象" r:id="rId10" imgW="800100" imgH="2673350" progId="Paint.Picture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8223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7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6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6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82" grpId="0" animBg="1" autoUpdateAnimBg="0"/>
      <p:bldP spid="967686" grpId="0" animBg="1" autoUpdateAnimBg="0"/>
      <p:bldP spid="96768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8706" name="Picture 2">
            <a:extLst>
              <a:ext uri="{FF2B5EF4-FFF2-40B4-BE49-F238E27FC236}">
                <a16:creationId xmlns:a16="http://schemas.microsoft.com/office/drawing/2014/main" id="{73CEDE69-E1F1-6FEF-66F7-A3E791093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8" y="533400"/>
            <a:ext cx="255746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8707" name="Picture 3">
            <a:extLst>
              <a:ext uri="{FF2B5EF4-FFF2-40B4-BE49-F238E27FC236}">
                <a16:creationId xmlns:a16="http://schemas.microsoft.com/office/drawing/2014/main" id="{A4486386-310A-014E-2942-AC0C67FB0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79463"/>
            <a:ext cx="32766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8708" name="Text Box 4">
            <a:extLst>
              <a:ext uri="{FF2B5EF4-FFF2-40B4-BE49-F238E27FC236}">
                <a16:creationId xmlns:a16="http://schemas.microsoft.com/office/drawing/2014/main" id="{8D6D7E6A-8194-1534-BA5C-E7BBCC8AF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657600"/>
            <a:ext cx="58674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Hysteresis loop</a:t>
            </a:r>
            <a:r>
              <a:rPr lang="en-US" altLang="zh-CN"/>
              <a:t>  (</a:t>
            </a:r>
            <a:r>
              <a:rPr lang="zh-CN" altLang="en-US" sz="2400" b="1">
                <a:solidFill>
                  <a:schemeClr val="tx2"/>
                </a:solidFill>
                <a:latin typeface="宋体" panose="02010600030101010101" pitchFamily="2" charset="-122"/>
              </a:rPr>
              <a:t>磁滞回线</a:t>
            </a: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1">
                <a:solidFill>
                  <a:schemeClr val="tx2"/>
                </a:solidFill>
              </a:rPr>
              <a:t>(P619)</a:t>
            </a:r>
            <a:r>
              <a:rPr lang="en-US" altLang="zh-CN" sz="2400" b="1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968709" name="Rectangle 5">
            <a:extLst>
              <a:ext uri="{FF2B5EF4-FFF2-40B4-BE49-F238E27FC236}">
                <a16:creationId xmlns:a16="http://schemas.microsoft.com/office/drawing/2014/main" id="{81724702-B078-30A5-75DA-4752BF3C3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80772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Heating a magnetic too can cause a loss of magnetism</a:t>
            </a:r>
            <a:r>
              <a:rPr lang="en-US" altLang="zh-CN" sz="3200" b="1" i="1"/>
              <a:t>. </a:t>
            </a:r>
            <a:r>
              <a:rPr lang="en-US" altLang="zh-CN" sz="3200" b="1"/>
              <a:t>Above a certain temperature known as the</a:t>
            </a:r>
            <a:r>
              <a:rPr lang="en-US" altLang="zh-CN" sz="3200" b="1" i="1"/>
              <a:t> </a:t>
            </a:r>
            <a:r>
              <a:rPr lang="en-US" altLang="zh-CN" sz="3200" b="1" i="1">
                <a:solidFill>
                  <a:srgbClr val="FF0000"/>
                </a:solidFill>
              </a:rPr>
              <a:t>Curie temperature</a:t>
            </a:r>
            <a:r>
              <a:rPr lang="en-US" altLang="zh-CN" sz="3200" b="1">
                <a:solidFill>
                  <a:srgbClr val="FF0000"/>
                </a:solidFill>
              </a:rPr>
              <a:t> </a:t>
            </a:r>
            <a:r>
              <a:rPr lang="en-US" altLang="zh-CN" sz="3200" b="1">
                <a:solidFill>
                  <a:schemeClr val="tx2"/>
                </a:solidFill>
              </a:rPr>
              <a:t>(1043 K for iron),</a:t>
            </a:r>
            <a:r>
              <a:rPr lang="en-US" altLang="zh-CN" sz="3200" b="1" i="1"/>
              <a:t> </a:t>
            </a:r>
            <a:r>
              <a:rPr lang="en-US" altLang="zh-CN" sz="3200" b="1"/>
              <a:t>a magnet cannot be made at all.</a:t>
            </a:r>
            <a:endParaRPr lang="en-US" altLang="zh-CN" sz="3200" b="1" i="1"/>
          </a:p>
        </p:txBody>
      </p:sp>
      <p:sp>
        <p:nvSpPr>
          <p:cNvPr id="968710" name="Text Box 6">
            <a:extLst>
              <a:ext uri="{FF2B5EF4-FFF2-40B4-BE49-F238E27FC236}">
                <a16:creationId xmlns:a16="http://schemas.microsoft.com/office/drawing/2014/main" id="{E47C2FC4-12B4-4EB8-5494-143862782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117475"/>
            <a:ext cx="7027862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Magnetization curve (</a:t>
            </a:r>
            <a:r>
              <a:rPr lang="zh-CN" altLang="en-US" sz="2400" b="1">
                <a:latin typeface="宋体" panose="02010600030101010101" pitchFamily="2" charset="-122"/>
              </a:rPr>
              <a:t>磁化曲线</a:t>
            </a:r>
            <a:r>
              <a:rPr lang="en-US" altLang="zh-CN" sz="2400" b="1">
                <a:latin typeface="宋体" panose="02010600030101010101" pitchFamily="2" charset="-122"/>
              </a:rPr>
              <a:t>) </a:t>
            </a:r>
            <a:r>
              <a:rPr lang="en-US" altLang="zh-CN" b="1">
                <a:solidFill>
                  <a:schemeClr val="tx2"/>
                </a:solidFill>
              </a:rPr>
              <a:t>(P619)</a:t>
            </a:r>
            <a:r>
              <a:rPr lang="en-US" altLang="zh-CN" sz="3200" b="1"/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6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8" grpId="0" animBg="1" autoUpdateAnimBg="0"/>
      <p:bldP spid="968709" grpId="0" build="p" autoUpdateAnimBg="0"/>
      <p:bldP spid="968710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240" name="Group 8">
            <a:extLst>
              <a:ext uri="{FF2B5EF4-FFF2-40B4-BE49-F238E27FC236}">
                <a16:creationId xmlns:a16="http://schemas.microsoft.com/office/drawing/2014/main" id="{21030F7B-B3CE-5C07-684E-CD9395049E1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908050"/>
            <a:ext cx="6408738" cy="1516063"/>
            <a:chOff x="476" y="572"/>
            <a:chExt cx="4037" cy="955"/>
          </a:xfrm>
        </p:grpSpPr>
        <p:sp>
          <p:nvSpPr>
            <p:cNvPr id="63493" name="Text Box 3">
              <a:extLst>
                <a:ext uri="{FF2B5EF4-FFF2-40B4-BE49-F238E27FC236}">
                  <a16:creationId xmlns:a16="http://schemas.microsoft.com/office/drawing/2014/main" id="{9F212B35-438C-6ED3-83DF-D2D8F1029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572"/>
              <a:ext cx="3357" cy="365"/>
            </a:xfrm>
            <a:prstGeom prst="rect">
              <a:avLst/>
            </a:prstGeom>
            <a:solidFill>
              <a:srgbClr val="8FFF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The problems of chapter 25:</a:t>
              </a:r>
            </a:p>
          </p:txBody>
        </p:sp>
        <p:sp>
          <p:nvSpPr>
            <p:cNvPr id="63494" name="Text Box 4">
              <a:extLst>
                <a:ext uri="{FF2B5EF4-FFF2-40B4-BE49-F238E27FC236}">
                  <a16:creationId xmlns:a16="http://schemas.microsoft.com/office/drawing/2014/main" id="{06B95499-E0FE-86A5-8B9F-067ED806B5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162"/>
              <a:ext cx="40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8, 9, 11, 20, 27, 28, 33, 35, 36, 56, 68</a:t>
              </a:r>
            </a:p>
          </p:txBody>
        </p:sp>
      </p:grpSp>
      <p:grpSp>
        <p:nvGrpSpPr>
          <p:cNvPr id="991241" name="Group 9">
            <a:extLst>
              <a:ext uri="{FF2B5EF4-FFF2-40B4-BE49-F238E27FC236}">
                <a16:creationId xmlns:a16="http://schemas.microsoft.com/office/drawing/2014/main" id="{02278849-EEB3-AE29-AE6A-35C31CCA350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643313"/>
            <a:ext cx="5329238" cy="2005012"/>
            <a:chOff x="612" y="2295"/>
            <a:chExt cx="3357" cy="1263"/>
          </a:xfrm>
        </p:grpSpPr>
        <p:sp>
          <p:nvSpPr>
            <p:cNvPr id="63491" name="Text Box 6">
              <a:extLst>
                <a:ext uri="{FF2B5EF4-FFF2-40B4-BE49-F238E27FC236}">
                  <a16:creationId xmlns:a16="http://schemas.microsoft.com/office/drawing/2014/main" id="{3E7917A3-F70C-BB09-A1BE-C5A7134F7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2295"/>
              <a:ext cx="3357" cy="365"/>
            </a:xfrm>
            <a:prstGeom prst="rect">
              <a:avLst/>
            </a:prstGeom>
            <a:solidFill>
              <a:srgbClr val="8FFF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The problems of chapter 26:</a:t>
              </a:r>
            </a:p>
          </p:txBody>
        </p:sp>
        <p:sp>
          <p:nvSpPr>
            <p:cNvPr id="63492" name="Text Box 7">
              <a:extLst>
                <a:ext uri="{FF2B5EF4-FFF2-40B4-BE49-F238E27FC236}">
                  <a16:creationId xmlns:a16="http://schemas.microsoft.com/office/drawing/2014/main" id="{6E3F02FF-B4EF-5F85-3690-9CBA60B11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886"/>
              <a:ext cx="276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14, 15, 23, 26, 27, 30, 31, 33, 36, 37, 40, 45, 51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3732" name="Object 20">
            <a:extLst>
              <a:ext uri="{FF2B5EF4-FFF2-40B4-BE49-F238E27FC236}">
                <a16:creationId xmlns:a16="http://schemas.microsoft.com/office/drawing/2014/main" id="{8A54F6BA-66FD-8D23-5EA5-BFEBDAD7EF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111750"/>
          <a:ext cx="36576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3994150" imgH="1739900" progId="Paint.Picture">
                  <p:embed/>
                </p:oleObj>
              </mc:Choice>
              <mc:Fallback>
                <p:oleObj name="BMP 图象" r:id="rId2" imgW="3994150" imgH="1739900" progId="Paint.Picture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11750"/>
                        <a:ext cx="36576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31" name="Object 19">
            <a:extLst>
              <a:ext uri="{FF2B5EF4-FFF2-40B4-BE49-F238E27FC236}">
                <a16:creationId xmlns:a16="http://schemas.microsoft.com/office/drawing/2014/main" id="{CF645BE8-7070-C826-F355-520D48C48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762000"/>
          <a:ext cx="1828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4" imgW="1219200" imgH="2209800" progId="Paint.Picture">
                  <p:embed/>
                </p:oleObj>
              </mc:Choice>
              <mc:Fallback>
                <p:oleObj name="BMP 图象" r:id="rId4" imgW="1219200" imgH="2209800" progId="Paint.Picture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762000"/>
                        <a:ext cx="1828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3714" name="Text Box 2">
            <a:extLst>
              <a:ext uri="{FF2B5EF4-FFF2-40B4-BE49-F238E27FC236}">
                <a16:creationId xmlns:a16="http://schemas.microsoft.com/office/drawing/2014/main" id="{FBE73C80-8A1E-CAD9-E375-8FD2C7EBE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6838"/>
            <a:ext cx="7543800" cy="588962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  <a:cs typeface="Arial" panose="020B0604020202020204" pitchFamily="34" charset="0"/>
              </a:rPr>
              <a:t>25-2. Magnetic Field Lines and Flux </a:t>
            </a:r>
            <a:r>
              <a:rPr kumimoji="0" lang="en-US" altLang="zh-CN">
                <a:solidFill>
                  <a:schemeClr val="tx2"/>
                </a:solidFill>
                <a:cs typeface="Arial" panose="020B0604020202020204" pitchFamily="34" charset="0"/>
              </a:rPr>
              <a:t>(P581)</a:t>
            </a:r>
          </a:p>
        </p:txBody>
      </p:sp>
      <p:sp>
        <p:nvSpPr>
          <p:cNvPr id="883719" name="Rectangle 7">
            <a:extLst>
              <a:ext uri="{FF2B5EF4-FFF2-40B4-BE49-F238E27FC236}">
                <a16:creationId xmlns:a16="http://schemas.microsoft.com/office/drawing/2014/main" id="{BAA9B885-386B-4475-C305-BBD27E2E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31925"/>
            <a:ext cx="6400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 </a:t>
            </a:r>
            <a:r>
              <a:rPr lang="en-US" altLang="zh-CN" sz="3200" b="1">
                <a:solidFill>
                  <a:srgbClr val="3333FF"/>
                </a:solidFill>
              </a:rPr>
              <a:t>No origin, no termination and no cross point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无头无尾不相交</a:t>
            </a:r>
            <a:r>
              <a:rPr lang="en-US" altLang="zh-CN" sz="2000" b="1">
                <a:solidFill>
                  <a:srgbClr val="3333FF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闭合曲线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 b="1">
                <a:solidFill>
                  <a:srgbClr val="3333FF"/>
                </a:solidFill>
              </a:rPr>
              <a:t>;</a:t>
            </a:r>
          </a:p>
        </p:txBody>
      </p:sp>
      <p:sp>
        <p:nvSpPr>
          <p:cNvPr id="883720" name="Rectangle 8">
            <a:extLst>
              <a:ext uri="{FF2B5EF4-FFF2-40B4-BE49-F238E27FC236}">
                <a16:creationId xmlns:a16="http://schemas.microsoft.com/office/drawing/2014/main" id="{866066AD-E230-08C2-1000-E0BF04FBD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362200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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3200" b="1">
                <a:solidFill>
                  <a:srgbClr val="3333FF"/>
                </a:solidFill>
              </a:rPr>
              <a:t>Wrap around with current</a:t>
            </a:r>
            <a:r>
              <a:rPr lang="zh-CN" altLang="en-US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400" b="1">
                <a:solidFill>
                  <a:srgbClr val="3333FF"/>
                </a:solidFill>
                <a:latin typeface="宋体" panose="02010600030101010101" pitchFamily="2" charset="-122"/>
              </a:rPr>
              <a:t>电流套连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883721" name="Rectangle 9">
            <a:extLst>
              <a:ext uri="{FF2B5EF4-FFF2-40B4-BE49-F238E27FC236}">
                <a16:creationId xmlns:a16="http://schemas.microsoft.com/office/drawing/2014/main" id="{2FB1DEBB-4BAD-28EE-26E9-49D129CCA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95600"/>
            <a:ext cx="6019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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</a:t>
            </a:r>
            <a:r>
              <a:rPr lang="en-US" altLang="zh-CN" sz="3200" b="1">
                <a:solidFill>
                  <a:srgbClr val="3333FF"/>
                </a:solidFill>
                <a:ea typeface="楷体_GB2312" pitchFamily="49" charset="-122"/>
                <a:sym typeface="Monotype Sorts" pitchFamily="2" charset="2"/>
              </a:rPr>
              <a:t>Right-hand rule with current</a:t>
            </a:r>
            <a:r>
              <a: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 (</a:t>
            </a:r>
            <a:r>
              <a:rPr lang="zh-CN" altLang="en-US" sz="2000" b="1">
                <a:solidFill>
                  <a:srgbClr val="3333FF"/>
                </a:solidFill>
                <a:latin typeface="宋体" panose="02010600030101010101" pitchFamily="2" charset="-122"/>
              </a:rPr>
              <a:t>与电流成右手螺旋关系</a:t>
            </a:r>
            <a:r>
              <a:rPr lang="en-US" altLang="zh-CN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883722" name="Text Box 10">
            <a:extLst>
              <a:ext uri="{FF2B5EF4-FFF2-40B4-BE49-F238E27FC236}">
                <a16:creationId xmlns:a16="http://schemas.microsoft.com/office/drawing/2014/main" id="{2A02E03B-587E-E3B0-EDEB-0058B5DF1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70104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1. The features of magnetic field lines</a:t>
            </a:r>
          </a:p>
        </p:txBody>
      </p:sp>
      <p:sp>
        <p:nvSpPr>
          <p:cNvPr id="883723" name="Text Box 11">
            <a:extLst>
              <a:ext uri="{FF2B5EF4-FFF2-40B4-BE49-F238E27FC236}">
                <a16:creationId xmlns:a16="http://schemas.microsoft.com/office/drawing/2014/main" id="{1B5B7EF4-8EF4-56F5-AEEC-083D62D7D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57912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2. Magnetic flux &amp; Gauss’ law</a:t>
            </a:r>
          </a:p>
        </p:txBody>
      </p:sp>
      <p:graphicFrame>
        <p:nvGraphicFramePr>
          <p:cNvPr id="8201" name="Object 12">
            <a:extLst>
              <a:ext uri="{FF2B5EF4-FFF2-40B4-BE49-F238E27FC236}">
                <a16:creationId xmlns:a16="http://schemas.microsoft.com/office/drawing/2014/main" id="{874E46DB-77E3-E22D-FECD-58915766F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9565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13100" imgH="6146800" progId="Equation.3">
                  <p:embed/>
                </p:oleObj>
              </mc:Choice>
              <mc:Fallback>
                <p:oleObj name="Equation" r:id="rId6" imgW="3213100" imgH="6146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95650"/>
                        <a:ext cx="139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3">
            <a:extLst>
              <a:ext uri="{FF2B5EF4-FFF2-40B4-BE49-F238E27FC236}">
                <a16:creationId xmlns:a16="http://schemas.microsoft.com/office/drawing/2014/main" id="{1D78AB70-C091-C3EE-6E80-98D9A05626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2150" y="329565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13100" imgH="6146800" progId="Equation.3">
                  <p:embed/>
                </p:oleObj>
              </mc:Choice>
              <mc:Fallback>
                <p:oleObj name="Equation" r:id="rId8" imgW="3213100" imgH="6146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95650"/>
                        <a:ext cx="139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26" name="Object 14">
            <a:extLst>
              <a:ext uri="{FF2B5EF4-FFF2-40B4-BE49-F238E27FC236}">
                <a16:creationId xmlns:a16="http://schemas.microsoft.com/office/drawing/2014/main" id="{B93296F7-64BD-C94A-1239-6E15675433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2513" y="5810250"/>
          <a:ext cx="9921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754100" imgH="9067800" progId="Equation.3">
                  <p:embed/>
                </p:oleObj>
              </mc:Choice>
              <mc:Fallback>
                <p:oleObj name="公式" r:id="rId9" imgW="13754100" imgH="9067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5810250"/>
                        <a:ext cx="992187" cy="65405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3735" name="Group 23">
            <a:extLst>
              <a:ext uri="{FF2B5EF4-FFF2-40B4-BE49-F238E27FC236}">
                <a16:creationId xmlns:a16="http://schemas.microsoft.com/office/drawing/2014/main" id="{CC354BE5-AB5A-4151-B4AB-14082F3C6882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692650"/>
            <a:ext cx="6477000" cy="1066800"/>
            <a:chOff x="48" y="2956"/>
            <a:chExt cx="4080" cy="672"/>
          </a:xfrm>
        </p:grpSpPr>
        <p:sp>
          <p:nvSpPr>
            <p:cNvPr id="8205" name="Text Box 17">
              <a:extLst>
                <a:ext uri="{FF2B5EF4-FFF2-40B4-BE49-F238E27FC236}">
                  <a16:creationId xmlns:a16="http://schemas.microsoft.com/office/drawing/2014/main" id="{E6F392CC-7F3A-DEC2-E1A5-3D3F43AFA7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956"/>
              <a:ext cx="408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/>
                <a:t>Let        </a:t>
              </a:r>
              <a:r>
                <a:rPr lang="en-US" altLang="zh-CN" sz="3200" b="1">
                  <a:cs typeface="Times New Roman" panose="02020603050405020304" pitchFamily="18" charset="0"/>
                </a:rPr>
                <a:t>—–number of magnetic field line threading area d</a:t>
              </a:r>
              <a:r>
                <a:rPr lang="en-US" altLang="zh-CN" sz="3200" b="1" i="1">
                  <a:cs typeface="Times New Roman" panose="02020603050405020304" pitchFamily="18" charset="0"/>
                </a:rPr>
                <a:t>A</a:t>
              </a:r>
              <a:r>
                <a:rPr lang="en-US" altLang="zh-CN" sz="3200" b="1">
                  <a:cs typeface="Times New Roman" panose="02020603050405020304" pitchFamily="18" charset="0"/>
                </a:rPr>
                <a:t>, </a:t>
              </a:r>
              <a:endParaRPr lang="en-US" altLang="zh-CN" sz="3200" b="1"/>
            </a:p>
          </p:txBody>
        </p:sp>
        <p:graphicFrame>
          <p:nvGraphicFramePr>
            <p:cNvPr id="8206" name="Object 16">
              <a:extLst>
                <a:ext uri="{FF2B5EF4-FFF2-40B4-BE49-F238E27FC236}">
                  <a16:creationId xmlns:a16="http://schemas.microsoft.com/office/drawing/2014/main" id="{2CFFCFE2-4F7F-CCC9-B020-22C55CDF8B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1" y="3031"/>
            <a:ext cx="354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6731000" imgH="4978400" progId="Equation.3">
                    <p:embed/>
                  </p:oleObj>
                </mc:Choice>
                <mc:Fallback>
                  <p:oleObj name="公式" r:id="rId11" imgW="6731000" imgH="4978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3031"/>
                          <a:ext cx="354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8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8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8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88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883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8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4" grpId="0" animBg="1" autoUpdateAnimBg="0"/>
      <p:bldP spid="883719" grpId="0" build="p" autoUpdateAnimBg="0"/>
      <p:bldP spid="883720" grpId="0" build="p" autoUpdateAnimBg="0"/>
      <p:bldP spid="883721" grpId="0" build="p" autoUpdateAnimBg="0"/>
      <p:bldP spid="883722" grpId="0" animBg="1" autoUpdateAnimBg="0"/>
      <p:bldP spid="88372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4738" name="Object 2">
            <a:extLst>
              <a:ext uri="{FF2B5EF4-FFF2-40B4-BE49-F238E27FC236}">
                <a16:creationId xmlns:a16="http://schemas.microsoft.com/office/drawing/2014/main" id="{5AB134AE-49F6-0230-9EA2-EA11BD737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3154363"/>
          <a:ext cx="31575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181800" imgH="8483600" progId="Equation.3">
                  <p:embed/>
                </p:oleObj>
              </mc:Choice>
              <mc:Fallback>
                <p:oleObj name="公式" r:id="rId2" imgW="32181800" imgH="848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154363"/>
                        <a:ext cx="3157538" cy="83185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39" name="Text Box 3">
            <a:extLst>
              <a:ext uri="{FF2B5EF4-FFF2-40B4-BE49-F238E27FC236}">
                <a16:creationId xmlns:a16="http://schemas.microsoft.com/office/drawing/2014/main" id="{AF9BCCDE-E14C-F06F-A5F9-9F9E673E0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001963"/>
            <a:ext cx="257175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(Gauss’ law of magnetic field)</a:t>
            </a:r>
          </a:p>
        </p:txBody>
      </p:sp>
      <p:sp>
        <p:nvSpPr>
          <p:cNvPr id="884740" name="Text Box 4">
            <a:extLst>
              <a:ext uri="{FF2B5EF4-FFF2-40B4-BE49-F238E27FC236}">
                <a16:creationId xmlns:a16="http://schemas.microsoft.com/office/drawing/2014/main" id="{BB7ADCCC-42E2-434A-95E9-D645564CB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672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In the absence of magnetic monopoles the magnetic flux threading a </a:t>
            </a:r>
            <a:r>
              <a:rPr lang="en-US" altLang="zh-CN" sz="3200" b="1">
                <a:solidFill>
                  <a:srgbClr val="FF0000"/>
                </a:solidFill>
              </a:rPr>
              <a:t>closed surface is zero</a:t>
            </a:r>
            <a:r>
              <a:rPr lang="en-US" altLang="zh-CN" sz="3200" b="1">
                <a:solidFill>
                  <a:srgbClr val="3333FF"/>
                </a:solidFill>
              </a:rPr>
              <a:t>.</a:t>
            </a:r>
          </a:p>
        </p:txBody>
      </p:sp>
      <p:graphicFrame>
        <p:nvGraphicFramePr>
          <p:cNvPr id="884741" name="Object 5">
            <a:extLst>
              <a:ext uri="{FF2B5EF4-FFF2-40B4-BE49-F238E27FC236}">
                <a16:creationId xmlns:a16="http://schemas.microsoft.com/office/drawing/2014/main" id="{711DD859-161F-6DEF-D3B9-FB8B4632C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8725" y="196850"/>
          <a:ext cx="29829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1889700" imgH="5854700" progId="Equation.3">
                  <p:embed/>
                </p:oleObj>
              </mc:Choice>
              <mc:Fallback>
                <p:oleObj name="公式" r:id="rId4" imgW="31889700" imgH="585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196850"/>
                        <a:ext cx="29829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4742" name="Group 6">
            <a:extLst>
              <a:ext uri="{FF2B5EF4-FFF2-40B4-BE49-F238E27FC236}">
                <a16:creationId xmlns:a16="http://schemas.microsoft.com/office/drawing/2014/main" id="{D4C5D8AC-4418-D4AA-6864-1F0587641214}"/>
              </a:ext>
            </a:extLst>
          </p:cNvPr>
          <p:cNvGrpSpPr>
            <a:grpSpLocks/>
          </p:cNvGrpSpPr>
          <p:nvPr/>
        </p:nvGrpSpPr>
        <p:grpSpPr bwMode="auto">
          <a:xfrm>
            <a:off x="5680075" y="76200"/>
            <a:ext cx="3200400" cy="1885950"/>
            <a:chOff x="3578" y="48"/>
            <a:chExt cx="2016" cy="1188"/>
          </a:xfrm>
        </p:grpSpPr>
        <p:grpSp>
          <p:nvGrpSpPr>
            <p:cNvPr id="9224" name="Group 7">
              <a:extLst>
                <a:ext uri="{FF2B5EF4-FFF2-40B4-BE49-F238E27FC236}">
                  <a16:creationId xmlns:a16="http://schemas.microsoft.com/office/drawing/2014/main" id="{11439238-F48B-3949-E38A-9C1D219F8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8" y="288"/>
              <a:ext cx="2016" cy="912"/>
              <a:chOff x="3984" y="1584"/>
              <a:chExt cx="1104" cy="912"/>
            </a:xfrm>
          </p:grpSpPr>
          <p:sp>
            <p:nvSpPr>
              <p:cNvPr id="9242" name="Line 8">
                <a:extLst>
                  <a:ext uri="{FF2B5EF4-FFF2-40B4-BE49-F238E27FC236}">
                    <a16:creationId xmlns:a16="http://schemas.microsoft.com/office/drawing/2014/main" id="{3A9B6BC1-F39E-01D4-4126-DA0988577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2256"/>
                <a:ext cx="69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3" name="Line 9">
                <a:extLst>
                  <a:ext uri="{FF2B5EF4-FFF2-40B4-BE49-F238E27FC236}">
                    <a16:creationId xmlns:a16="http://schemas.microsoft.com/office/drawing/2014/main" id="{559F8324-DC27-AB6C-7918-E1E3D4099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38" y="2160"/>
                <a:ext cx="69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4" name="Line 10">
                <a:extLst>
                  <a:ext uri="{FF2B5EF4-FFF2-40B4-BE49-F238E27FC236}">
                    <a16:creationId xmlns:a16="http://schemas.microsoft.com/office/drawing/2014/main" id="{DC991A86-EB43-0BF2-0FEC-54C0B3872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02" y="2064"/>
                <a:ext cx="690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Line 11">
                <a:extLst>
                  <a:ext uri="{FF2B5EF4-FFF2-40B4-BE49-F238E27FC236}">
                    <a16:creationId xmlns:a16="http://schemas.microsoft.com/office/drawing/2014/main" id="{C84823C6-27F7-2F43-648F-DE87406C8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016"/>
                <a:ext cx="771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6" name="Line 12">
                <a:extLst>
                  <a:ext uri="{FF2B5EF4-FFF2-40B4-BE49-F238E27FC236}">
                    <a16:creationId xmlns:a16="http://schemas.microsoft.com/office/drawing/2014/main" id="{DB2D8F22-EC8A-2A73-BEC7-F896D0582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0" y="1920"/>
                <a:ext cx="772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7" name="Line 13">
                <a:extLst>
                  <a:ext uri="{FF2B5EF4-FFF2-40B4-BE49-F238E27FC236}">
                    <a16:creationId xmlns:a16="http://schemas.microsoft.com/office/drawing/2014/main" id="{ABAE1634-FCF6-2AAF-0E50-FD8677941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21" y="1824"/>
                <a:ext cx="771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Line 14">
                <a:extLst>
                  <a:ext uri="{FF2B5EF4-FFF2-40B4-BE49-F238E27FC236}">
                    <a16:creationId xmlns:a16="http://schemas.microsoft.com/office/drawing/2014/main" id="{5B6787CA-D6A5-1B28-5916-14AC3FF21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776"/>
                <a:ext cx="934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9" name="Line 15">
                <a:extLst>
                  <a:ext uri="{FF2B5EF4-FFF2-40B4-BE49-F238E27FC236}">
                    <a16:creationId xmlns:a16="http://schemas.microsoft.com/office/drawing/2014/main" id="{7BC8CE80-9052-84BD-BE19-859C848C1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8" y="1680"/>
                <a:ext cx="936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0" name="Line 16">
                <a:extLst>
                  <a:ext uri="{FF2B5EF4-FFF2-40B4-BE49-F238E27FC236}">
                    <a16:creationId xmlns:a16="http://schemas.microsoft.com/office/drawing/2014/main" id="{49463337-CE30-D028-FD6B-6CBEFF863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54" y="1584"/>
                <a:ext cx="934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1" name="Line 17">
                <a:extLst>
                  <a:ext uri="{FF2B5EF4-FFF2-40B4-BE49-F238E27FC236}">
                    <a16:creationId xmlns:a16="http://schemas.microsoft.com/office/drawing/2014/main" id="{F346510A-F6F7-8DC2-CC03-6B070B68D3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496"/>
                <a:ext cx="406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Line 18">
                <a:extLst>
                  <a:ext uri="{FF2B5EF4-FFF2-40B4-BE49-F238E27FC236}">
                    <a16:creationId xmlns:a16="http://schemas.microsoft.com/office/drawing/2014/main" id="{9E117956-746B-1900-FD35-5FE6A05F5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57" y="2400"/>
                <a:ext cx="406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Line 19">
                <a:extLst>
                  <a:ext uri="{FF2B5EF4-FFF2-40B4-BE49-F238E27FC236}">
                    <a16:creationId xmlns:a16="http://schemas.microsoft.com/office/drawing/2014/main" id="{31641A60-4DC9-FA94-C2DD-B7D4818A4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4" y="2304"/>
                <a:ext cx="406" cy="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5" name="Group 20">
              <a:extLst>
                <a:ext uri="{FF2B5EF4-FFF2-40B4-BE49-F238E27FC236}">
                  <a16:creationId xmlns:a16="http://schemas.microsoft.com/office/drawing/2014/main" id="{05488897-47D4-ADB9-D3A4-8DB24B6D4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8" y="240"/>
              <a:ext cx="1152" cy="996"/>
              <a:chOff x="4236" y="1428"/>
              <a:chExt cx="1152" cy="996"/>
            </a:xfrm>
          </p:grpSpPr>
          <p:graphicFrame>
            <p:nvGraphicFramePr>
              <p:cNvPr id="9229" name="Object 21">
                <a:extLst>
                  <a:ext uri="{FF2B5EF4-FFF2-40B4-BE49-F238E27FC236}">
                    <a16:creationId xmlns:a16="http://schemas.microsoft.com/office/drawing/2014/main" id="{BE6D7DC5-6F34-09C5-609D-0037BB0A6C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36" y="1428"/>
              <a:ext cx="1152" cy="9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6" imgW="1428750" imgH="1104900" progId="Paint.Picture">
                      <p:embed/>
                    </p:oleObj>
                  </mc:Choice>
                  <mc:Fallback>
                    <p:oleObj name="BMP 图象" r:id="rId6" imgW="1428750" imgH="1104900" progId="Paint.Picture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6" y="1428"/>
                            <a:ext cx="1152" cy="9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30" name="Freeform 22">
                <a:extLst>
                  <a:ext uri="{FF2B5EF4-FFF2-40B4-BE49-F238E27FC236}">
                    <a16:creationId xmlns:a16="http://schemas.microsoft.com/office/drawing/2014/main" id="{F5E04459-02C0-A608-87F4-2211823561A9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454" y="1575"/>
                <a:ext cx="720" cy="576"/>
              </a:xfrm>
              <a:custGeom>
                <a:avLst/>
                <a:gdLst>
                  <a:gd name="T0" fmla="*/ 0 w 576"/>
                  <a:gd name="T1" fmla="*/ 576 h 384"/>
                  <a:gd name="T2" fmla="*/ 300 w 576"/>
                  <a:gd name="T3" fmla="*/ 144 h 384"/>
                  <a:gd name="T4" fmla="*/ 720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1" name="Freeform 23">
                <a:extLst>
                  <a:ext uri="{FF2B5EF4-FFF2-40B4-BE49-F238E27FC236}">
                    <a16:creationId xmlns:a16="http://schemas.microsoft.com/office/drawing/2014/main" id="{E42881B2-924C-1C65-8ECE-B1E955544AA8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334" y="1591"/>
                <a:ext cx="768" cy="624"/>
              </a:xfrm>
              <a:custGeom>
                <a:avLst/>
                <a:gdLst>
                  <a:gd name="T0" fmla="*/ 0 w 576"/>
                  <a:gd name="T1" fmla="*/ 624 h 384"/>
                  <a:gd name="T2" fmla="*/ 320 w 576"/>
                  <a:gd name="T3" fmla="*/ 156 h 384"/>
                  <a:gd name="T4" fmla="*/ 768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2" name="Freeform 24">
                <a:extLst>
                  <a:ext uri="{FF2B5EF4-FFF2-40B4-BE49-F238E27FC236}">
                    <a16:creationId xmlns:a16="http://schemas.microsoft.com/office/drawing/2014/main" id="{02800490-7B03-0223-1FB8-C7F2B5DDF08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234" y="1659"/>
                <a:ext cx="769" cy="601"/>
              </a:xfrm>
              <a:custGeom>
                <a:avLst/>
                <a:gdLst>
                  <a:gd name="T0" fmla="*/ 0 w 576"/>
                  <a:gd name="T1" fmla="*/ 601 h 384"/>
                  <a:gd name="T2" fmla="*/ 320 w 576"/>
                  <a:gd name="T3" fmla="*/ 150 h 384"/>
                  <a:gd name="T4" fmla="*/ 769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3" name="Freeform 25">
                <a:extLst>
                  <a:ext uri="{FF2B5EF4-FFF2-40B4-BE49-F238E27FC236}">
                    <a16:creationId xmlns:a16="http://schemas.microsoft.com/office/drawing/2014/main" id="{2A8CD758-187F-4B7E-9468-79C0585484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329039">
                <a:off x="4800" y="2042"/>
                <a:ext cx="480" cy="289"/>
              </a:xfrm>
              <a:custGeom>
                <a:avLst/>
                <a:gdLst>
                  <a:gd name="T0" fmla="*/ 0 w 576"/>
                  <a:gd name="T1" fmla="*/ 289 h 384"/>
                  <a:gd name="T2" fmla="*/ 200 w 576"/>
                  <a:gd name="T3" fmla="*/ 72 h 384"/>
                  <a:gd name="T4" fmla="*/ 480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4" name="Freeform 26">
                <a:extLst>
                  <a:ext uri="{FF2B5EF4-FFF2-40B4-BE49-F238E27FC236}">
                    <a16:creationId xmlns:a16="http://schemas.microsoft.com/office/drawing/2014/main" id="{F9055F98-4015-F678-299F-65CFA8CEC3F0}"/>
                  </a:ext>
                </a:extLst>
              </p:cNvPr>
              <p:cNvSpPr>
                <a:spLocks/>
              </p:cNvSpPr>
              <p:nvPr/>
            </p:nvSpPr>
            <p:spPr bwMode="auto">
              <a:xfrm rot="1329039">
                <a:off x="4758" y="1919"/>
                <a:ext cx="480" cy="289"/>
              </a:xfrm>
              <a:custGeom>
                <a:avLst/>
                <a:gdLst>
                  <a:gd name="T0" fmla="*/ 0 w 576"/>
                  <a:gd name="T1" fmla="*/ 289 h 384"/>
                  <a:gd name="T2" fmla="*/ 200 w 576"/>
                  <a:gd name="T3" fmla="*/ 72 h 384"/>
                  <a:gd name="T4" fmla="*/ 480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5" name="Freeform 27">
                <a:extLst>
                  <a:ext uri="{FF2B5EF4-FFF2-40B4-BE49-F238E27FC236}">
                    <a16:creationId xmlns:a16="http://schemas.microsoft.com/office/drawing/2014/main" id="{BD5AAB99-A3BA-D7F4-21DE-825A8362892D}"/>
                  </a:ext>
                </a:extLst>
              </p:cNvPr>
              <p:cNvSpPr>
                <a:spLocks/>
              </p:cNvSpPr>
              <p:nvPr/>
            </p:nvSpPr>
            <p:spPr bwMode="auto">
              <a:xfrm rot="1329039">
                <a:off x="4662" y="1811"/>
                <a:ext cx="480" cy="289"/>
              </a:xfrm>
              <a:custGeom>
                <a:avLst/>
                <a:gdLst>
                  <a:gd name="T0" fmla="*/ 0 w 576"/>
                  <a:gd name="T1" fmla="*/ 289 h 384"/>
                  <a:gd name="T2" fmla="*/ 200 w 576"/>
                  <a:gd name="T3" fmla="*/ 72 h 384"/>
                  <a:gd name="T4" fmla="*/ 480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6" name="Freeform 28">
                <a:extLst>
                  <a:ext uri="{FF2B5EF4-FFF2-40B4-BE49-F238E27FC236}">
                    <a16:creationId xmlns:a16="http://schemas.microsoft.com/office/drawing/2014/main" id="{8D4EB08B-93F4-CF31-0F5F-B27C7E5F1C0C}"/>
                  </a:ext>
                </a:extLst>
              </p:cNvPr>
              <p:cNvSpPr>
                <a:spLocks/>
              </p:cNvSpPr>
              <p:nvPr/>
            </p:nvSpPr>
            <p:spPr bwMode="auto">
              <a:xfrm rot="1329039">
                <a:off x="4614" y="1715"/>
                <a:ext cx="480" cy="289"/>
              </a:xfrm>
              <a:custGeom>
                <a:avLst/>
                <a:gdLst>
                  <a:gd name="T0" fmla="*/ 0 w 576"/>
                  <a:gd name="T1" fmla="*/ 289 h 384"/>
                  <a:gd name="T2" fmla="*/ 200 w 576"/>
                  <a:gd name="T3" fmla="*/ 72 h 384"/>
                  <a:gd name="T4" fmla="*/ 480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7" name="Freeform 29">
                <a:extLst>
                  <a:ext uri="{FF2B5EF4-FFF2-40B4-BE49-F238E27FC236}">
                    <a16:creationId xmlns:a16="http://schemas.microsoft.com/office/drawing/2014/main" id="{02F209FD-9993-B12E-F4A4-DB9D5DBB7FDE}"/>
                  </a:ext>
                </a:extLst>
              </p:cNvPr>
              <p:cNvSpPr>
                <a:spLocks/>
              </p:cNvSpPr>
              <p:nvPr/>
            </p:nvSpPr>
            <p:spPr bwMode="auto">
              <a:xfrm rot="1329039">
                <a:off x="4534" y="1630"/>
                <a:ext cx="480" cy="289"/>
              </a:xfrm>
              <a:custGeom>
                <a:avLst/>
                <a:gdLst>
                  <a:gd name="T0" fmla="*/ 0 w 576"/>
                  <a:gd name="T1" fmla="*/ 289 h 384"/>
                  <a:gd name="T2" fmla="*/ 200 w 576"/>
                  <a:gd name="T3" fmla="*/ 72 h 384"/>
                  <a:gd name="T4" fmla="*/ 480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8" name="Freeform 30">
                <a:extLst>
                  <a:ext uri="{FF2B5EF4-FFF2-40B4-BE49-F238E27FC236}">
                    <a16:creationId xmlns:a16="http://schemas.microsoft.com/office/drawing/2014/main" id="{383C7CE9-A934-93CC-D963-813B2F4D28E2}"/>
                  </a:ext>
                </a:extLst>
              </p:cNvPr>
              <p:cNvSpPr>
                <a:spLocks/>
              </p:cNvSpPr>
              <p:nvPr/>
            </p:nvSpPr>
            <p:spPr bwMode="auto">
              <a:xfrm rot="1329039">
                <a:off x="4458" y="1546"/>
                <a:ext cx="480" cy="289"/>
              </a:xfrm>
              <a:custGeom>
                <a:avLst/>
                <a:gdLst>
                  <a:gd name="T0" fmla="*/ 0 w 576"/>
                  <a:gd name="T1" fmla="*/ 289 h 384"/>
                  <a:gd name="T2" fmla="*/ 200 w 576"/>
                  <a:gd name="T3" fmla="*/ 72 h 384"/>
                  <a:gd name="T4" fmla="*/ 480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9" name="Freeform 31">
                <a:extLst>
                  <a:ext uri="{FF2B5EF4-FFF2-40B4-BE49-F238E27FC236}">
                    <a16:creationId xmlns:a16="http://schemas.microsoft.com/office/drawing/2014/main" id="{BA25F294-3DB3-24E9-4D48-68FA4F325C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329039">
                <a:off x="4368" y="1487"/>
                <a:ext cx="480" cy="289"/>
              </a:xfrm>
              <a:custGeom>
                <a:avLst/>
                <a:gdLst>
                  <a:gd name="T0" fmla="*/ 0 w 576"/>
                  <a:gd name="T1" fmla="*/ 289 h 384"/>
                  <a:gd name="T2" fmla="*/ 200 w 576"/>
                  <a:gd name="T3" fmla="*/ 72 h 384"/>
                  <a:gd name="T4" fmla="*/ 480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0" name="AutoShape 32">
                <a:extLst>
                  <a:ext uri="{FF2B5EF4-FFF2-40B4-BE49-F238E27FC236}">
                    <a16:creationId xmlns:a16="http://schemas.microsoft.com/office/drawing/2014/main" id="{EB83F592-118E-9976-421F-3F40CC76E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499989" flipH="1">
                <a:off x="4608" y="1600"/>
                <a:ext cx="192" cy="108"/>
              </a:xfrm>
              <a:prstGeom prst="parallelogram">
                <a:avLst>
                  <a:gd name="adj" fmla="val 6769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9241" name="Freeform 33">
                <a:extLst>
                  <a:ext uri="{FF2B5EF4-FFF2-40B4-BE49-F238E27FC236}">
                    <a16:creationId xmlns:a16="http://schemas.microsoft.com/office/drawing/2014/main" id="{6B05E36D-8D3A-7284-D3D9-2F0D751A5A7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532" y="1540"/>
                <a:ext cx="736" cy="600"/>
              </a:xfrm>
              <a:custGeom>
                <a:avLst/>
                <a:gdLst>
                  <a:gd name="T0" fmla="*/ 0 w 576"/>
                  <a:gd name="T1" fmla="*/ 600 h 384"/>
                  <a:gd name="T2" fmla="*/ 307 w 576"/>
                  <a:gd name="T3" fmla="*/ 150 h 384"/>
                  <a:gd name="T4" fmla="*/ 736 w 576"/>
                  <a:gd name="T5" fmla="*/ 0 h 3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576" h="384">
                    <a:moveTo>
                      <a:pt x="0" y="384"/>
                    </a:moveTo>
                    <a:cubicBezTo>
                      <a:pt x="72" y="272"/>
                      <a:pt x="144" y="160"/>
                      <a:pt x="240" y="96"/>
                    </a:cubicBezTo>
                    <a:cubicBezTo>
                      <a:pt x="336" y="32"/>
                      <a:pt x="456" y="16"/>
                      <a:pt x="5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226" name="Line 34">
              <a:extLst>
                <a:ext uri="{FF2B5EF4-FFF2-40B4-BE49-F238E27FC236}">
                  <a16:creationId xmlns:a16="http://schemas.microsoft.com/office/drawing/2014/main" id="{416A9E55-3057-4B35-49BB-C6628D613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8" y="176"/>
              <a:ext cx="336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27" name="Object 35">
              <a:extLst>
                <a:ext uri="{FF2B5EF4-FFF2-40B4-BE49-F238E27FC236}">
                  <a16:creationId xmlns:a16="http://schemas.microsoft.com/office/drawing/2014/main" id="{C8AB73DF-195C-7AC6-48F1-E177FDFD0C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82" y="48"/>
            <a:ext cx="188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921000" imgH="4102100" progId="Equation.3">
                    <p:embed/>
                  </p:oleObj>
                </mc:Choice>
                <mc:Fallback>
                  <p:oleObj name="公式" r:id="rId8" imgW="2921000" imgH="41021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48"/>
                          <a:ext cx="188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36">
              <a:extLst>
                <a:ext uri="{FF2B5EF4-FFF2-40B4-BE49-F238E27FC236}">
                  <a16:creationId xmlns:a16="http://schemas.microsoft.com/office/drawing/2014/main" id="{F1CDE334-07BA-B940-C618-D118D88A87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48"/>
            <a:ext cx="28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438900" imgH="5854700" progId="Equation.3">
                    <p:embed/>
                  </p:oleObj>
                </mc:Choice>
                <mc:Fallback>
                  <p:oleObj name="Equation" r:id="rId10" imgW="6438900" imgH="58547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48"/>
                          <a:ext cx="28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4773" name="Object 37">
            <a:extLst>
              <a:ext uri="{FF2B5EF4-FFF2-40B4-BE49-F238E27FC236}">
                <a16:creationId xmlns:a16="http://schemas.microsoft.com/office/drawing/2014/main" id="{F98D38FA-AE2F-BA1E-6D7D-2D913B3CF2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1100" y="862013"/>
          <a:ext cx="31750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5394900" imgH="9067800" progId="Equation.3">
                  <p:embed/>
                </p:oleObj>
              </mc:Choice>
              <mc:Fallback>
                <p:oleObj name="公式" r:id="rId12" imgW="35394900" imgH="9067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862013"/>
                        <a:ext cx="317500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74" name="Text Box 38">
            <a:extLst>
              <a:ext uri="{FF2B5EF4-FFF2-40B4-BE49-F238E27FC236}">
                <a16:creationId xmlns:a16="http://schemas.microsoft.com/office/drawing/2014/main" id="{A9804002-9E32-5914-864D-87524038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76400"/>
            <a:ext cx="4876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The flux of magnetic field intersects a closed surface: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8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84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84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animBg="1" autoUpdateAnimBg="0"/>
      <p:bldP spid="884740" grpId="0" build="p" autoUpdateAnimBg="0"/>
      <p:bldP spid="88477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Text Box 2">
            <a:extLst>
              <a:ext uri="{FF2B5EF4-FFF2-40B4-BE49-F238E27FC236}">
                <a16:creationId xmlns:a16="http://schemas.microsoft.com/office/drawing/2014/main" id="{275D95ED-E85B-3ED9-642A-AEABF6E56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"/>
            <a:ext cx="7543800" cy="588963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3200" b="1">
                <a:solidFill>
                  <a:schemeClr val="tx2"/>
                </a:solidFill>
                <a:cs typeface="Arial" panose="020B0604020202020204" pitchFamily="34" charset="0"/>
              </a:rPr>
              <a:t>25-3. Magnetic Force on Moving Charges</a:t>
            </a:r>
            <a:endParaRPr kumimoji="0" lang="en-US" altLang="zh-CN" b="1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924675" name="Text Box 3">
            <a:extLst>
              <a:ext uri="{FF2B5EF4-FFF2-40B4-BE49-F238E27FC236}">
                <a16:creationId xmlns:a16="http://schemas.microsoft.com/office/drawing/2014/main" id="{BEB84CB0-329B-04F0-C5ED-65622EBBC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49530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/>
              <a:t>1. Lorentz’s force (P586)</a:t>
            </a:r>
          </a:p>
        </p:txBody>
      </p:sp>
      <p:graphicFrame>
        <p:nvGraphicFramePr>
          <p:cNvPr id="924676" name="Object 4">
            <a:extLst>
              <a:ext uri="{FF2B5EF4-FFF2-40B4-BE49-F238E27FC236}">
                <a16:creationId xmlns:a16="http://schemas.microsoft.com/office/drawing/2014/main" id="{71502F02-F7EB-E423-C605-57C21382E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" y="4124325"/>
          <a:ext cx="2057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675100" imgH="5562600" progId="Equation.3">
                  <p:embed/>
                </p:oleObj>
              </mc:Choice>
              <mc:Fallback>
                <p:oleObj name="公式" r:id="rId2" imgW="16675100" imgH="556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124325"/>
                        <a:ext cx="2057400" cy="561975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77" name="Rectangle 5">
            <a:extLst>
              <a:ext uri="{FF2B5EF4-FFF2-40B4-BE49-F238E27FC236}">
                <a16:creationId xmlns:a16="http://schemas.microsoft.com/office/drawing/2014/main" id="{9999EBBF-E3F2-A5C6-1062-38685DAD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029200"/>
            <a:ext cx="563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ea typeface="楷体_GB2312" pitchFamily="49" charset="-122"/>
              </a:rPr>
              <a:t>F</a:t>
            </a:r>
            <a:r>
              <a:rPr lang="en-US" altLang="zh-CN" sz="3200" b="1">
                <a:ea typeface="楷体_GB2312" pitchFamily="49" charset="-122"/>
              </a:rPr>
              <a:t>=</a:t>
            </a:r>
            <a:r>
              <a:rPr lang="en-US" altLang="zh-CN" sz="3200" b="1" i="1">
                <a:ea typeface="楷体_GB2312" pitchFamily="49" charset="-122"/>
              </a:rPr>
              <a:t>qv</a:t>
            </a:r>
            <a:r>
              <a:rPr lang="en-US" altLang="zh-CN" sz="3200" b="1">
                <a:ea typeface="楷体_GB2312" pitchFamily="49" charset="-122"/>
              </a:rPr>
              <a:t>sin</a:t>
            </a:r>
            <a:r>
              <a:rPr lang="en-US" altLang="zh-CN" sz="3200" b="1" i="1">
                <a:ea typeface="楷体_GB2312" pitchFamily="49" charset="-122"/>
                <a:sym typeface="Symbol" pitchFamily="2" charset="2"/>
              </a:rPr>
              <a:t></a:t>
            </a:r>
            <a:r>
              <a:rPr lang="en-US" altLang="zh-CN" sz="3200" b="1" i="1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 </a:t>
            </a:r>
            <a:r>
              <a:rPr lang="en-US" altLang="zh-CN" sz="3200" b="1">
                <a:ea typeface="楷体_GB2312" pitchFamily="49" charset="-122"/>
                <a:sym typeface="Symbol" pitchFamily="2" charset="2"/>
              </a:rPr>
              <a:t>(when </a:t>
            </a:r>
            <a:r>
              <a:rPr lang="en-US" altLang="zh-CN" sz="3200" b="1" i="1">
                <a:ea typeface="楷体_GB2312" pitchFamily="49" charset="-122"/>
                <a:sym typeface="Symbol" pitchFamily="2" charset="2"/>
              </a:rPr>
              <a:t> </a:t>
            </a:r>
            <a:r>
              <a:rPr lang="en-US" altLang="zh-CN" sz="3200" b="1">
                <a:ea typeface="楷体_GB2312" pitchFamily="49" charset="-122"/>
                <a:sym typeface="Symbol" pitchFamily="2" charset="2"/>
              </a:rPr>
              <a:t>= 0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,</a:t>
            </a:r>
            <a:r>
              <a:rPr lang="en-US" altLang="zh-CN" sz="3200" b="1" i="1">
                <a:ea typeface="楷体_GB2312" pitchFamily="49" charset="-122"/>
              </a:rPr>
              <a:t>F</a:t>
            </a:r>
            <a:r>
              <a:rPr lang="en-US" altLang="zh-CN" sz="3200" b="1">
                <a:ea typeface="楷体_GB2312" pitchFamily="49" charset="-122"/>
                <a:sym typeface="Symbol" pitchFamily="2" charset="2"/>
              </a:rPr>
              <a:t>=0)</a:t>
            </a:r>
            <a:r>
              <a:rPr lang="en-US" altLang="zh-CN" sz="3200" b="1" i="1">
                <a:ea typeface="楷体_GB2312" pitchFamily="49" charset="-122"/>
                <a:sym typeface="Symbol" pitchFamily="2" charset="2"/>
              </a:rPr>
              <a:t>,</a:t>
            </a:r>
          </a:p>
        </p:txBody>
      </p:sp>
      <p:grpSp>
        <p:nvGrpSpPr>
          <p:cNvPr id="924678" name="Group 6">
            <a:extLst>
              <a:ext uri="{FF2B5EF4-FFF2-40B4-BE49-F238E27FC236}">
                <a16:creationId xmlns:a16="http://schemas.microsoft.com/office/drawing/2014/main" id="{A1DDF89E-9820-FC34-6A3D-A9BC19ADDA9F}"/>
              </a:ext>
            </a:extLst>
          </p:cNvPr>
          <p:cNvGrpSpPr>
            <a:grpSpLocks/>
          </p:cNvGrpSpPr>
          <p:nvPr/>
        </p:nvGrpSpPr>
        <p:grpSpPr bwMode="auto">
          <a:xfrm>
            <a:off x="6734175" y="3200400"/>
            <a:ext cx="2333625" cy="2181225"/>
            <a:chOff x="4128" y="864"/>
            <a:chExt cx="1470" cy="1374"/>
          </a:xfrm>
        </p:grpSpPr>
        <p:pic>
          <p:nvPicPr>
            <p:cNvPr id="10260" name="Picture 7">
              <a:extLst>
                <a:ext uri="{FF2B5EF4-FFF2-40B4-BE49-F238E27FC236}">
                  <a16:creationId xmlns:a16="http://schemas.microsoft.com/office/drawing/2014/main" id="{F186675C-A627-A787-4C04-CA83A964A0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BF6FC"/>
                </a:clrFrom>
                <a:clrTo>
                  <a:srgbClr val="FBF6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008"/>
              <a:ext cx="1422" cy="1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261" name="Object 8">
              <a:extLst>
                <a:ext uri="{FF2B5EF4-FFF2-40B4-BE49-F238E27FC236}">
                  <a16:creationId xmlns:a16="http://schemas.microsoft.com/office/drawing/2014/main" id="{96AF17C8-C114-EF1A-4151-BAEBAB5C5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920"/>
            <a:ext cx="22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505200" imgH="4686300" progId="Equation.3">
                    <p:embed/>
                  </p:oleObj>
                </mc:Choice>
                <mc:Fallback>
                  <p:oleObj name="公式" r:id="rId5" imgW="3505200" imgH="4686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920"/>
                          <a:ext cx="22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9">
              <a:extLst>
                <a:ext uri="{FF2B5EF4-FFF2-40B4-BE49-F238E27FC236}">
                  <a16:creationId xmlns:a16="http://schemas.microsoft.com/office/drawing/2014/main" id="{00DE6861-A184-573C-A90B-A1D4A9335B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7" y="1270"/>
            <a:ext cx="18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921000" imgH="4102100" progId="Equation.3">
                    <p:embed/>
                  </p:oleObj>
                </mc:Choice>
                <mc:Fallback>
                  <p:oleObj name="公式" r:id="rId7" imgW="2921000" imgH="4102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" y="1270"/>
                          <a:ext cx="18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10">
              <a:extLst>
                <a:ext uri="{FF2B5EF4-FFF2-40B4-BE49-F238E27FC236}">
                  <a16:creationId xmlns:a16="http://schemas.microsoft.com/office/drawing/2014/main" id="{2859BC3E-C545-E5A9-E8F8-F4C6FDFC34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864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3797300" imgH="4686300" progId="Equation.3">
                    <p:embed/>
                  </p:oleObj>
                </mc:Choice>
                <mc:Fallback>
                  <p:oleObj name="公式" r:id="rId9" imgW="3797300" imgH="4686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864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Rectangle 11">
              <a:extLst>
                <a:ext uri="{FF2B5EF4-FFF2-40B4-BE49-F238E27FC236}">
                  <a16:creationId xmlns:a16="http://schemas.microsoft.com/office/drawing/2014/main" id="{C15999E9-629F-D267-BB9A-4FE4B6445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164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</a:t>
              </a:r>
            </a:p>
          </p:txBody>
        </p:sp>
        <p:sp>
          <p:nvSpPr>
            <p:cNvPr id="10265" name="Rectangle 12">
              <a:extLst>
                <a:ext uri="{FF2B5EF4-FFF2-40B4-BE49-F238E27FC236}">
                  <a16:creationId xmlns:a16="http://schemas.microsoft.com/office/drawing/2014/main" id="{C4D6AF8F-22C0-6261-3BE2-609B32DB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872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/>
                <a:t>q</a:t>
              </a:r>
              <a:r>
                <a:rPr lang="en-US" altLang="zh-CN"/>
                <a:t> </a:t>
              </a:r>
              <a:endParaRPr lang="en-US" altLang="zh-CN" baseline="-25000"/>
            </a:p>
          </p:txBody>
        </p:sp>
        <p:sp>
          <p:nvSpPr>
            <p:cNvPr id="10266" name="Oval 13">
              <a:extLst>
                <a:ext uri="{FF2B5EF4-FFF2-40B4-BE49-F238E27FC236}">
                  <a16:creationId xmlns:a16="http://schemas.microsoft.com/office/drawing/2014/main" id="{A79FB9CA-CC06-3D54-219A-9960F3CD9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6" y="1908"/>
              <a:ext cx="48" cy="48"/>
            </a:xfrm>
            <a:prstGeom prst="ellipse">
              <a:avLst/>
            </a:prstGeom>
            <a:gradFill rotWithShape="0">
              <a:gsLst>
                <a:gs pos="0">
                  <a:srgbClr val="00CCFF"/>
                </a:gs>
                <a:gs pos="100000">
                  <a:srgbClr val="00678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sp>
        <p:nvSpPr>
          <p:cNvPr id="924686" name="Text Box 14">
            <a:extLst>
              <a:ext uri="{FF2B5EF4-FFF2-40B4-BE49-F238E27FC236}">
                <a16:creationId xmlns:a16="http://schemas.microsoft.com/office/drawing/2014/main" id="{1D0FC643-F33C-D793-3854-B1FDBE474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95400"/>
            <a:ext cx="8534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The charged particles moving in magnetic field acted by magnetic force:</a:t>
            </a:r>
            <a:endParaRPr lang="en-US" altLang="zh-CN" sz="3200" b="1">
              <a:solidFill>
                <a:srgbClr val="3333FF"/>
              </a:solidFill>
              <a:latin typeface="宋体" panose="02010600030101010101" pitchFamily="2" charset="-122"/>
            </a:endParaRPr>
          </a:p>
        </p:txBody>
      </p:sp>
      <p:grpSp>
        <p:nvGrpSpPr>
          <p:cNvPr id="924687" name="Group 15">
            <a:extLst>
              <a:ext uri="{FF2B5EF4-FFF2-40B4-BE49-F238E27FC236}">
                <a16:creationId xmlns:a16="http://schemas.microsoft.com/office/drawing/2014/main" id="{7C7CDD92-10FB-A3D8-3919-25ED4E42BF0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436813"/>
            <a:ext cx="7391400" cy="1373187"/>
            <a:chOff x="528" y="1775"/>
            <a:chExt cx="4656" cy="865"/>
          </a:xfrm>
        </p:grpSpPr>
        <p:grpSp>
          <p:nvGrpSpPr>
            <p:cNvPr id="10252" name="Group 16">
              <a:extLst>
                <a:ext uri="{FF2B5EF4-FFF2-40B4-BE49-F238E27FC236}">
                  <a16:creationId xmlns:a16="http://schemas.microsoft.com/office/drawing/2014/main" id="{EA493DA6-A797-A81D-9F1D-CF2AAF816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775"/>
              <a:ext cx="4272" cy="865"/>
              <a:chOff x="912" y="1775"/>
              <a:chExt cx="4272" cy="865"/>
            </a:xfrm>
          </p:grpSpPr>
          <p:sp>
            <p:nvSpPr>
              <p:cNvPr id="10254" name="Text Box 17">
                <a:extLst>
                  <a:ext uri="{FF2B5EF4-FFF2-40B4-BE49-F238E27FC236}">
                    <a16:creationId xmlns:a16="http://schemas.microsoft.com/office/drawing/2014/main" id="{7D967CCE-CAE0-20EB-F3FC-572EFF0CC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1775"/>
                <a:ext cx="4272" cy="865"/>
              </a:xfrm>
              <a:prstGeom prst="rect">
                <a:avLst/>
              </a:prstGeom>
              <a:solidFill>
                <a:srgbClr val="9CFCDE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/>
                  <a:t>The force        acting on a charged particle moving with velocity     through a magnetic field     is always perpendicular to    and     .</a:t>
                </a:r>
              </a:p>
            </p:txBody>
          </p:sp>
          <p:graphicFrame>
            <p:nvGraphicFramePr>
              <p:cNvPr id="10255" name="Object 18">
                <a:extLst>
                  <a:ext uri="{FF2B5EF4-FFF2-40B4-BE49-F238E27FC236}">
                    <a16:creationId xmlns:a16="http://schemas.microsoft.com/office/drawing/2014/main" id="{C0CFEABE-53EA-2719-3E6F-C1B4187361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1775"/>
              <a:ext cx="312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6731000" imgH="6731000" progId="Equation.3">
                      <p:embed/>
                    </p:oleObj>
                  </mc:Choice>
                  <mc:Fallback>
                    <p:oleObj name="Equation" r:id="rId11" imgW="6731000" imgH="67310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775"/>
                            <a:ext cx="312" cy="312"/>
                          </a:xfrm>
                          <a:prstGeom prst="rect">
                            <a:avLst/>
                          </a:prstGeom>
                          <a:solidFill>
                            <a:srgbClr val="9CFCDE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19">
                <a:extLst>
                  <a:ext uri="{FF2B5EF4-FFF2-40B4-BE49-F238E27FC236}">
                    <a16:creationId xmlns:a16="http://schemas.microsoft.com/office/drawing/2014/main" id="{5C5EDDEB-44F5-844C-B185-7C41084EBF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28" y="2340"/>
              <a:ext cx="18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4394200" imgH="5562600" progId="Equation.3">
                      <p:embed/>
                    </p:oleObj>
                  </mc:Choice>
                  <mc:Fallback>
                    <p:oleObj name="Equation" r:id="rId13" imgW="4394200" imgH="55626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8" y="2340"/>
                            <a:ext cx="189" cy="240"/>
                          </a:xfrm>
                          <a:prstGeom prst="rect">
                            <a:avLst/>
                          </a:prstGeom>
                          <a:solidFill>
                            <a:srgbClr val="9CFCDE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7" name="Object 20">
                <a:extLst>
                  <a:ext uri="{FF2B5EF4-FFF2-40B4-BE49-F238E27FC236}">
                    <a16:creationId xmlns:a16="http://schemas.microsoft.com/office/drawing/2014/main" id="{645A5E67-2F88-4BCD-90A9-16B0003B21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00" y="2100"/>
              <a:ext cx="17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3505200" imgH="4978400" progId="Equation.3">
                      <p:embed/>
                    </p:oleObj>
                  </mc:Choice>
                  <mc:Fallback>
                    <p:oleObj name="Equation" r:id="rId15" imgW="3505200" imgH="49784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00" y="2100"/>
                            <a:ext cx="170" cy="240"/>
                          </a:xfrm>
                          <a:prstGeom prst="rect">
                            <a:avLst/>
                          </a:prstGeom>
                          <a:solidFill>
                            <a:srgbClr val="9CFCDE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8" name="Object 21">
                <a:extLst>
                  <a:ext uri="{FF2B5EF4-FFF2-40B4-BE49-F238E27FC236}">
                    <a16:creationId xmlns:a16="http://schemas.microsoft.com/office/drawing/2014/main" id="{3C13BBCF-E101-84D2-0063-C97CEF0101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00" y="2316"/>
              <a:ext cx="20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3505200" imgH="4978400" progId="Equation.3">
                      <p:embed/>
                    </p:oleObj>
                  </mc:Choice>
                  <mc:Fallback>
                    <p:oleObj name="Equation" r:id="rId17" imgW="3505200" imgH="49784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0" y="2316"/>
                            <a:ext cx="204" cy="288"/>
                          </a:xfrm>
                          <a:prstGeom prst="rect">
                            <a:avLst/>
                          </a:prstGeom>
                          <a:solidFill>
                            <a:srgbClr val="9CFCDE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9" name="Object 22">
                <a:extLst>
                  <a:ext uri="{FF2B5EF4-FFF2-40B4-BE49-F238E27FC236}">
                    <a16:creationId xmlns:a16="http://schemas.microsoft.com/office/drawing/2014/main" id="{E25DA4A0-7562-13C2-1010-65918348454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00" y="2316"/>
              <a:ext cx="22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4394200" imgH="5562600" progId="Equation.3">
                      <p:embed/>
                    </p:oleObj>
                  </mc:Choice>
                  <mc:Fallback>
                    <p:oleObj name="Equation" r:id="rId19" imgW="4394200" imgH="55626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2316"/>
                            <a:ext cx="227" cy="288"/>
                          </a:xfrm>
                          <a:prstGeom prst="rect">
                            <a:avLst/>
                          </a:prstGeom>
                          <a:solidFill>
                            <a:srgbClr val="9CFCDE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53" name="AutoShape 23">
              <a:extLst>
                <a:ext uri="{FF2B5EF4-FFF2-40B4-BE49-F238E27FC236}">
                  <a16:creationId xmlns:a16="http://schemas.microsoft.com/office/drawing/2014/main" id="{3BC95456-45AA-D02F-DD4C-7FD490482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872"/>
              <a:ext cx="240" cy="96"/>
            </a:xfrm>
            <a:prstGeom prst="chevron">
              <a:avLst>
                <a:gd name="adj" fmla="val 62500"/>
              </a:avLst>
            </a:prstGeom>
            <a:solidFill>
              <a:srgbClr val="FD63C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  <p:sp>
        <p:nvSpPr>
          <p:cNvPr id="924696" name="Text Box 24">
            <a:extLst>
              <a:ext uri="{FF2B5EF4-FFF2-40B4-BE49-F238E27FC236}">
                <a16:creationId xmlns:a16="http://schemas.microsoft.com/office/drawing/2014/main" id="{6D7EFB04-C3DC-C8DE-C2F4-F9F2BFADC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638800"/>
            <a:ext cx="899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3333FF"/>
                </a:solidFill>
              </a:rPr>
              <a:t>Magnetic force</a:t>
            </a:r>
            <a:r>
              <a:rPr lang="en-US" altLang="zh-CN" b="1">
                <a:solidFill>
                  <a:srgbClr val="3333FF"/>
                </a:solidFill>
              </a:rPr>
              <a:t> </a:t>
            </a:r>
            <a:r>
              <a:rPr lang="en-US" altLang="zh-CN" sz="3200" b="1">
                <a:solidFill>
                  <a:srgbClr val="3333FF"/>
                </a:solidFill>
              </a:rPr>
              <a:t>only change moving direction </a:t>
            </a:r>
            <a:r>
              <a:rPr lang="en-US" altLang="zh-CN" b="1" i="1">
                <a:solidFill>
                  <a:srgbClr val="FF0000"/>
                </a:solidFill>
              </a:rPr>
              <a:t>W</a:t>
            </a:r>
            <a:r>
              <a:rPr lang="en-US" altLang="zh-CN" b="1" i="1" baseline="-25000">
                <a:solidFill>
                  <a:srgbClr val="FF0000"/>
                </a:solidFill>
              </a:rPr>
              <a:t>B</a:t>
            </a:r>
            <a:r>
              <a:rPr lang="en-US" altLang="zh-CN" b="1">
                <a:solidFill>
                  <a:srgbClr val="FF0000"/>
                </a:solidFill>
              </a:rPr>
              <a:t>=0</a:t>
            </a:r>
            <a:r>
              <a:rPr lang="en-US" altLang="zh-CN" b="1">
                <a:solidFill>
                  <a:srgbClr val="3333FF"/>
                </a:solidFill>
              </a:rPr>
              <a:t>.</a:t>
            </a:r>
          </a:p>
        </p:txBody>
      </p:sp>
      <p:grpSp>
        <p:nvGrpSpPr>
          <p:cNvPr id="924700" name="Group 28">
            <a:extLst>
              <a:ext uri="{FF2B5EF4-FFF2-40B4-BE49-F238E27FC236}">
                <a16:creationId xmlns:a16="http://schemas.microsoft.com/office/drawing/2014/main" id="{574948B1-A4CC-EB49-73C1-82C163C4BA13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3875088"/>
            <a:ext cx="2949575" cy="1066800"/>
            <a:chOff x="1800" y="2441"/>
            <a:chExt cx="1858" cy="672"/>
          </a:xfrm>
        </p:grpSpPr>
        <p:graphicFrame>
          <p:nvGraphicFramePr>
            <p:cNvPr id="10250" name="Object 26">
              <a:extLst>
                <a:ext uri="{FF2B5EF4-FFF2-40B4-BE49-F238E27FC236}">
                  <a16:creationId xmlns:a16="http://schemas.microsoft.com/office/drawing/2014/main" id="{047E40BD-E455-0A52-862B-51CC6660CE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441"/>
            <a:ext cx="1594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7203400" imgH="11404600" progId="Equation.3">
                    <p:embed/>
                  </p:oleObj>
                </mc:Choice>
                <mc:Fallback>
                  <p:oleObj name="公式" r:id="rId20" imgW="27203400" imgH="11404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441"/>
                          <a:ext cx="1594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AutoShape 27">
              <a:extLst>
                <a:ext uri="{FF2B5EF4-FFF2-40B4-BE49-F238E27FC236}">
                  <a16:creationId xmlns:a16="http://schemas.microsoft.com/office/drawing/2014/main" id="{7BC6D379-F0A1-0CEC-6727-0C8859BFF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" y="2649"/>
              <a:ext cx="111" cy="334"/>
            </a:xfrm>
            <a:prstGeom prst="leftBrace">
              <a:avLst>
                <a:gd name="adj1" fmla="val 25075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GB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2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9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4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4" grpId="0" animBg="1" autoUpdateAnimBg="0"/>
      <p:bldP spid="924675" grpId="0" animBg="1" autoUpdateAnimBg="0"/>
      <p:bldP spid="924677" grpId="0" autoUpdateAnimBg="0"/>
      <p:bldP spid="924686" grpId="0" autoUpdateAnimBg="0"/>
      <p:bldP spid="92469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798" name="Group 1126">
            <a:extLst>
              <a:ext uri="{FF2B5EF4-FFF2-40B4-BE49-F238E27FC236}">
                <a16:creationId xmlns:a16="http://schemas.microsoft.com/office/drawing/2014/main" id="{2A96868D-E4D2-B678-F1AD-0B12FA56C033}"/>
              </a:ext>
            </a:extLst>
          </p:cNvPr>
          <p:cNvGrpSpPr>
            <a:grpSpLocks/>
          </p:cNvGrpSpPr>
          <p:nvPr/>
        </p:nvGrpSpPr>
        <p:grpSpPr bwMode="auto">
          <a:xfrm>
            <a:off x="331788" y="101600"/>
            <a:ext cx="7696200" cy="519113"/>
            <a:chOff x="209" y="64"/>
            <a:chExt cx="4848" cy="327"/>
          </a:xfrm>
        </p:grpSpPr>
        <p:sp>
          <p:nvSpPr>
            <p:cNvPr id="11360" name="Text Box 1027">
              <a:extLst>
                <a:ext uri="{FF2B5EF4-FFF2-40B4-BE49-F238E27FC236}">
                  <a16:creationId xmlns:a16="http://schemas.microsoft.com/office/drawing/2014/main" id="{5A974D9D-6BF4-9CCD-63B4-10E330926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" y="64"/>
              <a:ext cx="4848" cy="327"/>
            </a:xfrm>
            <a:prstGeom prst="rect">
              <a:avLst/>
            </a:prstGeom>
            <a:solidFill>
              <a:srgbClr val="A9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2. The motion of charged particle in uniform    :</a:t>
              </a:r>
            </a:p>
          </p:txBody>
        </p:sp>
        <p:graphicFrame>
          <p:nvGraphicFramePr>
            <p:cNvPr id="11361" name="Object 1028">
              <a:extLst>
                <a:ext uri="{FF2B5EF4-FFF2-40B4-BE49-F238E27FC236}">
                  <a16:creationId xmlns:a16="http://schemas.microsoft.com/office/drawing/2014/main" id="{33D4E01B-9A58-4791-84C0-45573991EA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8" y="78"/>
            <a:ext cx="2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562600" progId="Equation.3">
                    <p:embed/>
                  </p:oleObj>
                </mc:Choice>
                <mc:Fallback>
                  <p:oleObj name="Equation" r:id="rId2" imgW="4394200" imgH="55626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78"/>
                          <a:ext cx="2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701" name="Group 1029">
            <a:extLst>
              <a:ext uri="{FF2B5EF4-FFF2-40B4-BE49-F238E27FC236}">
                <a16:creationId xmlns:a16="http://schemas.microsoft.com/office/drawing/2014/main" id="{C2D4C21A-9CA5-22EA-7A29-F935ED484C0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33400"/>
            <a:ext cx="2743200" cy="1371600"/>
            <a:chOff x="3840" y="288"/>
            <a:chExt cx="1728" cy="864"/>
          </a:xfrm>
        </p:grpSpPr>
        <p:grpSp>
          <p:nvGrpSpPr>
            <p:cNvPr id="11341" name="Group 1030">
              <a:extLst>
                <a:ext uri="{FF2B5EF4-FFF2-40B4-BE49-F238E27FC236}">
                  <a16:creationId xmlns:a16="http://schemas.microsoft.com/office/drawing/2014/main" id="{7FDE69FE-1ACC-A301-D342-27107BBD0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408"/>
              <a:ext cx="1536" cy="744"/>
              <a:chOff x="4032" y="264"/>
              <a:chExt cx="1536" cy="744"/>
            </a:xfrm>
          </p:grpSpPr>
          <p:graphicFrame>
            <p:nvGraphicFramePr>
              <p:cNvPr id="11355" name="Object 1031">
                <a:extLst>
                  <a:ext uri="{FF2B5EF4-FFF2-40B4-BE49-F238E27FC236}">
                    <a16:creationId xmlns:a16="http://schemas.microsoft.com/office/drawing/2014/main" id="{FC318AAB-C9E3-02FF-5D48-296EAD7024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0" y="264"/>
              <a:ext cx="17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3505200" imgH="4686300" progId="Equation.3">
                      <p:embed/>
                    </p:oleObj>
                  </mc:Choice>
                  <mc:Fallback>
                    <p:oleObj name="公式" r:id="rId4" imgW="3505200" imgH="4686300" progId="Equation.3">
                      <p:embed/>
                      <p:pic>
                        <p:nvPicPr>
                          <p:cNvPr id="0" name="Object 10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64"/>
                            <a:ext cx="175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56" name="Line 1032">
                <a:extLst>
                  <a:ext uri="{FF2B5EF4-FFF2-40B4-BE49-F238E27FC236}">
                    <a16:creationId xmlns:a16="http://schemas.microsoft.com/office/drawing/2014/main" id="{329B375F-7F7C-B9F4-DB6D-8D157CFEC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800" y="240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7" name="Line 1033">
                <a:extLst>
                  <a:ext uri="{FF2B5EF4-FFF2-40B4-BE49-F238E27FC236}">
                    <a16:creationId xmlns:a16="http://schemas.microsoft.com/office/drawing/2014/main" id="{60BFF854-8456-45D0-181A-90B80E59F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800" y="-469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8" name="Line 1034">
                <a:extLst>
                  <a:ext uri="{FF2B5EF4-FFF2-40B4-BE49-F238E27FC236}">
                    <a16:creationId xmlns:a16="http://schemas.microsoft.com/office/drawing/2014/main" id="{520EF9C5-E9E4-4171-5373-A0FA3EE74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800" y="4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9" name="Line 1035">
                <a:extLst>
                  <a:ext uri="{FF2B5EF4-FFF2-40B4-BE49-F238E27FC236}">
                    <a16:creationId xmlns:a16="http://schemas.microsoft.com/office/drawing/2014/main" id="{D35995B8-B7DE-817C-F8E6-1182ADF2E3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800" y="-233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42" name="Group 1036">
              <a:extLst>
                <a:ext uri="{FF2B5EF4-FFF2-40B4-BE49-F238E27FC236}">
                  <a16:creationId xmlns:a16="http://schemas.microsoft.com/office/drawing/2014/main" id="{C0849B72-6D22-4F13-0171-CC66E36E75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88"/>
              <a:ext cx="1344" cy="336"/>
              <a:chOff x="3840" y="144"/>
              <a:chExt cx="1344" cy="336"/>
            </a:xfrm>
          </p:grpSpPr>
          <p:sp>
            <p:nvSpPr>
              <p:cNvPr id="11350" name="Oval 1037">
                <a:extLst>
                  <a:ext uri="{FF2B5EF4-FFF2-40B4-BE49-F238E27FC236}">
                    <a16:creationId xmlns:a16="http://schemas.microsoft.com/office/drawing/2014/main" id="{0DD06329-745F-524A-2191-8CD3E0F54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384"/>
                <a:ext cx="89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+</a:t>
                </a:r>
                <a:endParaRPr lang="en-US" altLang="zh-CN" b="1"/>
              </a:p>
            </p:txBody>
          </p:sp>
          <p:sp>
            <p:nvSpPr>
              <p:cNvPr id="11351" name="Rectangle 1038">
                <a:extLst>
                  <a:ext uri="{FF2B5EF4-FFF2-40B4-BE49-F238E27FC236}">
                    <a16:creationId xmlns:a16="http://schemas.microsoft.com/office/drawing/2014/main" id="{85768EA3-B385-4DCD-4548-F2CF93122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44"/>
                <a:ext cx="2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/>
                  <a:t>q</a:t>
                </a:r>
                <a:endParaRPr lang="en-US" altLang="zh-CN" baseline="-25000"/>
              </a:p>
            </p:txBody>
          </p:sp>
          <p:sp>
            <p:nvSpPr>
              <p:cNvPr id="11352" name="Line 1039">
                <a:extLst>
                  <a:ext uri="{FF2B5EF4-FFF2-40B4-BE49-F238E27FC236}">
                    <a16:creationId xmlns:a16="http://schemas.microsoft.com/office/drawing/2014/main" id="{E2973C63-F732-E83F-2BD2-D24671951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3" y="432"/>
                <a:ext cx="401" cy="0"/>
              </a:xfrm>
              <a:prstGeom prst="line">
                <a:avLst/>
              </a:prstGeom>
              <a:noFill/>
              <a:ln w="38100">
                <a:solidFill>
                  <a:srgbClr val="F1883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353" name="Object 1040">
                <a:extLst>
                  <a:ext uri="{FF2B5EF4-FFF2-40B4-BE49-F238E27FC236}">
                    <a16:creationId xmlns:a16="http://schemas.microsoft.com/office/drawing/2014/main" id="{F45F329A-57B2-EC76-22D1-3852707B49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2" y="192"/>
              <a:ext cx="176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2921000" imgH="4102100" progId="Equation.3">
                      <p:embed/>
                    </p:oleObj>
                  </mc:Choice>
                  <mc:Fallback>
                    <p:oleObj name="公式" r:id="rId6" imgW="2921000" imgH="4102100" progId="Equation.3">
                      <p:embed/>
                      <p:pic>
                        <p:nvPicPr>
                          <p:cNvPr id="0" name="Object 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2" y="192"/>
                            <a:ext cx="176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54" name="Line 1041">
                <a:extLst>
                  <a:ext uri="{FF2B5EF4-FFF2-40B4-BE49-F238E27FC236}">
                    <a16:creationId xmlns:a16="http://schemas.microsoft.com/office/drawing/2014/main" id="{F1B37127-8FF2-26BE-8795-EB43D2299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432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F1883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43" name="Group 1042">
              <a:extLst>
                <a:ext uri="{FF2B5EF4-FFF2-40B4-BE49-F238E27FC236}">
                  <a16:creationId xmlns:a16="http://schemas.microsoft.com/office/drawing/2014/main" id="{FD17BA72-0C72-5773-72E0-A628E851B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9" y="576"/>
              <a:ext cx="1189" cy="519"/>
              <a:chOff x="3899" y="432"/>
              <a:chExt cx="1189" cy="519"/>
            </a:xfrm>
          </p:grpSpPr>
          <p:sp>
            <p:nvSpPr>
              <p:cNvPr id="11344" name="Line 1043">
                <a:extLst>
                  <a:ext uri="{FF2B5EF4-FFF2-40B4-BE49-F238E27FC236}">
                    <a16:creationId xmlns:a16="http://schemas.microsoft.com/office/drawing/2014/main" id="{196FD93C-977A-9C08-98E6-9C86AFBAE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7" y="720"/>
                <a:ext cx="321" cy="0"/>
              </a:xfrm>
              <a:prstGeom prst="line">
                <a:avLst/>
              </a:prstGeom>
              <a:noFill/>
              <a:ln w="38100">
                <a:solidFill>
                  <a:srgbClr val="F1883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5" name="Rectangle 1044">
                <a:extLst>
                  <a:ext uri="{FF2B5EF4-FFF2-40B4-BE49-F238E27FC236}">
                    <a16:creationId xmlns:a16="http://schemas.microsoft.com/office/drawing/2014/main" id="{A6D97431-BC03-28A3-2856-80CB65436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4" y="624"/>
                <a:ext cx="25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q</a:t>
                </a:r>
                <a:endParaRPr lang="en-US" altLang="zh-CN" b="1" baseline="-25000"/>
              </a:p>
            </p:txBody>
          </p:sp>
          <p:sp>
            <p:nvSpPr>
              <p:cNvPr id="11346" name="Oval 1045">
                <a:extLst>
                  <a:ext uri="{FF2B5EF4-FFF2-40B4-BE49-F238E27FC236}">
                    <a16:creationId xmlns:a16="http://schemas.microsoft.com/office/drawing/2014/main" id="{B6BA55F5-5277-7118-804D-7013720E4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672"/>
                <a:ext cx="107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47" name="Text Box 1046">
                <a:extLst>
                  <a:ext uri="{FF2B5EF4-FFF2-40B4-BE49-F238E27FC236}">
                    <a16:creationId xmlns:a16="http://schemas.microsoft.com/office/drawing/2014/main" id="{57558034-52A5-5C45-539D-90397DAC96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9" y="525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-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11348" name="Object 1047">
                <a:extLst>
                  <a:ext uri="{FF2B5EF4-FFF2-40B4-BE49-F238E27FC236}">
                    <a16:creationId xmlns:a16="http://schemas.microsoft.com/office/drawing/2014/main" id="{B5C42FAB-B138-5BA7-C7D7-C5D3141CB2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01" y="432"/>
              <a:ext cx="210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2921000" imgH="4102100" progId="Equation.3">
                      <p:embed/>
                    </p:oleObj>
                  </mc:Choice>
                  <mc:Fallback>
                    <p:oleObj name="公式" r:id="rId8" imgW="2921000" imgH="4102100" progId="Equation.3">
                      <p:embed/>
                      <p:pic>
                        <p:nvPicPr>
                          <p:cNvPr id="0" name="Object 10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1" y="432"/>
                            <a:ext cx="210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49" name="Line 1048">
                <a:extLst>
                  <a:ext uri="{FF2B5EF4-FFF2-40B4-BE49-F238E27FC236}">
                    <a16:creationId xmlns:a16="http://schemas.microsoft.com/office/drawing/2014/main" id="{3DAE2F2F-3600-030C-2E03-F613DF9AD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720"/>
                <a:ext cx="768" cy="0"/>
              </a:xfrm>
              <a:prstGeom prst="line">
                <a:avLst/>
              </a:prstGeom>
              <a:noFill/>
              <a:ln w="38100">
                <a:solidFill>
                  <a:srgbClr val="F1883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25721" name="Group 1049">
            <a:extLst>
              <a:ext uri="{FF2B5EF4-FFF2-40B4-BE49-F238E27FC236}">
                <a16:creationId xmlns:a16="http://schemas.microsoft.com/office/drawing/2014/main" id="{ECEC6561-63C3-D2CD-DC29-1C49EA0242B3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2362200"/>
            <a:ext cx="2552700" cy="2133600"/>
            <a:chOff x="1392" y="2928"/>
            <a:chExt cx="1608" cy="1344"/>
          </a:xfrm>
        </p:grpSpPr>
        <p:grpSp>
          <p:nvGrpSpPr>
            <p:cNvPr id="11315" name="Group 1050">
              <a:extLst>
                <a:ext uri="{FF2B5EF4-FFF2-40B4-BE49-F238E27FC236}">
                  <a16:creationId xmlns:a16="http://schemas.microsoft.com/office/drawing/2014/main" id="{673C19D5-7707-2085-19F5-664A3EE12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928"/>
              <a:ext cx="660" cy="423"/>
              <a:chOff x="3672" y="816"/>
              <a:chExt cx="660" cy="423"/>
            </a:xfrm>
          </p:grpSpPr>
          <p:graphicFrame>
            <p:nvGraphicFramePr>
              <p:cNvPr id="11337" name="Object 1051">
                <a:extLst>
                  <a:ext uri="{FF2B5EF4-FFF2-40B4-BE49-F238E27FC236}">
                    <a16:creationId xmlns:a16="http://schemas.microsoft.com/office/drawing/2014/main" id="{4C75FE35-0C3F-7D87-A94F-C27DBD61E9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816"/>
              <a:ext cx="18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9" imgW="2921000" imgH="4102100" progId="Equation.3">
                      <p:embed/>
                    </p:oleObj>
                  </mc:Choice>
                  <mc:Fallback>
                    <p:oleObj name="公式" r:id="rId9" imgW="2921000" imgH="4102100" progId="Equation.3">
                      <p:embed/>
                      <p:pic>
                        <p:nvPicPr>
                          <p:cNvPr id="0" name="Object 1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816"/>
                            <a:ext cx="189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38" name="Rectangle 1052">
                <a:extLst>
                  <a:ext uri="{FF2B5EF4-FFF2-40B4-BE49-F238E27FC236}">
                    <a16:creationId xmlns:a16="http://schemas.microsoft.com/office/drawing/2014/main" id="{DE7C90E6-DED2-DE14-A7DD-05157C95D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91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q</a:t>
                </a:r>
                <a:endParaRPr lang="en-US" altLang="zh-CN" b="1" baseline="-25000"/>
              </a:p>
            </p:txBody>
          </p:sp>
          <p:sp>
            <p:nvSpPr>
              <p:cNvPr id="11339" name="Line 1053">
                <a:extLst>
                  <a:ext uri="{FF2B5EF4-FFF2-40B4-BE49-F238E27FC236}">
                    <a16:creationId xmlns:a16="http://schemas.microsoft.com/office/drawing/2014/main" id="{B7BA0523-8529-9B52-9546-94D750B69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1056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1883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0" name="Oval 1054">
                <a:extLst>
                  <a:ext uri="{FF2B5EF4-FFF2-40B4-BE49-F238E27FC236}">
                    <a16:creationId xmlns:a16="http://schemas.microsoft.com/office/drawing/2014/main" id="{9CDA0AF0-07AD-6F1A-284B-2D1586B8A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" y="1008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+</a:t>
                </a:r>
                <a:endParaRPr lang="en-US" altLang="zh-CN" b="1"/>
              </a:p>
            </p:txBody>
          </p:sp>
        </p:grpSp>
        <p:grpSp>
          <p:nvGrpSpPr>
            <p:cNvPr id="11316" name="Group 1055">
              <a:extLst>
                <a:ext uri="{FF2B5EF4-FFF2-40B4-BE49-F238E27FC236}">
                  <a16:creationId xmlns:a16="http://schemas.microsoft.com/office/drawing/2014/main" id="{C1890092-2BC1-627B-22DF-646D23F9C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0" y="2928"/>
              <a:ext cx="960" cy="1344"/>
              <a:chOff x="3840" y="1104"/>
              <a:chExt cx="960" cy="1344"/>
            </a:xfrm>
          </p:grpSpPr>
          <p:sp>
            <p:nvSpPr>
              <p:cNvPr id="11323" name="Rectangle 1056">
                <a:extLst>
                  <a:ext uri="{FF2B5EF4-FFF2-40B4-BE49-F238E27FC236}">
                    <a16:creationId xmlns:a16="http://schemas.microsoft.com/office/drawing/2014/main" id="{082BCD08-0E2B-3C98-720B-22312A68E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104"/>
                <a:ext cx="960" cy="1344"/>
              </a:xfrm>
              <a:prstGeom prst="rect">
                <a:avLst/>
              </a:prstGeom>
              <a:solidFill>
                <a:srgbClr val="AAE1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24" name="Oval 1057">
                <a:extLst>
                  <a:ext uri="{FF2B5EF4-FFF2-40B4-BE49-F238E27FC236}">
                    <a16:creationId xmlns:a16="http://schemas.microsoft.com/office/drawing/2014/main" id="{119A3975-D843-DA5F-3266-F41287A12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25" name="Oval 1058">
                <a:extLst>
                  <a:ext uri="{FF2B5EF4-FFF2-40B4-BE49-F238E27FC236}">
                    <a16:creationId xmlns:a16="http://schemas.microsoft.com/office/drawing/2014/main" id="{31E6D9A1-5C22-E0D4-0758-987C0D881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26" name="Oval 1059">
                <a:extLst>
                  <a:ext uri="{FF2B5EF4-FFF2-40B4-BE49-F238E27FC236}">
                    <a16:creationId xmlns:a16="http://schemas.microsoft.com/office/drawing/2014/main" id="{CDEB617C-DDBF-E616-49D6-C8F376764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58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27" name="Oval 1060">
                <a:extLst>
                  <a:ext uri="{FF2B5EF4-FFF2-40B4-BE49-F238E27FC236}">
                    <a16:creationId xmlns:a16="http://schemas.microsoft.com/office/drawing/2014/main" id="{564F5628-F908-DA7D-4A08-60F04ECD2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58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28" name="Oval 1061">
                <a:extLst>
                  <a:ext uri="{FF2B5EF4-FFF2-40B4-BE49-F238E27FC236}">
                    <a16:creationId xmlns:a16="http://schemas.microsoft.com/office/drawing/2014/main" id="{686C5B75-451B-EEBF-C812-E77437187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92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29" name="Oval 1062">
                <a:extLst>
                  <a:ext uri="{FF2B5EF4-FFF2-40B4-BE49-F238E27FC236}">
                    <a16:creationId xmlns:a16="http://schemas.microsoft.com/office/drawing/2014/main" id="{E0930353-E4B2-996C-2BD4-1E10D6D39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92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30" name="Oval 1063">
                <a:extLst>
                  <a:ext uri="{FF2B5EF4-FFF2-40B4-BE49-F238E27FC236}">
                    <a16:creationId xmlns:a16="http://schemas.microsoft.com/office/drawing/2014/main" id="{E38E25C7-D34C-65B5-15D7-92BA13599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31" name="Oval 1064">
                <a:extLst>
                  <a:ext uri="{FF2B5EF4-FFF2-40B4-BE49-F238E27FC236}">
                    <a16:creationId xmlns:a16="http://schemas.microsoft.com/office/drawing/2014/main" id="{4F98EB0A-0B2F-FD0D-9C46-E2329CE5E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32" name="Oval 1065">
                <a:extLst>
                  <a:ext uri="{FF2B5EF4-FFF2-40B4-BE49-F238E27FC236}">
                    <a16:creationId xmlns:a16="http://schemas.microsoft.com/office/drawing/2014/main" id="{69C2DADF-65DD-E4DA-42DD-B2FAB63C6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2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33" name="Oval 1066">
                <a:extLst>
                  <a:ext uri="{FF2B5EF4-FFF2-40B4-BE49-F238E27FC236}">
                    <a16:creationId xmlns:a16="http://schemas.microsoft.com/office/drawing/2014/main" id="{0ADEB43A-38FB-D278-21C5-C7B0DA64B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34" name="Oval 1067">
                <a:extLst>
                  <a:ext uri="{FF2B5EF4-FFF2-40B4-BE49-F238E27FC236}">
                    <a16:creationId xmlns:a16="http://schemas.microsoft.com/office/drawing/2014/main" id="{5977B95A-AB8E-F908-1AB8-A89734934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92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35" name="Oval 1068">
                <a:extLst>
                  <a:ext uri="{FF2B5EF4-FFF2-40B4-BE49-F238E27FC236}">
                    <a16:creationId xmlns:a16="http://schemas.microsoft.com/office/drawing/2014/main" id="{2913F832-D0A7-12AC-3AD1-6B9FDF022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256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graphicFrame>
            <p:nvGraphicFramePr>
              <p:cNvPr id="11336" name="Object 1069">
                <a:extLst>
                  <a:ext uri="{FF2B5EF4-FFF2-40B4-BE49-F238E27FC236}">
                    <a16:creationId xmlns:a16="http://schemas.microsoft.com/office/drawing/2014/main" id="{279E67E6-FF4B-FA7F-6DEC-0566098FED0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60" y="1152"/>
              <a:ext cx="22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3505200" imgH="4686300" progId="Equation.3">
                      <p:embed/>
                    </p:oleObj>
                  </mc:Choice>
                  <mc:Fallback>
                    <p:oleObj name="公式" r:id="rId10" imgW="3505200" imgH="4686300" progId="Equation.3">
                      <p:embed/>
                      <p:pic>
                        <p:nvPicPr>
                          <p:cNvPr id="0" name="Object 10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152"/>
                            <a:ext cx="227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17" name="Group 1070">
              <a:extLst>
                <a:ext uri="{FF2B5EF4-FFF2-40B4-BE49-F238E27FC236}">
                  <a16:creationId xmlns:a16="http://schemas.microsoft.com/office/drawing/2014/main" id="{1C6869E4-5438-2336-91FC-3A334186F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0" y="3168"/>
              <a:ext cx="480" cy="912"/>
              <a:chOff x="4320" y="1056"/>
              <a:chExt cx="480" cy="912"/>
            </a:xfrm>
          </p:grpSpPr>
          <p:sp>
            <p:nvSpPr>
              <p:cNvPr id="11319" name="Arc 1071">
                <a:extLst>
                  <a:ext uri="{FF2B5EF4-FFF2-40B4-BE49-F238E27FC236}">
                    <a16:creationId xmlns:a16="http://schemas.microsoft.com/office/drawing/2014/main" id="{17B105E4-054A-4937-18BB-68A57B42B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1056"/>
                <a:ext cx="480" cy="456"/>
              </a:xfrm>
              <a:custGeom>
                <a:avLst/>
                <a:gdLst>
                  <a:gd name="T0" fmla="*/ 0 w 21600"/>
                  <a:gd name="T1" fmla="*/ 0 h 21600"/>
                  <a:gd name="T2" fmla="*/ 480 w 21600"/>
                  <a:gd name="T3" fmla="*/ 456 h 21600"/>
                  <a:gd name="T4" fmla="*/ 0 w 21600"/>
                  <a:gd name="T5" fmla="*/ 45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rgbClr val="F1883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0" name="Arc 1072">
                <a:extLst>
                  <a:ext uri="{FF2B5EF4-FFF2-40B4-BE49-F238E27FC236}">
                    <a16:creationId xmlns:a16="http://schemas.microsoft.com/office/drawing/2014/main" id="{D85794AF-D39D-BE83-C49C-924E7C62AD0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320" y="1512"/>
                <a:ext cx="480" cy="456"/>
              </a:xfrm>
              <a:custGeom>
                <a:avLst/>
                <a:gdLst>
                  <a:gd name="T0" fmla="*/ 0 w 21600"/>
                  <a:gd name="T1" fmla="*/ 0 h 21600"/>
                  <a:gd name="T2" fmla="*/ 480 w 21600"/>
                  <a:gd name="T3" fmla="*/ 456 h 21600"/>
                  <a:gd name="T4" fmla="*/ 0 w 21600"/>
                  <a:gd name="T5" fmla="*/ 45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rgbClr val="F1883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1" name="Line 1073">
                <a:extLst>
                  <a:ext uri="{FF2B5EF4-FFF2-40B4-BE49-F238E27FC236}">
                    <a16:creationId xmlns:a16="http://schemas.microsoft.com/office/drawing/2014/main" id="{5E0A1A33-C60B-1C57-E4F6-C3456D229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1488"/>
                <a:ext cx="384" cy="2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22" name="Text Box 1074">
                <a:extLst>
                  <a:ext uri="{FF2B5EF4-FFF2-40B4-BE49-F238E27FC236}">
                    <a16:creationId xmlns:a16="http://schemas.microsoft.com/office/drawing/2014/main" id="{46F539D5-13B5-80F6-E54F-F4601AAA02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392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ym typeface="Symbol" pitchFamily="2" charset="2"/>
                  </a:rPr>
                  <a:t>R</a:t>
                </a:r>
                <a:endParaRPr lang="en-US" altLang="zh-CN" b="1"/>
              </a:p>
            </p:txBody>
          </p:sp>
        </p:grpSp>
        <p:sp>
          <p:nvSpPr>
            <p:cNvPr id="11318" name="Rectangle 1075">
              <a:extLst>
                <a:ext uri="{FF2B5EF4-FFF2-40B4-BE49-F238E27FC236}">
                  <a16:creationId xmlns:a16="http://schemas.microsoft.com/office/drawing/2014/main" id="{02A94340-61C3-EE3F-B9B1-1C8C8D21C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504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楷体_GB2312" pitchFamily="49" charset="-122"/>
                </a:rPr>
                <a:t>q</a:t>
              </a:r>
              <a:r>
                <a:rPr lang="en-US" altLang="zh-CN" b="1">
                  <a:ea typeface="楷体_GB2312" pitchFamily="49" charset="-122"/>
                </a:rPr>
                <a:t>&gt;0:</a:t>
              </a:r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925748" name="Group 1076">
            <a:extLst>
              <a:ext uri="{FF2B5EF4-FFF2-40B4-BE49-F238E27FC236}">
                <a16:creationId xmlns:a16="http://schemas.microsoft.com/office/drawing/2014/main" id="{A8CE0E8C-B4E6-44BA-80E1-85603C7E3B1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143000"/>
            <a:ext cx="4191000" cy="946150"/>
            <a:chOff x="480" y="748"/>
            <a:chExt cx="2640" cy="596"/>
          </a:xfrm>
        </p:grpSpPr>
        <p:sp>
          <p:nvSpPr>
            <p:cNvPr id="11313" name="Text Box 1077">
              <a:extLst>
                <a:ext uri="{FF2B5EF4-FFF2-40B4-BE49-F238E27FC236}">
                  <a16:creationId xmlns:a16="http://schemas.microsoft.com/office/drawing/2014/main" id="{6A19ABAD-59D3-6B5A-1C21-F662B221C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748"/>
              <a:ext cx="26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        , particle straightly move in constant velocity.</a:t>
              </a:r>
            </a:p>
          </p:txBody>
        </p:sp>
        <p:graphicFrame>
          <p:nvGraphicFramePr>
            <p:cNvPr id="11314" name="Object 1078">
              <a:extLst>
                <a:ext uri="{FF2B5EF4-FFF2-40B4-BE49-F238E27FC236}">
                  <a16:creationId xmlns:a16="http://schemas.microsoft.com/office/drawing/2014/main" id="{6D3982C0-BB26-5811-C4B3-A506DD6D70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796"/>
            <a:ext cx="52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001500" imgH="5854700" progId="Equation.3">
                    <p:embed/>
                  </p:oleObj>
                </mc:Choice>
                <mc:Fallback>
                  <p:oleObj name="Equation" r:id="rId12" imgW="12001500" imgH="5854700" progId="Equation.3">
                    <p:embed/>
                    <p:pic>
                      <p:nvPicPr>
                        <p:cNvPr id="0" name="Object 1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796"/>
                          <a:ext cx="52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796" name="Group 1124">
            <a:extLst>
              <a:ext uri="{FF2B5EF4-FFF2-40B4-BE49-F238E27FC236}">
                <a16:creationId xmlns:a16="http://schemas.microsoft.com/office/drawing/2014/main" id="{8CAC3074-34EC-A9EF-F5A7-124A8515394B}"/>
              </a:ext>
            </a:extLst>
          </p:cNvPr>
          <p:cNvGrpSpPr>
            <a:grpSpLocks/>
          </p:cNvGrpSpPr>
          <p:nvPr/>
        </p:nvGrpSpPr>
        <p:grpSpPr bwMode="auto">
          <a:xfrm>
            <a:off x="419100" y="4343400"/>
            <a:ext cx="4610100" cy="979488"/>
            <a:chOff x="264" y="2736"/>
            <a:chExt cx="2904" cy="617"/>
          </a:xfrm>
        </p:grpSpPr>
        <p:graphicFrame>
          <p:nvGraphicFramePr>
            <p:cNvPr id="11311" name="Object 1080">
              <a:extLst>
                <a:ext uri="{FF2B5EF4-FFF2-40B4-BE49-F238E27FC236}">
                  <a16:creationId xmlns:a16="http://schemas.microsoft.com/office/drawing/2014/main" id="{D3869DE3-32A7-D5C9-8651-024ABDE462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736"/>
            <a:ext cx="960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090900" imgH="12585700" progId="Equation.3">
                    <p:embed/>
                  </p:oleObj>
                </mc:Choice>
                <mc:Fallback>
                  <p:oleObj name="Equation" r:id="rId14" imgW="16090900" imgH="12585700" progId="Equation.3">
                    <p:embed/>
                    <p:pic>
                      <p:nvPicPr>
                        <p:cNvPr id="0" name="Object 10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736"/>
                          <a:ext cx="960" cy="617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2" name="Rectangle 1081">
              <a:extLst>
                <a:ext uri="{FF2B5EF4-FFF2-40B4-BE49-F238E27FC236}">
                  <a16:creationId xmlns:a16="http://schemas.microsoft.com/office/drawing/2014/main" id="{8E721633-47DB-83EF-59A5-41EEE35F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2832"/>
              <a:ext cx="1896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3333FF"/>
                  </a:solidFill>
                  <a:ea typeface="楷体_GB2312" pitchFamily="49" charset="-122"/>
                </a:rPr>
                <a:t>Radius of track:</a:t>
              </a:r>
              <a:endParaRPr lang="en-US" altLang="zh-CN" sz="32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925754" name="Group 1082">
            <a:extLst>
              <a:ext uri="{FF2B5EF4-FFF2-40B4-BE49-F238E27FC236}">
                <a16:creationId xmlns:a16="http://schemas.microsoft.com/office/drawing/2014/main" id="{3639AF0C-681B-90A5-3339-85756E817D17}"/>
              </a:ext>
            </a:extLst>
          </p:cNvPr>
          <p:cNvGrpSpPr>
            <a:grpSpLocks/>
          </p:cNvGrpSpPr>
          <p:nvPr/>
        </p:nvGrpSpPr>
        <p:grpSpPr bwMode="auto">
          <a:xfrm>
            <a:off x="0" y="1989138"/>
            <a:ext cx="6629400" cy="579437"/>
            <a:chOff x="0" y="1353"/>
            <a:chExt cx="4176" cy="365"/>
          </a:xfrm>
        </p:grpSpPr>
        <p:sp>
          <p:nvSpPr>
            <p:cNvPr id="11309" name="Text Box 1083">
              <a:extLst>
                <a:ext uri="{FF2B5EF4-FFF2-40B4-BE49-F238E27FC236}">
                  <a16:creationId xmlns:a16="http://schemas.microsoft.com/office/drawing/2014/main" id="{F662AF68-8167-AA06-38A6-453EBFE27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53"/>
              <a:ext cx="41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(2) Particle moves perpendicular to</a:t>
              </a:r>
            </a:p>
          </p:txBody>
        </p:sp>
        <p:graphicFrame>
          <p:nvGraphicFramePr>
            <p:cNvPr id="11310" name="Object 1084">
              <a:extLst>
                <a:ext uri="{FF2B5EF4-FFF2-40B4-BE49-F238E27FC236}">
                  <a16:creationId xmlns:a16="http://schemas.microsoft.com/office/drawing/2014/main" id="{D5940793-7BAD-AA74-B705-E8D2EFA2E7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6" y="1392"/>
            <a:ext cx="2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394200" imgH="5562600" progId="Equation.3">
                    <p:embed/>
                  </p:oleObj>
                </mc:Choice>
                <mc:Fallback>
                  <p:oleObj name="Equation" r:id="rId16" imgW="4394200" imgH="5562600" progId="Equation.3">
                    <p:embed/>
                    <p:pic>
                      <p:nvPicPr>
                        <p:cNvPr id="0" name="Object 1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6" y="1392"/>
                          <a:ext cx="2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757" name="Group 1085">
            <a:extLst>
              <a:ext uri="{FF2B5EF4-FFF2-40B4-BE49-F238E27FC236}">
                <a16:creationId xmlns:a16="http://schemas.microsoft.com/office/drawing/2014/main" id="{BDC299C4-FB6A-1375-A160-90CB5B79B7E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609600"/>
            <a:ext cx="5638800" cy="579438"/>
            <a:chOff x="144" y="441"/>
            <a:chExt cx="3552" cy="365"/>
          </a:xfrm>
        </p:grpSpPr>
        <p:sp>
          <p:nvSpPr>
            <p:cNvPr id="11307" name="Text Box 1086">
              <a:extLst>
                <a:ext uri="{FF2B5EF4-FFF2-40B4-BE49-F238E27FC236}">
                  <a16:creationId xmlns:a16="http://schemas.microsoft.com/office/drawing/2014/main" id="{DFF47995-D8C3-B08B-DA8E-EEA7EF2C3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41"/>
              <a:ext cx="35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(1) Particle moves parallel to</a:t>
              </a:r>
            </a:p>
          </p:txBody>
        </p:sp>
        <p:graphicFrame>
          <p:nvGraphicFramePr>
            <p:cNvPr id="11308" name="Object 1087">
              <a:extLst>
                <a:ext uri="{FF2B5EF4-FFF2-40B4-BE49-F238E27FC236}">
                  <a16:creationId xmlns:a16="http://schemas.microsoft.com/office/drawing/2014/main" id="{9F3C899B-AE80-385C-CDC3-9E79A8F45A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469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394200" imgH="5562600" progId="Equation.3">
                    <p:embed/>
                  </p:oleObj>
                </mc:Choice>
                <mc:Fallback>
                  <p:oleObj name="Equation" r:id="rId17" imgW="4394200" imgH="5562600" progId="Equation.3">
                    <p:embed/>
                    <p:pic>
                      <p:nvPicPr>
                        <p:cNvPr id="0" name="Object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469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760" name="Group 1088">
            <a:extLst>
              <a:ext uri="{FF2B5EF4-FFF2-40B4-BE49-F238E27FC236}">
                <a16:creationId xmlns:a16="http://schemas.microsoft.com/office/drawing/2014/main" id="{A094F51A-7262-871C-3B2B-3447556E770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572000"/>
            <a:ext cx="2514600" cy="2133600"/>
            <a:chOff x="3744" y="2688"/>
            <a:chExt cx="1584" cy="1344"/>
          </a:xfrm>
        </p:grpSpPr>
        <p:grpSp>
          <p:nvGrpSpPr>
            <p:cNvPr id="11280" name="Group 1089">
              <a:extLst>
                <a:ext uri="{FF2B5EF4-FFF2-40B4-BE49-F238E27FC236}">
                  <a16:creationId xmlns:a16="http://schemas.microsoft.com/office/drawing/2014/main" id="{15C60E0A-17E3-4DEE-B1BE-26AAA9642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3456"/>
              <a:ext cx="624" cy="471"/>
              <a:chOff x="3264" y="3072"/>
              <a:chExt cx="624" cy="471"/>
            </a:xfrm>
          </p:grpSpPr>
          <p:graphicFrame>
            <p:nvGraphicFramePr>
              <p:cNvPr id="11302" name="Object 1090">
                <a:extLst>
                  <a:ext uri="{FF2B5EF4-FFF2-40B4-BE49-F238E27FC236}">
                    <a16:creationId xmlns:a16="http://schemas.microsoft.com/office/drawing/2014/main" id="{30B69468-A784-081A-B661-751E14FFB4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3142"/>
              <a:ext cx="189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2921000" imgH="4102100" progId="Equation.3">
                      <p:embed/>
                    </p:oleObj>
                  </mc:Choice>
                  <mc:Fallback>
                    <p:oleObj name="公式" r:id="rId18" imgW="2921000" imgH="4102100" progId="Equation.3">
                      <p:embed/>
                      <p:pic>
                        <p:nvPicPr>
                          <p:cNvPr id="0" name="Object 10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3142"/>
                            <a:ext cx="189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3" name="Rectangle 1091">
                <a:extLst>
                  <a:ext uri="{FF2B5EF4-FFF2-40B4-BE49-F238E27FC236}">
                    <a16:creationId xmlns:a16="http://schemas.microsoft.com/office/drawing/2014/main" id="{C4FB81E8-CFAE-81A5-22F7-52DFEF7C7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0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/>
                  <a:t>q</a:t>
                </a:r>
                <a:endParaRPr lang="en-US" altLang="zh-CN" b="1" baseline="-25000"/>
              </a:p>
            </p:txBody>
          </p:sp>
          <p:sp>
            <p:nvSpPr>
              <p:cNvPr id="11304" name="Line 1092">
                <a:extLst>
                  <a:ext uri="{FF2B5EF4-FFF2-40B4-BE49-F238E27FC236}">
                    <a16:creationId xmlns:a16="http://schemas.microsoft.com/office/drawing/2014/main" id="{84A6922F-B7EC-C5E2-8338-D26219223B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3408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1883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5" name="Oval 1093">
                <a:extLst>
                  <a:ext uri="{FF2B5EF4-FFF2-40B4-BE49-F238E27FC236}">
                    <a16:creationId xmlns:a16="http://schemas.microsoft.com/office/drawing/2014/main" id="{379DD4FD-2BD2-3B3B-C00A-0D7DEA406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3363"/>
                <a:ext cx="96" cy="96"/>
              </a:xfrm>
              <a:prstGeom prst="ellipse">
                <a:avLst/>
              </a:prstGeom>
              <a:gradFill rotWithShape="0">
                <a:gsLst>
                  <a:gs pos="0">
                    <a:srgbClr val="DDCBFF"/>
                  </a:gs>
                  <a:gs pos="100000">
                    <a:srgbClr val="9966F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06" name="Text Box 1094">
                <a:extLst>
                  <a:ext uri="{FF2B5EF4-FFF2-40B4-BE49-F238E27FC236}">
                    <a16:creationId xmlns:a16="http://schemas.microsoft.com/office/drawing/2014/main" id="{9420469B-8F24-7226-7513-8469DED85A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216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solidFill>
                      <a:srgbClr val="FFFFFF"/>
                    </a:solidFill>
                  </a:rPr>
                  <a:t>-</a:t>
                </a:r>
                <a:endParaRPr lang="en-US" altLang="zh-CN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81" name="Group 1095">
              <a:extLst>
                <a:ext uri="{FF2B5EF4-FFF2-40B4-BE49-F238E27FC236}">
                  <a16:creationId xmlns:a16="http://schemas.microsoft.com/office/drawing/2014/main" id="{B6B9CF1F-408F-2063-07E7-49AA1E447A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2688"/>
              <a:ext cx="960" cy="1344"/>
              <a:chOff x="3840" y="1104"/>
              <a:chExt cx="960" cy="1344"/>
            </a:xfrm>
          </p:grpSpPr>
          <p:sp>
            <p:nvSpPr>
              <p:cNvPr id="11288" name="Rectangle 1096">
                <a:extLst>
                  <a:ext uri="{FF2B5EF4-FFF2-40B4-BE49-F238E27FC236}">
                    <a16:creationId xmlns:a16="http://schemas.microsoft.com/office/drawing/2014/main" id="{F5F056DF-E96B-A962-D549-23B47199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1104"/>
                <a:ext cx="960" cy="1344"/>
              </a:xfrm>
              <a:prstGeom prst="rect">
                <a:avLst/>
              </a:prstGeom>
              <a:solidFill>
                <a:srgbClr val="AAE1F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89" name="Oval 1097">
                <a:extLst>
                  <a:ext uri="{FF2B5EF4-FFF2-40B4-BE49-F238E27FC236}">
                    <a16:creationId xmlns:a16="http://schemas.microsoft.com/office/drawing/2014/main" id="{D2D5B570-0A77-11B4-5D82-C19BD4DB5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2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90" name="Oval 1098">
                <a:extLst>
                  <a:ext uri="{FF2B5EF4-FFF2-40B4-BE49-F238E27FC236}">
                    <a16:creationId xmlns:a16="http://schemas.microsoft.com/office/drawing/2014/main" id="{231C010B-6C74-2E87-2371-A5F2BF5365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2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91" name="Oval 1099">
                <a:extLst>
                  <a:ext uri="{FF2B5EF4-FFF2-40B4-BE49-F238E27FC236}">
                    <a16:creationId xmlns:a16="http://schemas.microsoft.com/office/drawing/2014/main" id="{56BA240A-1A9D-C138-5A95-34411FCC5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58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92" name="Oval 1100">
                <a:extLst>
                  <a:ext uri="{FF2B5EF4-FFF2-40B4-BE49-F238E27FC236}">
                    <a16:creationId xmlns:a16="http://schemas.microsoft.com/office/drawing/2014/main" id="{71960043-9A03-5884-6A5D-B008A7203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58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93" name="Oval 1101">
                <a:extLst>
                  <a:ext uri="{FF2B5EF4-FFF2-40B4-BE49-F238E27FC236}">
                    <a16:creationId xmlns:a16="http://schemas.microsoft.com/office/drawing/2014/main" id="{660BF0C0-ED99-3036-D6FD-9FD4E1892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192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94" name="Oval 1102">
                <a:extLst>
                  <a:ext uri="{FF2B5EF4-FFF2-40B4-BE49-F238E27FC236}">
                    <a16:creationId xmlns:a16="http://schemas.microsoft.com/office/drawing/2014/main" id="{3BE4C80E-1CE9-D9BD-651D-E488BE7BA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92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95" name="Oval 1103">
                <a:extLst>
                  <a:ext uri="{FF2B5EF4-FFF2-40B4-BE49-F238E27FC236}">
                    <a16:creationId xmlns:a16="http://schemas.microsoft.com/office/drawing/2014/main" id="{E2555C71-85D7-76C4-0BBC-7EC8A6682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96" name="Oval 1104">
                <a:extLst>
                  <a:ext uri="{FF2B5EF4-FFF2-40B4-BE49-F238E27FC236}">
                    <a16:creationId xmlns:a16="http://schemas.microsoft.com/office/drawing/2014/main" id="{F080B6ED-D4A6-0FCA-1C97-C58F17C94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256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97" name="Oval 1105">
                <a:extLst>
                  <a:ext uri="{FF2B5EF4-FFF2-40B4-BE49-F238E27FC236}">
                    <a16:creationId xmlns:a16="http://schemas.microsoft.com/office/drawing/2014/main" id="{FC3BCA39-59E8-E34A-BC60-22AD31818E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248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98" name="Oval 1106">
                <a:extLst>
                  <a:ext uri="{FF2B5EF4-FFF2-40B4-BE49-F238E27FC236}">
                    <a16:creationId xmlns:a16="http://schemas.microsoft.com/office/drawing/2014/main" id="{A2CEFC5F-CDA2-62D2-04D7-328AD4B97D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584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299" name="Oval 1107">
                <a:extLst>
                  <a:ext uri="{FF2B5EF4-FFF2-40B4-BE49-F238E27FC236}">
                    <a16:creationId xmlns:a16="http://schemas.microsoft.com/office/drawing/2014/main" id="{71837135-2475-AA58-7ACB-CF852612D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920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sp>
            <p:nvSpPr>
              <p:cNvPr id="11300" name="Oval 1108">
                <a:extLst>
                  <a:ext uri="{FF2B5EF4-FFF2-40B4-BE49-F238E27FC236}">
                    <a16:creationId xmlns:a16="http://schemas.microsoft.com/office/drawing/2014/main" id="{9A8C919B-3401-9D6A-98AB-C60A35B03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256"/>
                <a:ext cx="48" cy="4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en-GB" altLang="zh-CN"/>
              </a:p>
            </p:txBody>
          </p:sp>
          <p:graphicFrame>
            <p:nvGraphicFramePr>
              <p:cNvPr id="11301" name="Object 1109">
                <a:extLst>
                  <a:ext uri="{FF2B5EF4-FFF2-40B4-BE49-F238E27FC236}">
                    <a16:creationId xmlns:a16="http://schemas.microsoft.com/office/drawing/2014/main" id="{C52DB70C-5D42-4400-2F2D-1B7497E1EE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60" y="1152"/>
              <a:ext cx="227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9" imgW="3505200" imgH="4686300" progId="Equation.3">
                      <p:embed/>
                    </p:oleObj>
                  </mc:Choice>
                  <mc:Fallback>
                    <p:oleObj name="公式" r:id="rId19" imgW="3505200" imgH="4686300" progId="Equation.3">
                      <p:embed/>
                      <p:pic>
                        <p:nvPicPr>
                          <p:cNvPr id="0" name="Object 1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152"/>
                            <a:ext cx="227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282" name="Group 1110">
              <a:extLst>
                <a:ext uri="{FF2B5EF4-FFF2-40B4-BE49-F238E27FC236}">
                  <a16:creationId xmlns:a16="http://schemas.microsoft.com/office/drawing/2014/main" id="{379444F8-775B-027E-8094-4F0E9B302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6" y="2928"/>
              <a:ext cx="492" cy="864"/>
              <a:chOff x="3828" y="2544"/>
              <a:chExt cx="492" cy="864"/>
            </a:xfrm>
          </p:grpSpPr>
          <p:sp>
            <p:nvSpPr>
              <p:cNvPr id="11284" name="Arc 1111">
                <a:extLst>
                  <a:ext uri="{FF2B5EF4-FFF2-40B4-BE49-F238E27FC236}">
                    <a16:creationId xmlns:a16="http://schemas.microsoft.com/office/drawing/2014/main" id="{51A6FCA8-20B9-75C7-151D-506738881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544"/>
                <a:ext cx="480" cy="432"/>
              </a:xfrm>
              <a:custGeom>
                <a:avLst/>
                <a:gdLst>
                  <a:gd name="T0" fmla="*/ 0 w 21600"/>
                  <a:gd name="T1" fmla="*/ 0 h 21600"/>
                  <a:gd name="T2" fmla="*/ 480 w 21600"/>
                  <a:gd name="T3" fmla="*/ 432 h 21600"/>
                  <a:gd name="T4" fmla="*/ 0 w 21600"/>
                  <a:gd name="T5" fmla="*/ 43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rgbClr val="F1883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5" name="Arc 1112">
                <a:extLst>
                  <a:ext uri="{FF2B5EF4-FFF2-40B4-BE49-F238E27FC236}">
                    <a16:creationId xmlns:a16="http://schemas.microsoft.com/office/drawing/2014/main" id="{C0F4897D-E9DF-31C5-D231-A452546CDD7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840" y="2976"/>
                <a:ext cx="480" cy="432"/>
              </a:xfrm>
              <a:custGeom>
                <a:avLst/>
                <a:gdLst>
                  <a:gd name="T0" fmla="*/ 0 w 21600"/>
                  <a:gd name="T1" fmla="*/ 0 h 21600"/>
                  <a:gd name="T2" fmla="*/ 480 w 21600"/>
                  <a:gd name="T3" fmla="*/ 432 h 21600"/>
                  <a:gd name="T4" fmla="*/ 0 w 21600"/>
                  <a:gd name="T5" fmla="*/ 432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>
                <a:solidFill>
                  <a:srgbClr val="F1883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6" name="Line 1113">
                <a:extLst>
                  <a:ext uri="{FF2B5EF4-FFF2-40B4-BE49-F238E27FC236}">
                    <a16:creationId xmlns:a16="http://schemas.microsoft.com/office/drawing/2014/main" id="{7638B251-B1B8-8EB0-BE0C-4092ACA92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8" y="2988"/>
                <a:ext cx="384" cy="2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87" name="Text Box 1114">
                <a:extLst>
                  <a:ext uri="{FF2B5EF4-FFF2-40B4-BE49-F238E27FC236}">
                    <a16:creationId xmlns:a16="http://schemas.microsoft.com/office/drawing/2014/main" id="{92399EE1-9526-2AEC-8789-F75AC3E6B4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2892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>
                    <a:sym typeface="Symbol" pitchFamily="2" charset="2"/>
                  </a:rPr>
                  <a:t>R</a:t>
                </a:r>
                <a:endParaRPr lang="en-US" altLang="zh-CN" b="1"/>
              </a:p>
            </p:txBody>
          </p:sp>
        </p:grpSp>
        <p:sp>
          <p:nvSpPr>
            <p:cNvPr id="11283" name="Rectangle 1115">
              <a:extLst>
                <a:ext uri="{FF2B5EF4-FFF2-40B4-BE49-F238E27FC236}">
                  <a16:creationId xmlns:a16="http://schemas.microsoft.com/office/drawing/2014/main" id="{5C8E8DF8-3E74-A1E3-09AD-6259AD6AC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2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ea typeface="楷体_GB2312" pitchFamily="49" charset="-122"/>
                </a:rPr>
                <a:t>q</a:t>
              </a:r>
              <a:r>
                <a:rPr lang="en-US" altLang="zh-CN" b="1">
                  <a:ea typeface="楷体_GB2312" pitchFamily="49" charset="-122"/>
                </a:rPr>
                <a:t>&gt;0:</a:t>
              </a:r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925788" name="Text Box 1116">
            <a:extLst>
              <a:ext uri="{FF2B5EF4-FFF2-40B4-BE49-F238E27FC236}">
                <a16:creationId xmlns:a16="http://schemas.microsoft.com/office/drawing/2014/main" id="{F197043C-05A8-7D52-3193-A90C5CDD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594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/>
              <a:t>F</a:t>
            </a:r>
            <a:r>
              <a:rPr lang="en-US" altLang="zh-CN" sz="3200"/>
              <a:t>=</a:t>
            </a:r>
            <a:r>
              <a:rPr lang="en-US" altLang="zh-CN" sz="3200" b="1" i="1"/>
              <a:t>qvB</a:t>
            </a:r>
            <a:r>
              <a:rPr lang="en-US" altLang="zh-CN" sz="3200"/>
              <a:t> = </a:t>
            </a:r>
            <a:r>
              <a:rPr lang="en-US" altLang="zh-CN" sz="3200" b="1" i="1"/>
              <a:t>C</a:t>
            </a:r>
            <a:r>
              <a:rPr lang="en-US" altLang="zh-CN" sz="3200" b="1"/>
              <a:t> and radially directed.</a:t>
            </a:r>
          </a:p>
        </p:txBody>
      </p:sp>
      <p:grpSp>
        <p:nvGrpSpPr>
          <p:cNvPr id="925789" name="Group 1117">
            <a:extLst>
              <a:ext uri="{FF2B5EF4-FFF2-40B4-BE49-F238E27FC236}">
                <a16:creationId xmlns:a16="http://schemas.microsoft.com/office/drawing/2014/main" id="{E0E4C8A7-215B-6676-AB4A-D97E9C3AB933}"/>
              </a:ext>
            </a:extLst>
          </p:cNvPr>
          <p:cNvGrpSpPr>
            <a:grpSpLocks/>
          </p:cNvGrpSpPr>
          <p:nvPr/>
        </p:nvGrpSpPr>
        <p:grpSpPr bwMode="auto">
          <a:xfrm>
            <a:off x="211138" y="3200400"/>
            <a:ext cx="6172200" cy="946150"/>
            <a:chOff x="133" y="2112"/>
            <a:chExt cx="3888" cy="596"/>
          </a:xfrm>
        </p:grpSpPr>
        <p:graphicFrame>
          <p:nvGraphicFramePr>
            <p:cNvPr id="11278" name="Object 1118">
              <a:extLst>
                <a:ext uri="{FF2B5EF4-FFF2-40B4-BE49-F238E27FC236}">
                  <a16:creationId xmlns:a16="http://schemas.microsoft.com/office/drawing/2014/main" id="{9BCC7197-C610-FDD1-206E-E38C023350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385"/>
            <a:ext cx="2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394200" imgH="5562600" progId="Equation.3">
                    <p:embed/>
                  </p:oleObj>
                </mc:Choice>
                <mc:Fallback>
                  <p:oleObj name="Equation" r:id="rId20" imgW="4394200" imgH="5562600" progId="Equation.3">
                    <p:embed/>
                    <p:pic>
                      <p:nvPicPr>
                        <p:cNvPr id="0" name="Object 1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385"/>
                          <a:ext cx="2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9" name="Text Box 1119">
              <a:extLst>
                <a:ext uri="{FF2B5EF4-FFF2-40B4-BE49-F238E27FC236}">
                  <a16:creationId xmlns:a16="http://schemas.microsoft.com/office/drawing/2014/main" id="{14F33ADA-EADB-90E5-B968-56D172F4B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" y="2112"/>
              <a:ext cx="388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cs typeface="Times New Roman" panose="02020603050405020304" pitchFamily="18" charset="0"/>
                </a:rPr>
                <a:t>—— </a:t>
              </a:r>
              <a:r>
                <a:rPr lang="en-US" altLang="zh-CN" b="1"/>
                <a:t>Circular motion with constant speed in the plane of perpendicular to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925799" name="Group 1127">
            <a:extLst>
              <a:ext uri="{FF2B5EF4-FFF2-40B4-BE49-F238E27FC236}">
                <a16:creationId xmlns:a16="http://schemas.microsoft.com/office/drawing/2014/main" id="{2F673E36-8E8E-F954-8760-00862C0A4F5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516563"/>
            <a:ext cx="4060825" cy="822325"/>
            <a:chOff x="576" y="3475"/>
            <a:chExt cx="2558" cy="518"/>
          </a:xfrm>
        </p:grpSpPr>
        <p:graphicFrame>
          <p:nvGraphicFramePr>
            <p:cNvPr id="11276" name="Object 1121">
              <a:extLst>
                <a:ext uri="{FF2B5EF4-FFF2-40B4-BE49-F238E27FC236}">
                  <a16:creationId xmlns:a16="http://schemas.microsoft.com/office/drawing/2014/main" id="{DFD8C122-226A-C499-B77B-FAF44A2F22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3475"/>
            <a:ext cx="1569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24866600" imgH="9944100" progId="Equation.3">
                    <p:embed/>
                  </p:oleObj>
                </mc:Choice>
                <mc:Fallback>
                  <p:oleObj name="公式" r:id="rId21" imgW="24866600" imgH="9944100" progId="Equation.3">
                    <p:embed/>
                    <p:pic>
                      <p:nvPicPr>
                        <p:cNvPr id="0" name="Object 1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475"/>
                          <a:ext cx="1569" cy="518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Text Box 1122">
              <a:extLst>
                <a:ext uri="{FF2B5EF4-FFF2-40B4-BE49-F238E27FC236}">
                  <a16:creationId xmlns:a16="http://schemas.microsoft.com/office/drawing/2014/main" id="{D51DE7D8-92AA-9F1E-5C5B-38603AB74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512"/>
              <a:ext cx="94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200" b="1">
                  <a:solidFill>
                    <a:srgbClr val="3333FF"/>
                  </a:solidFill>
                </a:rPr>
                <a:t>Period: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5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5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5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25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5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5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2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88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64497</TotalTime>
  <Words>3790</Words>
  <Application>Microsoft Macintosh PowerPoint</Application>
  <PresentationFormat>全屏显示(4:3)</PresentationFormat>
  <Paragraphs>476</Paragraphs>
  <Slides>59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59</vt:i4>
      </vt:variant>
    </vt:vector>
  </HeadingPairs>
  <TitlesOfParts>
    <vt:vector size="75" baseType="lpstr">
      <vt:lpstr>Times New Roman</vt:lpstr>
      <vt:lpstr>宋体</vt:lpstr>
      <vt:lpstr>Arial</vt:lpstr>
      <vt:lpstr>楷体_GB2312</vt:lpstr>
      <vt:lpstr>Symbol</vt:lpstr>
      <vt:lpstr>Monotype Sorts</vt:lpstr>
      <vt:lpstr>幼圆</vt:lpstr>
      <vt:lpstr>仿宋_GB2312</vt:lpstr>
      <vt:lpstr>隶书</vt:lpstr>
      <vt:lpstr>黑体</vt:lpstr>
      <vt:lpstr>Wingdings</vt:lpstr>
      <vt:lpstr>默认设计模板</vt:lpstr>
      <vt:lpstr>Microsoft 公式 3.0</vt:lpstr>
      <vt:lpstr>Microsoft Equation 3.0</vt:lpstr>
      <vt:lpstr>BMP 图象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滕小瑛</dc:creator>
  <cp:lastModifiedBy>泊 乔</cp:lastModifiedBy>
  <cp:revision>396</cp:revision>
  <dcterms:created xsi:type="dcterms:W3CDTF">2002-08-16T08:10:43Z</dcterms:created>
  <dcterms:modified xsi:type="dcterms:W3CDTF">2023-03-03T03:05:43Z</dcterms:modified>
</cp:coreProperties>
</file>