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1216" r:id="rId2"/>
    <p:sldId id="1134" r:id="rId3"/>
    <p:sldId id="1136" r:id="rId4"/>
    <p:sldId id="1137" r:id="rId5"/>
    <p:sldId id="1138" r:id="rId6"/>
    <p:sldId id="1139" r:id="rId7"/>
    <p:sldId id="1140" r:id="rId8"/>
    <p:sldId id="1141" r:id="rId9"/>
    <p:sldId id="1142" r:id="rId10"/>
    <p:sldId id="1145" r:id="rId11"/>
    <p:sldId id="1146" r:id="rId12"/>
    <p:sldId id="1147" r:id="rId13"/>
    <p:sldId id="1156" r:id="rId14"/>
    <p:sldId id="1157" r:id="rId15"/>
    <p:sldId id="1158" r:id="rId16"/>
    <p:sldId id="1159" r:id="rId17"/>
    <p:sldId id="1160" r:id="rId18"/>
    <p:sldId id="1180" r:id="rId19"/>
    <p:sldId id="1181" r:id="rId20"/>
    <p:sldId id="1169" r:id="rId21"/>
    <p:sldId id="1170" r:id="rId22"/>
    <p:sldId id="1171" r:id="rId23"/>
    <p:sldId id="1172" r:id="rId24"/>
    <p:sldId id="1173" r:id="rId25"/>
    <p:sldId id="1174" r:id="rId26"/>
    <p:sldId id="1175" r:id="rId27"/>
    <p:sldId id="1176" r:id="rId28"/>
    <p:sldId id="1177" r:id="rId29"/>
    <p:sldId id="1178" r:id="rId30"/>
    <p:sldId id="1185" r:id="rId31"/>
    <p:sldId id="1186" r:id="rId32"/>
    <p:sldId id="1187" r:id="rId33"/>
    <p:sldId id="1189" r:id="rId34"/>
    <p:sldId id="1190" r:id="rId35"/>
    <p:sldId id="1191" r:id="rId36"/>
    <p:sldId id="1192" r:id="rId37"/>
    <p:sldId id="1194" r:id="rId38"/>
    <p:sldId id="1196" r:id="rId39"/>
    <p:sldId id="1197" r:id="rId40"/>
    <p:sldId id="1205" r:id="rId41"/>
    <p:sldId id="1211" r:id="rId42"/>
    <p:sldId id="1212" r:id="rId43"/>
    <p:sldId id="1218" r:id="rId44"/>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p:cViewPr varScale="1">
        <p:scale>
          <a:sx n="110" d="100"/>
          <a:sy n="110" d="100"/>
        </p:scale>
        <p:origin x="6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6DAC719C-CA1D-B602-52B0-CACBD9788AC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89123" name="Rectangle 3">
            <a:extLst>
              <a:ext uri="{FF2B5EF4-FFF2-40B4-BE49-F238E27FC236}">
                <a16:creationId xmlns:a16="http://schemas.microsoft.com/office/drawing/2014/main" id="{86582B9B-FC7E-59DA-C441-D7066F0F9A70}"/>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a:extLst>
              <a:ext uri="{FF2B5EF4-FFF2-40B4-BE49-F238E27FC236}">
                <a16:creationId xmlns:a16="http://schemas.microsoft.com/office/drawing/2014/main" id="{468A97F4-8B01-B132-08D4-D129B89E177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25" name="Rectangle 5">
            <a:extLst>
              <a:ext uri="{FF2B5EF4-FFF2-40B4-BE49-F238E27FC236}">
                <a16:creationId xmlns:a16="http://schemas.microsoft.com/office/drawing/2014/main" id="{BD94CACB-BC8F-1120-5CA9-9E4449C2D7B5}"/>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26" name="Rectangle 6">
            <a:extLst>
              <a:ext uri="{FF2B5EF4-FFF2-40B4-BE49-F238E27FC236}">
                <a16:creationId xmlns:a16="http://schemas.microsoft.com/office/drawing/2014/main" id="{840CF052-E1DF-1B82-F0F9-848912BC0FC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89127" name="Rectangle 7">
            <a:extLst>
              <a:ext uri="{FF2B5EF4-FFF2-40B4-BE49-F238E27FC236}">
                <a16:creationId xmlns:a16="http://schemas.microsoft.com/office/drawing/2014/main" id="{9C86AAE9-7481-4283-ACF1-C443288CC0A5}"/>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82291DE-4E21-D540-9E0E-83AC6D7C4F5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GB"/>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Rectangle 4">
            <a:extLst>
              <a:ext uri="{FF2B5EF4-FFF2-40B4-BE49-F238E27FC236}">
                <a16:creationId xmlns:a16="http://schemas.microsoft.com/office/drawing/2014/main" id="{732D3531-D91E-2590-DC46-3D49D1724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E132A54-39DF-D83B-3634-A18DDF4F8A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2A8E54-C255-816B-E2E0-766B2AB0AD51}"/>
              </a:ext>
            </a:extLst>
          </p:cNvPr>
          <p:cNvSpPr>
            <a:spLocks noGrp="1" noChangeArrowheads="1"/>
          </p:cNvSpPr>
          <p:nvPr>
            <p:ph type="sldNum" sz="quarter" idx="12"/>
          </p:nvPr>
        </p:nvSpPr>
        <p:spPr>
          <a:ln/>
        </p:spPr>
        <p:txBody>
          <a:bodyPr/>
          <a:lstStyle>
            <a:lvl1pPr>
              <a:defRPr/>
            </a:lvl1pPr>
          </a:lstStyle>
          <a:p>
            <a:pPr>
              <a:defRPr/>
            </a:pPr>
            <a:fld id="{BEFF9304-5792-AA43-BA2E-D808D40E2518}" type="slidenum">
              <a:rPr lang="en-US" altLang="zh-CN"/>
              <a:pPr>
                <a:defRPr/>
              </a:pPr>
              <a:t>‹#›</a:t>
            </a:fld>
            <a:endParaRPr lang="en-US" altLang="zh-CN"/>
          </a:p>
        </p:txBody>
      </p:sp>
    </p:spTree>
    <p:extLst>
      <p:ext uri="{BB962C8B-B14F-4D97-AF65-F5344CB8AC3E}">
        <p14:creationId xmlns:p14="http://schemas.microsoft.com/office/powerpoint/2010/main" val="27415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Rectangle 4">
            <a:extLst>
              <a:ext uri="{FF2B5EF4-FFF2-40B4-BE49-F238E27FC236}">
                <a16:creationId xmlns:a16="http://schemas.microsoft.com/office/drawing/2014/main" id="{EE01F2E9-9A15-C76F-5850-A027548DD5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F555D64-57E5-7BC8-FCDE-91B1EB4E62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878FBE7-D384-F8D2-8DB4-80B8246EF1E4}"/>
              </a:ext>
            </a:extLst>
          </p:cNvPr>
          <p:cNvSpPr>
            <a:spLocks noGrp="1" noChangeArrowheads="1"/>
          </p:cNvSpPr>
          <p:nvPr>
            <p:ph type="sldNum" sz="quarter" idx="12"/>
          </p:nvPr>
        </p:nvSpPr>
        <p:spPr>
          <a:ln/>
        </p:spPr>
        <p:txBody>
          <a:bodyPr/>
          <a:lstStyle>
            <a:lvl1pPr>
              <a:defRPr/>
            </a:lvl1pPr>
          </a:lstStyle>
          <a:p>
            <a:pPr>
              <a:defRPr/>
            </a:pPr>
            <a:fld id="{8E9B3653-60E6-754D-B5F3-7239F54CA65B}" type="slidenum">
              <a:rPr lang="en-US" altLang="zh-CN"/>
              <a:pPr>
                <a:defRPr/>
              </a:pPr>
              <a:t>‹#›</a:t>
            </a:fld>
            <a:endParaRPr lang="en-US" altLang="zh-CN"/>
          </a:p>
        </p:txBody>
      </p:sp>
    </p:spTree>
    <p:extLst>
      <p:ext uri="{BB962C8B-B14F-4D97-AF65-F5344CB8AC3E}">
        <p14:creationId xmlns:p14="http://schemas.microsoft.com/office/powerpoint/2010/main" val="414206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GB"/>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Rectangle 4">
            <a:extLst>
              <a:ext uri="{FF2B5EF4-FFF2-40B4-BE49-F238E27FC236}">
                <a16:creationId xmlns:a16="http://schemas.microsoft.com/office/drawing/2014/main" id="{4EE62BEF-8611-52A6-C0D6-3FEA542530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CE05AA-61F2-F046-3034-92F3834D4E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76C52CF-DE44-61DF-950E-3814BB8412EF}"/>
              </a:ext>
            </a:extLst>
          </p:cNvPr>
          <p:cNvSpPr>
            <a:spLocks noGrp="1" noChangeArrowheads="1"/>
          </p:cNvSpPr>
          <p:nvPr>
            <p:ph type="sldNum" sz="quarter" idx="12"/>
          </p:nvPr>
        </p:nvSpPr>
        <p:spPr>
          <a:ln/>
        </p:spPr>
        <p:txBody>
          <a:bodyPr/>
          <a:lstStyle>
            <a:lvl1pPr>
              <a:defRPr/>
            </a:lvl1pPr>
          </a:lstStyle>
          <a:p>
            <a:pPr>
              <a:defRPr/>
            </a:pPr>
            <a:fld id="{F3C1D327-3E39-E446-89F0-B47BA73E8750}" type="slidenum">
              <a:rPr lang="en-US" altLang="zh-CN"/>
              <a:pPr>
                <a:defRPr/>
              </a:pPr>
              <a:t>‹#›</a:t>
            </a:fld>
            <a:endParaRPr lang="en-US" altLang="zh-CN"/>
          </a:p>
        </p:txBody>
      </p:sp>
    </p:spTree>
    <p:extLst>
      <p:ext uri="{BB962C8B-B14F-4D97-AF65-F5344CB8AC3E}">
        <p14:creationId xmlns:p14="http://schemas.microsoft.com/office/powerpoint/2010/main" val="143622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Rectangle 4">
            <a:extLst>
              <a:ext uri="{FF2B5EF4-FFF2-40B4-BE49-F238E27FC236}">
                <a16:creationId xmlns:a16="http://schemas.microsoft.com/office/drawing/2014/main" id="{EAEAFF52-753C-5A3E-14E1-364274ABE4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EBE986C-17F1-193A-B056-72D46A40C5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C68F29-9DF7-34F9-49D0-F500735CFEBF}"/>
              </a:ext>
            </a:extLst>
          </p:cNvPr>
          <p:cNvSpPr>
            <a:spLocks noGrp="1" noChangeArrowheads="1"/>
          </p:cNvSpPr>
          <p:nvPr>
            <p:ph type="sldNum" sz="quarter" idx="12"/>
          </p:nvPr>
        </p:nvSpPr>
        <p:spPr>
          <a:ln/>
        </p:spPr>
        <p:txBody>
          <a:bodyPr/>
          <a:lstStyle>
            <a:lvl1pPr>
              <a:defRPr/>
            </a:lvl1pPr>
          </a:lstStyle>
          <a:p>
            <a:pPr>
              <a:defRPr/>
            </a:pPr>
            <a:fld id="{DA146479-F1DA-8342-B0EE-B803511A7C71}" type="slidenum">
              <a:rPr lang="en-US" altLang="zh-CN"/>
              <a:pPr>
                <a:defRPr/>
              </a:pPr>
              <a:t>‹#›</a:t>
            </a:fld>
            <a:endParaRPr lang="en-US" altLang="zh-CN"/>
          </a:p>
        </p:txBody>
      </p:sp>
    </p:spTree>
    <p:extLst>
      <p:ext uri="{BB962C8B-B14F-4D97-AF65-F5344CB8AC3E}">
        <p14:creationId xmlns:p14="http://schemas.microsoft.com/office/powerpoint/2010/main" val="2624416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GB"/>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B25DF89-385C-8727-0444-DA3C88A8B8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54B0265-EA9F-5030-FF09-5D3E385517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819A2E-4549-1649-4106-2A88DFD06225}"/>
              </a:ext>
            </a:extLst>
          </p:cNvPr>
          <p:cNvSpPr>
            <a:spLocks noGrp="1" noChangeArrowheads="1"/>
          </p:cNvSpPr>
          <p:nvPr>
            <p:ph type="sldNum" sz="quarter" idx="12"/>
          </p:nvPr>
        </p:nvSpPr>
        <p:spPr>
          <a:ln/>
        </p:spPr>
        <p:txBody>
          <a:bodyPr/>
          <a:lstStyle>
            <a:lvl1pPr>
              <a:defRPr/>
            </a:lvl1pPr>
          </a:lstStyle>
          <a:p>
            <a:pPr>
              <a:defRPr/>
            </a:pPr>
            <a:fld id="{525BED36-75B8-9E4D-A671-C44760E3DED9}" type="slidenum">
              <a:rPr lang="en-US" altLang="zh-CN"/>
              <a:pPr>
                <a:defRPr/>
              </a:pPr>
              <a:t>‹#›</a:t>
            </a:fld>
            <a:endParaRPr lang="en-US" altLang="zh-CN"/>
          </a:p>
        </p:txBody>
      </p:sp>
    </p:spTree>
    <p:extLst>
      <p:ext uri="{BB962C8B-B14F-4D97-AF65-F5344CB8AC3E}">
        <p14:creationId xmlns:p14="http://schemas.microsoft.com/office/powerpoint/2010/main" val="230439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Rectangle 4">
            <a:extLst>
              <a:ext uri="{FF2B5EF4-FFF2-40B4-BE49-F238E27FC236}">
                <a16:creationId xmlns:a16="http://schemas.microsoft.com/office/drawing/2014/main" id="{9D0214BA-4C78-5216-CAB5-27BE796D24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9040A93-12A2-2AF3-4C66-E67C1A9F96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9ABE18B-E81D-9203-2959-BC888E2727C9}"/>
              </a:ext>
            </a:extLst>
          </p:cNvPr>
          <p:cNvSpPr>
            <a:spLocks noGrp="1" noChangeArrowheads="1"/>
          </p:cNvSpPr>
          <p:nvPr>
            <p:ph type="sldNum" sz="quarter" idx="12"/>
          </p:nvPr>
        </p:nvSpPr>
        <p:spPr>
          <a:ln/>
        </p:spPr>
        <p:txBody>
          <a:bodyPr/>
          <a:lstStyle>
            <a:lvl1pPr>
              <a:defRPr/>
            </a:lvl1pPr>
          </a:lstStyle>
          <a:p>
            <a:pPr>
              <a:defRPr/>
            </a:pPr>
            <a:fld id="{DCA39D35-FA2C-0F48-B804-9F5A484E0E2A}" type="slidenum">
              <a:rPr lang="en-US" altLang="zh-CN"/>
              <a:pPr>
                <a:defRPr/>
              </a:pPr>
              <a:t>‹#›</a:t>
            </a:fld>
            <a:endParaRPr lang="en-US" altLang="zh-CN"/>
          </a:p>
        </p:txBody>
      </p:sp>
    </p:spTree>
    <p:extLst>
      <p:ext uri="{BB962C8B-B14F-4D97-AF65-F5344CB8AC3E}">
        <p14:creationId xmlns:p14="http://schemas.microsoft.com/office/powerpoint/2010/main" val="359064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en-GB"/>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Rectangle 4">
            <a:extLst>
              <a:ext uri="{FF2B5EF4-FFF2-40B4-BE49-F238E27FC236}">
                <a16:creationId xmlns:a16="http://schemas.microsoft.com/office/drawing/2014/main" id="{BFD4B69D-28D0-FCDC-B9F6-942083B434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80B9D10-D6A4-9BE8-B9CC-A6E7A2E073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1110F83-2A73-9F8B-64F5-DF3622549658}"/>
              </a:ext>
            </a:extLst>
          </p:cNvPr>
          <p:cNvSpPr>
            <a:spLocks noGrp="1" noChangeArrowheads="1"/>
          </p:cNvSpPr>
          <p:nvPr>
            <p:ph type="sldNum" sz="quarter" idx="12"/>
          </p:nvPr>
        </p:nvSpPr>
        <p:spPr>
          <a:ln/>
        </p:spPr>
        <p:txBody>
          <a:bodyPr/>
          <a:lstStyle>
            <a:lvl1pPr>
              <a:defRPr/>
            </a:lvl1pPr>
          </a:lstStyle>
          <a:p>
            <a:pPr>
              <a:defRPr/>
            </a:pPr>
            <a:fld id="{6A2EB612-3F87-264D-8513-AB02034ADB4D}" type="slidenum">
              <a:rPr lang="en-US" altLang="zh-CN"/>
              <a:pPr>
                <a:defRPr/>
              </a:pPr>
              <a:t>‹#›</a:t>
            </a:fld>
            <a:endParaRPr lang="en-US" altLang="zh-CN"/>
          </a:p>
        </p:txBody>
      </p:sp>
    </p:spTree>
    <p:extLst>
      <p:ext uri="{BB962C8B-B14F-4D97-AF65-F5344CB8AC3E}">
        <p14:creationId xmlns:p14="http://schemas.microsoft.com/office/powerpoint/2010/main" val="3252296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GB"/>
          </a:p>
        </p:txBody>
      </p:sp>
      <p:sp>
        <p:nvSpPr>
          <p:cNvPr id="3" name="Rectangle 4">
            <a:extLst>
              <a:ext uri="{FF2B5EF4-FFF2-40B4-BE49-F238E27FC236}">
                <a16:creationId xmlns:a16="http://schemas.microsoft.com/office/drawing/2014/main" id="{550B303A-850C-ACD8-EBE4-A8516A97F4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C19239A-16FD-DCEC-F873-4452813F99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8F1345-6DAA-3B74-EA52-E5DF52414428}"/>
              </a:ext>
            </a:extLst>
          </p:cNvPr>
          <p:cNvSpPr>
            <a:spLocks noGrp="1" noChangeArrowheads="1"/>
          </p:cNvSpPr>
          <p:nvPr>
            <p:ph type="sldNum" sz="quarter" idx="12"/>
          </p:nvPr>
        </p:nvSpPr>
        <p:spPr>
          <a:ln/>
        </p:spPr>
        <p:txBody>
          <a:bodyPr/>
          <a:lstStyle>
            <a:lvl1pPr>
              <a:defRPr/>
            </a:lvl1pPr>
          </a:lstStyle>
          <a:p>
            <a:pPr>
              <a:defRPr/>
            </a:pPr>
            <a:fld id="{9A9EBD1D-CE94-F146-A427-B230585DC7CD}" type="slidenum">
              <a:rPr lang="en-US" altLang="zh-CN"/>
              <a:pPr>
                <a:defRPr/>
              </a:pPr>
              <a:t>‹#›</a:t>
            </a:fld>
            <a:endParaRPr lang="en-US" altLang="zh-CN"/>
          </a:p>
        </p:txBody>
      </p:sp>
    </p:spTree>
    <p:extLst>
      <p:ext uri="{BB962C8B-B14F-4D97-AF65-F5344CB8AC3E}">
        <p14:creationId xmlns:p14="http://schemas.microsoft.com/office/powerpoint/2010/main" val="33020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7B05744-4ECD-A2EC-2443-541FF39A40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2C3510D6-AC0A-7168-CFAE-DF51F030F3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C56B4F2-71F9-266F-B663-2A287E53ED04}"/>
              </a:ext>
            </a:extLst>
          </p:cNvPr>
          <p:cNvSpPr>
            <a:spLocks noGrp="1" noChangeArrowheads="1"/>
          </p:cNvSpPr>
          <p:nvPr>
            <p:ph type="sldNum" sz="quarter" idx="12"/>
          </p:nvPr>
        </p:nvSpPr>
        <p:spPr>
          <a:ln/>
        </p:spPr>
        <p:txBody>
          <a:bodyPr/>
          <a:lstStyle>
            <a:lvl1pPr>
              <a:defRPr/>
            </a:lvl1pPr>
          </a:lstStyle>
          <a:p>
            <a:pPr>
              <a:defRPr/>
            </a:pPr>
            <a:fld id="{D7FAF805-036E-D14F-9252-50B1DA3B9C33}" type="slidenum">
              <a:rPr lang="en-US" altLang="zh-CN"/>
              <a:pPr>
                <a:defRPr/>
              </a:pPr>
              <a:t>‹#›</a:t>
            </a:fld>
            <a:endParaRPr lang="en-US" altLang="zh-CN"/>
          </a:p>
        </p:txBody>
      </p:sp>
    </p:spTree>
    <p:extLst>
      <p:ext uri="{BB962C8B-B14F-4D97-AF65-F5344CB8AC3E}">
        <p14:creationId xmlns:p14="http://schemas.microsoft.com/office/powerpoint/2010/main" val="242244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GB"/>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95E5556-C0D6-EC7B-7BE7-B55A9EC24C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9F7A7B9-A3A8-D988-DF5E-6BF4FCC657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A0C858E-0E1D-BCB2-6401-4D2F4E63A0F3}"/>
              </a:ext>
            </a:extLst>
          </p:cNvPr>
          <p:cNvSpPr>
            <a:spLocks noGrp="1" noChangeArrowheads="1"/>
          </p:cNvSpPr>
          <p:nvPr>
            <p:ph type="sldNum" sz="quarter" idx="12"/>
          </p:nvPr>
        </p:nvSpPr>
        <p:spPr>
          <a:ln/>
        </p:spPr>
        <p:txBody>
          <a:bodyPr/>
          <a:lstStyle>
            <a:lvl1pPr>
              <a:defRPr/>
            </a:lvl1pPr>
          </a:lstStyle>
          <a:p>
            <a:pPr>
              <a:defRPr/>
            </a:pPr>
            <a:fld id="{50FC5A83-7925-3349-A01E-4E9DD8F8DBC8}" type="slidenum">
              <a:rPr lang="en-US" altLang="zh-CN"/>
              <a:pPr>
                <a:defRPr/>
              </a:pPr>
              <a:t>‹#›</a:t>
            </a:fld>
            <a:endParaRPr lang="en-US" altLang="zh-CN"/>
          </a:p>
        </p:txBody>
      </p:sp>
    </p:spTree>
    <p:extLst>
      <p:ext uri="{BB962C8B-B14F-4D97-AF65-F5344CB8AC3E}">
        <p14:creationId xmlns:p14="http://schemas.microsoft.com/office/powerpoint/2010/main" val="563357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GB"/>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01A786D-61E0-E49C-7684-065535D79F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A8EF5AE-3897-28A1-3D1B-F59E4E2A15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44F4426-999C-CFB3-A276-13B305907A1D}"/>
              </a:ext>
            </a:extLst>
          </p:cNvPr>
          <p:cNvSpPr>
            <a:spLocks noGrp="1" noChangeArrowheads="1"/>
          </p:cNvSpPr>
          <p:nvPr>
            <p:ph type="sldNum" sz="quarter" idx="12"/>
          </p:nvPr>
        </p:nvSpPr>
        <p:spPr>
          <a:ln/>
        </p:spPr>
        <p:txBody>
          <a:bodyPr/>
          <a:lstStyle>
            <a:lvl1pPr>
              <a:defRPr/>
            </a:lvl1pPr>
          </a:lstStyle>
          <a:p>
            <a:pPr>
              <a:defRPr/>
            </a:pPr>
            <a:fld id="{45ED5588-FBA0-BF48-9CAD-4AAAC4838645}" type="slidenum">
              <a:rPr lang="en-US" altLang="zh-CN"/>
              <a:pPr>
                <a:defRPr/>
              </a:pPr>
              <a:t>‹#›</a:t>
            </a:fld>
            <a:endParaRPr lang="en-US" altLang="zh-CN"/>
          </a:p>
        </p:txBody>
      </p:sp>
    </p:spTree>
    <p:extLst>
      <p:ext uri="{BB962C8B-B14F-4D97-AF65-F5344CB8AC3E}">
        <p14:creationId xmlns:p14="http://schemas.microsoft.com/office/powerpoint/2010/main" val="299935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E88CF5F-9F55-A8D8-2F7D-6EAB0972AA4F}"/>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F16251D-555A-E879-B464-59F948A0536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A304E7A-3173-2DC9-6D6A-81F3E0C9BF1C}"/>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2395544D-E857-EFF1-A047-3B80411F84B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1497F459-9ED9-C2C9-CA84-30946562BC3E}"/>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7E3608B-F3EF-1C40-AA98-761A8200A67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2.emf"/><Relationship Id="rId3" Type="http://schemas.openxmlformats.org/officeDocument/2006/relationships/image" Target="../media/image47.emf"/><Relationship Id="rId7" Type="http://schemas.openxmlformats.org/officeDocument/2006/relationships/image" Target="../media/image49.emf"/><Relationship Id="rId12" Type="http://schemas.openxmlformats.org/officeDocument/2006/relationships/oleObject" Target="../embeddings/oleObject50.bin"/><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7.bin"/><Relationship Id="rId11" Type="http://schemas.openxmlformats.org/officeDocument/2006/relationships/image" Target="../media/image51.emf"/><Relationship Id="rId5" Type="http://schemas.openxmlformats.org/officeDocument/2006/relationships/image" Target="../media/image48.emf"/><Relationship Id="rId15" Type="http://schemas.openxmlformats.org/officeDocument/2006/relationships/image" Target="../media/image53.e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0.png"/><Relationship Id="rId14" Type="http://schemas.openxmlformats.org/officeDocument/2006/relationships/oleObject" Target="../embeddings/oleObject5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6.emf"/><Relationship Id="rId12" Type="http://schemas.openxmlformats.org/officeDocument/2006/relationships/oleObject" Target="../embeddings/oleObject57.bin"/><Relationship Id="rId2"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oleObject" Target="../embeddings/oleObject54.bin"/><Relationship Id="rId11" Type="http://schemas.openxmlformats.org/officeDocument/2006/relationships/image" Target="../media/image58.emf"/><Relationship Id="rId5" Type="http://schemas.openxmlformats.org/officeDocument/2006/relationships/image" Target="../media/image55.png"/><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0.emf"/><Relationship Id="rId7" Type="http://schemas.openxmlformats.org/officeDocument/2006/relationships/image" Target="../media/image62.emf"/><Relationship Id="rId2" Type="http://schemas.openxmlformats.org/officeDocument/2006/relationships/oleObject" Target="../embeddings/oleObject58.bin"/><Relationship Id="rId1" Type="http://schemas.openxmlformats.org/officeDocument/2006/relationships/slideLayout" Target="../slideLayouts/slideLayout7.xml"/><Relationship Id="rId6" Type="http://schemas.openxmlformats.org/officeDocument/2006/relationships/oleObject" Target="../embeddings/oleObject60.bin"/><Relationship Id="rId5" Type="http://schemas.openxmlformats.org/officeDocument/2006/relationships/image" Target="../media/image61.emf"/><Relationship Id="rId4" Type="http://schemas.openxmlformats.org/officeDocument/2006/relationships/oleObject" Target="../embeddings/oleObject59.bin"/><Relationship Id="rId9" Type="http://schemas.openxmlformats.org/officeDocument/2006/relationships/image" Target="../media/image63.emf"/></Relationships>
</file>

<file path=ppt/slides/_rels/slide14.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9.emf"/><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6.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5.bin"/><Relationship Id="rId14" Type="http://schemas.openxmlformats.org/officeDocument/2006/relationships/image" Target="../media/image70.emf"/></Relationships>
</file>

<file path=ppt/slides/_rels/slide15.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embeddings/oleObject68.bin"/><Relationship Id="rId1" Type="http://schemas.openxmlformats.org/officeDocument/2006/relationships/slideLayout" Target="../slideLayouts/slideLayout7.xml"/><Relationship Id="rId5" Type="http://schemas.openxmlformats.org/officeDocument/2006/relationships/image" Target="../media/image72.emf"/><Relationship Id="rId4" Type="http://schemas.openxmlformats.org/officeDocument/2006/relationships/oleObject" Target="../embeddings/oleObject6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5.emf"/><Relationship Id="rId12" Type="http://schemas.openxmlformats.org/officeDocument/2006/relationships/oleObject" Target="../embeddings/oleObject75.bin"/><Relationship Id="rId2" Type="http://schemas.openxmlformats.org/officeDocument/2006/relationships/oleObject" Target="../embeddings/oleObject70.bin"/><Relationship Id="rId1" Type="http://schemas.openxmlformats.org/officeDocument/2006/relationships/slideLayout" Target="../slideLayouts/slideLayout7.xml"/><Relationship Id="rId6" Type="http://schemas.openxmlformats.org/officeDocument/2006/relationships/oleObject" Target="../embeddings/oleObject72.bin"/><Relationship Id="rId11" Type="http://schemas.openxmlformats.org/officeDocument/2006/relationships/image" Target="../media/image77.emf"/><Relationship Id="rId5" Type="http://schemas.openxmlformats.org/officeDocument/2006/relationships/image" Target="../media/image74.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76.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4.emf"/><Relationship Id="rId3" Type="http://schemas.openxmlformats.org/officeDocument/2006/relationships/image" Target="../media/image79.emf"/><Relationship Id="rId7" Type="http://schemas.openxmlformats.org/officeDocument/2006/relationships/image" Target="../media/image81.emf"/><Relationship Id="rId12" Type="http://schemas.openxmlformats.org/officeDocument/2006/relationships/oleObject" Target="../embeddings/oleObject81.bin"/><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11" Type="http://schemas.openxmlformats.org/officeDocument/2006/relationships/image" Target="../media/image83.emf"/><Relationship Id="rId5" Type="http://schemas.openxmlformats.org/officeDocument/2006/relationships/image" Target="../media/image80.emf"/><Relationship Id="rId15" Type="http://schemas.openxmlformats.org/officeDocument/2006/relationships/image" Target="../media/image85.e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82.emf"/><Relationship Id="rId14" Type="http://schemas.openxmlformats.org/officeDocument/2006/relationships/oleObject" Target="../embeddings/oleObject8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1.emf"/><Relationship Id="rId3" Type="http://schemas.openxmlformats.org/officeDocument/2006/relationships/image" Target="../media/image86.emf"/><Relationship Id="rId7" Type="http://schemas.openxmlformats.org/officeDocument/2006/relationships/image" Target="../media/image88.emf"/><Relationship Id="rId12" Type="http://schemas.openxmlformats.org/officeDocument/2006/relationships/oleObject" Target="../embeddings/oleObject88.bin"/><Relationship Id="rId2" Type="http://schemas.openxmlformats.org/officeDocument/2006/relationships/oleObject" Target="../embeddings/oleObject83.bin"/><Relationship Id="rId1" Type="http://schemas.openxmlformats.org/officeDocument/2006/relationships/slideLayout" Target="../slideLayouts/slideLayout7.xml"/><Relationship Id="rId6" Type="http://schemas.openxmlformats.org/officeDocument/2006/relationships/oleObject" Target="../embeddings/oleObject85.bin"/><Relationship Id="rId11" Type="http://schemas.openxmlformats.org/officeDocument/2006/relationships/image" Target="../media/image90.emf"/><Relationship Id="rId5" Type="http://schemas.openxmlformats.org/officeDocument/2006/relationships/image" Target="../media/image87.emf"/><Relationship Id="rId15" Type="http://schemas.openxmlformats.org/officeDocument/2006/relationships/image" Target="../media/image92.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9.emf"/><Relationship Id="rId14" Type="http://schemas.openxmlformats.org/officeDocument/2006/relationships/oleObject" Target="../embeddings/oleObject89.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8.emf"/><Relationship Id="rId18" Type="http://schemas.openxmlformats.org/officeDocument/2006/relationships/oleObject" Target="../embeddings/oleObject98.bin"/><Relationship Id="rId3" Type="http://schemas.openxmlformats.org/officeDocument/2006/relationships/image" Target="../media/image93.emf"/><Relationship Id="rId21" Type="http://schemas.openxmlformats.org/officeDocument/2006/relationships/image" Target="../media/image102.emf"/><Relationship Id="rId7" Type="http://schemas.openxmlformats.org/officeDocument/2006/relationships/image" Target="../media/image95.emf"/><Relationship Id="rId12" Type="http://schemas.openxmlformats.org/officeDocument/2006/relationships/oleObject" Target="../embeddings/oleObject95.bin"/><Relationship Id="rId17" Type="http://schemas.openxmlformats.org/officeDocument/2006/relationships/image" Target="../media/image100.emf"/><Relationship Id="rId2" Type="http://schemas.openxmlformats.org/officeDocument/2006/relationships/oleObject" Target="../embeddings/oleObject90.bin"/><Relationship Id="rId16" Type="http://schemas.openxmlformats.org/officeDocument/2006/relationships/oleObject" Target="../embeddings/oleObject97.bin"/><Relationship Id="rId20" Type="http://schemas.openxmlformats.org/officeDocument/2006/relationships/oleObject" Target="../embeddings/oleObject99.bin"/><Relationship Id="rId1" Type="http://schemas.openxmlformats.org/officeDocument/2006/relationships/slideLayout" Target="../slideLayouts/slideLayout7.xml"/><Relationship Id="rId6" Type="http://schemas.openxmlformats.org/officeDocument/2006/relationships/oleObject" Target="../embeddings/oleObject92.bin"/><Relationship Id="rId11" Type="http://schemas.openxmlformats.org/officeDocument/2006/relationships/image" Target="../media/image97.emf"/><Relationship Id="rId5" Type="http://schemas.openxmlformats.org/officeDocument/2006/relationships/image" Target="../media/image94.emf"/><Relationship Id="rId15" Type="http://schemas.openxmlformats.org/officeDocument/2006/relationships/image" Target="../media/image99.emf"/><Relationship Id="rId23" Type="http://schemas.openxmlformats.org/officeDocument/2006/relationships/image" Target="../media/image92.emf"/><Relationship Id="rId10" Type="http://schemas.openxmlformats.org/officeDocument/2006/relationships/oleObject" Target="../embeddings/oleObject94.bin"/><Relationship Id="rId19" Type="http://schemas.openxmlformats.org/officeDocument/2006/relationships/image" Target="../media/image101.emf"/><Relationship Id="rId4" Type="http://schemas.openxmlformats.org/officeDocument/2006/relationships/oleObject" Target="../embeddings/oleObject91.bin"/><Relationship Id="rId9" Type="http://schemas.openxmlformats.org/officeDocument/2006/relationships/image" Target="../media/image96.emf"/><Relationship Id="rId14" Type="http://schemas.openxmlformats.org/officeDocument/2006/relationships/oleObject" Target="../embeddings/oleObject96.bin"/><Relationship Id="rId22" Type="http://schemas.openxmlformats.org/officeDocument/2006/relationships/oleObject" Target="../embeddings/oleObject100.bin"/></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oleObject" Target="../embeddings/oleObject101.bin"/><Relationship Id="rId1" Type="http://schemas.openxmlformats.org/officeDocument/2006/relationships/slideLayout" Target="../slideLayouts/slideLayout7.xml"/><Relationship Id="rId5" Type="http://schemas.openxmlformats.org/officeDocument/2006/relationships/image" Target="../media/image104.emf"/><Relationship Id="rId4" Type="http://schemas.openxmlformats.org/officeDocument/2006/relationships/oleObject" Target="../embeddings/oleObject102.bin"/></Relationships>
</file>

<file path=ppt/slides/_rels/slide21.xml.rels><?xml version="1.0" encoding="UTF-8" standalone="yes"?>
<Relationships xmlns="http://schemas.openxmlformats.org/package/2006/relationships"><Relationship Id="rId3" Type="http://schemas.openxmlformats.org/officeDocument/2006/relationships/image" Target="../media/image105.emf"/><Relationship Id="rId7" Type="http://schemas.openxmlformats.org/officeDocument/2006/relationships/image" Target="../media/image106.emf"/><Relationship Id="rId2" Type="http://schemas.openxmlformats.org/officeDocument/2006/relationships/oleObject" Target="../embeddings/oleObject103.bin"/><Relationship Id="rId1" Type="http://schemas.openxmlformats.org/officeDocument/2006/relationships/slideLayout" Target="../slideLayouts/slideLayout7.xml"/><Relationship Id="rId6" Type="http://schemas.openxmlformats.org/officeDocument/2006/relationships/oleObject" Target="../embeddings/oleObject105.bin"/><Relationship Id="rId5" Type="http://schemas.openxmlformats.org/officeDocument/2006/relationships/image" Target="../media/image103.png"/><Relationship Id="rId4" Type="http://schemas.openxmlformats.org/officeDocument/2006/relationships/oleObject" Target="../embeddings/oleObject104.bin"/></Relationships>
</file>

<file path=ppt/slides/_rels/slide22.x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oleObject" Target="../embeddings/oleObject106.bin"/><Relationship Id="rId1" Type="http://schemas.openxmlformats.org/officeDocument/2006/relationships/slideLayout" Target="../slideLayouts/slideLayout7.xml"/><Relationship Id="rId5" Type="http://schemas.openxmlformats.org/officeDocument/2006/relationships/image" Target="../media/image108.emf"/><Relationship Id="rId4" Type="http://schemas.openxmlformats.org/officeDocument/2006/relationships/oleObject" Target="../embeddings/oleObject107.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14.emf"/><Relationship Id="rId3" Type="http://schemas.openxmlformats.org/officeDocument/2006/relationships/image" Target="../media/image109.emf"/><Relationship Id="rId7" Type="http://schemas.openxmlformats.org/officeDocument/2006/relationships/image" Target="../media/image111.emf"/><Relationship Id="rId12" Type="http://schemas.openxmlformats.org/officeDocument/2006/relationships/oleObject" Target="../embeddings/oleObject113.bin"/><Relationship Id="rId2" Type="http://schemas.openxmlformats.org/officeDocument/2006/relationships/oleObject" Target="../embeddings/oleObject108.bin"/><Relationship Id="rId1" Type="http://schemas.openxmlformats.org/officeDocument/2006/relationships/slideLayout" Target="../slideLayouts/slideLayout7.xml"/><Relationship Id="rId6" Type="http://schemas.openxmlformats.org/officeDocument/2006/relationships/oleObject" Target="../embeddings/oleObject110.bin"/><Relationship Id="rId11" Type="http://schemas.openxmlformats.org/officeDocument/2006/relationships/image" Target="../media/image113.emf"/><Relationship Id="rId5" Type="http://schemas.openxmlformats.org/officeDocument/2006/relationships/image" Target="../media/image110.png"/><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12.emf"/></Relationships>
</file>

<file path=ppt/slides/_rels/slide24.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oleObject" Target="../embeddings/oleObject114.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1.emf"/><Relationship Id="rId2" Type="http://schemas.openxmlformats.org/officeDocument/2006/relationships/image" Target="../media/image116.png"/><Relationship Id="rId16" Type="http://schemas.openxmlformats.org/officeDocument/2006/relationships/image" Target="../media/image123.emf"/><Relationship Id="rId1" Type="http://schemas.openxmlformats.org/officeDocument/2006/relationships/slideLayout" Target="../slideLayouts/slideLayout7.xml"/><Relationship Id="rId6" Type="http://schemas.openxmlformats.org/officeDocument/2006/relationships/image" Target="../media/image118.e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20.emf"/><Relationship Id="rId4" Type="http://schemas.openxmlformats.org/officeDocument/2006/relationships/image" Target="../media/image117.emf"/><Relationship Id="rId9" Type="http://schemas.openxmlformats.org/officeDocument/2006/relationships/oleObject" Target="../embeddings/oleObject118.bin"/><Relationship Id="rId14" Type="http://schemas.openxmlformats.org/officeDocument/2006/relationships/image" Target="../media/image122.emf"/></Relationships>
</file>

<file path=ppt/slides/_rels/slide26.x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6.png"/><Relationship Id="rId2" Type="http://schemas.openxmlformats.org/officeDocument/2006/relationships/oleObject" Target="../embeddings/oleObject122.bin"/><Relationship Id="rId1" Type="http://schemas.openxmlformats.org/officeDocument/2006/relationships/slideLayout" Target="../slideLayouts/slideLayout7.xml"/><Relationship Id="rId6" Type="http://schemas.openxmlformats.org/officeDocument/2006/relationships/oleObject" Target="../embeddings/oleObject124.bin"/><Relationship Id="rId5" Type="http://schemas.openxmlformats.org/officeDocument/2006/relationships/image" Target="../media/image125.emf"/><Relationship Id="rId4" Type="http://schemas.openxmlformats.org/officeDocument/2006/relationships/oleObject" Target="../embeddings/oleObject12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image" Target="../media/image127.emf"/><Relationship Id="rId7" Type="http://schemas.openxmlformats.org/officeDocument/2006/relationships/image" Target="../media/image129.emf"/><Relationship Id="rId2" Type="http://schemas.openxmlformats.org/officeDocument/2006/relationships/oleObject" Target="../embeddings/oleObject125.bin"/><Relationship Id="rId1" Type="http://schemas.openxmlformats.org/officeDocument/2006/relationships/slideLayout" Target="../slideLayouts/slideLayout7.xml"/><Relationship Id="rId6" Type="http://schemas.openxmlformats.org/officeDocument/2006/relationships/oleObject" Target="../embeddings/oleObject127.bin"/><Relationship Id="rId11" Type="http://schemas.openxmlformats.org/officeDocument/2006/relationships/image" Target="../media/image131.emf"/><Relationship Id="rId5" Type="http://schemas.openxmlformats.org/officeDocument/2006/relationships/image" Target="../media/image128.e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30.emf"/></Relationships>
</file>

<file path=ppt/slides/_rels/slide28.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oleObject" Target="../embeddings/oleObject130.bin"/><Relationship Id="rId1" Type="http://schemas.openxmlformats.org/officeDocument/2006/relationships/slideLayout" Target="../slideLayouts/slideLayout7.xml"/><Relationship Id="rId5" Type="http://schemas.openxmlformats.org/officeDocument/2006/relationships/image" Target="../media/image133.png"/><Relationship Id="rId4" Type="http://schemas.openxmlformats.org/officeDocument/2006/relationships/oleObject" Target="../embeddings/oleObject13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5.bin"/><Relationship Id="rId13" Type="http://schemas.openxmlformats.org/officeDocument/2006/relationships/image" Target="../media/image138.emf"/><Relationship Id="rId3" Type="http://schemas.openxmlformats.org/officeDocument/2006/relationships/image" Target="../media/image133.png"/><Relationship Id="rId7" Type="http://schemas.openxmlformats.org/officeDocument/2006/relationships/image" Target="../media/image135.emf"/><Relationship Id="rId12" Type="http://schemas.openxmlformats.org/officeDocument/2006/relationships/oleObject" Target="../embeddings/oleObject137.bin"/><Relationship Id="rId2" Type="http://schemas.openxmlformats.org/officeDocument/2006/relationships/oleObject" Target="../embeddings/oleObject132.bin"/><Relationship Id="rId1" Type="http://schemas.openxmlformats.org/officeDocument/2006/relationships/slideLayout" Target="../slideLayouts/slideLayout7.xml"/><Relationship Id="rId6" Type="http://schemas.openxmlformats.org/officeDocument/2006/relationships/oleObject" Target="../embeddings/oleObject134.bin"/><Relationship Id="rId11" Type="http://schemas.openxmlformats.org/officeDocument/2006/relationships/image" Target="../media/image137.emf"/><Relationship Id="rId5" Type="http://schemas.openxmlformats.org/officeDocument/2006/relationships/image" Target="../media/image134.emf"/><Relationship Id="rId15" Type="http://schemas.openxmlformats.org/officeDocument/2006/relationships/image" Target="../media/image139.emf"/><Relationship Id="rId10" Type="http://schemas.openxmlformats.org/officeDocument/2006/relationships/oleObject" Target="../embeddings/oleObject136.bin"/><Relationship Id="rId4" Type="http://schemas.openxmlformats.org/officeDocument/2006/relationships/oleObject" Target="../embeddings/oleObject133.bin"/><Relationship Id="rId9" Type="http://schemas.openxmlformats.org/officeDocument/2006/relationships/image" Target="../media/image136.emf"/><Relationship Id="rId14" Type="http://schemas.openxmlformats.org/officeDocument/2006/relationships/oleObject" Target="../embeddings/oleObject138.bin"/></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emf"/><Relationship Id="rId7"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43.bin"/><Relationship Id="rId3" Type="http://schemas.openxmlformats.org/officeDocument/2006/relationships/image" Target="../media/image140.png"/><Relationship Id="rId7" Type="http://schemas.openxmlformats.org/officeDocument/2006/relationships/image" Target="../media/image141.emf"/><Relationship Id="rId2" Type="http://schemas.openxmlformats.org/officeDocument/2006/relationships/oleObject" Target="../embeddings/oleObject139.bin"/><Relationship Id="rId1" Type="http://schemas.openxmlformats.org/officeDocument/2006/relationships/slideLayout" Target="../slideLayouts/slideLayout7.xml"/><Relationship Id="rId6" Type="http://schemas.openxmlformats.org/officeDocument/2006/relationships/oleObject" Target="../embeddings/oleObject142.bin"/><Relationship Id="rId11" Type="http://schemas.openxmlformats.org/officeDocument/2006/relationships/image" Target="../media/image143.emf"/><Relationship Id="rId5" Type="http://schemas.openxmlformats.org/officeDocument/2006/relationships/oleObject" Target="../embeddings/oleObject141.bin"/><Relationship Id="rId10" Type="http://schemas.openxmlformats.org/officeDocument/2006/relationships/oleObject" Target="../embeddings/oleObject144.bin"/><Relationship Id="rId4" Type="http://schemas.openxmlformats.org/officeDocument/2006/relationships/oleObject" Target="../embeddings/oleObject140.bin"/><Relationship Id="rId9" Type="http://schemas.openxmlformats.org/officeDocument/2006/relationships/image" Target="../media/image142.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image" Target="../media/image144.emf"/><Relationship Id="rId7" Type="http://schemas.openxmlformats.org/officeDocument/2006/relationships/image" Target="../media/image146.emf"/><Relationship Id="rId2" Type="http://schemas.openxmlformats.org/officeDocument/2006/relationships/oleObject" Target="../embeddings/oleObject145.bin"/><Relationship Id="rId1" Type="http://schemas.openxmlformats.org/officeDocument/2006/relationships/slideLayout" Target="../slideLayouts/slideLayout7.xml"/><Relationship Id="rId6" Type="http://schemas.openxmlformats.org/officeDocument/2006/relationships/oleObject" Target="../embeddings/oleObject147.bin"/><Relationship Id="rId11" Type="http://schemas.openxmlformats.org/officeDocument/2006/relationships/oleObject" Target="../embeddings/oleObject150.bin"/><Relationship Id="rId5" Type="http://schemas.openxmlformats.org/officeDocument/2006/relationships/image" Target="../media/image145.e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40.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52.emf"/><Relationship Id="rId3" Type="http://schemas.openxmlformats.org/officeDocument/2006/relationships/image" Target="../media/image147.emf"/><Relationship Id="rId7" Type="http://schemas.openxmlformats.org/officeDocument/2006/relationships/image" Target="../media/image149.emf"/><Relationship Id="rId12" Type="http://schemas.openxmlformats.org/officeDocument/2006/relationships/oleObject" Target="../embeddings/oleObject156.bin"/><Relationship Id="rId2" Type="http://schemas.openxmlformats.org/officeDocument/2006/relationships/oleObject" Target="../embeddings/oleObject151.bin"/><Relationship Id="rId1" Type="http://schemas.openxmlformats.org/officeDocument/2006/relationships/slideLayout" Target="../slideLayouts/slideLayout7.xml"/><Relationship Id="rId6" Type="http://schemas.openxmlformats.org/officeDocument/2006/relationships/oleObject" Target="../embeddings/oleObject153.bin"/><Relationship Id="rId11" Type="http://schemas.openxmlformats.org/officeDocument/2006/relationships/image" Target="../media/image151.emf"/><Relationship Id="rId5" Type="http://schemas.openxmlformats.org/officeDocument/2006/relationships/image" Target="../media/image148.e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50.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image" Target="../media/image153.png"/><Relationship Id="rId1" Type="http://schemas.openxmlformats.org/officeDocument/2006/relationships/slideLayout" Target="../slideLayouts/slideLayout7.xml"/><Relationship Id="rId6" Type="http://schemas.openxmlformats.org/officeDocument/2006/relationships/image" Target="../media/image155.emf"/><Relationship Id="rId5" Type="http://schemas.openxmlformats.org/officeDocument/2006/relationships/oleObject" Target="../embeddings/oleObject158.bin"/><Relationship Id="rId4" Type="http://schemas.openxmlformats.org/officeDocument/2006/relationships/image" Target="../media/image154.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61.emf"/><Relationship Id="rId3" Type="http://schemas.openxmlformats.org/officeDocument/2006/relationships/image" Target="../media/image156.emf"/><Relationship Id="rId7" Type="http://schemas.openxmlformats.org/officeDocument/2006/relationships/image" Target="../media/image158.emf"/><Relationship Id="rId12" Type="http://schemas.openxmlformats.org/officeDocument/2006/relationships/oleObject" Target="../embeddings/oleObject164.bin"/><Relationship Id="rId2" Type="http://schemas.openxmlformats.org/officeDocument/2006/relationships/oleObject" Target="../embeddings/oleObject159.bin"/><Relationship Id="rId1" Type="http://schemas.openxmlformats.org/officeDocument/2006/relationships/slideLayout" Target="../slideLayouts/slideLayout7.xml"/><Relationship Id="rId6" Type="http://schemas.openxmlformats.org/officeDocument/2006/relationships/oleObject" Target="../embeddings/oleObject161.bin"/><Relationship Id="rId11" Type="http://schemas.openxmlformats.org/officeDocument/2006/relationships/image" Target="../media/image160.emf"/><Relationship Id="rId5" Type="http://schemas.openxmlformats.org/officeDocument/2006/relationships/image" Target="../media/image157.emf"/><Relationship Id="rId15" Type="http://schemas.openxmlformats.org/officeDocument/2006/relationships/image" Target="../media/image162.emf"/><Relationship Id="rId10" Type="http://schemas.openxmlformats.org/officeDocument/2006/relationships/oleObject" Target="../embeddings/oleObject163.bin"/><Relationship Id="rId4" Type="http://schemas.openxmlformats.org/officeDocument/2006/relationships/oleObject" Target="../embeddings/oleObject160.bin"/><Relationship Id="rId9" Type="http://schemas.openxmlformats.org/officeDocument/2006/relationships/image" Target="../media/image159.emf"/><Relationship Id="rId14" Type="http://schemas.openxmlformats.org/officeDocument/2006/relationships/oleObject" Target="../embeddings/oleObject16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9.bin"/><Relationship Id="rId13" Type="http://schemas.openxmlformats.org/officeDocument/2006/relationships/image" Target="../media/image168.emf"/><Relationship Id="rId3" Type="http://schemas.openxmlformats.org/officeDocument/2006/relationships/image" Target="../media/image163.emf"/><Relationship Id="rId7" Type="http://schemas.openxmlformats.org/officeDocument/2006/relationships/image" Target="../media/image165.emf"/><Relationship Id="rId12" Type="http://schemas.openxmlformats.org/officeDocument/2006/relationships/oleObject" Target="../embeddings/oleObject171.bin"/><Relationship Id="rId2" Type="http://schemas.openxmlformats.org/officeDocument/2006/relationships/oleObject" Target="../embeddings/oleObject166.bin"/><Relationship Id="rId1" Type="http://schemas.openxmlformats.org/officeDocument/2006/relationships/slideLayout" Target="../slideLayouts/slideLayout7.xml"/><Relationship Id="rId6" Type="http://schemas.openxmlformats.org/officeDocument/2006/relationships/oleObject" Target="../embeddings/oleObject168.bin"/><Relationship Id="rId11" Type="http://schemas.openxmlformats.org/officeDocument/2006/relationships/image" Target="../media/image167.emf"/><Relationship Id="rId5" Type="http://schemas.openxmlformats.org/officeDocument/2006/relationships/image" Target="../media/image164.emf"/><Relationship Id="rId15" Type="http://schemas.openxmlformats.org/officeDocument/2006/relationships/image" Target="../media/image169.emf"/><Relationship Id="rId10" Type="http://schemas.openxmlformats.org/officeDocument/2006/relationships/oleObject" Target="../embeddings/oleObject170.bin"/><Relationship Id="rId4" Type="http://schemas.openxmlformats.org/officeDocument/2006/relationships/oleObject" Target="../embeddings/oleObject167.bin"/><Relationship Id="rId9" Type="http://schemas.openxmlformats.org/officeDocument/2006/relationships/image" Target="../media/image166.emf"/><Relationship Id="rId14" Type="http://schemas.openxmlformats.org/officeDocument/2006/relationships/oleObject" Target="../embeddings/oleObject17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6.bin"/><Relationship Id="rId13" Type="http://schemas.openxmlformats.org/officeDocument/2006/relationships/image" Target="../media/image175.emf"/><Relationship Id="rId3" Type="http://schemas.openxmlformats.org/officeDocument/2006/relationships/image" Target="../media/image170.emf"/><Relationship Id="rId7" Type="http://schemas.openxmlformats.org/officeDocument/2006/relationships/image" Target="../media/image172.emf"/><Relationship Id="rId12" Type="http://schemas.openxmlformats.org/officeDocument/2006/relationships/oleObject" Target="../embeddings/oleObject178.bin"/><Relationship Id="rId17" Type="http://schemas.openxmlformats.org/officeDocument/2006/relationships/image" Target="../media/image177.emf"/><Relationship Id="rId2" Type="http://schemas.openxmlformats.org/officeDocument/2006/relationships/oleObject" Target="../embeddings/oleObject173.bin"/><Relationship Id="rId16" Type="http://schemas.openxmlformats.org/officeDocument/2006/relationships/oleObject" Target="../embeddings/oleObject180.bin"/><Relationship Id="rId1" Type="http://schemas.openxmlformats.org/officeDocument/2006/relationships/slideLayout" Target="../slideLayouts/slideLayout7.xml"/><Relationship Id="rId6" Type="http://schemas.openxmlformats.org/officeDocument/2006/relationships/oleObject" Target="../embeddings/oleObject175.bin"/><Relationship Id="rId11" Type="http://schemas.openxmlformats.org/officeDocument/2006/relationships/image" Target="../media/image174.emf"/><Relationship Id="rId5" Type="http://schemas.openxmlformats.org/officeDocument/2006/relationships/image" Target="../media/image171.emf"/><Relationship Id="rId15" Type="http://schemas.openxmlformats.org/officeDocument/2006/relationships/image" Target="../media/image176.emf"/><Relationship Id="rId10" Type="http://schemas.openxmlformats.org/officeDocument/2006/relationships/oleObject" Target="../embeddings/oleObject177.bin"/><Relationship Id="rId4" Type="http://schemas.openxmlformats.org/officeDocument/2006/relationships/oleObject" Target="../embeddings/oleObject174.bin"/><Relationship Id="rId9" Type="http://schemas.openxmlformats.org/officeDocument/2006/relationships/image" Target="../media/image173.emf"/><Relationship Id="rId14" Type="http://schemas.openxmlformats.org/officeDocument/2006/relationships/oleObject" Target="../embeddings/oleObject179.bin"/></Relationships>
</file>

<file path=ppt/slides/_rels/slide38.x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oleObject" Target="../embeddings/oleObject181.bin"/><Relationship Id="rId1" Type="http://schemas.openxmlformats.org/officeDocument/2006/relationships/slideLayout" Target="../slideLayouts/slideLayout7.xml"/><Relationship Id="rId4" Type="http://schemas.openxmlformats.org/officeDocument/2006/relationships/image" Target="../media/image179.png"/></Relationships>
</file>

<file path=ppt/slides/_rels/slide3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oleObject" Target="../embeddings/oleObject182.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8.e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e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85.emf"/><Relationship Id="rId18" Type="http://schemas.openxmlformats.org/officeDocument/2006/relationships/oleObject" Target="../embeddings/oleObject191.bin"/><Relationship Id="rId3" Type="http://schemas.openxmlformats.org/officeDocument/2006/relationships/image" Target="../media/image92.emf"/><Relationship Id="rId7" Type="http://schemas.openxmlformats.org/officeDocument/2006/relationships/image" Target="../media/image182.emf"/><Relationship Id="rId12" Type="http://schemas.openxmlformats.org/officeDocument/2006/relationships/oleObject" Target="../embeddings/oleObject188.bin"/><Relationship Id="rId17" Type="http://schemas.openxmlformats.org/officeDocument/2006/relationships/image" Target="../media/image187.emf"/><Relationship Id="rId2" Type="http://schemas.openxmlformats.org/officeDocument/2006/relationships/oleObject" Target="../embeddings/oleObject183.bin"/><Relationship Id="rId16" Type="http://schemas.openxmlformats.org/officeDocument/2006/relationships/oleObject" Target="../embeddings/oleObject190.bin"/><Relationship Id="rId1" Type="http://schemas.openxmlformats.org/officeDocument/2006/relationships/slideLayout" Target="../slideLayouts/slideLayout7.xml"/><Relationship Id="rId6" Type="http://schemas.openxmlformats.org/officeDocument/2006/relationships/oleObject" Target="../embeddings/oleObject185.bin"/><Relationship Id="rId11" Type="http://schemas.openxmlformats.org/officeDocument/2006/relationships/image" Target="../media/image184.emf"/><Relationship Id="rId5" Type="http://schemas.openxmlformats.org/officeDocument/2006/relationships/image" Target="../media/image181.emf"/><Relationship Id="rId15" Type="http://schemas.openxmlformats.org/officeDocument/2006/relationships/image" Target="../media/image186.emf"/><Relationship Id="rId10" Type="http://schemas.openxmlformats.org/officeDocument/2006/relationships/oleObject" Target="../embeddings/oleObject187.bin"/><Relationship Id="rId19" Type="http://schemas.openxmlformats.org/officeDocument/2006/relationships/image" Target="../media/image188.emf"/><Relationship Id="rId4" Type="http://schemas.openxmlformats.org/officeDocument/2006/relationships/oleObject" Target="../embeddings/oleObject184.bin"/><Relationship Id="rId9" Type="http://schemas.openxmlformats.org/officeDocument/2006/relationships/image" Target="../media/image183.emf"/><Relationship Id="rId14" Type="http://schemas.openxmlformats.org/officeDocument/2006/relationships/oleObject" Target="../embeddings/oleObject189.bin"/></Relationships>
</file>

<file path=ppt/slides/_rels/slide41.x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oleObject" Target="../embeddings/oleObject192.bin"/><Relationship Id="rId1" Type="http://schemas.openxmlformats.org/officeDocument/2006/relationships/slideLayout" Target="../slideLayouts/slideLayout7.xml"/><Relationship Id="rId6" Type="http://schemas.openxmlformats.org/officeDocument/2006/relationships/image" Target="../media/image191.emf"/><Relationship Id="rId5" Type="http://schemas.openxmlformats.org/officeDocument/2006/relationships/oleObject" Target="../embeddings/oleObject193.bin"/><Relationship Id="rId4" Type="http://schemas.openxmlformats.org/officeDocument/2006/relationships/image" Target="../media/image190.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97.bin"/><Relationship Id="rId3" Type="http://schemas.openxmlformats.org/officeDocument/2006/relationships/image" Target="../media/image192.emf"/><Relationship Id="rId7" Type="http://schemas.openxmlformats.org/officeDocument/2006/relationships/image" Target="../media/image194.emf"/><Relationship Id="rId2" Type="http://schemas.openxmlformats.org/officeDocument/2006/relationships/oleObject" Target="../embeddings/oleObject194.bin"/><Relationship Id="rId1" Type="http://schemas.openxmlformats.org/officeDocument/2006/relationships/slideLayout" Target="../slideLayouts/slideLayout7.xml"/><Relationship Id="rId6" Type="http://schemas.openxmlformats.org/officeDocument/2006/relationships/oleObject" Target="../embeddings/oleObject196.bin"/><Relationship Id="rId11" Type="http://schemas.openxmlformats.org/officeDocument/2006/relationships/image" Target="../media/image196.emf"/><Relationship Id="rId5" Type="http://schemas.openxmlformats.org/officeDocument/2006/relationships/image" Target="../media/image193.emf"/><Relationship Id="rId10" Type="http://schemas.openxmlformats.org/officeDocument/2006/relationships/oleObject" Target="../embeddings/oleObject198.bin"/><Relationship Id="rId4" Type="http://schemas.openxmlformats.org/officeDocument/2006/relationships/oleObject" Target="../embeddings/oleObject195.bin"/><Relationship Id="rId9" Type="http://schemas.openxmlformats.org/officeDocument/2006/relationships/image" Target="../media/image19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7.emf"/><Relationship Id="rId18" Type="http://schemas.openxmlformats.org/officeDocument/2006/relationships/oleObject" Target="../embeddings/oleObject18.bin"/><Relationship Id="rId3" Type="http://schemas.openxmlformats.org/officeDocument/2006/relationships/image" Target="../media/image12.emf"/><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5.bin"/><Relationship Id="rId17" Type="http://schemas.openxmlformats.org/officeDocument/2006/relationships/image" Target="../media/image19.emf"/><Relationship Id="rId2" Type="http://schemas.openxmlformats.org/officeDocument/2006/relationships/oleObject" Target="../embeddings/oleObject10.bin"/><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16.emf"/><Relationship Id="rId5" Type="http://schemas.openxmlformats.org/officeDocument/2006/relationships/image" Target="../media/image13.emf"/><Relationship Id="rId15" Type="http://schemas.openxmlformats.org/officeDocument/2006/relationships/image" Target="../media/image18.emf"/><Relationship Id="rId10" Type="http://schemas.openxmlformats.org/officeDocument/2006/relationships/oleObject" Target="../embeddings/oleObject14.bin"/><Relationship Id="rId19" Type="http://schemas.openxmlformats.org/officeDocument/2006/relationships/image" Target="../media/image20.emf"/><Relationship Id="rId4" Type="http://schemas.openxmlformats.org/officeDocument/2006/relationships/oleObject" Target="../embeddings/oleObject11.bin"/><Relationship Id="rId9" Type="http://schemas.openxmlformats.org/officeDocument/2006/relationships/image" Target="../media/image15.emf"/><Relationship Id="rId1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23.emf"/><Relationship Id="rId4" Type="http://schemas.openxmlformats.org/officeDocument/2006/relationships/oleObject" Target="../embeddings/oleObject21.bin"/><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6.png"/><Relationship Id="rId7" Type="http://schemas.openxmlformats.org/officeDocument/2006/relationships/image" Target="../media/image28.e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27.emf"/><Relationship Id="rId4" Type="http://schemas.openxmlformats.org/officeDocument/2006/relationships/oleObject" Target="../embeddings/oleObject25.bin"/><Relationship Id="rId9" Type="http://schemas.openxmlformats.org/officeDocument/2006/relationships/image" Target="../media/image29.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5.emf"/><Relationship Id="rId3" Type="http://schemas.openxmlformats.org/officeDocument/2006/relationships/image" Target="../media/image30.png"/><Relationship Id="rId7" Type="http://schemas.openxmlformats.org/officeDocument/2006/relationships/image" Target="../media/image32.e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1.emf"/><Relationship Id="rId18" Type="http://schemas.openxmlformats.org/officeDocument/2006/relationships/oleObject" Target="../embeddings/oleObject42.bin"/><Relationship Id="rId3" Type="http://schemas.openxmlformats.org/officeDocument/2006/relationships/image" Target="../media/image36.emf"/><Relationship Id="rId21" Type="http://schemas.openxmlformats.org/officeDocument/2006/relationships/image" Target="../media/image45.emf"/><Relationship Id="rId7" Type="http://schemas.openxmlformats.org/officeDocument/2006/relationships/image" Target="../media/image38.png"/><Relationship Id="rId12" Type="http://schemas.openxmlformats.org/officeDocument/2006/relationships/oleObject" Target="../embeddings/oleObject39.bin"/><Relationship Id="rId17" Type="http://schemas.openxmlformats.org/officeDocument/2006/relationships/image" Target="../media/image43.emf"/><Relationship Id="rId2" Type="http://schemas.openxmlformats.org/officeDocument/2006/relationships/oleObject" Target="../embeddings/oleObject34.bin"/><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36.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10" Type="http://schemas.openxmlformats.org/officeDocument/2006/relationships/oleObject" Target="../embeddings/oleObject38.bin"/><Relationship Id="rId19" Type="http://schemas.openxmlformats.org/officeDocument/2006/relationships/image" Target="../media/image44.emf"/><Relationship Id="rId4" Type="http://schemas.openxmlformats.org/officeDocument/2006/relationships/oleObject" Target="../embeddings/oleObject35.bin"/><Relationship Id="rId9" Type="http://schemas.openxmlformats.org/officeDocument/2006/relationships/image" Target="../media/image39.emf"/><Relationship Id="rId14" Type="http://schemas.openxmlformats.org/officeDocument/2006/relationships/oleObject" Target="../embeddings/oleObject40.bin"/><Relationship Id="rId22" Type="http://schemas.openxmlformats.org/officeDocument/2006/relationships/oleObject" Target="../embeddings/oleObject44.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FF66FF"/>
            </a:gs>
          </a:gsLst>
          <a:lin ang="5400000" scaled="1"/>
        </a:gradFill>
        <a:effectLst/>
      </p:bgPr>
    </p:bg>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D4D687C9-7699-502C-F829-B3961259BA5C}"/>
              </a:ext>
            </a:extLst>
          </p:cNvPr>
          <p:cNvSpPr>
            <a:spLocks noChangeArrowheads="1"/>
          </p:cNvSpPr>
          <p:nvPr/>
        </p:nvSpPr>
        <p:spPr bwMode="auto">
          <a:xfrm>
            <a:off x="1295400" y="457200"/>
            <a:ext cx="6553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000" b="1">
                <a:solidFill>
                  <a:srgbClr val="003366"/>
                </a:solidFill>
              </a:rPr>
              <a:t>Chapter 27 to 29</a:t>
            </a:r>
            <a:r>
              <a:rPr lang="en-US" altLang="zh-CN" sz="3600">
                <a:solidFill>
                  <a:srgbClr val="003366"/>
                </a:solidFill>
              </a:rPr>
              <a:t> </a:t>
            </a:r>
          </a:p>
          <a:p>
            <a:pPr algn="ctr" eaLnBrk="1" hangingPunct="1">
              <a:spcBef>
                <a:spcPct val="0"/>
              </a:spcBef>
              <a:buFontTx/>
              <a:buNone/>
            </a:pPr>
            <a:r>
              <a:rPr lang="en-US" altLang="zh-CN" sz="4000" b="1">
                <a:solidFill>
                  <a:srgbClr val="003366"/>
                </a:solidFill>
              </a:rPr>
              <a:t>Electro-Magnetic Induction and Field</a:t>
            </a:r>
          </a:p>
        </p:txBody>
      </p:sp>
      <p:sp>
        <p:nvSpPr>
          <p:cNvPr id="14339" name="Text Box 5">
            <a:extLst>
              <a:ext uri="{FF2B5EF4-FFF2-40B4-BE49-F238E27FC236}">
                <a16:creationId xmlns:a16="http://schemas.microsoft.com/office/drawing/2014/main" id="{03ED1FCE-068A-2B6B-370F-EF668FDCAC0E}"/>
              </a:ext>
            </a:extLst>
          </p:cNvPr>
          <p:cNvSpPr txBox="1">
            <a:spLocks noChangeArrowheads="1"/>
          </p:cNvSpPr>
          <p:nvPr/>
        </p:nvSpPr>
        <p:spPr bwMode="auto">
          <a:xfrm>
            <a:off x="990600" y="2370138"/>
            <a:ext cx="7848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800">
                <a:solidFill>
                  <a:schemeClr val="tx1"/>
                </a:solidFill>
                <a:latin typeface="Times New Roman" panose="02020603050405020304" pitchFamily="18" charset="0"/>
                <a:ea typeface="宋体" panose="02010600030101010101" pitchFamily="2" charset="-122"/>
              </a:defRPr>
            </a:lvl1pPr>
            <a:lvl2pPr marL="914400" indent="-457200">
              <a:defRPr kumimoji="1" sz="2800">
                <a:solidFill>
                  <a:schemeClr val="tx1"/>
                </a:solidFill>
                <a:latin typeface="Times New Roman" panose="02020603050405020304" pitchFamily="18" charset="0"/>
                <a:ea typeface="宋体" panose="02010600030101010101" pitchFamily="2" charset="-122"/>
              </a:defRPr>
            </a:lvl2pPr>
            <a:lvl3pPr marL="1371600" indent="-457200">
              <a:defRPr kumimoji="1" sz="2800">
                <a:solidFill>
                  <a:schemeClr val="tx1"/>
                </a:solidFill>
                <a:latin typeface="Times New Roman" panose="02020603050405020304" pitchFamily="18" charset="0"/>
                <a:ea typeface="宋体" panose="02010600030101010101" pitchFamily="2" charset="-122"/>
              </a:defRPr>
            </a:lvl3pPr>
            <a:lvl4pPr marL="1828800" indent="-457200">
              <a:defRPr kumimoji="1" sz="2800">
                <a:solidFill>
                  <a:schemeClr val="tx1"/>
                </a:solidFill>
                <a:latin typeface="Times New Roman" panose="02020603050405020304" pitchFamily="18" charset="0"/>
                <a:ea typeface="宋体" panose="02010600030101010101" pitchFamily="2" charset="-122"/>
              </a:defRPr>
            </a:lvl4pPr>
            <a:lvl5pPr marL="2286000" indent="-457200">
              <a:defRPr kumimoji="1" sz="28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AutoNum type="arabicPeriod"/>
            </a:pPr>
            <a:r>
              <a:rPr kumimoji="0" lang="en-US" altLang="zh-CN" b="1" dirty="0">
                <a:solidFill>
                  <a:schemeClr val="accent2"/>
                </a:solidFill>
                <a:latin typeface="Arial" panose="020B0604020202020204" pitchFamily="34" charset="0"/>
              </a:rPr>
              <a:t>The Law of Electro-Magnetic Induction</a:t>
            </a:r>
            <a:endParaRPr lang="en-US" altLang="zh-CN" b="1" dirty="0">
              <a:solidFill>
                <a:schemeClr val="accent2"/>
              </a:solidFill>
              <a:latin typeface="Arial" panose="020B0604020202020204" pitchFamily="34" charset="0"/>
            </a:endParaRPr>
          </a:p>
          <a:p>
            <a:pPr eaLnBrk="1" hangingPunct="1">
              <a:spcBef>
                <a:spcPct val="50000"/>
              </a:spcBef>
              <a:buFontTx/>
              <a:buAutoNum type="arabicPeriod"/>
            </a:pPr>
            <a:r>
              <a:rPr lang="en-US" altLang="zh-CN" b="1" dirty="0">
                <a:solidFill>
                  <a:schemeClr val="accent2"/>
                </a:solidFill>
                <a:latin typeface="Arial" panose="020B0604020202020204" pitchFamily="34" charset="0"/>
              </a:rPr>
              <a:t>Motional &amp; Induced EMF</a:t>
            </a:r>
          </a:p>
          <a:p>
            <a:pPr eaLnBrk="1" hangingPunct="1">
              <a:spcBef>
                <a:spcPct val="50000"/>
              </a:spcBef>
              <a:buFontTx/>
              <a:buAutoNum type="arabicPeriod"/>
            </a:pPr>
            <a:r>
              <a:rPr lang="en-US" altLang="zh-CN" b="1" dirty="0">
                <a:solidFill>
                  <a:schemeClr val="accent2"/>
                </a:solidFill>
                <a:latin typeface="Arial" panose="020B0604020202020204" pitchFamily="34" charset="0"/>
              </a:rPr>
              <a:t>Self and Mutual Induction </a:t>
            </a:r>
          </a:p>
          <a:p>
            <a:pPr eaLnBrk="1" hangingPunct="1">
              <a:spcBef>
                <a:spcPct val="50000"/>
              </a:spcBef>
              <a:buFontTx/>
              <a:buAutoNum type="arabicPeriod"/>
            </a:pPr>
            <a:r>
              <a:rPr lang="en-US" altLang="zh-CN" b="1" dirty="0">
                <a:solidFill>
                  <a:schemeClr val="accent2"/>
                </a:solidFill>
                <a:latin typeface="Arial" panose="020B0604020202020204" pitchFamily="34" charset="0"/>
              </a:rPr>
              <a:t>Energy Stored in a Magnetic Field</a:t>
            </a:r>
          </a:p>
          <a:p>
            <a:pPr eaLnBrk="1" hangingPunct="1">
              <a:spcBef>
                <a:spcPct val="50000"/>
              </a:spcBef>
              <a:buFontTx/>
              <a:buAutoNum type="arabicPeriod"/>
            </a:pPr>
            <a:r>
              <a:rPr lang="en-US" altLang="zh-CN" b="1" dirty="0">
                <a:solidFill>
                  <a:schemeClr val="accent2"/>
                </a:solidFill>
                <a:latin typeface="Arial" panose="020B0604020202020204" pitchFamily="34" charset="0"/>
              </a:rPr>
              <a:t>Displacement Current &amp; Ampere-Max’ Law</a:t>
            </a:r>
          </a:p>
          <a:p>
            <a:pPr eaLnBrk="1" hangingPunct="1">
              <a:spcBef>
                <a:spcPct val="50000"/>
              </a:spcBef>
              <a:buFontTx/>
              <a:buAutoNum type="arabicPeriod"/>
            </a:pPr>
            <a:r>
              <a:rPr lang="en-US" altLang="zh-CN" b="1" dirty="0">
                <a:solidFill>
                  <a:schemeClr val="accent2"/>
                </a:solidFill>
                <a:latin typeface="Arial" panose="020B0604020202020204" pitchFamily="34" charset="0"/>
              </a:rPr>
              <a:t>Maxwell’s Equation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Text Box 2">
            <a:extLst>
              <a:ext uri="{FF2B5EF4-FFF2-40B4-BE49-F238E27FC236}">
                <a16:creationId xmlns:a16="http://schemas.microsoft.com/office/drawing/2014/main" id="{4BF1E3D0-0739-F372-BAB0-0038C8A5F3FD}"/>
              </a:ext>
            </a:extLst>
          </p:cNvPr>
          <p:cNvSpPr txBox="1">
            <a:spLocks noChangeArrowheads="1"/>
          </p:cNvSpPr>
          <p:nvPr/>
        </p:nvSpPr>
        <p:spPr bwMode="auto">
          <a:xfrm>
            <a:off x="1258888" y="115888"/>
            <a:ext cx="5976937" cy="588962"/>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b="1">
                <a:solidFill>
                  <a:schemeClr val="tx2"/>
                </a:solidFill>
                <a:cs typeface="Arial" panose="020B0604020202020204" pitchFamily="34" charset="0"/>
              </a:rPr>
              <a:t>27-2.</a:t>
            </a:r>
            <a:r>
              <a:rPr kumimoji="0" lang="en-US" altLang="zh-CN" b="1">
                <a:solidFill>
                  <a:schemeClr val="tx2"/>
                </a:solidFill>
                <a:cs typeface="Arial" panose="020B0604020202020204" pitchFamily="34" charset="0"/>
              </a:rPr>
              <a:t> </a:t>
            </a:r>
            <a:r>
              <a:rPr kumimoji="0" lang="en-US" altLang="zh-CN" b="1">
                <a:solidFill>
                  <a:schemeClr val="tx2"/>
                </a:solidFill>
              </a:rPr>
              <a:t>Motional &amp; Induced EMF</a:t>
            </a:r>
            <a:endParaRPr lang="en-US" altLang="zh-CN" sz="2000">
              <a:solidFill>
                <a:schemeClr val="tx2"/>
              </a:solidFill>
              <a:ea typeface="楷体_GB2312" pitchFamily="49" charset="-122"/>
            </a:endParaRPr>
          </a:p>
        </p:txBody>
      </p:sp>
      <p:sp>
        <p:nvSpPr>
          <p:cNvPr id="973827" name="Text Box 3">
            <a:extLst>
              <a:ext uri="{FF2B5EF4-FFF2-40B4-BE49-F238E27FC236}">
                <a16:creationId xmlns:a16="http://schemas.microsoft.com/office/drawing/2014/main" id="{05323C1B-BCB7-0E60-A6CE-EBFE284181BC}"/>
              </a:ext>
            </a:extLst>
          </p:cNvPr>
          <p:cNvSpPr txBox="1">
            <a:spLocks noChangeArrowheads="1"/>
          </p:cNvSpPr>
          <p:nvPr/>
        </p:nvSpPr>
        <p:spPr bwMode="auto">
          <a:xfrm>
            <a:off x="323850" y="908050"/>
            <a:ext cx="7162800" cy="579438"/>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1. </a:t>
            </a:r>
            <a:r>
              <a:rPr kumimoji="0" lang="en-US" altLang="zh-CN" b="1">
                <a:solidFill>
                  <a:schemeClr val="tx2"/>
                </a:solidFill>
                <a:cs typeface="Arial" panose="020B0604020202020204" pitchFamily="34" charset="0"/>
              </a:rPr>
              <a:t>Motional electromotive force </a:t>
            </a:r>
            <a:r>
              <a:rPr lang="en-US" altLang="zh-CN" sz="2800" b="1"/>
              <a:t>(P634)</a:t>
            </a:r>
            <a:endParaRPr lang="en-US" altLang="zh-CN" b="1"/>
          </a:p>
        </p:txBody>
      </p:sp>
      <p:grpSp>
        <p:nvGrpSpPr>
          <p:cNvPr id="973885" name="Group 61">
            <a:extLst>
              <a:ext uri="{FF2B5EF4-FFF2-40B4-BE49-F238E27FC236}">
                <a16:creationId xmlns:a16="http://schemas.microsoft.com/office/drawing/2014/main" id="{11328CE9-BDEB-A1D8-54C6-648D1E0A5C92}"/>
              </a:ext>
            </a:extLst>
          </p:cNvPr>
          <p:cNvGrpSpPr>
            <a:grpSpLocks/>
          </p:cNvGrpSpPr>
          <p:nvPr/>
        </p:nvGrpSpPr>
        <p:grpSpPr bwMode="auto">
          <a:xfrm>
            <a:off x="152400" y="1492250"/>
            <a:ext cx="5410200" cy="946150"/>
            <a:chOff x="96" y="864"/>
            <a:chExt cx="3408" cy="596"/>
          </a:xfrm>
        </p:grpSpPr>
        <p:sp>
          <p:nvSpPr>
            <p:cNvPr id="23577" name="Text Box 62">
              <a:extLst>
                <a:ext uri="{FF2B5EF4-FFF2-40B4-BE49-F238E27FC236}">
                  <a16:creationId xmlns:a16="http://schemas.microsoft.com/office/drawing/2014/main" id="{57AAE610-87AB-7BF9-F4E0-A13659861938}"/>
                </a:ext>
              </a:extLst>
            </p:cNvPr>
            <p:cNvSpPr txBox="1">
              <a:spLocks noChangeArrowheads="1"/>
            </p:cNvSpPr>
            <p:nvPr/>
          </p:nvSpPr>
          <p:spPr bwMode="auto">
            <a:xfrm>
              <a:off x="96" y="864"/>
              <a:ext cx="340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The conducting rod </a:t>
              </a:r>
              <a:r>
                <a:rPr lang="en-US" altLang="zh-CN" sz="2800" b="1" i="1">
                  <a:solidFill>
                    <a:srgbClr val="3333FF"/>
                  </a:solidFill>
                </a:rPr>
                <a:t>ab</a:t>
              </a:r>
              <a:r>
                <a:rPr lang="en-US" altLang="zh-CN" sz="2800" b="1">
                  <a:solidFill>
                    <a:srgbClr val="3333FF"/>
                  </a:solidFill>
                </a:rPr>
                <a:t> is sliding along the metal rails and across </a:t>
              </a:r>
            </a:p>
          </p:txBody>
        </p:sp>
        <p:graphicFrame>
          <p:nvGraphicFramePr>
            <p:cNvPr id="23578" name="Object 63">
              <a:extLst>
                <a:ext uri="{FF2B5EF4-FFF2-40B4-BE49-F238E27FC236}">
                  <a16:creationId xmlns:a16="http://schemas.microsoft.com/office/drawing/2014/main" id="{C7323BE0-49C9-FA00-8FAB-AE167CEB43FB}"/>
                </a:ext>
              </a:extLst>
            </p:cNvPr>
            <p:cNvGraphicFramePr>
              <a:graphicFrameLocks noChangeAspect="1"/>
            </p:cNvGraphicFramePr>
            <p:nvPr/>
          </p:nvGraphicFramePr>
          <p:xfrm>
            <a:off x="3180" y="1140"/>
            <a:ext cx="224" cy="276"/>
          </p:xfrm>
          <a:graphic>
            <a:graphicData uri="http://schemas.openxmlformats.org/presentationml/2006/ole">
              <mc:AlternateContent xmlns:mc="http://schemas.openxmlformats.org/markup-compatibility/2006">
                <mc:Choice xmlns:v="urn:schemas-microsoft-com:vml" Requires="v">
                  <p:oleObj name="Equation" r:id="rId2" imgW="4978400" imgH="6146800" progId="Equation.3">
                    <p:embed/>
                  </p:oleObj>
                </mc:Choice>
                <mc:Fallback>
                  <p:oleObj name="Equation" r:id="rId2" imgW="4978400" imgH="6146800" progId="Equation.3">
                    <p:embed/>
                    <p:pic>
                      <p:nvPicPr>
                        <p:cNvPr id="0"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 y="1140"/>
                          <a:ext cx="224"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73890" name="Object 66">
            <a:extLst>
              <a:ext uri="{FF2B5EF4-FFF2-40B4-BE49-F238E27FC236}">
                <a16:creationId xmlns:a16="http://schemas.microsoft.com/office/drawing/2014/main" id="{9AEEFFAC-F7A0-983C-F792-D7E401B18CD8}"/>
              </a:ext>
            </a:extLst>
          </p:cNvPr>
          <p:cNvGraphicFramePr>
            <a:graphicFrameLocks noChangeAspect="1"/>
          </p:cNvGraphicFramePr>
          <p:nvPr/>
        </p:nvGraphicFramePr>
        <p:xfrm>
          <a:off x="611188" y="2997200"/>
          <a:ext cx="4537075" cy="841375"/>
        </p:xfrm>
        <a:graphic>
          <a:graphicData uri="http://schemas.openxmlformats.org/presentationml/2006/ole">
            <mc:AlternateContent xmlns:mc="http://schemas.openxmlformats.org/markup-compatibility/2006">
              <mc:Choice xmlns:v="urn:schemas-microsoft-com:vml" Requires="v">
                <p:oleObj name="公式" r:id="rId4" imgW="50609500" imgH="9359900" progId="Equation.3">
                  <p:embed/>
                </p:oleObj>
              </mc:Choice>
              <mc:Fallback>
                <p:oleObj name="公式" r:id="rId4" imgW="50609500" imgH="9359900" progId="Equation.3">
                  <p:embed/>
                  <p:pic>
                    <p:nvPicPr>
                      <p:cNvPr id="0"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997200"/>
                        <a:ext cx="45370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891" name="Object 67">
            <a:extLst>
              <a:ext uri="{FF2B5EF4-FFF2-40B4-BE49-F238E27FC236}">
                <a16:creationId xmlns:a16="http://schemas.microsoft.com/office/drawing/2014/main" id="{8F95253D-DB43-B713-86A2-2DAA2832294C}"/>
              </a:ext>
            </a:extLst>
          </p:cNvPr>
          <p:cNvGraphicFramePr>
            <a:graphicFrameLocks noChangeAspect="1"/>
          </p:cNvGraphicFramePr>
          <p:nvPr/>
        </p:nvGraphicFramePr>
        <p:xfrm>
          <a:off x="1795463" y="2457450"/>
          <a:ext cx="2489200" cy="485775"/>
        </p:xfrm>
        <a:graphic>
          <a:graphicData uri="http://schemas.openxmlformats.org/presentationml/2006/ole">
            <mc:AlternateContent xmlns:mc="http://schemas.openxmlformats.org/markup-compatibility/2006">
              <mc:Choice xmlns:v="urn:schemas-microsoft-com:vml" Requires="v">
                <p:oleObj name="公式" r:id="rId6" imgW="25450800" imgH="4978400" progId="Equation.3">
                  <p:embed/>
                </p:oleObj>
              </mc:Choice>
              <mc:Fallback>
                <p:oleObj name="公式" r:id="rId6" imgW="25450800" imgH="4978400" progId="Equation.3">
                  <p:embed/>
                  <p:pic>
                    <p:nvPicPr>
                      <p:cNvPr id="0" name="Object 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463" y="2457450"/>
                        <a:ext cx="24892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892" name="Text Box 68">
            <a:extLst>
              <a:ext uri="{FF2B5EF4-FFF2-40B4-BE49-F238E27FC236}">
                <a16:creationId xmlns:a16="http://schemas.microsoft.com/office/drawing/2014/main" id="{D170965E-F05A-E511-B9EE-95C6DE68A3B6}"/>
              </a:ext>
            </a:extLst>
          </p:cNvPr>
          <p:cNvSpPr txBox="1">
            <a:spLocks noChangeArrowheads="1"/>
          </p:cNvSpPr>
          <p:nvPr/>
        </p:nvSpPr>
        <p:spPr bwMode="auto">
          <a:xfrm>
            <a:off x="762000" y="38242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FF0000"/>
                </a:solidFill>
              </a:rPr>
              <a:t>Direction</a:t>
            </a:r>
            <a:r>
              <a:rPr lang="en-US" altLang="zh-CN" sz="2800" b="1"/>
              <a:t>:  </a:t>
            </a:r>
            <a:r>
              <a:rPr lang="en-US" altLang="zh-CN" sz="2800" b="1">
                <a:solidFill>
                  <a:srgbClr val="3333FF"/>
                </a:solidFill>
              </a:rPr>
              <a:t>from </a:t>
            </a:r>
            <a:r>
              <a:rPr lang="en-US" altLang="zh-CN" sz="2800" b="1" i="1">
                <a:solidFill>
                  <a:srgbClr val="3333FF"/>
                </a:solidFill>
              </a:rPr>
              <a:t>a</a:t>
            </a:r>
            <a:r>
              <a:rPr lang="en-US" altLang="zh-CN" sz="2800" b="1">
                <a:solidFill>
                  <a:srgbClr val="3333FF"/>
                </a:solidFill>
              </a:rPr>
              <a:t> to </a:t>
            </a:r>
            <a:r>
              <a:rPr lang="en-US" altLang="zh-CN" sz="2800" b="1" i="1">
                <a:solidFill>
                  <a:srgbClr val="3333FF"/>
                </a:solidFill>
              </a:rPr>
              <a:t>b</a:t>
            </a:r>
            <a:r>
              <a:rPr lang="en-US" altLang="zh-CN" sz="2800" b="1"/>
              <a:t>.</a:t>
            </a:r>
          </a:p>
        </p:txBody>
      </p:sp>
      <p:grpSp>
        <p:nvGrpSpPr>
          <p:cNvPr id="973901" name="Group 77">
            <a:extLst>
              <a:ext uri="{FF2B5EF4-FFF2-40B4-BE49-F238E27FC236}">
                <a16:creationId xmlns:a16="http://schemas.microsoft.com/office/drawing/2014/main" id="{4CF9BC8C-4BC7-B799-78EB-2B2C88FDF6FF}"/>
              </a:ext>
            </a:extLst>
          </p:cNvPr>
          <p:cNvGrpSpPr>
            <a:grpSpLocks/>
          </p:cNvGrpSpPr>
          <p:nvPr/>
        </p:nvGrpSpPr>
        <p:grpSpPr bwMode="auto">
          <a:xfrm>
            <a:off x="5486400" y="1590675"/>
            <a:ext cx="3543300" cy="2371725"/>
            <a:chOff x="3420" y="930"/>
            <a:chExt cx="2232" cy="1494"/>
          </a:xfrm>
        </p:grpSpPr>
        <p:graphicFrame>
          <p:nvGraphicFramePr>
            <p:cNvPr id="23564" name="Object 75">
              <a:extLst>
                <a:ext uri="{FF2B5EF4-FFF2-40B4-BE49-F238E27FC236}">
                  <a16:creationId xmlns:a16="http://schemas.microsoft.com/office/drawing/2014/main" id="{CC9D7097-ED80-22B9-4B99-0650E31D4DDD}"/>
                </a:ext>
              </a:extLst>
            </p:cNvPr>
            <p:cNvGraphicFramePr>
              <a:graphicFrameLocks noChangeAspect="1"/>
            </p:cNvGraphicFramePr>
            <p:nvPr/>
          </p:nvGraphicFramePr>
          <p:xfrm>
            <a:off x="3420" y="930"/>
            <a:ext cx="2064" cy="1494"/>
          </p:xfrm>
          <a:graphic>
            <a:graphicData uri="http://schemas.openxmlformats.org/presentationml/2006/ole">
              <mc:AlternateContent xmlns:mc="http://schemas.openxmlformats.org/markup-compatibility/2006">
                <mc:Choice xmlns:v="urn:schemas-microsoft-com:vml" Requires="v">
                  <p:oleObj name="BMP 图象" r:id="rId8" imgW="3746500" imgH="2711450" progId="Paint.Picture">
                    <p:embed/>
                  </p:oleObj>
                </mc:Choice>
                <mc:Fallback>
                  <p:oleObj name="BMP 图象" r:id="rId8" imgW="3746500" imgH="2711450" progId="Paint.Picture">
                    <p:embed/>
                    <p:pic>
                      <p:nvPicPr>
                        <p:cNvPr id="0"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0" y="930"/>
                          <a:ext cx="2064" cy="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5" name="Rectangle 10">
              <a:extLst>
                <a:ext uri="{FF2B5EF4-FFF2-40B4-BE49-F238E27FC236}">
                  <a16:creationId xmlns:a16="http://schemas.microsoft.com/office/drawing/2014/main" id="{65E34F8C-1651-B0DF-72EB-DA834B515247}"/>
                </a:ext>
              </a:extLst>
            </p:cNvPr>
            <p:cNvSpPr>
              <a:spLocks noChangeArrowheads="1"/>
            </p:cNvSpPr>
            <p:nvPr/>
          </p:nvSpPr>
          <p:spPr bwMode="auto">
            <a:xfrm>
              <a:off x="4368" y="1384"/>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 I</a:t>
              </a:r>
              <a:endParaRPr lang="en-US" altLang="zh-CN" sz="2800" b="1" i="1" baseline="-25000">
                <a:ea typeface="仿宋_GB2312" pitchFamily="49" charset="-122"/>
              </a:endParaRPr>
            </a:p>
          </p:txBody>
        </p:sp>
        <p:sp>
          <p:nvSpPr>
            <p:cNvPr id="23566" name="Line 11">
              <a:extLst>
                <a:ext uri="{FF2B5EF4-FFF2-40B4-BE49-F238E27FC236}">
                  <a16:creationId xmlns:a16="http://schemas.microsoft.com/office/drawing/2014/main" id="{E5E1D77C-FACC-7F6F-46EF-208EED68BDE7}"/>
                </a:ext>
              </a:extLst>
            </p:cNvPr>
            <p:cNvSpPr>
              <a:spLocks noChangeShapeType="1"/>
            </p:cNvSpPr>
            <p:nvPr/>
          </p:nvSpPr>
          <p:spPr bwMode="auto">
            <a:xfrm flipV="1">
              <a:off x="4716" y="1392"/>
              <a:ext cx="0" cy="408"/>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7" name="Rectangle 12">
              <a:extLst>
                <a:ext uri="{FF2B5EF4-FFF2-40B4-BE49-F238E27FC236}">
                  <a16:creationId xmlns:a16="http://schemas.microsoft.com/office/drawing/2014/main" id="{31C0E7A5-2828-A529-C4E2-FB11FCE956D1}"/>
                </a:ext>
              </a:extLst>
            </p:cNvPr>
            <p:cNvSpPr>
              <a:spLocks noChangeArrowheads="1"/>
            </p:cNvSpPr>
            <p:nvPr/>
          </p:nvSpPr>
          <p:spPr bwMode="auto">
            <a:xfrm>
              <a:off x="3648" y="1384"/>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 I</a:t>
              </a:r>
              <a:endParaRPr lang="en-US" altLang="zh-CN" sz="2800" b="1" i="1" baseline="-25000">
                <a:ea typeface="仿宋_GB2312" pitchFamily="49" charset="-122"/>
              </a:endParaRPr>
            </a:p>
          </p:txBody>
        </p:sp>
        <p:sp>
          <p:nvSpPr>
            <p:cNvPr id="23568" name="Line 13">
              <a:extLst>
                <a:ext uri="{FF2B5EF4-FFF2-40B4-BE49-F238E27FC236}">
                  <a16:creationId xmlns:a16="http://schemas.microsoft.com/office/drawing/2014/main" id="{43DF914F-6AA6-BA97-853B-FE4D41788D7D}"/>
                </a:ext>
              </a:extLst>
            </p:cNvPr>
            <p:cNvSpPr>
              <a:spLocks noChangeShapeType="1"/>
            </p:cNvSpPr>
            <p:nvPr/>
          </p:nvSpPr>
          <p:spPr bwMode="auto">
            <a:xfrm flipV="1">
              <a:off x="3681" y="1368"/>
              <a:ext cx="2" cy="43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69" name="Rectangle 42">
              <a:extLst>
                <a:ext uri="{FF2B5EF4-FFF2-40B4-BE49-F238E27FC236}">
                  <a16:creationId xmlns:a16="http://schemas.microsoft.com/office/drawing/2014/main" id="{54F7A6B8-213A-C5B7-2482-066E25E25AA5}"/>
                </a:ext>
              </a:extLst>
            </p:cNvPr>
            <p:cNvSpPr>
              <a:spLocks noChangeArrowheads="1"/>
            </p:cNvSpPr>
            <p:nvPr/>
          </p:nvSpPr>
          <p:spPr bwMode="auto">
            <a:xfrm>
              <a:off x="5136" y="1017"/>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a'</a:t>
              </a:r>
              <a:endParaRPr lang="en-US" altLang="zh-CN" sz="2800" b="1" i="1" baseline="-25000">
                <a:ea typeface="仿宋_GB2312" pitchFamily="49" charset="-122"/>
              </a:endParaRPr>
            </a:p>
          </p:txBody>
        </p:sp>
        <p:sp>
          <p:nvSpPr>
            <p:cNvPr id="23570" name="Rectangle 43">
              <a:extLst>
                <a:ext uri="{FF2B5EF4-FFF2-40B4-BE49-F238E27FC236}">
                  <a16:creationId xmlns:a16="http://schemas.microsoft.com/office/drawing/2014/main" id="{0CF27A5D-5136-0A31-5355-B43450EEE0E6}"/>
                </a:ext>
              </a:extLst>
            </p:cNvPr>
            <p:cNvSpPr>
              <a:spLocks noChangeArrowheads="1"/>
            </p:cNvSpPr>
            <p:nvPr/>
          </p:nvSpPr>
          <p:spPr bwMode="auto">
            <a:xfrm>
              <a:off x="5134" y="2061"/>
              <a:ext cx="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b'</a:t>
              </a:r>
            </a:p>
          </p:txBody>
        </p:sp>
        <p:sp>
          <p:nvSpPr>
            <p:cNvPr id="23571" name="Rectangle 51">
              <a:extLst>
                <a:ext uri="{FF2B5EF4-FFF2-40B4-BE49-F238E27FC236}">
                  <a16:creationId xmlns:a16="http://schemas.microsoft.com/office/drawing/2014/main" id="{05D7CEBF-D1CC-A5D1-6B4A-1745C0560972}"/>
                </a:ext>
              </a:extLst>
            </p:cNvPr>
            <p:cNvSpPr>
              <a:spLocks noChangeArrowheads="1"/>
            </p:cNvSpPr>
            <p:nvPr/>
          </p:nvSpPr>
          <p:spPr bwMode="auto">
            <a:xfrm>
              <a:off x="3504" y="1833"/>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c</a:t>
              </a:r>
              <a:endParaRPr lang="en-US" altLang="zh-CN" sz="2800" b="1" i="1" baseline="-25000">
                <a:ea typeface="仿宋_GB2312" pitchFamily="49" charset="-122"/>
              </a:endParaRPr>
            </a:p>
          </p:txBody>
        </p:sp>
        <p:sp>
          <p:nvSpPr>
            <p:cNvPr id="23572" name="Rectangle 52">
              <a:extLst>
                <a:ext uri="{FF2B5EF4-FFF2-40B4-BE49-F238E27FC236}">
                  <a16:creationId xmlns:a16="http://schemas.microsoft.com/office/drawing/2014/main" id="{2A437050-61E9-4272-5B96-CD029B5FEC7A}"/>
                </a:ext>
              </a:extLst>
            </p:cNvPr>
            <p:cNvSpPr>
              <a:spLocks noChangeArrowheads="1"/>
            </p:cNvSpPr>
            <p:nvPr/>
          </p:nvSpPr>
          <p:spPr bwMode="auto">
            <a:xfrm>
              <a:off x="3480" y="98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d</a:t>
              </a:r>
              <a:endParaRPr lang="en-US" altLang="zh-CN" sz="2800" b="1" i="1" baseline="-25000">
                <a:ea typeface="仿宋_GB2312" pitchFamily="49" charset="-122"/>
              </a:endParaRPr>
            </a:p>
          </p:txBody>
        </p:sp>
        <p:sp>
          <p:nvSpPr>
            <p:cNvPr id="23573" name="Rectangle 58">
              <a:extLst>
                <a:ext uri="{FF2B5EF4-FFF2-40B4-BE49-F238E27FC236}">
                  <a16:creationId xmlns:a16="http://schemas.microsoft.com/office/drawing/2014/main" id="{33A1F90A-0CDE-6862-8A30-CA71CC5CF125}"/>
                </a:ext>
              </a:extLst>
            </p:cNvPr>
            <p:cNvSpPr>
              <a:spLocks noChangeArrowheads="1"/>
            </p:cNvSpPr>
            <p:nvPr/>
          </p:nvSpPr>
          <p:spPr bwMode="auto">
            <a:xfrm>
              <a:off x="4416" y="101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a</a:t>
              </a:r>
              <a:endParaRPr lang="en-US" altLang="zh-CN" sz="2800" b="1" i="1" baseline="-25000">
                <a:ea typeface="仿宋_GB2312" pitchFamily="49" charset="-122"/>
              </a:endParaRPr>
            </a:p>
          </p:txBody>
        </p:sp>
        <p:sp>
          <p:nvSpPr>
            <p:cNvPr id="23574" name="Rectangle 59">
              <a:extLst>
                <a:ext uri="{FF2B5EF4-FFF2-40B4-BE49-F238E27FC236}">
                  <a16:creationId xmlns:a16="http://schemas.microsoft.com/office/drawing/2014/main" id="{7EF9C5D8-BE62-F8A9-1B2E-EA45E538BCB3}"/>
                </a:ext>
              </a:extLst>
            </p:cNvPr>
            <p:cNvSpPr>
              <a:spLocks noChangeArrowheads="1"/>
            </p:cNvSpPr>
            <p:nvPr/>
          </p:nvSpPr>
          <p:spPr bwMode="auto">
            <a:xfrm>
              <a:off x="4500" y="174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b</a:t>
              </a:r>
              <a:endParaRPr lang="en-US" altLang="zh-CN" sz="2800" b="1" i="1" baseline="-25000">
                <a:ea typeface="仿宋_GB2312" pitchFamily="49" charset="-122"/>
              </a:endParaRPr>
            </a:p>
          </p:txBody>
        </p:sp>
        <p:sp>
          <p:nvSpPr>
            <p:cNvPr id="23575" name="Line 72">
              <a:extLst>
                <a:ext uri="{FF2B5EF4-FFF2-40B4-BE49-F238E27FC236}">
                  <a16:creationId xmlns:a16="http://schemas.microsoft.com/office/drawing/2014/main" id="{270CC7EB-6F18-189D-D36B-1F859E7D0AB3}"/>
                </a:ext>
              </a:extLst>
            </p:cNvPr>
            <p:cNvSpPr>
              <a:spLocks noChangeShapeType="1"/>
            </p:cNvSpPr>
            <p:nvPr/>
          </p:nvSpPr>
          <p:spPr bwMode="auto">
            <a:xfrm>
              <a:off x="4992" y="2004"/>
              <a:ext cx="38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6" name="Text Box 73">
              <a:extLst>
                <a:ext uri="{FF2B5EF4-FFF2-40B4-BE49-F238E27FC236}">
                  <a16:creationId xmlns:a16="http://schemas.microsoft.com/office/drawing/2014/main" id="{E0025A52-F14C-0E77-7D47-5381ABCA2EED}"/>
                </a:ext>
              </a:extLst>
            </p:cNvPr>
            <p:cNvSpPr txBox="1">
              <a:spLocks noChangeArrowheads="1"/>
            </p:cNvSpPr>
            <p:nvPr/>
          </p:nvSpPr>
          <p:spPr bwMode="auto">
            <a:xfrm>
              <a:off x="5460" y="182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solidFill>
                    <a:srgbClr val="FF0000"/>
                  </a:solidFill>
                </a:rPr>
                <a:t>x</a:t>
              </a:r>
            </a:p>
          </p:txBody>
        </p:sp>
      </p:grpSp>
      <p:graphicFrame>
        <p:nvGraphicFramePr>
          <p:cNvPr id="973902" name="Object 78">
            <a:extLst>
              <a:ext uri="{FF2B5EF4-FFF2-40B4-BE49-F238E27FC236}">
                <a16:creationId xmlns:a16="http://schemas.microsoft.com/office/drawing/2014/main" id="{1242F911-A144-5B37-2BE6-8E01EFADDB67}"/>
              </a:ext>
            </a:extLst>
          </p:cNvPr>
          <p:cNvGraphicFramePr>
            <a:graphicFrameLocks noChangeAspect="1"/>
          </p:cNvGraphicFramePr>
          <p:nvPr/>
        </p:nvGraphicFramePr>
        <p:xfrm>
          <a:off x="1485900" y="4895850"/>
          <a:ext cx="1828800" cy="517525"/>
        </p:xfrm>
        <a:graphic>
          <a:graphicData uri="http://schemas.openxmlformats.org/presentationml/2006/ole">
            <mc:AlternateContent xmlns:mc="http://schemas.openxmlformats.org/markup-compatibility/2006">
              <mc:Choice xmlns:v="urn:schemas-microsoft-com:vml" Requires="v">
                <p:oleObj name="Equation" r:id="rId10" imgW="25742900" imgH="7315200" progId="Equation.3">
                  <p:embed/>
                </p:oleObj>
              </mc:Choice>
              <mc:Fallback>
                <p:oleObj name="Equation" r:id="rId10" imgW="25742900" imgH="7315200" progId="Equation.3">
                  <p:embed/>
                  <p:pic>
                    <p:nvPicPr>
                      <p:cNvPr id="0" name="Object 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5900" y="4895850"/>
                        <a:ext cx="18288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3903" name="Object 79">
            <a:extLst>
              <a:ext uri="{FF2B5EF4-FFF2-40B4-BE49-F238E27FC236}">
                <a16:creationId xmlns:a16="http://schemas.microsoft.com/office/drawing/2014/main" id="{52E66B8B-BB8B-1004-1145-32A7A2417323}"/>
              </a:ext>
            </a:extLst>
          </p:cNvPr>
          <p:cNvGraphicFramePr>
            <a:graphicFrameLocks noChangeAspect="1"/>
          </p:cNvGraphicFramePr>
          <p:nvPr/>
        </p:nvGraphicFramePr>
        <p:xfrm>
          <a:off x="971550" y="5516563"/>
          <a:ext cx="2376488" cy="1039812"/>
        </p:xfrm>
        <a:graphic>
          <a:graphicData uri="http://schemas.openxmlformats.org/presentationml/2006/ole">
            <mc:AlternateContent xmlns:mc="http://schemas.openxmlformats.org/markup-compatibility/2006">
              <mc:Choice xmlns:v="urn:schemas-microsoft-com:vml" Requires="v">
                <p:oleObj name="公式" r:id="rId12" imgW="23406100" imgH="10236200" progId="Equation.3">
                  <p:embed/>
                </p:oleObj>
              </mc:Choice>
              <mc:Fallback>
                <p:oleObj name="公式" r:id="rId12" imgW="23406100" imgH="10236200" progId="Equation.3">
                  <p:embed/>
                  <p:pic>
                    <p:nvPicPr>
                      <p:cNvPr id="0" name="Object 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550" y="5516563"/>
                        <a:ext cx="2376488"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904" name="Text Box 80">
            <a:extLst>
              <a:ext uri="{FF2B5EF4-FFF2-40B4-BE49-F238E27FC236}">
                <a16:creationId xmlns:a16="http://schemas.microsoft.com/office/drawing/2014/main" id="{8F40E9F1-273E-9B07-E398-7B89AAF2D522}"/>
              </a:ext>
            </a:extLst>
          </p:cNvPr>
          <p:cNvSpPr txBox="1">
            <a:spLocks noChangeArrowheads="1"/>
          </p:cNvSpPr>
          <p:nvPr/>
        </p:nvSpPr>
        <p:spPr bwMode="auto">
          <a:xfrm>
            <a:off x="323850" y="4292600"/>
            <a:ext cx="85264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Microscopic view, EMF is induced by Lorrentz’ force,</a:t>
            </a:r>
          </a:p>
        </p:txBody>
      </p:sp>
      <p:graphicFrame>
        <p:nvGraphicFramePr>
          <p:cNvPr id="973905" name="Object 81">
            <a:extLst>
              <a:ext uri="{FF2B5EF4-FFF2-40B4-BE49-F238E27FC236}">
                <a16:creationId xmlns:a16="http://schemas.microsoft.com/office/drawing/2014/main" id="{A374D8B6-97C6-29DD-B9FC-CE30B4848038}"/>
              </a:ext>
            </a:extLst>
          </p:cNvPr>
          <p:cNvGraphicFramePr>
            <a:graphicFrameLocks noChangeAspect="1"/>
          </p:cNvGraphicFramePr>
          <p:nvPr/>
        </p:nvGraphicFramePr>
        <p:xfrm>
          <a:off x="3851275" y="5157788"/>
          <a:ext cx="4706938" cy="800100"/>
        </p:xfrm>
        <a:graphic>
          <a:graphicData uri="http://schemas.openxmlformats.org/presentationml/2006/ole">
            <mc:AlternateContent xmlns:mc="http://schemas.openxmlformats.org/markup-compatibility/2006">
              <mc:Choice xmlns:v="urn:schemas-microsoft-com:vml" Requires="v">
                <p:oleObj name="公式" r:id="rId14" imgW="41249600" imgH="7023100" progId="Equation.3">
                  <p:embed/>
                </p:oleObj>
              </mc:Choice>
              <mc:Fallback>
                <p:oleObj name="公式" r:id="rId14" imgW="41249600" imgH="7023100" progId="Equation.3">
                  <p:embed/>
                  <p:pic>
                    <p:nvPicPr>
                      <p:cNvPr id="0" name="Object 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1275" y="5157788"/>
                        <a:ext cx="4706938" cy="800100"/>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3826"/>
                                        </p:tgtEl>
                                        <p:attrNameLst>
                                          <p:attrName>style.visibility</p:attrName>
                                        </p:attrNameLst>
                                      </p:cBhvr>
                                      <p:to>
                                        <p:strVal val="visible"/>
                                      </p:to>
                                    </p:set>
                                    <p:animEffect transition="in" filter="wipe(left)">
                                      <p:cBhvr>
                                        <p:cTn id="7" dur="500"/>
                                        <p:tgtEl>
                                          <p:spTgt spid="9738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3827"/>
                                        </p:tgtEl>
                                        <p:attrNameLst>
                                          <p:attrName>style.visibility</p:attrName>
                                        </p:attrNameLst>
                                      </p:cBhvr>
                                      <p:to>
                                        <p:strVal val="visible"/>
                                      </p:to>
                                    </p:set>
                                    <p:animEffect transition="in" filter="wipe(left)">
                                      <p:cBhvr>
                                        <p:cTn id="12" dur="500"/>
                                        <p:tgtEl>
                                          <p:spTgt spid="973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73885"/>
                                        </p:tgtEl>
                                        <p:attrNameLst>
                                          <p:attrName>style.visibility</p:attrName>
                                        </p:attrNameLst>
                                      </p:cBhvr>
                                      <p:to>
                                        <p:strVal val="visible"/>
                                      </p:to>
                                    </p:set>
                                    <p:animEffect transition="in" filter="wipe(left)">
                                      <p:cBhvr>
                                        <p:cTn id="17" dur="500"/>
                                        <p:tgtEl>
                                          <p:spTgt spid="9738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73901"/>
                                        </p:tgtEl>
                                        <p:attrNameLst>
                                          <p:attrName>style.visibility</p:attrName>
                                        </p:attrNameLst>
                                      </p:cBhvr>
                                      <p:to>
                                        <p:strVal val="visible"/>
                                      </p:to>
                                    </p:set>
                                    <p:animEffect transition="in" filter="dissolve">
                                      <p:cBhvr>
                                        <p:cTn id="22" dur="500"/>
                                        <p:tgtEl>
                                          <p:spTgt spid="973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3891"/>
                                        </p:tgtEl>
                                        <p:attrNameLst>
                                          <p:attrName>style.visibility</p:attrName>
                                        </p:attrNameLst>
                                      </p:cBhvr>
                                      <p:to>
                                        <p:strVal val="visible"/>
                                      </p:to>
                                    </p:set>
                                    <p:animEffect transition="in" filter="wipe(left)">
                                      <p:cBhvr>
                                        <p:cTn id="27" dur="500"/>
                                        <p:tgtEl>
                                          <p:spTgt spid="9738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3890"/>
                                        </p:tgtEl>
                                        <p:attrNameLst>
                                          <p:attrName>style.visibility</p:attrName>
                                        </p:attrNameLst>
                                      </p:cBhvr>
                                      <p:to>
                                        <p:strVal val="visible"/>
                                      </p:to>
                                    </p:set>
                                    <p:animEffect transition="in" filter="wipe(left)">
                                      <p:cBhvr>
                                        <p:cTn id="32" dur="500"/>
                                        <p:tgtEl>
                                          <p:spTgt spid="9738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3892">
                                            <p:txEl>
                                              <p:pRg st="0" end="0"/>
                                            </p:txEl>
                                          </p:spTgt>
                                        </p:tgtEl>
                                        <p:attrNameLst>
                                          <p:attrName>style.visibility</p:attrName>
                                        </p:attrNameLst>
                                      </p:cBhvr>
                                      <p:to>
                                        <p:strVal val="visible"/>
                                      </p:to>
                                    </p:set>
                                    <p:animEffect transition="in" filter="wipe(left)">
                                      <p:cBhvr>
                                        <p:cTn id="37" dur="500"/>
                                        <p:tgtEl>
                                          <p:spTgt spid="97389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3904">
                                            <p:txEl>
                                              <p:pRg st="0" end="0"/>
                                            </p:txEl>
                                          </p:spTgt>
                                        </p:tgtEl>
                                        <p:attrNameLst>
                                          <p:attrName>style.visibility</p:attrName>
                                        </p:attrNameLst>
                                      </p:cBhvr>
                                      <p:to>
                                        <p:strVal val="visible"/>
                                      </p:to>
                                    </p:set>
                                    <p:animEffect transition="in" filter="wipe(left)">
                                      <p:cBhvr>
                                        <p:cTn id="42" dur="500"/>
                                        <p:tgtEl>
                                          <p:spTgt spid="97390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73902"/>
                                        </p:tgtEl>
                                        <p:attrNameLst>
                                          <p:attrName>style.visibility</p:attrName>
                                        </p:attrNameLst>
                                      </p:cBhvr>
                                      <p:to>
                                        <p:strVal val="visible"/>
                                      </p:to>
                                    </p:set>
                                    <p:animEffect transition="in" filter="wipe(left)">
                                      <p:cBhvr>
                                        <p:cTn id="47" dur="500"/>
                                        <p:tgtEl>
                                          <p:spTgt spid="9739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73903"/>
                                        </p:tgtEl>
                                        <p:attrNameLst>
                                          <p:attrName>style.visibility</p:attrName>
                                        </p:attrNameLst>
                                      </p:cBhvr>
                                      <p:to>
                                        <p:strVal val="visible"/>
                                      </p:to>
                                    </p:set>
                                    <p:animEffect transition="in" filter="wipe(left)">
                                      <p:cBhvr>
                                        <p:cTn id="52" dur="500"/>
                                        <p:tgtEl>
                                          <p:spTgt spid="9739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73905"/>
                                        </p:tgtEl>
                                        <p:attrNameLst>
                                          <p:attrName>style.visibility</p:attrName>
                                        </p:attrNameLst>
                                      </p:cBhvr>
                                      <p:to>
                                        <p:strVal val="visible"/>
                                      </p:to>
                                    </p:set>
                                    <p:animEffect transition="in" filter="wipe(left)">
                                      <p:cBhvr>
                                        <p:cTn id="57" dur="500"/>
                                        <p:tgtEl>
                                          <p:spTgt spid="973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animBg="1" autoUpdateAnimBg="0"/>
      <p:bldP spid="973827" grpId="0" animBg="1" autoUpdateAnimBg="0"/>
      <p:bldP spid="973892" grpId="0" build="p" autoUpdateAnimBg="0"/>
      <p:bldP spid="973904"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4859" name="Group 11">
            <a:extLst>
              <a:ext uri="{FF2B5EF4-FFF2-40B4-BE49-F238E27FC236}">
                <a16:creationId xmlns:a16="http://schemas.microsoft.com/office/drawing/2014/main" id="{7421FED2-CBBF-019B-D2BD-D9971AF3554D}"/>
              </a:ext>
            </a:extLst>
          </p:cNvPr>
          <p:cNvGrpSpPr>
            <a:grpSpLocks/>
          </p:cNvGrpSpPr>
          <p:nvPr/>
        </p:nvGrpSpPr>
        <p:grpSpPr bwMode="auto">
          <a:xfrm>
            <a:off x="76200" y="5086350"/>
            <a:ext cx="6477000" cy="1085850"/>
            <a:chOff x="0" y="2256"/>
            <a:chExt cx="4080" cy="684"/>
          </a:xfrm>
        </p:grpSpPr>
        <p:sp>
          <p:nvSpPr>
            <p:cNvPr id="24600" name="Text Box 12">
              <a:extLst>
                <a:ext uri="{FF2B5EF4-FFF2-40B4-BE49-F238E27FC236}">
                  <a16:creationId xmlns:a16="http://schemas.microsoft.com/office/drawing/2014/main" id="{678B47B7-2DBA-99EB-56AF-70F475256F59}"/>
                </a:ext>
              </a:extLst>
            </p:cNvPr>
            <p:cNvSpPr txBox="1">
              <a:spLocks noChangeArrowheads="1"/>
            </p:cNvSpPr>
            <p:nvPr/>
          </p:nvSpPr>
          <p:spPr bwMode="auto">
            <a:xfrm>
              <a:off x="0" y="2268"/>
              <a:ext cx="408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(3)</a:t>
              </a:r>
              <a:r>
                <a:rPr lang="en-US" altLang="zh-CN" b="1"/>
                <a:t>                                </a:t>
              </a:r>
              <a:r>
                <a:rPr lang="en-US" altLang="zh-CN" b="1">
                  <a:solidFill>
                    <a:srgbClr val="3333FF"/>
                  </a:solidFill>
                </a:rPr>
                <a:t>coincides</a:t>
              </a:r>
              <a:r>
                <a:rPr lang="en-US" altLang="zh-CN" b="1"/>
                <a:t> with Faraday’s law.   </a:t>
              </a:r>
            </a:p>
          </p:txBody>
        </p:sp>
        <p:graphicFrame>
          <p:nvGraphicFramePr>
            <p:cNvPr id="24601" name="Object 13">
              <a:extLst>
                <a:ext uri="{FF2B5EF4-FFF2-40B4-BE49-F238E27FC236}">
                  <a16:creationId xmlns:a16="http://schemas.microsoft.com/office/drawing/2014/main" id="{1526ADE6-FC67-B719-A970-5CA0D4AEFE2B}"/>
                </a:ext>
              </a:extLst>
            </p:cNvPr>
            <p:cNvGraphicFramePr>
              <a:graphicFrameLocks noChangeAspect="1"/>
            </p:cNvGraphicFramePr>
            <p:nvPr/>
          </p:nvGraphicFramePr>
          <p:xfrm>
            <a:off x="372" y="2256"/>
            <a:ext cx="2028" cy="406"/>
          </p:xfrm>
          <a:graphic>
            <a:graphicData uri="http://schemas.openxmlformats.org/presentationml/2006/ole">
              <mc:AlternateContent xmlns:mc="http://schemas.openxmlformats.org/markup-compatibility/2006">
                <mc:Choice xmlns:v="urn:schemas-microsoft-com:vml" Requires="v">
                  <p:oleObj name="Equation" r:id="rId2" imgW="36868100" imgH="9067800" progId="Equation.3">
                    <p:embed/>
                  </p:oleObj>
                </mc:Choice>
                <mc:Fallback>
                  <p:oleObj name="Equation" r:id="rId2" imgW="36868100" imgH="90678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 y="2256"/>
                          <a:ext cx="2028"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74887" name="Group 39">
            <a:extLst>
              <a:ext uri="{FF2B5EF4-FFF2-40B4-BE49-F238E27FC236}">
                <a16:creationId xmlns:a16="http://schemas.microsoft.com/office/drawing/2014/main" id="{65D4CCDC-DC9B-D6F3-E98C-3BE56195BC2B}"/>
              </a:ext>
            </a:extLst>
          </p:cNvPr>
          <p:cNvGrpSpPr>
            <a:grpSpLocks/>
          </p:cNvGrpSpPr>
          <p:nvPr/>
        </p:nvGrpSpPr>
        <p:grpSpPr bwMode="auto">
          <a:xfrm>
            <a:off x="5638800" y="23813"/>
            <a:ext cx="3429000" cy="2490787"/>
            <a:chOff x="3456" y="96"/>
            <a:chExt cx="2160" cy="1569"/>
          </a:xfrm>
        </p:grpSpPr>
        <p:graphicFrame>
          <p:nvGraphicFramePr>
            <p:cNvPr id="24595" name="Object 36">
              <a:extLst>
                <a:ext uri="{FF2B5EF4-FFF2-40B4-BE49-F238E27FC236}">
                  <a16:creationId xmlns:a16="http://schemas.microsoft.com/office/drawing/2014/main" id="{826B6578-B1AE-AEBE-FE77-CD1920C63683}"/>
                </a:ext>
              </a:extLst>
            </p:cNvPr>
            <p:cNvGraphicFramePr>
              <a:graphicFrameLocks noChangeAspect="1"/>
            </p:cNvGraphicFramePr>
            <p:nvPr/>
          </p:nvGraphicFramePr>
          <p:xfrm>
            <a:off x="3456" y="144"/>
            <a:ext cx="1872" cy="1521"/>
          </p:xfrm>
          <a:graphic>
            <a:graphicData uri="http://schemas.openxmlformats.org/presentationml/2006/ole">
              <mc:AlternateContent xmlns:mc="http://schemas.openxmlformats.org/markup-compatibility/2006">
                <mc:Choice xmlns:v="urn:schemas-microsoft-com:vml" Requires="v">
                  <p:oleObj name="位图图像" r:id="rId4" imgW="3111500" imgH="2527300" progId="Paint.Picture">
                    <p:embed/>
                  </p:oleObj>
                </mc:Choice>
                <mc:Fallback>
                  <p:oleObj name="位图图像" r:id="rId4" imgW="3111500" imgH="2527300" progId="Paint.Picture">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144"/>
                          <a:ext cx="1872" cy="1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4596" name="Group 37">
              <a:extLst>
                <a:ext uri="{FF2B5EF4-FFF2-40B4-BE49-F238E27FC236}">
                  <a16:creationId xmlns:a16="http://schemas.microsoft.com/office/drawing/2014/main" id="{50125DC4-60DE-4E08-2395-DB6FF729CE24}"/>
                </a:ext>
              </a:extLst>
            </p:cNvPr>
            <p:cNvGrpSpPr>
              <a:grpSpLocks/>
            </p:cNvGrpSpPr>
            <p:nvPr/>
          </p:nvGrpSpPr>
          <p:grpSpPr bwMode="auto">
            <a:xfrm>
              <a:off x="3648" y="288"/>
              <a:ext cx="1140" cy="336"/>
              <a:chOff x="3852" y="1776"/>
              <a:chExt cx="1140" cy="336"/>
            </a:xfrm>
          </p:grpSpPr>
          <p:graphicFrame>
            <p:nvGraphicFramePr>
              <p:cNvPr id="24598" name="Object 16">
                <a:extLst>
                  <a:ext uri="{FF2B5EF4-FFF2-40B4-BE49-F238E27FC236}">
                    <a16:creationId xmlns:a16="http://schemas.microsoft.com/office/drawing/2014/main" id="{744A605C-7C2D-C100-4099-0917A4F197C0}"/>
                  </a:ext>
                </a:extLst>
              </p:cNvPr>
              <p:cNvGraphicFramePr>
                <a:graphicFrameLocks/>
              </p:cNvGraphicFramePr>
              <p:nvPr/>
            </p:nvGraphicFramePr>
            <p:xfrm>
              <a:off x="4656" y="1776"/>
              <a:ext cx="336" cy="336"/>
            </p:xfrm>
            <a:graphic>
              <a:graphicData uri="http://schemas.openxmlformats.org/presentationml/2006/ole">
                <mc:AlternateContent xmlns:mc="http://schemas.openxmlformats.org/markup-compatibility/2006">
                  <mc:Choice xmlns:v="urn:schemas-microsoft-com:vml" Requires="v">
                    <p:oleObj name="Equation" r:id="rId6" imgW="3505200" imgH="4394200" progId="Equation.2">
                      <p:embed/>
                    </p:oleObj>
                  </mc:Choice>
                  <mc:Fallback>
                    <p:oleObj name="Equation" r:id="rId6" imgW="3505200" imgH="4394200" progId="Equation.2">
                      <p:embed/>
                      <p:pic>
                        <p:nvPicPr>
                          <p:cNvPr id="0" name="Object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6" y="1776"/>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9" name="Text Box 18">
                <a:extLst>
                  <a:ext uri="{FF2B5EF4-FFF2-40B4-BE49-F238E27FC236}">
                    <a16:creationId xmlns:a16="http://schemas.microsoft.com/office/drawing/2014/main" id="{32070761-B36A-3CFF-2631-A20888938C9D}"/>
                  </a:ext>
                </a:extLst>
              </p:cNvPr>
              <p:cNvSpPr txBox="1">
                <a:spLocks noChangeArrowheads="1"/>
              </p:cNvSpPr>
              <p:nvPr/>
            </p:nvSpPr>
            <p:spPr bwMode="auto">
              <a:xfrm>
                <a:off x="3852" y="1776"/>
                <a:ext cx="11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en-US" altLang="zh-CN" sz="2800" b="1"/>
                  <a:t>uniform</a:t>
                </a:r>
              </a:p>
            </p:txBody>
          </p:sp>
        </p:grpSp>
        <p:graphicFrame>
          <p:nvGraphicFramePr>
            <p:cNvPr id="24597" name="Object 26">
              <a:extLst>
                <a:ext uri="{FF2B5EF4-FFF2-40B4-BE49-F238E27FC236}">
                  <a16:creationId xmlns:a16="http://schemas.microsoft.com/office/drawing/2014/main" id="{57C99AE3-1F53-E2D1-B22A-2255CA55845F}"/>
                </a:ext>
              </a:extLst>
            </p:cNvPr>
            <p:cNvGraphicFramePr>
              <a:graphicFrameLocks/>
            </p:cNvGraphicFramePr>
            <p:nvPr/>
          </p:nvGraphicFramePr>
          <p:xfrm>
            <a:off x="5136" y="96"/>
            <a:ext cx="480" cy="1536"/>
          </p:xfrm>
          <a:graphic>
            <a:graphicData uri="http://schemas.openxmlformats.org/presentationml/2006/ole">
              <mc:AlternateContent xmlns:mc="http://schemas.openxmlformats.org/markup-compatibility/2006">
                <mc:Choice xmlns:v="urn:schemas-microsoft-com:vml" Requires="v">
                  <p:oleObj name="Equation" r:id="rId8" imgW="2921000" imgH="13462000" progId="Equation.2">
                    <p:embed/>
                  </p:oleObj>
                </mc:Choice>
                <mc:Fallback>
                  <p:oleObj name="Equation" r:id="rId8" imgW="2921000" imgH="13462000" progId="Equation.2">
                    <p:embed/>
                    <p:pic>
                      <p:nvPicPr>
                        <p:cNvPr id="0" name="Object 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6" y="96"/>
                          <a:ext cx="480" cy="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74878" name="Group 30">
            <a:extLst>
              <a:ext uri="{FF2B5EF4-FFF2-40B4-BE49-F238E27FC236}">
                <a16:creationId xmlns:a16="http://schemas.microsoft.com/office/drawing/2014/main" id="{AAB52DC5-52AB-CD80-9774-A5F7ACBF5680}"/>
              </a:ext>
            </a:extLst>
          </p:cNvPr>
          <p:cNvGrpSpPr>
            <a:grpSpLocks/>
          </p:cNvGrpSpPr>
          <p:nvPr/>
        </p:nvGrpSpPr>
        <p:grpSpPr bwMode="auto">
          <a:xfrm>
            <a:off x="412750" y="41275"/>
            <a:ext cx="2711450" cy="717550"/>
            <a:chOff x="260" y="26"/>
            <a:chExt cx="1708" cy="452"/>
          </a:xfrm>
        </p:grpSpPr>
        <p:sp>
          <p:nvSpPr>
            <p:cNvPr id="24593" name="Text Box 31">
              <a:extLst>
                <a:ext uri="{FF2B5EF4-FFF2-40B4-BE49-F238E27FC236}">
                  <a16:creationId xmlns:a16="http://schemas.microsoft.com/office/drawing/2014/main" id="{1AB5A361-33CB-7192-6AA7-296439930928}"/>
                </a:ext>
              </a:extLst>
            </p:cNvPr>
            <p:cNvSpPr txBox="1">
              <a:spLocks noChangeArrowheads="1"/>
            </p:cNvSpPr>
            <p:nvPr/>
          </p:nvSpPr>
          <p:spPr bwMode="auto">
            <a:xfrm>
              <a:off x="548" y="151"/>
              <a:ext cx="1420" cy="327"/>
            </a:xfrm>
            <a:prstGeom prst="rect">
              <a:avLst/>
            </a:prstGeom>
            <a:solidFill>
              <a:srgbClr val="8F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Explanations:</a:t>
              </a:r>
            </a:p>
          </p:txBody>
        </p:sp>
        <p:sp>
          <p:nvSpPr>
            <p:cNvPr id="974880" name="Text Box 32">
              <a:extLst>
                <a:ext uri="{FF2B5EF4-FFF2-40B4-BE49-F238E27FC236}">
                  <a16:creationId xmlns:a16="http://schemas.microsoft.com/office/drawing/2014/main" id="{2E5F66C6-976C-3407-5532-00D43DAF8378}"/>
                </a:ext>
              </a:extLst>
            </p:cNvPr>
            <p:cNvSpPr txBox="1">
              <a:spLocks noChangeArrowheads="1"/>
            </p:cNvSpPr>
            <p:nvPr/>
          </p:nvSpPr>
          <p:spPr bwMode="auto">
            <a:xfrm>
              <a:off x="260" y="26"/>
              <a:ext cx="480" cy="365"/>
            </a:xfrm>
            <a:prstGeom prst="rect">
              <a:avLst/>
            </a:prstGeom>
            <a:noFill/>
            <a:ln>
              <a:noFill/>
            </a:ln>
            <a:effectLst/>
          </p:spPr>
          <p:txBody>
            <a:bodyPr>
              <a:spAutoFit/>
            </a:bodyPr>
            <a:lstStyle>
              <a:lvl1pPr marL="381000" indent="-3810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itchFamily="2" charset="2"/>
                <a:buChar char="M"/>
                <a:defRPr/>
              </a:pPr>
              <a:r>
                <a:rPr lang="en-US" altLang="zh-CN" sz="3200" b="1">
                  <a:solidFill>
                    <a:srgbClr val="FF3300"/>
                  </a:solidFill>
                  <a:effectLst>
                    <a:outerShdw blurRad="38100" dist="38100" dir="2700000" algn="tl">
                      <a:srgbClr val="C0C0C0"/>
                    </a:outerShdw>
                  </a:effectLst>
                  <a:ea typeface="楷体_GB2312" pitchFamily="49" charset="-122"/>
                </a:rPr>
                <a:t> </a:t>
              </a:r>
              <a:endParaRPr lang="en-US" altLang="zh-CN" sz="2800" b="1">
                <a:solidFill>
                  <a:srgbClr val="FF3300"/>
                </a:solidFill>
                <a:ea typeface="楷体_GB2312" pitchFamily="49" charset="-122"/>
              </a:endParaRPr>
            </a:p>
          </p:txBody>
        </p:sp>
      </p:grpSp>
      <p:sp>
        <p:nvSpPr>
          <p:cNvPr id="974858" name="Text Box 10">
            <a:extLst>
              <a:ext uri="{FF2B5EF4-FFF2-40B4-BE49-F238E27FC236}">
                <a16:creationId xmlns:a16="http://schemas.microsoft.com/office/drawing/2014/main" id="{3E4A162E-9EAC-5C0B-342A-ED0D8109B906}"/>
              </a:ext>
            </a:extLst>
          </p:cNvPr>
          <p:cNvSpPr txBox="1">
            <a:spLocks noChangeArrowheads="1"/>
          </p:cNvSpPr>
          <p:nvPr/>
        </p:nvSpPr>
        <p:spPr bwMode="auto">
          <a:xfrm>
            <a:off x="76200" y="930275"/>
            <a:ext cx="59436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(1)</a:t>
            </a:r>
            <a:r>
              <a:rPr lang="en-US" altLang="zh-CN" b="1"/>
              <a:t> Motional EMF is, in nature, the </a:t>
            </a:r>
            <a:r>
              <a:rPr lang="en-US" altLang="zh-CN" b="1">
                <a:solidFill>
                  <a:srgbClr val="3333FF"/>
                </a:solidFill>
              </a:rPr>
              <a:t>work done by Lorentz’s force </a:t>
            </a:r>
            <a:r>
              <a:rPr lang="en-US" altLang="zh-CN" b="1">
                <a:solidFill>
                  <a:schemeClr val="tx2"/>
                </a:solidFill>
              </a:rPr>
              <a:t>to transfer a per unit positive charge from point </a:t>
            </a:r>
            <a:r>
              <a:rPr lang="en-US" altLang="zh-CN" b="1" i="1">
                <a:solidFill>
                  <a:schemeClr val="tx2"/>
                </a:solidFill>
              </a:rPr>
              <a:t>a</a:t>
            </a:r>
            <a:r>
              <a:rPr lang="en-US" altLang="zh-CN" b="1">
                <a:solidFill>
                  <a:schemeClr val="tx2"/>
                </a:solidFill>
              </a:rPr>
              <a:t> to </a:t>
            </a:r>
            <a:r>
              <a:rPr lang="en-US" altLang="zh-CN" b="1" i="1">
                <a:solidFill>
                  <a:schemeClr val="tx2"/>
                </a:solidFill>
              </a:rPr>
              <a:t>b</a:t>
            </a:r>
            <a:r>
              <a:rPr lang="en-US" altLang="zh-CN" b="1">
                <a:solidFill>
                  <a:schemeClr val="tx2"/>
                </a:solidFill>
              </a:rPr>
              <a:t>.</a:t>
            </a:r>
          </a:p>
        </p:txBody>
      </p:sp>
      <p:grpSp>
        <p:nvGrpSpPr>
          <p:cNvPr id="974890" name="Group 42">
            <a:extLst>
              <a:ext uri="{FF2B5EF4-FFF2-40B4-BE49-F238E27FC236}">
                <a16:creationId xmlns:a16="http://schemas.microsoft.com/office/drawing/2014/main" id="{9971C994-BA3E-4997-3F09-951D7A881860}"/>
              </a:ext>
            </a:extLst>
          </p:cNvPr>
          <p:cNvGrpSpPr>
            <a:grpSpLocks/>
          </p:cNvGrpSpPr>
          <p:nvPr/>
        </p:nvGrpSpPr>
        <p:grpSpPr bwMode="auto">
          <a:xfrm>
            <a:off x="7685088" y="4951413"/>
            <a:ext cx="1279525" cy="1646237"/>
            <a:chOff x="4800" y="2880"/>
            <a:chExt cx="806" cy="1037"/>
          </a:xfrm>
        </p:grpSpPr>
        <p:sp>
          <p:nvSpPr>
            <p:cNvPr id="24585" name="Line 3">
              <a:extLst>
                <a:ext uri="{FF2B5EF4-FFF2-40B4-BE49-F238E27FC236}">
                  <a16:creationId xmlns:a16="http://schemas.microsoft.com/office/drawing/2014/main" id="{F00D264E-5C26-9664-F7DE-BBD9011501DC}"/>
                </a:ext>
              </a:extLst>
            </p:cNvPr>
            <p:cNvSpPr>
              <a:spLocks noChangeShapeType="1"/>
            </p:cNvSpPr>
            <p:nvPr/>
          </p:nvSpPr>
          <p:spPr bwMode="auto">
            <a:xfrm>
              <a:off x="4896" y="3456"/>
              <a:ext cx="33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4">
              <a:extLst>
                <a:ext uri="{FF2B5EF4-FFF2-40B4-BE49-F238E27FC236}">
                  <a16:creationId xmlns:a16="http://schemas.microsoft.com/office/drawing/2014/main" id="{7A9AD6D8-E8D2-1D62-9797-E452FC4E547B}"/>
                </a:ext>
              </a:extLst>
            </p:cNvPr>
            <p:cNvSpPr>
              <a:spLocks noChangeShapeType="1"/>
            </p:cNvSpPr>
            <p:nvPr/>
          </p:nvSpPr>
          <p:spPr bwMode="auto">
            <a:xfrm>
              <a:off x="4992" y="3552"/>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5">
              <a:extLst>
                <a:ext uri="{FF2B5EF4-FFF2-40B4-BE49-F238E27FC236}">
                  <a16:creationId xmlns:a16="http://schemas.microsoft.com/office/drawing/2014/main" id="{D2D4EEC6-4599-3011-D1A3-79A50A15C180}"/>
                </a:ext>
              </a:extLst>
            </p:cNvPr>
            <p:cNvSpPr>
              <a:spLocks noChangeShapeType="1"/>
            </p:cNvSpPr>
            <p:nvPr/>
          </p:nvSpPr>
          <p:spPr bwMode="auto">
            <a:xfrm>
              <a:off x="5040" y="3024"/>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6">
              <a:extLst>
                <a:ext uri="{FF2B5EF4-FFF2-40B4-BE49-F238E27FC236}">
                  <a16:creationId xmlns:a16="http://schemas.microsoft.com/office/drawing/2014/main" id="{FDD2B444-C094-6AE8-6D11-EC2D8F6EA8B0}"/>
                </a:ext>
              </a:extLst>
            </p:cNvPr>
            <p:cNvSpPr>
              <a:spLocks noChangeShapeType="1"/>
            </p:cNvSpPr>
            <p:nvPr/>
          </p:nvSpPr>
          <p:spPr bwMode="auto">
            <a:xfrm>
              <a:off x="5040" y="3552"/>
              <a:ext cx="0" cy="2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4589" name="Object 8">
              <a:extLst>
                <a:ext uri="{FF2B5EF4-FFF2-40B4-BE49-F238E27FC236}">
                  <a16:creationId xmlns:a16="http://schemas.microsoft.com/office/drawing/2014/main" id="{BFCCAC26-212A-8EDF-ED1C-8B3528674185}"/>
                </a:ext>
              </a:extLst>
            </p:cNvPr>
            <p:cNvGraphicFramePr>
              <a:graphicFrameLocks/>
            </p:cNvGraphicFramePr>
            <p:nvPr/>
          </p:nvGraphicFramePr>
          <p:xfrm>
            <a:off x="5328" y="3400"/>
            <a:ext cx="278" cy="248"/>
          </p:xfrm>
          <a:graphic>
            <a:graphicData uri="http://schemas.openxmlformats.org/presentationml/2006/ole">
              <mc:AlternateContent xmlns:mc="http://schemas.openxmlformats.org/markup-compatibility/2006">
                <mc:Choice xmlns:v="urn:schemas-microsoft-com:vml" Requires="v">
                  <p:oleObj name="Equation" r:id="rId10" imgW="3797300" imgH="4102100" progId="Equation.3">
                    <p:embed/>
                  </p:oleObj>
                </mc:Choice>
                <mc:Fallback>
                  <p:oleObj name="Equation" r:id="rId10" imgW="3797300" imgH="410210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28" y="3400"/>
                          <a:ext cx="27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90" name="Line 9">
              <a:extLst>
                <a:ext uri="{FF2B5EF4-FFF2-40B4-BE49-F238E27FC236}">
                  <a16:creationId xmlns:a16="http://schemas.microsoft.com/office/drawing/2014/main" id="{000B3CD3-54A5-8B86-9DE0-2987EB80829B}"/>
                </a:ext>
              </a:extLst>
            </p:cNvPr>
            <p:cNvSpPr>
              <a:spLocks noChangeShapeType="1"/>
            </p:cNvSpPr>
            <p:nvPr/>
          </p:nvSpPr>
          <p:spPr bwMode="auto">
            <a:xfrm>
              <a:off x="5280" y="3264"/>
              <a:ext cx="0" cy="432"/>
            </a:xfrm>
            <a:prstGeom prst="line">
              <a:avLst/>
            </a:prstGeom>
            <a:noFill/>
            <a:ln w="38100">
              <a:solidFill>
                <a:srgbClr val="FF0066"/>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1" name="Text Box 40">
              <a:extLst>
                <a:ext uri="{FF2B5EF4-FFF2-40B4-BE49-F238E27FC236}">
                  <a16:creationId xmlns:a16="http://schemas.microsoft.com/office/drawing/2014/main" id="{F5589EE1-7BCF-F6B8-0104-31D8253411EA}"/>
                </a:ext>
              </a:extLst>
            </p:cNvPr>
            <p:cNvSpPr txBox="1">
              <a:spLocks noChangeArrowheads="1"/>
            </p:cNvSpPr>
            <p:nvPr/>
          </p:nvSpPr>
          <p:spPr bwMode="auto">
            <a:xfrm>
              <a:off x="4800" y="3552"/>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i="1"/>
                <a:t>a</a:t>
              </a:r>
            </a:p>
          </p:txBody>
        </p:sp>
        <p:sp>
          <p:nvSpPr>
            <p:cNvPr id="24592" name="Text Box 41">
              <a:extLst>
                <a:ext uri="{FF2B5EF4-FFF2-40B4-BE49-F238E27FC236}">
                  <a16:creationId xmlns:a16="http://schemas.microsoft.com/office/drawing/2014/main" id="{A1C79247-2101-3E10-6BBF-DEA6476C2A44}"/>
                </a:ext>
              </a:extLst>
            </p:cNvPr>
            <p:cNvSpPr txBox="1">
              <a:spLocks noChangeArrowheads="1"/>
            </p:cNvSpPr>
            <p:nvPr/>
          </p:nvSpPr>
          <p:spPr bwMode="auto">
            <a:xfrm>
              <a:off x="4800" y="2880"/>
              <a:ext cx="33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i="1"/>
                <a:t>b</a:t>
              </a:r>
            </a:p>
          </p:txBody>
        </p:sp>
      </p:grpSp>
      <p:grpSp>
        <p:nvGrpSpPr>
          <p:cNvPr id="974894" name="Group 46">
            <a:extLst>
              <a:ext uri="{FF2B5EF4-FFF2-40B4-BE49-F238E27FC236}">
                <a16:creationId xmlns:a16="http://schemas.microsoft.com/office/drawing/2014/main" id="{DCEDC519-FB51-8E54-1266-D88F5D90EC5C}"/>
              </a:ext>
            </a:extLst>
          </p:cNvPr>
          <p:cNvGrpSpPr>
            <a:grpSpLocks/>
          </p:cNvGrpSpPr>
          <p:nvPr/>
        </p:nvGrpSpPr>
        <p:grpSpPr bwMode="auto">
          <a:xfrm>
            <a:off x="76200" y="2997200"/>
            <a:ext cx="8305800" cy="2041525"/>
            <a:chOff x="48" y="1920"/>
            <a:chExt cx="5232" cy="1286"/>
          </a:xfrm>
        </p:grpSpPr>
        <p:sp>
          <p:nvSpPr>
            <p:cNvPr id="24583" name="Text Box 44">
              <a:extLst>
                <a:ext uri="{FF2B5EF4-FFF2-40B4-BE49-F238E27FC236}">
                  <a16:creationId xmlns:a16="http://schemas.microsoft.com/office/drawing/2014/main" id="{1F857997-4197-7F8A-12F4-B92FF0B308B5}"/>
                </a:ext>
              </a:extLst>
            </p:cNvPr>
            <p:cNvSpPr txBox="1">
              <a:spLocks noChangeArrowheads="1"/>
            </p:cNvSpPr>
            <p:nvPr/>
          </p:nvSpPr>
          <p:spPr bwMode="auto">
            <a:xfrm>
              <a:off x="48" y="1920"/>
              <a:ext cx="5232"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(2)</a:t>
              </a:r>
              <a:r>
                <a:rPr lang="en-US" altLang="zh-CN" b="1"/>
                <a:t> This motional EMF is </a:t>
              </a:r>
              <a:r>
                <a:rPr lang="en-US" altLang="zh-CN" b="1">
                  <a:solidFill>
                    <a:srgbClr val="FF0000"/>
                  </a:solidFill>
                </a:rPr>
                <a:t>not present</a:t>
              </a:r>
              <a:r>
                <a:rPr lang="en-US" altLang="zh-CN" b="1"/>
                <a:t> in a </a:t>
              </a:r>
              <a:r>
                <a:rPr lang="en-US" altLang="zh-CN" b="1">
                  <a:solidFill>
                    <a:srgbClr val="3333FF"/>
                  </a:solidFill>
                </a:rPr>
                <a:t>static system</a:t>
              </a:r>
              <a:r>
                <a:rPr lang="en-US" altLang="zh-CN" b="1"/>
                <a:t>. The moving part is analogous to a chemical device for </a:t>
              </a:r>
              <a:r>
                <a:rPr lang="en-US" altLang="zh-CN" b="1">
                  <a:solidFill>
                    <a:srgbClr val="3333FF"/>
                  </a:solidFill>
                </a:rPr>
                <a:t>generating</a:t>
              </a:r>
              <a:r>
                <a:rPr lang="en-US" altLang="zh-CN" b="1"/>
                <a:t> </a:t>
              </a:r>
              <a:r>
                <a:rPr lang="en-US" altLang="zh-CN" b="1">
                  <a:solidFill>
                    <a:srgbClr val="3333FF"/>
                  </a:solidFill>
                </a:rPr>
                <a:t>electric current</a:t>
              </a:r>
              <a:r>
                <a:rPr lang="en-US" altLang="zh-CN" b="1" i="1"/>
                <a:t>. </a:t>
              </a:r>
              <a:r>
                <a:rPr lang="en-US" altLang="zh-CN" b="1"/>
                <a:t>(     from </a:t>
              </a:r>
              <a:r>
                <a:rPr lang="en-US" altLang="zh-CN" b="1" i="1">
                  <a:solidFill>
                    <a:srgbClr val="FF0000"/>
                  </a:solidFill>
                </a:rPr>
                <a:t>low electric potential to high</a:t>
              </a:r>
              <a:r>
                <a:rPr lang="en-US" altLang="zh-CN" b="1"/>
                <a:t>). </a:t>
              </a:r>
            </a:p>
          </p:txBody>
        </p:sp>
        <p:graphicFrame>
          <p:nvGraphicFramePr>
            <p:cNvPr id="24584" name="Object 45">
              <a:extLst>
                <a:ext uri="{FF2B5EF4-FFF2-40B4-BE49-F238E27FC236}">
                  <a16:creationId xmlns:a16="http://schemas.microsoft.com/office/drawing/2014/main" id="{368D4D7C-F71A-EC13-763B-5A8557C526C5}"/>
                </a:ext>
              </a:extLst>
            </p:cNvPr>
            <p:cNvGraphicFramePr>
              <a:graphicFrameLocks noChangeAspect="1"/>
            </p:cNvGraphicFramePr>
            <p:nvPr/>
          </p:nvGraphicFramePr>
          <p:xfrm>
            <a:off x="1156" y="2886"/>
            <a:ext cx="268" cy="288"/>
          </p:xfrm>
          <a:graphic>
            <a:graphicData uri="http://schemas.openxmlformats.org/presentationml/2006/ole">
              <mc:AlternateContent xmlns:mc="http://schemas.openxmlformats.org/markup-compatibility/2006">
                <mc:Choice xmlns:v="urn:schemas-microsoft-com:vml" Requires="v">
                  <p:oleObj name="Equation" r:id="rId12" imgW="3797300" imgH="4102100" progId="Equation.3">
                    <p:embed/>
                  </p:oleObj>
                </mc:Choice>
                <mc:Fallback>
                  <p:oleObj name="Equation" r:id="rId12" imgW="3797300" imgH="4102100"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6" y="2886"/>
                          <a:ext cx="2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4878"/>
                                        </p:tgtEl>
                                        <p:attrNameLst>
                                          <p:attrName>style.visibility</p:attrName>
                                        </p:attrNameLst>
                                      </p:cBhvr>
                                      <p:to>
                                        <p:strVal val="visible"/>
                                      </p:to>
                                    </p:set>
                                    <p:animEffect transition="in" filter="wipe(left)">
                                      <p:cBhvr>
                                        <p:cTn id="7" dur="500"/>
                                        <p:tgtEl>
                                          <p:spTgt spid="9748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4858">
                                            <p:txEl>
                                              <p:pRg st="0" end="0"/>
                                            </p:txEl>
                                          </p:spTgt>
                                        </p:tgtEl>
                                        <p:attrNameLst>
                                          <p:attrName>style.visibility</p:attrName>
                                        </p:attrNameLst>
                                      </p:cBhvr>
                                      <p:to>
                                        <p:strVal val="visible"/>
                                      </p:to>
                                    </p:set>
                                    <p:animEffect transition="in" filter="wipe(left)">
                                      <p:cBhvr>
                                        <p:cTn id="12" dur="500"/>
                                        <p:tgtEl>
                                          <p:spTgt spid="974858">
                                            <p:txEl>
                                              <p:pRg st="0" end="0"/>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74887"/>
                                        </p:tgtEl>
                                        <p:attrNameLst>
                                          <p:attrName>style.visibility</p:attrName>
                                        </p:attrNameLst>
                                      </p:cBhvr>
                                      <p:to>
                                        <p:strVal val="visible"/>
                                      </p:to>
                                    </p:set>
                                    <p:animEffect transition="in" filter="blinds(horizontal)">
                                      <p:cBhvr>
                                        <p:cTn id="16" dur="500"/>
                                        <p:tgtEl>
                                          <p:spTgt spid="9748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74894"/>
                                        </p:tgtEl>
                                        <p:attrNameLst>
                                          <p:attrName>style.visibility</p:attrName>
                                        </p:attrNameLst>
                                      </p:cBhvr>
                                      <p:to>
                                        <p:strVal val="visible"/>
                                      </p:to>
                                    </p:set>
                                    <p:animEffect transition="in" filter="blinds(horizontal)">
                                      <p:cBhvr>
                                        <p:cTn id="21" dur="500"/>
                                        <p:tgtEl>
                                          <p:spTgt spid="974894"/>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974890"/>
                                        </p:tgtEl>
                                        <p:attrNameLst>
                                          <p:attrName>style.visibility</p:attrName>
                                        </p:attrNameLst>
                                      </p:cBhvr>
                                      <p:to>
                                        <p:strVal val="visible"/>
                                      </p:to>
                                    </p:set>
                                    <p:animEffect transition="in" filter="blinds(horizontal)">
                                      <p:cBhvr>
                                        <p:cTn id="25" dur="500"/>
                                        <p:tgtEl>
                                          <p:spTgt spid="9748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74859"/>
                                        </p:tgtEl>
                                        <p:attrNameLst>
                                          <p:attrName>style.visibility</p:attrName>
                                        </p:attrNameLst>
                                      </p:cBhvr>
                                      <p:to>
                                        <p:strVal val="visible"/>
                                      </p:to>
                                    </p:set>
                                    <p:animEffect transition="in" filter="wipe(left)">
                                      <p:cBhvr>
                                        <p:cTn id="30" dur="500"/>
                                        <p:tgtEl>
                                          <p:spTgt spid="974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485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Text Box 2">
            <a:extLst>
              <a:ext uri="{FF2B5EF4-FFF2-40B4-BE49-F238E27FC236}">
                <a16:creationId xmlns:a16="http://schemas.microsoft.com/office/drawing/2014/main" id="{82C248C4-B23E-FD99-8234-6DD64BE1C549}"/>
              </a:ext>
            </a:extLst>
          </p:cNvPr>
          <p:cNvSpPr txBox="1">
            <a:spLocks noChangeArrowheads="1"/>
          </p:cNvSpPr>
          <p:nvPr/>
        </p:nvSpPr>
        <p:spPr bwMode="auto">
          <a:xfrm>
            <a:off x="228600" y="2544763"/>
            <a:ext cx="868680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(5) </a:t>
            </a:r>
            <a:r>
              <a:rPr lang="en-US" altLang="zh-CN" b="1">
                <a:solidFill>
                  <a:srgbClr val="3333FF"/>
                </a:solidFill>
                <a:ea typeface="楷体_GB2312" pitchFamily="49" charset="-122"/>
              </a:rPr>
              <a:t>Relationship of work-energy: </a:t>
            </a:r>
            <a:r>
              <a:rPr lang="en-US" altLang="zh-CN" b="1">
                <a:solidFill>
                  <a:schemeClr val="tx2"/>
                </a:solidFill>
                <a:ea typeface="楷体_GB2312" pitchFamily="49" charset="-122"/>
              </a:rPr>
              <a:t>to maintain motion of conductor</a:t>
            </a:r>
            <a:r>
              <a:rPr lang="en-US" altLang="zh-CN" b="1">
                <a:solidFill>
                  <a:schemeClr val="tx2"/>
                </a:solidFill>
                <a:latin typeface="楷体_GB2312" pitchFamily="49" charset="-122"/>
                <a:ea typeface="楷体_GB2312" pitchFamily="49" charset="-122"/>
              </a:rPr>
              <a:t>,</a:t>
            </a:r>
            <a:r>
              <a:rPr lang="en-US" altLang="zh-CN" b="1">
                <a:solidFill>
                  <a:schemeClr val="tx2"/>
                </a:solidFill>
                <a:ea typeface="楷体_GB2312" pitchFamily="49" charset="-122"/>
              </a:rPr>
              <a:t>requiring </a:t>
            </a:r>
            <a:r>
              <a:rPr lang="en-US" altLang="zh-CN" b="1">
                <a:solidFill>
                  <a:srgbClr val="3333FF"/>
                </a:solidFill>
                <a:ea typeface="楷体_GB2312" pitchFamily="49" charset="-122"/>
              </a:rPr>
              <a:t>applied force to do positive work</a:t>
            </a:r>
            <a:r>
              <a:rPr lang="en-US" altLang="zh-CN" b="1">
                <a:solidFill>
                  <a:schemeClr val="tx2"/>
                </a:solidFill>
                <a:ea typeface="楷体_GB2312" pitchFamily="49" charset="-122"/>
              </a:rPr>
              <a:t>. </a:t>
            </a:r>
            <a:r>
              <a:rPr lang="en-US" altLang="zh-CN" b="1"/>
              <a:t>The energy transfered to the </a:t>
            </a:r>
            <a:r>
              <a:rPr lang="en-US" altLang="zh-CN" b="1" i="1">
                <a:solidFill>
                  <a:srgbClr val="3333FF"/>
                </a:solidFill>
              </a:rPr>
              <a:t>closed loop</a:t>
            </a:r>
            <a:r>
              <a:rPr lang="en-US" altLang="zh-CN" b="1">
                <a:solidFill>
                  <a:srgbClr val="3333FF"/>
                </a:solidFill>
              </a:rPr>
              <a:t> + </a:t>
            </a:r>
            <a:r>
              <a:rPr lang="en-US" altLang="zh-CN" b="1" i="1">
                <a:solidFill>
                  <a:srgbClr val="3333FF"/>
                </a:solidFill>
              </a:rPr>
              <a:t>magnet system</a:t>
            </a:r>
            <a:r>
              <a:rPr lang="en-US" altLang="zh-CN" b="1"/>
              <a:t> via the force ends up in </a:t>
            </a:r>
            <a:r>
              <a:rPr lang="en-US" altLang="zh-CN" b="1">
                <a:solidFill>
                  <a:srgbClr val="3333FF"/>
                </a:solidFill>
              </a:rPr>
              <a:t>thermal energy</a:t>
            </a:r>
            <a:r>
              <a:rPr lang="zh-CN" altLang="en-US" sz="2400" b="1">
                <a:solidFill>
                  <a:srgbClr val="3333FF"/>
                </a:solidFill>
                <a:latin typeface="宋体" panose="02010600030101010101" pitchFamily="2" charset="-122"/>
              </a:rPr>
              <a:t>外力克服安培力作功，转化为电能</a:t>
            </a:r>
            <a:r>
              <a:rPr lang="en-US" altLang="zh-CN" b="1">
                <a:solidFill>
                  <a:srgbClr val="3333FF"/>
                </a:solidFill>
                <a:ea typeface="楷体_GB2312" pitchFamily="49" charset="-122"/>
              </a:rPr>
              <a:t>.</a:t>
            </a:r>
            <a:r>
              <a:rPr lang="en-US" altLang="zh-CN" b="1"/>
              <a:t> </a:t>
            </a:r>
          </a:p>
        </p:txBody>
      </p:sp>
      <p:sp>
        <p:nvSpPr>
          <p:cNvPr id="975875" name="Text Box 3">
            <a:extLst>
              <a:ext uri="{FF2B5EF4-FFF2-40B4-BE49-F238E27FC236}">
                <a16:creationId xmlns:a16="http://schemas.microsoft.com/office/drawing/2014/main" id="{E2F4C1E6-9020-F535-45AE-1757DAC1C727}"/>
              </a:ext>
            </a:extLst>
          </p:cNvPr>
          <p:cNvSpPr txBox="1">
            <a:spLocks noChangeArrowheads="1"/>
          </p:cNvSpPr>
          <p:nvPr/>
        </p:nvSpPr>
        <p:spPr bwMode="auto">
          <a:xfrm>
            <a:off x="609600" y="5287963"/>
            <a:ext cx="746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u="sng">
                <a:solidFill>
                  <a:schemeClr val="tx2"/>
                </a:solidFill>
              </a:rPr>
              <a:t>Look at and work out examples 27-3 and 27-4 by yourself after class!</a:t>
            </a:r>
          </a:p>
        </p:txBody>
      </p:sp>
      <p:sp>
        <p:nvSpPr>
          <p:cNvPr id="975876" name="Text Box 4">
            <a:extLst>
              <a:ext uri="{FF2B5EF4-FFF2-40B4-BE49-F238E27FC236}">
                <a16:creationId xmlns:a16="http://schemas.microsoft.com/office/drawing/2014/main" id="{5B312530-34D0-85DA-4631-9FDAE9590331}"/>
              </a:ext>
            </a:extLst>
          </p:cNvPr>
          <p:cNvSpPr txBox="1">
            <a:spLocks noChangeArrowheads="1"/>
          </p:cNvSpPr>
          <p:nvPr/>
        </p:nvSpPr>
        <p:spPr bwMode="auto">
          <a:xfrm>
            <a:off x="228600" y="304800"/>
            <a:ext cx="8686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(4)</a:t>
            </a:r>
            <a:r>
              <a:rPr lang="en-US" altLang="zh-CN" b="1"/>
              <a:t> The </a:t>
            </a:r>
            <a:r>
              <a:rPr lang="en-US" altLang="zh-CN" b="1">
                <a:solidFill>
                  <a:srgbClr val="FF0000"/>
                </a:solidFill>
              </a:rPr>
              <a:t>condition</a:t>
            </a:r>
            <a:r>
              <a:rPr lang="en-US" altLang="zh-CN" b="1"/>
              <a:t> </a:t>
            </a:r>
            <a:r>
              <a:rPr lang="en-US" altLang="zh-CN" b="1">
                <a:solidFill>
                  <a:srgbClr val="3333FF"/>
                </a:solidFill>
              </a:rPr>
              <a:t>creating motional EMF</a:t>
            </a:r>
            <a:r>
              <a:rPr lang="en-US" altLang="zh-CN" b="1"/>
              <a:t>: moving conductor must </a:t>
            </a:r>
            <a:r>
              <a:rPr lang="en-US" altLang="zh-CN" b="1" i="1">
                <a:solidFill>
                  <a:srgbClr val="FF0000"/>
                </a:solidFill>
              </a:rPr>
              <a:t>cut</a:t>
            </a:r>
            <a:r>
              <a:rPr lang="en-US" altLang="zh-CN" b="1"/>
              <a:t> the </a:t>
            </a:r>
            <a:r>
              <a:rPr lang="en-US" altLang="zh-CN" b="1">
                <a:solidFill>
                  <a:srgbClr val="3333FF"/>
                </a:solidFill>
              </a:rPr>
              <a:t>magnetic field lines. So, </a:t>
            </a:r>
            <a:r>
              <a:rPr lang="en-US" altLang="zh-CN" b="1"/>
              <a:t>we can picture the motional EMF as the </a:t>
            </a:r>
            <a:r>
              <a:rPr lang="en-US" altLang="zh-CN" b="1">
                <a:solidFill>
                  <a:srgbClr val="FF0000"/>
                </a:solidFill>
              </a:rPr>
              <a:t>time rate of cutting the magnetic field 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975876"/>
                                        </p:tgtEl>
                                        <p:attrNameLst>
                                          <p:attrName>style.visibility</p:attrName>
                                        </p:attrNameLst>
                                      </p:cBhvr>
                                      <p:to>
                                        <p:strVal val="visible"/>
                                      </p:to>
                                    </p:set>
                                    <p:animEffect transition="in" filter="blinds(vertical)">
                                      <p:cBhvr>
                                        <p:cTn id="7" dur="500"/>
                                        <p:tgtEl>
                                          <p:spTgt spid="975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75874"/>
                                        </p:tgtEl>
                                        <p:attrNameLst>
                                          <p:attrName>style.visibility</p:attrName>
                                        </p:attrNameLst>
                                      </p:cBhvr>
                                      <p:to>
                                        <p:strVal val="visible"/>
                                      </p:to>
                                    </p:set>
                                    <p:animEffect transition="in" filter="checkerboard(across)">
                                      <p:cBhvr>
                                        <p:cTn id="12" dur="500"/>
                                        <p:tgtEl>
                                          <p:spTgt spid="975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75875">
                                            <p:txEl>
                                              <p:pRg st="0" end="0"/>
                                            </p:txEl>
                                          </p:spTgt>
                                        </p:tgtEl>
                                        <p:attrNameLst>
                                          <p:attrName>style.visibility</p:attrName>
                                        </p:attrNameLst>
                                      </p:cBhvr>
                                      <p:to>
                                        <p:strVal val="visible"/>
                                      </p:to>
                                    </p:set>
                                    <p:animEffect transition="in" filter="wipe(left)">
                                      <p:cBhvr>
                                        <p:cTn id="17" dur="500"/>
                                        <p:tgtEl>
                                          <p:spTgt spid="9758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4" grpId="0" autoUpdateAnimBg="0"/>
      <p:bldP spid="975875" grpId="0" build="p" autoUpdateAnimBg="0"/>
      <p:bldP spid="97587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165" name="Text Box 77">
            <a:extLst>
              <a:ext uri="{FF2B5EF4-FFF2-40B4-BE49-F238E27FC236}">
                <a16:creationId xmlns:a16="http://schemas.microsoft.com/office/drawing/2014/main" id="{5B6519AC-F6FF-6CF2-9533-B35002596498}"/>
              </a:ext>
            </a:extLst>
          </p:cNvPr>
          <p:cNvSpPr txBox="1">
            <a:spLocks noChangeArrowheads="1"/>
          </p:cNvSpPr>
          <p:nvPr/>
        </p:nvSpPr>
        <p:spPr bwMode="auto">
          <a:xfrm>
            <a:off x="107950" y="627063"/>
            <a:ext cx="900906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A conducting wire of length </a:t>
            </a:r>
            <a:r>
              <a:rPr lang="en-US" altLang="zh-CN" sz="2800" b="1" i="1">
                <a:solidFill>
                  <a:srgbClr val="3333FF"/>
                </a:solidFill>
              </a:rPr>
              <a:t>L</a:t>
            </a:r>
            <a:r>
              <a:rPr lang="en-US" altLang="zh-CN" sz="2800" b="1"/>
              <a:t> rotates about </a:t>
            </a:r>
            <a:r>
              <a:rPr lang="en-US" altLang="zh-CN" sz="2800" b="1" i="1"/>
              <a:t>O </a:t>
            </a:r>
            <a:r>
              <a:rPr lang="en-US" altLang="zh-CN" sz="2800" b="1"/>
              <a:t>with</a:t>
            </a:r>
            <a:r>
              <a:rPr lang="en-US" altLang="zh-CN" sz="2800" b="1" i="1"/>
              <a:t> </a:t>
            </a:r>
            <a:r>
              <a:rPr lang="en-US" altLang="zh-CN" sz="2800" b="1" i="1">
                <a:solidFill>
                  <a:srgbClr val="3333FF"/>
                </a:solidFill>
                <a:sym typeface="Symbol" pitchFamily="2" charset="2"/>
              </a:rPr>
              <a:t></a:t>
            </a:r>
            <a:r>
              <a:rPr lang="en-US" altLang="zh-CN" sz="2800" b="1" i="1">
                <a:sym typeface="Symbol" pitchFamily="2" charset="2"/>
              </a:rPr>
              <a:t> </a:t>
            </a:r>
            <a:r>
              <a:rPr lang="en-US" altLang="zh-CN" sz="2800" b="1">
                <a:sym typeface="Symbol" pitchFamily="2" charset="2"/>
              </a:rPr>
              <a:t>in </a:t>
            </a:r>
            <a:r>
              <a:rPr lang="en-US" altLang="zh-CN" sz="2800" b="1">
                <a:solidFill>
                  <a:srgbClr val="3333FF"/>
                </a:solidFill>
                <a:sym typeface="Symbol" pitchFamily="2" charset="2"/>
              </a:rPr>
              <a:t>uniform magnetic field </a:t>
            </a:r>
            <a:r>
              <a:rPr lang="en-US" altLang="zh-CN" sz="2800" b="1">
                <a:solidFill>
                  <a:schemeClr val="tx2"/>
                </a:solidFill>
                <a:sym typeface="Symbol" pitchFamily="2" charset="2"/>
              </a:rPr>
              <a:t>which</a:t>
            </a:r>
            <a:r>
              <a:rPr lang="en-US" altLang="zh-CN" sz="2800" b="1">
                <a:solidFill>
                  <a:srgbClr val="3333FF"/>
                </a:solidFill>
                <a:sym typeface="Symbol" pitchFamily="2" charset="2"/>
              </a:rPr>
              <a:t> </a:t>
            </a:r>
            <a:r>
              <a:rPr lang="en-US" altLang="zh-CN" sz="2800" b="1">
                <a:solidFill>
                  <a:schemeClr val="tx2"/>
                </a:solidFill>
                <a:sym typeface="Symbol" pitchFamily="2" charset="2"/>
              </a:rPr>
              <a:t>is perpendicular to rotating plane. Find </a:t>
            </a:r>
            <a:r>
              <a:rPr lang="en-US" altLang="zh-CN" sz="2800" b="1">
                <a:solidFill>
                  <a:srgbClr val="3333FF"/>
                </a:solidFill>
              </a:rPr>
              <a:t>(a)</a:t>
            </a:r>
            <a:r>
              <a:rPr lang="en-US" altLang="zh-CN" sz="2800" b="1">
                <a:solidFill>
                  <a:srgbClr val="660033"/>
                </a:solidFill>
              </a:rPr>
              <a:t> </a:t>
            </a:r>
            <a:r>
              <a:rPr lang="en-US" altLang="zh-CN" sz="2800" b="1" i="1">
                <a:solidFill>
                  <a:srgbClr val="660033"/>
                </a:solidFill>
                <a:sym typeface="Symbol" pitchFamily="2" charset="2"/>
              </a:rPr>
              <a:t> </a:t>
            </a:r>
            <a:r>
              <a:rPr lang="en-US" altLang="zh-CN" sz="2800" b="1">
                <a:solidFill>
                  <a:srgbClr val="660033"/>
                </a:solidFill>
                <a:sym typeface="Symbol" pitchFamily="2" charset="2"/>
              </a:rPr>
              <a:t>= </a:t>
            </a:r>
            <a:r>
              <a:rPr lang="en-US" altLang="zh-CN" sz="2800" b="1">
                <a:solidFill>
                  <a:srgbClr val="660033"/>
                </a:solidFill>
              </a:rPr>
              <a:t>? </a:t>
            </a:r>
            <a:r>
              <a:rPr lang="en-US" altLang="zh-CN" sz="2800" b="1">
                <a:solidFill>
                  <a:srgbClr val="3333FF"/>
                </a:solidFill>
              </a:rPr>
              <a:t>(b)</a:t>
            </a:r>
            <a:r>
              <a:rPr lang="en-US" altLang="zh-CN" sz="2800" b="1">
                <a:solidFill>
                  <a:srgbClr val="660033"/>
                </a:solidFill>
              </a:rPr>
              <a:t> Which point has higher EMF</a:t>
            </a:r>
            <a:r>
              <a:rPr lang="en-US" altLang="zh-CN" b="1">
                <a:solidFill>
                  <a:srgbClr val="660033"/>
                </a:solidFill>
              </a:rPr>
              <a:t>?</a:t>
            </a:r>
          </a:p>
        </p:txBody>
      </p:sp>
      <p:graphicFrame>
        <p:nvGraphicFramePr>
          <p:cNvPr id="985090" name="Object 2">
            <a:extLst>
              <a:ext uri="{FF2B5EF4-FFF2-40B4-BE49-F238E27FC236}">
                <a16:creationId xmlns:a16="http://schemas.microsoft.com/office/drawing/2014/main" id="{7123F520-ABDC-362F-87A6-4485F0016321}"/>
              </a:ext>
            </a:extLst>
          </p:cNvPr>
          <p:cNvGraphicFramePr>
            <a:graphicFrameLocks noChangeAspect="1"/>
          </p:cNvGraphicFramePr>
          <p:nvPr/>
        </p:nvGraphicFramePr>
        <p:xfrm>
          <a:off x="4330700" y="2286000"/>
          <a:ext cx="3441700" cy="687388"/>
        </p:xfrm>
        <a:graphic>
          <a:graphicData uri="http://schemas.openxmlformats.org/presentationml/2006/ole">
            <mc:AlternateContent xmlns:mc="http://schemas.openxmlformats.org/markup-compatibility/2006">
              <mc:Choice xmlns:v="urn:schemas-microsoft-com:vml" Requires="v">
                <p:oleObj name="Equation" r:id="rId2" imgW="36868100" imgH="9067800" progId="Equation.3">
                  <p:embed/>
                </p:oleObj>
              </mc:Choice>
              <mc:Fallback>
                <p:oleObj name="Equation" r:id="rId2" imgW="36868100" imgH="9067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700" y="2286000"/>
                        <a:ext cx="34417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5091" name="Object 3">
            <a:extLst>
              <a:ext uri="{FF2B5EF4-FFF2-40B4-BE49-F238E27FC236}">
                <a16:creationId xmlns:a16="http://schemas.microsoft.com/office/drawing/2014/main" id="{6CE7D7C9-D586-A666-233A-2B0D54B44A0E}"/>
              </a:ext>
            </a:extLst>
          </p:cNvPr>
          <p:cNvGraphicFramePr>
            <a:graphicFrameLocks noChangeAspect="1"/>
          </p:cNvGraphicFramePr>
          <p:nvPr/>
        </p:nvGraphicFramePr>
        <p:xfrm>
          <a:off x="3962400" y="2971800"/>
          <a:ext cx="2744788" cy="781050"/>
        </p:xfrm>
        <a:graphic>
          <a:graphicData uri="http://schemas.openxmlformats.org/presentationml/2006/ole">
            <mc:AlternateContent xmlns:mc="http://schemas.openxmlformats.org/markup-compatibility/2006">
              <mc:Choice xmlns:v="urn:schemas-microsoft-com:vml" Requires="v">
                <p:oleObj name="Equation" r:id="rId4" imgW="19596100" imgH="7315200" progId="Equation.3">
                  <p:embed/>
                </p:oleObj>
              </mc:Choice>
              <mc:Fallback>
                <p:oleObj name="Equation" r:id="rId4" imgW="19596100" imgH="7315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971800"/>
                        <a:ext cx="2744788"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5092" name="Object 4">
            <a:extLst>
              <a:ext uri="{FF2B5EF4-FFF2-40B4-BE49-F238E27FC236}">
                <a16:creationId xmlns:a16="http://schemas.microsoft.com/office/drawing/2014/main" id="{BE916CA2-01AC-2228-4AFE-A65CEFABA7FF}"/>
              </a:ext>
            </a:extLst>
          </p:cNvPr>
          <p:cNvGraphicFramePr>
            <a:graphicFrameLocks noChangeAspect="1"/>
          </p:cNvGraphicFramePr>
          <p:nvPr/>
        </p:nvGraphicFramePr>
        <p:xfrm>
          <a:off x="4038600" y="3660775"/>
          <a:ext cx="2209800" cy="911225"/>
        </p:xfrm>
        <a:graphic>
          <a:graphicData uri="http://schemas.openxmlformats.org/presentationml/2006/ole">
            <mc:AlternateContent xmlns:mc="http://schemas.openxmlformats.org/markup-compatibility/2006">
              <mc:Choice xmlns:v="urn:schemas-microsoft-com:vml" Requires="v">
                <p:oleObj name="Equation" r:id="rId6" imgW="17259300" imgH="9359900" progId="Equation.3">
                  <p:embed/>
                </p:oleObj>
              </mc:Choice>
              <mc:Fallback>
                <p:oleObj name="Equation" r:id="rId6" imgW="17259300" imgH="9359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660775"/>
                        <a:ext cx="220980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5093" name="Text Box 5">
            <a:extLst>
              <a:ext uri="{FF2B5EF4-FFF2-40B4-BE49-F238E27FC236}">
                <a16:creationId xmlns:a16="http://schemas.microsoft.com/office/drawing/2014/main" id="{93A4264D-3F09-5723-F39D-F45517154DFB}"/>
              </a:ext>
            </a:extLst>
          </p:cNvPr>
          <p:cNvSpPr txBox="1">
            <a:spLocks noChangeArrowheads="1"/>
          </p:cNvSpPr>
          <p:nvPr/>
        </p:nvSpPr>
        <p:spPr bwMode="auto">
          <a:xfrm>
            <a:off x="3924300" y="4648200"/>
            <a:ext cx="495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i="1">
                <a:solidFill>
                  <a:srgbClr val="3333FF"/>
                </a:solidFill>
                <a:ea typeface="仿宋_GB2312" pitchFamily="49" charset="-122"/>
              </a:rPr>
              <a:t>Point O has a higher EMF.</a:t>
            </a:r>
            <a:endParaRPr lang="en-US" altLang="zh-CN" b="1">
              <a:latin typeface="楷体_GB2312" pitchFamily="49" charset="-122"/>
              <a:ea typeface="楷体_GB2312" pitchFamily="49" charset="-122"/>
            </a:endParaRPr>
          </a:p>
        </p:txBody>
      </p:sp>
      <p:graphicFrame>
        <p:nvGraphicFramePr>
          <p:cNvPr id="985094" name="Object 6">
            <a:extLst>
              <a:ext uri="{FF2B5EF4-FFF2-40B4-BE49-F238E27FC236}">
                <a16:creationId xmlns:a16="http://schemas.microsoft.com/office/drawing/2014/main" id="{F9641238-C41B-4C50-EB3D-482B9AA861AF}"/>
              </a:ext>
            </a:extLst>
          </p:cNvPr>
          <p:cNvGraphicFramePr>
            <a:graphicFrameLocks noChangeAspect="1"/>
          </p:cNvGraphicFramePr>
          <p:nvPr/>
        </p:nvGraphicFramePr>
        <p:xfrm>
          <a:off x="6561138" y="2955925"/>
          <a:ext cx="2255837" cy="812800"/>
        </p:xfrm>
        <a:graphic>
          <a:graphicData uri="http://schemas.openxmlformats.org/presentationml/2006/ole">
            <mc:AlternateContent xmlns:mc="http://schemas.openxmlformats.org/markup-compatibility/2006">
              <mc:Choice xmlns:v="urn:schemas-microsoft-com:vml" Requires="v">
                <p:oleObj name="公式" r:id="rId8" imgW="16090900" imgH="7607300" progId="Equation.3">
                  <p:embed/>
                </p:oleObj>
              </mc:Choice>
              <mc:Fallback>
                <p:oleObj name="公式" r:id="rId8" imgW="16090900" imgH="7607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1138" y="2955925"/>
                        <a:ext cx="2255837"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5096" name="Text Box 8">
            <a:extLst>
              <a:ext uri="{FF2B5EF4-FFF2-40B4-BE49-F238E27FC236}">
                <a16:creationId xmlns:a16="http://schemas.microsoft.com/office/drawing/2014/main" id="{1CC041F6-89A8-97E8-9B59-329A173225F4}"/>
              </a:ext>
            </a:extLst>
          </p:cNvPr>
          <p:cNvSpPr txBox="1">
            <a:spLocks noChangeArrowheads="1"/>
          </p:cNvSpPr>
          <p:nvPr/>
        </p:nvSpPr>
        <p:spPr bwMode="auto">
          <a:xfrm>
            <a:off x="1295400" y="2438400"/>
            <a:ext cx="1524000" cy="519113"/>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grpSp>
        <p:nvGrpSpPr>
          <p:cNvPr id="985097" name="Group 9">
            <a:extLst>
              <a:ext uri="{FF2B5EF4-FFF2-40B4-BE49-F238E27FC236}">
                <a16:creationId xmlns:a16="http://schemas.microsoft.com/office/drawing/2014/main" id="{16E12568-B5B5-9119-231A-6C37E603C375}"/>
              </a:ext>
            </a:extLst>
          </p:cNvPr>
          <p:cNvGrpSpPr>
            <a:grpSpLocks/>
          </p:cNvGrpSpPr>
          <p:nvPr/>
        </p:nvGrpSpPr>
        <p:grpSpPr bwMode="auto">
          <a:xfrm>
            <a:off x="238125" y="3124200"/>
            <a:ext cx="3114675" cy="2786063"/>
            <a:chOff x="240" y="1872"/>
            <a:chExt cx="1962" cy="1755"/>
          </a:xfrm>
        </p:grpSpPr>
        <p:sp>
          <p:nvSpPr>
            <p:cNvPr id="26640" name="Text Box 10">
              <a:extLst>
                <a:ext uri="{FF2B5EF4-FFF2-40B4-BE49-F238E27FC236}">
                  <a16:creationId xmlns:a16="http://schemas.microsoft.com/office/drawing/2014/main" id="{89603DB9-469D-6D52-5800-2C99C15A6450}"/>
                </a:ext>
              </a:extLst>
            </p:cNvPr>
            <p:cNvSpPr txBox="1">
              <a:spLocks noChangeArrowheads="1"/>
            </p:cNvSpPr>
            <p:nvPr/>
          </p:nvSpPr>
          <p:spPr bwMode="auto">
            <a:xfrm>
              <a:off x="627" y="205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1" name="Text Box 11">
              <a:extLst>
                <a:ext uri="{FF2B5EF4-FFF2-40B4-BE49-F238E27FC236}">
                  <a16:creationId xmlns:a16="http://schemas.microsoft.com/office/drawing/2014/main" id="{BAB01A18-3791-A2CC-32EF-F5F9E57F3E7C}"/>
                </a:ext>
              </a:extLst>
            </p:cNvPr>
            <p:cNvSpPr txBox="1">
              <a:spLocks noChangeArrowheads="1"/>
            </p:cNvSpPr>
            <p:nvPr/>
          </p:nvSpPr>
          <p:spPr bwMode="auto">
            <a:xfrm>
              <a:off x="627" y="2351"/>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2" name="Text Box 12">
              <a:extLst>
                <a:ext uri="{FF2B5EF4-FFF2-40B4-BE49-F238E27FC236}">
                  <a16:creationId xmlns:a16="http://schemas.microsoft.com/office/drawing/2014/main" id="{30A3758B-9E24-47CA-341B-53CFE439A2A9}"/>
                </a:ext>
              </a:extLst>
            </p:cNvPr>
            <p:cNvSpPr txBox="1">
              <a:spLocks noChangeArrowheads="1"/>
            </p:cNvSpPr>
            <p:nvPr/>
          </p:nvSpPr>
          <p:spPr bwMode="auto">
            <a:xfrm>
              <a:off x="627" y="2620"/>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3" name="Text Box 13">
              <a:extLst>
                <a:ext uri="{FF2B5EF4-FFF2-40B4-BE49-F238E27FC236}">
                  <a16:creationId xmlns:a16="http://schemas.microsoft.com/office/drawing/2014/main" id="{CDDED63B-1612-98D3-A9D2-ECF32DEFD69F}"/>
                </a:ext>
              </a:extLst>
            </p:cNvPr>
            <p:cNvSpPr txBox="1">
              <a:spLocks noChangeArrowheads="1"/>
            </p:cNvSpPr>
            <p:nvPr/>
          </p:nvSpPr>
          <p:spPr bwMode="auto">
            <a:xfrm>
              <a:off x="627" y="2916"/>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grpSp>
          <p:nvGrpSpPr>
            <p:cNvPr id="26644" name="Group 14">
              <a:extLst>
                <a:ext uri="{FF2B5EF4-FFF2-40B4-BE49-F238E27FC236}">
                  <a16:creationId xmlns:a16="http://schemas.microsoft.com/office/drawing/2014/main" id="{C99FACFD-028D-8B15-E1CB-64F9538AEFE9}"/>
                </a:ext>
              </a:extLst>
            </p:cNvPr>
            <p:cNvGrpSpPr>
              <a:grpSpLocks/>
            </p:cNvGrpSpPr>
            <p:nvPr/>
          </p:nvGrpSpPr>
          <p:grpSpPr bwMode="auto">
            <a:xfrm>
              <a:off x="240" y="1872"/>
              <a:ext cx="1962" cy="1755"/>
              <a:chOff x="918" y="1489"/>
              <a:chExt cx="1962" cy="1755"/>
            </a:xfrm>
          </p:grpSpPr>
          <p:sp>
            <p:nvSpPr>
              <p:cNvPr id="26645" name="Text Box 15">
                <a:extLst>
                  <a:ext uri="{FF2B5EF4-FFF2-40B4-BE49-F238E27FC236}">
                    <a16:creationId xmlns:a16="http://schemas.microsoft.com/office/drawing/2014/main" id="{B8A2B6D2-6FBD-F973-E8BF-40AF3B0D299D}"/>
                  </a:ext>
                </a:extLst>
              </p:cNvPr>
              <p:cNvSpPr txBox="1">
                <a:spLocks noChangeArrowheads="1"/>
              </p:cNvSpPr>
              <p:nvPr/>
            </p:nvSpPr>
            <p:spPr bwMode="auto">
              <a:xfrm>
                <a:off x="918" y="1489"/>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6" name="Text Box 16">
                <a:extLst>
                  <a:ext uri="{FF2B5EF4-FFF2-40B4-BE49-F238E27FC236}">
                    <a16:creationId xmlns:a16="http://schemas.microsoft.com/office/drawing/2014/main" id="{EF113727-0763-6481-79E5-985D7DF6CC01}"/>
                  </a:ext>
                </a:extLst>
              </p:cNvPr>
              <p:cNvSpPr txBox="1">
                <a:spLocks noChangeArrowheads="1"/>
              </p:cNvSpPr>
              <p:nvPr/>
            </p:nvSpPr>
            <p:spPr bwMode="auto">
              <a:xfrm>
                <a:off x="1212" y="1489"/>
                <a:ext cx="1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7" name="Text Box 17">
                <a:extLst>
                  <a:ext uri="{FF2B5EF4-FFF2-40B4-BE49-F238E27FC236}">
                    <a16:creationId xmlns:a16="http://schemas.microsoft.com/office/drawing/2014/main" id="{B757BBBE-EEFC-C66A-1533-B010044A465B}"/>
                  </a:ext>
                </a:extLst>
              </p:cNvPr>
              <p:cNvSpPr txBox="1">
                <a:spLocks noChangeArrowheads="1"/>
              </p:cNvSpPr>
              <p:nvPr/>
            </p:nvSpPr>
            <p:spPr bwMode="auto">
              <a:xfrm>
                <a:off x="918" y="178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8" name="Text Box 18">
                <a:extLst>
                  <a:ext uri="{FF2B5EF4-FFF2-40B4-BE49-F238E27FC236}">
                    <a16:creationId xmlns:a16="http://schemas.microsoft.com/office/drawing/2014/main" id="{17A7C733-96EA-86D8-EB10-3FA2CB6CD3D6}"/>
                  </a:ext>
                </a:extLst>
              </p:cNvPr>
              <p:cNvSpPr txBox="1">
                <a:spLocks noChangeArrowheads="1"/>
              </p:cNvSpPr>
              <p:nvPr/>
            </p:nvSpPr>
            <p:spPr bwMode="auto">
              <a:xfrm>
                <a:off x="1212" y="1785"/>
                <a:ext cx="1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49" name="Text Box 19">
                <a:extLst>
                  <a:ext uri="{FF2B5EF4-FFF2-40B4-BE49-F238E27FC236}">
                    <a16:creationId xmlns:a16="http://schemas.microsoft.com/office/drawing/2014/main" id="{AAFA5DB2-11CF-7714-68D9-3C8169DDD228}"/>
                  </a:ext>
                </a:extLst>
              </p:cNvPr>
              <p:cNvSpPr txBox="1">
                <a:spLocks noChangeArrowheads="1"/>
              </p:cNvSpPr>
              <p:nvPr/>
            </p:nvSpPr>
            <p:spPr bwMode="auto">
              <a:xfrm>
                <a:off x="918" y="205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0" name="Text Box 20">
                <a:extLst>
                  <a:ext uri="{FF2B5EF4-FFF2-40B4-BE49-F238E27FC236}">
                    <a16:creationId xmlns:a16="http://schemas.microsoft.com/office/drawing/2014/main" id="{4CE4D0E2-00DF-C4E3-1E0F-BB97A154D12B}"/>
                  </a:ext>
                </a:extLst>
              </p:cNvPr>
              <p:cNvSpPr txBox="1">
                <a:spLocks noChangeArrowheads="1"/>
              </p:cNvSpPr>
              <p:nvPr/>
            </p:nvSpPr>
            <p:spPr bwMode="auto">
              <a:xfrm>
                <a:off x="1212" y="2055"/>
                <a:ext cx="1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1" name="Text Box 21">
                <a:extLst>
                  <a:ext uri="{FF2B5EF4-FFF2-40B4-BE49-F238E27FC236}">
                    <a16:creationId xmlns:a16="http://schemas.microsoft.com/office/drawing/2014/main" id="{27A0FFC8-040D-57D4-96D1-B61919DEA1A4}"/>
                  </a:ext>
                </a:extLst>
              </p:cNvPr>
              <p:cNvSpPr txBox="1">
                <a:spLocks noChangeArrowheads="1"/>
              </p:cNvSpPr>
              <p:nvPr/>
            </p:nvSpPr>
            <p:spPr bwMode="auto">
              <a:xfrm>
                <a:off x="1491" y="1489"/>
                <a:ext cx="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2" name="Text Box 22">
                <a:extLst>
                  <a:ext uri="{FF2B5EF4-FFF2-40B4-BE49-F238E27FC236}">
                    <a16:creationId xmlns:a16="http://schemas.microsoft.com/office/drawing/2014/main" id="{D1202C23-4A49-05F7-AB13-44CC0A473421}"/>
                  </a:ext>
                </a:extLst>
              </p:cNvPr>
              <p:cNvSpPr txBox="1">
                <a:spLocks noChangeArrowheads="1"/>
              </p:cNvSpPr>
              <p:nvPr/>
            </p:nvSpPr>
            <p:spPr bwMode="auto">
              <a:xfrm>
                <a:off x="1783" y="1489"/>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3" name="Text Box 23">
                <a:extLst>
                  <a:ext uri="{FF2B5EF4-FFF2-40B4-BE49-F238E27FC236}">
                    <a16:creationId xmlns:a16="http://schemas.microsoft.com/office/drawing/2014/main" id="{09F80817-E05C-5142-6419-FEDDFE842D11}"/>
                  </a:ext>
                </a:extLst>
              </p:cNvPr>
              <p:cNvSpPr txBox="1">
                <a:spLocks noChangeArrowheads="1"/>
              </p:cNvSpPr>
              <p:nvPr/>
            </p:nvSpPr>
            <p:spPr bwMode="auto">
              <a:xfrm>
                <a:off x="2073" y="1489"/>
                <a:ext cx="1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4" name="Text Box 24">
                <a:extLst>
                  <a:ext uri="{FF2B5EF4-FFF2-40B4-BE49-F238E27FC236}">
                    <a16:creationId xmlns:a16="http://schemas.microsoft.com/office/drawing/2014/main" id="{E8FCCEBD-9909-7AC5-66FA-F623245D2269}"/>
                  </a:ext>
                </a:extLst>
              </p:cNvPr>
              <p:cNvSpPr txBox="1">
                <a:spLocks noChangeArrowheads="1"/>
              </p:cNvSpPr>
              <p:nvPr/>
            </p:nvSpPr>
            <p:spPr bwMode="auto">
              <a:xfrm>
                <a:off x="2365" y="1489"/>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5" name="Text Box 25">
                <a:extLst>
                  <a:ext uri="{FF2B5EF4-FFF2-40B4-BE49-F238E27FC236}">
                    <a16:creationId xmlns:a16="http://schemas.microsoft.com/office/drawing/2014/main" id="{167E79FF-A9AA-3AD7-AAE1-1D279BB7EBF1}"/>
                  </a:ext>
                </a:extLst>
              </p:cNvPr>
              <p:cNvSpPr txBox="1">
                <a:spLocks noChangeArrowheads="1"/>
              </p:cNvSpPr>
              <p:nvPr/>
            </p:nvSpPr>
            <p:spPr bwMode="auto">
              <a:xfrm>
                <a:off x="1491" y="1785"/>
                <a:ext cx="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6" name="Text Box 26">
                <a:extLst>
                  <a:ext uri="{FF2B5EF4-FFF2-40B4-BE49-F238E27FC236}">
                    <a16:creationId xmlns:a16="http://schemas.microsoft.com/office/drawing/2014/main" id="{2DCE5026-0CCC-687B-C132-38E5F4D80832}"/>
                  </a:ext>
                </a:extLst>
              </p:cNvPr>
              <p:cNvSpPr txBox="1">
                <a:spLocks noChangeArrowheads="1"/>
              </p:cNvSpPr>
              <p:nvPr/>
            </p:nvSpPr>
            <p:spPr bwMode="auto">
              <a:xfrm>
                <a:off x="1783" y="178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7" name="Text Box 27">
                <a:extLst>
                  <a:ext uri="{FF2B5EF4-FFF2-40B4-BE49-F238E27FC236}">
                    <a16:creationId xmlns:a16="http://schemas.microsoft.com/office/drawing/2014/main" id="{CE3EC884-08CC-CC15-2228-3DB65AE8983D}"/>
                  </a:ext>
                </a:extLst>
              </p:cNvPr>
              <p:cNvSpPr txBox="1">
                <a:spLocks noChangeArrowheads="1"/>
              </p:cNvSpPr>
              <p:nvPr/>
            </p:nvSpPr>
            <p:spPr bwMode="auto">
              <a:xfrm>
                <a:off x="2073" y="1785"/>
                <a:ext cx="1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8" name="Text Box 28">
                <a:extLst>
                  <a:ext uri="{FF2B5EF4-FFF2-40B4-BE49-F238E27FC236}">
                    <a16:creationId xmlns:a16="http://schemas.microsoft.com/office/drawing/2014/main" id="{E900114E-EFBA-503E-29A8-919621236F69}"/>
                  </a:ext>
                </a:extLst>
              </p:cNvPr>
              <p:cNvSpPr txBox="1">
                <a:spLocks noChangeArrowheads="1"/>
              </p:cNvSpPr>
              <p:nvPr/>
            </p:nvSpPr>
            <p:spPr bwMode="auto">
              <a:xfrm>
                <a:off x="2365" y="178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59" name="Text Box 29">
                <a:extLst>
                  <a:ext uri="{FF2B5EF4-FFF2-40B4-BE49-F238E27FC236}">
                    <a16:creationId xmlns:a16="http://schemas.microsoft.com/office/drawing/2014/main" id="{8FAA607A-ACE3-0CED-DE5E-3F6430CCBA6C}"/>
                  </a:ext>
                </a:extLst>
              </p:cNvPr>
              <p:cNvSpPr txBox="1">
                <a:spLocks noChangeArrowheads="1"/>
              </p:cNvSpPr>
              <p:nvPr/>
            </p:nvSpPr>
            <p:spPr bwMode="auto">
              <a:xfrm>
                <a:off x="1491" y="2055"/>
                <a:ext cx="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0" name="Text Box 30">
                <a:extLst>
                  <a:ext uri="{FF2B5EF4-FFF2-40B4-BE49-F238E27FC236}">
                    <a16:creationId xmlns:a16="http://schemas.microsoft.com/office/drawing/2014/main" id="{9C42B483-758B-4E75-4C7A-ABC21640D699}"/>
                  </a:ext>
                </a:extLst>
              </p:cNvPr>
              <p:cNvSpPr txBox="1">
                <a:spLocks noChangeArrowheads="1"/>
              </p:cNvSpPr>
              <p:nvPr/>
            </p:nvSpPr>
            <p:spPr bwMode="auto">
              <a:xfrm>
                <a:off x="1783" y="205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1" name="Text Box 31">
                <a:extLst>
                  <a:ext uri="{FF2B5EF4-FFF2-40B4-BE49-F238E27FC236}">
                    <a16:creationId xmlns:a16="http://schemas.microsoft.com/office/drawing/2014/main" id="{AAA6E3E7-9327-E2B2-BBA9-13B85E8E6529}"/>
                  </a:ext>
                </a:extLst>
              </p:cNvPr>
              <p:cNvSpPr txBox="1">
                <a:spLocks noChangeArrowheads="1"/>
              </p:cNvSpPr>
              <p:nvPr/>
            </p:nvSpPr>
            <p:spPr bwMode="auto">
              <a:xfrm>
                <a:off x="2073" y="2055"/>
                <a:ext cx="1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2" name="Text Box 32">
                <a:extLst>
                  <a:ext uri="{FF2B5EF4-FFF2-40B4-BE49-F238E27FC236}">
                    <a16:creationId xmlns:a16="http://schemas.microsoft.com/office/drawing/2014/main" id="{FBE6027F-2BA3-3D78-EE09-0805C57CD92A}"/>
                  </a:ext>
                </a:extLst>
              </p:cNvPr>
              <p:cNvSpPr txBox="1">
                <a:spLocks noChangeArrowheads="1"/>
              </p:cNvSpPr>
              <p:nvPr/>
            </p:nvSpPr>
            <p:spPr bwMode="auto">
              <a:xfrm>
                <a:off x="2365" y="2055"/>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3" name="Text Box 33">
                <a:extLst>
                  <a:ext uri="{FF2B5EF4-FFF2-40B4-BE49-F238E27FC236}">
                    <a16:creationId xmlns:a16="http://schemas.microsoft.com/office/drawing/2014/main" id="{B5A66076-6ECB-3224-1CB3-01290E045502}"/>
                  </a:ext>
                </a:extLst>
              </p:cNvPr>
              <p:cNvSpPr txBox="1">
                <a:spLocks noChangeArrowheads="1"/>
              </p:cNvSpPr>
              <p:nvPr/>
            </p:nvSpPr>
            <p:spPr bwMode="auto">
              <a:xfrm>
                <a:off x="918" y="2351"/>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4" name="Text Box 34">
                <a:extLst>
                  <a:ext uri="{FF2B5EF4-FFF2-40B4-BE49-F238E27FC236}">
                    <a16:creationId xmlns:a16="http://schemas.microsoft.com/office/drawing/2014/main" id="{FC40ECC1-22DC-229D-0A8D-1C3DBDA9A27C}"/>
                  </a:ext>
                </a:extLst>
              </p:cNvPr>
              <p:cNvSpPr txBox="1">
                <a:spLocks noChangeArrowheads="1"/>
              </p:cNvSpPr>
              <p:nvPr/>
            </p:nvSpPr>
            <p:spPr bwMode="auto">
              <a:xfrm>
                <a:off x="1212" y="2351"/>
                <a:ext cx="1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5" name="Text Box 35">
                <a:extLst>
                  <a:ext uri="{FF2B5EF4-FFF2-40B4-BE49-F238E27FC236}">
                    <a16:creationId xmlns:a16="http://schemas.microsoft.com/office/drawing/2014/main" id="{8B460FAB-46B6-C6E8-0D0F-32365A588D11}"/>
                  </a:ext>
                </a:extLst>
              </p:cNvPr>
              <p:cNvSpPr txBox="1">
                <a:spLocks noChangeArrowheads="1"/>
              </p:cNvSpPr>
              <p:nvPr/>
            </p:nvSpPr>
            <p:spPr bwMode="auto">
              <a:xfrm>
                <a:off x="918" y="2620"/>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6" name="Text Box 36">
                <a:extLst>
                  <a:ext uri="{FF2B5EF4-FFF2-40B4-BE49-F238E27FC236}">
                    <a16:creationId xmlns:a16="http://schemas.microsoft.com/office/drawing/2014/main" id="{D30E2B97-FAFE-E2CB-8F8F-78018CDF472A}"/>
                  </a:ext>
                </a:extLst>
              </p:cNvPr>
              <p:cNvSpPr txBox="1">
                <a:spLocks noChangeArrowheads="1"/>
              </p:cNvSpPr>
              <p:nvPr/>
            </p:nvSpPr>
            <p:spPr bwMode="auto">
              <a:xfrm>
                <a:off x="1212" y="2620"/>
                <a:ext cx="12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7" name="Text Box 37">
                <a:extLst>
                  <a:ext uri="{FF2B5EF4-FFF2-40B4-BE49-F238E27FC236}">
                    <a16:creationId xmlns:a16="http://schemas.microsoft.com/office/drawing/2014/main" id="{FC6FCF99-E44A-03FB-1478-680F23C65D6E}"/>
                  </a:ext>
                </a:extLst>
              </p:cNvPr>
              <p:cNvSpPr txBox="1">
                <a:spLocks noChangeArrowheads="1"/>
              </p:cNvSpPr>
              <p:nvPr/>
            </p:nvSpPr>
            <p:spPr bwMode="auto">
              <a:xfrm>
                <a:off x="918" y="2916"/>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8" name="Text Box 38">
                <a:extLst>
                  <a:ext uri="{FF2B5EF4-FFF2-40B4-BE49-F238E27FC236}">
                    <a16:creationId xmlns:a16="http://schemas.microsoft.com/office/drawing/2014/main" id="{A4E186CA-7A79-105C-EF94-F6513312D316}"/>
                  </a:ext>
                </a:extLst>
              </p:cNvPr>
              <p:cNvSpPr txBox="1">
                <a:spLocks noChangeArrowheads="1"/>
              </p:cNvSpPr>
              <p:nvPr/>
            </p:nvSpPr>
            <p:spPr bwMode="auto">
              <a:xfrm>
                <a:off x="1212" y="2916"/>
                <a:ext cx="122"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69" name="Text Box 39">
                <a:extLst>
                  <a:ext uri="{FF2B5EF4-FFF2-40B4-BE49-F238E27FC236}">
                    <a16:creationId xmlns:a16="http://schemas.microsoft.com/office/drawing/2014/main" id="{48A1DDB5-6A26-D3F2-9FC4-57F1C37529C4}"/>
                  </a:ext>
                </a:extLst>
              </p:cNvPr>
              <p:cNvSpPr txBox="1">
                <a:spLocks noChangeArrowheads="1"/>
              </p:cNvSpPr>
              <p:nvPr/>
            </p:nvSpPr>
            <p:spPr bwMode="auto">
              <a:xfrm>
                <a:off x="1491" y="2351"/>
                <a:ext cx="1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0" name="Text Box 40">
                <a:extLst>
                  <a:ext uri="{FF2B5EF4-FFF2-40B4-BE49-F238E27FC236}">
                    <a16:creationId xmlns:a16="http://schemas.microsoft.com/office/drawing/2014/main" id="{12428A46-366B-6F78-E4D3-C035E625E055}"/>
                  </a:ext>
                </a:extLst>
              </p:cNvPr>
              <p:cNvSpPr txBox="1">
                <a:spLocks noChangeArrowheads="1"/>
              </p:cNvSpPr>
              <p:nvPr/>
            </p:nvSpPr>
            <p:spPr bwMode="auto">
              <a:xfrm>
                <a:off x="1783" y="2351"/>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1" name="Text Box 41">
                <a:extLst>
                  <a:ext uri="{FF2B5EF4-FFF2-40B4-BE49-F238E27FC236}">
                    <a16:creationId xmlns:a16="http://schemas.microsoft.com/office/drawing/2014/main" id="{CA4275A1-9AC9-1133-1106-C043067E326E}"/>
                  </a:ext>
                </a:extLst>
              </p:cNvPr>
              <p:cNvSpPr txBox="1">
                <a:spLocks noChangeArrowheads="1"/>
              </p:cNvSpPr>
              <p:nvPr/>
            </p:nvSpPr>
            <p:spPr bwMode="auto">
              <a:xfrm>
                <a:off x="2073" y="2351"/>
                <a:ext cx="1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2" name="Text Box 42">
                <a:extLst>
                  <a:ext uri="{FF2B5EF4-FFF2-40B4-BE49-F238E27FC236}">
                    <a16:creationId xmlns:a16="http://schemas.microsoft.com/office/drawing/2014/main" id="{B97BD1A5-AEEC-A6AA-DF6B-90E3614C66A7}"/>
                  </a:ext>
                </a:extLst>
              </p:cNvPr>
              <p:cNvSpPr txBox="1">
                <a:spLocks noChangeArrowheads="1"/>
              </p:cNvSpPr>
              <p:nvPr/>
            </p:nvSpPr>
            <p:spPr bwMode="auto">
              <a:xfrm>
                <a:off x="2365" y="2351"/>
                <a:ext cx="1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3" name="Text Box 43">
                <a:extLst>
                  <a:ext uri="{FF2B5EF4-FFF2-40B4-BE49-F238E27FC236}">
                    <a16:creationId xmlns:a16="http://schemas.microsoft.com/office/drawing/2014/main" id="{AA86025D-E89D-46CB-FA89-7E50166125E3}"/>
                  </a:ext>
                </a:extLst>
              </p:cNvPr>
              <p:cNvSpPr txBox="1">
                <a:spLocks noChangeArrowheads="1"/>
              </p:cNvSpPr>
              <p:nvPr/>
            </p:nvSpPr>
            <p:spPr bwMode="auto">
              <a:xfrm>
                <a:off x="1491" y="2620"/>
                <a:ext cx="1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4" name="Text Box 44">
                <a:extLst>
                  <a:ext uri="{FF2B5EF4-FFF2-40B4-BE49-F238E27FC236}">
                    <a16:creationId xmlns:a16="http://schemas.microsoft.com/office/drawing/2014/main" id="{4F6384E2-3335-8D22-2BC6-EF4B1EE1923C}"/>
                  </a:ext>
                </a:extLst>
              </p:cNvPr>
              <p:cNvSpPr txBox="1">
                <a:spLocks noChangeArrowheads="1"/>
              </p:cNvSpPr>
              <p:nvPr/>
            </p:nvSpPr>
            <p:spPr bwMode="auto">
              <a:xfrm>
                <a:off x="1783" y="2620"/>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5" name="Text Box 45">
                <a:extLst>
                  <a:ext uri="{FF2B5EF4-FFF2-40B4-BE49-F238E27FC236}">
                    <a16:creationId xmlns:a16="http://schemas.microsoft.com/office/drawing/2014/main" id="{AC9EF2E2-785D-1113-A64C-E5CA694AABD3}"/>
                  </a:ext>
                </a:extLst>
              </p:cNvPr>
              <p:cNvSpPr txBox="1">
                <a:spLocks noChangeArrowheads="1"/>
              </p:cNvSpPr>
              <p:nvPr/>
            </p:nvSpPr>
            <p:spPr bwMode="auto">
              <a:xfrm>
                <a:off x="2073" y="2620"/>
                <a:ext cx="12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6" name="Text Box 46">
                <a:extLst>
                  <a:ext uri="{FF2B5EF4-FFF2-40B4-BE49-F238E27FC236}">
                    <a16:creationId xmlns:a16="http://schemas.microsoft.com/office/drawing/2014/main" id="{CC5DBE65-E1CA-4D1B-C5DE-847674A2B3A4}"/>
                  </a:ext>
                </a:extLst>
              </p:cNvPr>
              <p:cNvSpPr txBox="1">
                <a:spLocks noChangeArrowheads="1"/>
              </p:cNvSpPr>
              <p:nvPr/>
            </p:nvSpPr>
            <p:spPr bwMode="auto">
              <a:xfrm>
                <a:off x="2365" y="2620"/>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7" name="Text Box 47">
                <a:extLst>
                  <a:ext uri="{FF2B5EF4-FFF2-40B4-BE49-F238E27FC236}">
                    <a16:creationId xmlns:a16="http://schemas.microsoft.com/office/drawing/2014/main" id="{FDBE631D-C0CC-22FD-A59B-0DE3B738D5F6}"/>
                  </a:ext>
                </a:extLst>
              </p:cNvPr>
              <p:cNvSpPr txBox="1">
                <a:spLocks noChangeArrowheads="1"/>
              </p:cNvSpPr>
              <p:nvPr/>
            </p:nvSpPr>
            <p:spPr bwMode="auto">
              <a:xfrm>
                <a:off x="1491" y="2916"/>
                <a:ext cx="1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8" name="Text Box 48">
                <a:extLst>
                  <a:ext uri="{FF2B5EF4-FFF2-40B4-BE49-F238E27FC236}">
                    <a16:creationId xmlns:a16="http://schemas.microsoft.com/office/drawing/2014/main" id="{F9EF00C0-D353-3565-8C76-C5EF9362DBDD}"/>
                  </a:ext>
                </a:extLst>
              </p:cNvPr>
              <p:cNvSpPr txBox="1">
                <a:spLocks noChangeArrowheads="1"/>
              </p:cNvSpPr>
              <p:nvPr/>
            </p:nvSpPr>
            <p:spPr bwMode="auto">
              <a:xfrm>
                <a:off x="1783" y="2916"/>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79" name="Text Box 49">
                <a:extLst>
                  <a:ext uri="{FF2B5EF4-FFF2-40B4-BE49-F238E27FC236}">
                    <a16:creationId xmlns:a16="http://schemas.microsoft.com/office/drawing/2014/main" id="{9574B2E2-0ECD-CA8D-21BF-C22126841413}"/>
                  </a:ext>
                </a:extLst>
              </p:cNvPr>
              <p:cNvSpPr txBox="1">
                <a:spLocks noChangeArrowheads="1"/>
              </p:cNvSpPr>
              <p:nvPr/>
            </p:nvSpPr>
            <p:spPr bwMode="auto">
              <a:xfrm>
                <a:off x="2073" y="2916"/>
                <a:ext cx="12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680" name="Text Box 50">
                <a:extLst>
                  <a:ext uri="{FF2B5EF4-FFF2-40B4-BE49-F238E27FC236}">
                    <a16:creationId xmlns:a16="http://schemas.microsoft.com/office/drawing/2014/main" id="{9C6AA21A-0555-2D92-3723-76BFD39860D1}"/>
                  </a:ext>
                </a:extLst>
              </p:cNvPr>
              <p:cNvSpPr txBox="1">
                <a:spLocks noChangeArrowheads="1"/>
              </p:cNvSpPr>
              <p:nvPr/>
            </p:nvSpPr>
            <p:spPr bwMode="auto">
              <a:xfrm>
                <a:off x="2365" y="2916"/>
                <a:ext cx="12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grpSp>
            <p:nvGrpSpPr>
              <p:cNvPr id="26681" name="Group 51">
                <a:extLst>
                  <a:ext uri="{FF2B5EF4-FFF2-40B4-BE49-F238E27FC236}">
                    <a16:creationId xmlns:a16="http://schemas.microsoft.com/office/drawing/2014/main" id="{5734C596-7A28-2A7B-D506-52A3C2822AB8}"/>
                  </a:ext>
                </a:extLst>
              </p:cNvPr>
              <p:cNvGrpSpPr>
                <a:grpSpLocks/>
              </p:cNvGrpSpPr>
              <p:nvPr/>
            </p:nvGrpSpPr>
            <p:grpSpPr bwMode="auto">
              <a:xfrm>
                <a:off x="1135" y="1648"/>
                <a:ext cx="1745" cy="1108"/>
                <a:chOff x="1344" y="2592"/>
                <a:chExt cx="1745" cy="1108"/>
              </a:xfrm>
            </p:grpSpPr>
            <p:sp>
              <p:nvSpPr>
                <p:cNvPr id="26683" name="Rectangle 52">
                  <a:extLst>
                    <a:ext uri="{FF2B5EF4-FFF2-40B4-BE49-F238E27FC236}">
                      <a16:creationId xmlns:a16="http://schemas.microsoft.com/office/drawing/2014/main" id="{1A2B2AC8-545F-0135-58B6-615D83B63F1B}"/>
                    </a:ext>
                  </a:extLst>
                </p:cNvPr>
                <p:cNvSpPr>
                  <a:spLocks noChangeArrowheads="1"/>
                </p:cNvSpPr>
                <p:nvPr/>
              </p:nvSpPr>
              <p:spPr bwMode="auto">
                <a:xfrm rot="-1437610">
                  <a:off x="1536" y="3074"/>
                  <a:ext cx="962" cy="37"/>
                </a:xfrm>
                <a:prstGeom prst="rect">
                  <a:avLst/>
                </a:prstGeom>
                <a:gradFill rotWithShape="0">
                  <a:gsLst>
                    <a:gs pos="0">
                      <a:srgbClr val="56391D"/>
                    </a:gs>
                    <a:gs pos="50000">
                      <a:srgbClr val="BA7C3E"/>
                    </a:gs>
                    <a:gs pos="100000">
                      <a:srgbClr val="56391D"/>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26684" name="Line 53">
                  <a:extLst>
                    <a:ext uri="{FF2B5EF4-FFF2-40B4-BE49-F238E27FC236}">
                      <a16:creationId xmlns:a16="http://schemas.microsoft.com/office/drawing/2014/main" id="{88661419-C332-4933-83DC-B432C4ACABAF}"/>
                    </a:ext>
                  </a:extLst>
                </p:cNvPr>
                <p:cNvSpPr>
                  <a:spLocks noChangeShapeType="1"/>
                </p:cNvSpPr>
                <p:nvPr/>
              </p:nvSpPr>
              <p:spPr bwMode="auto">
                <a:xfrm>
                  <a:off x="1965" y="3111"/>
                  <a:ext cx="115" cy="2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5" name="Line 54">
                  <a:extLst>
                    <a:ext uri="{FF2B5EF4-FFF2-40B4-BE49-F238E27FC236}">
                      <a16:creationId xmlns:a16="http://schemas.microsoft.com/office/drawing/2014/main" id="{8C6FD25E-B4CE-ECBE-70C8-FC3C5037DBB0}"/>
                    </a:ext>
                  </a:extLst>
                </p:cNvPr>
                <p:cNvSpPr>
                  <a:spLocks noChangeShapeType="1"/>
                </p:cNvSpPr>
                <p:nvPr/>
              </p:nvSpPr>
              <p:spPr bwMode="auto">
                <a:xfrm flipH="1">
                  <a:off x="1619" y="3341"/>
                  <a:ext cx="192" cy="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6" name="Line 55">
                  <a:extLst>
                    <a:ext uri="{FF2B5EF4-FFF2-40B4-BE49-F238E27FC236}">
                      <a16:creationId xmlns:a16="http://schemas.microsoft.com/office/drawing/2014/main" id="{C792863C-139F-08C2-481D-72913293D4A0}"/>
                    </a:ext>
                  </a:extLst>
                </p:cNvPr>
                <p:cNvSpPr>
                  <a:spLocks noChangeShapeType="1"/>
                </p:cNvSpPr>
                <p:nvPr/>
              </p:nvSpPr>
              <p:spPr bwMode="auto">
                <a:xfrm>
                  <a:off x="1580" y="3295"/>
                  <a:ext cx="192" cy="4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7" name="Line 56">
                  <a:extLst>
                    <a:ext uri="{FF2B5EF4-FFF2-40B4-BE49-F238E27FC236}">
                      <a16:creationId xmlns:a16="http://schemas.microsoft.com/office/drawing/2014/main" id="{FA604AD3-6537-F1F9-38ED-5EC197FC0DB6}"/>
                    </a:ext>
                  </a:extLst>
                </p:cNvPr>
                <p:cNvSpPr>
                  <a:spLocks noChangeShapeType="1"/>
                </p:cNvSpPr>
                <p:nvPr/>
              </p:nvSpPr>
              <p:spPr bwMode="auto">
                <a:xfrm>
                  <a:off x="2080" y="3074"/>
                  <a:ext cx="116" cy="2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8" name="Line 57">
                  <a:extLst>
                    <a:ext uri="{FF2B5EF4-FFF2-40B4-BE49-F238E27FC236}">
                      <a16:creationId xmlns:a16="http://schemas.microsoft.com/office/drawing/2014/main" id="{8EF3C362-C86E-5964-425E-0DC343525954}"/>
                    </a:ext>
                  </a:extLst>
                </p:cNvPr>
                <p:cNvSpPr>
                  <a:spLocks noChangeShapeType="1"/>
                </p:cNvSpPr>
                <p:nvPr/>
              </p:nvSpPr>
              <p:spPr bwMode="auto">
                <a:xfrm>
                  <a:off x="2465" y="2963"/>
                  <a:ext cx="192" cy="40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9" name="Line 58">
                  <a:extLst>
                    <a:ext uri="{FF2B5EF4-FFF2-40B4-BE49-F238E27FC236}">
                      <a16:creationId xmlns:a16="http://schemas.microsoft.com/office/drawing/2014/main" id="{4351FBB9-5DF3-BD8E-6792-8143F9C9DF58}"/>
                    </a:ext>
                  </a:extLst>
                </p:cNvPr>
                <p:cNvSpPr>
                  <a:spLocks noChangeShapeType="1"/>
                </p:cNvSpPr>
                <p:nvPr/>
              </p:nvSpPr>
              <p:spPr bwMode="auto">
                <a:xfrm flipH="1">
                  <a:off x="1849" y="3258"/>
                  <a:ext cx="193" cy="7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0" name="Line 59">
                  <a:extLst>
                    <a:ext uri="{FF2B5EF4-FFF2-40B4-BE49-F238E27FC236}">
                      <a16:creationId xmlns:a16="http://schemas.microsoft.com/office/drawing/2014/main" id="{80886264-8B01-DBB1-D24A-66BD95AD4852}"/>
                    </a:ext>
                  </a:extLst>
                </p:cNvPr>
                <p:cNvSpPr>
                  <a:spLocks noChangeShapeType="1"/>
                </p:cNvSpPr>
                <p:nvPr/>
              </p:nvSpPr>
              <p:spPr bwMode="auto">
                <a:xfrm flipH="1">
                  <a:off x="1734" y="3516"/>
                  <a:ext cx="308" cy="11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1" name="Line 60">
                  <a:extLst>
                    <a:ext uri="{FF2B5EF4-FFF2-40B4-BE49-F238E27FC236}">
                      <a16:creationId xmlns:a16="http://schemas.microsoft.com/office/drawing/2014/main" id="{21DFD50A-F2CE-BBA6-DE19-1C4F86EF481A}"/>
                    </a:ext>
                  </a:extLst>
                </p:cNvPr>
                <p:cNvSpPr>
                  <a:spLocks noChangeShapeType="1"/>
                </p:cNvSpPr>
                <p:nvPr/>
              </p:nvSpPr>
              <p:spPr bwMode="auto">
                <a:xfrm flipH="1">
                  <a:off x="2311" y="3295"/>
                  <a:ext cx="308" cy="11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2" name="Text Box 61">
                  <a:extLst>
                    <a:ext uri="{FF2B5EF4-FFF2-40B4-BE49-F238E27FC236}">
                      <a16:creationId xmlns:a16="http://schemas.microsoft.com/office/drawing/2014/main" id="{4858EE1B-D38D-E588-72AD-45DFFFB25916}"/>
                    </a:ext>
                  </a:extLst>
                </p:cNvPr>
                <p:cNvSpPr txBox="1">
                  <a:spLocks noChangeArrowheads="1"/>
                </p:cNvSpPr>
                <p:nvPr/>
              </p:nvSpPr>
              <p:spPr bwMode="auto">
                <a:xfrm rot="-1258356">
                  <a:off x="2026" y="3292"/>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solidFill>
                        <a:srgbClr val="FF3300"/>
                      </a:solidFill>
                      <a:ea typeface="仿宋_GB2312" pitchFamily="49" charset="-122"/>
                    </a:rPr>
                    <a:t>L</a:t>
                  </a:r>
                  <a:endParaRPr lang="en-US" altLang="zh-CN" sz="2800" b="1">
                    <a:solidFill>
                      <a:srgbClr val="FF3300"/>
                    </a:solidFill>
                    <a:ea typeface="仿宋_GB2312" pitchFamily="49" charset="-122"/>
                  </a:endParaRPr>
                </a:p>
              </p:txBody>
            </p:sp>
            <p:sp>
              <p:nvSpPr>
                <p:cNvPr id="26693" name="Text Box 62">
                  <a:extLst>
                    <a:ext uri="{FF2B5EF4-FFF2-40B4-BE49-F238E27FC236}">
                      <a16:creationId xmlns:a16="http://schemas.microsoft.com/office/drawing/2014/main" id="{C6681F18-9ECF-F203-9662-3E4BA8BD9C9B}"/>
                    </a:ext>
                  </a:extLst>
                </p:cNvPr>
                <p:cNvSpPr txBox="1">
                  <a:spLocks noChangeArrowheads="1"/>
                </p:cNvSpPr>
                <p:nvPr/>
              </p:nvSpPr>
              <p:spPr bwMode="auto">
                <a:xfrm rot="-1258356">
                  <a:off x="1769" y="321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solidFill>
                        <a:srgbClr val="FF3300"/>
                      </a:solidFill>
                      <a:ea typeface="仿宋_GB2312" pitchFamily="49" charset="-122"/>
                    </a:rPr>
                    <a:t>l</a:t>
                  </a:r>
                  <a:endParaRPr lang="en-US" altLang="zh-CN" sz="2800" b="1">
                    <a:solidFill>
                      <a:srgbClr val="FF3300"/>
                    </a:solidFill>
                    <a:ea typeface="仿宋_GB2312" pitchFamily="49" charset="-122"/>
                  </a:endParaRPr>
                </a:p>
              </p:txBody>
            </p:sp>
            <p:sp>
              <p:nvSpPr>
                <p:cNvPr id="26694" name="Text Box 63">
                  <a:extLst>
                    <a:ext uri="{FF2B5EF4-FFF2-40B4-BE49-F238E27FC236}">
                      <a16:creationId xmlns:a16="http://schemas.microsoft.com/office/drawing/2014/main" id="{7CEC0CAF-BE67-766B-0C39-F7767D8CCE3C}"/>
                    </a:ext>
                  </a:extLst>
                </p:cNvPr>
                <p:cNvSpPr txBox="1">
                  <a:spLocks noChangeArrowheads="1"/>
                </p:cNvSpPr>
                <p:nvPr/>
              </p:nvSpPr>
              <p:spPr bwMode="auto">
                <a:xfrm rot="-1258356">
                  <a:off x="1944" y="3108"/>
                  <a:ext cx="3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solidFill>
                        <a:srgbClr val="FF3300"/>
                      </a:solidFill>
                      <a:ea typeface="仿宋_GB2312" pitchFamily="49" charset="-122"/>
                    </a:rPr>
                    <a:t>d</a:t>
                  </a:r>
                  <a:r>
                    <a:rPr lang="en-US" altLang="zh-CN" sz="2800" b="1" i="1">
                      <a:solidFill>
                        <a:srgbClr val="FF3300"/>
                      </a:solidFill>
                      <a:ea typeface="仿宋_GB2312" pitchFamily="49" charset="-122"/>
                    </a:rPr>
                    <a:t>l</a:t>
                  </a:r>
                  <a:endParaRPr lang="en-US" altLang="zh-CN" sz="2800" b="1">
                    <a:solidFill>
                      <a:srgbClr val="FF3300"/>
                    </a:solidFill>
                    <a:ea typeface="仿宋_GB2312" pitchFamily="49" charset="-122"/>
                  </a:endParaRPr>
                </a:p>
              </p:txBody>
            </p:sp>
            <p:sp>
              <p:nvSpPr>
                <p:cNvPr id="26695" name="Rectangle 64">
                  <a:extLst>
                    <a:ext uri="{FF2B5EF4-FFF2-40B4-BE49-F238E27FC236}">
                      <a16:creationId xmlns:a16="http://schemas.microsoft.com/office/drawing/2014/main" id="{BC258341-104F-6996-773F-740F2A4DE457}"/>
                    </a:ext>
                  </a:extLst>
                </p:cNvPr>
                <p:cNvSpPr>
                  <a:spLocks noChangeArrowheads="1"/>
                </p:cNvSpPr>
                <p:nvPr/>
              </p:nvSpPr>
              <p:spPr bwMode="auto">
                <a:xfrm rot="-1437610">
                  <a:off x="1965" y="3074"/>
                  <a:ext cx="115" cy="37"/>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26696" name="AutoShape 65">
                  <a:extLst>
                    <a:ext uri="{FF2B5EF4-FFF2-40B4-BE49-F238E27FC236}">
                      <a16:creationId xmlns:a16="http://schemas.microsoft.com/office/drawing/2014/main" id="{D5FC7CE3-F3CB-E64B-76A4-C5E7C7FF5723}"/>
                    </a:ext>
                  </a:extLst>
                </p:cNvPr>
                <p:cNvSpPr>
                  <a:spLocks noChangeArrowheads="1"/>
                </p:cNvSpPr>
                <p:nvPr/>
              </p:nvSpPr>
              <p:spPr bwMode="auto">
                <a:xfrm rot="-1722358">
                  <a:off x="1897" y="2807"/>
                  <a:ext cx="77" cy="294"/>
                </a:xfrm>
                <a:prstGeom prst="upArrow">
                  <a:avLst>
                    <a:gd name="adj1" fmla="val 50000"/>
                    <a:gd name="adj2" fmla="val 95455"/>
                  </a:avLst>
                </a:prstGeom>
                <a:solidFill>
                  <a:srgbClr val="FFAB97"/>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26697" name="Text Box 66">
                  <a:extLst>
                    <a:ext uri="{FF2B5EF4-FFF2-40B4-BE49-F238E27FC236}">
                      <a16:creationId xmlns:a16="http://schemas.microsoft.com/office/drawing/2014/main" id="{14D2B559-1D93-7995-34EA-393FC4FA17E9}"/>
                    </a:ext>
                  </a:extLst>
                </p:cNvPr>
                <p:cNvSpPr txBox="1">
                  <a:spLocks noChangeArrowheads="1"/>
                </p:cNvSpPr>
                <p:nvPr/>
              </p:nvSpPr>
              <p:spPr bwMode="auto">
                <a:xfrm rot="-1258356">
                  <a:off x="1765" y="2592"/>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solidFill>
                        <a:srgbClr val="FF3300"/>
                      </a:solidFill>
                      <a:ea typeface="仿宋_GB2312" pitchFamily="49" charset="-122"/>
                    </a:rPr>
                    <a:t>v</a:t>
                  </a:r>
                  <a:endParaRPr lang="en-US" altLang="zh-CN" sz="2800" b="1">
                    <a:solidFill>
                      <a:srgbClr val="FF3300"/>
                    </a:solidFill>
                    <a:ea typeface="仿宋_GB2312" pitchFamily="49" charset="-122"/>
                  </a:endParaRPr>
                </a:p>
              </p:txBody>
            </p:sp>
            <p:sp>
              <p:nvSpPr>
                <p:cNvPr id="26698" name="Line 67">
                  <a:extLst>
                    <a:ext uri="{FF2B5EF4-FFF2-40B4-BE49-F238E27FC236}">
                      <a16:creationId xmlns:a16="http://schemas.microsoft.com/office/drawing/2014/main" id="{FC91B45B-4FB5-81A1-633F-1285EB625DFE}"/>
                    </a:ext>
                  </a:extLst>
                </p:cNvPr>
                <p:cNvSpPr>
                  <a:spLocks noChangeShapeType="1"/>
                </p:cNvSpPr>
                <p:nvPr/>
              </p:nvSpPr>
              <p:spPr bwMode="auto">
                <a:xfrm flipV="1">
                  <a:off x="1580" y="3258"/>
                  <a:ext cx="1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9" name="Text Box 68">
                  <a:extLst>
                    <a:ext uri="{FF2B5EF4-FFF2-40B4-BE49-F238E27FC236}">
                      <a16:creationId xmlns:a16="http://schemas.microsoft.com/office/drawing/2014/main" id="{CC8563F0-9F12-E1E5-9630-C57C61DB3876}"/>
                    </a:ext>
                  </a:extLst>
                </p:cNvPr>
                <p:cNvSpPr txBox="1">
                  <a:spLocks noChangeArrowheads="1"/>
                </p:cNvSpPr>
                <p:nvPr/>
              </p:nvSpPr>
              <p:spPr bwMode="auto">
                <a:xfrm>
                  <a:off x="2811" y="32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仿宋_GB2312" pitchFamily="49" charset="-122"/>
                    </a:rPr>
                    <a:t>x</a:t>
                  </a:r>
                  <a:endParaRPr lang="en-US" altLang="zh-CN" sz="2800" b="1">
                    <a:ea typeface="仿宋_GB2312" pitchFamily="49" charset="-122"/>
                  </a:endParaRPr>
                </a:p>
              </p:txBody>
            </p:sp>
            <p:sp>
              <p:nvSpPr>
                <p:cNvPr id="26700" name="Freeform 69">
                  <a:extLst>
                    <a:ext uri="{FF2B5EF4-FFF2-40B4-BE49-F238E27FC236}">
                      <a16:creationId xmlns:a16="http://schemas.microsoft.com/office/drawing/2014/main" id="{E4F1980D-1925-0C84-9FF8-74634CF0E758}"/>
                    </a:ext>
                  </a:extLst>
                </p:cNvPr>
                <p:cNvSpPr>
                  <a:spLocks/>
                </p:cNvSpPr>
                <p:nvPr/>
              </p:nvSpPr>
              <p:spPr bwMode="auto">
                <a:xfrm rot="-2052128">
                  <a:off x="2234" y="3000"/>
                  <a:ext cx="90" cy="258"/>
                </a:xfrm>
                <a:custGeom>
                  <a:avLst/>
                  <a:gdLst>
                    <a:gd name="T0" fmla="*/ 62 w 112"/>
                    <a:gd name="T1" fmla="*/ 0 h 336"/>
                    <a:gd name="T2" fmla="*/ 62 w 112"/>
                    <a:gd name="T3" fmla="*/ 113 h 336"/>
                    <a:gd name="T4" fmla="*/ 0 w 112"/>
                    <a:gd name="T5" fmla="*/ 198 h 336"/>
                    <a:gd name="T6" fmla="*/ 0 60000 65536"/>
                    <a:gd name="T7" fmla="*/ 0 60000 65536"/>
                    <a:gd name="T8" fmla="*/ 0 60000 65536"/>
                  </a:gdLst>
                  <a:ahLst/>
                  <a:cxnLst>
                    <a:cxn ang="T6">
                      <a:pos x="T0" y="T1"/>
                    </a:cxn>
                    <a:cxn ang="T7">
                      <a:pos x="T2" y="T3"/>
                    </a:cxn>
                    <a:cxn ang="T8">
                      <a:pos x="T4" y="T5"/>
                    </a:cxn>
                  </a:cxnLst>
                  <a:rect l="0" t="0" r="r" b="b"/>
                  <a:pathLst>
                    <a:path w="112" h="336">
                      <a:moveTo>
                        <a:pt x="96" y="0"/>
                      </a:moveTo>
                      <a:cubicBezTo>
                        <a:pt x="104" y="68"/>
                        <a:pt x="112" y="136"/>
                        <a:pt x="96" y="192"/>
                      </a:cubicBezTo>
                      <a:cubicBezTo>
                        <a:pt x="80" y="248"/>
                        <a:pt x="40" y="292"/>
                        <a:pt x="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01" name="Text Box 70">
                  <a:extLst>
                    <a:ext uri="{FF2B5EF4-FFF2-40B4-BE49-F238E27FC236}">
                      <a16:creationId xmlns:a16="http://schemas.microsoft.com/office/drawing/2014/main" id="{B12619F1-381B-E85A-9742-AC3EFC9ABEE9}"/>
                    </a:ext>
                  </a:extLst>
                </p:cNvPr>
                <p:cNvSpPr txBox="1">
                  <a:spLocks noChangeArrowheads="1"/>
                </p:cNvSpPr>
                <p:nvPr/>
              </p:nvSpPr>
              <p:spPr bwMode="auto">
                <a:xfrm>
                  <a:off x="2274" y="3000"/>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26702" name="Rectangle 71">
                  <a:extLst>
                    <a:ext uri="{FF2B5EF4-FFF2-40B4-BE49-F238E27FC236}">
                      <a16:creationId xmlns:a16="http://schemas.microsoft.com/office/drawing/2014/main" id="{1034518D-AB02-672E-8505-CE3D30B3809C}"/>
                    </a:ext>
                  </a:extLst>
                </p:cNvPr>
                <p:cNvSpPr>
                  <a:spLocks noChangeArrowheads="1"/>
                </p:cNvSpPr>
                <p:nvPr/>
              </p:nvSpPr>
              <p:spPr bwMode="auto">
                <a:xfrm>
                  <a:off x="1344" y="316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O</a:t>
                  </a:r>
                </a:p>
              </p:txBody>
            </p:sp>
          </p:grpSp>
          <p:sp>
            <p:nvSpPr>
              <p:cNvPr id="26682" name="Text Box 72">
                <a:extLst>
                  <a:ext uri="{FF2B5EF4-FFF2-40B4-BE49-F238E27FC236}">
                    <a16:creationId xmlns:a16="http://schemas.microsoft.com/office/drawing/2014/main" id="{53C24DD3-6C17-0812-6297-773F332AC4D0}"/>
                  </a:ext>
                </a:extLst>
              </p:cNvPr>
              <p:cNvSpPr txBox="1">
                <a:spLocks noChangeArrowheads="1"/>
              </p:cNvSpPr>
              <p:nvPr/>
            </p:nvSpPr>
            <p:spPr bwMode="auto">
              <a:xfrm>
                <a:off x="2064" y="1689"/>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t>A</a:t>
                </a:r>
              </a:p>
            </p:txBody>
          </p:sp>
        </p:grpSp>
      </p:grpSp>
      <p:grpSp>
        <p:nvGrpSpPr>
          <p:cNvPr id="985161" name="Group 73">
            <a:extLst>
              <a:ext uri="{FF2B5EF4-FFF2-40B4-BE49-F238E27FC236}">
                <a16:creationId xmlns:a16="http://schemas.microsoft.com/office/drawing/2014/main" id="{1A7499A5-F18B-9083-0272-9368FB65B573}"/>
              </a:ext>
            </a:extLst>
          </p:cNvPr>
          <p:cNvGrpSpPr>
            <a:grpSpLocks/>
          </p:cNvGrpSpPr>
          <p:nvPr/>
        </p:nvGrpSpPr>
        <p:grpSpPr bwMode="auto">
          <a:xfrm>
            <a:off x="914400" y="3886200"/>
            <a:ext cx="1597025" cy="1398588"/>
            <a:chOff x="1344" y="1954"/>
            <a:chExt cx="1006" cy="881"/>
          </a:xfrm>
        </p:grpSpPr>
        <p:sp>
          <p:nvSpPr>
            <p:cNvPr id="26638" name="Line 74">
              <a:extLst>
                <a:ext uri="{FF2B5EF4-FFF2-40B4-BE49-F238E27FC236}">
                  <a16:creationId xmlns:a16="http://schemas.microsoft.com/office/drawing/2014/main" id="{3D0E5D41-17AD-F827-0DAD-8A06D3474A0D}"/>
                </a:ext>
              </a:extLst>
            </p:cNvPr>
            <p:cNvSpPr>
              <a:spLocks noChangeShapeType="1"/>
            </p:cNvSpPr>
            <p:nvPr/>
          </p:nvSpPr>
          <p:spPr bwMode="auto">
            <a:xfrm>
              <a:off x="1344" y="2352"/>
              <a:ext cx="960" cy="336"/>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9" name="Freeform 75">
              <a:extLst>
                <a:ext uri="{FF2B5EF4-FFF2-40B4-BE49-F238E27FC236}">
                  <a16:creationId xmlns:a16="http://schemas.microsoft.com/office/drawing/2014/main" id="{C7D43E60-A234-804C-1639-CF8024399663}"/>
                </a:ext>
              </a:extLst>
            </p:cNvPr>
            <p:cNvSpPr>
              <a:spLocks/>
            </p:cNvSpPr>
            <p:nvPr/>
          </p:nvSpPr>
          <p:spPr bwMode="auto">
            <a:xfrm>
              <a:off x="2259" y="1954"/>
              <a:ext cx="91" cy="881"/>
            </a:xfrm>
            <a:custGeom>
              <a:avLst/>
              <a:gdLst>
                <a:gd name="T0" fmla="*/ 0 w 91"/>
                <a:gd name="T1" fmla="*/ 0 h 881"/>
                <a:gd name="T2" fmla="*/ 56 w 91"/>
                <a:gd name="T3" fmla="*/ 226 h 881"/>
                <a:gd name="T4" fmla="*/ 79 w 91"/>
                <a:gd name="T5" fmla="*/ 406 h 881"/>
                <a:gd name="T6" fmla="*/ 68 w 91"/>
                <a:gd name="T7" fmla="*/ 700 h 881"/>
                <a:gd name="T8" fmla="*/ 56 w 91"/>
                <a:gd name="T9" fmla="*/ 723 h 8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881">
                  <a:moveTo>
                    <a:pt x="0" y="0"/>
                  </a:moveTo>
                  <a:cubicBezTo>
                    <a:pt x="15" y="76"/>
                    <a:pt x="32" y="152"/>
                    <a:pt x="56" y="226"/>
                  </a:cubicBezTo>
                  <a:cubicBezTo>
                    <a:pt x="64" y="286"/>
                    <a:pt x="71" y="346"/>
                    <a:pt x="79" y="406"/>
                  </a:cubicBezTo>
                  <a:cubicBezTo>
                    <a:pt x="91" y="503"/>
                    <a:pt x="75" y="602"/>
                    <a:pt x="68" y="700"/>
                  </a:cubicBezTo>
                  <a:cubicBezTo>
                    <a:pt x="55" y="881"/>
                    <a:pt x="56" y="728"/>
                    <a:pt x="56" y="723"/>
                  </a:cubicBezTo>
                </a:path>
              </a:pathLst>
            </a:custGeom>
            <a:noFill/>
            <a:ln w="28575" cmpd="sng">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85167" name="Text Box 79">
            <a:extLst>
              <a:ext uri="{FF2B5EF4-FFF2-40B4-BE49-F238E27FC236}">
                <a16:creationId xmlns:a16="http://schemas.microsoft.com/office/drawing/2014/main" id="{6B191D66-5F7D-6E06-119B-9ED1D455697C}"/>
              </a:ext>
            </a:extLst>
          </p:cNvPr>
          <p:cNvSpPr txBox="1">
            <a:spLocks noChangeArrowheads="1"/>
          </p:cNvSpPr>
          <p:nvPr/>
        </p:nvSpPr>
        <p:spPr bwMode="auto">
          <a:xfrm>
            <a:off x="2819400" y="2438400"/>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Way I:</a:t>
            </a:r>
          </a:p>
        </p:txBody>
      </p:sp>
      <p:sp>
        <p:nvSpPr>
          <p:cNvPr id="985168" name="Text Box 80">
            <a:extLst>
              <a:ext uri="{FF2B5EF4-FFF2-40B4-BE49-F238E27FC236}">
                <a16:creationId xmlns:a16="http://schemas.microsoft.com/office/drawing/2014/main" id="{5D457B2E-E4B9-AEB1-AD12-0AA3E83C7134}"/>
              </a:ext>
            </a:extLst>
          </p:cNvPr>
          <p:cNvSpPr txBox="1">
            <a:spLocks noChangeArrowheads="1"/>
          </p:cNvSpPr>
          <p:nvPr/>
        </p:nvSpPr>
        <p:spPr bwMode="auto">
          <a:xfrm>
            <a:off x="2743200" y="53340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Way II:</a:t>
            </a:r>
          </a:p>
        </p:txBody>
      </p:sp>
      <p:sp>
        <p:nvSpPr>
          <p:cNvPr id="985169" name="Text Box 81">
            <a:extLst>
              <a:ext uri="{FF2B5EF4-FFF2-40B4-BE49-F238E27FC236}">
                <a16:creationId xmlns:a16="http://schemas.microsoft.com/office/drawing/2014/main" id="{C4F9DC77-F559-660C-B773-7D4D4D65885A}"/>
              </a:ext>
            </a:extLst>
          </p:cNvPr>
          <p:cNvSpPr txBox="1">
            <a:spLocks noChangeArrowheads="1"/>
          </p:cNvSpPr>
          <p:nvPr/>
        </p:nvSpPr>
        <p:spPr bwMode="auto">
          <a:xfrm>
            <a:off x="4114800" y="5334000"/>
            <a:ext cx="449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Making up a closed loop and using Faraday’s law.</a:t>
            </a:r>
          </a:p>
        </p:txBody>
      </p:sp>
      <p:sp>
        <p:nvSpPr>
          <p:cNvPr id="985170" name="Text Box 82">
            <a:extLst>
              <a:ext uri="{FF2B5EF4-FFF2-40B4-BE49-F238E27FC236}">
                <a16:creationId xmlns:a16="http://schemas.microsoft.com/office/drawing/2014/main" id="{1E05F75F-8765-71F6-ACD3-26275F811F08}"/>
              </a:ext>
            </a:extLst>
          </p:cNvPr>
          <p:cNvSpPr txBox="1">
            <a:spLocks noChangeArrowheads="1"/>
          </p:cNvSpPr>
          <p:nvPr/>
        </p:nvSpPr>
        <p:spPr bwMode="auto">
          <a:xfrm>
            <a:off x="152400" y="90488"/>
            <a:ext cx="1827213"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5170"/>
                                        </p:tgtEl>
                                        <p:attrNameLst>
                                          <p:attrName>style.visibility</p:attrName>
                                        </p:attrNameLst>
                                      </p:cBhvr>
                                      <p:to>
                                        <p:strVal val="visible"/>
                                      </p:to>
                                    </p:set>
                                    <p:animEffect transition="in" filter="wipe(left)">
                                      <p:cBhvr>
                                        <p:cTn id="7" dur="500"/>
                                        <p:tgtEl>
                                          <p:spTgt spid="985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5165"/>
                                        </p:tgtEl>
                                        <p:attrNameLst>
                                          <p:attrName>style.visibility</p:attrName>
                                        </p:attrNameLst>
                                      </p:cBhvr>
                                      <p:to>
                                        <p:strVal val="visible"/>
                                      </p:to>
                                    </p:set>
                                    <p:animEffect transition="in" filter="blinds(horizontal)">
                                      <p:cBhvr>
                                        <p:cTn id="12" dur="500"/>
                                        <p:tgtEl>
                                          <p:spTgt spid="985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85097"/>
                                        </p:tgtEl>
                                        <p:attrNameLst>
                                          <p:attrName>style.visibility</p:attrName>
                                        </p:attrNameLst>
                                      </p:cBhvr>
                                      <p:to>
                                        <p:strVal val="visible"/>
                                      </p:to>
                                    </p:set>
                                    <p:animEffect transition="in" filter="dissolve">
                                      <p:cBhvr>
                                        <p:cTn id="17" dur="500"/>
                                        <p:tgtEl>
                                          <p:spTgt spid="9850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85096"/>
                                        </p:tgtEl>
                                        <p:attrNameLst>
                                          <p:attrName>style.visibility</p:attrName>
                                        </p:attrNameLst>
                                      </p:cBhvr>
                                      <p:to>
                                        <p:strVal val="visible"/>
                                      </p:to>
                                    </p:set>
                                    <p:animEffect transition="in" filter="wipe(left)">
                                      <p:cBhvr>
                                        <p:cTn id="22" dur="500"/>
                                        <p:tgtEl>
                                          <p:spTgt spid="9850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85167">
                                            <p:txEl>
                                              <p:pRg st="0" end="0"/>
                                            </p:txEl>
                                          </p:spTgt>
                                        </p:tgtEl>
                                        <p:attrNameLst>
                                          <p:attrName>style.visibility</p:attrName>
                                        </p:attrNameLst>
                                      </p:cBhvr>
                                      <p:to>
                                        <p:strVal val="visible"/>
                                      </p:to>
                                    </p:set>
                                    <p:animEffect transition="in" filter="wipe(left)">
                                      <p:cBhvr>
                                        <p:cTn id="27" dur="500"/>
                                        <p:tgtEl>
                                          <p:spTgt spid="98516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85090"/>
                                        </p:tgtEl>
                                        <p:attrNameLst>
                                          <p:attrName>style.visibility</p:attrName>
                                        </p:attrNameLst>
                                      </p:cBhvr>
                                      <p:to>
                                        <p:strVal val="visible"/>
                                      </p:to>
                                    </p:set>
                                    <p:animEffect transition="in" filter="wipe(left)">
                                      <p:cBhvr>
                                        <p:cTn id="32" dur="500"/>
                                        <p:tgtEl>
                                          <p:spTgt spid="9850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85091"/>
                                        </p:tgtEl>
                                        <p:attrNameLst>
                                          <p:attrName>style.visibility</p:attrName>
                                        </p:attrNameLst>
                                      </p:cBhvr>
                                      <p:to>
                                        <p:strVal val="visible"/>
                                      </p:to>
                                    </p:set>
                                    <p:animEffect transition="in" filter="wipe(left)">
                                      <p:cBhvr>
                                        <p:cTn id="37" dur="500"/>
                                        <p:tgtEl>
                                          <p:spTgt spid="9850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85094"/>
                                        </p:tgtEl>
                                        <p:attrNameLst>
                                          <p:attrName>style.visibility</p:attrName>
                                        </p:attrNameLst>
                                      </p:cBhvr>
                                      <p:to>
                                        <p:strVal val="visible"/>
                                      </p:to>
                                    </p:set>
                                    <p:animEffect transition="in" filter="wipe(left)">
                                      <p:cBhvr>
                                        <p:cTn id="42" dur="500"/>
                                        <p:tgtEl>
                                          <p:spTgt spid="9850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85092"/>
                                        </p:tgtEl>
                                        <p:attrNameLst>
                                          <p:attrName>style.visibility</p:attrName>
                                        </p:attrNameLst>
                                      </p:cBhvr>
                                      <p:to>
                                        <p:strVal val="visible"/>
                                      </p:to>
                                    </p:set>
                                    <p:animEffect transition="in" filter="wipe(left)">
                                      <p:cBhvr>
                                        <p:cTn id="47" dur="500"/>
                                        <p:tgtEl>
                                          <p:spTgt spid="9850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85093"/>
                                        </p:tgtEl>
                                        <p:attrNameLst>
                                          <p:attrName>style.visibility</p:attrName>
                                        </p:attrNameLst>
                                      </p:cBhvr>
                                      <p:to>
                                        <p:strVal val="visible"/>
                                      </p:to>
                                    </p:set>
                                    <p:animEffect transition="in" filter="wipe(left)">
                                      <p:cBhvr>
                                        <p:cTn id="52" dur="500"/>
                                        <p:tgtEl>
                                          <p:spTgt spid="98509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85168">
                                            <p:txEl>
                                              <p:pRg st="0" end="0"/>
                                            </p:txEl>
                                          </p:spTgt>
                                        </p:tgtEl>
                                        <p:attrNameLst>
                                          <p:attrName>style.visibility</p:attrName>
                                        </p:attrNameLst>
                                      </p:cBhvr>
                                      <p:to>
                                        <p:strVal val="visible"/>
                                      </p:to>
                                    </p:set>
                                    <p:animEffect transition="in" filter="wipe(left)">
                                      <p:cBhvr>
                                        <p:cTn id="57" dur="500"/>
                                        <p:tgtEl>
                                          <p:spTgt spid="98516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85161"/>
                                        </p:tgtEl>
                                        <p:attrNameLst>
                                          <p:attrName>style.visibility</p:attrName>
                                        </p:attrNameLst>
                                      </p:cBhvr>
                                      <p:to>
                                        <p:strVal val="visible"/>
                                      </p:to>
                                    </p:set>
                                    <p:animEffect transition="in" filter="dissolve">
                                      <p:cBhvr>
                                        <p:cTn id="62" dur="500"/>
                                        <p:tgtEl>
                                          <p:spTgt spid="98516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85169">
                                            <p:txEl>
                                              <p:pRg st="0" end="0"/>
                                            </p:txEl>
                                          </p:spTgt>
                                        </p:tgtEl>
                                        <p:attrNameLst>
                                          <p:attrName>style.visibility</p:attrName>
                                        </p:attrNameLst>
                                      </p:cBhvr>
                                      <p:to>
                                        <p:strVal val="visible"/>
                                      </p:to>
                                    </p:set>
                                    <p:animEffect transition="in" filter="wipe(left)">
                                      <p:cBhvr>
                                        <p:cTn id="67" dur="500"/>
                                        <p:tgtEl>
                                          <p:spTgt spid="985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165" grpId="0"/>
      <p:bldP spid="985093" grpId="0" autoUpdateAnimBg="0"/>
      <p:bldP spid="985096" grpId="0" animBg="1" autoUpdateAnimBg="0"/>
      <p:bldP spid="985167" grpId="0" build="p" autoUpdateAnimBg="0"/>
      <p:bldP spid="985168" grpId="0" build="p" autoUpdateAnimBg="0"/>
      <p:bldP spid="985169" grpId="0" build="p" autoUpdateAnimBg="0"/>
      <p:bldP spid="98517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45" name="Text Box 33">
            <a:extLst>
              <a:ext uri="{FF2B5EF4-FFF2-40B4-BE49-F238E27FC236}">
                <a16:creationId xmlns:a16="http://schemas.microsoft.com/office/drawing/2014/main" id="{D6FC0F08-0C02-82AB-5497-EE7CC1CE135A}"/>
              </a:ext>
            </a:extLst>
          </p:cNvPr>
          <p:cNvSpPr txBox="1">
            <a:spLocks noChangeArrowheads="1"/>
          </p:cNvSpPr>
          <p:nvPr/>
        </p:nvSpPr>
        <p:spPr bwMode="auto">
          <a:xfrm>
            <a:off x="304800" y="2147888"/>
            <a:ext cx="1819275" cy="5191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sp>
        <p:nvSpPr>
          <p:cNvPr id="986146" name="Text Box 34">
            <a:extLst>
              <a:ext uri="{FF2B5EF4-FFF2-40B4-BE49-F238E27FC236}">
                <a16:creationId xmlns:a16="http://schemas.microsoft.com/office/drawing/2014/main" id="{46F33DAC-CC1B-2EE7-8D0E-D67C1C1D692F}"/>
              </a:ext>
            </a:extLst>
          </p:cNvPr>
          <p:cNvSpPr txBox="1">
            <a:spLocks noChangeArrowheads="1"/>
          </p:cNvSpPr>
          <p:nvPr/>
        </p:nvSpPr>
        <p:spPr bwMode="auto">
          <a:xfrm>
            <a:off x="76200" y="685800"/>
            <a:ext cx="8991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660033"/>
                </a:solidFill>
              </a:rPr>
              <a:t>As the figure, a straight wire of length </a:t>
            </a:r>
            <a:r>
              <a:rPr lang="en-US" altLang="zh-CN" sz="2800" b="1" i="1">
                <a:solidFill>
                  <a:srgbClr val="660033"/>
                </a:solidFill>
              </a:rPr>
              <a:t>l </a:t>
            </a:r>
            <a:r>
              <a:rPr lang="en-US" altLang="zh-CN" sz="2800" b="1">
                <a:solidFill>
                  <a:srgbClr val="660033"/>
                </a:solidFill>
              </a:rPr>
              <a:t>(</a:t>
            </a:r>
            <a:r>
              <a:rPr lang="en-US" altLang="zh-CN" sz="2800" b="1" i="1">
                <a:solidFill>
                  <a:srgbClr val="660033"/>
                </a:solidFill>
              </a:rPr>
              <a:t>MN</a:t>
            </a:r>
            <a:r>
              <a:rPr lang="en-US" altLang="zh-CN" sz="2800" b="1">
                <a:solidFill>
                  <a:srgbClr val="660033"/>
                </a:solidFill>
              </a:rPr>
              <a:t>) is put horizontally and free-fall. What is the potential difference of two side the wire at time </a:t>
            </a:r>
            <a:r>
              <a:rPr lang="en-US" altLang="zh-CN" sz="2800" b="1" i="1">
                <a:solidFill>
                  <a:srgbClr val="660033"/>
                </a:solidFill>
              </a:rPr>
              <a:t>t</a:t>
            </a:r>
            <a:r>
              <a:rPr lang="en-US" altLang="zh-CN" sz="2800" b="1">
                <a:solidFill>
                  <a:srgbClr val="660033"/>
                </a:solidFill>
              </a:rPr>
              <a:t> (</a:t>
            </a:r>
            <a:r>
              <a:rPr lang="zh-CN" altLang="en-US" sz="2000" b="1">
                <a:solidFill>
                  <a:srgbClr val="660033"/>
                </a:solidFill>
              </a:rPr>
              <a:t>经时间</a:t>
            </a:r>
            <a:r>
              <a:rPr lang="en-US" altLang="zh-CN" sz="2800" b="1" i="1">
                <a:solidFill>
                  <a:srgbClr val="660033"/>
                </a:solidFill>
              </a:rPr>
              <a:t>t </a:t>
            </a:r>
            <a:r>
              <a:rPr lang="zh-CN" altLang="en-US" sz="2000" b="1">
                <a:solidFill>
                  <a:srgbClr val="660033"/>
                </a:solidFill>
                <a:latin typeface="宋体" panose="02010600030101010101" pitchFamily="2" charset="-122"/>
              </a:rPr>
              <a:t>导线两端电位差</a:t>
            </a:r>
            <a:r>
              <a:rPr lang="en-US" altLang="zh-CN" sz="2000" b="1">
                <a:solidFill>
                  <a:srgbClr val="660033"/>
                </a:solidFill>
                <a:latin typeface="宋体" panose="02010600030101010101" pitchFamily="2" charset="-122"/>
              </a:rPr>
              <a:t>).</a:t>
            </a:r>
          </a:p>
        </p:txBody>
      </p:sp>
      <p:sp>
        <p:nvSpPr>
          <p:cNvPr id="986148" name="Text Box 36">
            <a:extLst>
              <a:ext uri="{FF2B5EF4-FFF2-40B4-BE49-F238E27FC236}">
                <a16:creationId xmlns:a16="http://schemas.microsoft.com/office/drawing/2014/main" id="{7AFA74F0-9219-9B96-2A72-EC71A2276CCA}"/>
              </a:ext>
            </a:extLst>
          </p:cNvPr>
          <p:cNvSpPr txBox="1">
            <a:spLocks noChangeArrowheads="1"/>
          </p:cNvSpPr>
          <p:nvPr/>
        </p:nvSpPr>
        <p:spPr bwMode="auto">
          <a:xfrm>
            <a:off x="4211638" y="5141913"/>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solidFill>
                  <a:srgbClr val="3333FF"/>
                </a:solidFill>
                <a:ea typeface="仿宋_GB2312" pitchFamily="49" charset="-122"/>
              </a:rPr>
              <a:t>Point M has a higher EMF.</a:t>
            </a:r>
            <a:endParaRPr lang="en-US" altLang="zh-CN" sz="2800" b="1">
              <a:latin typeface="楷体_GB2312" pitchFamily="49" charset="-122"/>
              <a:ea typeface="楷体_GB2312" pitchFamily="49" charset="-122"/>
            </a:endParaRPr>
          </a:p>
        </p:txBody>
      </p:sp>
      <p:sp>
        <p:nvSpPr>
          <p:cNvPr id="986150" name="Text Box 38">
            <a:extLst>
              <a:ext uri="{FF2B5EF4-FFF2-40B4-BE49-F238E27FC236}">
                <a16:creationId xmlns:a16="http://schemas.microsoft.com/office/drawing/2014/main" id="{830A918B-0D1A-C33B-C059-08263EE241B1}"/>
              </a:ext>
            </a:extLst>
          </p:cNvPr>
          <p:cNvSpPr txBox="1">
            <a:spLocks noChangeArrowheads="1"/>
          </p:cNvSpPr>
          <p:nvPr/>
        </p:nvSpPr>
        <p:spPr bwMode="auto">
          <a:xfrm>
            <a:off x="152400" y="90488"/>
            <a:ext cx="2043113"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
        <p:nvSpPr>
          <p:cNvPr id="986152" name="Text Box 40">
            <a:extLst>
              <a:ext uri="{FF2B5EF4-FFF2-40B4-BE49-F238E27FC236}">
                <a16:creationId xmlns:a16="http://schemas.microsoft.com/office/drawing/2014/main" id="{E39CFB43-8D1D-ADDA-2207-14FCA06BA210}"/>
              </a:ext>
            </a:extLst>
          </p:cNvPr>
          <p:cNvSpPr txBox="1">
            <a:spLocks noChangeArrowheads="1"/>
          </p:cNvSpPr>
          <p:nvPr/>
        </p:nvSpPr>
        <p:spPr bwMode="auto">
          <a:xfrm>
            <a:off x="457200" y="5821363"/>
            <a:ext cx="7467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u="sng">
                <a:solidFill>
                  <a:schemeClr val="tx2"/>
                </a:solidFill>
              </a:rPr>
              <a:t>Work out Problem 27 of P641 after class.</a:t>
            </a:r>
          </a:p>
        </p:txBody>
      </p:sp>
      <p:grpSp>
        <p:nvGrpSpPr>
          <p:cNvPr id="986156" name="Group 44">
            <a:extLst>
              <a:ext uri="{FF2B5EF4-FFF2-40B4-BE49-F238E27FC236}">
                <a16:creationId xmlns:a16="http://schemas.microsoft.com/office/drawing/2014/main" id="{EB59C24A-0F2B-2800-BEC9-8A78EF3A0D4D}"/>
              </a:ext>
            </a:extLst>
          </p:cNvPr>
          <p:cNvGrpSpPr>
            <a:grpSpLocks/>
          </p:cNvGrpSpPr>
          <p:nvPr/>
        </p:nvGrpSpPr>
        <p:grpSpPr bwMode="auto">
          <a:xfrm>
            <a:off x="5724525" y="1989138"/>
            <a:ext cx="3273425" cy="3025775"/>
            <a:chOff x="1202" y="1298"/>
            <a:chExt cx="2062" cy="1906"/>
          </a:xfrm>
        </p:grpSpPr>
        <p:pic>
          <p:nvPicPr>
            <p:cNvPr id="27660" name="Picture 41">
              <a:extLst>
                <a:ext uri="{FF2B5EF4-FFF2-40B4-BE49-F238E27FC236}">
                  <a16:creationId xmlns:a16="http://schemas.microsoft.com/office/drawing/2014/main" id="{2E115E45-67D4-F4B3-08F0-867F61C32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 y="1298"/>
              <a:ext cx="1881" cy="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Text Box 9">
              <a:extLst>
                <a:ext uri="{FF2B5EF4-FFF2-40B4-BE49-F238E27FC236}">
                  <a16:creationId xmlns:a16="http://schemas.microsoft.com/office/drawing/2014/main" id="{1D646F88-0596-EB40-1839-066D9FEE6CB2}"/>
                </a:ext>
              </a:extLst>
            </p:cNvPr>
            <p:cNvSpPr txBox="1">
              <a:spLocks noChangeArrowheads="1"/>
            </p:cNvSpPr>
            <p:nvPr/>
          </p:nvSpPr>
          <p:spPr bwMode="auto">
            <a:xfrm>
              <a:off x="2499" y="2051"/>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仿宋_GB2312" pitchFamily="49" charset="-122"/>
                </a:rPr>
                <a:t>a</a:t>
              </a:r>
              <a:endParaRPr lang="en-US" altLang="zh-CN" sz="2800" b="1">
                <a:ea typeface="仿宋_GB2312" pitchFamily="49" charset="-122"/>
              </a:endParaRPr>
            </a:p>
          </p:txBody>
        </p:sp>
        <p:sp>
          <p:nvSpPr>
            <p:cNvPr id="27662" name="Text Box 10">
              <a:extLst>
                <a:ext uri="{FF2B5EF4-FFF2-40B4-BE49-F238E27FC236}">
                  <a16:creationId xmlns:a16="http://schemas.microsoft.com/office/drawing/2014/main" id="{5A6DB620-EA0B-24B4-B027-8EAF7686CAB5}"/>
                </a:ext>
              </a:extLst>
            </p:cNvPr>
            <p:cNvSpPr txBox="1">
              <a:spLocks noChangeArrowheads="1"/>
            </p:cNvSpPr>
            <p:nvPr/>
          </p:nvSpPr>
          <p:spPr bwMode="auto">
            <a:xfrm>
              <a:off x="1701" y="202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仿宋_GB2312" pitchFamily="49" charset="-122"/>
                </a:rPr>
                <a:t>l</a:t>
              </a:r>
              <a:endParaRPr lang="en-US" altLang="zh-CN" sz="2800" b="1">
                <a:ea typeface="仿宋_GB2312" pitchFamily="49" charset="-122"/>
              </a:endParaRPr>
            </a:p>
          </p:txBody>
        </p:sp>
        <p:sp>
          <p:nvSpPr>
            <p:cNvPr id="27663" name="Text Box 16">
              <a:extLst>
                <a:ext uri="{FF2B5EF4-FFF2-40B4-BE49-F238E27FC236}">
                  <a16:creationId xmlns:a16="http://schemas.microsoft.com/office/drawing/2014/main" id="{33955498-FE76-9408-1D7D-D450DE5724C4}"/>
                </a:ext>
              </a:extLst>
            </p:cNvPr>
            <p:cNvSpPr txBox="1">
              <a:spLocks noChangeArrowheads="1"/>
            </p:cNvSpPr>
            <p:nvPr/>
          </p:nvSpPr>
          <p:spPr bwMode="auto">
            <a:xfrm>
              <a:off x="2185" y="1979"/>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i="1">
                  <a:ea typeface="仿宋_GB2312" pitchFamily="49" charset="-122"/>
                </a:rPr>
                <a:t>M</a:t>
              </a:r>
              <a:endParaRPr lang="en-US" altLang="zh-CN" sz="2400" b="1">
                <a:ea typeface="仿宋_GB2312" pitchFamily="49" charset="-122"/>
              </a:endParaRPr>
            </a:p>
          </p:txBody>
        </p:sp>
        <p:sp>
          <p:nvSpPr>
            <p:cNvPr id="27664" name="Text Box 17">
              <a:extLst>
                <a:ext uri="{FF2B5EF4-FFF2-40B4-BE49-F238E27FC236}">
                  <a16:creationId xmlns:a16="http://schemas.microsoft.com/office/drawing/2014/main" id="{55710396-2D05-9A5F-F984-6411FEBD16C4}"/>
                </a:ext>
              </a:extLst>
            </p:cNvPr>
            <p:cNvSpPr txBox="1">
              <a:spLocks noChangeArrowheads="1"/>
            </p:cNvSpPr>
            <p:nvPr/>
          </p:nvSpPr>
          <p:spPr bwMode="auto">
            <a:xfrm>
              <a:off x="1338" y="193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i="1">
                  <a:ea typeface="仿宋_GB2312" pitchFamily="49" charset="-122"/>
                </a:rPr>
                <a:t>N</a:t>
              </a:r>
              <a:endParaRPr lang="en-US" altLang="zh-CN" sz="2400" b="1">
                <a:ea typeface="仿宋_GB2312" pitchFamily="49" charset="-122"/>
              </a:endParaRPr>
            </a:p>
          </p:txBody>
        </p:sp>
        <p:grpSp>
          <p:nvGrpSpPr>
            <p:cNvPr id="27665" name="Group 43">
              <a:extLst>
                <a:ext uri="{FF2B5EF4-FFF2-40B4-BE49-F238E27FC236}">
                  <a16:creationId xmlns:a16="http://schemas.microsoft.com/office/drawing/2014/main" id="{7C02EF0D-37C6-69D5-5A9A-629568C6D3FA}"/>
                </a:ext>
              </a:extLst>
            </p:cNvPr>
            <p:cNvGrpSpPr>
              <a:grpSpLocks/>
            </p:cNvGrpSpPr>
            <p:nvPr/>
          </p:nvGrpSpPr>
          <p:grpSpPr bwMode="auto">
            <a:xfrm>
              <a:off x="2290" y="1434"/>
              <a:ext cx="485" cy="340"/>
              <a:chOff x="2245" y="1525"/>
              <a:chExt cx="485" cy="340"/>
            </a:xfrm>
          </p:grpSpPr>
          <p:graphicFrame>
            <p:nvGraphicFramePr>
              <p:cNvPr id="27672" name="Object 18">
                <a:extLst>
                  <a:ext uri="{FF2B5EF4-FFF2-40B4-BE49-F238E27FC236}">
                    <a16:creationId xmlns:a16="http://schemas.microsoft.com/office/drawing/2014/main" id="{7372BA02-0C9F-2526-96CF-96DEC6A3769C}"/>
                  </a:ext>
                </a:extLst>
              </p:cNvPr>
              <p:cNvGraphicFramePr>
                <a:graphicFrameLocks noChangeAspect="1"/>
              </p:cNvGraphicFramePr>
              <p:nvPr/>
            </p:nvGraphicFramePr>
            <p:xfrm>
              <a:off x="2463" y="1525"/>
              <a:ext cx="267" cy="296"/>
            </p:xfrm>
            <a:graphic>
              <a:graphicData uri="http://schemas.openxmlformats.org/presentationml/2006/ole">
                <mc:AlternateContent xmlns:mc="http://schemas.openxmlformats.org/markup-compatibility/2006">
                  <mc:Choice xmlns:v="urn:schemas-microsoft-com:vml" Requires="v">
                    <p:oleObj name="公式" r:id="rId3" imgW="3505200" imgH="4686300" progId="Equation.3">
                      <p:embed/>
                    </p:oleObj>
                  </mc:Choice>
                  <mc:Fallback>
                    <p:oleObj name="公式" r:id="rId3" imgW="3505200" imgH="46863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 y="1525"/>
                            <a:ext cx="267"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3" name="Object 19">
                <a:extLst>
                  <a:ext uri="{FF2B5EF4-FFF2-40B4-BE49-F238E27FC236}">
                    <a16:creationId xmlns:a16="http://schemas.microsoft.com/office/drawing/2014/main" id="{9B58A6FF-56FA-F873-B8DA-D7E0FA6AC84F}"/>
                  </a:ext>
                </a:extLst>
              </p:cNvPr>
              <p:cNvGraphicFramePr>
                <a:graphicFrameLocks noChangeAspect="1"/>
              </p:cNvGraphicFramePr>
              <p:nvPr/>
            </p:nvGraphicFramePr>
            <p:xfrm>
              <a:off x="2245" y="1525"/>
              <a:ext cx="290" cy="340"/>
            </p:xfrm>
            <a:graphic>
              <a:graphicData uri="http://schemas.openxmlformats.org/presentationml/2006/ole">
                <mc:AlternateContent xmlns:mc="http://schemas.openxmlformats.org/markup-compatibility/2006">
                  <mc:Choice xmlns:v="urn:schemas-microsoft-com:vml" Requires="v">
                    <p:oleObj name="公式" r:id="rId5" imgW="3797300" imgH="4102100" progId="Equation.3">
                      <p:embed/>
                    </p:oleObj>
                  </mc:Choice>
                  <mc:Fallback>
                    <p:oleObj name="公式" r:id="rId5" imgW="3797300" imgH="41021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1525"/>
                            <a:ext cx="29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666" name="Text Box 21">
              <a:extLst>
                <a:ext uri="{FF2B5EF4-FFF2-40B4-BE49-F238E27FC236}">
                  <a16:creationId xmlns:a16="http://schemas.microsoft.com/office/drawing/2014/main" id="{46A6E2E2-C9CA-FBBF-0FC9-EAC7A835A872}"/>
                </a:ext>
              </a:extLst>
            </p:cNvPr>
            <p:cNvSpPr txBox="1">
              <a:spLocks noChangeArrowheads="1"/>
            </p:cNvSpPr>
            <p:nvPr/>
          </p:nvSpPr>
          <p:spPr bwMode="auto">
            <a:xfrm>
              <a:off x="2107" y="2432"/>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仿宋_GB2312" pitchFamily="49" charset="-122"/>
                </a:rPr>
                <a:t>x</a:t>
              </a:r>
              <a:endParaRPr lang="en-US" altLang="zh-CN" sz="2800" b="1">
                <a:ea typeface="仿宋_GB2312" pitchFamily="49" charset="-122"/>
              </a:endParaRPr>
            </a:p>
          </p:txBody>
        </p:sp>
        <p:sp>
          <p:nvSpPr>
            <p:cNvPr id="27667" name="Text Box 22">
              <a:extLst>
                <a:ext uri="{FF2B5EF4-FFF2-40B4-BE49-F238E27FC236}">
                  <a16:creationId xmlns:a16="http://schemas.microsoft.com/office/drawing/2014/main" id="{18F9916C-0920-0DC1-1A76-FC71669E1169}"/>
                </a:ext>
              </a:extLst>
            </p:cNvPr>
            <p:cNvSpPr txBox="1">
              <a:spLocks noChangeArrowheads="1"/>
            </p:cNvSpPr>
            <p:nvPr/>
          </p:nvSpPr>
          <p:spPr bwMode="auto">
            <a:xfrm>
              <a:off x="1511" y="2441"/>
              <a:ext cx="3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ea typeface="仿宋_GB2312" pitchFamily="49" charset="-122"/>
                </a:rPr>
                <a:t>d</a:t>
              </a:r>
              <a:r>
                <a:rPr lang="en-US" altLang="zh-CN" sz="2800" i="1">
                  <a:ea typeface="仿宋_GB2312" pitchFamily="49" charset="-122"/>
                </a:rPr>
                <a:t>x</a:t>
              </a:r>
            </a:p>
          </p:txBody>
        </p:sp>
        <p:sp>
          <p:nvSpPr>
            <p:cNvPr id="27668" name="Rectangle 23">
              <a:extLst>
                <a:ext uri="{FF2B5EF4-FFF2-40B4-BE49-F238E27FC236}">
                  <a16:creationId xmlns:a16="http://schemas.microsoft.com/office/drawing/2014/main" id="{93406129-A685-CE05-D225-C4524E877184}"/>
                </a:ext>
              </a:extLst>
            </p:cNvPr>
            <p:cNvSpPr>
              <a:spLocks noChangeArrowheads="1"/>
            </p:cNvSpPr>
            <p:nvPr/>
          </p:nvSpPr>
          <p:spPr bwMode="auto">
            <a:xfrm flipH="1">
              <a:off x="1746" y="2396"/>
              <a:ext cx="181" cy="93"/>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27669" name="Text Box 26">
              <a:extLst>
                <a:ext uri="{FF2B5EF4-FFF2-40B4-BE49-F238E27FC236}">
                  <a16:creationId xmlns:a16="http://schemas.microsoft.com/office/drawing/2014/main" id="{2987A367-663E-D0E2-0AF5-EF32056F9BA1}"/>
                </a:ext>
              </a:extLst>
            </p:cNvPr>
            <p:cNvSpPr txBox="1">
              <a:spLocks noChangeArrowheads="1"/>
            </p:cNvSpPr>
            <p:nvPr/>
          </p:nvSpPr>
          <p:spPr bwMode="auto">
            <a:xfrm>
              <a:off x="2662" y="2451"/>
              <a:ext cx="2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ea typeface="仿宋_GB2312" pitchFamily="49" charset="-122"/>
                </a:rPr>
                <a:t>O</a:t>
              </a:r>
            </a:p>
          </p:txBody>
        </p:sp>
        <p:sp>
          <p:nvSpPr>
            <p:cNvPr id="27670" name="Text Box 27">
              <a:extLst>
                <a:ext uri="{FF2B5EF4-FFF2-40B4-BE49-F238E27FC236}">
                  <a16:creationId xmlns:a16="http://schemas.microsoft.com/office/drawing/2014/main" id="{5A1B2FEA-0F14-1D66-7539-DFC46EC2DE9D}"/>
                </a:ext>
              </a:extLst>
            </p:cNvPr>
            <p:cNvSpPr txBox="1">
              <a:spLocks noChangeArrowheads="1"/>
            </p:cNvSpPr>
            <p:nvPr/>
          </p:nvSpPr>
          <p:spPr bwMode="auto">
            <a:xfrm>
              <a:off x="1202" y="2160"/>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ea typeface="仿宋_GB2312" pitchFamily="49" charset="-122"/>
                </a:rPr>
                <a:t>x</a:t>
              </a:r>
            </a:p>
          </p:txBody>
        </p:sp>
        <p:sp>
          <p:nvSpPr>
            <p:cNvPr id="27671" name="Line 42">
              <a:extLst>
                <a:ext uri="{FF2B5EF4-FFF2-40B4-BE49-F238E27FC236}">
                  <a16:creationId xmlns:a16="http://schemas.microsoft.com/office/drawing/2014/main" id="{7D41F106-4F61-9BC4-78E1-32BB5314A995}"/>
                </a:ext>
              </a:extLst>
            </p:cNvPr>
            <p:cNvSpPr>
              <a:spLocks noChangeShapeType="1"/>
            </p:cNvSpPr>
            <p:nvPr/>
          </p:nvSpPr>
          <p:spPr bwMode="auto">
            <a:xfrm flipH="1">
              <a:off x="1202" y="2478"/>
              <a:ext cx="167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986157" name="Object 45">
            <a:extLst>
              <a:ext uri="{FF2B5EF4-FFF2-40B4-BE49-F238E27FC236}">
                <a16:creationId xmlns:a16="http://schemas.microsoft.com/office/drawing/2014/main" id="{11D2822E-256C-0EFC-4A95-3CDB3535572C}"/>
              </a:ext>
            </a:extLst>
          </p:cNvPr>
          <p:cNvGraphicFramePr>
            <a:graphicFrameLocks noChangeAspect="1"/>
          </p:cNvGraphicFramePr>
          <p:nvPr/>
        </p:nvGraphicFramePr>
        <p:xfrm>
          <a:off x="107950" y="3213100"/>
          <a:ext cx="3306763" cy="762000"/>
        </p:xfrm>
        <a:graphic>
          <a:graphicData uri="http://schemas.openxmlformats.org/presentationml/2006/ole">
            <mc:AlternateContent xmlns:mc="http://schemas.openxmlformats.org/markup-compatibility/2006">
              <mc:Choice xmlns:v="urn:schemas-microsoft-com:vml" Requires="v">
                <p:oleObj name="公式" r:id="rId7" imgW="28384500" imgH="7607300" progId="Equation.3">
                  <p:embed/>
                </p:oleObj>
              </mc:Choice>
              <mc:Fallback>
                <p:oleObj name="公式" r:id="rId7" imgW="28384500" imgH="7607300"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3213100"/>
                        <a:ext cx="33067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6158" name="Object 46">
            <a:extLst>
              <a:ext uri="{FF2B5EF4-FFF2-40B4-BE49-F238E27FC236}">
                <a16:creationId xmlns:a16="http://schemas.microsoft.com/office/drawing/2014/main" id="{437287BA-E529-9886-86D8-7D7B9A95DBB8}"/>
              </a:ext>
            </a:extLst>
          </p:cNvPr>
          <p:cNvGraphicFramePr>
            <a:graphicFrameLocks noChangeAspect="1"/>
          </p:cNvGraphicFramePr>
          <p:nvPr/>
        </p:nvGraphicFramePr>
        <p:xfrm>
          <a:off x="260350" y="3933825"/>
          <a:ext cx="4095750" cy="949325"/>
        </p:xfrm>
        <a:graphic>
          <a:graphicData uri="http://schemas.openxmlformats.org/presentationml/2006/ole">
            <mc:AlternateContent xmlns:mc="http://schemas.openxmlformats.org/markup-compatibility/2006">
              <mc:Choice xmlns:v="urn:schemas-microsoft-com:vml" Requires="v">
                <p:oleObj name="公式" r:id="rId9" imgW="26911300" imgH="9359900" progId="Equation.3">
                  <p:embed/>
                </p:oleObj>
              </mc:Choice>
              <mc:Fallback>
                <p:oleObj name="公式" r:id="rId9" imgW="26911300" imgH="9359900"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350" y="3933825"/>
                        <a:ext cx="409575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6159" name="Object 47">
            <a:extLst>
              <a:ext uri="{FF2B5EF4-FFF2-40B4-BE49-F238E27FC236}">
                <a16:creationId xmlns:a16="http://schemas.microsoft.com/office/drawing/2014/main" id="{5C05B15D-925A-E66D-4059-4276E34389C3}"/>
              </a:ext>
            </a:extLst>
          </p:cNvPr>
          <p:cNvGraphicFramePr>
            <a:graphicFrameLocks noChangeAspect="1"/>
          </p:cNvGraphicFramePr>
          <p:nvPr/>
        </p:nvGraphicFramePr>
        <p:xfrm>
          <a:off x="250825" y="4797425"/>
          <a:ext cx="3792538" cy="879475"/>
        </p:xfrm>
        <a:graphic>
          <a:graphicData uri="http://schemas.openxmlformats.org/presentationml/2006/ole">
            <mc:AlternateContent xmlns:mc="http://schemas.openxmlformats.org/markup-compatibility/2006">
              <mc:Choice xmlns:v="urn:schemas-microsoft-com:vml" Requires="v">
                <p:oleObj name="公式" r:id="rId11" imgW="29260800" imgH="9359900" progId="Equation.3">
                  <p:embed/>
                </p:oleObj>
              </mc:Choice>
              <mc:Fallback>
                <p:oleObj name="公式" r:id="rId11" imgW="29260800" imgH="9359900" progId="Equation.3">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4797425"/>
                        <a:ext cx="3792538"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6160" name="Object 48">
            <a:extLst>
              <a:ext uri="{FF2B5EF4-FFF2-40B4-BE49-F238E27FC236}">
                <a16:creationId xmlns:a16="http://schemas.microsoft.com/office/drawing/2014/main" id="{B792E9FA-A2A5-B09E-5BDD-F1B4CF9DF64F}"/>
              </a:ext>
            </a:extLst>
          </p:cNvPr>
          <p:cNvGraphicFramePr>
            <a:graphicFrameLocks noChangeAspect="1"/>
          </p:cNvGraphicFramePr>
          <p:nvPr/>
        </p:nvGraphicFramePr>
        <p:xfrm>
          <a:off x="3343275" y="3213100"/>
          <a:ext cx="2084388" cy="808038"/>
        </p:xfrm>
        <a:graphic>
          <a:graphicData uri="http://schemas.openxmlformats.org/presentationml/2006/ole">
            <mc:AlternateContent xmlns:mc="http://schemas.openxmlformats.org/markup-compatibility/2006">
              <mc:Choice xmlns:v="urn:schemas-microsoft-com:vml" Requires="v">
                <p:oleObj name="公式" r:id="rId13" imgW="17551400" imgH="7899400" progId="Equation.3">
                  <p:embed/>
                </p:oleObj>
              </mc:Choice>
              <mc:Fallback>
                <p:oleObj name="公式" r:id="rId13" imgW="17551400" imgH="7899400"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3275" y="3213100"/>
                        <a:ext cx="2084388"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6161" name="Text Box 49">
            <a:extLst>
              <a:ext uri="{FF2B5EF4-FFF2-40B4-BE49-F238E27FC236}">
                <a16:creationId xmlns:a16="http://schemas.microsoft.com/office/drawing/2014/main" id="{B32DF49C-5B63-3879-D101-3C0755C352E7}"/>
              </a:ext>
            </a:extLst>
          </p:cNvPr>
          <p:cNvSpPr txBox="1">
            <a:spLocks noChangeArrowheads="1"/>
          </p:cNvSpPr>
          <p:nvPr/>
        </p:nvSpPr>
        <p:spPr bwMode="auto">
          <a:xfrm>
            <a:off x="395288" y="2667000"/>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Setting </a:t>
            </a:r>
            <a:r>
              <a:rPr lang="en-US" altLang="zh-CN" sz="2800" b="1" i="1"/>
              <a:t>x</a:t>
            </a:r>
            <a:r>
              <a:rPr lang="en-US" altLang="zh-CN" sz="2800" b="1"/>
              <a:t> axis as the figure,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6150"/>
                                        </p:tgtEl>
                                        <p:attrNameLst>
                                          <p:attrName>style.visibility</p:attrName>
                                        </p:attrNameLst>
                                      </p:cBhvr>
                                      <p:to>
                                        <p:strVal val="visible"/>
                                      </p:to>
                                    </p:set>
                                    <p:animEffect transition="in" filter="wipe(left)">
                                      <p:cBhvr>
                                        <p:cTn id="7" dur="500"/>
                                        <p:tgtEl>
                                          <p:spTgt spid="9861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6146"/>
                                        </p:tgtEl>
                                        <p:attrNameLst>
                                          <p:attrName>style.visibility</p:attrName>
                                        </p:attrNameLst>
                                      </p:cBhvr>
                                      <p:to>
                                        <p:strVal val="visible"/>
                                      </p:to>
                                    </p:set>
                                    <p:animEffect transition="in" filter="blinds(horizontal)">
                                      <p:cBhvr>
                                        <p:cTn id="12" dur="500"/>
                                        <p:tgtEl>
                                          <p:spTgt spid="986146"/>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86156"/>
                                        </p:tgtEl>
                                        <p:attrNameLst>
                                          <p:attrName>style.visibility</p:attrName>
                                        </p:attrNameLst>
                                      </p:cBhvr>
                                      <p:to>
                                        <p:strVal val="visible"/>
                                      </p:to>
                                    </p:set>
                                    <p:animEffect transition="in" filter="blinds(horizontal)">
                                      <p:cBhvr>
                                        <p:cTn id="16" dur="500"/>
                                        <p:tgtEl>
                                          <p:spTgt spid="9861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86145"/>
                                        </p:tgtEl>
                                        <p:attrNameLst>
                                          <p:attrName>style.visibility</p:attrName>
                                        </p:attrNameLst>
                                      </p:cBhvr>
                                      <p:to>
                                        <p:strVal val="visible"/>
                                      </p:to>
                                    </p:set>
                                    <p:animEffect transition="in" filter="wipe(left)">
                                      <p:cBhvr>
                                        <p:cTn id="21" dur="500"/>
                                        <p:tgtEl>
                                          <p:spTgt spid="9861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86161">
                                            <p:txEl>
                                              <p:pRg st="0" end="0"/>
                                            </p:txEl>
                                          </p:spTgt>
                                        </p:tgtEl>
                                        <p:attrNameLst>
                                          <p:attrName>style.visibility</p:attrName>
                                        </p:attrNameLst>
                                      </p:cBhvr>
                                      <p:to>
                                        <p:strVal val="visible"/>
                                      </p:to>
                                    </p:set>
                                    <p:animEffect transition="in" filter="wipe(left)">
                                      <p:cBhvr>
                                        <p:cTn id="26" dur="500"/>
                                        <p:tgtEl>
                                          <p:spTgt spid="986161">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86157"/>
                                        </p:tgtEl>
                                        <p:attrNameLst>
                                          <p:attrName>style.visibility</p:attrName>
                                        </p:attrNameLst>
                                      </p:cBhvr>
                                      <p:to>
                                        <p:strVal val="visible"/>
                                      </p:to>
                                    </p:set>
                                    <p:animEffect transition="in" filter="wipe(left)">
                                      <p:cBhvr>
                                        <p:cTn id="31" dur="500"/>
                                        <p:tgtEl>
                                          <p:spTgt spid="9861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86160"/>
                                        </p:tgtEl>
                                        <p:attrNameLst>
                                          <p:attrName>style.visibility</p:attrName>
                                        </p:attrNameLst>
                                      </p:cBhvr>
                                      <p:to>
                                        <p:strVal val="visible"/>
                                      </p:to>
                                    </p:set>
                                    <p:animEffect transition="in" filter="wipe(left)">
                                      <p:cBhvr>
                                        <p:cTn id="36" dur="500"/>
                                        <p:tgtEl>
                                          <p:spTgt spid="9861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986158"/>
                                        </p:tgtEl>
                                        <p:attrNameLst>
                                          <p:attrName>style.visibility</p:attrName>
                                        </p:attrNameLst>
                                      </p:cBhvr>
                                      <p:to>
                                        <p:strVal val="visible"/>
                                      </p:to>
                                    </p:set>
                                    <p:animEffect transition="in" filter="box(out)">
                                      <p:cBhvr>
                                        <p:cTn id="41" dur="500"/>
                                        <p:tgtEl>
                                          <p:spTgt spid="98615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nodeType="clickEffect">
                                  <p:stCondLst>
                                    <p:cond delay="0"/>
                                  </p:stCondLst>
                                  <p:childTnLst>
                                    <p:set>
                                      <p:cBhvr>
                                        <p:cTn id="45" dur="1" fill="hold">
                                          <p:stCondLst>
                                            <p:cond delay="0"/>
                                          </p:stCondLst>
                                        </p:cTn>
                                        <p:tgtEl>
                                          <p:spTgt spid="986159"/>
                                        </p:tgtEl>
                                        <p:attrNameLst>
                                          <p:attrName>style.visibility</p:attrName>
                                        </p:attrNameLst>
                                      </p:cBhvr>
                                      <p:to>
                                        <p:strVal val="visible"/>
                                      </p:to>
                                    </p:set>
                                    <p:animEffect transition="in" filter="box(out)">
                                      <p:cBhvr>
                                        <p:cTn id="46" dur="500"/>
                                        <p:tgtEl>
                                          <p:spTgt spid="9861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986148"/>
                                        </p:tgtEl>
                                        <p:attrNameLst>
                                          <p:attrName>style.visibility</p:attrName>
                                        </p:attrNameLst>
                                      </p:cBhvr>
                                      <p:to>
                                        <p:strVal val="visible"/>
                                      </p:to>
                                    </p:set>
                                    <p:animEffect transition="in" filter="wipe(left)">
                                      <p:cBhvr>
                                        <p:cTn id="51" dur="500"/>
                                        <p:tgtEl>
                                          <p:spTgt spid="98614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986152">
                                            <p:txEl>
                                              <p:pRg st="0" end="0"/>
                                            </p:txEl>
                                          </p:spTgt>
                                        </p:tgtEl>
                                        <p:attrNameLst>
                                          <p:attrName>style.visibility</p:attrName>
                                        </p:attrNameLst>
                                      </p:cBhvr>
                                      <p:to>
                                        <p:strVal val="visible"/>
                                      </p:to>
                                    </p:set>
                                    <p:animEffect transition="in" filter="wipe(left)">
                                      <p:cBhvr>
                                        <p:cTn id="56" dur="500"/>
                                        <p:tgtEl>
                                          <p:spTgt spid="9861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45" grpId="0" animBg="1" autoUpdateAnimBg="0"/>
      <p:bldP spid="986146" grpId="0" autoUpdateAnimBg="0"/>
      <p:bldP spid="986148" grpId="0" autoUpdateAnimBg="0"/>
      <p:bldP spid="986150" grpId="0" animBg="1" autoUpdateAnimBg="0"/>
      <p:bldP spid="986152" grpId="0" build="p" autoUpdateAnimBg="0"/>
      <p:bldP spid="98616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Text Box 2">
            <a:extLst>
              <a:ext uri="{FF2B5EF4-FFF2-40B4-BE49-F238E27FC236}">
                <a16:creationId xmlns:a16="http://schemas.microsoft.com/office/drawing/2014/main" id="{AC730297-C471-149F-40BD-004279BD4AA8}"/>
              </a:ext>
            </a:extLst>
          </p:cNvPr>
          <p:cNvSpPr txBox="1">
            <a:spLocks noChangeArrowheads="1"/>
          </p:cNvSpPr>
          <p:nvPr/>
        </p:nvSpPr>
        <p:spPr bwMode="auto">
          <a:xfrm>
            <a:off x="395288" y="260350"/>
            <a:ext cx="7772400" cy="579438"/>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2. </a:t>
            </a:r>
            <a:r>
              <a:rPr kumimoji="0" lang="en-US" altLang="zh-CN" b="1">
                <a:solidFill>
                  <a:schemeClr val="tx2"/>
                </a:solidFill>
                <a:cs typeface="Arial" panose="020B0604020202020204" pitchFamily="34" charset="0"/>
              </a:rPr>
              <a:t>Induced electric fields and EMF </a:t>
            </a:r>
            <a:r>
              <a:rPr lang="en-US" altLang="zh-CN" sz="2800" b="1"/>
              <a:t>(P635)</a:t>
            </a:r>
            <a:endParaRPr lang="en-US" altLang="zh-CN" b="1"/>
          </a:p>
        </p:txBody>
      </p:sp>
      <p:sp>
        <p:nvSpPr>
          <p:cNvPr id="987139" name="Text Box 3">
            <a:extLst>
              <a:ext uri="{FF2B5EF4-FFF2-40B4-BE49-F238E27FC236}">
                <a16:creationId xmlns:a16="http://schemas.microsoft.com/office/drawing/2014/main" id="{32246222-0244-85F2-1C3C-BB43591182B9}"/>
              </a:ext>
            </a:extLst>
          </p:cNvPr>
          <p:cNvSpPr txBox="1">
            <a:spLocks noChangeArrowheads="1"/>
          </p:cNvSpPr>
          <p:nvPr/>
        </p:nvSpPr>
        <p:spPr bwMode="auto">
          <a:xfrm>
            <a:off x="304800" y="76200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0000"/>
                </a:solidFill>
              </a:rPr>
              <a:t>Induced electric field</a:t>
            </a:r>
            <a:r>
              <a:rPr lang="en-US" altLang="zh-CN" b="1">
                <a:solidFill>
                  <a:srgbClr val="3333FF"/>
                </a:solidFill>
              </a:rPr>
              <a:t> arising from the </a:t>
            </a:r>
            <a:r>
              <a:rPr lang="en-US" altLang="zh-CN" b="1">
                <a:solidFill>
                  <a:srgbClr val="FF0000"/>
                </a:solidFill>
              </a:rPr>
              <a:t>changing</a:t>
            </a:r>
            <a:r>
              <a:rPr lang="en-US" altLang="zh-CN" b="1">
                <a:solidFill>
                  <a:srgbClr val="3333FF"/>
                </a:solidFill>
              </a:rPr>
              <a:t> of magnetic field with the time</a:t>
            </a:r>
            <a:r>
              <a:rPr lang="en-US" altLang="zh-CN" sz="2800" b="1">
                <a:solidFill>
                  <a:srgbClr val="3333FF"/>
                </a:solidFill>
              </a:rPr>
              <a:t>.</a:t>
            </a:r>
          </a:p>
        </p:txBody>
      </p:sp>
      <p:sp>
        <p:nvSpPr>
          <p:cNvPr id="987140" name="Rectangle 4">
            <a:extLst>
              <a:ext uri="{FF2B5EF4-FFF2-40B4-BE49-F238E27FC236}">
                <a16:creationId xmlns:a16="http://schemas.microsoft.com/office/drawing/2014/main" id="{1CDD9759-B907-2CB6-E0E7-7229CF06D501}"/>
              </a:ext>
            </a:extLst>
          </p:cNvPr>
          <p:cNvSpPr>
            <a:spLocks noChangeArrowheads="1"/>
          </p:cNvSpPr>
          <p:nvPr/>
        </p:nvSpPr>
        <p:spPr bwMode="auto">
          <a:xfrm>
            <a:off x="457200" y="44577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ea typeface="楷体_GB2312" pitchFamily="49" charset="-122"/>
                <a:sym typeface="Symbol" pitchFamily="2" charset="2"/>
              </a:rPr>
              <a:t>Connect with the law of Faraday,</a:t>
            </a:r>
          </a:p>
        </p:txBody>
      </p:sp>
      <p:graphicFrame>
        <p:nvGraphicFramePr>
          <p:cNvPr id="987141" name="Object 5">
            <a:extLst>
              <a:ext uri="{FF2B5EF4-FFF2-40B4-BE49-F238E27FC236}">
                <a16:creationId xmlns:a16="http://schemas.microsoft.com/office/drawing/2014/main" id="{22B4EC5C-E642-53C2-1DE7-1F6F3AF9B7BB}"/>
              </a:ext>
            </a:extLst>
          </p:cNvPr>
          <p:cNvGraphicFramePr>
            <a:graphicFrameLocks noChangeAspect="1"/>
          </p:cNvGraphicFramePr>
          <p:nvPr/>
        </p:nvGraphicFramePr>
        <p:xfrm>
          <a:off x="755650" y="5157788"/>
          <a:ext cx="5006975" cy="979487"/>
        </p:xfrm>
        <a:graphic>
          <a:graphicData uri="http://schemas.openxmlformats.org/presentationml/2006/ole">
            <mc:AlternateContent xmlns:mc="http://schemas.openxmlformats.org/markup-compatibility/2006">
              <mc:Choice xmlns:v="urn:schemas-microsoft-com:vml" Requires="v">
                <p:oleObj name="公式" r:id="rId2" imgW="48272700" imgH="10236200" progId="Equation.3">
                  <p:embed/>
                </p:oleObj>
              </mc:Choice>
              <mc:Fallback>
                <p:oleObj name="公式" r:id="rId2" imgW="48272700" imgH="10236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5157788"/>
                        <a:ext cx="5006975" cy="9794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7142" name="Object 6">
            <a:extLst>
              <a:ext uri="{FF2B5EF4-FFF2-40B4-BE49-F238E27FC236}">
                <a16:creationId xmlns:a16="http://schemas.microsoft.com/office/drawing/2014/main" id="{D50EB7BB-1504-99EF-52C7-558892DDD423}"/>
              </a:ext>
            </a:extLst>
          </p:cNvPr>
          <p:cNvGraphicFramePr>
            <a:graphicFrameLocks noChangeAspect="1"/>
          </p:cNvGraphicFramePr>
          <p:nvPr/>
        </p:nvGraphicFramePr>
        <p:xfrm>
          <a:off x="2017713" y="2332038"/>
          <a:ext cx="3778250" cy="1036637"/>
        </p:xfrm>
        <a:graphic>
          <a:graphicData uri="http://schemas.openxmlformats.org/presentationml/2006/ole">
            <mc:AlternateContent xmlns:mc="http://schemas.openxmlformats.org/markup-compatibility/2006">
              <mc:Choice xmlns:v="urn:schemas-microsoft-com:vml" Requires="v">
                <p:oleObj name="公式" r:id="rId4" imgW="31013400" imgH="9944100" progId="Equation.3">
                  <p:embed/>
                </p:oleObj>
              </mc:Choice>
              <mc:Fallback>
                <p:oleObj name="公式" r:id="rId4" imgW="31013400" imgH="9944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7713" y="2332038"/>
                        <a:ext cx="3778250" cy="1036637"/>
                      </a:xfrm>
                      <a:prstGeom prst="rect">
                        <a:avLst/>
                      </a:prstGeom>
                      <a:solidFill>
                        <a:srgbClr val="FFBFBF"/>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7143" name="Group 7">
            <a:extLst>
              <a:ext uri="{FF2B5EF4-FFF2-40B4-BE49-F238E27FC236}">
                <a16:creationId xmlns:a16="http://schemas.microsoft.com/office/drawing/2014/main" id="{CB3CC509-5253-EC2E-D053-22B67166112A}"/>
              </a:ext>
            </a:extLst>
          </p:cNvPr>
          <p:cNvGrpSpPr>
            <a:grpSpLocks/>
          </p:cNvGrpSpPr>
          <p:nvPr/>
        </p:nvGrpSpPr>
        <p:grpSpPr bwMode="auto">
          <a:xfrm>
            <a:off x="228600" y="1817688"/>
            <a:ext cx="8520113" cy="595312"/>
            <a:chOff x="192" y="1104"/>
            <a:chExt cx="5280" cy="375"/>
          </a:xfrm>
        </p:grpSpPr>
        <p:sp>
          <p:nvSpPr>
            <p:cNvPr id="28681" name="Text Box 8">
              <a:extLst>
                <a:ext uri="{FF2B5EF4-FFF2-40B4-BE49-F238E27FC236}">
                  <a16:creationId xmlns:a16="http://schemas.microsoft.com/office/drawing/2014/main" id="{AC5839A4-265C-664F-ED55-701B41EDA61F}"/>
                </a:ext>
              </a:extLst>
            </p:cNvPr>
            <p:cNvSpPr txBox="1">
              <a:spLocks noChangeArrowheads="1"/>
            </p:cNvSpPr>
            <p:nvPr/>
          </p:nvSpPr>
          <p:spPr bwMode="auto">
            <a:xfrm>
              <a:off x="192" y="1104"/>
              <a:ext cx="43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From the definition of EMF</a:t>
              </a:r>
              <a:r>
                <a:rPr lang="en-US" altLang="zh-CN" sz="2800" b="1"/>
                <a:t> (</a:t>
              </a:r>
              <a:r>
                <a:rPr lang="zh-CN" altLang="en-US" sz="2000" b="1">
                  <a:latin typeface="宋体" panose="02010600030101010101" pitchFamily="2" charset="-122"/>
                </a:rPr>
                <a:t>电源的电动势</a:t>
              </a:r>
              <a:r>
                <a:rPr lang="en-US" altLang="zh-CN" sz="2000" b="1">
                  <a:latin typeface="宋体" panose="02010600030101010101" pitchFamily="2" charset="-122"/>
                </a:rPr>
                <a:t>)</a:t>
              </a:r>
              <a:r>
                <a:rPr lang="en-US" altLang="zh-CN" sz="2800" b="1"/>
                <a:t>: </a:t>
              </a:r>
            </a:p>
          </p:txBody>
        </p:sp>
        <p:sp>
          <p:nvSpPr>
            <p:cNvPr id="28682" name="Text Box 9">
              <a:extLst>
                <a:ext uri="{FF2B5EF4-FFF2-40B4-BE49-F238E27FC236}">
                  <a16:creationId xmlns:a16="http://schemas.microsoft.com/office/drawing/2014/main" id="{2EAC9D1D-42EA-6350-D41B-CB86085199BA}"/>
                </a:ext>
              </a:extLst>
            </p:cNvPr>
            <p:cNvSpPr txBox="1">
              <a:spLocks noChangeArrowheads="1"/>
            </p:cNvSpPr>
            <p:nvPr/>
          </p:nvSpPr>
          <p:spPr bwMode="auto">
            <a:xfrm>
              <a:off x="4464" y="1152"/>
              <a:ext cx="10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(in P566)</a:t>
              </a:r>
            </a:p>
          </p:txBody>
        </p:sp>
      </p:grpSp>
      <p:sp>
        <p:nvSpPr>
          <p:cNvPr id="987146" name="Text Box 10">
            <a:extLst>
              <a:ext uri="{FF2B5EF4-FFF2-40B4-BE49-F238E27FC236}">
                <a16:creationId xmlns:a16="http://schemas.microsoft.com/office/drawing/2014/main" id="{41544B45-8B85-0D94-03DE-CCC699A5CE0E}"/>
              </a:ext>
            </a:extLst>
          </p:cNvPr>
          <p:cNvSpPr txBox="1">
            <a:spLocks noChangeArrowheads="1"/>
          </p:cNvSpPr>
          <p:nvPr/>
        </p:nvSpPr>
        <p:spPr bwMode="auto">
          <a:xfrm>
            <a:off x="228600" y="33147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Induced EMF equals to the </a:t>
            </a:r>
            <a:r>
              <a:rPr lang="en-US" altLang="zh-CN" b="1">
                <a:solidFill>
                  <a:srgbClr val="FF0000"/>
                </a:solidFill>
              </a:rPr>
              <a:t>circulation</a:t>
            </a:r>
            <a:r>
              <a:rPr lang="en-US" altLang="zh-CN" b="1">
                <a:solidFill>
                  <a:srgbClr val="3333FF"/>
                </a:solidFill>
              </a:rPr>
              <a:t> of induced electric field</a:t>
            </a:r>
            <a:r>
              <a:rPr lang="en-US" altLang="zh-CN" b="1"/>
              <a:t> </a:t>
            </a:r>
            <a:r>
              <a:rPr lang="en-US" altLang="zh-CN" sz="2000" b="1"/>
              <a:t>(</a:t>
            </a:r>
            <a:r>
              <a:rPr lang="zh-CN" altLang="en-US" sz="2000" b="1">
                <a:solidFill>
                  <a:schemeClr val="tx2"/>
                </a:solidFill>
              </a:rPr>
              <a:t>感生电动势等于感生电场场强的环流</a:t>
            </a:r>
            <a:r>
              <a:rPr lang="en-US" altLang="zh-CN" sz="2000" b="1">
                <a:solidFill>
                  <a:schemeClr val="tx2"/>
                </a:solidFill>
              </a:rPr>
              <a:t>).</a:t>
            </a:r>
            <a:r>
              <a:rPr lang="en-US" altLang="zh-CN" sz="2000" b="1"/>
              <a:t> </a:t>
            </a:r>
          </a:p>
        </p:txBody>
      </p:sp>
      <p:sp>
        <p:nvSpPr>
          <p:cNvPr id="987147" name="AutoShape 11">
            <a:extLst>
              <a:ext uri="{FF2B5EF4-FFF2-40B4-BE49-F238E27FC236}">
                <a16:creationId xmlns:a16="http://schemas.microsoft.com/office/drawing/2014/main" id="{FB1A57FA-3221-8B4B-EA1B-0CEE519C0B5C}"/>
              </a:ext>
            </a:extLst>
          </p:cNvPr>
          <p:cNvSpPr>
            <a:spLocks noChangeArrowheads="1"/>
          </p:cNvSpPr>
          <p:nvPr/>
        </p:nvSpPr>
        <p:spPr bwMode="auto">
          <a:xfrm>
            <a:off x="5943600" y="4991100"/>
            <a:ext cx="3048000" cy="762000"/>
          </a:xfrm>
          <a:prstGeom prst="cloudCallout">
            <a:avLst>
              <a:gd name="adj1" fmla="val -22185"/>
              <a:gd name="adj2" fmla="val -336875"/>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t>Take notes!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7138"/>
                                        </p:tgtEl>
                                        <p:attrNameLst>
                                          <p:attrName>style.visibility</p:attrName>
                                        </p:attrNameLst>
                                      </p:cBhvr>
                                      <p:to>
                                        <p:strVal val="visible"/>
                                      </p:to>
                                    </p:set>
                                    <p:animEffect transition="in" filter="wipe(left)">
                                      <p:cBhvr>
                                        <p:cTn id="7" dur="500"/>
                                        <p:tgtEl>
                                          <p:spTgt spid="98713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87147"/>
                                        </p:tgtEl>
                                        <p:attrNameLst>
                                          <p:attrName>style.visibility</p:attrName>
                                        </p:attrNameLst>
                                      </p:cBhvr>
                                      <p:to>
                                        <p:strVal val="visible"/>
                                      </p:to>
                                    </p:set>
                                    <p:animEffect transition="in" filter="dissolve">
                                      <p:cBhvr>
                                        <p:cTn id="11" dur="500"/>
                                        <p:tgtEl>
                                          <p:spTgt spid="9871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87139">
                                            <p:txEl>
                                              <p:pRg st="0" end="0"/>
                                            </p:txEl>
                                          </p:spTgt>
                                        </p:tgtEl>
                                        <p:attrNameLst>
                                          <p:attrName>style.visibility</p:attrName>
                                        </p:attrNameLst>
                                      </p:cBhvr>
                                      <p:to>
                                        <p:strVal val="visible"/>
                                      </p:to>
                                    </p:set>
                                    <p:animEffect transition="in" filter="wipe(left)">
                                      <p:cBhvr>
                                        <p:cTn id="16" dur="500"/>
                                        <p:tgtEl>
                                          <p:spTgt spid="98713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87143"/>
                                        </p:tgtEl>
                                        <p:attrNameLst>
                                          <p:attrName>style.visibility</p:attrName>
                                        </p:attrNameLst>
                                      </p:cBhvr>
                                      <p:to>
                                        <p:strVal val="visible"/>
                                      </p:to>
                                    </p:set>
                                    <p:animEffect transition="in" filter="wipe(left)">
                                      <p:cBhvr>
                                        <p:cTn id="21" dur="500"/>
                                        <p:tgtEl>
                                          <p:spTgt spid="9871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87142"/>
                                        </p:tgtEl>
                                        <p:attrNameLst>
                                          <p:attrName>style.visibility</p:attrName>
                                        </p:attrNameLst>
                                      </p:cBhvr>
                                      <p:to>
                                        <p:strVal val="visible"/>
                                      </p:to>
                                    </p:set>
                                    <p:animEffect transition="in" filter="wipe(left)">
                                      <p:cBhvr>
                                        <p:cTn id="26" dur="500"/>
                                        <p:tgtEl>
                                          <p:spTgt spid="98714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987146"/>
                                        </p:tgtEl>
                                        <p:attrNameLst>
                                          <p:attrName>style.visibility</p:attrName>
                                        </p:attrNameLst>
                                      </p:cBhvr>
                                      <p:to>
                                        <p:strVal val="visible"/>
                                      </p:to>
                                    </p:set>
                                    <p:animEffect transition="in" filter="box(in)">
                                      <p:cBhvr>
                                        <p:cTn id="31" dur="500"/>
                                        <p:tgtEl>
                                          <p:spTgt spid="98714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87140">
                                            <p:txEl>
                                              <p:pRg st="0" end="0"/>
                                            </p:txEl>
                                          </p:spTgt>
                                        </p:tgtEl>
                                        <p:attrNameLst>
                                          <p:attrName>style.visibility</p:attrName>
                                        </p:attrNameLst>
                                      </p:cBhvr>
                                      <p:to>
                                        <p:strVal val="visible"/>
                                      </p:to>
                                    </p:set>
                                    <p:animEffect transition="in" filter="wipe(left)">
                                      <p:cBhvr>
                                        <p:cTn id="36" dur="500"/>
                                        <p:tgtEl>
                                          <p:spTgt spid="987140">
                                            <p:txEl>
                                              <p:pRg st="0" end="0"/>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500"/>
                                  </p:stCondLst>
                                  <p:childTnLst>
                                    <p:set>
                                      <p:cBhvr>
                                        <p:cTn id="39" dur="1" fill="hold">
                                          <p:stCondLst>
                                            <p:cond delay="0"/>
                                          </p:stCondLst>
                                        </p:cTn>
                                        <p:tgtEl>
                                          <p:spTgt spid="987141"/>
                                        </p:tgtEl>
                                        <p:attrNameLst>
                                          <p:attrName>style.visibility</p:attrName>
                                        </p:attrNameLst>
                                      </p:cBhvr>
                                      <p:to>
                                        <p:strVal val="visible"/>
                                      </p:to>
                                    </p:set>
                                    <p:animEffect transition="in" filter="wipe(left)">
                                      <p:cBhvr>
                                        <p:cTn id="40" dur="500"/>
                                        <p:tgtEl>
                                          <p:spTgt spid="98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8" grpId="0" animBg="1" autoUpdateAnimBg="0"/>
      <p:bldP spid="987139" grpId="0" build="p" autoUpdateAnimBg="0"/>
      <p:bldP spid="987140" grpId="0" build="p" autoUpdateAnimBg="0"/>
      <p:bldP spid="987146" grpId="0" autoUpdateAnimBg="0"/>
      <p:bldP spid="98714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3" name="Text Box 3">
            <a:extLst>
              <a:ext uri="{FF2B5EF4-FFF2-40B4-BE49-F238E27FC236}">
                <a16:creationId xmlns:a16="http://schemas.microsoft.com/office/drawing/2014/main" id="{986CD682-5865-C56F-7968-E854375A1F58}"/>
              </a:ext>
            </a:extLst>
          </p:cNvPr>
          <p:cNvSpPr txBox="1">
            <a:spLocks noChangeArrowheads="1"/>
          </p:cNvSpPr>
          <p:nvPr/>
        </p:nvSpPr>
        <p:spPr bwMode="auto">
          <a:xfrm>
            <a:off x="327025" y="1009650"/>
            <a:ext cx="8458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            A changing magnetic field produces an electric field </a:t>
            </a:r>
            <a:r>
              <a:rPr lang="en-US" altLang="zh-CN" b="1">
                <a:solidFill>
                  <a:schemeClr val="tx2"/>
                </a:solidFill>
              </a:rPr>
              <a:t>even if there is no conducting loop.</a:t>
            </a:r>
          </a:p>
        </p:txBody>
      </p:sp>
      <p:grpSp>
        <p:nvGrpSpPr>
          <p:cNvPr id="988183" name="Group 23">
            <a:extLst>
              <a:ext uri="{FF2B5EF4-FFF2-40B4-BE49-F238E27FC236}">
                <a16:creationId xmlns:a16="http://schemas.microsoft.com/office/drawing/2014/main" id="{8DAFB4B5-B319-E955-C272-56E08A5B9D51}"/>
              </a:ext>
            </a:extLst>
          </p:cNvPr>
          <p:cNvGrpSpPr>
            <a:grpSpLocks/>
          </p:cNvGrpSpPr>
          <p:nvPr/>
        </p:nvGrpSpPr>
        <p:grpSpPr bwMode="auto">
          <a:xfrm>
            <a:off x="250825" y="476250"/>
            <a:ext cx="1752600" cy="762000"/>
            <a:chOff x="158" y="300"/>
            <a:chExt cx="1104" cy="480"/>
          </a:xfrm>
        </p:grpSpPr>
        <p:sp>
          <p:nvSpPr>
            <p:cNvPr id="29715" name="AutoShape 5">
              <a:extLst>
                <a:ext uri="{FF2B5EF4-FFF2-40B4-BE49-F238E27FC236}">
                  <a16:creationId xmlns:a16="http://schemas.microsoft.com/office/drawing/2014/main" id="{39E9E61E-9084-45A4-F3AF-EFB9A5D12422}"/>
                </a:ext>
              </a:extLst>
            </p:cNvPr>
            <p:cNvSpPr>
              <a:spLocks noChangeArrowheads="1"/>
            </p:cNvSpPr>
            <p:nvPr/>
          </p:nvSpPr>
          <p:spPr bwMode="auto">
            <a:xfrm>
              <a:off x="158" y="300"/>
              <a:ext cx="1104" cy="480"/>
            </a:xfrm>
            <a:prstGeom prst="irregularSeal1">
              <a:avLst/>
            </a:prstGeom>
            <a:solidFill>
              <a:srgbClr val="FF0000"/>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29716" name="Text Box 6">
              <a:extLst>
                <a:ext uri="{FF2B5EF4-FFF2-40B4-BE49-F238E27FC236}">
                  <a16:creationId xmlns:a16="http://schemas.microsoft.com/office/drawing/2014/main" id="{80C6D802-F54C-09AB-A1E9-1D277EADBF9D}"/>
                </a:ext>
              </a:extLst>
            </p:cNvPr>
            <p:cNvSpPr txBox="1">
              <a:spLocks noChangeArrowheads="1"/>
            </p:cNvSpPr>
            <p:nvPr/>
          </p:nvSpPr>
          <p:spPr bwMode="auto">
            <a:xfrm>
              <a:off x="388" y="375"/>
              <a:ext cx="76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400" b="1">
                  <a:solidFill>
                    <a:schemeClr val="tx2"/>
                  </a:solidFill>
                  <a:ea typeface="楷体_GB2312" pitchFamily="49" charset="-122"/>
                </a:rPr>
                <a:t>Notes</a:t>
              </a:r>
              <a:r>
                <a:rPr kumimoji="0" lang="zh-CN" altLang="en-US" sz="2400" b="1">
                  <a:solidFill>
                    <a:schemeClr val="tx2"/>
                  </a:solidFill>
                  <a:ea typeface="楷体_GB2312" pitchFamily="49" charset="-122"/>
                </a:rPr>
                <a:t>！</a:t>
              </a:r>
            </a:p>
          </p:txBody>
        </p:sp>
      </p:grpSp>
      <p:graphicFrame>
        <p:nvGraphicFramePr>
          <p:cNvPr id="988167" name="Object 7">
            <a:extLst>
              <a:ext uri="{FF2B5EF4-FFF2-40B4-BE49-F238E27FC236}">
                <a16:creationId xmlns:a16="http://schemas.microsoft.com/office/drawing/2014/main" id="{900901E5-165E-11B8-81F0-672F10B8F1E1}"/>
              </a:ext>
            </a:extLst>
          </p:cNvPr>
          <p:cNvGraphicFramePr>
            <a:graphicFrameLocks noChangeAspect="1"/>
          </p:cNvGraphicFramePr>
          <p:nvPr/>
        </p:nvGraphicFramePr>
        <p:xfrm>
          <a:off x="2720975" y="201613"/>
          <a:ext cx="3506788" cy="782637"/>
        </p:xfrm>
        <a:graphic>
          <a:graphicData uri="http://schemas.openxmlformats.org/presentationml/2006/ole">
            <mc:AlternateContent xmlns:mc="http://schemas.openxmlformats.org/markup-compatibility/2006">
              <mc:Choice xmlns:v="urn:schemas-microsoft-com:vml" Requires="v">
                <p:oleObj name="公式" r:id="rId2" imgW="39789100" imgH="9652000" progId="Equation.3">
                  <p:embed/>
                </p:oleObj>
              </mc:Choice>
              <mc:Fallback>
                <p:oleObj name="公式" r:id="rId2" imgW="39789100" imgH="96520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975" y="201613"/>
                        <a:ext cx="3506788" cy="782637"/>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8168" name="Text Box 8">
            <a:extLst>
              <a:ext uri="{FF2B5EF4-FFF2-40B4-BE49-F238E27FC236}">
                <a16:creationId xmlns:a16="http://schemas.microsoft.com/office/drawing/2014/main" id="{3ACFB0AA-9AB5-FDBB-AF75-17E294DFA018}"/>
              </a:ext>
            </a:extLst>
          </p:cNvPr>
          <p:cNvSpPr txBox="1">
            <a:spLocks noChangeArrowheads="1"/>
          </p:cNvSpPr>
          <p:nvPr/>
        </p:nvSpPr>
        <p:spPr bwMode="auto">
          <a:xfrm>
            <a:off x="304800" y="2916238"/>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(1)</a:t>
            </a:r>
            <a:r>
              <a:rPr lang="en-US" altLang="zh-CN" b="1"/>
              <a:t> It also </a:t>
            </a:r>
            <a:r>
              <a:rPr lang="en-US" altLang="zh-CN" b="1">
                <a:solidFill>
                  <a:srgbClr val="3333FF"/>
                </a:solidFill>
              </a:rPr>
              <a:t>has acting force</a:t>
            </a:r>
            <a:r>
              <a:rPr lang="en-US" altLang="zh-CN" b="1"/>
              <a:t> on charged particle as static electric field does</a:t>
            </a:r>
            <a:r>
              <a:rPr lang="en-US" altLang="zh-CN" sz="2800" b="1"/>
              <a:t> (</a:t>
            </a:r>
            <a:r>
              <a:rPr lang="zh-CN" altLang="en-US" sz="2000" b="1">
                <a:latin typeface="宋体" panose="02010600030101010101" pitchFamily="2" charset="-122"/>
              </a:rPr>
              <a:t>感生电场对电荷有作用力</a:t>
            </a:r>
            <a:r>
              <a:rPr lang="en-US" altLang="zh-CN" sz="2800" b="1">
                <a:latin typeface="楷体_GB2312" pitchFamily="49" charset="-122"/>
                <a:ea typeface="楷体_GB2312" pitchFamily="49" charset="-122"/>
              </a:rPr>
              <a:t>)</a:t>
            </a:r>
            <a:r>
              <a:rPr lang="en-US" altLang="zh-CN" sz="2800" b="1"/>
              <a:t>.</a:t>
            </a:r>
          </a:p>
        </p:txBody>
      </p:sp>
      <p:graphicFrame>
        <p:nvGraphicFramePr>
          <p:cNvPr id="988169" name="Object 9">
            <a:extLst>
              <a:ext uri="{FF2B5EF4-FFF2-40B4-BE49-F238E27FC236}">
                <a16:creationId xmlns:a16="http://schemas.microsoft.com/office/drawing/2014/main" id="{F3AC68D7-FB35-4473-9B37-967015A67F36}"/>
              </a:ext>
            </a:extLst>
          </p:cNvPr>
          <p:cNvGraphicFramePr>
            <a:graphicFrameLocks noChangeAspect="1"/>
          </p:cNvGraphicFramePr>
          <p:nvPr/>
        </p:nvGraphicFramePr>
        <p:xfrm>
          <a:off x="3489325" y="3983038"/>
          <a:ext cx="1597025" cy="581025"/>
        </p:xfrm>
        <a:graphic>
          <a:graphicData uri="http://schemas.openxmlformats.org/presentationml/2006/ole">
            <mc:AlternateContent xmlns:mc="http://schemas.openxmlformats.org/markup-compatibility/2006">
              <mc:Choice xmlns:v="urn:schemas-microsoft-com:vml" Requires="v">
                <p:oleObj name="公式" r:id="rId4" imgW="12293600" imgH="5562600" progId="Equation.3">
                  <p:embed/>
                </p:oleObj>
              </mc:Choice>
              <mc:Fallback>
                <p:oleObj name="公式" r:id="rId4" imgW="12293600" imgH="556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9325" y="3983038"/>
                        <a:ext cx="159702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8170" name="Object 10">
            <a:extLst>
              <a:ext uri="{FF2B5EF4-FFF2-40B4-BE49-F238E27FC236}">
                <a16:creationId xmlns:a16="http://schemas.microsoft.com/office/drawing/2014/main" id="{5BED40D4-C8BB-19E2-E8E7-948A1B6AA574}"/>
              </a:ext>
            </a:extLst>
          </p:cNvPr>
          <p:cNvGraphicFramePr>
            <a:graphicFrameLocks noChangeAspect="1"/>
          </p:cNvGraphicFramePr>
          <p:nvPr/>
        </p:nvGraphicFramePr>
        <p:xfrm>
          <a:off x="1704975" y="5181600"/>
          <a:ext cx="4057650" cy="1039813"/>
        </p:xfrm>
        <a:graphic>
          <a:graphicData uri="http://schemas.openxmlformats.org/presentationml/2006/ole">
            <mc:AlternateContent xmlns:mc="http://schemas.openxmlformats.org/markup-compatibility/2006">
              <mc:Choice xmlns:v="urn:schemas-microsoft-com:vml" Requires="v">
                <p:oleObj name="公式" r:id="rId6" imgW="33350200" imgH="10528300" progId="Equation.3">
                  <p:embed/>
                </p:oleObj>
              </mc:Choice>
              <mc:Fallback>
                <p:oleObj name="公式" r:id="rId6" imgW="33350200" imgH="105283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4975" y="5181600"/>
                        <a:ext cx="405765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8171" name="Text Box 11">
            <a:extLst>
              <a:ext uri="{FF2B5EF4-FFF2-40B4-BE49-F238E27FC236}">
                <a16:creationId xmlns:a16="http://schemas.microsoft.com/office/drawing/2014/main" id="{6AA2143B-EA58-1FBB-BF3E-AA5ED1632889}"/>
              </a:ext>
            </a:extLst>
          </p:cNvPr>
          <p:cNvSpPr txBox="1">
            <a:spLocks noChangeArrowheads="1"/>
          </p:cNvSpPr>
          <p:nvPr/>
        </p:nvSpPr>
        <p:spPr bwMode="auto">
          <a:xfrm>
            <a:off x="152400" y="4516438"/>
            <a:ext cx="7696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(2)</a:t>
            </a:r>
            <a:r>
              <a:rPr lang="en-US" altLang="zh-CN" b="1"/>
              <a:t> It is </a:t>
            </a:r>
            <a:r>
              <a:rPr lang="en-US" altLang="zh-CN" b="1">
                <a:solidFill>
                  <a:srgbClr val="3333FF"/>
                </a:solidFill>
              </a:rPr>
              <a:t>origin</a:t>
            </a:r>
            <a:r>
              <a:rPr lang="en-US" altLang="zh-CN" b="1"/>
              <a:t> from varying magnetic field</a:t>
            </a:r>
            <a:r>
              <a:rPr lang="en-US" altLang="zh-CN" b="1">
                <a:latin typeface="宋体" panose="02010600030101010101" pitchFamily="2" charset="-122"/>
              </a:rPr>
              <a:t>.</a:t>
            </a:r>
          </a:p>
        </p:txBody>
      </p:sp>
      <p:grpSp>
        <p:nvGrpSpPr>
          <p:cNvPr id="988172" name="Group 12">
            <a:extLst>
              <a:ext uri="{FF2B5EF4-FFF2-40B4-BE49-F238E27FC236}">
                <a16:creationId xmlns:a16="http://schemas.microsoft.com/office/drawing/2014/main" id="{DB01B2A6-0866-D254-C04A-818B381C659D}"/>
              </a:ext>
            </a:extLst>
          </p:cNvPr>
          <p:cNvGrpSpPr>
            <a:grpSpLocks/>
          </p:cNvGrpSpPr>
          <p:nvPr/>
        </p:nvGrpSpPr>
        <p:grpSpPr bwMode="auto">
          <a:xfrm>
            <a:off x="395288" y="2205038"/>
            <a:ext cx="7239000" cy="731837"/>
            <a:chOff x="336" y="48"/>
            <a:chExt cx="4560" cy="461"/>
          </a:xfrm>
        </p:grpSpPr>
        <p:sp>
          <p:nvSpPr>
            <p:cNvPr id="29713" name="Text Box 13">
              <a:extLst>
                <a:ext uri="{FF2B5EF4-FFF2-40B4-BE49-F238E27FC236}">
                  <a16:creationId xmlns:a16="http://schemas.microsoft.com/office/drawing/2014/main" id="{62F168D9-8464-54EE-C5B4-DEE90A76AD5B}"/>
                </a:ext>
              </a:extLst>
            </p:cNvPr>
            <p:cNvSpPr txBox="1">
              <a:spLocks noChangeArrowheads="1"/>
            </p:cNvSpPr>
            <p:nvPr/>
          </p:nvSpPr>
          <p:spPr bwMode="auto">
            <a:xfrm>
              <a:off x="672" y="144"/>
              <a:ext cx="4224" cy="365"/>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The </a:t>
              </a:r>
              <a:r>
                <a:rPr lang="en-US" altLang="zh-CN" b="1">
                  <a:solidFill>
                    <a:srgbClr val="3333FF"/>
                  </a:solidFill>
                </a:rPr>
                <a:t>features</a:t>
              </a:r>
              <a:r>
                <a:rPr lang="en-US" altLang="zh-CN" b="1">
                  <a:solidFill>
                    <a:schemeClr val="tx2"/>
                  </a:solidFill>
                </a:rPr>
                <a:t> of induced electric field:</a:t>
              </a:r>
            </a:p>
          </p:txBody>
        </p:sp>
        <p:sp>
          <p:nvSpPr>
            <p:cNvPr id="29714" name="AutoShape 14">
              <a:extLst>
                <a:ext uri="{FF2B5EF4-FFF2-40B4-BE49-F238E27FC236}">
                  <a16:creationId xmlns:a16="http://schemas.microsoft.com/office/drawing/2014/main" id="{99C67483-674A-6B7B-D5C7-B140A79BA284}"/>
                </a:ext>
              </a:extLst>
            </p:cNvPr>
            <p:cNvSpPr>
              <a:spLocks noChangeArrowheads="1"/>
            </p:cNvSpPr>
            <p:nvPr/>
          </p:nvSpPr>
          <p:spPr bwMode="auto">
            <a:xfrm>
              <a:off x="336" y="48"/>
              <a:ext cx="432" cy="240"/>
            </a:xfrm>
            <a:prstGeom prst="star4">
              <a:avLst>
                <a:gd name="adj" fmla="val 16051"/>
              </a:avLst>
            </a:prstGeom>
            <a:gradFill rotWithShape="0">
              <a:gsLst>
                <a:gs pos="0">
                  <a:srgbClr val="FD63CD"/>
                </a:gs>
                <a:gs pos="100000">
                  <a:srgbClr val="BA4996"/>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pSp>
      <p:grpSp>
        <p:nvGrpSpPr>
          <p:cNvPr id="988175" name="Group 15">
            <a:extLst>
              <a:ext uri="{FF2B5EF4-FFF2-40B4-BE49-F238E27FC236}">
                <a16:creationId xmlns:a16="http://schemas.microsoft.com/office/drawing/2014/main" id="{D2D8E99C-3E1D-5067-1E62-23E10E27D841}"/>
              </a:ext>
            </a:extLst>
          </p:cNvPr>
          <p:cNvGrpSpPr>
            <a:grpSpLocks/>
          </p:cNvGrpSpPr>
          <p:nvPr/>
        </p:nvGrpSpPr>
        <p:grpSpPr bwMode="auto">
          <a:xfrm>
            <a:off x="6816725" y="4267200"/>
            <a:ext cx="2211388" cy="2514600"/>
            <a:chOff x="4272" y="2688"/>
            <a:chExt cx="1393" cy="1584"/>
          </a:xfrm>
        </p:grpSpPr>
        <p:graphicFrame>
          <p:nvGraphicFramePr>
            <p:cNvPr id="29706" name="Object 16">
              <a:extLst>
                <a:ext uri="{FF2B5EF4-FFF2-40B4-BE49-F238E27FC236}">
                  <a16:creationId xmlns:a16="http://schemas.microsoft.com/office/drawing/2014/main" id="{AC0B1612-26EE-73D1-FD6A-758A3A76769E}"/>
                </a:ext>
              </a:extLst>
            </p:cNvPr>
            <p:cNvGraphicFramePr>
              <a:graphicFrameLocks noChangeAspect="1"/>
            </p:cNvGraphicFramePr>
            <p:nvPr/>
          </p:nvGraphicFramePr>
          <p:xfrm>
            <a:off x="4464" y="3379"/>
            <a:ext cx="912" cy="893"/>
          </p:xfrm>
          <a:graphic>
            <a:graphicData uri="http://schemas.openxmlformats.org/presentationml/2006/ole">
              <mc:AlternateContent xmlns:mc="http://schemas.openxmlformats.org/markup-compatibility/2006">
                <mc:Choice xmlns:v="urn:schemas-microsoft-com:vml" Requires="v">
                  <p:oleObj name="BMP 图象" r:id="rId8" imgW="933450" imgH="914400" progId="Paint.Picture">
                    <p:embed/>
                  </p:oleObj>
                </mc:Choice>
                <mc:Fallback>
                  <p:oleObj name="BMP 图象" r:id="rId8" imgW="933450" imgH="914400" progId="Paint.Picture">
                    <p:embed/>
                    <p:pic>
                      <p:nvPicPr>
                        <p:cNvPr id="0" name="Object 16"/>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4" y="3379"/>
                          <a:ext cx="912" cy="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Oval 17">
              <a:extLst>
                <a:ext uri="{FF2B5EF4-FFF2-40B4-BE49-F238E27FC236}">
                  <a16:creationId xmlns:a16="http://schemas.microsoft.com/office/drawing/2014/main" id="{159A37C3-96F2-D9AB-A1CB-6E16EDDAAF6F}"/>
                </a:ext>
              </a:extLst>
            </p:cNvPr>
            <p:cNvSpPr>
              <a:spLocks noChangeArrowheads="1"/>
            </p:cNvSpPr>
            <p:nvPr/>
          </p:nvSpPr>
          <p:spPr bwMode="auto">
            <a:xfrm>
              <a:off x="4272" y="3379"/>
              <a:ext cx="1248" cy="44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29708" name="Text Box 18">
              <a:extLst>
                <a:ext uri="{FF2B5EF4-FFF2-40B4-BE49-F238E27FC236}">
                  <a16:creationId xmlns:a16="http://schemas.microsoft.com/office/drawing/2014/main" id="{E9DD334C-CFA5-5DF7-970D-77471ED845EA}"/>
                </a:ext>
              </a:extLst>
            </p:cNvPr>
            <p:cNvSpPr txBox="1">
              <a:spLocks noChangeArrowheads="1"/>
            </p:cNvSpPr>
            <p:nvPr/>
          </p:nvSpPr>
          <p:spPr bwMode="auto">
            <a:xfrm>
              <a:off x="5063" y="3783"/>
              <a:ext cx="17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b="1" i="1">
                <a:ea typeface="仿宋_GB2312" pitchFamily="49" charset="-122"/>
              </a:endParaRPr>
            </a:p>
          </p:txBody>
        </p:sp>
        <p:sp>
          <p:nvSpPr>
            <p:cNvPr id="29709" name="Freeform 19">
              <a:extLst>
                <a:ext uri="{FF2B5EF4-FFF2-40B4-BE49-F238E27FC236}">
                  <a16:creationId xmlns:a16="http://schemas.microsoft.com/office/drawing/2014/main" id="{ABD4B82F-10FD-AED9-69C6-6D34EDDAD031}"/>
                </a:ext>
              </a:extLst>
            </p:cNvPr>
            <p:cNvSpPr>
              <a:spLocks/>
            </p:cNvSpPr>
            <p:nvPr/>
          </p:nvSpPr>
          <p:spPr bwMode="auto">
            <a:xfrm>
              <a:off x="5079" y="3709"/>
              <a:ext cx="365" cy="110"/>
            </a:xfrm>
            <a:custGeom>
              <a:avLst/>
              <a:gdLst>
                <a:gd name="T0" fmla="*/ 0 w 576"/>
                <a:gd name="T1" fmla="*/ 84 h 144"/>
                <a:gd name="T2" fmla="*/ 116 w 576"/>
                <a:gd name="T3" fmla="*/ 56 h 144"/>
                <a:gd name="T4" fmla="*/ 231 w 576"/>
                <a:gd name="T5" fmla="*/ 0 h 144"/>
                <a:gd name="T6" fmla="*/ 0 60000 65536"/>
                <a:gd name="T7" fmla="*/ 0 60000 65536"/>
                <a:gd name="T8" fmla="*/ 0 60000 65536"/>
              </a:gdLst>
              <a:ahLst/>
              <a:cxnLst>
                <a:cxn ang="T6">
                  <a:pos x="T0" y="T1"/>
                </a:cxn>
                <a:cxn ang="T7">
                  <a:pos x="T2" y="T3"/>
                </a:cxn>
                <a:cxn ang="T8">
                  <a:pos x="T4" y="T5"/>
                </a:cxn>
              </a:cxnLst>
              <a:rect l="0" t="0" r="r" b="b"/>
              <a:pathLst>
                <a:path w="576" h="144">
                  <a:moveTo>
                    <a:pt x="0" y="144"/>
                  </a:moveTo>
                  <a:cubicBezTo>
                    <a:pt x="96" y="132"/>
                    <a:pt x="192" y="120"/>
                    <a:pt x="288" y="96"/>
                  </a:cubicBezTo>
                  <a:cubicBezTo>
                    <a:pt x="384" y="72"/>
                    <a:pt x="480" y="36"/>
                    <a:pt x="576" y="0"/>
                  </a:cubicBezTo>
                </a:path>
              </a:pathLst>
            </a:custGeom>
            <a:noFill/>
            <a:ln w="28575"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0" name="Line 20">
              <a:extLst>
                <a:ext uri="{FF2B5EF4-FFF2-40B4-BE49-F238E27FC236}">
                  <a16:creationId xmlns:a16="http://schemas.microsoft.com/office/drawing/2014/main" id="{88A90CA8-395D-2699-6865-2CC54855C63A}"/>
                </a:ext>
              </a:extLst>
            </p:cNvPr>
            <p:cNvSpPr>
              <a:spLocks noChangeShapeType="1"/>
            </p:cNvSpPr>
            <p:nvPr/>
          </p:nvSpPr>
          <p:spPr bwMode="auto">
            <a:xfrm flipV="1">
              <a:off x="4944" y="2832"/>
              <a:ext cx="0" cy="76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711" name="Object 21">
              <a:extLst>
                <a:ext uri="{FF2B5EF4-FFF2-40B4-BE49-F238E27FC236}">
                  <a16:creationId xmlns:a16="http://schemas.microsoft.com/office/drawing/2014/main" id="{229A09AB-99B4-9800-7FAF-E39E3807E6DE}"/>
                </a:ext>
              </a:extLst>
            </p:cNvPr>
            <p:cNvGraphicFramePr>
              <a:graphicFrameLocks noChangeAspect="1"/>
            </p:cNvGraphicFramePr>
            <p:nvPr/>
          </p:nvGraphicFramePr>
          <p:xfrm>
            <a:off x="4934" y="2688"/>
            <a:ext cx="357" cy="480"/>
          </p:xfrm>
          <a:graphic>
            <a:graphicData uri="http://schemas.openxmlformats.org/presentationml/2006/ole">
              <mc:AlternateContent xmlns:mc="http://schemas.openxmlformats.org/markup-compatibility/2006">
                <mc:Choice xmlns:v="urn:schemas-microsoft-com:vml" Requires="v">
                  <p:oleObj name="Equation" r:id="rId10" imgW="5854700" imgH="9652000" progId="Equation.3">
                    <p:embed/>
                  </p:oleObj>
                </mc:Choice>
                <mc:Fallback>
                  <p:oleObj name="Equation" r:id="rId10" imgW="5854700" imgH="96520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4" y="2688"/>
                          <a:ext cx="35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22">
              <a:extLst>
                <a:ext uri="{FF2B5EF4-FFF2-40B4-BE49-F238E27FC236}">
                  <a16:creationId xmlns:a16="http://schemas.microsoft.com/office/drawing/2014/main" id="{2E51B593-AFF0-047B-13AD-BB4C06E65CF6}"/>
                </a:ext>
              </a:extLst>
            </p:cNvPr>
            <p:cNvGraphicFramePr>
              <a:graphicFrameLocks noChangeAspect="1"/>
            </p:cNvGraphicFramePr>
            <p:nvPr/>
          </p:nvGraphicFramePr>
          <p:xfrm>
            <a:off x="5360" y="3709"/>
            <a:ext cx="305" cy="314"/>
          </p:xfrm>
          <a:graphic>
            <a:graphicData uri="http://schemas.openxmlformats.org/presentationml/2006/ole">
              <mc:AlternateContent xmlns:mc="http://schemas.openxmlformats.org/markup-compatibility/2006">
                <mc:Choice xmlns:v="urn:schemas-microsoft-com:vml" Requires="v">
                  <p:oleObj name="公式" r:id="rId12" imgW="4394200" imgH="5562600" progId="Equation.3">
                    <p:embed/>
                  </p:oleObj>
                </mc:Choice>
                <mc:Fallback>
                  <p:oleObj name="公式" r:id="rId12" imgW="4394200" imgH="55626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60" y="3709"/>
                          <a:ext cx="305"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8167"/>
                                        </p:tgtEl>
                                        <p:attrNameLst>
                                          <p:attrName>style.visibility</p:attrName>
                                        </p:attrNameLst>
                                      </p:cBhvr>
                                      <p:to>
                                        <p:strVal val="visible"/>
                                      </p:to>
                                    </p:set>
                                    <p:animEffect transition="in" filter="wipe(left)">
                                      <p:cBhvr>
                                        <p:cTn id="7" dur="500"/>
                                        <p:tgtEl>
                                          <p:spTgt spid="988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88183"/>
                                        </p:tgtEl>
                                        <p:attrNameLst>
                                          <p:attrName>style.visibility</p:attrName>
                                        </p:attrNameLst>
                                      </p:cBhvr>
                                      <p:to>
                                        <p:strVal val="visible"/>
                                      </p:to>
                                    </p:set>
                                    <p:animEffect transition="in" filter="blinds(horizontal)">
                                      <p:cBhvr>
                                        <p:cTn id="12" dur="500"/>
                                        <p:tgtEl>
                                          <p:spTgt spid="988183"/>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88163"/>
                                        </p:tgtEl>
                                        <p:attrNameLst>
                                          <p:attrName>style.visibility</p:attrName>
                                        </p:attrNameLst>
                                      </p:cBhvr>
                                      <p:to>
                                        <p:strVal val="visible"/>
                                      </p:to>
                                    </p:set>
                                    <p:animEffect transition="in" filter="blinds(horizontal)">
                                      <p:cBhvr>
                                        <p:cTn id="16" dur="500"/>
                                        <p:tgtEl>
                                          <p:spTgt spid="98816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88172"/>
                                        </p:tgtEl>
                                        <p:attrNameLst>
                                          <p:attrName>style.visibility</p:attrName>
                                        </p:attrNameLst>
                                      </p:cBhvr>
                                      <p:to>
                                        <p:strVal val="visible"/>
                                      </p:to>
                                    </p:set>
                                    <p:animEffect transition="in" filter="wipe(left)">
                                      <p:cBhvr>
                                        <p:cTn id="21" dur="500"/>
                                        <p:tgtEl>
                                          <p:spTgt spid="9881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88168">
                                            <p:txEl>
                                              <p:pRg st="0" end="0"/>
                                            </p:txEl>
                                          </p:spTgt>
                                        </p:tgtEl>
                                        <p:attrNameLst>
                                          <p:attrName>style.visibility</p:attrName>
                                        </p:attrNameLst>
                                      </p:cBhvr>
                                      <p:to>
                                        <p:strVal val="visible"/>
                                      </p:to>
                                    </p:set>
                                    <p:animEffect transition="in" filter="wipe(left)">
                                      <p:cBhvr>
                                        <p:cTn id="26" dur="500"/>
                                        <p:tgtEl>
                                          <p:spTgt spid="988168">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88169"/>
                                        </p:tgtEl>
                                        <p:attrNameLst>
                                          <p:attrName>style.visibility</p:attrName>
                                        </p:attrNameLst>
                                      </p:cBhvr>
                                      <p:to>
                                        <p:strVal val="visible"/>
                                      </p:to>
                                    </p:set>
                                    <p:animEffect transition="in" filter="wipe(left)">
                                      <p:cBhvr>
                                        <p:cTn id="31" dur="500"/>
                                        <p:tgtEl>
                                          <p:spTgt spid="98816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88171">
                                            <p:txEl>
                                              <p:pRg st="0" end="0"/>
                                            </p:txEl>
                                          </p:spTgt>
                                        </p:tgtEl>
                                        <p:attrNameLst>
                                          <p:attrName>style.visibility</p:attrName>
                                        </p:attrNameLst>
                                      </p:cBhvr>
                                      <p:to>
                                        <p:strVal val="visible"/>
                                      </p:to>
                                    </p:set>
                                    <p:animEffect transition="in" filter="wipe(left)">
                                      <p:cBhvr>
                                        <p:cTn id="36" dur="500"/>
                                        <p:tgtEl>
                                          <p:spTgt spid="988171">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88170"/>
                                        </p:tgtEl>
                                        <p:attrNameLst>
                                          <p:attrName>style.visibility</p:attrName>
                                        </p:attrNameLst>
                                      </p:cBhvr>
                                      <p:to>
                                        <p:strVal val="visible"/>
                                      </p:to>
                                    </p:set>
                                    <p:animEffect transition="in" filter="wipe(left)">
                                      <p:cBhvr>
                                        <p:cTn id="41" dur="500"/>
                                        <p:tgtEl>
                                          <p:spTgt spid="988170"/>
                                        </p:tgtEl>
                                      </p:cBhvr>
                                    </p:animEffect>
                                  </p:childTnLst>
                                </p:cTn>
                              </p:par>
                            </p:childTnLst>
                          </p:cTn>
                        </p:par>
                        <p:par>
                          <p:cTn id="42" fill="hold" nodeType="afterGroup">
                            <p:stCondLst>
                              <p:cond delay="500"/>
                            </p:stCondLst>
                            <p:childTnLst>
                              <p:par>
                                <p:cTn id="43" presetID="9" presetClass="entr" presetSubtype="0" fill="hold" nodeType="afterEffect">
                                  <p:stCondLst>
                                    <p:cond delay="1000"/>
                                  </p:stCondLst>
                                  <p:childTnLst>
                                    <p:set>
                                      <p:cBhvr>
                                        <p:cTn id="44" dur="1" fill="hold">
                                          <p:stCondLst>
                                            <p:cond delay="0"/>
                                          </p:stCondLst>
                                        </p:cTn>
                                        <p:tgtEl>
                                          <p:spTgt spid="988175"/>
                                        </p:tgtEl>
                                        <p:attrNameLst>
                                          <p:attrName>style.visibility</p:attrName>
                                        </p:attrNameLst>
                                      </p:cBhvr>
                                      <p:to>
                                        <p:strVal val="visible"/>
                                      </p:to>
                                    </p:set>
                                    <p:animEffect transition="in" filter="dissolve">
                                      <p:cBhvr>
                                        <p:cTn id="45" dur="500"/>
                                        <p:tgtEl>
                                          <p:spTgt spid="988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3" grpId="0"/>
      <p:bldP spid="988168" grpId="0" build="p" autoUpdateAnimBg="0"/>
      <p:bldP spid="98817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Text Box 2">
            <a:extLst>
              <a:ext uri="{FF2B5EF4-FFF2-40B4-BE49-F238E27FC236}">
                <a16:creationId xmlns:a16="http://schemas.microsoft.com/office/drawing/2014/main" id="{3C64E25B-CD92-0974-738B-C65C7F425998}"/>
              </a:ext>
            </a:extLst>
          </p:cNvPr>
          <p:cNvSpPr txBox="1">
            <a:spLocks noChangeArrowheads="1"/>
          </p:cNvSpPr>
          <p:nvPr/>
        </p:nvSpPr>
        <p:spPr bwMode="auto">
          <a:xfrm>
            <a:off x="228600" y="1524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(3)</a:t>
            </a:r>
            <a:r>
              <a:rPr lang="en-US" altLang="zh-CN" b="1"/>
              <a:t> Comparing with the loop law of </a:t>
            </a:r>
            <a:r>
              <a:rPr lang="en-US" altLang="zh-CN" b="1">
                <a:solidFill>
                  <a:srgbClr val="3333FF"/>
                </a:solidFill>
              </a:rPr>
              <a:t>electrostatic</a:t>
            </a:r>
            <a:r>
              <a:rPr lang="en-US" altLang="zh-CN" b="1"/>
              <a:t> field, we may find that induced field is another kind of electric field.</a:t>
            </a:r>
          </a:p>
        </p:txBody>
      </p:sp>
      <p:grpSp>
        <p:nvGrpSpPr>
          <p:cNvPr id="989187" name="Group 3">
            <a:extLst>
              <a:ext uri="{FF2B5EF4-FFF2-40B4-BE49-F238E27FC236}">
                <a16:creationId xmlns:a16="http://schemas.microsoft.com/office/drawing/2014/main" id="{FEB530EB-7190-85EC-2100-6176101A0963}"/>
              </a:ext>
            </a:extLst>
          </p:cNvPr>
          <p:cNvGrpSpPr>
            <a:grpSpLocks/>
          </p:cNvGrpSpPr>
          <p:nvPr/>
        </p:nvGrpSpPr>
        <p:grpSpPr bwMode="auto">
          <a:xfrm>
            <a:off x="1463675" y="1676400"/>
            <a:ext cx="6427788" cy="914400"/>
            <a:chOff x="922" y="1056"/>
            <a:chExt cx="4001" cy="578"/>
          </a:xfrm>
        </p:grpSpPr>
        <p:graphicFrame>
          <p:nvGraphicFramePr>
            <p:cNvPr id="30731" name="Object 4">
              <a:extLst>
                <a:ext uri="{FF2B5EF4-FFF2-40B4-BE49-F238E27FC236}">
                  <a16:creationId xmlns:a16="http://schemas.microsoft.com/office/drawing/2014/main" id="{3EF9DA6C-4B19-FAF9-B52E-061162AE332D}"/>
                </a:ext>
              </a:extLst>
            </p:cNvPr>
            <p:cNvGraphicFramePr>
              <a:graphicFrameLocks noChangeAspect="1"/>
            </p:cNvGraphicFramePr>
            <p:nvPr/>
          </p:nvGraphicFramePr>
          <p:xfrm>
            <a:off x="922" y="1142"/>
            <a:ext cx="1277" cy="471"/>
          </p:xfrm>
          <a:graphic>
            <a:graphicData uri="http://schemas.openxmlformats.org/presentationml/2006/ole">
              <mc:AlternateContent xmlns:mc="http://schemas.openxmlformats.org/markup-compatibility/2006">
                <mc:Choice xmlns:v="urn:schemas-microsoft-com:vml" Requires="v">
                  <p:oleObj name="公式" r:id="rId2" imgW="19011900" imgH="7023100" progId="Equation.3">
                    <p:embed/>
                  </p:oleObj>
                </mc:Choice>
                <mc:Fallback>
                  <p:oleObj name="公式" r:id="rId2" imgW="19011900" imgH="7023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 y="1142"/>
                          <a:ext cx="1277" cy="4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2" name="Object 5">
              <a:extLst>
                <a:ext uri="{FF2B5EF4-FFF2-40B4-BE49-F238E27FC236}">
                  <a16:creationId xmlns:a16="http://schemas.microsoft.com/office/drawing/2014/main" id="{B71708B3-3B80-9091-E0F0-E8D8113AD560}"/>
                </a:ext>
              </a:extLst>
            </p:cNvPr>
            <p:cNvGraphicFramePr>
              <a:graphicFrameLocks noChangeAspect="1"/>
            </p:cNvGraphicFramePr>
            <p:nvPr/>
          </p:nvGraphicFramePr>
          <p:xfrm>
            <a:off x="2806" y="1056"/>
            <a:ext cx="2117" cy="578"/>
          </p:xfrm>
          <a:graphic>
            <a:graphicData uri="http://schemas.openxmlformats.org/presentationml/2006/ole">
              <mc:AlternateContent xmlns:mc="http://schemas.openxmlformats.org/markup-compatibility/2006">
                <mc:Choice xmlns:v="urn:schemas-microsoft-com:vml" Requires="v">
                  <p:oleObj name="公式" r:id="rId4" imgW="35394900" imgH="9652000" progId="Equation.3">
                    <p:embed/>
                  </p:oleObj>
                </mc:Choice>
                <mc:Fallback>
                  <p:oleObj name="公式" r:id="rId4" imgW="35394900" imgH="9652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 y="1056"/>
                          <a:ext cx="2117"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89190" name="Group 6">
            <a:extLst>
              <a:ext uri="{FF2B5EF4-FFF2-40B4-BE49-F238E27FC236}">
                <a16:creationId xmlns:a16="http://schemas.microsoft.com/office/drawing/2014/main" id="{5ACFA27A-D594-ECAD-EEF5-BB21792CD337}"/>
              </a:ext>
            </a:extLst>
          </p:cNvPr>
          <p:cNvGrpSpPr>
            <a:grpSpLocks/>
          </p:cNvGrpSpPr>
          <p:nvPr/>
        </p:nvGrpSpPr>
        <p:grpSpPr bwMode="auto">
          <a:xfrm>
            <a:off x="777875" y="2438400"/>
            <a:ext cx="6438900" cy="1090613"/>
            <a:chOff x="490" y="1601"/>
            <a:chExt cx="4056" cy="687"/>
          </a:xfrm>
        </p:grpSpPr>
        <p:graphicFrame>
          <p:nvGraphicFramePr>
            <p:cNvPr id="30729" name="Object 7">
              <a:extLst>
                <a:ext uri="{FF2B5EF4-FFF2-40B4-BE49-F238E27FC236}">
                  <a16:creationId xmlns:a16="http://schemas.microsoft.com/office/drawing/2014/main" id="{4C17D9D4-5AFE-291B-8C0C-10502C3E4AF3}"/>
                </a:ext>
              </a:extLst>
            </p:cNvPr>
            <p:cNvGraphicFramePr>
              <a:graphicFrameLocks noChangeAspect="1"/>
            </p:cNvGraphicFramePr>
            <p:nvPr/>
          </p:nvGraphicFramePr>
          <p:xfrm>
            <a:off x="490" y="1601"/>
            <a:ext cx="2140" cy="687"/>
          </p:xfrm>
          <a:graphic>
            <a:graphicData uri="http://schemas.openxmlformats.org/presentationml/2006/ole">
              <mc:AlternateContent xmlns:mc="http://schemas.openxmlformats.org/markup-compatibility/2006">
                <mc:Choice xmlns:v="urn:schemas-microsoft-com:vml" Requires="v">
                  <p:oleObj name="公式" r:id="rId6" imgW="31889700" imgH="10236200" progId="Equation.3">
                    <p:embed/>
                  </p:oleObj>
                </mc:Choice>
                <mc:Fallback>
                  <p:oleObj name="公式" r:id="rId6" imgW="31889700" imgH="10236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 y="1601"/>
                          <a:ext cx="2140"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0" name="Object 8">
              <a:extLst>
                <a:ext uri="{FF2B5EF4-FFF2-40B4-BE49-F238E27FC236}">
                  <a16:creationId xmlns:a16="http://schemas.microsoft.com/office/drawing/2014/main" id="{4C065005-6F0C-13E3-5478-3D9F2431B691}"/>
                </a:ext>
              </a:extLst>
            </p:cNvPr>
            <p:cNvGraphicFramePr>
              <a:graphicFrameLocks noChangeAspect="1"/>
            </p:cNvGraphicFramePr>
            <p:nvPr/>
          </p:nvGraphicFramePr>
          <p:xfrm>
            <a:off x="3216" y="1733"/>
            <a:ext cx="1330" cy="420"/>
          </p:xfrm>
          <a:graphic>
            <a:graphicData uri="http://schemas.openxmlformats.org/presentationml/2006/ole">
              <mc:AlternateContent xmlns:mc="http://schemas.openxmlformats.org/markup-compatibility/2006">
                <mc:Choice xmlns:v="urn:schemas-microsoft-com:vml" Requires="v">
                  <p:oleObj name="公式" r:id="rId8" imgW="22237700" imgH="7023100" progId="Equation.3">
                    <p:embed/>
                  </p:oleObj>
                </mc:Choice>
                <mc:Fallback>
                  <p:oleObj name="公式" r:id="rId8" imgW="22237700" imgH="70231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1733"/>
                          <a:ext cx="133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89193" name="Group 9">
            <a:extLst>
              <a:ext uri="{FF2B5EF4-FFF2-40B4-BE49-F238E27FC236}">
                <a16:creationId xmlns:a16="http://schemas.microsoft.com/office/drawing/2014/main" id="{3C12BAAF-DB0D-2D62-F6CC-D1F2F4A9E670}"/>
              </a:ext>
            </a:extLst>
          </p:cNvPr>
          <p:cNvGrpSpPr>
            <a:grpSpLocks/>
          </p:cNvGrpSpPr>
          <p:nvPr/>
        </p:nvGrpSpPr>
        <p:grpSpPr bwMode="auto">
          <a:xfrm>
            <a:off x="76200" y="3657600"/>
            <a:ext cx="8991600" cy="2047875"/>
            <a:chOff x="48" y="2304"/>
            <a:chExt cx="5664" cy="1290"/>
          </a:xfrm>
        </p:grpSpPr>
        <p:sp>
          <p:nvSpPr>
            <p:cNvPr id="30725" name="Text Box 10">
              <a:extLst>
                <a:ext uri="{FF2B5EF4-FFF2-40B4-BE49-F238E27FC236}">
                  <a16:creationId xmlns:a16="http://schemas.microsoft.com/office/drawing/2014/main" id="{71758A3C-B7CC-DA4B-D0A3-6A5ECB9A1A27}"/>
                </a:ext>
              </a:extLst>
            </p:cNvPr>
            <p:cNvSpPr txBox="1">
              <a:spLocks noChangeArrowheads="1"/>
            </p:cNvSpPr>
            <p:nvPr/>
          </p:nvSpPr>
          <p:spPr bwMode="auto">
            <a:xfrm>
              <a:off x="48" y="2308"/>
              <a:ext cx="566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source of                     are charges and changing    , respectively.        is a curl</a:t>
              </a:r>
              <a:r>
                <a:rPr lang="en-US" altLang="zh-CN"/>
                <a:t> </a:t>
              </a:r>
              <a:r>
                <a:rPr lang="en-US" altLang="zh-CN" b="1"/>
                <a:t>electric field</a:t>
              </a:r>
              <a:r>
                <a:rPr lang="en-US" altLang="zh-CN" sz="2800" b="1"/>
                <a:t> (</a:t>
              </a:r>
              <a:r>
                <a:rPr lang="zh-CN" altLang="en-US" sz="2000" b="1">
                  <a:latin typeface="宋体" panose="02010600030101010101" pitchFamily="2" charset="-122"/>
                </a:rPr>
                <a:t>有旋电场</a:t>
              </a:r>
              <a:r>
                <a:rPr lang="en-US" altLang="zh-CN" sz="2000" b="1">
                  <a:latin typeface="宋体" panose="02010600030101010101" pitchFamily="2" charset="-122"/>
                </a:rPr>
                <a:t>)</a:t>
              </a:r>
              <a:r>
                <a:rPr lang="en-US" altLang="zh-CN" sz="2800" b="1"/>
                <a:t>, </a:t>
              </a:r>
              <a:r>
                <a:rPr lang="en-US" altLang="zh-CN" b="1"/>
                <a:t>its lines are closed (no head and no tail) </a:t>
              </a:r>
              <a:r>
                <a:rPr lang="en-US" altLang="zh-CN" b="1">
                  <a:cs typeface="Times New Roman" panose="02020603050405020304" pitchFamily="18" charset="0"/>
                </a:rPr>
                <a:t>— </a:t>
              </a:r>
              <a:r>
                <a:rPr lang="en-US" altLang="zh-CN" b="1">
                  <a:solidFill>
                    <a:srgbClr val="FF0000"/>
                  </a:solidFill>
                </a:rPr>
                <a:t>nonconservative</a:t>
              </a:r>
              <a:r>
                <a:rPr lang="en-US" altLang="zh-CN" b="1"/>
                <a:t> field, and </a:t>
              </a:r>
              <a:r>
                <a:rPr lang="en-US" altLang="zh-CN" b="1">
                  <a:solidFill>
                    <a:srgbClr val="FF0000"/>
                  </a:solidFill>
                </a:rPr>
                <a:t>no potential.</a:t>
              </a:r>
            </a:p>
          </p:txBody>
        </p:sp>
        <p:graphicFrame>
          <p:nvGraphicFramePr>
            <p:cNvPr id="30726" name="Object 11">
              <a:extLst>
                <a:ext uri="{FF2B5EF4-FFF2-40B4-BE49-F238E27FC236}">
                  <a16:creationId xmlns:a16="http://schemas.microsoft.com/office/drawing/2014/main" id="{F9AB769E-0747-F147-4C70-216C71D3A58E}"/>
                </a:ext>
              </a:extLst>
            </p:cNvPr>
            <p:cNvGraphicFramePr>
              <a:graphicFrameLocks noChangeAspect="1"/>
            </p:cNvGraphicFramePr>
            <p:nvPr/>
          </p:nvGraphicFramePr>
          <p:xfrm>
            <a:off x="1662" y="2304"/>
            <a:ext cx="1230" cy="410"/>
          </p:xfrm>
          <a:graphic>
            <a:graphicData uri="http://schemas.openxmlformats.org/presentationml/2006/ole">
              <mc:AlternateContent xmlns:mc="http://schemas.openxmlformats.org/markup-compatibility/2006">
                <mc:Choice xmlns:v="urn:schemas-microsoft-com:vml" Requires="v">
                  <p:oleObj name="公式" r:id="rId10" imgW="17551400" imgH="5854700" progId="Equation.3">
                    <p:embed/>
                  </p:oleObj>
                </mc:Choice>
                <mc:Fallback>
                  <p:oleObj name="公式" r:id="rId10" imgW="17551400" imgH="58547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2" y="2304"/>
                          <a:ext cx="1230"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12">
              <a:extLst>
                <a:ext uri="{FF2B5EF4-FFF2-40B4-BE49-F238E27FC236}">
                  <a16:creationId xmlns:a16="http://schemas.microsoft.com/office/drawing/2014/main" id="{1C61674D-30EF-0BF5-7CA6-792894F3EAC5}"/>
                </a:ext>
              </a:extLst>
            </p:cNvPr>
            <p:cNvGraphicFramePr>
              <a:graphicFrameLocks noChangeAspect="1"/>
            </p:cNvGraphicFramePr>
            <p:nvPr/>
          </p:nvGraphicFramePr>
          <p:xfrm>
            <a:off x="1152" y="2654"/>
            <a:ext cx="265" cy="326"/>
          </p:xfrm>
          <a:graphic>
            <a:graphicData uri="http://schemas.openxmlformats.org/presentationml/2006/ole">
              <mc:AlternateContent xmlns:mc="http://schemas.openxmlformats.org/markup-compatibility/2006">
                <mc:Choice xmlns:v="urn:schemas-microsoft-com:vml" Requires="v">
                  <p:oleObj name="Equation" r:id="rId12" imgW="3797300" imgH="4686300" progId="Equation.3">
                    <p:embed/>
                  </p:oleObj>
                </mc:Choice>
                <mc:Fallback>
                  <p:oleObj name="Equation" r:id="rId12" imgW="3797300" imgH="46863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2" y="2654"/>
                          <a:ext cx="26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13">
              <a:extLst>
                <a:ext uri="{FF2B5EF4-FFF2-40B4-BE49-F238E27FC236}">
                  <a16:creationId xmlns:a16="http://schemas.microsoft.com/office/drawing/2014/main" id="{44ED658D-58BD-5CC3-2517-C7612EF179C5}"/>
                </a:ext>
              </a:extLst>
            </p:cNvPr>
            <p:cNvGraphicFramePr>
              <a:graphicFrameLocks noChangeAspect="1"/>
            </p:cNvGraphicFramePr>
            <p:nvPr/>
          </p:nvGraphicFramePr>
          <p:xfrm>
            <a:off x="2889" y="2592"/>
            <a:ext cx="465" cy="422"/>
          </p:xfrm>
          <a:graphic>
            <a:graphicData uri="http://schemas.openxmlformats.org/presentationml/2006/ole">
              <mc:AlternateContent xmlns:mc="http://schemas.openxmlformats.org/markup-compatibility/2006">
                <mc:Choice xmlns:v="urn:schemas-microsoft-com:vml" Requires="v">
                  <p:oleObj name="公式" r:id="rId14" imgW="6438900" imgH="5854700" progId="Equation.3">
                    <p:embed/>
                  </p:oleObj>
                </mc:Choice>
                <mc:Fallback>
                  <p:oleObj name="公式" r:id="rId14" imgW="6438900" imgH="58547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89" y="2592"/>
                          <a:ext cx="465"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9186">
                                            <p:txEl>
                                              <p:pRg st="0" end="0"/>
                                            </p:txEl>
                                          </p:spTgt>
                                        </p:tgtEl>
                                        <p:attrNameLst>
                                          <p:attrName>style.visibility</p:attrName>
                                        </p:attrNameLst>
                                      </p:cBhvr>
                                      <p:to>
                                        <p:strVal val="visible"/>
                                      </p:to>
                                    </p:set>
                                    <p:animEffect transition="in" filter="wipe(left)">
                                      <p:cBhvr>
                                        <p:cTn id="7" dur="500"/>
                                        <p:tgtEl>
                                          <p:spTgt spid="989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9187"/>
                                        </p:tgtEl>
                                        <p:attrNameLst>
                                          <p:attrName>style.visibility</p:attrName>
                                        </p:attrNameLst>
                                      </p:cBhvr>
                                      <p:to>
                                        <p:strVal val="visible"/>
                                      </p:to>
                                    </p:set>
                                    <p:animEffect transition="in" filter="wipe(left)">
                                      <p:cBhvr>
                                        <p:cTn id="12" dur="500"/>
                                        <p:tgtEl>
                                          <p:spTgt spid="989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9190"/>
                                        </p:tgtEl>
                                        <p:attrNameLst>
                                          <p:attrName>style.visibility</p:attrName>
                                        </p:attrNameLst>
                                      </p:cBhvr>
                                      <p:to>
                                        <p:strVal val="visible"/>
                                      </p:to>
                                    </p:set>
                                    <p:animEffect transition="in" filter="wipe(left)">
                                      <p:cBhvr>
                                        <p:cTn id="17" dur="500"/>
                                        <p:tgtEl>
                                          <p:spTgt spid="9891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89193"/>
                                        </p:tgtEl>
                                        <p:attrNameLst>
                                          <p:attrName>style.visibility</p:attrName>
                                        </p:attrNameLst>
                                      </p:cBhvr>
                                      <p:to>
                                        <p:strVal val="visible"/>
                                      </p:to>
                                    </p:set>
                                    <p:animEffect transition="in" filter="blinds(horizontal)">
                                      <p:cBhvr>
                                        <p:cTn id="22" dur="500"/>
                                        <p:tgtEl>
                                          <p:spTgt spid="989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918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9666" name="Group 2">
            <a:extLst>
              <a:ext uri="{FF2B5EF4-FFF2-40B4-BE49-F238E27FC236}">
                <a16:creationId xmlns:a16="http://schemas.microsoft.com/office/drawing/2014/main" id="{3E1C954E-C226-AA23-AC14-2CC67C2D1140}"/>
              </a:ext>
            </a:extLst>
          </p:cNvPr>
          <p:cNvGrpSpPr>
            <a:grpSpLocks/>
          </p:cNvGrpSpPr>
          <p:nvPr/>
        </p:nvGrpSpPr>
        <p:grpSpPr bwMode="auto">
          <a:xfrm>
            <a:off x="6877050" y="4365625"/>
            <a:ext cx="1895475" cy="1471613"/>
            <a:chOff x="4353" y="2736"/>
            <a:chExt cx="1194" cy="927"/>
          </a:xfrm>
        </p:grpSpPr>
        <p:sp>
          <p:nvSpPr>
            <p:cNvPr id="31788" name="Oval 3">
              <a:extLst>
                <a:ext uri="{FF2B5EF4-FFF2-40B4-BE49-F238E27FC236}">
                  <a16:creationId xmlns:a16="http://schemas.microsoft.com/office/drawing/2014/main" id="{73E7872D-545F-2748-9A22-6D112FAE7008}"/>
                </a:ext>
              </a:extLst>
            </p:cNvPr>
            <p:cNvSpPr>
              <a:spLocks noChangeArrowheads="1"/>
            </p:cNvSpPr>
            <p:nvPr/>
          </p:nvSpPr>
          <p:spPr bwMode="auto">
            <a:xfrm>
              <a:off x="4364" y="2740"/>
              <a:ext cx="923" cy="923"/>
            </a:xfrm>
            <a:prstGeom prst="ellipse">
              <a:avLst/>
            </a:prstGeom>
            <a:solidFill>
              <a:schemeClr val="bg1"/>
            </a:solidFill>
            <a:ln w="2857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aphicFrame>
          <p:nvGraphicFramePr>
            <p:cNvPr id="31789" name="Object 4">
              <a:extLst>
                <a:ext uri="{FF2B5EF4-FFF2-40B4-BE49-F238E27FC236}">
                  <a16:creationId xmlns:a16="http://schemas.microsoft.com/office/drawing/2014/main" id="{578BB11B-7F8D-662C-1D10-44F4E71A81B7}"/>
                </a:ext>
              </a:extLst>
            </p:cNvPr>
            <p:cNvGraphicFramePr>
              <a:graphicFrameLocks noChangeAspect="1"/>
            </p:cNvGraphicFramePr>
            <p:nvPr/>
          </p:nvGraphicFramePr>
          <p:xfrm>
            <a:off x="5263" y="3181"/>
            <a:ext cx="284" cy="361"/>
          </p:xfrm>
          <a:graphic>
            <a:graphicData uri="http://schemas.openxmlformats.org/presentationml/2006/ole">
              <mc:AlternateContent xmlns:mc="http://schemas.openxmlformats.org/markup-compatibility/2006">
                <mc:Choice xmlns:v="urn:schemas-microsoft-com:vml" Requires="v">
                  <p:oleObj name="公式" r:id="rId2" imgW="4394200" imgH="5562600" progId="Equation.3">
                    <p:embed/>
                  </p:oleObj>
                </mc:Choice>
                <mc:Fallback>
                  <p:oleObj name="公式" r:id="rId2" imgW="4394200" imgH="556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 y="3181"/>
                          <a:ext cx="28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90" name="Text Box 5">
              <a:extLst>
                <a:ext uri="{FF2B5EF4-FFF2-40B4-BE49-F238E27FC236}">
                  <a16:creationId xmlns:a16="http://schemas.microsoft.com/office/drawing/2014/main" id="{1ACDF713-F2E3-BDE9-A388-82B3EB6335AD}"/>
                </a:ext>
              </a:extLst>
            </p:cNvPr>
            <p:cNvSpPr txBox="1">
              <a:spLocks noChangeArrowheads="1"/>
            </p:cNvSpPr>
            <p:nvPr/>
          </p:nvSpPr>
          <p:spPr bwMode="auto">
            <a:xfrm>
              <a:off x="4372" y="311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3333FF"/>
                  </a:solidFill>
                  <a:ea typeface="仿宋_GB2312" pitchFamily="49" charset="-122"/>
                </a:rPr>
                <a:t>L</a:t>
              </a:r>
              <a:endParaRPr lang="en-US" altLang="zh-CN" sz="2800">
                <a:solidFill>
                  <a:srgbClr val="3333FF"/>
                </a:solidFill>
                <a:ea typeface="仿宋_GB2312" pitchFamily="49" charset="-122"/>
              </a:endParaRPr>
            </a:p>
          </p:txBody>
        </p:sp>
        <p:sp>
          <p:nvSpPr>
            <p:cNvPr id="31791" name="Line 6">
              <a:extLst>
                <a:ext uri="{FF2B5EF4-FFF2-40B4-BE49-F238E27FC236}">
                  <a16:creationId xmlns:a16="http://schemas.microsoft.com/office/drawing/2014/main" id="{823AB89C-E886-403A-5FFE-F393B6E2ED26}"/>
                </a:ext>
              </a:extLst>
            </p:cNvPr>
            <p:cNvSpPr>
              <a:spLocks noChangeShapeType="1"/>
            </p:cNvSpPr>
            <p:nvPr/>
          </p:nvSpPr>
          <p:spPr bwMode="auto">
            <a:xfrm flipH="1" flipV="1">
              <a:off x="4460" y="2736"/>
              <a:ext cx="384"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2" name="Line 7">
              <a:extLst>
                <a:ext uri="{FF2B5EF4-FFF2-40B4-BE49-F238E27FC236}">
                  <a16:creationId xmlns:a16="http://schemas.microsoft.com/office/drawing/2014/main" id="{5C209A73-E432-2DCF-A187-0D869C58FBCD}"/>
                </a:ext>
              </a:extLst>
            </p:cNvPr>
            <p:cNvSpPr>
              <a:spLocks noChangeShapeType="1"/>
            </p:cNvSpPr>
            <p:nvPr/>
          </p:nvSpPr>
          <p:spPr bwMode="auto">
            <a:xfrm flipH="1">
              <a:off x="5302" y="2932"/>
              <a:ext cx="0" cy="336"/>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3" name="Line 8">
              <a:extLst>
                <a:ext uri="{FF2B5EF4-FFF2-40B4-BE49-F238E27FC236}">
                  <a16:creationId xmlns:a16="http://schemas.microsoft.com/office/drawing/2014/main" id="{4BE0CF26-3D4E-3FF6-338B-BA4B717ABE27}"/>
                </a:ext>
              </a:extLst>
            </p:cNvPr>
            <p:cNvSpPr>
              <a:spLocks noChangeShapeType="1"/>
            </p:cNvSpPr>
            <p:nvPr/>
          </p:nvSpPr>
          <p:spPr bwMode="auto">
            <a:xfrm flipH="1">
              <a:off x="4353" y="3124"/>
              <a:ext cx="0" cy="30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4" name="Rectangle 9">
              <a:extLst>
                <a:ext uri="{FF2B5EF4-FFF2-40B4-BE49-F238E27FC236}">
                  <a16:creationId xmlns:a16="http://schemas.microsoft.com/office/drawing/2014/main" id="{6C34883F-6866-75E9-F43C-B89E11777BB7}"/>
                </a:ext>
              </a:extLst>
            </p:cNvPr>
            <p:cNvSpPr>
              <a:spLocks noChangeArrowheads="1"/>
            </p:cNvSpPr>
            <p:nvPr/>
          </p:nvSpPr>
          <p:spPr bwMode="auto">
            <a:xfrm>
              <a:off x="4471" y="286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800080"/>
                  </a:solidFill>
                  <a:ea typeface="楷体_GB2312" pitchFamily="49" charset="-122"/>
                  <a:sym typeface="Symbol" pitchFamily="2" charset="2"/>
                </a:rPr>
                <a:t>r</a:t>
              </a:r>
              <a:endParaRPr lang="en-US" altLang="zh-CN" sz="2800">
                <a:latin typeface="楷体_GB2312" pitchFamily="49" charset="-122"/>
                <a:ea typeface="楷体_GB2312" pitchFamily="49" charset="-122"/>
                <a:sym typeface="Symbol" pitchFamily="2" charset="2"/>
              </a:endParaRPr>
            </a:p>
          </p:txBody>
        </p:sp>
        <p:sp>
          <p:nvSpPr>
            <p:cNvPr id="31795" name="Line 10">
              <a:extLst>
                <a:ext uri="{FF2B5EF4-FFF2-40B4-BE49-F238E27FC236}">
                  <a16:creationId xmlns:a16="http://schemas.microsoft.com/office/drawing/2014/main" id="{519BFC06-0C0A-88D7-68FD-B7235534F5C0}"/>
                </a:ext>
              </a:extLst>
            </p:cNvPr>
            <p:cNvSpPr>
              <a:spLocks noChangeShapeType="1"/>
            </p:cNvSpPr>
            <p:nvPr/>
          </p:nvSpPr>
          <p:spPr bwMode="auto">
            <a:xfrm flipH="1" flipV="1">
              <a:off x="4519" y="2821"/>
              <a:ext cx="336" cy="432"/>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6" name="Line 11">
              <a:extLst>
                <a:ext uri="{FF2B5EF4-FFF2-40B4-BE49-F238E27FC236}">
                  <a16:creationId xmlns:a16="http://schemas.microsoft.com/office/drawing/2014/main" id="{4C622190-15AC-E6E6-C4A5-F6B2E9A516EA}"/>
                </a:ext>
              </a:extLst>
            </p:cNvPr>
            <p:cNvSpPr>
              <a:spLocks noChangeShapeType="1"/>
            </p:cNvSpPr>
            <p:nvPr/>
          </p:nvSpPr>
          <p:spPr bwMode="auto">
            <a:xfrm>
              <a:off x="4364" y="3172"/>
              <a:ext cx="48" cy="288"/>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7" name="Line 12">
              <a:extLst>
                <a:ext uri="{FF2B5EF4-FFF2-40B4-BE49-F238E27FC236}">
                  <a16:creationId xmlns:a16="http://schemas.microsoft.com/office/drawing/2014/main" id="{355D8833-FCC5-7ED9-CD73-34E76039E6F7}"/>
                </a:ext>
              </a:extLst>
            </p:cNvPr>
            <p:cNvSpPr>
              <a:spLocks noChangeShapeType="1"/>
            </p:cNvSpPr>
            <p:nvPr/>
          </p:nvSpPr>
          <p:spPr bwMode="auto">
            <a:xfrm>
              <a:off x="4826" y="3659"/>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09678" name="Text Box 14">
            <a:extLst>
              <a:ext uri="{FF2B5EF4-FFF2-40B4-BE49-F238E27FC236}">
                <a16:creationId xmlns:a16="http://schemas.microsoft.com/office/drawing/2014/main" id="{1BD687FE-BAA8-BF2C-2AD7-0DF0AAE765DB}"/>
              </a:ext>
            </a:extLst>
          </p:cNvPr>
          <p:cNvSpPr txBox="1">
            <a:spLocks noChangeArrowheads="1"/>
          </p:cNvSpPr>
          <p:nvPr/>
        </p:nvSpPr>
        <p:spPr bwMode="auto">
          <a:xfrm>
            <a:off x="381000" y="4114800"/>
            <a:ext cx="1524000" cy="519113"/>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grpSp>
        <p:nvGrpSpPr>
          <p:cNvPr id="1009679" name="Group 15">
            <a:extLst>
              <a:ext uri="{FF2B5EF4-FFF2-40B4-BE49-F238E27FC236}">
                <a16:creationId xmlns:a16="http://schemas.microsoft.com/office/drawing/2014/main" id="{64005F50-A106-D6F9-381D-F0A8E8823AE2}"/>
              </a:ext>
            </a:extLst>
          </p:cNvPr>
          <p:cNvGrpSpPr>
            <a:grpSpLocks/>
          </p:cNvGrpSpPr>
          <p:nvPr/>
        </p:nvGrpSpPr>
        <p:grpSpPr bwMode="auto">
          <a:xfrm>
            <a:off x="76200" y="2514600"/>
            <a:ext cx="8839200" cy="1554163"/>
            <a:chOff x="48" y="1452"/>
            <a:chExt cx="5568" cy="979"/>
          </a:xfrm>
        </p:grpSpPr>
        <p:sp>
          <p:nvSpPr>
            <p:cNvPr id="31786" name="Text Box 16">
              <a:extLst>
                <a:ext uri="{FF2B5EF4-FFF2-40B4-BE49-F238E27FC236}">
                  <a16:creationId xmlns:a16="http://schemas.microsoft.com/office/drawing/2014/main" id="{4C7D2820-7BFC-F8C9-F576-2B942886A3A4}"/>
                </a:ext>
              </a:extLst>
            </p:cNvPr>
            <p:cNvSpPr txBox="1">
              <a:spLocks noChangeArrowheads="1"/>
            </p:cNvSpPr>
            <p:nvPr/>
          </p:nvSpPr>
          <p:spPr bwMode="auto">
            <a:xfrm>
              <a:off x="48" y="1452"/>
              <a:ext cx="5568"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660033"/>
                  </a:solidFill>
                </a:rPr>
                <a:t>A long solenoid of radius </a:t>
              </a:r>
              <a:r>
                <a:rPr lang="en-US" altLang="zh-CN" b="1" i="1">
                  <a:solidFill>
                    <a:srgbClr val="660033"/>
                  </a:solidFill>
                </a:rPr>
                <a:t>R</a:t>
              </a:r>
              <a:r>
                <a:rPr lang="en-US" altLang="zh-CN" b="1">
                  <a:solidFill>
                    <a:srgbClr val="660033"/>
                  </a:solidFill>
                </a:rPr>
                <a:t>, find the distribution of        when the magnetic field inside of it varies with time (</a:t>
              </a:r>
              <a:r>
                <a:rPr lang="en-US" altLang="zh-CN" b="1">
                  <a:solidFill>
                    <a:srgbClr val="660033"/>
                  </a:solidFill>
                  <a:ea typeface="楷体_GB2312" pitchFamily="49" charset="-122"/>
                </a:rPr>
                <a:t>d</a:t>
              </a:r>
              <a:r>
                <a:rPr lang="en-US" altLang="zh-CN" b="1" i="1">
                  <a:solidFill>
                    <a:srgbClr val="660033"/>
                  </a:solidFill>
                  <a:ea typeface="楷体_GB2312" pitchFamily="49" charset="-122"/>
                </a:rPr>
                <a:t>B</a:t>
              </a:r>
              <a:r>
                <a:rPr lang="en-US" altLang="zh-CN" b="1">
                  <a:solidFill>
                    <a:srgbClr val="660033"/>
                  </a:solidFill>
                  <a:ea typeface="楷体_GB2312" pitchFamily="49" charset="-122"/>
                </a:rPr>
                <a:t>/d</a:t>
              </a:r>
              <a:r>
                <a:rPr lang="en-US" altLang="zh-CN" b="1" i="1">
                  <a:solidFill>
                    <a:srgbClr val="660033"/>
                  </a:solidFill>
                  <a:ea typeface="楷体_GB2312" pitchFamily="49" charset="-122"/>
                </a:rPr>
                <a:t>t</a:t>
              </a:r>
              <a:r>
                <a:rPr lang="en-US" altLang="zh-CN" b="1">
                  <a:solidFill>
                    <a:srgbClr val="660033"/>
                  </a:solidFill>
                  <a:ea typeface="楷体_GB2312" pitchFamily="49" charset="-122"/>
                </a:rPr>
                <a:t>=</a:t>
              </a:r>
              <a:r>
                <a:rPr lang="en-US" altLang="zh-CN" b="1" i="1">
                  <a:solidFill>
                    <a:srgbClr val="660033"/>
                  </a:solidFill>
                  <a:ea typeface="楷体_GB2312" pitchFamily="49" charset="-122"/>
                </a:rPr>
                <a:t>C</a:t>
              </a:r>
              <a:r>
                <a:rPr lang="en-US" altLang="zh-CN" b="1">
                  <a:solidFill>
                    <a:srgbClr val="660033"/>
                  </a:solidFill>
                  <a:ea typeface="楷体_GB2312" pitchFamily="49" charset="-122"/>
                </a:rPr>
                <a:t>).</a:t>
              </a:r>
              <a:r>
                <a:rPr lang="en-US" altLang="zh-CN" b="1">
                  <a:solidFill>
                    <a:srgbClr val="660033"/>
                  </a:solidFill>
                </a:rPr>
                <a:t> </a:t>
              </a:r>
            </a:p>
          </p:txBody>
        </p:sp>
        <p:graphicFrame>
          <p:nvGraphicFramePr>
            <p:cNvPr id="31787" name="Object 17">
              <a:extLst>
                <a:ext uri="{FF2B5EF4-FFF2-40B4-BE49-F238E27FC236}">
                  <a16:creationId xmlns:a16="http://schemas.microsoft.com/office/drawing/2014/main" id="{D4BAAB16-2F69-5A2C-10B7-F1DA1B90FA23}"/>
                </a:ext>
              </a:extLst>
            </p:cNvPr>
            <p:cNvGraphicFramePr>
              <a:graphicFrameLocks noChangeAspect="1"/>
            </p:cNvGraphicFramePr>
            <p:nvPr/>
          </p:nvGraphicFramePr>
          <p:xfrm>
            <a:off x="413" y="1807"/>
            <a:ext cx="325" cy="283"/>
          </p:xfrm>
          <a:graphic>
            <a:graphicData uri="http://schemas.openxmlformats.org/presentationml/2006/ole">
              <mc:AlternateContent xmlns:mc="http://schemas.openxmlformats.org/markup-compatibility/2006">
                <mc:Choice xmlns:v="urn:schemas-microsoft-com:vml" Requires="v">
                  <p:oleObj name="公式" r:id="rId4" imgW="6731000" imgH="5854700" progId="Equation.3">
                    <p:embed/>
                  </p:oleObj>
                </mc:Choice>
                <mc:Fallback>
                  <p:oleObj name="公式" r:id="rId4" imgW="6731000" imgH="58547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 y="1807"/>
                          <a:ext cx="325"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9682" name="Group 18">
            <a:extLst>
              <a:ext uri="{FF2B5EF4-FFF2-40B4-BE49-F238E27FC236}">
                <a16:creationId xmlns:a16="http://schemas.microsoft.com/office/drawing/2014/main" id="{C448E2DC-7D59-7324-B5C3-1C4E49CA7E0E}"/>
              </a:ext>
            </a:extLst>
          </p:cNvPr>
          <p:cNvGrpSpPr>
            <a:grpSpLocks/>
          </p:cNvGrpSpPr>
          <p:nvPr/>
        </p:nvGrpSpPr>
        <p:grpSpPr bwMode="auto">
          <a:xfrm>
            <a:off x="76200" y="4572000"/>
            <a:ext cx="6096000" cy="1597025"/>
            <a:chOff x="192" y="2832"/>
            <a:chExt cx="3840" cy="1006"/>
          </a:xfrm>
        </p:grpSpPr>
        <p:sp>
          <p:nvSpPr>
            <p:cNvPr id="31783" name="Text Box 19">
              <a:extLst>
                <a:ext uri="{FF2B5EF4-FFF2-40B4-BE49-F238E27FC236}">
                  <a16:creationId xmlns:a16="http://schemas.microsoft.com/office/drawing/2014/main" id="{B6359295-AF40-EC8E-8FD6-A175137EA722}"/>
                </a:ext>
              </a:extLst>
            </p:cNvPr>
            <p:cNvSpPr txBox="1">
              <a:spLocks noChangeArrowheads="1"/>
            </p:cNvSpPr>
            <p:nvPr/>
          </p:nvSpPr>
          <p:spPr bwMode="auto">
            <a:xfrm>
              <a:off x="192" y="2832"/>
              <a:ext cx="3840"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From symmetry,      is tangential direction, freely assume positive direction of      and </a:t>
              </a:r>
              <a:r>
                <a:rPr lang="en-US" altLang="zh-CN" b="1" i="1">
                  <a:solidFill>
                    <a:srgbClr val="3333FF"/>
                  </a:solidFill>
                </a:rPr>
                <a:t>L</a:t>
              </a:r>
              <a:r>
                <a:rPr lang="en-US" altLang="zh-CN" b="1">
                  <a:solidFill>
                    <a:srgbClr val="3333FF"/>
                  </a:solidFill>
                </a:rPr>
                <a:t> as the figure: </a:t>
              </a:r>
            </a:p>
          </p:txBody>
        </p:sp>
        <p:graphicFrame>
          <p:nvGraphicFramePr>
            <p:cNvPr id="31784" name="Object 20">
              <a:extLst>
                <a:ext uri="{FF2B5EF4-FFF2-40B4-BE49-F238E27FC236}">
                  <a16:creationId xmlns:a16="http://schemas.microsoft.com/office/drawing/2014/main" id="{5C2E2D3F-E2A2-4498-5D4C-B30F480790FB}"/>
                </a:ext>
              </a:extLst>
            </p:cNvPr>
            <p:cNvGraphicFramePr>
              <a:graphicFrameLocks noChangeAspect="1"/>
            </p:cNvGraphicFramePr>
            <p:nvPr/>
          </p:nvGraphicFramePr>
          <p:xfrm>
            <a:off x="2146" y="2863"/>
            <a:ext cx="291" cy="369"/>
          </p:xfrm>
          <a:graphic>
            <a:graphicData uri="http://schemas.openxmlformats.org/presentationml/2006/ole">
              <mc:AlternateContent xmlns:mc="http://schemas.openxmlformats.org/markup-compatibility/2006">
                <mc:Choice xmlns:v="urn:schemas-microsoft-com:vml" Requires="v">
                  <p:oleObj name="公式" r:id="rId6" imgW="4394200" imgH="5562600" progId="Equation.3">
                    <p:embed/>
                  </p:oleObj>
                </mc:Choice>
                <mc:Fallback>
                  <p:oleObj name="公式" r:id="rId6" imgW="4394200" imgH="55626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6" y="2863"/>
                          <a:ext cx="291"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5" name="Object 21">
              <a:extLst>
                <a:ext uri="{FF2B5EF4-FFF2-40B4-BE49-F238E27FC236}">
                  <a16:creationId xmlns:a16="http://schemas.microsoft.com/office/drawing/2014/main" id="{E7D74E4E-2DE3-45B8-8B29-E440EFB93462}"/>
                </a:ext>
              </a:extLst>
            </p:cNvPr>
            <p:cNvGraphicFramePr>
              <a:graphicFrameLocks noChangeAspect="1"/>
            </p:cNvGraphicFramePr>
            <p:nvPr/>
          </p:nvGraphicFramePr>
          <p:xfrm>
            <a:off x="1546" y="3433"/>
            <a:ext cx="322" cy="405"/>
          </p:xfrm>
          <a:graphic>
            <a:graphicData uri="http://schemas.openxmlformats.org/presentationml/2006/ole">
              <mc:AlternateContent xmlns:mc="http://schemas.openxmlformats.org/markup-compatibility/2006">
                <mc:Choice xmlns:v="urn:schemas-microsoft-com:vml" Requires="v">
                  <p:oleObj name="公式" r:id="rId8" imgW="4394200" imgH="5562600" progId="Equation.3">
                    <p:embed/>
                  </p:oleObj>
                </mc:Choice>
                <mc:Fallback>
                  <p:oleObj name="公式" r:id="rId8" imgW="4394200" imgH="55626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6" y="3433"/>
                          <a:ext cx="32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749" name="Object 23">
            <a:extLst>
              <a:ext uri="{FF2B5EF4-FFF2-40B4-BE49-F238E27FC236}">
                <a16:creationId xmlns:a16="http://schemas.microsoft.com/office/drawing/2014/main" id="{BACBE652-CD24-85E7-15B6-233A7DAD3EA1}"/>
              </a:ext>
            </a:extLst>
          </p:cNvPr>
          <p:cNvGraphicFramePr>
            <a:graphicFrameLocks noChangeAspect="1"/>
          </p:cNvGraphicFramePr>
          <p:nvPr/>
        </p:nvGraphicFramePr>
        <p:xfrm>
          <a:off x="3851275" y="1268413"/>
          <a:ext cx="3052763" cy="790575"/>
        </p:xfrm>
        <a:graphic>
          <a:graphicData uri="http://schemas.openxmlformats.org/presentationml/2006/ole">
            <mc:AlternateContent xmlns:mc="http://schemas.openxmlformats.org/markup-compatibility/2006">
              <mc:Choice xmlns:v="urn:schemas-microsoft-com:vml" Requires="v">
                <p:oleObj name="公式" r:id="rId10" imgW="38328600" imgH="9359900" progId="Equation.3">
                  <p:embed/>
                </p:oleObj>
              </mc:Choice>
              <mc:Fallback>
                <p:oleObj name="公式" r:id="rId10" imgW="38328600" imgH="93599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1268413"/>
                        <a:ext cx="3052763"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50" name="Group 24">
            <a:extLst>
              <a:ext uri="{FF2B5EF4-FFF2-40B4-BE49-F238E27FC236}">
                <a16:creationId xmlns:a16="http://schemas.microsoft.com/office/drawing/2014/main" id="{E4E53992-B49B-93FB-FD2F-E22887F482E1}"/>
              </a:ext>
            </a:extLst>
          </p:cNvPr>
          <p:cNvGrpSpPr>
            <a:grpSpLocks/>
          </p:cNvGrpSpPr>
          <p:nvPr/>
        </p:nvGrpSpPr>
        <p:grpSpPr bwMode="auto">
          <a:xfrm>
            <a:off x="304800" y="765175"/>
            <a:ext cx="8839200" cy="1066800"/>
            <a:chOff x="96" y="460"/>
            <a:chExt cx="5568" cy="672"/>
          </a:xfrm>
        </p:grpSpPr>
        <p:sp>
          <p:nvSpPr>
            <p:cNvPr id="31781" name="Text Box 25">
              <a:extLst>
                <a:ext uri="{FF2B5EF4-FFF2-40B4-BE49-F238E27FC236}">
                  <a16:creationId xmlns:a16="http://schemas.microsoft.com/office/drawing/2014/main" id="{4392FDB1-91B3-6C7C-02C1-E39ACDE02D99}"/>
                </a:ext>
              </a:extLst>
            </p:cNvPr>
            <p:cNvSpPr txBox="1">
              <a:spLocks noChangeArrowheads="1"/>
            </p:cNvSpPr>
            <p:nvPr/>
          </p:nvSpPr>
          <p:spPr bwMode="auto">
            <a:xfrm>
              <a:off x="96" y="460"/>
              <a:ext cx="556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It can be calculated when        has some </a:t>
              </a:r>
              <a:r>
                <a:rPr lang="en-US" altLang="zh-CN" b="1">
                  <a:solidFill>
                    <a:srgbClr val="3333FF"/>
                  </a:solidFill>
                </a:rPr>
                <a:t>symmetry </a:t>
              </a:r>
              <a:r>
                <a:rPr lang="en-US" altLang="zh-CN" b="1">
                  <a:solidFill>
                    <a:schemeClr val="tx2"/>
                  </a:solidFill>
                </a:rPr>
                <a:t>by using equation:</a:t>
              </a:r>
              <a:endParaRPr lang="en-US" altLang="zh-CN" b="1"/>
            </a:p>
          </p:txBody>
        </p:sp>
        <p:graphicFrame>
          <p:nvGraphicFramePr>
            <p:cNvPr id="31782" name="Object 26">
              <a:extLst>
                <a:ext uri="{FF2B5EF4-FFF2-40B4-BE49-F238E27FC236}">
                  <a16:creationId xmlns:a16="http://schemas.microsoft.com/office/drawing/2014/main" id="{4FF2F4DB-49A1-387A-448D-EDBF5D70D9E7}"/>
                </a:ext>
              </a:extLst>
            </p:cNvPr>
            <p:cNvGraphicFramePr>
              <a:graphicFrameLocks noChangeAspect="1"/>
            </p:cNvGraphicFramePr>
            <p:nvPr/>
          </p:nvGraphicFramePr>
          <p:xfrm>
            <a:off x="3043" y="522"/>
            <a:ext cx="324" cy="283"/>
          </p:xfrm>
          <a:graphic>
            <a:graphicData uri="http://schemas.openxmlformats.org/presentationml/2006/ole">
              <mc:AlternateContent xmlns:mc="http://schemas.openxmlformats.org/markup-compatibility/2006">
                <mc:Choice xmlns:v="urn:schemas-microsoft-com:vml" Requires="v">
                  <p:oleObj name="公式" r:id="rId12" imgW="6731000" imgH="5854700" progId="Equation.3">
                    <p:embed/>
                  </p:oleObj>
                </mc:Choice>
                <mc:Fallback>
                  <p:oleObj name="公式" r:id="rId12" imgW="6731000" imgH="58547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3" y="522"/>
                          <a:ext cx="32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51" name="Group 27">
            <a:extLst>
              <a:ext uri="{FF2B5EF4-FFF2-40B4-BE49-F238E27FC236}">
                <a16:creationId xmlns:a16="http://schemas.microsoft.com/office/drawing/2014/main" id="{0DC08A16-FA52-0943-D75C-0BE47E663B0D}"/>
              </a:ext>
            </a:extLst>
          </p:cNvPr>
          <p:cNvGrpSpPr>
            <a:grpSpLocks/>
          </p:cNvGrpSpPr>
          <p:nvPr/>
        </p:nvGrpSpPr>
        <p:grpSpPr bwMode="auto">
          <a:xfrm>
            <a:off x="179388" y="0"/>
            <a:ext cx="7772400" cy="669925"/>
            <a:chOff x="336" y="48"/>
            <a:chExt cx="4896" cy="422"/>
          </a:xfrm>
        </p:grpSpPr>
        <p:sp>
          <p:nvSpPr>
            <p:cNvPr id="31779" name="Text Box 28">
              <a:extLst>
                <a:ext uri="{FF2B5EF4-FFF2-40B4-BE49-F238E27FC236}">
                  <a16:creationId xmlns:a16="http://schemas.microsoft.com/office/drawing/2014/main" id="{7524829D-36BC-BB76-4D6D-3343E0C8F5A3}"/>
                </a:ext>
              </a:extLst>
            </p:cNvPr>
            <p:cNvSpPr txBox="1">
              <a:spLocks noChangeArrowheads="1"/>
            </p:cNvSpPr>
            <p:nvPr/>
          </p:nvSpPr>
          <p:spPr bwMode="auto">
            <a:xfrm>
              <a:off x="672" y="105"/>
              <a:ext cx="4560" cy="365"/>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a:t>
              </a:r>
              <a:r>
                <a:rPr lang="en-US" altLang="zh-CN" b="1">
                  <a:solidFill>
                    <a:srgbClr val="3333FF"/>
                  </a:solidFill>
                </a:rPr>
                <a:t>calculation</a:t>
              </a:r>
              <a:r>
                <a:rPr lang="en-US" altLang="zh-CN" b="1"/>
                <a:t> of </a:t>
              </a:r>
              <a:r>
                <a:rPr lang="en-US" altLang="zh-CN" b="1">
                  <a:solidFill>
                    <a:schemeClr val="tx2"/>
                  </a:solidFill>
                </a:rPr>
                <a:t>induced electric field</a:t>
              </a:r>
              <a:r>
                <a:rPr lang="en-US" altLang="zh-CN" b="1"/>
                <a:t>:</a:t>
              </a:r>
            </a:p>
          </p:txBody>
        </p:sp>
        <p:sp>
          <p:nvSpPr>
            <p:cNvPr id="31780" name="AutoShape 29">
              <a:extLst>
                <a:ext uri="{FF2B5EF4-FFF2-40B4-BE49-F238E27FC236}">
                  <a16:creationId xmlns:a16="http://schemas.microsoft.com/office/drawing/2014/main" id="{9281A637-7EF6-4106-D167-2AB45634ED41}"/>
                </a:ext>
              </a:extLst>
            </p:cNvPr>
            <p:cNvSpPr>
              <a:spLocks noChangeArrowheads="1"/>
            </p:cNvSpPr>
            <p:nvPr/>
          </p:nvSpPr>
          <p:spPr bwMode="auto">
            <a:xfrm>
              <a:off x="336" y="48"/>
              <a:ext cx="432" cy="240"/>
            </a:xfrm>
            <a:prstGeom prst="star4">
              <a:avLst>
                <a:gd name="adj" fmla="val 16051"/>
              </a:avLst>
            </a:prstGeom>
            <a:gradFill rotWithShape="0">
              <a:gsLst>
                <a:gs pos="0">
                  <a:srgbClr val="FD63CD"/>
                </a:gs>
                <a:gs pos="100000">
                  <a:srgbClr val="BA4996"/>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pSp>
      <p:grpSp>
        <p:nvGrpSpPr>
          <p:cNvPr id="1009694" name="Group 30">
            <a:extLst>
              <a:ext uri="{FF2B5EF4-FFF2-40B4-BE49-F238E27FC236}">
                <a16:creationId xmlns:a16="http://schemas.microsoft.com/office/drawing/2014/main" id="{13FC3E1C-21AF-03BA-41CC-DA110181AFEF}"/>
              </a:ext>
            </a:extLst>
          </p:cNvPr>
          <p:cNvGrpSpPr>
            <a:grpSpLocks/>
          </p:cNvGrpSpPr>
          <p:nvPr/>
        </p:nvGrpSpPr>
        <p:grpSpPr bwMode="auto">
          <a:xfrm>
            <a:off x="6372225" y="3860800"/>
            <a:ext cx="2438400" cy="2438400"/>
            <a:chOff x="2112" y="2496"/>
            <a:chExt cx="1536" cy="1536"/>
          </a:xfrm>
        </p:grpSpPr>
        <p:sp>
          <p:nvSpPr>
            <p:cNvPr id="31754" name="Line 31">
              <a:extLst>
                <a:ext uri="{FF2B5EF4-FFF2-40B4-BE49-F238E27FC236}">
                  <a16:creationId xmlns:a16="http://schemas.microsoft.com/office/drawing/2014/main" id="{A665B002-0DCE-8719-1C8E-1E76AA25106C}"/>
                </a:ext>
              </a:extLst>
            </p:cNvPr>
            <p:cNvSpPr>
              <a:spLocks noChangeShapeType="1"/>
            </p:cNvSpPr>
            <p:nvPr/>
          </p:nvSpPr>
          <p:spPr bwMode="auto">
            <a:xfrm flipH="1">
              <a:off x="2928" y="2736"/>
              <a:ext cx="528" cy="564"/>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5" name="Oval 32">
              <a:extLst>
                <a:ext uri="{FF2B5EF4-FFF2-40B4-BE49-F238E27FC236}">
                  <a16:creationId xmlns:a16="http://schemas.microsoft.com/office/drawing/2014/main" id="{3E78C38F-18C2-B0E4-75C0-BDC25E34DA2C}"/>
                </a:ext>
              </a:extLst>
            </p:cNvPr>
            <p:cNvSpPr>
              <a:spLocks noChangeArrowheads="1"/>
            </p:cNvSpPr>
            <p:nvPr/>
          </p:nvSpPr>
          <p:spPr bwMode="auto">
            <a:xfrm>
              <a:off x="2160" y="2496"/>
              <a:ext cx="1488" cy="1536"/>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1756" name="Rectangle 33">
              <a:extLst>
                <a:ext uri="{FF2B5EF4-FFF2-40B4-BE49-F238E27FC236}">
                  <a16:creationId xmlns:a16="http://schemas.microsoft.com/office/drawing/2014/main" id="{C4E5937A-1B9F-0B0B-D88D-35F7D56EEF4A}"/>
                </a:ext>
              </a:extLst>
            </p:cNvPr>
            <p:cNvSpPr>
              <a:spLocks noChangeArrowheads="1"/>
            </p:cNvSpPr>
            <p:nvPr/>
          </p:nvSpPr>
          <p:spPr bwMode="auto">
            <a:xfrm>
              <a:off x="3120" y="26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楷体_GB2312" pitchFamily="49" charset="-122"/>
                  <a:sym typeface="Symbol" pitchFamily="2" charset="2"/>
                </a:rPr>
                <a:t>R</a:t>
              </a:r>
              <a:endParaRPr lang="en-US" altLang="zh-CN" sz="2800">
                <a:latin typeface="楷体_GB2312" pitchFamily="49" charset="-122"/>
                <a:ea typeface="楷体_GB2312" pitchFamily="49" charset="-122"/>
                <a:sym typeface="Symbol" pitchFamily="2" charset="2"/>
              </a:endParaRPr>
            </a:p>
          </p:txBody>
        </p:sp>
        <p:graphicFrame>
          <p:nvGraphicFramePr>
            <p:cNvPr id="31757" name="Object 34">
              <a:extLst>
                <a:ext uri="{FF2B5EF4-FFF2-40B4-BE49-F238E27FC236}">
                  <a16:creationId xmlns:a16="http://schemas.microsoft.com/office/drawing/2014/main" id="{22A6D53F-7253-15E6-D7E8-B17E90BEA816}"/>
                </a:ext>
              </a:extLst>
            </p:cNvPr>
            <p:cNvGraphicFramePr>
              <a:graphicFrameLocks noChangeAspect="1"/>
            </p:cNvGraphicFramePr>
            <p:nvPr/>
          </p:nvGraphicFramePr>
          <p:xfrm>
            <a:off x="2112" y="2496"/>
            <a:ext cx="287" cy="304"/>
          </p:xfrm>
          <a:graphic>
            <a:graphicData uri="http://schemas.openxmlformats.org/presentationml/2006/ole">
              <mc:AlternateContent xmlns:mc="http://schemas.openxmlformats.org/markup-compatibility/2006">
                <mc:Choice xmlns:v="urn:schemas-microsoft-com:vml" Requires="v">
                  <p:oleObj name="Equation" r:id="rId14" imgW="3797300" imgH="4686300" progId="Equation.3">
                    <p:embed/>
                  </p:oleObj>
                </mc:Choice>
                <mc:Fallback>
                  <p:oleObj name="Equation" r:id="rId14" imgW="3797300" imgH="46863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12" y="2496"/>
                          <a:ext cx="28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8" name="Text Box 35">
              <a:extLst>
                <a:ext uri="{FF2B5EF4-FFF2-40B4-BE49-F238E27FC236}">
                  <a16:creationId xmlns:a16="http://schemas.microsoft.com/office/drawing/2014/main" id="{4EF41C0B-CFA1-710C-71AB-1F7A21F404E9}"/>
                </a:ext>
              </a:extLst>
            </p:cNvPr>
            <p:cNvSpPr txBox="1">
              <a:spLocks noChangeArrowheads="1"/>
            </p:cNvSpPr>
            <p:nvPr/>
          </p:nvSpPr>
          <p:spPr bwMode="auto">
            <a:xfrm>
              <a:off x="2507" y="2507"/>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59" name="Text Box 36">
              <a:extLst>
                <a:ext uri="{FF2B5EF4-FFF2-40B4-BE49-F238E27FC236}">
                  <a16:creationId xmlns:a16="http://schemas.microsoft.com/office/drawing/2014/main" id="{8C93BA9A-C4E2-4D1B-869D-5A9E9126C429}"/>
                </a:ext>
              </a:extLst>
            </p:cNvPr>
            <p:cNvSpPr txBox="1">
              <a:spLocks noChangeArrowheads="1"/>
            </p:cNvSpPr>
            <p:nvPr/>
          </p:nvSpPr>
          <p:spPr bwMode="auto">
            <a:xfrm>
              <a:off x="2825" y="2507"/>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0" name="Text Box 37">
              <a:extLst>
                <a:ext uri="{FF2B5EF4-FFF2-40B4-BE49-F238E27FC236}">
                  <a16:creationId xmlns:a16="http://schemas.microsoft.com/office/drawing/2014/main" id="{AA9C1C33-86E7-0F8E-7A69-D6BB73F2310A}"/>
                </a:ext>
              </a:extLst>
            </p:cNvPr>
            <p:cNvSpPr txBox="1">
              <a:spLocks noChangeArrowheads="1"/>
            </p:cNvSpPr>
            <p:nvPr/>
          </p:nvSpPr>
          <p:spPr bwMode="auto">
            <a:xfrm>
              <a:off x="2189" y="2809"/>
              <a:ext cx="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1" name="Text Box 38">
              <a:extLst>
                <a:ext uri="{FF2B5EF4-FFF2-40B4-BE49-F238E27FC236}">
                  <a16:creationId xmlns:a16="http://schemas.microsoft.com/office/drawing/2014/main" id="{7D08A4DD-F958-3469-6090-BAA0AA974DEA}"/>
                </a:ext>
              </a:extLst>
            </p:cNvPr>
            <p:cNvSpPr txBox="1">
              <a:spLocks noChangeArrowheads="1"/>
            </p:cNvSpPr>
            <p:nvPr/>
          </p:nvSpPr>
          <p:spPr bwMode="auto">
            <a:xfrm>
              <a:off x="2507"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2" name="Text Box 39">
              <a:extLst>
                <a:ext uri="{FF2B5EF4-FFF2-40B4-BE49-F238E27FC236}">
                  <a16:creationId xmlns:a16="http://schemas.microsoft.com/office/drawing/2014/main" id="{A2BC0F88-B702-7796-9B0A-42A23E340905}"/>
                </a:ext>
              </a:extLst>
            </p:cNvPr>
            <p:cNvSpPr txBox="1">
              <a:spLocks noChangeArrowheads="1"/>
            </p:cNvSpPr>
            <p:nvPr/>
          </p:nvSpPr>
          <p:spPr bwMode="auto">
            <a:xfrm>
              <a:off x="2825"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3" name="Text Box 40">
              <a:extLst>
                <a:ext uri="{FF2B5EF4-FFF2-40B4-BE49-F238E27FC236}">
                  <a16:creationId xmlns:a16="http://schemas.microsoft.com/office/drawing/2014/main" id="{B4FAE70B-5F7A-0D2C-DF0F-50C61EF80D0A}"/>
                </a:ext>
              </a:extLst>
            </p:cNvPr>
            <p:cNvSpPr txBox="1">
              <a:spLocks noChangeArrowheads="1"/>
            </p:cNvSpPr>
            <p:nvPr/>
          </p:nvSpPr>
          <p:spPr bwMode="auto">
            <a:xfrm>
              <a:off x="2189" y="3083"/>
              <a:ext cx="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4" name="Text Box 41">
              <a:extLst>
                <a:ext uri="{FF2B5EF4-FFF2-40B4-BE49-F238E27FC236}">
                  <a16:creationId xmlns:a16="http://schemas.microsoft.com/office/drawing/2014/main" id="{4C3605C6-3995-E3EA-F314-786BE6498EFA}"/>
                </a:ext>
              </a:extLst>
            </p:cNvPr>
            <p:cNvSpPr txBox="1">
              <a:spLocks noChangeArrowheads="1"/>
            </p:cNvSpPr>
            <p:nvPr/>
          </p:nvSpPr>
          <p:spPr bwMode="auto">
            <a:xfrm>
              <a:off x="2507"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5" name="Text Box 42">
              <a:extLst>
                <a:ext uri="{FF2B5EF4-FFF2-40B4-BE49-F238E27FC236}">
                  <a16:creationId xmlns:a16="http://schemas.microsoft.com/office/drawing/2014/main" id="{CC843197-1238-1DC5-7B15-5186FC3749B2}"/>
                </a:ext>
              </a:extLst>
            </p:cNvPr>
            <p:cNvSpPr txBox="1">
              <a:spLocks noChangeArrowheads="1"/>
            </p:cNvSpPr>
            <p:nvPr/>
          </p:nvSpPr>
          <p:spPr bwMode="auto">
            <a:xfrm>
              <a:off x="2825"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6" name="Text Box 43">
              <a:extLst>
                <a:ext uri="{FF2B5EF4-FFF2-40B4-BE49-F238E27FC236}">
                  <a16:creationId xmlns:a16="http://schemas.microsoft.com/office/drawing/2014/main" id="{2F9631ED-3C5F-BD31-66A7-601639EF170D}"/>
                </a:ext>
              </a:extLst>
            </p:cNvPr>
            <p:cNvSpPr txBox="1">
              <a:spLocks noChangeArrowheads="1"/>
            </p:cNvSpPr>
            <p:nvPr/>
          </p:nvSpPr>
          <p:spPr bwMode="auto">
            <a:xfrm>
              <a:off x="3132" y="2507"/>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7" name="Text Box 44">
              <a:extLst>
                <a:ext uri="{FF2B5EF4-FFF2-40B4-BE49-F238E27FC236}">
                  <a16:creationId xmlns:a16="http://schemas.microsoft.com/office/drawing/2014/main" id="{93FFBDCC-F7D3-0B8A-2043-DCA81CB3CAF1}"/>
                </a:ext>
              </a:extLst>
            </p:cNvPr>
            <p:cNvSpPr txBox="1">
              <a:spLocks noChangeArrowheads="1"/>
            </p:cNvSpPr>
            <p:nvPr/>
          </p:nvSpPr>
          <p:spPr bwMode="auto">
            <a:xfrm>
              <a:off x="3132"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8" name="Text Box 45">
              <a:extLst>
                <a:ext uri="{FF2B5EF4-FFF2-40B4-BE49-F238E27FC236}">
                  <a16:creationId xmlns:a16="http://schemas.microsoft.com/office/drawing/2014/main" id="{55332388-C11C-0640-DC8C-48A795DFD453}"/>
                </a:ext>
              </a:extLst>
            </p:cNvPr>
            <p:cNvSpPr txBox="1">
              <a:spLocks noChangeArrowheads="1"/>
            </p:cNvSpPr>
            <p:nvPr/>
          </p:nvSpPr>
          <p:spPr bwMode="auto">
            <a:xfrm>
              <a:off x="3450"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69" name="Text Box 46">
              <a:extLst>
                <a:ext uri="{FF2B5EF4-FFF2-40B4-BE49-F238E27FC236}">
                  <a16:creationId xmlns:a16="http://schemas.microsoft.com/office/drawing/2014/main" id="{D20E903D-04E0-228A-65A3-B78198BE336C}"/>
                </a:ext>
              </a:extLst>
            </p:cNvPr>
            <p:cNvSpPr txBox="1">
              <a:spLocks noChangeArrowheads="1"/>
            </p:cNvSpPr>
            <p:nvPr/>
          </p:nvSpPr>
          <p:spPr bwMode="auto">
            <a:xfrm>
              <a:off x="3132"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0" name="Text Box 47">
              <a:extLst>
                <a:ext uri="{FF2B5EF4-FFF2-40B4-BE49-F238E27FC236}">
                  <a16:creationId xmlns:a16="http://schemas.microsoft.com/office/drawing/2014/main" id="{64559465-1C90-CB16-F3F0-1A8D50962E14}"/>
                </a:ext>
              </a:extLst>
            </p:cNvPr>
            <p:cNvSpPr txBox="1">
              <a:spLocks noChangeArrowheads="1"/>
            </p:cNvSpPr>
            <p:nvPr/>
          </p:nvSpPr>
          <p:spPr bwMode="auto">
            <a:xfrm>
              <a:off x="3450"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1" name="Text Box 48">
              <a:extLst>
                <a:ext uri="{FF2B5EF4-FFF2-40B4-BE49-F238E27FC236}">
                  <a16:creationId xmlns:a16="http://schemas.microsoft.com/office/drawing/2014/main" id="{35FA3A90-5AB3-B765-7F81-70046D993E59}"/>
                </a:ext>
              </a:extLst>
            </p:cNvPr>
            <p:cNvSpPr txBox="1">
              <a:spLocks noChangeArrowheads="1"/>
            </p:cNvSpPr>
            <p:nvPr/>
          </p:nvSpPr>
          <p:spPr bwMode="auto">
            <a:xfrm>
              <a:off x="2189" y="3385"/>
              <a:ext cx="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2" name="Text Box 49">
              <a:extLst>
                <a:ext uri="{FF2B5EF4-FFF2-40B4-BE49-F238E27FC236}">
                  <a16:creationId xmlns:a16="http://schemas.microsoft.com/office/drawing/2014/main" id="{3A4E9B7D-9816-92F2-2E57-A965B440BB8D}"/>
                </a:ext>
              </a:extLst>
            </p:cNvPr>
            <p:cNvSpPr txBox="1">
              <a:spLocks noChangeArrowheads="1"/>
            </p:cNvSpPr>
            <p:nvPr/>
          </p:nvSpPr>
          <p:spPr bwMode="auto">
            <a:xfrm>
              <a:off x="2507"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3" name="Text Box 50">
              <a:extLst>
                <a:ext uri="{FF2B5EF4-FFF2-40B4-BE49-F238E27FC236}">
                  <a16:creationId xmlns:a16="http://schemas.microsoft.com/office/drawing/2014/main" id="{25F293A5-06FB-512E-158C-2BA64F84682A}"/>
                </a:ext>
              </a:extLst>
            </p:cNvPr>
            <p:cNvSpPr txBox="1">
              <a:spLocks noChangeArrowheads="1"/>
            </p:cNvSpPr>
            <p:nvPr/>
          </p:nvSpPr>
          <p:spPr bwMode="auto">
            <a:xfrm>
              <a:off x="2825"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4" name="Text Box 51">
              <a:extLst>
                <a:ext uri="{FF2B5EF4-FFF2-40B4-BE49-F238E27FC236}">
                  <a16:creationId xmlns:a16="http://schemas.microsoft.com/office/drawing/2014/main" id="{C1A5E830-34D2-4657-3D99-2C1790392ED6}"/>
                </a:ext>
              </a:extLst>
            </p:cNvPr>
            <p:cNvSpPr txBox="1">
              <a:spLocks noChangeArrowheads="1"/>
            </p:cNvSpPr>
            <p:nvPr/>
          </p:nvSpPr>
          <p:spPr bwMode="auto">
            <a:xfrm>
              <a:off x="2507" y="365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5" name="Text Box 52">
              <a:extLst>
                <a:ext uri="{FF2B5EF4-FFF2-40B4-BE49-F238E27FC236}">
                  <a16:creationId xmlns:a16="http://schemas.microsoft.com/office/drawing/2014/main" id="{AF4B822F-765B-5264-2BE8-C4642424DD16}"/>
                </a:ext>
              </a:extLst>
            </p:cNvPr>
            <p:cNvSpPr txBox="1">
              <a:spLocks noChangeArrowheads="1"/>
            </p:cNvSpPr>
            <p:nvPr/>
          </p:nvSpPr>
          <p:spPr bwMode="auto">
            <a:xfrm>
              <a:off x="2825" y="365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6" name="Text Box 53">
              <a:extLst>
                <a:ext uri="{FF2B5EF4-FFF2-40B4-BE49-F238E27FC236}">
                  <a16:creationId xmlns:a16="http://schemas.microsoft.com/office/drawing/2014/main" id="{B1700920-8BDF-431F-3F5A-AACBFB30B8CC}"/>
                </a:ext>
              </a:extLst>
            </p:cNvPr>
            <p:cNvSpPr txBox="1">
              <a:spLocks noChangeArrowheads="1"/>
            </p:cNvSpPr>
            <p:nvPr/>
          </p:nvSpPr>
          <p:spPr bwMode="auto">
            <a:xfrm>
              <a:off x="3132"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1777" name="Text Box 54">
              <a:extLst>
                <a:ext uri="{FF2B5EF4-FFF2-40B4-BE49-F238E27FC236}">
                  <a16:creationId xmlns:a16="http://schemas.microsoft.com/office/drawing/2014/main" id="{6E09DF35-2FC1-2EBC-75CF-C6ECB55F1D6C}"/>
                </a:ext>
              </a:extLst>
            </p:cNvPr>
            <p:cNvSpPr txBox="1">
              <a:spLocks noChangeArrowheads="1"/>
            </p:cNvSpPr>
            <p:nvPr/>
          </p:nvSpPr>
          <p:spPr bwMode="auto">
            <a:xfrm>
              <a:off x="3450"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i="1">
                  <a:ea typeface="仿宋_GB2312" pitchFamily="49" charset="-122"/>
                  <a:sym typeface="Symbol" pitchFamily="2" charset="2"/>
                </a:rPr>
                <a:t></a:t>
              </a:r>
              <a:endParaRPr lang="en-US" altLang="zh-CN" sz="2800" b="1" i="1">
                <a:ea typeface="仿宋_GB2312" pitchFamily="49" charset="-122"/>
              </a:endParaRPr>
            </a:p>
          </p:txBody>
        </p:sp>
        <p:sp>
          <p:nvSpPr>
            <p:cNvPr id="31778" name="Text Box 55">
              <a:extLst>
                <a:ext uri="{FF2B5EF4-FFF2-40B4-BE49-F238E27FC236}">
                  <a16:creationId xmlns:a16="http://schemas.microsoft.com/office/drawing/2014/main" id="{959B8D3C-CD52-2AC0-062B-7C120779F830}"/>
                </a:ext>
              </a:extLst>
            </p:cNvPr>
            <p:cNvSpPr txBox="1">
              <a:spLocks noChangeArrowheads="1"/>
            </p:cNvSpPr>
            <p:nvPr/>
          </p:nvSpPr>
          <p:spPr bwMode="auto">
            <a:xfrm>
              <a:off x="3132" y="365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grpSp>
      <p:sp>
        <p:nvSpPr>
          <p:cNvPr id="1009720" name="Text Box 56">
            <a:extLst>
              <a:ext uri="{FF2B5EF4-FFF2-40B4-BE49-F238E27FC236}">
                <a16:creationId xmlns:a16="http://schemas.microsoft.com/office/drawing/2014/main" id="{6AB811B4-96B8-D83C-955C-2ED67CC0C496}"/>
              </a:ext>
            </a:extLst>
          </p:cNvPr>
          <p:cNvSpPr txBox="1">
            <a:spLocks noChangeArrowheads="1"/>
          </p:cNvSpPr>
          <p:nvPr/>
        </p:nvSpPr>
        <p:spPr bwMode="auto">
          <a:xfrm>
            <a:off x="228600" y="1905000"/>
            <a:ext cx="2543175" cy="519113"/>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 27-5: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9720"/>
                                        </p:tgtEl>
                                        <p:attrNameLst>
                                          <p:attrName>style.visibility</p:attrName>
                                        </p:attrNameLst>
                                      </p:cBhvr>
                                      <p:to>
                                        <p:strVal val="visible"/>
                                      </p:to>
                                    </p:set>
                                    <p:animEffect transition="in" filter="wipe(left)">
                                      <p:cBhvr>
                                        <p:cTn id="7" dur="500"/>
                                        <p:tgtEl>
                                          <p:spTgt spid="10097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9679"/>
                                        </p:tgtEl>
                                        <p:attrNameLst>
                                          <p:attrName>style.visibility</p:attrName>
                                        </p:attrNameLst>
                                      </p:cBhvr>
                                      <p:to>
                                        <p:strVal val="visible"/>
                                      </p:to>
                                    </p:set>
                                    <p:animEffect transition="in" filter="box(in)">
                                      <p:cBhvr>
                                        <p:cTn id="12" dur="500"/>
                                        <p:tgtEl>
                                          <p:spTgt spid="1009679"/>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1009694"/>
                                        </p:tgtEl>
                                        <p:attrNameLst>
                                          <p:attrName>style.visibility</p:attrName>
                                        </p:attrNameLst>
                                      </p:cBhvr>
                                      <p:to>
                                        <p:strVal val="visible"/>
                                      </p:to>
                                    </p:set>
                                    <p:animEffect transition="in" filter="dissolve">
                                      <p:cBhvr>
                                        <p:cTn id="16" dur="500"/>
                                        <p:tgtEl>
                                          <p:spTgt spid="100969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09678"/>
                                        </p:tgtEl>
                                        <p:attrNameLst>
                                          <p:attrName>style.visibility</p:attrName>
                                        </p:attrNameLst>
                                      </p:cBhvr>
                                      <p:to>
                                        <p:strVal val="visible"/>
                                      </p:to>
                                    </p:set>
                                    <p:animEffect transition="in" filter="wipe(left)">
                                      <p:cBhvr>
                                        <p:cTn id="21" dur="500"/>
                                        <p:tgtEl>
                                          <p:spTgt spid="10096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009666"/>
                                        </p:tgtEl>
                                        <p:attrNameLst>
                                          <p:attrName>style.visibility</p:attrName>
                                        </p:attrNameLst>
                                      </p:cBhvr>
                                      <p:to>
                                        <p:strVal val="visible"/>
                                      </p:to>
                                    </p:set>
                                    <p:animEffect transition="in" filter="dissolve">
                                      <p:cBhvr>
                                        <p:cTn id="26" dur="500"/>
                                        <p:tgtEl>
                                          <p:spTgt spid="100966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1009682"/>
                                        </p:tgtEl>
                                        <p:attrNameLst>
                                          <p:attrName>style.visibility</p:attrName>
                                        </p:attrNameLst>
                                      </p:cBhvr>
                                      <p:to>
                                        <p:strVal val="visible"/>
                                      </p:to>
                                    </p:set>
                                    <p:animEffect transition="in" filter="box(in)">
                                      <p:cBhvr>
                                        <p:cTn id="31" dur="500"/>
                                        <p:tgtEl>
                                          <p:spTgt spid="1009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78" grpId="0" animBg="1" autoUpdateAnimBg="0"/>
      <p:bldP spid="100972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0693" name="Object 5">
            <a:extLst>
              <a:ext uri="{FF2B5EF4-FFF2-40B4-BE49-F238E27FC236}">
                <a16:creationId xmlns:a16="http://schemas.microsoft.com/office/drawing/2014/main" id="{EEF49A13-C73F-5784-E1FA-5C888518F13B}"/>
              </a:ext>
            </a:extLst>
          </p:cNvPr>
          <p:cNvGraphicFramePr>
            <a:graphicFrameLocks noChangeAspect="1"/>
          </p:cNvGraphicFramePr>
          <p:nvPr/>
        </p:nvGraphicFramePr>
        <p:xfrm>
          <a:off x="827088" y="692150"/>
          <a:ext cx="3384550" cy="862013"/>
        </p:xfrm>
        <a:graphic>
          <a:graphicData uri="http://schemas.openxmlformats.org/presentationml/2006/ole">
            <mc:AlternateContent xmlns:mc="http://schemas.openxmlformats.org/markup-compatibility/2006">
              <mc:Choice xmlns:v="urn:schemas-microsoft-com:vml" Requires="v">
                <p:oleObj name="公式" r:id="rId2" imgW="33350200" imgH="9359900" progId="Equation.3">
                  <p:embed/>
                </p:oleObj>
              </mc:Choice>
              <mc:Fallback>
                <p:oleObj name="公式" r:id="rId2" imgW="33350200" imgH="93599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692150"/>
                        <a:ext cx="338455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10755" name="Group 67">
            <a:extLst>
              <a:ext uri="{FF2B5EF4-FFF2-40B4-BE49-F238E27FC236}">
                <a16:creationId xmlns:a16="http://schemas.microsoft.com/office/drawing/2014/main" id="{663154F8-77E3-13FE-2AFB-E70240E58F6C}"/>
              </a:ext>
            </a:extLst>
          </p:cNvPr>
          <p:cNvGrpSpPr>
            <a:grpSpLocks/>
          </p:cNvGrpSpPr>
          <p:nvPr/>
        </p:nvGrpSpPr>
        <p:grpSpPr bwMode="auto">
          <a:xfrm>
            <a:off x="684213" y="9525"/>
            <a:ext cx="5040312" cy="825500"/>
            <a:chOff x="431" y="6"/>
            <a:chExt cx="3175" cy="520"/>
          </a:xfrm>
        </p:grpSpPr>
        <p:graphicFrame>
          <p:nvGraphicFramePr>
            <p:cNvPr id="32831" name="Object 3">
              <a:extLst>
                <a:ext uri="{FF2B5EF4-FFF2-40B4-BE49-F238E27FC236}">
                  <a16:creationId xmlns:a16="http://schemas.microsoft.com/office/drawing/2014/main" id="{EAFC7B2F-43E1-A393-D9D4-E860046C5B94}"/>
                </a:ext>
              </a:extLst>
            </p:cNvPr>
            <p:cNvGraphicFramePr>
              <a:graphicFrameLocks noChangeAspect="1"/>
            </p:cNvGraphicFramePr>
            <p:nvPr/>
          </p:nvGraphicFramePr>
          <p:xfrm>
            <a:off x="431" y="70"/>
            <a:ext cx="1148" cy="429"/>
          </p:xfrm>
          <a:graphic>
            <a:graphicData uri="http://schemas.openxmlformats.org/presentationml/2006/ole">
              <mc:AlternateContent xmlns:mc="http://schemas.openxmlformats.org/markup-compatibility/2006">
                <mc:Choice xmlns:v="urn:schemas-microsoft-com:vml" Requires="v">
                  <p:oleObj name="公式" r:id="rId4" imgW="16675100" imgH="7023100" progId="Equation.3">
                    <p:embed/>
                  </p:oleObj>
                </mc:Choice>
                <mc:Fallback>
                  <p:oleObj name="公式" r:id="rId4" imgW="16675100" imgH="7023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70"/>
                          <a:ext cx="1148"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32" name="Object 4">
              <a:extLst>
                <a:ext uri="{FF2B5EF4-FFF2-40B4-BE49-F238E27FC236}">
                  <a16:creationId xmlns:a16="http://schemas.microsoft.com/office/drawing/2014/main" id="{504BF262-8E8C-DA22-134B-FB4D265430DA}"/>
                </a:ext>
              </a:extLst>
            </p:cNvPr>
            <p:cNvGraphicFramePr>
              <a:graphicFrameLocks noChangeAspect="1"/>
            </p:cNvGraphicFramePr>
            <p:nvPr/>
          </p:nvGraphicFramePr>
          <p:xfrm>
            <a:off x="1536" y="111"/>
            <a:ext cx="1056" cy="337"/>
          </p:xfrm>
          <a:graphic>
            <a:graphicData uri="http://schemas.openxmlformats.org/presentationml/2006/ole">
              <mc:AlternateContent xmlns:mc="http://schemas.openxmlformats.org/markup-compatibility/2006">
                <mc:Choice xmlns:v="urn:schemas-microsoft-com:vml" Requires="v">
                  <p:oleObj name="公式" r:id="rId6" imgW="12585700" imgH="4978400" progId="Equation.3">
                    <p:embed/>
                  </p:oleObj>
                </mc:Choice>
                <mc:Fallback>
                  <p:oleObj name="公式" r:id="rId6" imgW="12585700" imgH="4978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111"/>
                          <a:ext cx="1056"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33" name="Object 6">
              <a:extLst>
                <a:ext uri="{FF2B5EF4-FFF2-40B4-BE49-F238E27FC236}">
                  <a16:creationId xmlns:a16="http://schemas.microsoft.com/office/drawing/2014/main" id="{13D4700C-E521-3296-58F5-52690A3A23BD}"/>
                </a:ext>
              </a:extLst>
            </p:cNvPr>
            <p:cNvGraphicFramePr>
              <a:graphicFrameLocks noChangeAspect="1"/>
            </p:cNvGraphicFramePr>
            <p:nvPr/>
          </p:nvGraphicFramePr>
          <p:xfrm>
            <a:off x="2562" y="6"/>
            <a:ext cx="1044" cy="520"/>
          </p:xfrm>
          <a:graphic>
            <a:graphicData uri="http://schemas.openxmlformats.org/presentationml/2006/ole">
              <mc:AlternateContent xmlns:mc="http://schemas.openxmlformats.org/markup-compatibility/2006">
                <mc:Choice xmlns:v="urn:schemas-microsoft-com:vml" Requires="v">
                  <p:oleObj name="公式" r:id="rId8" imgW="19900900" imgH="9359900" progId="Equation.3">
                    <p:embed/>
                  </p:oleObj>
                </mc:Choice>
                <mc:Fallback>
                  <p:oleObj name="公式" r:id="rId8" imgW="19900900" imgH="9359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2" y="6"/>
                          <a:ext cx="1044"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10695" name="Rectangle 7">
            <a:extLst>
              <a:ext uri="{FF2B5EF4-FFF2-40B4-BE49-F238E27FC236}">
                <a16:creationId xmlns:a16="http://schemas.microsoft.com/office/drawing/2014/main" id="{18D073D0-2145-1875-FB05-8709FDED5D08}"/>
              </a:ext>
            </a:extLst>
          </p:cNvPr>
          <p:cNvSpPr>
            <a:spLocks noChangeArrowheads="1"/>
          </p:cNvSpPr>
          <p:nvPr/>
        </p:nvSpPr>
        <p:spPr bwMode="auto">
          <a:xfrm>
            <a:off x="228600" y="160020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3333FF"/>
                </a:solidFill>
                <a:ea typeface="楷体_GB2312" pitchFamily="49" charset="-122"/>
                <a:sym typeface="Symbol" pitchFamily="2" charset="2"/>
              </a:rPr>
              <a:t>(1) If </a:t>
            </a:r>
            <a:r>
              <a:rPr lang="en-US" altLang="zh-CN" sz="2800" b="1" i="1">
                <a:solidFill>
                  <a:srgbClr val="3333FF"/>
                </a:solidFill>
                <a:ea typeface="楷体_GB2312" pitchFamily="49" charset="-122"/>
                <a:sym typeface="Symbol" pitchFamily="2" charset="2"/>
              </a:rPr>
              <a:t>r &lt; R</a:t>
            </a:r>
            <a:r>
              <a:rPr lang="en-US" altLang="zh-CN" sz="2800" b="1">
                <a:solidFill>
                  <a:srgbClr val="3333FF"/>
                </a:solidFill>
                <a:ea typeface="楷体_GB2312" pitchFamily="49" charset="-122"/>
              </a:rPr>
              <a:t> (inside)</a:t>
            </a:r>
            <a:r>
              <a:rPr lang="zh-CN" altLang="zh-CN" sz="2800" b="1">
                <a:solidFill>
                  <a:srgbClr val="3333FF"/>
                </a:solidFill>
                <a:ea typeface="楷体_GB2312" pitchFamily="49" charset="-122"/>
              </a:rPr>
              <a:t>,</a:t>
            </a:r>
            <a:endParaRPr lang="en-US" altLang="zh-CN" sz="2800" b="1">
              <a:solidFill>
                <a:srgbClr val="3333FF"/>
              </a:solidFill>
              <a:ea typeface="楷体_GB2312" pitchFamily="49" charset="-122"/>
            </a:endParaRPr>
          </a:p>
        </p:txBody>
      </p:sp>
      <p:graphicFrame>
        <p:nvGraphicFramePr>
          <p:cNvPr id="1010696" name="Object 8">
            <a:extLst>
              <a:ext uri="{FF2B5EF4-FFF2-40B4-BE49-F238E27FC236}">
                <a16:creationId xmlns:a16="http://schemas.microsoft.com/office/drawing/2014/main" id="{CF65FF6F-FDFC-55C0-EEA3-E88CCF6008BA}"/>
              </a:ext>
            </a:extLst>
          </p:cNvPr>
          <p:cNvGraphicFramePr>
            <a:graphicFrameLocks noChangeAspect="1"/>
          </p:cNvGraphicFramePr>
          <p:nvPr/>
        </p:nvGraphicFramePr>
        <p:xfrm>
          <a:off x="684213" y="2205038"/>
          <a:ext cx="2879725" cy="736600"/>
        </p:xfrm>
        <a:graphic>
          <a:graphicData uri="http://schemas.openxmlformats.org/presentationml/2006/ole">
            <mc:AlternateContent xmlns:mc="http://schemas.openxmlformats.org/markup-compatibility/2006">
              <mc:Choice xmlns:v="urn:schemas-microsoft-com:vml" Requires="v">
                <p:oleObj name="公式" r:id="rId10" imgW="32181800" imgH="9359900" progId="Equation.3">
                  <p:embed/>
                </p:oleObj>
              </mc:Choice>
              <mc:Fallback>
                <p:oleObj name="公式" r:id="rId10" imgW="32181800" imgH="93599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2205038"/>
                        <a:ext cx="2879725"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0697" name="Object 9">
            <a:extLst>
              <a:ext uri="{FF2B5EF4-FFF2-40B4-BE49-F238E27FC236}">
                <a16:creationId xmlns:a16="http://schemas.microsoft.com/office/drawing/2014/main" id="{14A01524-EF07-A582-64C7-DDDCAF614316}"/>
              </a:ext>
            </a:extLst>
          </p:cNvPr>
          <p:cNvGraphicFramePr>
            <a:graphicFrameLocks noChangeAspect="1"/>
          </p:cNvGraphicFramePr>
          <p:nvPr/>
        </p:nvGraphicFramePr>
        <p:xfrm>
          <a:off x="3995738" y="2205038"/>
          <a:ext cx="1943100" cy="836612"/>
        </p:xfrm>
        <a:graphic>
          <a:graphicData uri="http://schemas.openxmlformats.org/presentationml/2006/ole">
            <mc:AlternateContent xmlns:mc="http://schemas.openxmlformats.org/markup-compatibility/2006">
              <mc:Choice xmlns:v="urn:schemas-microsoft-com:vml" Requires="v">
                <p:oleObj name="公式" r:id="rId12" imgW="19011900" imgH="9359900" progId="Equation.3">
                  <p:embed/>
                </p:oleObj>
              </mc:Choice>
              <mc:Fallback>
                <p:oleObj name="公式" r:id="rId12" imgW="19011900" imgH="93599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5738" y="2205038"/>
                        <a:ext cx="194310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0699" name="Object 11">
            <a:extLst>
              <a:ext uri="{FF2B5EF4-FFF2-40B4-BE49-F238E27FC236}">
                <a16:creationId xmlns:a16="http://schemas.microsoft.com/office/drawing/2014/main" id="{8CE23F19-A8CF-8E74-35D1-22948F8D537B}"/>
              </a:ext>
            </a:extLst>
          </p:cNvPr>
          <p:cNvGraphicFramePr>
            <a:graphicFrameLocks noChangeAspect="1"/>
          </p:cNvGraphicFramePr>
          <p:nvPr/>
        </p:nvGraphicFramePr>
        <p:xfrm>
          <a:off x="3419475" y="4005263"/>
          <a:ext cx="2736850" cy="982662"/>
        </p:xfrm>
        <a:graphic>
          <a:graphicData uri="http://schemas.openxmlformats.org/presentationml/2006/ole">
            <mc:AlternateContent xmlns:mc="http://schemas.openxmlformats.org/markup-compatibility/2006">
              <mc:Choice xmlns:v="urn:schemas-microsoft-com:vml" Requires="v">
                <p:oleObj name="公式" r:id="rId14" imgW="23698200" imgH="9652000" progId="Equation.3">
                  <p:embed/>
                </p:oleObj>
              </mc:Choice>
              <mc:Fallback>
                <p:oleObj name="公式" r:id="rId14" imgW="23698200" imgH="96520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9475" y="4005263"/>
                        <a:ext cx="273685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0700" name="Rectangle 12">
            <a:extLst>
              <a:ext uri="{FF2B5EF4-FFF2-40B4-BE49-F238E27FC236}">
                <a16:creationId xmlns:a16="http://schemas.microsoft.com/office/drawing/2014/main" id="{9243E9C3-1ED2-55D8-946C-585638E0993A}"/>
              </a:ext>
            </a:extLst>
          </p:cNvPr>
          <p:cNvSpPr>
            <a:spLocks noChangeArrowheads="1"/>
          </p:cNvSpPr>
          <p:nvPr/>
        </p:nvSpPr>
        <p:spPr bwMode="auto">
          <a:xfrm>
            <a:off x="152400" y="312420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3333FF"/>
                </a:solidFill>
                <a:ea typeface="楷体_GB2312" pitchFamily="49" charset="-122"/>
                <a:sym typeface="Symbol" pitchFamily="2" charset="2"/>
              </a:rPr>
              <a:t>(2) If </a:t>
            </a:r>
            <a:r>
              <a:rPr lang="en-US" altLang="zh-CN" sz="2800" b="1" i="1">
                <a:solidFill>
                  <a:srgbClr val="3333FF"/>
                </a:solidFill>
                <a:ea typeface="楷体_GB2312" pitchFamily="49" charset="-122"/>
                <a:sym typeface="Symbol" pitchFamily="2" charset="2"/>
              </a:rPr>
              <a:t>r &gt; R </a:t>
            </a:r>
            <a:r>
              <a:rPr lang="en-US" altLang="zh-CN" sz="2800" b="1">
                <a:solidFill>
                  <a:srgbClr val="3333FF"/>
                </a:solidFill>
                <a:ea typeface="楷体_GB2312" pitchFamily="49" charset="-122"/>
              </a:rPr>
              <a:t>(outside)</a:t>
            </a:r>
            <a:r>
              <a:rPr lang="zh-CN" altLang="zh-CN" sz="2800" b="1">
                <a:solidFill>
                  <a:srgbClr val="3333FF"/>
                </a:solidFill>
                <a:ea typeface="楷体_GB2312" pitchFamily="49" charset="-122"/>
              </a:rPr>
              <a:t>,</a:t>
            </a:r>
            <a:endParaRPr lang="en-US" altLang="zh-CN" sz="2800" b="1">
              <a:solidFill>
                <a:srgbClr val="3333FF"/>
              </a:solidFill>
              <a:ea typeface="楷体_GB2312" pitchFamily="49" charset="-122"/>
            </a:endParaRPr>
          </a:p>
        </p:txBody>
      </p:sp>
      <p:graphicFrame>
        <p:nvGraphicFramePr>
          <p:cNvPr id="1010701" name="Object 13">
            <a:extLst>
              <a:ext uri="{FF2B5EF4-FFF2-40B4-BE49-F238E27FC236}">
                <a16:creationId xmlns:a16="http://schemas.microsoft.com/office/drawing/2014/main" id="{E107417C-F5EA-DDA0-8217-DEE02494F5A2}"/>
              </a:ext>
            </a:extLst>
          </p:cNvPr>
          <p:cNvGraphicFramePr>
            <a:graphicFrameLocks noChangeAspect="1"/>
          </p:cNvGraphicFramePr>
          <p:nvPr/>
        </p:nvGraphicFramePr>
        <p:xfrm>
          <a:off x="107950" y="3716338"/>
          <a:ext cx="3313113" cy="823912"/>
        </p:xfrm>
        <a:graphic>
          <a:graphicData uri="http://schemas.openxmlformats.org/presentationml/2006/ole">
            <mc:AlternateContent xmlns:mc="http://schemas.openxmlformats.org/markup-compatibility/2006">
              <mc:Choice xmlns:v="urn:schemas-microsoft-com:vml" Requires="v">
                <p:oleObj name="公式" r:id="rId16" imgW="33058100" imgH="9359900" progId="Equation.3">
                  <p:embed/>
                </p:oleObj>
              </mc:Choice>
              <mc:Fallback>
                <p:oleObj name="公式" r:id="rId16" imgW="33058100" imgH="935990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950" y="3716338"/>
                        <a:ext cx="33131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10758" name="Group 70">
            <a:extLst>
              <a:ext uri="{FF2B5EF4-FFF2-40B4-BE49-F238E27FC236}">
                <a16:creationId xmlns:a16="http://schemas.microsoft.com/office/drawing/2014/main" id="{494BEE83-241F-B902-88C0-C012A55C866E}"/>
              </a:ext>
            </a:extLst>
          </p:cNvPr>
          <p:cNvGrpSpPr>
            <a:grpSpLocks/>
          </p:cNvGrpSpPr>
          <p:nvPr/>
        </p:nvGrpSpPr>
        <p:grpSpPr bwMode="auto">
          <a:xfrm>
            <a:off x="200025" y="5194300"/>
            <a:ext cx="8763000" cy="1066800"/>
            <a:chOff x="126" y="3272"/>
            <a:chExt cx="5520" cy="672"/>
          </a:xfrm>
        </p:grpSpPr>
        <p:sp>
          <p:nvSpPr>
            <p:cNvPr id="32829" name="Text Box 15">
              <a:extLst>
                <a:ext uri="{FF2B5EF4-FFF2-40B4-BE49-F238E27FC236}">
                  <a16:creationId xmlns:a16="http://schemas.microsoft.com/office/drawing/2014/main" id="{DA637837-AE10-D64E-640F-ABB9A668E49D}"/>
                </a:ext>
              </a:extLst>
            </p:cNvPr>
            <p:cNvSpPr txBox="1">
              <a:spLocks noChangeArrowheads="1"/>
            </p:cNvSpPr>
            <p:nvPr/>
          </p:nvSpPr>
          <p:spPr bwMode="auto">
            <a:xfrm>
              <a:off x="126" y="3272"/>
              <a:ext cx="552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If d</a:t>
              </a:r>
              <a:r>
                <a:rPr lang="en-US" altLang="zh-CN" b="1" i="1"/>
                <a:t>B</a:t>
              </a:r>
              <a:r>
                <a:rPr lang="en-US" altLang="zh-CN" b="1"/>
                <a:t>/d</a:t>
              </a:r>
              <a:r>
                <a:rPr lang="en-US" altLang="zh-CN" b="1" i="1"/>
                <a:t>t</a:t>
              </a:r>
              <a:r>
                <a:rPr lang="en-US" altLang="zh-CN" b="1"/>
                <a:t> &gt;0, direction of        is the same as assumed (</a:t>
              </a:r>
              <a:r>
                <a:rPr lang="en-US" altLang="zh-CN" b="1">
                  <a:solidFill>
                    <a:srgbClr val="3333FF"/>
                  </a:solidFill>
                </a:rPr>
                <a:t>counterclockwise</a:t>
              </a:r>
              <a:r>
                <a:rPr lang="en-US" altLang="zh-CN" b="1"/>
                <a:t>); otherwise, opposite.</a:t>
              </a:r>
            </a:p>
          </p:txBody>
        </p:sp>
        <p:graphicFrame>
          <p:nvGraphicFramePr>
            <p:cNvPr id="32830" name="Object 16">
              <a:extLst>
                <a:ext uri="{FF2B5EF4-FFF2-40B4-BE49-F238E27FC236}">
                  <a16:creationId xmlns:a16="http://schemas.microsoft.com/office/drawing/2014/main" id="{29FBEB6F-91EE-B341-541A-A8D972CA0D47}"/>
                </a:ext>
              </a:extLst>
            </p:cNvPr>
            <p:cNvGraphicFramePr>
              <a:graphicFrameLocks noChangeAspect="1"/>
            </p:cNvGraphicFramePr>
            <p:nvPr/>
          </p:nvGraphicFramePr>
          <p:xfrm>
            <a:off x="2835" y="3294"/>
            <a:ext cx="383" cy="333"/>
          </p:xfrm>
          <a:graphic>
            <a:graphicData uri="http://schemas.openxmlformats.org/presentationml/2006/ole">
              <mc:AlternateContent xmlns:mc="http://schemas.openxmlformats.org/markup-compatibility/2006">
                <mc:Choice xmlns:v="urn:schemas-microsoft-com:vml" Requires="v">
                  <p:oleObj name="公式" r:id="rId18" imgW="6731000" imgH="5854700" progId="Equation.3">
                    <p:embed/>
                  </p:oleObj>
                </mc:Choice>
                <mc:Fallback>
                  <p:oleObj name="公式" r:id="rId18" imgW="6731000" imgH="5854700" progId="Equation.3">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35" y="3294"/>
                          <a:ext cx="383"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10705" name="Group 17">
            <a:extLst>
              <a:ext uri="{FF2B5EF4-FFF2-40B4-BE49-F238E27FC236}">
                <a16:creationId xmlns:a16="http://schemas.microsoft.com/office/drawing/2014/main" id="{E77F49E5-594B-C385-CC57-F10A7DDBC129}"/>
              </a:ext>
            </a:extLst>
          </p:cNvPr>
          <p:cNvGrpSpPr>
            <a:grpSpLocks/>
          </p:cNvGrpSpPr>
          <p:nvPr/>
        </p:nvGrpSpPr>
        <p:grpSpPr bwMode="auto">
          <a:xfrm>
            <a:off x="6378575" y="0"/>
            <a:ext cx="2438400" cy="2438400"/>
            <a:chOff x="4128" y="48"/>
            <a:chExt cx="1536" cy="1536"/>
          </a:xfrm>
        </p:grpSpPr>
        <p:grpSp>
          <p:nvGrpSpPr>
            <p:cNvPr id="32792" name="Group 18">
              <a:extLst>
                <a:ext uri="{FF2B5EF4-FFF2-40B4-BE49-F238E27FC236}">
                  <a16:creationId xmlns:a16="http://schemas.microsoft.com/office/drawing/2014/main" id="{1FA5B1F2-40D2-334A-35F7-3EE65B852BA4}"/>
                </a:ext>
              </a:extLst>
            </p:cNvPr>
            <p:cNvGrpSpPr>
              <a:grpSpLocks/>
            </p:cNvGrpSpPr>
            <p:nvPr/>
          </p:nvGrpSpPr>
          <p:grpSpPr bwMode="auto">
            <a:xfrm>
              <a:off x="4449" y="336"/>
              <a:ext cx="1204" cy="927"/>
              <a:chOff x="4353" y="2736"/>
              <a:chExt cx="1204" cy="927"/>
            </a:xfrm>
          </p:grpSpPr>
          <p:sp>
            <p:nvSpPr>
              <p:cNvPr id="32819" name="Oval 19">
                <a:extLst>
                  <a:ext uri="{FF2B5EF4-FFF2-40B4-BE49-F238E27FC236}">
                    <a16:creationId xmlns:a16="http://schemas.microsoft.com/office/drawing/2014/main" id="{9F1AFC26-5D58-078D-9620-7DF0DD4A4E3A}"/>
                  </a:ext>
                </a:extLst>
              </p:cNvPr>
              <p:cNvSpPr>
                <a:spLocks noChangeArrowheads="1"/>
              </p:cNvSpPr>
              <p:nvPr/>
            </p:nvSpPr>
            <p:spPr bwMode="auto">
              <a:xfrm>
                <a:off x="4364" y="2740"/>
                <a:ext cx="923" cy="923"/>
              </a:xfrm>
              <a:prstGeom prst="ellipse">
                <a:avLst/>
              </a:prstGeom>
              <a:solidFill>
                <a:schemeClr val="bg1"/>
              </a:solidFill>
              <a:ln w="2857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aphicFrame>
            <p:nvGraphicFramePr>
              <p:cNvPr id="32820" name="Object 20">
                <a:extLst>
                  <a:ext uri="{FF2B5EF4-FFF2-40B4-BE49-F238E27FC236}">
                    <a16:creationId xmlns:a16="http://schemas.microsoft.com/office/drawing/2014/main" id="{BC21B436-D8B5-B550-D6B3-76AAA9BE0CF1}"/>
                  </a:ext>
                </a:extLst>
              </p:cNvPr>
              <p:cNvGraphicFramePr>
                <a:graphicFrameLocks noChangeAspect="1"/>
              </p:cNvGraphicFramePr>
              <p:nvPr/>
            </p:nvGraphicFramePr>
            <p:xfrm>
              <a:off x="5254" y="3172"/>
              <a:ext cx="303" cy="380"/>
            </p:xfrm>
            <a:graphic>
              <a:graphicData uri="http://schemas.openxmlformats.org/presentationml/2006/ole">
                <mc:AlternateContent xmlns:mc="http://schemas.openxmlformats.org/markup-compatibility/2006">
                  <mc:Choice xmlns:v="urn:schemas-microsoft-com:vml" Requires="v">
                    <p:oleObj name="Equation" r:id="rId20" imgW="4686300" imgH="5854700" progId="Equation.3">
                      <p:embed/>
                    </p:oleObj>
                  </mc:Choice>
                  <mc:Fallback>
                    <p:oleObj name="Equation" r:id="rId20" imgW="4686300" imgH="5854700"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54" y="3172"/>
                            <a:ext cx="303"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21" name="Text Box 21">
                <a:extLst>
                  <a:ext uri="{FF2B5EF4-FFF2-40B4-BE49-F238E27FC236}">
                    <a16:creationId xmlns:a16="http://schemas.microsoft.com/office/drawing/2014/main" id="{40A04742-387E-CD45-BF36-0A52DAEB02B0}"/>
                  </a:ext>
                </a:extLst>
              </p:cNvPr>
              <p:cNvSpPr txBox="1">
                <a:spLocks noChangeArrowheads="1"/>
              </p:cNvSpPr>
              <p:nvPr/>
            </p:nvSpPr>
            <p:spPr bwMode="auto">
              <a:xfrm>
                <a:off x="4372" y="3117"/>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3333FF"/>
                    </a:solidFill>
                    <a:ea typeface="仿宋_GB2312" pitchFamily="49" charset="-122"/>
                  </a:rPr>
                  <a:t>L</a:t>
                </a:r>
                <a:endParaRPr lang="en-US" altLang="zh-CN" sz="2800">
                  <a:solidFill>
                    <a:srgbClr val="3333FF"/>
                  </a:solidFill>
                  <a:ea typeface="仿宋_GB2312" pitchFamily="49" charset="-122"/>
                </a:endParaRPr>
              </a:p>
            </p:txBody>
          </p:sp>
          <p:sp>
            <p:nvSpPr>
              <p:cNvPr id="32822" name="Line 22">
                <a:extLst>
                  <a:ext uri="{FF2B5EF4-FFF2-40B4-BE49-F238E27FC236}">
                    <a16:creationId xmlns:a16="http://schemas.microsoft.com/office/drawing/2014/main" id="{685B8C24-2A43-B3CB-AC50-CF778A11922F}"/>
                  </a:ext>
                </a:extLst>
              </p:cNvPr>
              <p:cNvSpPr>
                <a:spLocks noChangeShapeType="1"/>
              </p:cNvSpPr>
              <p:nvPr/>
            </p:nvSpPr>
            <p:spPr bwMode="auto">
              <a:xfrm flipH="1" flipV="1">
                <a:off x="4460" y="2736"/>
                <a:ext cx="384"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3" name="Line 23">
                <a:extLst>
                  <a:ext uri="{FF2B5EF4-FFF2-40B4-BE49-F238E27FC236}">
                    <a16:creationId xmlns:a16="http://schemas.microsoft.com/office/drawing/2014/main" id="{12317497-F9D0-1175-5446-C941D2FC304A}"/>
                  </a:ext>
                </a:extLst>
              </p:cNvPr>
              <p:cNvSpPr>
                <a:spLocks noChangeShapeType="1"/>
              </p:cNvSpPr>
              <p:nvPr/>
            </p:nvSpPr>
            <p:spPr bwMode="auto">
              <a:xfrm flipH="1">
                <a:off x="5302" y="2932"/>
                <a:ext cx="0" cy="336"/>
              </a:xfrm>
              <a:prstGeom prst="line">
                <a:avLst/>
              </a:prstGeom>
              <a:noFill/>
              <a:ln w="38100">
                <a:solidFill>
                  <a:srgbClr val="FF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4" name="Line 24">
                <a:extLst>
                  <a:ext uri="{FF2B5EF4-FFF2-40B4-BE49-F238E27FC236}">
                    <a16:creationId xmlns:a16="http://schemas.microsoft.com/office/drawing/2014/main" id="{76C4B8A9-EC99-0ADD-4A19-3F0BD4A681DD}"/>
                  </a:ext>
                </a:extLst>
              </p:cNvPr>
              <p:cNvSpPr>
                <a:spLocks noChangeShapeType="1"/>
              </p:cNvSpPr>
              <p:nvPr/>
            </p:nvSpPr>
            <p:spPr bwMode="auto">
              <a:xfrm flipH="1">
                <a:off x="4353" y="3124"/>
                <a:ext cx="0" cy="30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5" name="Rectangle 25">
                <a:extLst>
                  <a:ext uri="{FF2B5EF4-FFF2-40B4-BE49-F238E27FC236}">
                    <a16:creationId xmlns:a16="http://schemas.microsoft.com/office/drawing/2014/main" id="{472230EF-C11E-98BA-7DA5-AC89162596BB}"/>
                  </a:ext>
                </a:extLst>
              </p:cNvPr>
              <p:cNvSpPr>
                <a:spLocks noChangeArrowheads="1"/>
              </p:cNvSpPr>
              <p:nvPr/>
            </p:nvSpPr>
            <p:spPr bwMode="auto">
              <a:xfrm>
                <a:off x="4471" y="286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800080"/>
                    </a:solidFill>
                    <a:ea typeface="楷体_GB2312" pitchFamily="49" charset="-122"/>
                    <a:sym typeface="Symbol" pitchFamily="2" charset="2"/>
                  </a:rPr>
                  <a:t>r</a:t>
                </a:r>
                <a:endParaRPr lang="en-US" altLang="zh-CN" sz="2800">
                  <a:latin typeface="楷体_GB2312" pitchFamily="49" charset="-122"/>
                  <a:ea typeface="楷体_GB2312" pitchFamily="49" charset="-122"/>
                  <a:sym typeface="Symbol" pitchFamily="2" charset="2"/>
                </a:endParaRPr>
              </a:p>
            </p:txBody>
          </p:sp>
          <p:sp>
            <p:nvSpPr>
              <p:cNvPr id="32826" name="Line 26">
                <a:extLst>
                  <a:ext uri="{FF2B5EF4-FFF2-40B4-BE49-F238E27FC236}">
                    <a16:creationId xmlns:a16="http://schemas.microsoft.com/office/drawing/2014/main" id="{7D8790D2-F33E-2155-2DB3-11D5BFF1F5C2}"/>
                  </a:ext>
                </a:extLst>
              </p:cNvPr>
              <p:cNvSpPr>
                <a:spLocks noChangeShapeType="1"/>
              </p:cNvSpPr>
              <p:nvPr/>
            </p:nvSpPr>
            <p:spPr bwMode="auto">
              <a:xfrm flipH="1" flipV="1">
                <a:off x="4519" y="2821"/>
                <a:ext cx="336" cy="432"/>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7" name="Line 27">
                <a:extLst>
                  <a:ext uri="{FF2B5EF4-FFF2-40B4-BE49-F238E27FC236}">
                    <a16:creationId xmlns:a16="http://schemas.microsoft.com/office/drawing/2014/main" id="{A97EA0D2-6FD3-8925-A985-13B8D2F08984}"/>
                  </a:ext>
                </a:extLst>
              </p:cNvPr>
              <p:cNvSpPr>
                <a:spLocks noChangeShapeType="1"/>
              </p:cNvSpPr>
              <p:nvPr/>
            </p:nvSpPr>
            <p:spPr bwMode="auto">
              <a:xfrm>
                <a:off x="4364" y="3172"/>
                <a:ext cx="48" cy="288"/>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8" name="Line 28">
                <a:extLst>
                  <a:ext uri="{FF2B5EF4-FFF2-40B4-BE49-F238E27FC236}">
                    <a16:creationId xmlns:a16="http://schemas.microsoft.com/office/drawing/2014/main" id="{58D10F9A-2EA9-C6C2-E697-19FD9FB3AC2D}"/>
                  </a:ext>
                </a:extLst>
              </p:cNvPr>
              <p:cNvSpPr>
                <a:spLocks noChangeShapeType="1"/>
              </p:cNvSpPr>
              <p:nvPr/>
            </p:nvSpPr>
            <p:spPr bwMode="auto">
              <a:xfrm>
                <a:off x="4826" y="3659"/>
                <a:ext cx="33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93" name="Group 29">
              <a:extLst>
                <a:ext uri="{FF2B5EF4-FFF2-40B4-BE49-F238E27FC236}">
                  <a16:creationId xmlns:a16="http://schemas.microsoft.com/office/drawing/2014/main" id="{A56A80F0-004C-40CE-E14B-DD49CD5E00D6}"/>
                </a:ext>
              </a:extLst>
            </p:cNvPr>
            <p:cNvGrpSpPr>
              <a:grpSpLocks/>
            </p:cNvGrpSpPr>
            <p:nvPr/>
          </p:nvGrpSpPr>
          <p:grpSpPr bwMode="auto">
            <a:xfrm>
              <a:off x="4128" y="48"/>
              <a:ext cx="1536" cy="1536"/>
              <a:chOff x="2112" y="2496"/>
              <a:chExt cx="1536" cy="1536"/>
            </a:xfrm>
          </p:grpSpPr>
          <p:sp>
            <p:nvSpPr>
              <p:cNvPr id="32794" name="Line 30">
                <a:extLst>
                  <a:ext uri="{FF2B5EF4-FFF2-40B4-BE49-F238E27FC236}">
                    <a16:creationId xmlns:a16="http://schemas.microsoft.com/office/drawing/2014/main" id="{9F1B9B3F-6545-8DFC-CBAF-8C4B985FF2D5}"/>
                  </a:ext>
                </a:extLst>
              </p:cNvPr>
              <p:cNvSpPr>
                <a:spLocks noChangeShapeType="1"/>
              </p:cNvSpPr>
              <p:nvPr/>
            </p:nvSpPr>
            <p:spPr bwMode="auto">
              <a:xfrm flipH="1">
                <a:off x="2928" y="2736"/>
                <a:ext cx="528" cy="564"/>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Oval 31">
                <a:extLst>
                  <a:ext uri="{FF2B5EF4-FFF2-40B4-BE49-F238E27FC236}">
                    <a16:creationId xmlns:a16="http://schemas.microsoft.com/office/drawing/2014/main" id="{53EA7620-886D-BCB6-2331-0F457D702F82}"/>
                  </a:ext>
                </a:extLst>
              </p:cNvPr>
              <p:cNvSpPr>
                <a:spLocks noChangeArrowheads="1"/>
              </p:cNvSpPr>
              <p:nvPr/>
            </p:nvSpPr>
            <p:spPr bwMode="auto">
              <a:xfrm>
                <a:off x="2160" y="2496"/>
                <a:ext cx="1488" cy="1536"/>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2796" name="Rectangle 32">
                <a:extLst>
                  <a:ext uri="{FF2B5EF4-FFF2-40B4-BE49-F238E27FC236}">
                    <a16:creationId xmlns:a16="http://schemas.microsoft.com/office/drawing/2014/main" id="{CBB5B151-7DCF-3B2D-1551-D3F3DFA291FF}"/>
                  </a:ext>
                </a:extLst>
              </p:cNvPr>
              <p:cNvSpPr>
                <a:spLocks noChangeArrowheads="1"/>
              </p:cNvSpPr>
              <p:nvPr/>
            </p:nvSpPr>
            <p:spPr bwMode="auto">
              <a:xfrm>
                <a:off x="3120" y="264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楷体_GB2312" pitchFamily="49" charset="-122"/>
                    <a:sym typeface="Symbol" pitchFamily="2" charset="2"/>
                  </a:rPr>
                  <a:t>R</a:t>
                </a:r>
                <a:endParaRPr lang="en-US" altLang="zh-CN" sz="2800">
                  <a:latin typeface="楷体_GB2312" pitchFamily="49" charset="-122"/>
                  <a:ea typeface="楷体_GB2312" pitchFamily="49" charset="-122"/>
                  <a:sym typeface="Symbol" pitchFamily="2" charset="2"/>
                </a:endParaRPr>
              </a:p>
            </p:txBody>
          </p:sp>
          <p:graphicFrame>
            <p:nvGraphicFramePr>
              <p:cNvPr id="32797" name="Object 33">
                <a:extLst>
                  <a:ext uri="{FF2B5EF4-FFF2-40B4-BE49-F238E27FC236}">
                    <a16:creationId xmlns:a16="http://schemas.microsoft.com/office/drawing/2014/main" id="{CDDA7896-5F12-A4E8-A128-556F41D09E04}"/>
                  </a:ext>
                </a:extLst>
              </p:cNvPr>
              <p:cNvGraphicFramePr>
                <a:graphicFrameLocks noChangeAspect="1"/>
              </p:cNvGraphicFramePr>
              <p:nvPr/>
            </p:nvGraphicFramePr>
            <p:xfrm>
              <a:off x="2112" y="2496"/>
              <a:ext cx="287" cy="304"/>
            </p:xfrm>
            <a:graphic>
              <a:graphicData uri="http://schemas.openxmlformats.org/presentationml/2006/ole">
                <mc:AlternateContent xmlns:mc="http://schemas.openxmlformats.org/markup-compatibility/2006">
                  <mc:Choice xmlns:v="urn:schemas-microsoft-com:vml" Requires="v">
                    <p:oleObj name="Equation" r:id="rId22" imgW="3797300" imgH="4686300" progId="Equation.3">
                      <p:embed/>
                    </p:oleObj>
                  </mc:Choice>
                  <mc:Fallback>
                    <p:oleObj name="Equation" r:id="rId22" imgW="3797300" imgH="4686300" progId="Equation.3">
                      <p:embed/>
                      <p:pic>
                        <p:nvPicPr>
                          <p:cNvPr id="0" name="Object 3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12" y="2496"/>
                            <a:ext cx="28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8" name="Text Box 34">
                <a:extLst>
                  <a:ext uri="{FF2B5EF4-FFF2-40B4-BE49-F238E27FC236}">
                    <a16:creationId xmlns:a16="http://schemas.microsoft.com/office/drawing/2014/main" id="{952782B6-DA27-3E61-C31C-BECDB8235A8E}"/>
                  </a:ext>
                </a:extLst>
              </p:cNvPr>
              <p:cNvSpPr txBox="1">
                <a:spLocks noChangeArrowheads="1"/>
              </p:cNvSpPr>
              <p:nvPr/>
            </p:nvSpPr>
            <p:spPr bwMode="auto">
              <a:xfrm>
                <a:off x="2507" y="2507"/>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799" name="Text Box 35">
                <a:extLst>
                  <a:ext uri="{FF2B5EF4-FFF2-40B4-BE49-F238E27FC236}">
                    <a16:creationId xmlns:a16="http://schemas.microsoft.com/office/drawing/2014/main" id="{615C2C5E-658B-4981-9BEB-77A61D17E54A}"/>
                  </a:ext>
                </a:extLst>
              </p:cNvPr>
              <p:cNvSpPr txBox="1">
                <a:spLocks noChangeArrowheads="1"/>
              </p:cNvSpPr>
              <p:nvPr/>
            </p:nvSpPr>
            <p:spPr bwMode="auto">
              <a:xfrm>
                <a:off x="2825" y="2507"/>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0" name="Text Box 36">
                <a:extLst>
                  <a:ext uri="{FF2B5EF4-FFF2-40B4-BE49-F238E27FC236}">
                    <a16:creationId xmlns:a16="http://schemas.microsoft.com/office/drawing/2014/main" id="{0B641B7C-4447-5EBC-258F-8940117C8475}"/>
                  </a:ext>
                </a:extLst>
              </p:cNvPr>
              <p:cNvSpPr txBox="1">
                <a:spLocks noChangeArrowheads="1"/>
              </p:cNvSpPr>
              <p:nvPr/>
            </p:nvSpPr>
            <p:spPr bwMode="auto">
              <a:xfrm>
                <a:off x="2189" y="2809"/>
                <a:ext cx="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1" name="Text Box 37">
                <a:extLst>
                  <a:ext uri="{FF2B5EF4-FFF2-40B4-BE49-F238E27FC236}">
                    <a16:creationId xmlns:a16="http://schemas.microsoft.com/office/drawing/2014/main" id="{D4F584B6-3B4A-2831-4F4B-570303AC0B77}"/>
                  </a:ext>
                </a:extLst>
              </p:cNvPr>
              <p:cNvSpPr txBox="1">
                <a:spLocks noChangeArrowheads="1"/>
              </p:cNvSpPr>
              <p:nvPr/>
            </p:nvSpPr>
            <p:spPr bwMode="auto">
              <a:xfrm>
                <a:off x="2507"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2" name="Text Box 38">
                <a:extLst>
                  <a:ext uri="{FF2B5EF4-FFF2-40B4-BE49-F238E27FC236}">
                    <a16:creationId xmlns:a16="http://schemas.microsoft.com/office/drawing/2014/main" id="{996CE19A-50AF-679D-AF15-245C11707525}"/>
                  </a:ext>
                </a:extLst>
              </p:cNvPr>
              <p:cNvSpPr txBox="1">
                <a:spLocks noChangeArrowheads="1"/>
              </p:cNvSpPr>
              <p:nvPr/>
            </p:nvSpPr>
            <p:spPr bwMode="auto">
              <a:xfrm>
                <a:off x="2825"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3" name="Text Box 39">
                <a:extLst>
                  <a:ext uri="{FF2B5EF4-FFF2-40B4-BE49-F238E27FC236}">
                    <a16:creationId xmlns:a16="http://schemas.microsoft.com/office/drawing/2014/main" id="{907C62F9-2ED2-408F-7B3A-05047C278F80}"/>
                  </a:ext>
                </a:extLst>
              </p:cNvPr>
              <p:cNvSpPr txBox="1">
                <a:spLocks noChangeArrowheads="1"/>
              </p:cNvSpPr>
              <p:nvPr/>
            </p:nvSpPr>
            <p:spPr bwMode="auto">
              <a:xfrm>
                <a:off x="2189" y="3083"/>
                <a:ext cx="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4" name="Text Box 40">
                <a:extLst>
                  <a:ext uri="{FF2B5EF4-FFF2-40B4-BE49-F238E27FC236}">
                    <a16:creationId xmlns:a16="http://schemas.microsoft.com/office/drawing/2014/main" id="{4B654BA5-9A23-1B3F-852D-AC18E5352ADB}"/>
                  </a:ext>
                </a:extLst>
              </p:cNvPr>
              <p:cNvSpPr txBox="1">
                <a:spLocks noChangeArrowheads="1"/>
              </p:cNvSpPr>
              <p:nvPr/>
            </p:nvSpPr>
            <p:spPr bwMode="auto">
              <a:xfrm>
                <a:off x="2507"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5" name="Text Box 41">
                <a:extLst>
                  <a:ext uri="{FF2B5EF4-FFF2-40B4-BE49-F238E27FC236}">
                    <a16:creationId xmlns:a16="http://schemas.microsoft.com/office/drawing/2014/main" id="{67AEE48E-D150-A834-4976-EF75EA18BCDB}"/>
                  </a:ext>
                </a:extLst>
              </p:cNvPr>
              <p:cNvSpPr txBox="1">
                <a:spLocks noChangeArrowheads="1"/>
              </p:cNvSpPr>
              <p:nvPr/>
            </p:nvSpPr>
            <p:spPr bwMode="auto">
              <a:xfrm>
                <a:off x="2825"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6" name="Text Box 42">
                <a:extLst>
                  <a:ext uri="{FF2B5EF4-FFF2-40B4-BE49-F238E27FC236}">
                    <a16:creationId xmlns:a16="http://schemas.microsoft.com/office/drawing/2014/main" id="{60CA1CDD-6551-957E-0DE7-32EE3D0F4013}"/>
                  </a:ext>
                </a:extLst>
              </p:cNvPr>
              <p:cNvSpPr txBox="1">
                <a:spLocks noChangeArrowheads="1"/>
              </p:cNvSpPr>
              <p:nvPr/>
            </p:nvSpPr>
            <p:spPr bwMode="auto">
              <a:xfrm>
                <a:off x="3132" y="2507"/>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7" name="Text Box 43">
                <a:extLst>
                  <a:ext uri="{FF2B5EF4-FFF2-40B4-BE49-F238E27FC236}">
                    <a16:creationId xmlns:a16="http://schemas.microsoft.com/office/drawing/2014/main" id="{5CA600C0-ACD9-A51E-E0A0-97A0239580A4}"/>
                  </a:ext>
                </a:extLst>
              </p:cNvPr>
              <p:cNvSpPr txBox="1">
                <a:spLocks noChangeArrowheads="1"/>
              </p:cNvSpPr>
              <p:nvPr/>
            </p:nvSpPr>
            <p:spPr bwMode="auto">
              <a:xfrm>
                <a:off x="3132"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8" name="Text Box 44">
                <a:extLst>
                  <a:ext uri="{FF2B5EF4-FFF2-40B4-BE49-F238E27FC236}">
                    <a16:creationId xmlns:a16="http://schemas.microsoft.com/office/drawing/2014/main" id="{281D9A8A-66FB-DCC0-79EB-2697B85E886B}"/>
                  </a:ext>
                </a:extLst>
              </p:cNvPr>
              <p:cNvSpPr txBox="1">
                <a:spLocks noChangeArrowheads="1"/>
              </p:cNvSpPr>
              <p:nvPr/>
            </p:nvSpPr>
            <p:spPr bwMode="auto">
              <a:xfrm>
                <a:off x="3450" y="280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09" name="Text Box 45">
                <a:extLst>
                  <a:ext uri="{FF2B5EF4-FFF2-40B4-BE49-F238E27FC236}">
                    <a16:creationId xmlns:a16="http://schemas.microsoft.com/office/drawing/2014/main" id="{7C06C822-6792-4E95-0D7C-3C8C41C69580}"/>
                  </a:ext>
                </a:extLst>
              </p:cNvPr>
              <p:cNvSpPr txBox="1">
                <a:spLocks noChangeArrowheads="1"/>
              </p:cNvSpPr>
              <p:nvPr/>
            </p:nvSpPr>
            <p:spPr bwMode="auto">
              <a:xfrm>
                <a:off x="3132"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0" name="Text Box 46">
                <a:extLst>
                  <a:ext uri="{FF2B5EF4-FFF2-40B4-BE49-F238E27FC236}">
                    <a16:creationId xmlns:a16="http://schemas.microsoft.com/office/drawing/2014/main" id="{1457638B-F5D1-F2CF-645C-CB08C58C2A91}"/>
                  </a:ext>
                </a:extLst>
              </p:cNvPr>
              <p:cNvSpPr txBox="1">
                <a:spLocks noChangeArrowheads="1"/>
              </p:cNvSpPr>
              <p:nvPr/>
            </p:nvSpPr>
            <p:spPr bwMode="auto">
              <a:xfrm>
                <a:off x="3450" y="3083"/>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1" name="Text Box 47">
                <a:extLst>
                  <a:ext uri="{FF2B5EF4-FFF2-40B4-BE49-F238E27FC236}">
                    <a16:creationId xmlns:a16="http://schemas.microsoft.com/office/drawing/2014/main" id="{F37F0650-65CC-D6C8-8D23-8AB1681375EF}"/>
                  </a:ext>
                </a:extLst>
              </p:cNvPr>
              <p:cNvSpPr txBox="1">
                <a:spLocks noChangeArrowheads="1"/>
              </p:cNvSpPr>
              <p:nvPr/>
            </p:nvSpPr>
            <p:spPr bwMode="auto">
              <a:xfrm>
                <a:off x="2189" y="3385"/>
                <a:ext cx="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2" name="Text Box 48">
                <a:extLst>
                  <a:ext uri="{FF2B5EF4-FFF2-40B4-BE49-F238E27FC236}">
                    <a16:creationId xmlns:a16="http://schemas.microsoft.com/office/drawing/2014/main" id="{193232AB-9D31-ECE6-9441-ACC76BCA87B3}"/>
                  </a:ext>
                </a:extLst>
              </p:cNvPr>
              <p:cNvSpPr txBox="1">
                <a:spLocks noChangeArrowheads="1"/>
              </p:cNvSpPr>
              <p:nvPr/>
            </p:nvSpPr>
            <p:spPr bwMode="auto">
              <a:xfrm>
                <a:off x="2507"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3" name="Text Box 49">
                <a:extLst>
                  <a:ext uri="{FF2B5EF4-FFF2-40B4-BE49-F238E27FC236}">
                    <a16:creationId xmlns:a16="http://schemas.microsoft.com/office/drawing/2014/main" id="{F6A2A03A-8FD0-0D33-806A-16484D1584F1}"/>
                  </a:ext>
                </a:extLst>
              </p:cNvPr>
              <p:cNvSpPr txBox="1">
                <a:spLocks noChangeArrowheads="1"/>
              </p:cNvSpPr>
              <p:nvPr/>
            </p:nvSpPr>
            <p:spPr bwMode="auto">
              <a:xfrm>
                <a:off x="2825"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4" name="Text Box 50">
                <a:extLst>
                  <a:ext uri="{FF2B5EF4-FFF2-40B4-BE49-F238E27FC236}">
                    <a16:creationId xmlns:a16="http://schemas.microsoft.com/office/drawing/2014/main" id="{CDB5DE53-67BC-9D9D-4FF3-A9567799648F}"/>
                  </a:ext>
                </a:extLst>
              </p:cNvPr>
              <p:cNvSpPr txBox="1">
                <a:spLocks noChangeArrowheads="1"/>
              </p:cNvSpPr>
              <p:nvPr/>
            </p:nvSpPr>
            <p:spPr bwMode="auto">
              <a:xfrm>
                <a:off x="2507" y="365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5" name="Text Box 51">
                <a:extLst>
                  <a:ext uri="{FF2B5EF4-FFF2-40B4-BE49-F238E27FC236}">
                    <a16:creationId xmlns:a16="http://schemas.microsoft.com/office/drawing/2014/main" id="{766563D1-013D-0A4F-4B15-4426B8C0615D}"/>
                  </a:ext>
                </a:extLst>
              </p:cNvPr>
              <p:cNvSpPr txBox="1">
                <a:spLocks noChangeArrowheads="1"/>
              </p:cNvSpPr>
              <p:nvPr/>
            </p:nvSpPr>
            <p:spPr bwMode="auto">
              <a:xfrm>
                <a:off x="2825" y="365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6" name="Text Box 52">
                <a:extLst>
                  <a:ext uri="{FF2B5EF4-FFF2-40B4-BE49-F238E27FC236}">
                    <a16:creationId xmlns:a16="http://schemas.microsoft.com/office/drawing/2014/main" id="{4B47AA60-F5B7-E86B-E6EF-5DB53F5EC986}"/>
                  </a:ext>
                </a:extLst>
              </p:cNvPr>
              <p:cNvSpPr txBox="1">
                <a:spLocks noChangeArrowheads="1"/>
              </p:cNvSpPr>
              <p:nvPr/>
            </p:nvSpPr>
            <p:spPr bwMode="auto">
              <a:xfrm>
                <a:off x="3132"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7" name="Text Box 53">
                <a:extLst>
                  <a:ext uri="{FF2B5EF4-FFF2-40B4-BE49-F238E27FC236}">
                    <a16:creationId xmlns:a16="http://schemas.microsoft.com/office/drawing/2014/main" id="{56D0EBA8-2185-A983-AFFC-07F712EC074A}"/>
                  </a:ext>
                </a:extLst>
              </p:cNvPr>
              <p:cNvSpPr txBox="1">
                <a:spLocks noChangeArrowheads="1"/>
              </p:cNvSpPr>
              <p:nvPr/>
            </p:nvSpPr>
            <p:spPr bwMode="auto">
              <a:xfrm>
                <a:off x="3450" y="3385"/>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sp>
            <p:nvSpPr>
              <p:cNvPr id="32818" name="Text Box 54">
                <a:extLst>
                  <a:ext uri="{FF2B5EF4-FFF2-40B4-BE49-F238E27FC236}">
                    <a16:creationId xmlns:a16="http://schemas.microsoft.com/office/drawing/2014/main" id="{0B5C324F-4B4D-0F3F-DCA4-AB46A3AC6AA3}"/>
                  </a:ext>
                </a:extLst>
              </p:cNvPr>
              <p:cNvSpPr txBox="1">
                <a:spLocks noChangeArrowheads="1"/>
              </p:cNvSpPr>
              <p:nvPr/>
            </p:nvSpPr>
            <p:spPr bwMode="auto">
              <a:xfrm>
                <a:off x="3132" y="3659"/>
                <a:ext cx="1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a:ea typeface="仿宋_GB2312" pitchFamily="49" charset="-122"/>
                    <a:sym typeface="Symbol" pitchFamily="2" charset="2"/>
                  </a:rPr>
                  <a:t></a:t>
                </a:r>
                <a:endParaRPr lang="en-US" altLang="zh-CN" sz="2800" b="1">
                  <a:ea typeface="仿宋_GB2312" pitchFamily="49" charset="-122"/>
                </a:endParaRPr>
              </a:p>
            </p:txBody>
          </p:sp>
        </p:grpSp>
      </p:grpSp>
      <p:grpSp>
        <p:nvGrpSpPr>
          <p:cNvPr id="1010757" name="Group 69">
            <a:extLst>
              <a:ext uri="{FF2B5EF4-FFF2-40B4-BE49-F238E27FC236}">
                <a16:creationId xmlns:a16="http://schemas.microsoft.com/office/drawing/2014/main" id="{1148553C-D94B-A3AF-982E-1CB9EF6279DA}"/>
              </a:ext>
            </a:extLst>
          </p:cNvPr>
          <p:cNvGrpSpPr>
            <a:grpSpLocks/>
          </p:cNvGrpSpPr>
          <p:nvPr/>
        </p:nvGrpSpPr>
        <p:grpSpPr bwMode="auto">
          <a:xfrm>
            <a:off x="6156325" y="260350"/>
            <a:ext cx="2743200" cy="4343400"/>
            <a:chOff x="3878" y="164"/>
            <a:chExt cx="1728" cy="2736"/>
          </a:xfrm>
        </p:grpSpPr>
        <p:sp>
          <p:nvSpPr>
            <p:cNvPr id="32788" name="Text Box 57">
              <a:extLst>
                <a:ext uri="{FF2B5EF4-FFF2-40B4-BE49-F238E27FC236}">
                  <a16:creationId xmlns:a16="http://schemas.microsoft.com/office/drawing/2014/main" id="{F7D594D3-27D4-87F4-8785-52E419D9DBE0}"/>
                </a:ext>
              </a:extLst>
            </p:cNvPr>
            <p:cNvSpPr txBox="1">
              <a:spLocks noChangeArrowheads="1"/>
            </p:cNvSpPr>
            <p:nvPr/>
          </p:nvSpPr>
          <p:spPr bwMode="auto">
            <a:xfrm>
              <a:off x="3878" y="1207"/>
              <a:ext cx="3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E</a:t>
              </a:r>
              <a:r>
                <a:rPr lang="en-US" altLang="zh-CN" sz="2800" b="1" baseline="-25000">
                  <a:ea typeface="仿宋_GB2312" pitchFamily="49" charset="-122"/>
                </a:rPr>
                <a:t>i</a:t>
              </a:r>
              <a:endParaRPr lang="en-US" altLang="zh-CN" sz="2800">
                <a:ea typeface="仿宋_GB2312" pitchFamily="49" charset="-122"/>
              </a:endParaRPr>
            </a:p>
          </p:txBody>
        </p:sp>
        <p:sp>
          <p:nvSpPr>
            <p:cNvPr id="32789" name="Rectangle 60">
              <a:extLst>
                <a:ext uri="{FF2B5EF4-FFF2-40B4-BE49-F238E27FC236}">
                  <a16:creationId xmlns:a16="http://schemas.microsoft.com/office/drawing/2014/main" id="{AA4D69CA-9B04-3E25-3CFE-7B7CC8572453}"/>
                </a:ext>
              </a:extLst>
            </p:cNvPr>
            <p:cNvSpPr>
              <a:spLocks noChangeArrowheads="1"/>
            </p:cNvSpPr>
            <p:nvPr/>
          </p:nvSpPr>
          <p:spPr bwMode="auto">
            <a:xfrm>
              <a:off x="4266" y="2573"/>
              <a:ext cx="11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3333FF"/>
                  </a:solidFill>
                  <a:ea typeface="楷体_GB2312" pitchFamily="49" charset="-122"/>
                  <a:sym typeface="Symbol" pitchFamily="2" charset="2"/>
                </a:rPr>
                <a:t>E</a:t>
              </a:r>
              <a:r>
                <a:rPr lang="en-US" altLang="zh-CN" sz="2800" b="1">
                  <a:solidFill>
                    <a:srgbClr val="3333FF"/>
                  </a:solidFill>
                  <a:ea typeface="楷体_GB2312" pitchFamily="49" charset="-122"/>
                  <a:sym typeface="Symbol" pitchFamily="2" charset="2"/>
                </a:rPr>
                <a:t>-</a:t>
              </a:r>
              <a:r>
                <a:rPr lang="en-US" altLang="zh-CN" sz="2800" b="1" i="1">
                  <a:solidFill>
                    <a:srgbClr val="3333FF"/>
                  </a:solidFill>
                  <a:ea typeface="楷体_GB2312" pitchFamily="49" charset="-122"/>
                  <a:sym typeface="Symbol" pitchFamily="2" charset="2"/>
                </a:rPr>
                <a:t>r </a:t>
              </a:r>
              <a:r>
                <a:rPr lang="en-US" altLang="zh-CN" sz="2800" b="1">
                  <a:solidFill>
                    <a:srgbClr val="3333FF"/>
                  </a:solidFill>
                  <a:ea typeface="楷体_GB2312" pitchFamily="49" charset="-122"/>
                </a:rPr>
                <a:t>curve</a:t>
              </a:r>
            </a:p>
          </p:txBody>
        </p:sp>
        <p:sp>
          <p:nvSpPr>
            <p:cNvPr id="32790" name="Freeform 63">
              <a:extLst>
                <a:ext uri="{FF2B5EF4-FFF2-40B4-BE49-F238E27FC236}">
                  <a16:creationId xmlns:a16="http://schemas.microsoft.com/office/drawing/2014/main" id="{46E8DE4E-872C-A669-0034-845799E63DCC}"/>
                </a:ext>
              </a:extLst>
            </p:cNvPr>
            <p:cNvSpPr>
              <a:spLocks/>
            </p:cNvSpPr>
            <p:nvPr/>
          </p:nvSpPr>
          <p:spPr bwMode="auto">
            <a:xfrm>
              <a:off x="4838" y="1677"/>
              <a:ext cx="768" cy="689"/>
            </a:xfrm>
            <a:custGeom>
              <a:avLst/>
              <a:gdLst>
                <a:gd name="T0" fmla="*/ 0 w 768"/>
                <a:gd name="T1" fmla="*/ 0 h 689"/>
                <a:gd name="T2" fmla="*/ 45 w 768"/>
                <a:gd name="T3" fmla="*/ 113 h 689"/>
                <a:gd name="T4" fmla="*/ 147 w 768"/>
                <a:gd name="T5" fmla="*/ 215 h 689"/>
                <a:gd name="T6" fmla="*/ 203 w 768"/>
                <a:gd name="T7" fmla="*/ 271 h 689"/>
                <a:gd name="T8" fmla="*/ 249 w 768"/>
                <a:gd name="T9" fmla="*/ 328 h 689"/>
                <a:gd name="T10" fmla="*/ 362 w 768"/>
                <a:gd name="T11" fmla="*/ 452 h 689"/>
                <a:gd name="T12" fmla="*/ 418 w 768"/>
                <a:gd name="T13" fmla="*/ 497 h 689"/>
                <a:gd name="T14" fmla="*/ 452 w 768"/>
                <a:gd name="T15" fmla="*/ 531 h 689"/>
                <a:gd name="T16" fmla="*/ 633 w 768"/>
                <a:gd name="T17" fmla="*/ 644 h 689"/>
                <a:gd name="T18" fmla="*/ 734 w 768"/>
                <a:gd name="T19" fmla="*/ 678 h 689"/>
                <a:gd name="T20" fmla="*/ 768 w 768"/>
                <a:gd name="T21" fmla="*/ 689 h 6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8" h="689">
                  <a:moveTo>
                    <a:pt x="0" y="0"/>
                  </a:moveTo>
                  <a:cubicBezTo>
                    <a:pt x="10" y="40"/>
                    <a:pt x="17" y="81"/>
                    <a:pt x="45" y="113"/>
                  </a:cubicBezTo>
                  <a:cubicBezTo>
                    <a:pt x="77" y="149"/>
                    <a:pt x="120" y="175"/>
                    <a:pt x="147" y="215"/>
                  </a:cubicBezTo>
                  <a:cubicBezTo>
                    <a:pt x="177" y="260"/>
                    <a:pt x="159" y="241"/>
                    <a:pt x="203" y="271"/>
                  </a:cubicBezTo>
                  <a:cubicBezTo>
                    <a:pt x="227" y="338"/>
                    <a:pt x="197" y="275"/>
                    <a:pt x="249" y="328"/>
                  </a:cubicBezTo>
                  <a:cubicBezTo>
                    <a:pt x="289" y="369"/>
                    <a:pt x="312" y="420"/>
                    <a:pt x="362" y="452"/>
                  </a:cubicBezTo>
                  <a:cubicBezTo>
                    <a:pt x="411" y="527"/>
                    <a:pt x="353" y="454"/>
                    <a:pt x="418" y="497"/>
                  </a:cubicBezTo>
                  <a:cubicBezTo>
                    <a:pt x="431" y="506"/>
                    <a:pt x="439" y="521"/>
                    <a:pt x="452" y="531"/>
                  </a:cubicBezTo>
                  <a:cubicBezTo>
                    <a:pt x="506" y="573"/>
                    <a:pt x="571" y="616"/>
                    <a:pt x="633" y="644"/>
                  </a:cubicBezTo>
                  <a:cubicBezTo>
                    <a:pt x="646" y="650"/>
                    <a:pt x="711" y="670"/>
                    <a:pt x="734" y="678"/>
                  </a:cubicBezTo>
                  <a:cubicBezTo>
                    <a:pt x="745" y="682"/>
                    <a:pt x="768" y="689"/>
                    <a:pt x="768" y="689"/>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1" name="Line 64">
              <a:extLst>
                <a:ext uri="{FF2B5EF4-FFF2-40B4-BE49-F238E27FC236}">
                  <a16:creationId xmlns:a16="http://schemas.microsoft.com/office/drawing/2014/main" id="{3D92205C-C473-B6FA-DCE2-182DB0EDE457}"/>
                </a:ext>
              </a:extLst>
            </p:cNvPr>
            <p:cNvSpPr>
              <a:spLocks noChangeShapeType="1"/>
            </p:cNvSpPr>
            <p:nvPr/>
          </p:nvSpPr>
          <p:spPr bwMode="auto">
            <a:xfrm flipH="1" flipV="1">
              <a:off x="4842" y="164"/>
              <a:ext cx="0" cy="2496"/>
            </a:xfrm>
            <a:prstGeom prst="line">
              <a:avLst/>
            </a:prstGeom>
            <a:noFill/>
            <a:ln w="1905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0756" name="Group 68">
            <a:extLst>
              <a:ext uri="{FF2B5EF4-FFF2-40B4-BE49-F238E27FC236}">
                <a16:creationId xmlns:a16="http://schemas.microsoft.com/office/drawing/2014/main" id="{34C20382-DCE5-7E34-1768-4711B3EEAFFA}"/>
              </a:ext>
            </a:extLst>
          </p:cNvPr>
          <p:cNvGrpSpPr>
            <a:grpSpLocks/>
          </p:cNvGrpSpPr>
          <p:nvPr/>
        </p:nvGrpSpPr>
        <p:grpSpPr bwMode="auto">
          <a:xfrm>
            <a:off x="6156325" y="2355850"/>
            <a:ext cx="2538413" cy="2097088"/>
            <a:chOff x="4014" y="1484"/>
            <a:chExt cx="1599" cy="1321"/>
          </a:xfrm>
        </p:grpSpPr>
        <p:sp>
          <p:nvSpPr>
            <p:cNvPr id="32782" name="Text Box 56">
              <a:extLst>
                <a:ext uri="{FF2B5EF4-FFF2-40B4-BE49-F238E27FC236}">
                  <a16:creationId xmlns:a16="http://schemas.microsoft.com/office/drawing/2014/main" id="{5C8EB746-DAFC-0006-2384-2017085ED16D}"/>
                </a:ext>
              </a:extLst>
            </p:cNvPr>
            <p:cNvSpPr txBox="1">
              <a:spLocks noChangeArrowheads="1"/>
            </p:cNvSpPr>
            <p:nvPr/>
          </p:nvSpPr>
          <p:spPr bwMode="auto">
            <a:xfrm>
              <a:off x="5410" y="2372"/>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r</a:t>
              </a:r>
              <a:endParaRPr lang="en-US" altLang="zh-CN" sz="2800">
                <a:ea typeface="仿宋_GB2312" pitchFamily="49" charset="-122"/>
              </a:endParaRPr>
            </a:p>
          </p:txBody>
        </p:sp>
        <p:sp>
          <p:nvSpPr>
            <p:cNvPr id="32783" name="Text Box 58">
              <a:extLst>
                <a:ext uri="{FF2B5EF4-FFF2-40B4-BE49-F238E27FC236}">
                  <a16:creationId xmlns:a16="http://schemas.microsoft.com/office/drawing/2014/main" id="{A62E0CF8-E8CC-0C25-2E77-D892EFE12058}"/>
                </a:ext>
              </a:extLst>
            </p:cNvPr>
            <p:cNvSpPr txBox="1">
              <a:spLocks noChangeArrowheads="1"/>
            </p:cNvSpPr>
            <p:nvPr/>
          </p:nvSpPr>
          <p:spPr bwMode="auto">
            <a:xfrm>
              <a:off x="4014" y="2478"/>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仿宋_GB2312" pitchFamily="49" charset="-122"/>
                </a:rPr>
                <a:t>O</a:t>
              </a:r>
            </a:p>
          </p:txBody>
        </p:sp>
        <p:sp>
          <p:nvSpPr>
            <p:cNvPr id="32784" name="Line 59">
              <a:extLst>
                <a:ext uri="{FF2B5EF4-FFF2-40B4-BE49-F238E27FC236}">
                  <a16:creationId xmlns:a16="http://schemas.microsoft.com/office/drawing/2014/main" id="{006A447A-C157-F338-FE1C-D9E360DEB148}"/>
                </a:ext>
              </a:extLst>
            </p:cNvPr>
            <p:cNvSpPr>
              <a:spLocks noChangeShapeType="1"/>
            </p:cNvSpPr>
            <p:nvPr/>
          </p:nvSpPr>
          <p:spPr bwMode="auto">
            <a:xfrm flipV="1">
              <a:off x="4328" y="1689"/>
              <a:ext cx="650" cy="74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5" name="Line 61">
              <a:extLst>
                <a:ext uri="{FF2B5EF4-FFF2-40B4-BE49-F238E27FC236}">
                  <a16:creationId xmlns:a16="http://schemas.microsoft.com/office/drawing/2014/main" id="{B2371AAD-E647-0512-F73D-0C84FA7E4647}"/>
                </a:ext>
              </a:extLst>
            </p:cNvPr>
            <p:cNvSpPr>
              <a:spLocks noChangeShapeType="1"/>
            </p:cNvSpPr>
            <p:nvPr/>
          </p:nvSpPr>
          <p:spPr bwMode="auto">
            <a:xfrm flipV="1">
              <a:off x="4306" y="1484"/>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6" name="Line 62">
              <a:extLst>
                <a:ext uri="{FF2B5EF4-FFF2-40B4-BE49-F238E27FC236}">
                  <a16:creationId xmlns:a16="http://schemas.microsoft.com/office/drawing/2014/main" id="{2E72399E-D74B-0BCC-D0C0-9AE9DB2361BB}"/>
                </a:ext>
              </a:extLst>
            </p:cNvPr>
            <p:cNvSpPr>
              <a:spLocks noChangeShapeType="1"/>
            </p:cNvSpPr>
            <p:nvPr/>
          </p:nvSpPr>
          <p:spPr bwMode="auto">
            <a:xfrm>
              <a:off x="4114" y="2444"/>
              <a:ext cx="1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7" name="Rectangle 65">
              <a:extLst>
                <a:ext uri="{FF2B5EF4-FFF2-40B4-BE49-F238E27FC236}">
                  <a16:creationId xmlns:a16="http://schemas.microsoft.com/office/drawing/2014/main" id="{23D50F9A-DA09-FFC3-F49F-0F90EF3704F5}"/>
                </a:ext>
              </a:extLst>
            </p:cNvPr>
            <p:cNvSpPr>
              <a:spLocks noChangeArrowheads="1"/>
            </p:cNvSpPr>
            <p:nvPr/>
          </p:nvSpPr>
          <p:spPr bwMode="auto">
            <a:xfrm>
              <a:off x="4921" y="243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i="1">
                  <a:ea typeface="仿宋_GB2312" pitchFamily="49" charset="-122"/>
                </a:rPr>
                <a:t>R</a:t>
              </a:r>
              <a:endParaRPr lang="en-US" altLang="zh-CN" sz="2400" i="1">
                <a:ea typeface="仿宋_GB2312" pitchFamily="49" charset="-122"/>
              </a:endParaRPr>
            </a:p>
          </p:txBody>
        </p:sp>
      </p:grpSp>
      <p:sp>
        <p:nvSpPr>
          <p:cNvPr id="1010754" name="AutoShape 66">
            <a:extLst>
              <a:ext uri="{FF2B5EF4-FFF2-40B4-BE49-F238E27FC236}">
                <a16:creationId xmlns:a16="http://schemas.microsoft.com/office/drawing/2014/main" id="{C3773FC5-3181-4C86-D722-9251794BADA2}"/>
              </a:ext>
            </a:extLst>
          </p:cNvPr>
          <p:cNvSpPr>
            <a:spLocks noChangeArrowheads="1"/>
          </p:cNvSpPr>
          <p:nvPr/>
        </p:nvSpPr>
        <p:spPr bwMode="auto">
          <a:xfrm>
            <a:off x="3657600" y="1454150"/>
            <a:ext cx="2362200" cy="533400"/>
          </a:xfrm>
          <a:prstGeom prst="wedgeRoundRectCallout">
            <a:avLst>
              <a:gd name="adj1" fmla="val -102824"/>
              <a:gd name="adj2" fmla="val 140477"/>
              <a:gd name="adj3" fmla="val 16667"/>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t>Note the sign!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0755"/>
                                        </p:tgtEl>
                                        <p:attrNameLst>
                                          <p:attrName>style.visibility</p:attrName>
                                        </p:attrNameLst>
                                      </p:cBhvr>
                                      <p:to>
                                        <p:strVal val="visible"/>
                                      </p:to>
                                    </p:set>
                                    <p:animEffect transition="in" filter="wipe(left)">
                                      <p:cBhvr>
                                        <p:cTn id="7" dur="500"/>
                                        <p:tgtEl>
                                          <p:spTgt spid="101075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10705"/>
                                        </p:tgtEl>
                                        <p:attrNameLst>
                                          <p:attrName>style.visibility</p:attrName>
                                        </p:attrNameLst>
                                      </p:cBhvr>
                                      <p:to>
                                        <p:strVal val="visible"/>
                                      </p:to>
                                    </p:set>
                                    <p:animEffect transition="in" filter="dissolve">
                                      <p:cBhvr>
                                        <p:cTn id="11" dur="500"/>
                                        <p:tgtEl>
                                          <p:spTgt spid="10107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1069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010695">
                                            <p:txEl>
                                              <p:pRg st="0" end="0"/>
                                            </p:txEl>
                                          </p:spTgt>
                                        </p:tgtEl>
                                        <p:attrNameLst>
                                          <p:attrName>style.visibility</p:attrName>
                                        </p:attrNameLst>
                                      </p:cBhvr>
                                      <p:to>
                                        <p:strVal val="visible"/>
                                      </p:to>
                                    </p:set>
                                    <p:animEffect transition="in" filter="wipe(left)">
                                      <p:cBhvr>
                                        <p:cTn id="20" dur="500"/>
                                        <p:tgtEl>
                                          <p:spTgt spid="101069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10696"/>
                                        </p:tgtEl>
                                        <p:attrNameLst>
                                          <p:attrName>style.visibility</p:attrName>
                                        </p:attrNameLst>
                                      </p:cBhvr>
                                      <p:to>
                                        <p:strVal val="visible"/>
                                      </p:to>
                                    </p:set>
                                    <p:animEffect transition="in" filter="wipe(left)">
                                      <p:cBhvr>
                                        <p:cTn id="25" dur="500"/>
                                        <p:tgtEl>
                                          <p:spTgt spid="1010696"/>
                                        </p:tgtEl>
                                      </p:cBhvr>
                                    </p:animEffect>
                                  </p:childTnLst>
                                </p:cTn>
                              </p:par>
                            </p:childTnLst>
                          </p:cTn>
                        </p:par>
                        <p:par>
                          <p:cTn id="26" fill="hold" nodeType="afterGroup">
                            <p:stCondLst>
                              <p:cond delay="500"/>
                            </p:stCondLst>
                            <p:childTnLst>
                              <p:par>
                                <p:cTn id="27" presetID="9" presetClass="entr" presetSubtype="0" fill="hold" nodeType="afterEffect">
                                  <p:stCondLst>
                                    <p:cond delay="1000"/>
                                  </p:stCondLst>
                                  <p:childTnLst>
                                    <p:set>
                                      <p:cBhvr>
                                        <p:cTn id="28" dur="1" fill="hold">
                                          <p:stCondLst>
                                            <p:cond delay="0"/>
                                          </p:stCondLst>
                                        </p:cTn>
                                        <p:tgtEl>
                                          <p:spTgt spid="1010754"/>
                                        </p:tgtEl>
                                        <p:attrNameLst>
                                          <p:attrName>style.visibility</p:attrName>
                                        </p:attrNameLst>
                                      </p:cBhvr>
                                      <p:to>
                                        <p:strVal val="visible"/>
                                      </p:to>
                                    </p:set>
                                    <p:animEffect transition="in" filter="dissolve">
                                      <p:cBhvr>
                                        <p:cTn id="29" dur="500"/>
                                        <p:tgtEl>
                                          <p:spTgt spid="1010754"/>
                                        </p:tgtEl>
                                      </p:cBhvr>
                                    </p:animEffect>
                                  </p:childTnLst>
                                  <p:subTnLst>
                                    <p:set>
                                      <p:cBhvr override="childStyle">
                                        <p:cTn dur="1" fill="hold" display="0" masterRel="nextClick" afterEffect="1"/>
                                        <p:tgtEl>
                                          <p:spTgt spid="1010754"/>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10697"/>
                                        </p:tgtEl>
                                        <p:attrNameLst>
                                          <p:attrName>style.visibility</p:attrName>
                                        </p:attrNameLst>
                                      </p:cBhvr>
                                      <p:to>
                                        <p:strVal val="visible"/>
                                      </p:to>
                                    </p:set>
                                    <p:animEffect transition="in" filter="wipe(left)">
                                      <p:cBhvr>
                                        <p:cTn id="34" dur="500"/>
                                        <p:tgtEl>
                                          <p:spTgt spid="10106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107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1070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1069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1075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010757"/>
                                        </p:tgtEl>
                                        <p:attrNameLst>
                                          <p:attrName>style.visibility</p:attrName>
                                        </p:attrNameLst>
                                      </p:cBhvr>
                                      <p:to>
                                        <p:strVal val="visible"/>
                                      </p:to>
                                    </p:set>
                                    <p:animEffect transition="in" filter="blinds(horizontal)">
                                      <p:cBhvr>
                                        <p:cTn id="55" dur="500"/>
                                        <p:tgtEl>
                                          <p:spTgt spid="101075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1010758"/>
                                        </p:tgtEl>
                                        <p:attrNameLst>
                                          <p:attrName>style.visibility</p:attrName>
                                        </p:attrNameLst>
                                      </p:cBhvr>
                                      <p:to>
                                        <p:strVal val="visible"/>
                                      </p:to>
                                    </p:set>
                                    <p:animEffect transition="in" filter="wipe(down)">
                                      <p:cBhvr>
                                        <p:cTn id="60" dur="500"/>
                                        <p:tgtEl>
                                          <p:spTgt spid="101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5" grpId="0" build="p" autoUpdateAnimBg="0"/>
      <p:bldP spid="1010700" grpId="0"/>
      <p:bldP spid="10107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Text Box 2">
            <a:extLst>
              <a:ext uri="{FF2B5EF4-FFF2-40B4-BE49-F238E27FC236}">
                <a16:creationId xmlns:a16="http://schemas.microsoft.com/office/drawing/2014/main" id="{452F7099-3AB2-69CD-F1AB-EAA3F421D684}"/>
              </a:ext>
            </a:extLst>
          </p:cNvPr>
          <p:cNvSpPr txBox="1">
            <a:spLocks noChangeArrowheads="1"/>
          </p:cNvSpPr>
          <p:nvPr/>
        </p:nvSpPr>
        <p:spPr bwMode="auto">
          <a:xfrm>
            <a:off x="838200" y="120650"/>
            <a:ext cx="7262813" cy="588963"/>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b="1" dirty="0">
                <a:solidFill>
                  <a:schemeClr val="tx2"/>
                </a:solidFill>
                <a:cs typeface="Arial" panose="020B0604020202020204" pitchFamily="34" charset="0"/>
              </a:rPr>
              <a:t>27-1. </a:t>
            </a:r>
            <a:r>
              <a:rPr kumimoji="0" lang="en-US" altLang="zh-CN" b="1" dirty="0">
                <a:solidFill>
                  <a:schemeClr val="tx2"/>
                </a:solidFill>
              </a:rPr>
              <a:t>Electro-Magnetic </a:t>
            </a:r>
            <a:r>
              <a:rPr kumimoji="0" lang="en-US" altLang="zh-CN" b="1">
                <a:solidFill>
                  <a:schemeClr val="tx2"/>
                </a:solidFill>
              </a:rPr>
              <a:t>Induction’Law</a:t>
            </a:r>
            <a:endParaRPr kumimoji="0" lang="en-US" altLang="zh-CN" dirty="0">
              <a:solidFill>
                <a:schemeClr val="tx2"/>
              </a:solidFill>
              <a:latin typeface="宋体" panose="02010600030101010101" pitchFamily="2" charset="-122"/>
            </a:endParaRPr>
          </a:p>
        </p:txBody>
      </p:sp>
      <p:sp>
        <p:nvSpPr>
          <p:cNvPr id="962563" name="Text Box 3">
            <a:extLst>
              <a:ext uri="{FF2B5EF4-FFF2-40B4-BE49-F238E27FC236}">
                <a16:creationId xmlns:a16="http://schemas.microsoft.com/office/drawing/2014/main" id="{C178B8B0-26F9-EE09-0B2F-E92E019A6B96}"/>
              </a:ext>
            </a:extLst>
          </p:cNvPr>
          <p:cNvSpPr txBox="1">
            <a:spLocks noChangeArrowheads="1"/>
          </p:cNvSpPr>
          <p:nvPr/>
        </p:nvSpPr>
        <p:spPr bwMode="auto">
          <a:xfrm>
            <a:off x="533400" y="838200"/>
            <a:ext cx="7772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After Oersted’s discovery in 1820: </a:t>
            </a:r>
            <a:r>
              <a:rPr lang="en-US" altLang="zh-CN" b="1">
                <a:solidFill>
                  <a:srgbClr val="3333FF"/>
                </a:solidFill>
              </a:rPr>
              <a:t>a steady current produced a steady magnetic field</a:t>
            </a:r>
            <a:r>
              <a:rPr lang="en-US" altLang="zh-CN" b="1">
                <a:solidFill>
                  <a:schemeClr val="tx2"/>
                </a:solidFill>
              </a:rPr>
              <a:t>. Experimentalists eagerly sought to demonstrate the reverse: a steady magnetic field could create a steady electric current. </a:t>
            </a:r>
          </a:p>
        </p:txBody>
      </p:sp>
      <p:sp>
        <p:nvSpPr>
          <p:cNvPr id="962564" name="Text Box 4">
            <a:extLst>
              <a:ext uri="{FF2B5EF4-FFF2-40B4-BE49-F238E27FC236}">
                <a16:creationId xmlns:a16="http://schemas.microsoft.com/office/drawing/2014/main" id="{7A6A953C-4503-199B-35AB-543143C364EA}"/>
              </a:ext>
            </a:extLst>
          </p:cNvPr>
          <p:cNvSpPr txBox="1">
            <a:spLocks noChangeArrowheads="1"/>
          </p:cNvSpPr>
          <p:nvPr/>
        </p:nvSpPr>
        <p:spPr bwMode="auto">
          <a:xfrm>
            <a:off x="193675" y="3376613"/>
            <a:ext cx="8458200"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Michael Faraday (1791-1867), English physicist and chemist, whose experiments covered a wide range of electrical, magnetic, optical and chemical phenomena. He is best known for his discovery of </a:t>
            </a:r>
            <a:r>
              <a:rPr lang="en-US" altLang="zh-CN" b="1">
                <a:solidFill>
                  <a:srgbClr val="FF0000"/>
                </a:solidFill>
              </a:rPr>
              <a:t>electro-magnetic induction</a:t>
            </a:r>
            <a:r>
              <a:rPr lang="en-US" altLang="zh-CN" b="1">
                <a:solidFill>
                  <a:srgbClr val="3333FF"/>
                </a:solidFill>
              </a:rPr>
              <a:t>.</a:t>
            </a:r>
          </a:p>
        </p:txBody>
      </p:sp>
      <p:pic>
        <p:nvPicPr>
          <p:cNvPr id="962565" name="Picture 5">
            <a:extLst>
              <a:ext uri="{FF2B5EF4-FFF2-40B4-BE49-F238E27FC236}">
                <a16:creationId xmlns:a16="http://schemas.microsoft.com/office/drawing/2014/main" id="{B6493C48-6F93-20E1-9E4B-749F1EB0B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513" y="4964113"/>
            <a:ext cx="20574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2562"/>
                                        </p:tgtEl>
                                        <p:attrNameLst>
                                          <p:attrName>style.visibility</p:attrName>
                                        </p:attrNameLst>
                                      </p:cBhvr>
                                      <p:to>
                                        <p:strVal val="visible"/>
                                      </p:to>
                                    </p:set>
                                    <p:animEffect transition="in" filter="wipe(left)">
                                      <p:cBhvr>
                                        <p:cTn id="7" dur="500"/>
                                        <p:tgtEl>
                                          <p:spTgt spid="962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2563"/>
                                        </p:tgtEl>
                                        <p:attrNameLst>
                                          <p:attrName>style.visibility</p:attrName>
                                        </p:attrNameLst>
                                      </p:cBhvr>
                                      <p:to>
                                        <p:strVal val="visible"/>
                                      </p:to>
                                    </p:set>
                                    <p:animEffect transition="in" filter="blinds(horizontal)">
                                      <p:cBhvr>
                                        <p:cTn id="12" dur="500"/>
                                        <p:tgtEl>
                                          <p:spTgt spid="962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62564"/>
                                        </p:tgtEl>
                                        <p:attrNameLst>
                                          <p:attrName>style.visibility</p:attrName>
                                        </p:attrNameLst>
                                      </p:cBhvr>
                                      <p:to>
                                        <p:strVal val="visible"/>
                                      </p:to>
                                    </p:set>
                                    <p:animEffect transition="in" filter="box(in)">
                                      <p:cBhvr>
                                        <p:cTn id="17" dur="500"/>
                                        <p:tgtEl>
                                          <p:spTgt spid="962564"/>
                                        </p:tgtEl>
                                      </p:cBhvr>
                                    </p:animEffect>
                                  </p:childTnLst>
                                </p:cTn>
                              </p:par>
                            </p:childTnLst>
                          </p:cTn>
                        </p:par>
                        <p:par>
                          <p:cTn id="18" fill="hold" nodeType="afterGroup">
                            <p:stCondLst>
                              <p:cond delay="500"/>
                            </p:stCondLst>
                            <p:childTnLst>
                              <p:par>
                                <p:cTn id="19" presetID="9" presetClass="entr" presetSubtype="0" fill="hold" nodeType="afterEffect">
                                  <p:stCondLst>
                                    <p:cond delay="7000"/>
                                  </p:stCondLst>
                                  <p:childTnLst>
                                    <p:set>
                                      <p:cBhvr>
                                        <p:cTn id="20" dur="1" fill="hold">
                                          <p:stCondLst>
                                            <p:cond delay="0"/>
                                          </p:stCondLst>
                                        </p:cTn>
                                        <p:tgtEl>
                                          <p:spTgt spid="962565"/>
                                        </p:tgtEl>
                                        <p:attrNameLst>
                                          <p:attrName>style.visibility</p:attrName>
                                        </p:attrNameLst>
                                      </p:cBhvr>
                                      <p:to>
                                        <p:strVal val="visible"/>
                                      </p:to>
                                    </p:set>
                                    <p:animEffect transition="in" filter="dissolve">
                                      <p:cBhvr>
                                        <p:cTn id="21" dur="500"/>
                                        <p:tgtEl>
                                          <p:spTgt spid="96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2" grpId="0" animBg="1" autoUpdateAnimBg="0"/>
      <p:bldP spid="962563" grpId="0" autoUpdateAnimBg="0"/>
      <p:bldP spid="96256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Text Box 2">
            <a:extLst>
              <a:ext uri="{FF2B5EF4-FFF2-40B4-BE49-F238E27FC236}">
                <a16:creationId xmlns:a16="http://schemas.microsoft.com/office/drawing/2014/main" id="{063B769C-E206-90F8-76CF-DED7022AA2F6}"/>
              </a:ext>
            </a:extLst>
          </p:cNvPr>
          <p:cNvSpPr txBox="1">
            <a:spLocks noChangeArrowheads="1"/>
          </p:cNvSpPr>
          <p:nvPr/>
        </p:nvSpPr>
        <p:spPr bwMode="auto">
          <a:xfrm>
            <a:off x="609600" y="96838"/>
            <a:ext cx="7239000" cy="588962"/>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b="1">
                <a:solidFill>
                  <a:schemeClr val="tx2"/>
                </a:solidFill>
                <a:cs typeface="Arial" panose="020B0604020202020204" pitchFamily="34" charset="0"/>
              </a:rPr>
              <a:t>27-3.</a:t>
            </a:r>
            <a:r>
              <a:rPr kumimoji="0" lang="en-US" altLang="zh-CN" b="1">
                <a:solidFill>
                  <a:schemeClr val="tx2"/>
                </a:solidFill>
                <a:cs typeface="Arial" panose="020B0604020202020204" pitchFamily="34" charset="0"/>
              </a:rPr>
              <a:t> </a:t>
            </a:r>
            <a:r>
              <a:rPr kumimoji="0" lang="en-US" altLang="zh-CN" b="1">
                <a:solidFill>
                  <a:schemeClr val="tx2"/>
                </a:solidFill>
              </a:rPr>
              <a:t>Self-Induction &amp; Mutual Induction</a:t>
            </a:r>
            <a:endParaRPr lang="en-US" altLang="zh-CN" sz="2800">
              <a:solidFill>
                <a:schemeClr val="tx2"/>
              </a:solidFill>
              <a:ea typeface="楷体_GB2312" pitchFamily="49" charset="-122"/>
            </a:endParaRPr>
          </a:p>
        </p:txBody>
      </p:sp>
      <p:sp>
        <p:nvSpPr>
          <p:cNvPr id="998403" name="Text Box 3">
            <a:extLst>
              <a:ext uri="{FF2B5EF4-FFF2-40B4-BE49-F238E27FC236}">
                <a16:creationId xmlns:a16="http://schemas.microsoft.com/office/drawing/2014/main" id="{1AE35589-AE9F-6248-555A-767FB35C8654}"/>
              </a:ext>
            </a:extLst>
          </p:cNvPr>
          <p:cNvSpPr txBox="1">
            <a:spLocks noChangeArrowheads="1"/>
          </p:cNvSpPr>
          <p:nvPr/>
        </p:nvSpPr>
        <p:spPr bwMode="auto">
          <a:xfrm>
            <a:off x="363538" y="1600200"/>
            <a:ext cx="8018462" cy="1981200"/>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process that an induced EMF appear in any coil in which the current is changing is called self-induction</a:t>
            </a:r>
            <a:r>
              <a:rPr lang="en-US" altLang="zh-CN" sz="2800"/>
              <a:t> (</a:t>
            </a:r>
            <a:r>
              <a:rPr lang="zh-CN" altLang="en-US" sz="2400" b="1">
                <a:latin typeface="宋体" panose="02010600030101010101" pitchFamily="2" charset="-122"/>
              </a:rPr>
              <a:t>由于自己线路中的电流的变化而在自己的线路中产生感应电流的现象－－自感现象</a:t>
            </a:r>
            <a:r>
              <a:rPr lang="en-US" altLang="zh-CN" sz="2800"/>
              <a:t>).</a:t>
            </a:r>
          </a:p>
        </p:txBody>
      </p:sp>
      <p:sp>
        <p:nvSpPr>
          <p:cNvPr id="998404" name="Text Box 4">
            <a:extLst>
              <a:ext uri="{FF2B5EF4-FFF2-40B4-BE49-F238E27FC236}">
                <a16:creationId xmlns:a16="http://schemas.microsoft.com/office/drawing/2014/main" id="{7F2FB503-498D-1AEF-1D8B-03EDFFF39965}"/>
              </a:ext>
            </a:extLst>
          </p:cNvPr>
          <p:cNvSpPr txBox="1">
            <a:spLocks noChangeArrowheads="1"/>
          </p:cNvSpPr>
          <p:nvPr/>
        </p:nvSpPr>
        <p:spPr bwMode="auto">
          <a:xfrm>
            <a:off x="395288" y="908050"/>
            <a:ext cx="5400675" cy="579438"/>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1. </a:t>
            </a:r>
            <a:r>
              <a:rPr kumimoji="0" lang="en-US" altLang="zh-CN" sz="2800" b="1">
                <a:solidFill>
                  <a:schemeClr val="tx2"/>
                </a:solidFill>
              </a:rPr>
              <a:t>Self-Induction</a:t>
            </a:r>
            <a:r>
              <a:rPr kumimoji="0" lang="en-US" altLang="zh-CN" b="1">
                <a:solidFill>
                  <a:schemeClr val="tx2"/>
                </a:solidFill>
              </a:rPr>
              <a:t> (</a:t>
            </a:r>
            <a:r>
              <a:rPr lang="zh-CN" altLang="en-US" sz="2400" b="1">
                <a:latin typeface="楷体_GB2312" pitchFamily="49" charset="-122"/>
                <a:ea typeface="楷体_GB2312" pitchFamily="49" charset="-122"/>
              </a:rPr>
              <a:t>自感</a:t>
            </a:r>
            <a:r>
              <a:rPr lang="zh-CN" altLang="zh-CN" sz="2400" b="1">
                <a:ea typeface="楷体_GB2312" pitchFamily="49" charset="-122"/>
              </a:rPr>
              <a:t>应</a:t>
            </a:r>
            <a:r>
              <a:rPr lang="en-US" altLang="zh-CN" sz="2800" b="1">
                <a:latin typeface="楷体_GB2312" pitchFamily="49" charset="-122"/>
                <a:ea typeface="楷体_GB2312" pitchFamily="49" charset="-122"/>
              </a:rPr>
              <a:t>)</a:t>
            </a:r>
            <a:r>
              <a:rPr lang="en-US" altLang="zh-CN" sz="2800" b="1"/>
              <a:t>(P645)</a:t>
            </a:r>
          </a:p>
        </p:txBody>
      </p:sp>
      <p:graphicFrame>
        <p:nvGraphicFramePr>
          <p:cNvPr id="998405" name="Object 5">
            <a:extLst>
              <a:ext uri="{FF2B5EF4-FFF2-40B4-BE49-F238E27FC236}">
                <a16:creationId xmlns:a16="http://schemas.microsoft.com/office/drawing/2014/main" id="{5B15E026-1B72-C549-54AD-A7959605D435}"/>
              </a:ext>
            </a:extLst>
          </p:cNvPr>
          <p:cNvGraphicFramePr>
            <a:graphicFrameLocks noChangeAspect="1"/>
          </p:cNvGraphicFramePr>
          <p:nvPr/>
        </p:nvGraphicFramePr>
        <p:xfrm>
          <a:off x="6019800" y="3810000"/>
          <a:ext cx="2895600" cy="2230438"/>
        </p:xfrm>
        <a:graphic>
          <a:graphicData uri="http://schemas.openxmlformats.org/presentationml/2006/ole">
            <mc:AlternateContent xmlns:mc="http://schemas.openxmlformats.org/markup-compatibility/2006">
              <mc:Choice xmlns:v="urn:schemas-microsoft-com:vml" Requires="v">
                <p:oleObj name="Photo Editor 照片" r:id="rId2" imgW="3232150" imgH="2489200" progId="MSPhotoEd.3">
                  <p:embed/>
                </p:oleObj>
              </mc:Choice>
              <mc:Fallback>
                <p:oleObj name="Photo Editor 照片" r:id="rId2" imgW="3232150" imgH="2489200" progId="MSPhotoEd.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810000"/>
                        <a:ext cx="2895600"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8406" name="Object 6">
            <a:extLst>
              <a:ext uri="{FF2B5EF4-FFF2-40B4-BE49-F238E27FC236}">
                <a16:creationId xmlns:a16="http://schemas.microsoft.com/office/drawing/2014/main" id="{E927CD2B-D82E-F332-BEA2-60185CB93E78}"/>
              </a:ext>
            </a:extLst>
          </p:cNvPr>
          <p:cNvGraphicFramePr>
            <a:graphicFrameLocks noChangeAspect="1"/>
          </p:cNvGraphicFramePr>
          <p:nvPr/>
        </p:nvGraphicFramePr>
        <p:xfrm>
          <a:off x="1220788" y="5543550"/>
          <a:ext cx="2817812" cy="509588"/>
        </p:xfrm>
        <a:graphic>
          <a:graphicData uri="http://schemas.openxmlformats.org/presentationml/2006/ole">
            <mc:AlternateContent xmlns:mc="http://schemas.openxmlformats.org/markup-compatibility/2006">
              <mc:Choice xmlns:v="urn:schemas-microsoft-com:vml" Requires="v">
                <p:oleObj name="公式" r:id="rId4" imgW="21069300" imgH="3797300" progId="Equation.3">
                  <p:embed/>
                </p:oleObj>
              </mc:Choice>
              <mc:Fallback>
                <p:oleObj name="公式" r:id="rId4" imgW="21069300" imgH="3797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8" y="5543550"/>
                        <a:ext cx="2817812"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8407" name="Rectangle 7">
            <a:extLst>
              <a:ext uri="{FF2B5EF4-FFF2-40B4-BE49-F238E27FC236}">
                <a16:creationId xmlns:a16="http://schemas.microsoft.com/office/drawing/2014/main" id="{2B74B3D5-0E4E-EB4F-9024-CBA951DF5F23}"/>
              </a:ext>
            </a:extLst>
          </p:cNvPr>
          <p:cNvSpPr>
            <a:spLocks noChangeArrowheads="1"/>
          </p:cNvSpPr>
          <p:nvPr/>
        </p:nvSpPr>
        <p:spPr bwMode="auto">
          <a:xfrm>
            <a:off x="76200" y="3657600"/>
            <a:ext cx="5791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rPr>
              <a:t>If we establish a current </a:t>
            </a:r>
            <a:r>
              <a:rPr lang="en-US" altLang="zh-CN" b="1" i="1">
                <a:solidFill>
                  <a:srgbClr val="3333FF"/>
                </a:solidFill>
              </a:rPr>
              <a:t>I</a:t>
            </a:r>
            <a:r>
              <a:rPr lang="en-US" altLang="zh-CN" b="1">
                <a:solidFill>
                  <a:srgbClr val="3333FF"/>
                </a:solidFill>
              </a:rPr>
              <a:t> in the windings, the </a:t>
            </a:r>
            <a:r>
              <a:rPr lang="en-US" altLang="zh-CN" b="1">
                <a:solidFill>
                  <a:srgbClr val="FF0000"/>
                </a:solidFill>
              </a:rPr>
              <a:t>magnetic flux linkage </a:t>
            </a:r>
            <a:r>
              <a:rPr lang="en-US" altLang="zh-CN" b="1" i="1">
                <a:solidFill>
                  <a:srgbClr val="FF0000"/>
                </a:solidFill>
              </a:rPr>
              <a:t>N</a:t>
            </a:r>
            <a:r>
              <a:rPr lang="en-US" altLang="zh-CN" b="1" i="1">
                <a:solidFill>
                  <a:srgbClr val="FF0000"/>
                </a:solidFill>
                <a:sym typeface="Symbol" pitchFamily="2" charset="2"/>
              </a:rPr>
              <a:t> </a:t>
            </a:r>
            <a:r>
              <a:rPr lang="en-US" altLang="zh-CN" b="1">
                <a:solidFill>
                  <a:srgbClr val="3333FF"/>
                </a:solidFill>
              </a:rPr>
              <a:t>is proportional to </a:t>
            </a:r>
            <a:r>
              <a:rPr lang="en-US" altLang="zh-CN" b="1" i="1">
                <a:solidFill>
                  <a:srgbClr val="3333FF"/>
                </a:solidFill>
              </a:rPr>
              <a:t>I</a:t>
            </a:r>
            <a:r>
              <a:rPr lang="en-US" altLang="zh-CN" b="1">
                <a:solidFill>
                  <a:srgbClr val="3333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98402"/>
                                        </p:tgtEl>
                                        <p:attrNameLst>
                                          <p:attrName>style.visibility</p:attrName>
                                        </p:attrNameLst>
                                      </p:cBhvr>
                                      <p:to>
                                        <p:strVal val="visible"/>
                                      </p:to>
                                    </p:set>
                                    <p:animEffect transition="in" filter="wipe(left)">
                                      <p:cBhvr>
                                        <p:cTn id="7" dur="500"/>
                                        <p:tgtEl>
                                          <p:spTgt spid="998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8404"/>
                                        </p:tgtEl>
                                        <p:attrNameLst>
                                          <p:attrName>style.visibility</p:attrName>
                                        </p:attrNameLst>
                                      </p:cBhvr>
                                      <p:to>
                                        <p:strVal val="visible"/>
                                      </p:to>
                                    </p:set>
                                    <p:animEffect transition="in" filter="wipe(left)">
                                      <p:cBhvr>
                                        <p:cTn id="12" dur="500"/>
                                        <p:tgtEl>
                                          <p:spTgt spid="998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998403"/>
                                        </p:tgtEl>
                                        <p:attrNameLst>
                                          <p:attrName>style.visibility</p:attrName>
                                        </p:attrNameLst>
                                      </p:cBhvr>
                                      <p:to>
                                        <p:strVal val="visible"/>
                                      </p:to>
                                    </p:set>
                                    <p:animEffect transition="in" filter="blinds(vertical)">
                                      <p:cBhvr>
                                        <p:cTn id="17" dur="500"/>
                                        <p:tgtEl>
                                          <p:spTgt spid="998403"/>
                                        </p:tgtEl>
                                      </p:cBhvr>
                                    </p:animEffect>
                                  </p:childTnLst>
                                </p:cTn>
                              </p:par>
                            </p:childTnLst>
                          </p:cTn>
                        </p:par>
                        <p:par>
                          <p:cTn id="18" fill="hold" nodeType="afterGroup">
                            <p:stCondLst>
                              <p:cond delay="500"/>
                            </p:stCondLst>
                            <p:childTnLst>
                              <p:par>
                                <p:cTn id="19" presetID="9" presetClass="entr" presetSubtype="0" fill="hold" nodeType="afterEffect">
                                  <p:stCondLst>
                                    <p:cond delay="1000"/>
                                  </p:stCondLst>
                                  <p:childTnLst>
                                    <p:set>
                                      <p:cBhvr>
                                        <p:cTn id="20" dur="1" fill="hold">
                                          <p:stCondLst>
                                            <p:cond delay="0"/>
                                          </p:stCondLst>
                                        </p:cTn>
                                        <p:tgtEl>
                                          <p:spTgt spid="998405"/>
                                        </p:tgtEl>
                                        <p:attrNameLst>
                                          <p:attrName>style.visibility</p:attrName>
                                        </p:attrNameLst>
                                      </p:cBhvr>
                                      <p:to>
                                        <p:strVal val="visible"/>
                                      </p:to>
                                    </p:set>
                                    <p:animEffect transition="in" filter="dissolve">
                                      <p:cBhvr>
                                        <p:cTn id="21" dur="500"/>
                                        <p:tgtEl>
                                          <p:spTgt spid="9984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98407">
                                            <p:txEl>
                                              <p:pRg st="0" end="0"/>
                                            </p:txEl>
                                          </p:spTgt>
                                        </p:tgtEl>
                                        <p:attrNameLst>
                                          <p:attrName>style.visibility</p:attrName>
                                        </p:attrNameLst>
                                      </p:cBhvr>
                                      <p:to>
                                        <p:strVal val="visible"/>
                                      </p:to>
                                    </p:set>
                                    <p:animEffect transition="in" filter="wipe(left)">
                                      <p:cBhvr>
                                        <p:cTn id="26" dur="500"/>
                                        <p:tgtEl>
                                          <p:spTgt spid="998407">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1000"/>
                                  </p:stCondLst>
                                  <p:childTnLst>
                                    <p:set>
                                      <p:cBhvr>
                                        <p:cTn id="29" dur="1" fill="hold">
                                          <p:stCondLst>
                                            <p:cond delay="0"/>
                                          </p:stCondLst>
                                        </p:cTn>
                                        <p:tgtEl>
                                          <p:spTgt spid="998406"/>
                                        </p:tgtEl>
                                        <p:attrNameLst>
                                          <p:attrName>style.visibility</p:attrName>
                                        </p:attrNameLst>
                                      </p:cBhvr>
                                      <p:to>
                                        <p:strVal val="visible"/>
                                      </p:to>
                                    </p:set>
                                    <p:animEffect transition="in" filter="wipe(left)">
                                      <p:cBhvr>
                                        <p:cTn id="30" dur="500"/>
                                        <p:tgtEl>
                                          <p:spTgt spid="99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2" grpId="0" animBg="1" autoUpdateAnimBg="0"/>
      <p:bldP spid="998403" grpId="0" animBg="1" autoUpdateAnimBg="0"/>
      <p:bldP spid="998404" grpId="0" animBg="1" autoUpdateAnimBg="0"/>
      <p:bldP spid="9984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9437" name="Group 13">
            <a:extLst>
              <a:ext uri="{FF2B5EF4-FFF2-40B4-BE49-F238E27FC236}">
                <a16:creationId xmlns:a16="http://schemas.microsoft.com/office/drawing/2014/main" id="{56565D30-01C1-51AA-458D-645D40426266}"/>
              </a:ext>
            </a:extLst>
          </p:cNvPr>
          <p:cNvGrpSpPr>
            <a:grpSpLocks/>
          </p:cNvGrpSpPr>
          <p:nvPr/>
        </p:nvGrpSpPr>
        <p:grpSpPr bwMode="auto">
          <a:xfrm>
            <a:off x="971550" y="1484313"/>
            <a:ext cx="4899025" cy="835025"/>
            <a:chOff x="612" y="935"/>
            <a:chExt cx="3086" cy="526"/>
          </a:xfrm>
        </p:grpSpPr>
        <p:graphicFrame>
          <p:nvGraphicFramePr>
            <p:cNvPr id="34825" name="Object 3">
              <a:extLst>
                <a:ext uri="{FF2B5EF4-FFF2-40B4-BE49-F238E27FC236}">
                  <a16:creationId xmlns:a16="http://schemas.microsoft.com/office/drawing/2014/main" id="{77DBF821-E6AB-752C-4214-12E9567AD4EC}"/>
                </a:ext>
              </a:extLst>
            </p:cNvPr>
            <p:cNvGraphicFramePr>
              <a:graphicFrameLocks noChangeAspect="1"/>
            </p:cNvGraphicFramePr>
            <p:nvPr/>
          </p:nvGraphicFramePr>
          <p:xfrm>
            <a:off x="612" y="935"/>
            <a:ext cx="838" cy="526"/>
          </p:xfrm>
          <a:graphic>
            <a:graphicData uri="http://schemas.openxmlformats.org/presentationml/2006/ole">
              <mc:AlternateContent xmlns:mc="http://schemas.openxmlformats.org/markup-compatibility/2006">
                <mc:Choice xmlns:v="urn:schemas-microsoft-com:vml" Requires="v">
                  <p:oleObj name="公式" r:id="rId2" imgW="14922500" imgH="9359900" progId="Equation.3">
                    <p:embed/>
                  </p:oleObj>
                </mc:Choice>
                <mc:Fallback>
                  <p:oleObj name="公式" r:id="rId2" imgW="14922500" imgH="9359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935"/>
                          <a:ext cx="838" cy="526"/>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6" name="Text Box 4">
              <a:extLst>
                <a:ext uri="{FF2B5EF4-FFF2-40B4-BE49-F238E27FC236}">
                  <a16:creationId xmlns:a16="http://schemas.microsoft.com/office/drawing/2014/main" id="{B56F1A26-B9BC-3E90-D4C0-E3E9B6C4ABE8}"/>
                </a:ext>
              </a:extLst>
            </p:cNvPr>
            <p:cNvSpPr txBox="1">
              <a:spLocks noChangeArrowheads="1"/>
            </p:cNvSpPr>
            <p:nvPr/>
          </p:nvSpPr>
          <p:spPr bwMode="auto">
            <a:xfrm>
              <a:off x="1562" y="1043"/>
              <a:ext cx="2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(Inductance defined)</a:t>
              </a:r>
            </a:p>
          </p:txBody>
        </p:sp>
      </p:grpSp>
      <p:graphicFrame>
        <p:nvGraphicFramePr>
          <p:cNvPr id="999429" name="Object 5">
            <a:extLst>
              <a:ext uri="{FF2B5EF4-FFF2-40B4-BE49-F238E27FC236}">
                <a16:creationId xmlns:a16="http://schemas.microsoft.com/office/drawing/2014/main" id="{BC3B4541-99CD-B7DD-9232-C0CEDE20BCCB}"/>
              </a:ext>
            </a:extLst>
          </p:cNvPr>
          <p:cNvGraphicFramePr>
            <a:graphicFrameLocks noChangeAspect="1"/>
          </p:cNvGraphicFramePr>
          <p:nvPr/>
        </p:nvGraphicFramePr>
        <p:xfrm>
          <a:off x="6477000" y="1516063"/>
          <a:ext cx="2514600" cy="1936750"/>
        </p:xfrm>
        <a:graphic>
          <a:graphicData uri="http://schemas.openxmlformats.org/presentationml/2006/ole">
            <mc:AlternateContent xmlns:mc="http://schemas.openxmlformats.org/markup-compatibility/2006">
              <mc:Choice xmlns:v="urn:schemas-microsoft-com:vml" Requires="v">
                <p:oleObj name="Photo Editor 照片" r:id="rId4" imgW="3232150" imgH="2489200" progId="MSPhotoEd.3">
                  <p:embed/>
                </p:oleObj>
              </mc:Choice>
              <mc:Fallback>
                <p:oleObj name="Photo Editor 照片" r:id="rId4" imgW="3232150" imgH="2489200" progId="MSPhotoEd.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516063"/>
                        <a:ext cx="251460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9430" name="Text Box 6">
            <a:extLst>
              <a:ext uri="{FF2B5EF4-FFF2-40B4-BE49-F238E27FC236}">
                <a16:creationId xmlns:a16="http://schemas.microsoft.com/office/drawing/2014/main" id="{713CF45F-96A6-B81A-9FCB-7241079FBBD8}"/>
              </a:ext>
            </a:extLst>
          </p:cNvPr>
          <p:cNvSpPr txBox="1">
            <a:spLocks noChangeArrowheads="1"/>
          </p:cNvSpPr>
          <p:nvPr/>
        </p:nvSpPr>
        <p:spPr bwMode="auto">
          <a:xfrm>
            <a:off x="228600" y="152400"/>
            <a:ext cx="6705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Then the coefficient </a:t>
            </a:r>
            <a:r>
              <a:rPr lang="en-US" altLang="zh-CN" b="1" i="1">
                <a:solidFill>
                  <a:srgbClr val="3333FF"/>
                </a:solidFill>
              </a:rPr>
              <a:t>L</a:t>
            </a:r>
            <a:r>
              <a:rPr lang="en-US" altLang="zh-CN" b="1">
                <a:solidFill>
                  <a:srgbClr val="3333FF"/>
                </a:solidFill>
              </a:rPr>
              <a:t> is defined as the </a:t>
            </a:r>
            <a:r>
              <a:rPr lang="en-US" altLang="zh-CN" b="1">
                <a:solidFill>
                  <a:srgbClr val="FF0000"/>
                </a:solidFill>
              </a:rPr>
              <a:t>inductance of the inductor</a:t>
            </a:r>
            <a:r>
              <a:rPr lang="en-US" altLang="zh-CN" b="1">
                <a:solidFill>
                  <a:srgbClr val="3333FF"/>
                </a:solidFill>
              </a:rPr>
              <a:t>:</a:t>
            </a:r>
          </a:p>
        </p:txBody>
      </p:sp>
      <p:sp>
        <p:nvSpPr>
          <p:cNvPr id="999431" name="Text Box 7">
            <a:extLst>
              <a:ext uri="{FF2B5EF4-FFF2-40B4-BE49-F238E27FC236}">
                <a16:creationId xmlns:a16="http://schemas.microsoft.com/office/drawing/2014/main" id="{365247ED-74B3-8EE8-2BEF-F35E8950A329}"/>
              </a:ext>
            </a:extLst>
          </p:cNvPr>
          <p:cNvSpPr txBox="1">
            <a:spLocks noChangeArrowheads="1"/>
          </p:cNvSpPr>
          <p:nvPr/>
        </p:nvSpPr>
        <p:spPr bwMode="auto">
          <a:xfrm>
            <a:off x="1600200" y="5638800"/>
            <a:ext cx="5334000"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1 henry</a:t>
            </a:r>
            <a:r>
              <a:rPr lang="en-US" altLang="zh-CN" sz="2800"/>
              <a:t> </a:t>
            </a:r>
            <a:r>
              <a:rPr lang="en-US" altLang="zh-CN" sz="2800" b="1">
                <a:solidFill>
                  <a:srgbClr val="3333FF"/>
                </a:solidFill>
              </a:rPr>
              <a:t>(</a:t>
            </a:r>
            <a:r>
              <a:rPr lang="zh-CN" altLang="en-US" sz="2000" b="1">
                <a:solidFill>
                  <a:srgbClr val="3333FF"/>
                </a:solidFill>
                <a:latin typeface="宋体" panose="02010600030101010101" pitchFamily="2" charset="-122"/>
              </a:rPr>
              <a:t>亨利</a:t>
            </a:r>
            <a:r>
              <a:rPr lang="en-US" altLang="zh-CN" sz="2000" b="1">
                <a:solidFill>
                  <a:srgbClr val="3333FF"/>
                </a:solidFill>
                <a:latin typeface="宋体" panose="02010600030101010101" pitchFamily="2" charset="-122"/>
              </a:rPr>
              <a:t>)</a:t>
            </a:r>
            <a:r>
              <a:rPr lang="en-US" altLang="zh-CN" sz="2800"/>
              <a:t> </a:t>
            </a:r>
            <a:r>
              <a:rPr lang="en-US" altLang="zh-CN" b="1"/>
              <a:t>= 1 H = 1T</a:t>
            </a:r>
            <a:r>
              <a:rPr lang="en-US" altLang="zh-CN" sz="2800" b="1"/>
              <a:t>·</a:t>
            </a:r>
            <a:r>
              <a:rPr lang="en-US" altLang="zh-CN" b="1"/>
              <a:t>m</a:t>
            </a:r>
            <a:r>
              <a:rPr lang="en-US" altLang="zh-CN" b="1" baseline="30000"/>
              <a:t>2</a:t>
            </a:r>
            <a:r>
              <a:rPr lang="en-US" altLang="zh-CN" b="1"/>
              <a:t>/A</a:t>
            </a:r>
          </a:p>
        </p:txBody>
      </p:sp>
      <p:grpSp>
        <p:nvGrpSpPr>
          <p:cNvPr id="999436" name="Group 12">
            <a:extLst>
              <a:ext uri="{FF2B5EF4-FFF2-40B4-BE49-F238E27FC236}">
                <a16:creationId xmlns:a16="http://schemas.microsoft.com/office/drawing/2014/main" id="{84C94AD0-F8C7-302C-C4AB-AD7FC9210328}"/>
              </a:ext>
            </a:extLst>
          </p:cNvPr>
          <p:cNvGrpSpPr>
            <a:grpSpLocks/>
          </p:cNvGrpSpPr>
          <p:nvPr/>
        </p:nvGrpSpPr>
        <p:grpSpPr bwMode="auto">
          <a:xfrm>
            <a:off x="76200" y="2530475"/>
            <a:ext cx="6705600" cy="1554163"/>
            <a:chOff x="48" y="1594"/>
            <a:chExt cx="4224" cy="979"/>
          </a:xfrm>
        </p:grpSpPr>
        <p:sp>
          <p:nvSpPr>
            <p:cNvPr id="34823" name="Text Box 9">
              <a:extLst>
                <a:ext uri="{FF2B5EF4-FFF2-40B4-BE49-F238E27FC236}">
                  <a16:creationId xmlns:a16="http://schemas.microsoft.com/office/drawing/2014/main" id="{B9731360-4EC3-99D5-3C2E-23F5EB3A32C3}"/>
                </a:ext>
              </a:extLst>
            </p:cNvPr>
            <p:cNvSpPr txBox="1">
              <a:spLocks noChangeArrowheads="1"/>
            </p:cNvSpPr>
            <p:nvPr/>
          </p:nvSpPr>
          <p:spPr bwMode="auto">
            <a:xfrm>
              <a:off x="48" y="1594"/>
              <a:ext cx="4224"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inductance </a:t>
              </a:r>
              <a:r>
                <a:rPr lang="en-US" altLang="zh-CN" b="1" i="1"/>
                <a:t>L</a:t>
              </a:r>
              <a:r>
                <a:rPr lang="en-US" altLang="zh-CN" b="1"/>
                <a:t> is a measure of </a:t>
              </a:r>
              <a:r>
                <a:rPr lang="en-US" altLang="zh-CN" b="1">
                  <a:solidFill>
                    <a:srgbClr val="FF0000"/>
                  </a:solidFill>
                </a:rPr>
                <a:t>magnetic flux linkage  </a:t>
              </a:r>
              <a:r>
                <a:rPr lang="en-US" altLang="zh-CN" b="1"/>
                <a:t>        produced by the inductor per unit of current. </a:t>
              </a:r>
            </a:p>
          </p:txBody>
        </p:sp>
        <p:graphicFrame>
          <p:nvGraphicFramePr>
            <p:cNvPr id="34824" name="Object 10">
              <a:extLst>
                <a:ext uri="{FF2B5EF4-FFF2-40B4-BE49-F238E27FC236}">
                  <a16:creationId xmlns:a16="http://schemas.microsoft.com/office/drawing/2014/main" id="{9100B495-5773-5F23-821B-089360D6422F}"/>
                </a:ext>
              </a:extLst>
            </p:cNvPr>
            <p:cNvGraphicFramePr>
              <a:graphicFrameLocks noChangeAspect="1"/>
            </p:cNvGraphicFramePr>
            <p:nvPr/>
          </p:nvGraphicFramePr>
          <p:xfrm>
            <a:off x="2472" y="1961"/>
            <a:ext cx="544" cy="330"/>
          </p:xfrm>
          <a:graphic>
            <a:graphicData uri="http://schemas.openxmlformats.org/presentationml/2006/ole">
              <mc:AlternateContent xmlns:mc="http://schemas.openxmlformats.org/markup-compatibility/2006">
                <mc:Choice xmlns:v="urn:schemas-microsoft-com:vml" Requires="v">
                  <p:oleObj name="公式" r:id="rId6" imgW="8191500" imgH="4978400" progId="Equation.3">
                    <p:embed/>
                  </p:oleObj>
                </mc:Choice>
                <mc:Fallback>
                  <p:oleObj name="公式" r:id="rId6" imgW="8191500" imgH="49784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 y="1961"/>
                          <a:ext cx="544"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9435" name="Text Box 11">
            <a:extLst>
              <a:ext uri="{FF2B5EF4-FFF2-40B4-BE49-F238E27FC236}">
                <a16:creationId xmlns:a16="http://schemas.microsoft.com/office/drawing/2014/main" id="{3474865C-89E1-0D0D-C794-8976F54D6F0C}"/>
              </a:ext>
            </a:extLst>
          </p:cNvPr>
          <p:cNvSpPr txBox="1">
            <a:spLocks noChangeArrowheads="1"/>
          </p:cNvSpPr>
          <p:nvPr/>
        </p:nvSpPr>
        <p:spPr bwMode="auto">
          <a:xfrm>
            <a:off x="381000" y="41910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It related to the geometry of the windings and magnetic medium. Its SI unit: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999429"/>
                                        </p:tgtEl>
                                        <p:attrNameLst>
                                          <p:attrName>style.visibility</p:attrName>
                                        </p:attrNameLst>
                                      </p:cBhvr>
                                      <p:to>
                                        <p:strVal val="visible"/>
                                      </p:to>
                                    </p:set>
                                    <p:animEffect transition="in" filter="dissolve">
                                      <p:cBhvr>
                                        <p:cTn id="7" dur="500"/>
                                        <p:tgtEl>
                                          <p:spTgt spid="999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99430"/>
                                        </p:tgtEl>
                                        <p:attrNameLst>
                                          <p:attrName>style.visibility</p:attrName>
                                        </p:attrNameLst>
                                      </p:cBhvr>
                                      <p:to>
                                        <p:strVal val="visible"/>
                                      </p:to>
                                    </p:set>
                                    <p:animEffect transition="in" filter="checkerboard(across)">
                                      <p:cBhvr>
                                        <p:cTn id="12" dur="500"/>
                                        <p:tgtEl>
                                          <p:spTgt spid="99943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99437"/>
                                        </p:tgtEl>
                                        <p:attrNameLst>
                                          <p:attrName>style.visibility</p:attrName>
                                        </p:attrNameLst>
                                      </p:cBhvr>
                                      <p:to>
                                        <p:strVal val="visible"/>
                                      </p:to>
                                    </p:set>
                                    <p:animEffect transition="in" filter="wipe(left)">
                                      <p:cBhvr>
                                        <p:cTn id="16" dur="500"/>
                                        <p:tgtEl>
                                          <p:spTgt spid="9994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99436"/>
                                        </p:tgtEl>
                                        <p:attrNameLst>
                                          <p:attrName>style.visibility</p:attrName>
                                        </p:attrNameLst>
                                      </p:cBhvr>
                                      <p:to>
                                        <p:strVal val="visible"/>
                                      </p:to>
                                    </p:set>
                                    <p:animEffect transition="in" filter="wipe(left)">
                                      <p:cBhvr>
                                        <p:cTn id="21" dur="500"/>
                                        <p:tgtEl>
                                          <p:spTgt spid="9994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99435">
                                            <p:txEl>
                                              <p:pRg st="0" end="0"/>
                                            </p:txEl>
                                          </p:spTgt>
                                        </p:tgtEl>
                                        <p:attrNameLst>
                                          <p:attrName>style.visibility</p:attrName>
                                        </p:attrNameLst>
                                      </p:cBhvr>
                                      <p:to>
                                        <p:strVal val="visible"/>
                                      </p:to>
                                    </p:set>
                                    <p:animEffect transition="in" filter="wipe(left)">
                                      <p:cBhvr>
                                        <p:cTn id="26" dur="500"/>
                                        <p:tgtEl>
                                          <p:spTgt spid="999435">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3000"/>
                                  </p:stCondLst>
                                  <p:childTnLst>
                                    <p:set>
                                      <p:cBhvr>
                                        <p:cTn id="29" dur="1" fill="hold">
                                          <p:stCondLst>
                                            <p:cond delay="0"/>
                                          </p:stCondLst>
                                        </p:cTn>
                                        <p:tgtEl>
                                          <p:spTgt spid="999431"/>
                                        </p:tgtEl>
                                        <p:attrNameLst>
                                          <p:attrName>style.visibility</p:attrName>
                                        </p:attrNameLst>
                                      </p:cBhvr>
                                      <p:to>
                                        <p:strVal val="visible"/>
                                      </p:to>
                                    </p:set>
                                    <p:animEffect transition="in" filter="wipe(left)">
                                      <p:cBhvr>
                                        <p:cTn id="30" dur="500"/>
                                        <p:tgtEl>
                                          <p:spTgt spid="999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0" grpId="0" autoUpdateAnimBg="0"/>
      <p:bldP spid="999431" grpId="0" animBg="1" autoUpdateAnimBg="0"/>
      <p:bldP spid="99943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ext Box 2">
            <a:extLst>
              <a:ext uri="{FF2B5EF4-FFF2-40B4-BE49-F238E27FC236}">
                <a16:creationId xmlns:a16="http://schemas.microsoft.com/office/drawing/2014/main" id="{F81D110D-7D8D-C4F5-C4ED-1331A24F53DF}"/>
              </a:ext>
            </a:extLst>
          </p:cNvPr>
          <p:cNvSpPr txBox="1">
            <a:spLocks noChangeArrowheads="1"/>
          </p:cNvSpPr>
          <p:nvPr/>
        </p:nvSpPr>
        <p:spPr bwMode="auto">
          <a:xfrm>
            <a:off x="533400" y="381000"/>
            <a:ext cx="8001000" cy="15541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 EMF appears in self-induction is called self-induced EMF. It obeys Faraday’s law of induction.</a:t>
            </a:r>
          </a:p>
        </p:txBody>
      </p:sp>
      <p:graphicFrame>
        <p:nvGraphicFramePr>
          <p:cNvPr id="1000451" name="Object 3">
            <a:extLst>
              <a:ext uri="{FF2B5EF4-FFF2-40B4-BE49-F238E27FC236}">
                <a16:creationId xmlns:a16="http://schemas.microsoft.com/office/drawing/2014/main" id="{AD1B8B7E-F555-98E2-F870-FF11AC22EF72}"/>
              </a:ext>
            </a:extLst>
          </p:cNvPr>
          <p:cNvGraphicFramePr>
            <a:graphicFrameLocks noChangeAspect="1"/>
          </p:cNvGraphicFramePr>
          <p:nvPr/>
        </p:nvGraphicFramePr>
        <p:xfrm>
          <a:off x="827088" y="2160588"/>
          <a:ext cx="2952750" cy="903287"/>
        </p:xfrm>
        <a:graphic>
          <a:graphicData uri="http://schemas.openxmlformats.org/presentationml/2006/ole">
            <mc:AlternateContent xmlns:mc="http://schemas.openxmlformats.org/markup-compatibility/2006">
              <mc:Choice xmlns:v="urn:schemas-microsoft-com:vml" Requires="v">
                <p:oleObj name="公式" r:id="rId2" imgW="26035000" imgH="9944100" progId="Equation.3">
                  <p:embed/>
                </p:oleObj>
              </mc:Choice>
              <mc:Fallback>
                <p:oleObj name="公式" r:id="rId2" imgW="26035000" imgH="99441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160588"/>
                        <a:ext cx="2952750" cy="903287"/>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0452" name="Object 4">
            <a:extLst>
              <a:ext uri="{FF2B5EF4-FFF2-40B4-BE49-F238E27FC236}">
                <a16:creationId xmlns:a16="http://schemas.microsoft.com/office/drawing/2014/main" id="{C39D43BE-D032-8942-CD2A-46F6B171DEEB}"/>
              </a:ext>
            </a:extLst>
          </p:cNvPr>
          <p:cNvGraphicFramePr>
            <a:graphicFrameLocks noChangeAspect="1"/>
          </p:cNvGraphicFramePr>
          <p:nvPr/>
        </p:nvGraphicFramePr>
        <p:xfrm>
          <a:off x="3779838" y="2133600"/>
          <a:ext cx="1257300" cy="946150"/>
        </p:xfrm>
        <a:graphic>
          <a:graphicData uri="http://schemas.openxmlformats.org/presentationml/2006/ole">
            <mc:AlternateContent xmlns:mc="http://schemas.openxmlformats.org/markup-compatibility/2006">
              <mc:Choice xmlns:v="urn:schemas-microsoft-com:vml" Requires="v">
                <p:oleObj name="Equation" r:id="rId4" imgW="14922500" imgH="14046200" progId="Equation.3">
                  <p:embed/>
                </p:oleObj>
              </mc:Choice>
              <mc:Fallback>
                <p:oleObj name="Equation" r:id="rId4" imgW="14922500" imgH="14046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2133600"/>
                        <a:ext cx="1257300" cy="946150"/>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0453" name="Text Box 5">
            <a:extLst>
              <a:ext uri="{FF2B5EF4-FFF2-40B4-BE49-F238E27FC236}">
                <a16:creationId xmlns:a16="http://schemas.microsoft.com/office/drawing/2014/main" id="{A942442E-A28F-F09B-B5C4-6A116F973A15}"/>
              </a:ext>
            </a:extLst>
          </p:cNvPr>
          <p:cNvSpPr txBox="1">
            <a:spLocks noChangeArrowheads="1"/>
          </p:cNvSpPr>
          <p:nvPr/>
        </p:nvSpPr>
        <p:spPr bwMode="auto">
          <a:xfrm>
            <a:off x="5410200" y="2320925"/>
            <a:ext cx="3122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(self-induced EMF)</a:t>
            </a:r>
          </a:p>
        </p:txBody>
      </p:sp>
      <p:sp>
        <p:nvSpPr>
          <p:cNvPr id="1000454" name="Text Box 6">
            <a:extLst>
              <a:ext uri="{FF2B5EF4-FFF2-40B4-BE49-F238E27FC236}">
                <a16:creationId xmlns:a16="http://schemas.microsoft.com/office/drawing/2014/main" id="{5A646777-4B06-CBE3-E53A-CD3941701EAA}"/>
              </a:ext>
            </a:extLst>
          </p:cNvPr>
          <p:cNvSpPr txBox="1">
            <a:spLocks noChangeArrowheads="1"/>
          </p:cNvSpPr>
          <p:nvPr/>
        </p:nvSpPr>
        <p:spPr bwMode="auto">
          <a:xfrm>
            <a:off x="304800" y="3352800"/>
            <a:ext cx="8153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 minus sign indicates that the self-induced EMF has the orientation such that it </a:t>
            </a:r>
            <a:r>
              <a:rPr lang="en-US" altLang="zh-CN" b="1">
                <a:solidFill>
                  <a:srgbClr val="FF0000"/>
                </a:solidFill>
              </a:rPr>
              <a:t>opposes</a:t>
            </a:r>
            <a:r>
              <a:rPr lang="en-US" altLang="zh-CN" b="1">
                <a:solidFill>
                  <a:srgbClr val="3333FF"/>
                </a:solidFill>
              </a:rPr>
              <a:t> the change in </a:t>
            </a:r>
            <a:r>
              <a:rPr lang="en-US" altLang="zh-CN" b="1" i="1">
                <a:solidFill>
                  <a:srgbClr val="3333FF"/>
                </a:solidFill>
              </a:rPr>
              <a:t>I</a:t>
            </a:r>
            <a:r>
              <a:rPr lang="en-US" altLang="zh-CN" b="1">
                <a:solidFill>
                  <a:srgbClr val="3333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0450"/>
                                        </p:tgtEl>
                                        <p:attrNameLst>
                                          <p:attrName>style.visibility</p:attrName>
                                        </p:attrNameLst>
                                      </p:cBhvr>
                                      <p:to>
                                        <p:strVal val="visible"/>
                                      </p:to>
                                    </p:set>
                                    <p:animEffect transition="in" filter="blinds(horizontal)">
                                      <p:cBhvr>
                                        <p:cTn id="7" dur="500"/>
                                        <p:tgtEl>
                                          <p:spTgt spid="1000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0451"/>
                                        </p:tgtEl>
                                        <p:attrNameLst>
                                          <p:attrName>style.visibility</p:attrName>
                                        </p:attrNameLst>
                                      </p:cBhvr>
                                      <p:to>
                                        <p:strVal val="visible"/>
                                      </p:to>
                                    </p:set>
                                    <p:animEffect transition="in" filter="wipe(left)">
                                      <p:cBhvr>
                                        <p:cTn id="12" dur="500"/>
                                        <p:tgtEl>
                                          <p:spTgt spid="1000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0452"/>
                                        </p:tgtEl>
                                        <p:attrNameLst>
                                          <p:attrName>style.visibility</p:attrName>
                                        </p:attrNameLst>
                                      </p:cBhvr>
                                      <p:to>
                                        <p:strVal val="visible"/>
                                      </p:to>
                                    </p:set>
                                    <p:animEffect transition="in" filter="wipe(left)">
                                      <p:cBhvr>
                                        <p:cTn id="17" dur="500"/>
                                        <p:tgtEl>
                                          <p:spTgt spid="1000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0453">
                                            <p:txEl>
                                              <p:pRg st="0" end="0"/>
                                            </p:txEl>
                                          </p:spTgt>
                                        </p:tgtEl>
                                        <p:attrNameLst>
                                          <p:attrName>style.visibility</p:attrName>
                                        </p:attrNameLst>
                                      </p:cBhvr>
                                      <p:to>
                                        <p:strVal val="visible"/>
                                      </p:to>
                                    </p:set>
                                    <p:animEffect transition="in" filter="wipe(left)">
                                      <p:cBhvr>
                                        <p:cTn id="22" dur="500"/>
                                        <p:tgtEl>
                                          <p:spTgt spid="100045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0454">
                                            <p:txEl>
                                              <p:pRg st="0" end="0"/>
                                            </p:txEl>
                                          </p:spTgt>
                                        </p:tgtEl>
                                        <p:attrNameLst>
                                          <p:attrName>style.visibility</p:attrName>
                                        </p:attrNameLst>
                                      </p:cBhvr>
                                      <p:to>
                                        <p:strVal val="visible"/>
                                      </p:to>
                                    </p:set>
                                    <p:animEffect transition="in" filter="wipe(left)">
                                      <p:cBhvr>
                                        <p:cTn id="27" dur="500"/>
                                        <p:tgtEl>
                                          <p:spTgt spid="10004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0" grpId="0" animBg="1" autoUpdateAnimBg="0"/>
      <p:bldP spid="1000453" grpId="0" build="p" autoUpdateAnimBg="0"/>
      <p:bldP spid="100045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Text Box 2">
            <a:extLst>
              <a:ext uri="{FF2B5EF4-FFF2-40B4-BE49-F238E27FC236}">
                <a16:creationId xmlns:a16="http://schemas.microsoft.com/office/drawing/2014/main" id="{EE61718E-B85D-EC27-6C20-3651A4505520}"/>
              </a:ext>
            </a:extLst>
          </p:cNvPr>
          <p:cNvSpPr txBox="1">
            <a:spLocks noChangeArrowheads="1"/>
          </p:cNvSpPr>
          <p:nvPr/>
        </p:nvSpPr>
        <p:spPr bwMode="auto">
          <a:xfrm>
            <a:off x="395288" y="188913"/>
            <a:ext cx="4648200" cy="579437"/>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Inductance of a solenoid:</a:t>
            </a:r>
          </a:p>
        </p:txBody>
      </p:sp>
      <p:grpSp>
        <p:nvGrpSpPr>
          <p:cNvPr id="1001475" name="Group 3">
            <a:extLst>
              <a:ext uri="{FF2B5EF4-FFF2-40B4-BE49-F238E27FC236}">
                <a16:creationId xmlns:a16="http://schemas.microsoft.com/office/drawing/2014/main" id="{80614143-A729-6822-5647-FD476FCD9AF1}"/>
              </a:ext>
            </a:extLst>
          </p:cNvPr>
          <p:cNvGrpSpPr>
            <a:grpSpLocks/>
          </p:cNvGrpSpPr>
          <p:nvPr/>
        </p:nvGrpSpPr>
        <p:grpSpPr bwMode="auto">
          <a:xfrm>
            <a:off x="6162675" y="1687513"/>
            <a:ext cx="2057400" cy="1524000"/>
            <a:chOff x="3648" y="96"/>
            <a:chExt cx="1296" cy="960"/>
          </a:xfrm>
        </p:grpSpPr>
        <p:sp>
          <p:nvSpPr>
            <p:cNvPr id="36886" name="Line 4">
              <a:extLst>
                <a:ext uri="{FF2B5EF4-FFF2-40B4-BE49-F238E27FC236}">
                  <a16:creationId xmlns:a16="http://schemas.microsoft.com/office/drawing/2014/main" id="{B678825F-A73F-4E40-508D-E508CC88885A}"/>
                </a:ext>
              </a:extLst>
            </p:cNvPr>
            <p:cNvSpPr>
              <a:spLocks noChangeShapeType="1"/>
            </p:cNvSpPr>
            <p:nvPr/>
          </p:nvSpPr>
          <p:spPr bwMode="auto">
            <a:xfrm>
              <a:off x="3744" y="612"/>
              <a:ext cx="1200"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887" name="Object 5">
              <a:extLst>
                <a:ext uri="{FF2B5EF4-FFF2-40B4-BE49-F238E27FC236}">
                  <a16:creationId xmlns:a16="http://schemas.microsoft.com/office/drawing/2014/main" id="{9C0E458B-C6C8-7091-EFC1-837E9B58F713}"/>
                </a:ext>
              </a:extLst>
            </p:cNvPr>
            <p:cNvGraphicFramePr>
              <a:graphicFrameLocks noChangeAspect="1"/>
            </p:cNvGraphicFramePr>
            <p:nvPr/>
          </p:nvGraphicFramePr>
          <p:xfrm>
            <a:off x="3840" y="96"/>
            <a:ext cx="141" cy="262"/>
          </p:xfrm>
          <a:graphic>
            <a:graphicData uri="http://schemas.openxmlformats.org/presentationml/2006/ole">
              <mc:AlternateContent xmlns:mc="http://schemas.openxmlformats.org/markup-compatibility/2006">
                <mc:Choice xmlns:v="urn:schemas-microsoft-com:vml" Requires="v">
                  <p:oleObj name="公式" r:id="rId2" imgW="3505200" imgH="4686300" progId="Equation.3">
                    <p:embed/>
                  </p:oleObj>
                </mc:Choice>
                <mc:Fallback>
                  <p:oleObj name="公式" r:id="rId2" imgW="3505200" imgH="46863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96"/>
                          <a:ext cx="141"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8" name="Line 6">
              <a:extLst>
                <a:ext uri="{FF2B5EF4-FFF2-40B4-BE49-F238E27FC236}">
                  <a16:creationId xmlns:a16="http://schemas.microsoft.com/office/drawing/2014/main" id="{1D61BBBB-86B3-F191-EFA9-27E278D512A7}"/>
                </a:ext>
              </a:extLst>
            </p:cNvPr>
            <p:cNvSpPr>
              <a:spLocks noChangeShapeType="1"/>
            </p:cNvSpPr>
            <p:nvPr/>
          </p:nvSpPr>
          <p:spPr bwMode="auto">
            <a:xfrm flipV="1">
              <a:off x="4001" y="720"/>
              <a:ext cx="943" cy="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Freeform 7">
              <a:extLst>
                <a:ext uri="{FF2B5EF4-FFF2-40B4-BE49-F238E27FC236}">
                  <a16:creationId xmlns:a16="http://schemas.microsoft.com/office/drawing/2014/main" id="{C09A30E1-C159-3B98-C819-A05AFCC4E579}"/>
                </a:ext>
              </a:extLst>
            </p:cNvPr>
            <p:cNvSpPr>
              <a:spLocks/>
            </p:cNvSpPr>
            <p:nvPr/>
          </p:nvSpPr>
          <p:spPr bwMode="auto">
            <a:xfrm>
              <a:off x="3648" y="722"/>
              <a:ext cx="353" cy="334"/>
            </a:xfrm>
            <a:custGeom>
              <a:avLst/>
              <a:gdLst>
                <a:gd name="T0" fmla="*/ 325 w 384"/>
                <a:gd name="T1" fmla="*/ 0 h 384"/>
                <a:gd name="T2" fmla="*/ 121 w 384"/>
                <a:gd name="T3" fmla="*/ 109 h 384"/>
                <a:gd name="T4" fmla="*/ 0 w 384"/>
                <a:gd name="T5" fmla="*/ 291 h 384"/>
                <a:gd name="T6" fmla="*/ 0 60000 65536"/>
                <a:gd name="T7" fmla="*/ 0 60000 65536"/>
                <a:gd name="T8" fmla="*/ 0 60000 65536"/>
              </a:gdLst>
              <a:ahLst/>
              <a:cxnLst>
                <a:cxn ang="T6">
                  <a:pos x="T0" y="T1"/>
                </a:cxn>
                <a:cxn ang="T7">
                  <a:pos x="T2" y="T3"/>
                </a:cxn>
                <a:cxn ang="T8">
                  <a:pos x="T4" y="T5"/>
                </a:cxn>
              </a:cxnLst>
              <a:rect l="0" t="0" r="r" b="b"/>
              <a:pathLst>
                <a:path w="384" h="384">
                  <a:moveTo>
                    <a:pt x="384" y="0"/>
                  </a:moveTo>
                  <a:cubicBezTo>
                    <a:pt x="296" y="40"/>
                    <a:pt x="208" y="80"/>
                    <a:pt x="144" y="144"/>
                  </a:cubicBezTo>
                  <a:cubicBezTo>
                    <a:pt x="80" y="208"/>
                    <a:pt x="40" y="296"/>
                    <a:pt x="0" y="384"/>
                  </a:cubicBezTo>
                </a:path>
              </a:pathLst>
            </a:custGeom>
            <a:noFill/>
            <a:ln w="28575"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8">
              <a:extLst>
                <a:ext uri="{FF2B5EF4-FFF2-40B4-BE49-F238E27FC236}">
                  <a16:creationId xmlns:a16="http://schemas.microsoft.com/office/drawing/2014/main" id="{FC30BA59-D947-5CFF-C996-B362C5764716}"/>
                </a:ext>
              </a:extLst>
            </p:cNvPr>
            <p:cNvSpPr>
              <a:spLocks noChangeShapeType="1"/>
            </p:cNvSpPr>
            <p:nvPr/>
          </p:nvSpPr>
          <p:spPr bwMode="auto">
            <a:xfrm flipV="1">
              <a:off x="4020" y="498"/>
              <a:ext cx="91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Freeform 9">
              <a:extLst>
                <a:ext uri="{FF2B5EF4-FFF2-40B4-BE49-F238E27FC236}">
                  <a16:creationId xmlns:a16="http://schemas.microsoft.com/office/drawing/2014/main" id="{8E197DBE-5C49-B415-666A-70A87EA205B4}"/>
                </a:ext>
              </a:extLst>
            </p:cNvPr>
            <p:cNvSpPr>
              <a:spLocks/>
            </p:cNvSpPr>
            <p:nvPr/>
          </p:nvSpPr>
          <p:spPr bwMode="auto">
            <a:xfrm flipV="1">
              <a:off x="3679" y="163"/>
              <a:ext cx="353" cy="334"/>
            </a:xfrm>
            <a:custGeom>
              <a:avLst/>
              <a:gdLst>
                <a:gd name="T0" fmla="*/ 325 w 384"/>
                <a:gd name="T1" fmla="*/ 0 h 384"/>
                <a:gd name="T2" fmla="*/ 121 w 384"/>
                <a:gd name="T3" fmla="*/ 109 h 384"/>
                <a:gd name="T4" fmla="*/ 0 w 384"/>
                <a:gd name="T5" fmla="*/ 291 h 384"/>
                <a:gd name="T6" fmla="*/ 0 60000 65536"/>
                <a:gd name="T7" fmla="*/ 0 60000 65536"/>
                <a:gd name="T8" fmla="*/ 0 60000 65536"/>
              </a:gdLst>
              <a:ahLst/>
              <a:cxnLst>
                <a:cxn ang="T6">
                  <a:pos x="T0" y="T1"/>
                </a:cxn>
                <a:cxn ang="T7">
                  <a:pos x="T2" y="T3"/>
                </a:cxn>
                <a:cxn ang="T8">
                  <a:pos x="T4" y="T5"/>
                </a:cxn>
              </a:cxnLst>
              <a:rect l="0" t="0" r="r" b="b"/>
              <a:pathLst>
                <a:path w="384" h="384">
                  <a:moveTo>
                    <a:pt x="384" y="0"/>
                  </a:moveTo>
                  <a:cubicBezTo>
                    <a:pt x="296" y="40"/>
                    <a:pt x="208" y="80"/>
                    <a:pt x="144" y="144"/>
                  </a:cubicBezTo>
                  <a:cubicBezTo>
                    <a:pt x="80" y="208"/>
                    <a:pt x="40" y="296"/>
                    <a:pt x="0" y="384"/>
                  </a:cubicBezTo>
                </a:path>
              </a:pathLst>
            </a:custGeom>
            <a:noFill/>
            <a:ln w="28575"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1482" name="Group 10">
            <a:extLst>
              <a:ext uri="{FF2B5EF4-FFF2-40B4-BE49-F238E27FC236}">
                <a16:creationId xmlns:a16="http://schemas.microsoft.com/office/drawing/2014/main" id="{735942C3-2D8D-B1F9-C6E7-88B16B60DDA0}"/>
              </a:ext>
            </a:extLst>
          </p:cNvPr>
          <p:cNvGrpSpPr>
            <a:grpSpLocks/>
          </p:cNvGrpSpPr>
          <p:nvPr/>
        </p:nvGrpSpPr>
        <p:grpSpPr bwMode="auto">
          <a:xfrm>
            <a:off x="6543675" y="1992313"/>
            <a:ext cx="2209800" cy="1509712"/>
            <a:chOff x="3312" y="864"/>
            <a:chExt cx="1392" cy="951"/>
          </a:xfrm>
        </p:grpSpPr>
        <p:sp>
          <p:nvSpPr>
            <p:cNvPr id="36883" name="Line 11">
              <a:extLst>
                <a:ext uri="{FF2B5EF4-FFF2-40B4-BE49-F238E27FC236}">
                  <a16:creationId xmlns:a16="http://schemas.microsoft.com/office/drawing/2014/main" id="{58A7A168-20A6-7CB3-7D5F-34D9A2E566D4}"/>
                </a:ext>
              </a:extLst>
            </p:cNvPr>
            <p:cNvSpPr>
              <a:spLocks noChangeShapeType="1"/>
            </p:cNvSpPr>
            <p:nvPr/>
          </p:nvSpPr>
          <p:spPr bwMode="auto">
            <a:xfrm flipV="1">
              <a:off x="4500" y="1464"/>
              <a:ext cx="0" cy="288"/>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4" name="Text Box 12">
              <a:extLst>
                <a:ext uri="{FF2B5EF4-FFF2-40B4-BE49-F238E27FC236}">
                  <a16:creationId xmlns:a16="http://schemas.microsoft.com/office/drawing/2014/main" id="{3EDC0C17-FEA4-8636-7560-8DD41C9324EC}"/>
                </a:ext>
              </a:extLst>
            </p:cNvPr>
            <p:cNvSpPr txBox="1">
              <a:spLocks noChangeArrowheads="1"/>
            </p:cNvSpPr>
            <p:nvPr/>
          </p:nvSpPr>
          <p:spPr bwMode="auto">
            <a:xfrm>
              <a:off x="4491" y="1488"/>
              <a:ext cx="2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800" b="1" i="1">
                  <a:ea typeface="仿宋_GB2312" pitchFamily="49" charset="-122"/>
                </a:rPr>
                <a:t>I</a:t>
              </a:r>
              <a:endParaRPr lang="en-US" altLang="zh-CN" sz="2800" b="1">
                <a:ea typeface="仿宋_GB2312" pitchFamily="49" charset="-122"/>
              </a:endParaRPr>
            </a:p>
          </p:txBody>
        </p:sp>
        <p:graphicFrame>
          <p:nvGraphicFramePr>
            <p:cNvPr id="36885" name="Object 13">
              <a:extLst>
                <a:ext uri="{FF2B5EF4-FFF2-40B4-BE49-F238E27FC236}">
                  <a16:creationId xmlns:a16="http://schemas.microsoft.com/office/drawing/2014/main" id="{5E64DE1E-9257-AA42-A386-4292FA45952D}"/>
                </a:ext>
              </a:extLst>
            </p:cNvPr>
            <p:cNvGraphicFramePr>
              <a:graphicFrameLocks noChangeAspect="1"/>
            </p:cNvGraphicFramePr>
            <p:nvPr/>
          </p:nvGraphicFramePr>
          <p:xfrm>
            <a:off x="3312" y="864"/>
            <a:ext cx="1236" cy="612"/>
          </p:xfrm>
          <a:graphic>
            <a:graphicData uri="http://schemas.openxmlformats.org/presentationml/2006/ole">
              <mc:AlternateContent xmlns:mc="http://schemas.openxmlformats.org/markup-compatibility/2006">
                <mc:Choice xmlns:v="urn:schemas-microsoft-com:vml" Requires="v">
                  <p:oleObj name="BMP 图象" r:id="rId4" imgW="1308100" imgH="647700" progId="Paint.Picture">
                    <p:embed/>
                  </p:oleObj>
                </mc:Choice>
                <mc:Fallback>
                  <p:oleObj name="BMP 图象" r:id="rId4" imgW="1308100" imgH="647700" progId="Paint.Picture">
                    <p:embed/>
                    <p:pic>
                      <p:nvPicPr>
                        <p:cNvPr id="0" name="Object 1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12" y="864"/>
                          <a:ext cx="1236"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01486" name="Group 14">
            <a:extLst>
              <a:ext uri="{FF2B5EF4-FFF2-40B4-BE49-F238E27FC236}">
                <a16:creationId xmlns:a16="http://schemas.microsoft.com/office/drawing/2014/main" id="{052C9F82-3C16-2685-1563-BA5D395D8F5D}"/>
              </a:ext>
            </a:extLst>
          </p:cNvPr>
          <p:cNvGrpSpPr>
            <a:grpSpLocks/>
          </p:cNvGrpSpPr>
          <p:nvPr/>
        </p:nvGrpSpPr>
        <p:grpSpPr bwMode="auto">
          <a:xfrm>
            <a:off x="8143875" y="1784350"/>
            <a:ext cx="923925" cy="1427163"/>
            <a:chOff x="5130" y="157"/>
            <a:chExt cx="582" cy="899"/>
          </a:xfrm>
        </p:grpSpPr>
        <p:sp>
          <p:nvSpPr>
            <p:cNvPr id="36878" name="Line 15">
              <a:extLst>
                <a:ext uri="{FF2B5EF4-FFF2-40B4-BE49-F238E27FC236}">
                  <a16:creationId xmlns:a16="http://schemas.microsoft.com/office/drawing/2014/main" id="{BAA9DED4-6EAE-20D4-9418-1143494EF360}"/>
                </a:ext>
              </a:extLst>
            </p:cNvPr>
            <p:cNvSpPr>
              <a:spLocks noChangeShapeType="1"/>
            </p:cNvSpPr>
            <p:nvPr/>
          </p:nvSpPr>
          <p:spPr bwMode="auto">
            <a:xfrm>
              <a:off x="5136" y="612"/>
              <a:ext cx="576"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Line 16">
              <a:extLst>
                <a:ext uri="{FF2B5EF4-FFF2-40B4-BE49-F238E27FC236}">
                  <a16:creationId xmlns:a16="http://schemas.microsoft.com/office/drawing/2014/main" id="{5CF26EE0-31A9-B160-B1E0-AEE002F579A5}"/>
                </a:ext>
              </a:extLst>
            </p:cNvPr>
            <p:cNvSpPr>
              <a:spLocks noChangeShapeType="1"/>
            </p:cNvSpPr>
            <p:nvPr/>
          </p:nvSpPr>
          <p:spPr bwMode="auto">
            <a:xfrm>
              <a:off x="5154" y="714"/>
              <a:ext cx="210" cy="12"/>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Freeform 17">
              <a:extLst>
                <a:ext uri="{FF2B5EF4-FFF2-40B4-BE49-F238E27FC236}">
                  <a16:creationId xmlns:a16="http://schemas.microsoft.com/office/drawing/2014/main" id="{702C6367-CD16-9B1B-9A6B-C44AA4FE60B1}"/>
                </a:ext>
              </a:extLst>
            </p:cNvPr>
            <p:cNvSpPr>
              <a:spLocks/>
            </p:cNvSpPr>
            <p:nvPr/>
          </p:nvSpPr>
          <p:spPr bwMode="auto">
            <a:xfrm flipH="1">
              <a:off x="5310" y="722"/>
              <a:ext cx="353" cy="334"/>
            </a:xfrm>
            <a:custGeom>
              <a:avLst/>
              <a:gdLst>
                <a:gd name="T0" fmla="*/ 325 w 384"/>
                <a:gd name="T1" fmla="*/ 0 h 384"/>
                <a:gd name="T2" fmla="*/ 121 w 384"/>
                <a:gd name="T3" fmla="*/ 109 h 384"/>
                <a:gd name="T4" fmla="*/ 0 w 384"/>
                <a:gd name="T5" fmla="*/ 291 h 384"/>
                <a:gd name="T6" fmla="*/ 0 60000 65536"/>
                <a:gd name="T7" fmla="*/ 0 60000 65536"/>
                <a:gd name="T8" fmla="*/ 0 60000 65536"/>
              </a:gdLst>
              <a:ahLst/>
              <a:cxnLst>
                <a:cxn ang="T6">
                  <a:pos x="T0" y="T1"/>
                </a:cxn>
                <a:cxn ang="T7">
                  <a:pos x="T2" y="T3"/>
                </a:cxn>
                <a:cxn ang="T8">
                  <a:pos x="T4" y="T5"/>
                </a:cxn>
              </a:cxnLst>
              <a:rect l="0" t="0" r="r" b="b"/>
              <a:pathLst>
                <a:path w="384" h="384">
                  <a:moveTo>
                    <a:pt x="384" y="0"/>
                  </a:moveTo>
                  <a:cubicBezTo>
                    <a:pt x="296" y="40"/>
                    <a:pt x="208" y="80"/>
                    <a:pt x="144" y="144"/>
                  </a:cubicBezTo>
                  <a:cubicBezTo>
                    <a:pt x="80" y="208"/>
                    <a:pt x="40" y="296"/>
                    <a:pt x="0" y="384"/>
                  </a:cubicBezTo>
                </a:path>
              </a:pathLst>
            </a:custGeom>
            <a:noFill/>
            <a:ln w="28575"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Freeform 18">
              <a:extLst>
                <a:ext uri="{FF2B5EF4-FFF2-40B4-BE49-F238E27FC236}">
                  <a16:creationId xmlns:a16="http://schemas.microsoft.com/office/drawing/2014/main" id="{066386F4-1784-64D8-5DC0-58E57BCB68D1}"/>
                </a:ext>
              </a:extLst>
            </p:cNvPr>
            <p:cNvSpPr>
              <a:spLocks/>
            </p:cNvSpPr>
            <p:nvPr/>
          </p:nvSpPr>
          <p:spPr bwMode="auto">
            <a:xfrm flipH="1" flipV="1">
              <a:off x="5298" y="157"/>
              <a:ext cx="353" cy="334"/>
            </a:xfrm>
            <a:custGeom>
              <a:avLst/>
              <a:gdLst>
                <a:gd name="T0" fmla="*/ 325 w 384"/>
                <a:gd name="T1" fmla="*/ 0 h 384"/>
                <a:gd name="T2" fmla="*/ 121 w 384"/>
                <a:gd name="T3" fmla="*/ 109 h 384"/>
                <a:gd name="T4" fmla="*/ 0 w 384"/>
                <a:gd name="T5" fmla="*/ 291 h 384"/>
                <a:gd name="T6" fmla="*/ 0 60000 65536"/>
                <a:gd name="T7" fmla="*/ 0 60000 65536"/>
                <a:gd name="T8" fmla="*/ 0 60000 65536"/>
              </a:gdLst>
              <a:ahLst/>
              <a:cxnLst>
                <a:cxn ang="T6">
                  <a:pos x="T0" y="T1"/>
                </a:cxn>
                <a:cxn ang="T7">
                  <a:pos x="T2" y="T3"/>
                </a:cxn>
                <a:cxn ang="T8">
                  <a:pos x="T4" y="T5"/>
                </a:cxn>
              </a:cxnLst>
              <a:rect l="0" t="0" r="r" b="b"/>
              <a:pathLst>
                <a:path w="384" h="384">
                  <a:moveTo>
                    <a:pt x="384" y="0"/>
                  </a:moveTo>
                  <a:cubicBezTo>
                    <a:pt x="296" y="40"/>
                    <a:pt x="208" y="80"/>
                    <a:pt x="144" y="144"/>
                  </a:cubicBezTo>
                  <a:cubicBezTo>
                    <a:pt x="80" y="208"/>
                    <a:pt x="40" y="296"/>
                    <a:pt x="0" y="384"/>
                  </a:cubicBezTo>
                </a:path>
              </a:pathLst>
            </a:custGeom>
            <a:noFill/>
            <a:ln w="28575" cmpd="sng">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Line 19">
              <a:extLst>
                <a:ext uri="{FF2B5EF4-FFF2-40B4-BE49-F238E27FC236}">
                  <a16:creationId xmlns:a16="http://schemas.microsoft.com/office/drawing/2014/main" id="{E7328653-2644-7BA4-DC30-0883D1C499A2}"/>
                </a:ext>
              </a:extLst>
            </p:cNvPr>
            <p:cNvSpPr>
              <a:spLocks noChangeShapeType="1"/>
            </p:cNvSpPr>
            <p:nvPr/>
          </p:nvSpPr>
          <p:spPr bwMode="auto">
            <a:xfrm>
              <a:off x="5130" y="498"/>
              <a:ext cx="192" cy="0"/>
            </a:xfrm>
            <a:prstGeom prst="line">
              <a:avLst/>
            </a:prstGeom>
            <a:noFill/>
            <a:ln w="2857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01492" name="Text Box 20">
            <a:extLst>
              <a:ext uri="{FF2B5EF4-FFF2-40B4-BE49-F238E27FC236}">
                <a16:creationId xmlns:a16="http://schemas.microsoft.com/office/drawing/2014/main" id="{C655B556-D22C-7194-57A7-988AB16FD6AB}"/>
              </a:ext>
            </a:extLst>
          </p:cNvPr>
          <p:cNvSpPr txBox="1">
            <a:spLocks noChangeArrowheads="1"/>
          </p:cNvSpPr>
          <p:nvPr/>
        </p:nvSpPr>
        <p:spPr bwMode="auto">
          <a:xfrm>
            <a:off x="190500" y="83820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Considering the case as figure (</a:t>
            </a:r>
            <a:r>
              <a:rPr lang="en-US" altLang="zh-CN" b="1" i="1"/>
              <a:t>N</a:t>
            </a:r>
            <a:r>
              <a:rPr lang="en-US" altLang="zh-CN" b="1"/>
              <a:t>, </a:t>
            </a:r>
            <a:r>
              <a:rPr lang="en-US" altLang="zh-CN" b="1" i="1"/>
              <a:t>l</a:t>
            </a:r>
            <a:r>
              <a:rPr lang="en-US" altLang="zh-CN" b="1"/>
              <a:t>)</a:t>
            </a:r>
          </a:p>
        </p:txBody>
      </p:sp>
      <p:graphicFrame>
        <p:nvGraphicFramePr>
          <p:cNvPr id="1001493" name="Object 21">
            <a:extLst>
              <a:ext uri="{FF2B5EF4-FFF2-40B4-BE49-F238E27FC236}">
                <a16:creationId xmlns:a16="http://schemas.microsoft.com/office/drawing/2014/main" id="{96E3460D-F58F-0F74-5E75-DA39F15545D5}"/>
              </a:ext>
            </a:extLst>
          </p:cNvPr>
          <p:cNvGraphicFramePr>
            <a:graphicFrameLocks noChangeAspect="1"/>
          </p:cNvGraphicFramePr>
          <p:nvPr/>
        </p:nvGraphicFramePr>
        <p:xfrm>
          <a:off x="1438275" y="2667000"/>
          <a:ext cx="3736975" cy="873125"/>
        </p:xfrm>
        <a:graphic>
          <a:graphicData uri="http://schemas.openxmlformats.org/presentationml/2006/ole">
            <mc:AlternateContent xmlns:mc="http://schemas.openxmlformats.org/markup-compatibility/2006">
              <mc:Choice xmlns:v="urn:schemas-microsoft-com:vml" Requires="v">
                <p:oleObj name="Equation" r:id="rId6" imgW="38912800" imgH="12877800" progId="Equation.3">
                  <p:embed/>
                </p:oleObj>
              </mc:Choice>
              <mc:Fallback>
                <p:oleObj name="Equation" r:id="rId6" imgW="38912800" imgH="128778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275" y="2667000"/>
                        <a:ext cx="3736975"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494" name="Text Box 22">
            <a:extLst>
              <a:ext uri="{FF2B5EF4-FFF2-40B4-BE49-F238E27FC236}">
                <a16:creationId xmlns:a16="http://schemas.microsoft.com/office/drawing/2014/main" id="{DE4966DC-D16A-DD48-7F15-73F7CB8B1443}"/>
              </a:ext>
            </a:extLst>
          </p:cNvPr>
          <p:cNvSpPr txBox="1">
            <a:spLocks noChangeArrowheads="1"/>
          </p:cNvSpPr>
          <p:nvPr/>
        </p:nvSpPr>
        <p:spPr bwMode="auto">
          <a:xfrm>
            <a:off x="190500" y="1535113"/>
            <a:ext cx="6124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Magnetic field inside the solenoid of length </a:t>
            </a:r>
            <a:r>
              <a:rPr lang="en-US" altLang="zh-CN" b="1" i="1">
                <a:solidFill>
                  <a:srgbClr val="3333FF"/>
                </a:solidFill>
              </a:rPr>
              <a:t>l </a:t>
            </a:r>
            <a:r>
              <a:rPr lang="en-US" altLang="zh-CN" b="1">
                <a:solidFill>
                  <a:srgbClr val="3333FF"/>
                </a:solidFill>
              </a:rPr>
              <a:t>is:</a:t>
            </a:r>
          </a:p>
        </p:txBody>
      </p:sp>
      <p:grpSp>
        <p:nvGrpSpPr>
          <p:cNvPr id="1001495" name="Group 23">
            <a:extLst>
              <a:ext uri="{FF2B5EF4-FFF2-40B4-BE49-F238E27FC236}">
                <a16:creationId xmlns:a16="http://schemas.microsoft.com/office/drawing/2014/main" id="{5649B194-05BA-D942-8B66-C302B6BAA3B2}"/>
              </a:ext>
            </a:extLst>
          </p:cNvPr>
          <p:cNvGrpSpPr>
            <a:grpSpLocks/>
          </p:cNvGrpSpPr>
          <p:nvPr/>
        </p:nvGrpSpPr>
        <p:grpSpPr bwMode="auto">
          <a:xfrm>
            <a:off x="8610600" y="2073275"/>
            <a:ext cx="381000" cy="419100"/>
            <a:chOff x="5376" y="780"/>
            <a:chExt cx="240" cy="264"/>
          </a:xfrm>
        </p:grpSpPr>
        <p:sp>
          <p:nvSpPr>
            <p:cNvPr id="36876" name="Line 24">
              <a:extLst>
                <a:ext uri="{FF2B5EF4-FFF2-40B4-BE49-F238E27FC236}">
                  <a16:creationId xmlns:a16="http://schemas.microsoft.com/office/drawing/2014/main" id="{7616C7AF-FBB4-30DE-E8F9-38DE0AFE7D9C}"/>
                </a:ext>
              </a:extLst>
            </p:cNvPr>
            <p:cNvSpPr>
              <a:spLocks noChangeShapeType="1"/>
            </p:cNvSpPr>
            <p:nvPr/>
          </p:nvSpPr>
          <p:spPr bwMode="auto">
            <a:xfrm>
              <a:off x="5376" y="1044"/>
              <a:ext cx="24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77" name="Object 25">
              <a:extLst>
                <a:ext uri="{FF2B5EF4-FFF2-40B4-BE49-F238E27FC236}">
                  <a16:creationId xmlns:a16="http://schemas.microsoft.com/office/drawing/2014/main" id="{598591F8-9349-0517-C2DC-A54351C868D2}"/>
                </a:ext>
              </a:extLst>
            </p:cNvPr>
            <p:cNvGraphicFramePr>
              <a:graphicFrameLocks noChangeAspect="1"/>
            </p:cNvGraphicFramePr>
            <p:nvPr/>
          </p:nvGraphicFramePr>
          <p:xfrm>
            <a:off x="5412" y="780"/>
            <a:ext cx="194" cy="240"/>
          </p:xfrm>
          <a:graphic>
            <a:graphicData uri="http://schemas.openxmlformats.org/presentationml/2006/ole">
              <mc:AlternateContent xmlns:mc="http://schemas.openxmlformats.org/markup-compatibility/2006">
                <mc:Choice xmlns:v="urn:schemas-microsoft-com:vml" Requires="v">
                  <p:oleObj name="Equation" r:id="rId8" imgW="4978400" imgH="6146800" progId="Equation.3">
                    <p:embed/>
                  </p:oleObj>
                </mc:Choice>
                <mc:Fallback>
                  <p:oleObj name="Equation" r:id="rId8" imgW="4978400" imgH="61468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2" y="780"/>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01498" name="Object 26">
            <a:extLst>
              <a:ext uri="{FF2B5EF4-FFF2-40B4-BE49-F238E27FC236}">
                <a16:creationId xmlns:a16="http://schemas.microsoft.com/office/drawing/2014/main" id="{46D5F6D1-D2EA-CA6E-3F8D-1BEDE510491B}"/>
              </a:ext>
            </a:extLst>
          </p:cNvPr>
          <p:cNvGraphicFramePr>
            <a:graphicFrameLocks noChangeAspect="1"/>
          </p:cNvGraphicFramePr>
          <p:nvPr/>
        </p:nvGraphicFramePr>
        <p:xfrm>
          <a:off x="900113" y="4365625"/>
          <a:ext cx="5472112" cy="592138"/>
        </p:xfrm>
        <a:graphic>
          <a:graphicData uri="http://schemas.openxmlformats.org/presentationml/2006/ole">
            <mc:AlternateContent xmlns:mc="http://schemas.openxmlformats.org/markup-compatibility/2006">
              <mc:Choice xmlns:v="urn:schemas-microsoft-com:vml" Requires="v">
                <p:oleObj name="公式" r:id="rId10" imgW="40957500" imgH="5562600" progId="Equation.3">
                  <p:embed/>
                </p:oleObj>
              </mc:Choice>
              <mc:Fallback>
                <p:oleObj name="公式" r:id="rId10" imgW="40957500" imgH="556260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4365625"/>
                        <a:ext cx="5472112"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1499" name="Rectangle 27">
            <a:extLst>
              <a:ext uri="{FF2B5EF4-FFF2-40B4-BE49-F238E27FC236}">
                <a16:creationId xmlns:a16="http://schemas.microsoft.com/office/drawing/2014/main" id="{0F94FA38-5FCD-2EE3-CA78-1CE91DF34320}"/>
              </a:ext>
            </a:extLst>
          </p:cNvPr>
          <p:cNvSpPr>
            <a:spLocks noChangeArrowheads="1"/>
          </p:cNvSpPr>
          <p:nvPr/>
        </p:nvSpPr>
        <p:spPr bwMode="auto">
          <a:xfrm>
            <a:off x="457200" y="35814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ea typeface="楷体_GB2312" pitchFamily="49" charset="-122"/>
              </a:rPr>
              <a:t>Magnetic flux linkage</a:t>
            </a:r>
            <a:r>
              <a:rPr lang="zh-CN" altLang="zh-CN" b="1">
                <a:solidFill>
                  <a:srgbClr val="3333FF"/>
                </a:solidFill>
                <a:ea typeface="楷体_GB2312" pitchFamily="49" charset="-122"/>
              </a:rPr>
              <a:t>:</a:t>
            </a:r>
            <a:endParaRPr lang="en-US" altLang="zh-CN" b="1">
              <a:solidFill>
                <a:srgbClr val="3333FF"/>
              </a:solidFill>
              <a:ea typeface="楷体_GB2312" pitchFamily="49" charset="-122"/>
            </a:endParaRPr>
          </a:p>
        </p:txBody>
      </p:sp>
      <p:graphicFrame>
        <p:nvGraphicFramePr>
          <p:cNvPr id="1001500" name="Object 28">
            <a:extLst>
              <a:ext uri="{FF2B5EF4-FFF2-40B4-BE49-F238E27FC236}">
                <a16:creationId xmlns:a16="http://schemas.microsoft.com/office/drawing/2014/main" id="{66107961-0DF4-3C08-52C0-9A4607799C10}"/>
              </a:ext>
            </a:extLst>
          </p:cNvPr>
          <p:cNvGraphicFramePr>
            <a:graphicFrameLocks noChangeAspect="1"/>
          </p:cNvGraphicFramePr>
          <p:nvPr/>
        </p:nvGraphicFramePr>
        <p:xfrm>
          <a:off x="1042988" y="5229225"/>
          <a:ext cx="6305550" cy="1014413"/>
        </p:xfrm>
        <a:graphic>
          <a:graphicData uri="http://schemas.openxmlformats.org/presentationml/2006/ole">
            <mc:AlternateContent xmlns:mc="http://schemas.openxmlformats.org/markup-compatibility/2006">
              <mc:Choice xmlns:v="urn:schemas-microsoft-com:vml" Requires="v">
                <p:oleObj name="公式" r:id="rId12" imgW="47980600" imgH="9652000" progId="Equation.3">
                  <p:embed/>
                </p:oleObj>
              </mc:Choice>
              <mc:Fallback>
                <p:oleObj name="公式" r:id="rId12" imgW="47980600" imgH="9652000"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5229225"/>
                        <a:ext cx="6305550" cy="101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1474"/>
                                        </p:tgtEl>
                                        <p:attrNameLst>
                                          <p:attrName>style.visibility</p:attrName>
                                        </p:attrNameLst>
                                      </p:cBhvr>
                                      <p:to>
                                        <p:strVal val="visible"/>
                                      </p:to>
                                    </p:set>
                                    <p:animEffect transition="in" filter="wipe(left)">
                                      <p:cBhvr>
                                        <p:cTn id="7" dur="500"/>
                                        <p:tgtEl>
                                          <p:spTgt spid="1001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1492">
                                            <p:txEl>
                                              <p:pRg st="0" end="0"/>
                                            </p:txEl>
                                          </p:spTgt>
                                        </p:tgtEl>
                                        <p:attrNameLst>
                                          <p:attrName>style.visibility</p:attrName>
                                        </p:attrNameLst>
                                      </p:cBhvr>
                                      <p:to>
                                        <p:strVal val="visible"/>
                                      </p:to>
                                    </p:set>
                                    <p:animEffect transition="in" filter="wipe(left)">
                                      <p:cBhvr>
                                        <p:cTn id="12" dur="500"/>
                                        <p:tgtEl>
                                          <p:spTgt spid="1001492">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01482"/>
                                        </p:tgtEl>
                                        <p:attrNameLst>
                                          <p:attrName>style.visibility</p:attrName>
                                        </p:attrNameLst>
                                      </p:cBhvr>
                                      <p:to>
                                        <p:strVal val="visible"/>
                                      </p:to>
                                    </p:set>
                                    <p:animEffect transition="in" filter="wipe(left)">
                                      <p:cBhvr>
                                        <p:cTn id="16" dur="500"/>
                                        <p:tgtEl>
                                          <p:spTgt spid="10014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01494">
                                            <p:txEl>
                                              <p:pRg st="0" end="0"/>
                                            </p:txEl>
                                          </p:spTgt>
                                        </p:tgtEl>
                                        <p:attrNameLst>
                                          <p:attrName>style.visibility</p:attrName>
                                        </p:attrNameLst>
                                      </p:cBhvr>
                                      <p:to>
                                        <p:strVal val="visible"/>
                                      </p:to>
                                    </p:set>
                                    <p:animEffect transition="in" filter="wipe(left)">
                                      <p:cBhvr>
                                        <p:cTn id="21" dur="500"/>
                                        <p:tgtEl>
                                          <p:spTgt spid="1001494">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01493"/>
                                        </p:tgtEl>
                                        <p:attrNameLst>
                                          <p:attrName>style.visibility</p:attrName>
                                        </p:attrNameLst>
                                      </p:cBhvr>
                                      <p:to>
                                        <p:strVal val="visible"/>
                                      </p:to>
                                    </p:set>
                                    <p:animEffect transition="in" filter="wipe(left)">
                                      <p:cBhvr>
                                        <p:cTn id="26" dur="500"/>
                                        <p:tgtEl>
                                          <p:spTgt spid="1001493"/>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001475"/>
                                        </p:tgtEl>
                                        <p:attrNameLst>
                                          <p:attrName>style.visibility</p:attrName>
                                        </p:attrNameLst>
                                      </p:cBhvr>
                                      <p:to>
                                        <p:strVal val="visible"/>
                                      </p:to>
                                    </p:set>
                                    <p:animEffect transition="in" filter="wipe(left)">
                                      <p:cBhvr>
                                        <p:cTn id="30" dur="500"/>
                                        <p:tgtEl>
                                          <p:spTgt spid="1001475"/>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1001486"/>
                                        </p:tgtEl>
                                        <p:attrNameLst>
                                          <p:attrName>style.visibility</p:attrName>
                                        </p:attrNameLst>
                                      </p:cBhvr>
                                      <p:to>
                                        <p:strVal val="visible"/>
                                      </p:to>
                                    </p:set>
                                    <p:animEffect transition="in" filter="wipe(left)">
                                      <p:cBhvr>
                                        <p:cTn id="34" dur="500"/>
                                        <p:tgtEl>
                                          <p:spTgt spid="1001486"/>
                                        </p:tgtEl>
                                      </p:cBhvr>
                                    </p:animEffect>
                                  </p:childTnLst>
                                </p:cTn>
                              </p:par>
                            </p:childTnLst>
                          </p:cTn>
                        </p:par>
                        <p:par>
                          <p:cTn id="35" fill="hold" nodeType="afterGroup">
                            <p:stCondLst>
                              <p:cond delay="1500"/>
                            </p:stCondLst>
                            <p:childTnLst>
                              <p:par>
                                <p:cTn id="36" presetID="9" presetClass="entr" presetSubtype="0" fill="hold" nodeType="afterEffect">
                                  <p:stCondLst>
                                    <p:cond delay="0"/>
                                  </p:stCondLst>
                                  <p:childTnLst>
                                    <p:set>
                                      <p:cBhvr>
                                        <p:cTn id="37" dur="1" fill="hold">
                                          <p:stCondLst>
                                            <p:cond delay="0"/>
                                          </p:stCondLst>
                                        </p:cTn>
                                        <p:tgtEl>
                                          <p:spTgt spid="1001495"/>
                                        </p:tgtEl>
                                        <p:attrNameLst>
                                          <p:attrName>style.visibility</p:attrName>
                                        </p:attrNameLst>
                                      </p:cBhvr>
                                      <p:to>
                                        <p:strVal val="visible"/>
                                      </p:to>
                                    </p:set>
                                    <p:animEffect transition="in" filter="dissolve">
                                      <p:cBhvr>
                                        <p:cTn id="38" dur="500"/>
                                        <p:tgtEl>
                                          <p:spTgt spid="10014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01499"/>
                                        </p:tgtEl>
                                        <p:attrNameLst>
                                          <p:attrName>style.visibility</p:attrName>
                                        </p:attrNameLst>
                                      </p:cBhvr>
                                      <p:to>
                                        <p:strVal val="visible"/>
                                      </p:to>
                                    </p:set>
                                    <p:animEffect transition="in" filter="wipe(left)">
                                      <p:cBhvr>
                                        <p:cTn id="43" dur="500"/>
                                        <p:tgtEl>
                                          <p:spTgt spid="10014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001498"/>
                                        </p:tgtEl>
                                        <p:attrNameLst>
                                          <p:attrName>style.visibility</p:attrName>
                                        </p:attrNameLst>
                                      </p:cBhvr>
                                      <p:to>
                                        <p:strVal val="visible"/>
                                      </p:to>
                                    </p:set>
                                    <p:animEffect transition="in" filter="wipe(left)">
                                      <p:cBhvr>
                                        <p:cTn id="48" dur="500"/>
                                        <p:tgtEl>
                                          <p:spTgt spid="100149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001500"/>
                                        </p:tgtEl>
                                        <p:attrNameLst>
                                          <p:attrName>style.visibility</p:attrName>
                                        </p:attrNameLst>
                                      </p:cBhvr>
                                      <p:to>
                                        <p:strVal val="visible"/>
                                      </p:to>
                                    </p:set>
                                    <p:animEffect transition="in" filter="wipe(left)">
                                      <p:cBhvr>
                                        <p:cTn id="53" dur="500"/>
                                        <p:tgtEl>
                                          <p:spTgt spid="1001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4" grpId="0" animBg="1" autoUpdateAnimBg="0"/>
      <p:bldP spid="1001492" grpId="0" build="p" autoUpdateAnimBg="0"/>
      <p:bldP spid="1001494" grpId="0" build="p" autoUpdateAnimBg="0"/>
      <p:bldP spid="100149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2498" name="Object 2">
            <a:extLst>
              <a:ext uri="{FF2B5EF4-FFF2-40B4-BE49-F238E27FC236}">
                <a16:creationId xmlns:a16="http://schemas.microsoft.com/office/drawing/2014/main" id="{7761DE66-37DD-7CAC-E248-CD2605A4B311}"/>
              </a:ext>
            </a:extLst>
          </p:cNvPr>
          <p:cNvGraphicFramePr>
            <a:graphicFrameLocks noChangeAspect="1"/>
          </p:cNvGraphicFramePr>
          <p:nvPr/>
        </p:nvGraphicFramePr>
        <p:xfrm>
          <a:off x="3276600" y="2184400"/>
          <a:ext cx="2057400" cy="863600"/>
        </p:xfrm>
        <a:graphic>
          <a:graphicData uri="http://schemas.openxmlformats.org/presentationml/2006/ole">
            <mc:AlternateContent xmlns:mc="http://schemas.openxmlformats.org/markup-compatibility/2006">
              <mc:Choice xmlns:v="urn:schemas-microsoft-com:vml" Requires="v">
                <p:oleObj name="Equation" r:id="rId2" imgW="24574500" imgH="12877800" progId="Equation.3">
                  <p:embed/>
                </p:oleObj>
              </mc:Choice>
              <mc:Fallback>
                <p:oleObj name="Equation" r:id="rId2" imgW="24574500" imgH="12877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84400"/>
                        <a:ext cx="2057400" cy="863600"/>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2499" name="Text Box 3">
            <a:extLst>
              <a:ext uri="{FF2B5EF4-FFF2-40B4-BE49-F238E27FC236}">
                <a16:creationId xmlns:a16="http://schemas.microsoft.com/office/drawing/2014/main" id="{CDB92C4C-EF8B-BEA8-80DB-B4A70109884D}"/>
              </a:ext>
            </a:extLst>
          </p:cNvPr>
          <p:cNvSpPr txBox="1">
            <a:spLocks noChangeArrowheads="1"/>
          </p:cNvSpPr>
          <p:nvPr/>
        </p:nvSpPr>
        <p:spPr bwMode="auto">
          <a:xfrm>
            <a:off x="457200" y="914400"/>
            <a:ext cx="746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a:t>
            </a:r>
            <a:r>
              <a:rPr lang="en-US" altLang="zh-CN" b="1">
                <a:solidFill>
                  <a:srgbClr val="FF0000"/>
                </a:solidFill>
              </a:rPr>
              <a:t>inductance</a:t>
            </a:r>
            <a:r>
              <a:rPr lang="en-US" altLang="zh-CN" b="1"/>
              <a:t> per unit length for a long solenoid near its center, </a:t>
            </a:r>
          </a:p>
        </p:txBody>
      </p:sp>
      <p:sp>
        <p:nvSpPr>
          <p:cNvPr id="1002500" name="Text Box 4">
            <a:extLst>
              <a:ext uri="{FF2B5EF4-FFF2-40B4-BE49-F238E27FC236}">
                <a16:creationId xmlns:a16="http://schemas.microsoft.com/office/drawing/2014/main" id="{F1FE14BD-EE2E-5E94-E406-7FF1435CF393}"/>
              </a:ext>
            </a:extLst>
          </p:cNvPr>
          <p:cNvSpPr txBox="1">
            <a:spLocks noChangeArrowheads="1"/>
          </p:cNvSpPr>
          <p:nvPr/>
        </p:nvSpPr>
        <p:spPr bwMode="auto">
          <a:xfrm>
            <a:off x="228600" y="3352800"/>
            <a:ext cx="8763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Inductance </a:t>
            </a:r>
            <a:r>
              <a:rPr lang="en-US" altLang="zh-CN" b="1" i="1"/>
              <a:t>L</a:t>
            </a:r>
            <a:r>
              <a:rPr lang="en-US" altLang="zh-CN" b="1"/>
              <a:t> </a:t>
            </a:r>
            <a:r>
              <a:rPr lang="en-US" altLang="zh-CN" b="1">
                <a:cs typeface="Times New Roman" panose="02020603050405020304" pitchFamily="18" charset="0"/>
              </a:rPr>
              <a:t>—— like capacitance ——</a:t>
            </a:r>
            <a:r>
              <a:rPr lang="en-US" altLang="zh-CN" b="1">
                <a:solidFill>
                  <a:srgbClr val="3333FF"/>
                </a:solidFill>
              </a:rPr>
              <a:t>depends only on</a:t>
            </a:r>
            <a:r>
              <a:rPr lang="en-US" altLang="zh-CN" b="1"/>
              <a:t> the geometry of the device.</a:t>
            </a:r>
          </a:p>
        </p:txBody>
      </p:sp>
      <p:sp>
        <p:nvSpPr>
          <p:cNvPr id="1002501" name="AutoShape 5">
            <a:extLst>
              <a:ext uri="{FF2B5EF4-FFF2-40B4-BE49-F238E27FC236}">
                <a16:creationId xmlns:a16="http://schemas.microsoft.com/office/drawing/2014/main" id="{69C57F79-BC3A-398E-0F46-59CEDA4FAF04}"/>
              </a:ext>
            </a:extLst>
          </p:cNvPr>
          <p:cNvSpPr>
            <a:spLocks noChangeArrowheads="1"/>
          </p:cNvSpPr>
          <p:nvPr/>
        </p:nvSpPr>
        <p:spPr bwMode="auto">
          <a:xfrm>
            <a:off x="381000" y="2667000"/>
            <a:ext cx="914400" cy="914400"/>
          </a:xfrm>
          <a:prstGeom prst="irregularSeal1">
            <a:avLst/>
          </a:prstGeom>
          <a:solidFill>
            <a:srgbClr val="FF6600"/>
          </a:solidFill>
          <a:ln w="9525">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kumimoji="0" lang="en-US" altLang="zh-CN" sz="2800" b="1">
                <a:latin typeface="Arial Rounded MT Bold" panose="020F0704030504030204" pitchFamily="34" charset="0"/>
              </a:rPr>
              <a:t>Hey!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2499">
                                            <p:txEl>
                                              <p:pRg st="0" end="0"/>
                                            </p:txEl>
                                          </p:spTgt>
                                        </p:tgtEl>
                                        <p:attrNameLst>
                                          <p:attrName>style.visibility</p:attrName>
                                        </p:attrNameLst>
                                      </p:cBhvr>
                                      <p:to>
                                        <p:strVal val="visible"/>
                                      </p:to>
                                    </p:set>
                                    <p:animEffect transition="in" filter="wipe(left)">
                                      <p:cBhvr>
                                        <p:cTn id="7" dur="500"/>
                                        <p:tgtEl>
                                          <p:spTgt spid="1002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2498"/>
                                        </p:tgtEl>
                                        <p:attrNameLst>
                                          <p:attrName>style.visibility</p:attrName>
                                        </p:attrNameLst>
                                      </p:cBhvr>
                                      <p:to>
                                        <p:strVal val="visible"/>
                                      </p:to>
                                    </p:set>
                                    <p:animEffect transition="in" filter="wipe(left)">
                                      <p:cBhvr>
                                        <p:cTn id="12" dur="500"/>
                                        <p:tgtEl>
                                          <p:spTgt spid="1002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nodeType="clickEffect">
                                  <p:stCondLst>
                                    <p:cond delay="0"/>
                                  </p:stCondLst>
                                  <p:childTnLst>
                                    <p:set>
                                      <p:cBhvr>
                                        <p:cTn id="16" dur="1" fill="hold">
                                          <p:stCondLst>
                                            <p:cond delay="0"/>
                                          </p:stCondLst>
                                        </p:cTn>
                                        <p:tgtEl>
                                          <p:spTgt spid="1002501"/>
                                        </p:tgtEl>
                                        <p:attrNameLst>
                                          <p:attrName>style.visibility</p:attrName>
                                        </p:attrNameLst>
                                      </p:cBhvr>
                                      <p:to>
                                        <p:strVal val="visible"/>
                                      </p:to>
                                    </p:set>
                                    <p:anim calcmode="lin" valueType="num">
                                      <p:cBhvr>
                                        <p:cTn id="17" dur="1000" fill="hold"/>
                                        <p:tgtEl>
                                          <p:spTgt spid="1002501"/>
                                        </p:tgtEl>
                                        <p:attrNameLst>
                                          <p:attrName>ppt_w</p:attrName>
                                        </p:attrNameLst>
                                      </p:cBhvr>
                                      <p:tavLst>
                                        <p:tav tm="0">
                                          <p:val>
                                            <p:fltVal val="0"/>
                                          </p:val>
                                        </p:tav>
                                        <p:tav tm="100000">
                                          <p:val>
                                            <p:strVal val="#ppt_w"/>
                                          </p:val>
                                        </p:tav>
                                      </p:tavLst>
                                    </p:anim>
                                    <p:anim calcmode="lin" valueType="num">
                                      <p:cBhvr>
                                        <p:cTn id="18" dur="1000" fill="hold"/>
                                        <p:tgtEl>
                                          <p:spTgt spid="1002501"/>
                                        </p:tgtEl>
                                        <p:attrNameLst>
                                          <p:attrName>ppt_h</p:attrName>
                                        </p:attrNameLst>
                                      </p:cBhvr>
                                      <p:tavLst>
                                        <p:tav tm="0">
                                          <p:val>
                                            <p:fltVal val="0"/>
                                          </p:val>
                                        </p:tav>
                                        <p:tav tm="100000">
                                          <p:val>
                                            <p:strVal val="#ppt_h"/>
                                          </p:val>
                                        </p:tav>
                                      </p:tavLst>
                                    </p:anim>
                                    <p:anim calcmode="lin" valueType="num">
                                      <p:cBhvr>
                                        <p:cTn id="19" dur="1000" fill="hold"/>
                                        <p:tgtEl>
                                          <p:spTgt spid="1002501"/>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002501"/>
                                        </p:tgtEl>
                                        <p:attrNameLst>
                                          <p:attrName>ppt_y</p:attrName>
                                        </p:attrNameLst>
                                      </p:cBhvr>
                                      <p:tavLst>
                                        <p:tav tm="0" fmla="#ppt_y+(sin(-2*pi*(1-$))*-#ppt_x+cos(-2*pi*(1-$))*(1-#ppt_y))*(1-$)">
                                          <p:val>
                                            <p:fltVal val="0"/>
                                          </p:val>
                                        </p:tav>
                                        <p:tav tm="100000">
                                          <p:val>
                                            <p:fltVal val="1"/>
                                          </p:val>
                                        </p:tav>
                                      </p:tavLst>
                                    </p:anim>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02500">
                                            <p:txEl>
                                              <p:pRg st="0" end="0"/>
                                            </p:txEl>
                                          </p:spTgt>
                                        </p:tgtEl>
                                        <p:attrNameLst>
                                          <p:attrName>style.visibility</p:attrName>
                                        </p:attrNameLst>
                                      </p:cBhvr>
                                      <p:to>
                                        <p:strVal val="visible"/>
                                      </p:to>
                                    </p:set>
                                    <p:animEffect transition="in" filter="wipe(left)">
                                      <p:cBhvr>
                                        <p:cTn id="24" dur="500"/>
                                        <p:tgtEl>
                                          <p:spTgt spid="10025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2499" grpId="0" build="p" autoUpdateAnimBg="0"/>
      <p:bldP spid="1002500" grpId="0" build="p" autoUpdateAnimBg="0" advAuto="0"/>
      <p:bldP spid="100250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23" name="Group 3">
            <a:extLst>
              <a:ext uri="{FF2B5EF4-FFF2-40B4-BE49-F238E27FC236}">
                <a16:creationId xmlns:a16="http://schemas.microsoft.com/office/drawing/2014/main" id="{D1A06284-F48D-8BB1-CD9D-999A98E24A8E}"/>
              </a:ext>
            </a:extLst>
          </p:cNvPr>
          <p:cNvGrpSpPr>
            <a:grpSpLocks/>
          </p:cNvGrpSpPr>
          <p:nvPr/>
        </p:nvGrpSpPr>
        <p:grpSpPr bwMode="auto">
          <a:xfrm>
            <a:off x="6013450" y="1676400"/>
            <a:ext cx="3048000" cy="1676400"/>
            <a:chOff x="2784" y="288"/>
            <a:chExt cx="1920" cy="1056"/>
          </a:xfrm>
        </p:grpSpPr>
        <p:sp>
          <p:nvSpPr>
            <p:cNvPr id="38951" name="AutoShape 4">
              <a:extLst>
                <a:ext uri="{FF2B5EF4-FFF2-40B4-BE49-F238E27FC236}">
                  <a16:creationId xmlns:a16="http://schemas.microsoft.com/office/drawing/2014/main" id="{E7D98E3B-4ECC-CD8D-22CF-2EE5018355B4}"/>
                </a:ext>
              </a:extLst>
            </p:cNvPr>
            <p:cNvSpPr>
              <a:spLocks noChangeArrowheads="1"/>
            </p:cNvSpPr>
            <p:nvPr/>
          </p:nvSpPr>
          <p:spPr bwMode="auto">
            <a:xfrm rot="-5400000">
              <a:off x="3600" y="144"/>
              <a:ext cx="432" cy="1584"/>
            </a:xfrm>
            <a:prstGeom prst="can">
              <a:avLst>
                <a:gd name="adj" fmla="val 56019"/>
              </a:avLst>
            </a:prstGeom>
            <a:solidFill>
              <a:srgbClr val="DCE0E8">
                <a:alpha val="50195"/>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52" name="AutoShape 5">
              <a:extLst>
                <a:ext uri="{FF2B5EF4-FFF2-40B4-BE49-F238E27FC236}">
                  <a16:creationId xmlns:a16="http://schemas.microsoft.com/office/drawing/2014/main" id="{588B8DA1-D8D3-16DC-0157-3FAD2621FF3D}"/>
                </a:ext>
              </a:extLst>
            </p:cNvPr>
            <p:cNvSpPr>
              <a:spLocks noChangeArrowheads="1"/>
            </p:cNvSpPr>
            <p:nvPr/>
          </p:nvSpPr>
          <p:spPr bwMode="auto">
            <a:xfrm rot="-5400000">
              <a:off x="3408" y="48"/>
              <a:ext cx="816" cy="1776"/>
            </a:xfrm>
            <a:prstGeom prst="can">
              <a:avLst>
                <a:gd name="adj" fmla="val 54412"/>
              </a:avLst>
            </a:prstGeom>
            <a:solidFill>
              <a:srgbClr val="DCE0E8">
                <a:alpha val="50195"/>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53" name="Line 6">
              <a:extLst>
                <a:ext uri="{FF2B5EF4-FFF2-40B4-BE49-F238E27FC236}">
                  <a16:creationId xmlns:a16="http://schemas.microsoft.com/office/drawing/2014/main" id="{8C32B4A3-A5DD-4484-19DB-A2DC67ED716B}"/>
                </a:ext>
              </a:extLst>
            </p:cNvPr>
            <p:cNvSpPr>
              <a:spLocks noChangeShapeType="1"/>
            </p:cNvSpPr>
            <p:nvPr/>
          </p:nvSpPr>
          <p:spPr bwMode="auto">
            <a:xfrm rot="-5400000">
              <a:off x="3095" y="815"/>
              <a:ext cx="192" cy="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Line 7">
              <a:extLst>
                <a:ext uri="{FF2B5EF4-FFF2-40B4-BE49-F238E27FC236}">
                  <a16:creationId xmlns:a16="http://schemas.microsoft.com/office/drawing/2014/main" id="{704DBD52-5B09-13B6-59F2-43DCA7BC573B}"/>
                </a:ext>
              </a:extLst>
            </p:cNvPr>
            <p:cNvSpPr>
              <a:spLocks noChangeShapeType="1"/>
            </p:cNvSpPr>
            <p:nvPr/>
          </p:nvSpPr>
          <p:spPr bwMode="auto">
            <a:xfrm rot="16200000" flipV="1">
              <a:off x="2891" y="707"/>
              <a:ext cx="432" cy="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5" name="Text Box 8">
              <a:extLst>
                <a:ext uri="{FF2B5EF4-FFF2-40B4-BE49-F238E27FC236}">
                  <a16:creationId xmlns:a16="http://schemas.microsoft.com/office/drawing/2014/main" id="{BDAEB4FE-C017-979E-B4A3-8892B4FF811B}"/>
                </a:ext>
              </a:extLst>
            </p:cNvPr>
            <p:cNvSpPr txBox="1">
              <a:spLocks noChangeArrowheads="1"/>
            </p:cNvSpPr>
            <p:nvPr/>
          </p:nvSpPr>
          <p:spPr bwMode="auto">
            <a:xfrm>
              <a:off x="2784" y="288"/>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i="1">
                  <a:ea typeface="仿宋_GB2312" pitchFamily="49" charset="-122"/>
                </a:rPr>
                <a:t>R</a:t>
              </a:r>
              <a:r>
                <a:rPr lang="en-US" altLang="zh-CN" sz="2400" b="1" baseline="-25000">
                  <a:ea typeface="仿宋_GB2312" pitchFamily="49" charset="-122"/>
                </a:rPr>
                <a:t>2</a:t>
              </a:r>
              <a:endParaRPr lang="en-US" altLang="zh-CN" sz="2400" b="1">
                <a:ea typeface="仿宋_GB2312" pitchFamily="49" charset="-122"/>
              </a:endParaRPr>
            </a:p>
          </p:txBody>
        </p:sp>
        <p:sp>
          <p:nvSpPr>
            <p:cNvPr id="38956" name="AutoShape 9">
              <a:extLst>
                <a:ext uri="{FF2B5EF4-FFF2-40B4-BE49-F238E27FC236}">
                  <a16:creationId xmlns:a16="http://schemas.microsoft.com/office/drawing/2014/main" id="{D4634B12-ECEB-8FB4-D683-028D30DA2E11}"/>
                </a:ext>
              </a:extLst>
            </p:cNvPr>
            <p:cNvSpPr>
              <a:spLocks noChangeArrowheads="1"/>
            </p:cNvSpPr>
            <p:nvPr/>
          </p:nvSpPr>
          <p:spPr bwMode="auto">
            <a:xfrm>
              <a:off x="3984" y="864"/>
              <a:ext cx="336" cy="144"/>
            </a:xfrm>
            <a:prstGeom prst="rightArrow">
              <a:avLst>
                <a:gd name="adj1" fmla="val 50000"/>
                <a:gd name="adj2" fmla="val 58333"/>
              </a:avLst>
            </a:prstGeom>
            <a:noFill/>
            <a:ln w="9525">
              <a:solidFill>
                <a:srgbClr val="FFAB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57" name="Oval 10">
              <a:extLst>
                <a:ext uri="{FF2B5EF4-FFF2-40B4-BE49-F238E27FC236}">
                  <a16:creationId xmlns:a16="http://schemas.microsoft.com/office/drawing/2014/main" id="{C9BD3B99-5E87-925A-D0C3-C4F75C6754FC}"/>
                </a:ext>
              </a:extLst>
            </p:cNvPr>
            <p:cNvSpPr>
              <a:spLocks noChangeArrowheads="1"/>
            </p:cNvSpPr>
            <p:nvPr/>
          </p:nvSpPr>
          <p:spPr bwMode="auto">
            <a:xfrm>
              <a:off x="3024" y="732"/>
              <a:ext cx="240" cy="43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58" name="Text Box 11">
              <a:extLst>
                <a:ext uri="{FF2B5EF4-FFF2-40B4-BE49-F238E27FC236}">
                  <a16:creationId xmlns:a16="http://schemas.microsoft.com/office/drawing/2014/main" id="{705745B5-B1F0-4EA4-5F49-4428BEF4BA73}"/>
                </a:ext>
              </a:extLst>
            </p:cNvPr>
            <p:cNvSpPr txBox="1">
              <a:spLocks noChangeArrowheads="1"/>
            </p:cNvSpPr>
            <p:nvPr/>
          </p:nvSpPr>
          <p:spPr bwMode="auto">
            <a:xfrm>
              <a:off x="3456" y="768"/>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b="1" i="1">
                  <a:solidFill>
                    <a:srgbClr val="FF3300"/>
                  </a:solidFill>
                  <a:ea typeface="仿宋_GB2312" pitchFamily="49" charset="-122"/>
                </a:rPr>
                <a:t>R</a:t>
              </a:r>
              <a:r>
                <a:rPr lang="en-US" altLang="zh-CN" sz="2400" b="1" baseline="-25000">
                  <a:solidFill>
                    <a:srgbClr val="FF3300"/>
                  </a:solidFill>
                  <a:ea typeface="仿宋_GB2312" pitchFamily="49" charset="-122"/>
                </a:rPr>
                <a:t>1</a:t>
              </a:r>
              <a:endParaRPr lang="en-US" altLang="zh-CN" sz="2800" b="1">
                <a:solidFill>
                  <a:srgbClr val="FF3300"/>
                </a:solidFill>
                <a:ea typeface="仿宋_GB2312" pitchFamily="49" charset="-122"/>
              </a:endParaRPr>
            </a:p>
          </p:txBody>
        </p:sp>
        <p:sp>
          <p:nvSpPr>
            <p:cNvPr id="38959" name="AutoShape 12">
              <a:extLst>
                <a:ext uri="{FF2B5EF4-FFF2-40B4-BE49-F238E27FC236}">
                  <a16:creationId xmlns:a16="http://schemas.microsoft.com/office/drawing/2014/main" id="{8F7CF87B-4BE6-6E2E-9D05-D4F50440269A}"/>
                </a:ext>
              </a:extLst>
            </p:cNvPr>
            <p:cNvSpPr>
              <a:spLocks noChangeArrowheads="1"/>
            </p:cNvSpPr>
            <p:nvPr/>
          </p:nvSpPr>
          <p:spPr bwMode="auto">
            <a:xfrm flipH="1">
              <a:off x="3984" y="528"/>
              <a:ext cx="336" cy="144"/>
            </a:xfrm>
            <a:prstGeom prst="rightArrow">
              <a:avLst>
                <a:gd name="adj1" fmla="val 50000"/>
                <a:gd name="adj2" fmla="val 58333"/>
              </a:avLst>
            </a:prstGeom>
            <a:noFill/>
            <a:ln w="9525">
              <a:solidFill>
                <a:srgbClr val="FFAB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60" name="Line 13">
              <a:extLst>
                <a:ext uri="{FF2B5EF4-FFF2-40B4-BE49-F238E27FC236}">
                  <a16:creationId xmlns:a16="http://schemas.microsoft.com/office/drawing/2014/main" id="{B64182AC-2281-A8ED-F05E-7EC45D38D2EB}"/>
                </a:ext>
              </a:extLst>
            </p:cNvPr>
            <p:cNvSpPr>
              <a:spLocks noChangeShapeType="1"/>
            </p:cNvSpPr>
            <p:nvPr/>
          </p:nvSpPr>
          <p:spPr bwMode="auto">
            <a:xfrm flipH="1">
              <a:off x="3168" y="888"/>
              <a:ext cx="336" cy="24"/>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Rectangle 14">
              <a:extLst>
                <a:ext uri="{FF2B5EF4-FFF2-40B4-BE49-F238E27FC236}">
                  <a16:creationId xmlns:a16="http://schemas.microsoft.com/office/drawing/2014/main" id="{EF16D747-E3C9-6FD4-3028-44FF28719A32}"/>
                </a:ext>
              </a:extLst>
            </p:cNvPr>
            <p:cNvSpPr>
              <a:spLocks noChangeArrowheads="1"/>
            </p:cNvSpPr>
            <p:nvPr/>
          </p:nvSpPr>
          <p:spPr bwMode="auto">
            <a:xfrm>
              <a:off x="4267" y="480"/>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i="1">
                  <a:ea typeface="仿宋_GB2312" pitchFamily="49" charset="-122"/>
                </a:rPr>
                <a:t>I</a:t>
              </a:r>
            </a:p>
          </p:txBody>
        </p:sp>
        <p:sp>
          <p:nvSpPr>
            <p:cNvPr id="38962" name="Rectangle 15">
              <a:extLst>
                <a:ext uri="{FF2B5EF4-FFF2-40B4-BE49-F238E27FC236}">
                  <a16:creationId xmlns:a16="http://schemas.microsoft.com/office/drawing/2014/main" id="{ACE9424F-1D62-5FAB-E295-35D96F2604D6}"/>
                </a:ext>
              </a:extLst>
            </p:cNvPr>
            <p:cNvSpPr>
              <a:spLocks noChangeArrowheads="1"/>
            </p:cNvSpPr>
            <p:nvPr/>
          </p:nvSpPr>
          <p:spPr bwMode="auto">
            <a:xfrm>
              <a:off x="3835" y="76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i="1">
                  <a:ea typeface="仿宋_GB2312" pitchFamily="49" charset="-122"/>
                </a:rPr>
                <a:t>I</a:t>
              </a:r>
            </a:p>
          </p:txBody>
        </p:sp>
      </p:grpSp>
      <p:grpSp>
        <p:nvGrpSpPr>
          <p:cNvPr id="1003536" name="Group 16">
            <a:extLst>
              <a:ext uri="{FF2B5EF4-FFF2-40B4-BE49-F238E27FC236}">
                <a16:creationId xmlns:a16="http://schemas.microsoft.com/office/drawing/2014/main" id="{A6BDC0FF-22F3-4069-0853-C63782C9D04B}"/>
              </a:ext>
            </a:extLst>
          </p:cNvPr>
          <p:cNvGrpSpPr>
            <a:grpSpLocks/>
          </p:cNvGrpSpPr>
          <p:nvPr/>
        </p:nvGrpSpPr>
        <p:grpSpPr bwMode="auto">
          <a:xfrm>
            <a:off x="6280150" y="2171700"/>
            <a:ext cx="571500" cy="1069975"/>
            <a:chOff x="1800" y="864"/>
            <a:chExt cx="384" cy="746"/>
          </a:xfrm>
        </p:grpSpPr>
        <p:sp>
          <p:nvSpPr>
            <p:cNvPr id="38947" name="Oval 17">
              <a:extLst>
                <a:ext uri="{FF2B5EF4-FFF2-40B4-BE49-F238E27FC236}">
                  <a16:creationId xmlns:a16="http://schemas.microsoft.com/office/drawing/2014/main" id="{15EAA549-9DBF-4C43-FF09-5042F2D1A046}"/>
                </a:ext>
              </a:extLst>
            </p:cNvPr>
            <p:cNvSpPr>
              <a:spLocks noChangeArrowheads="1"/>
            </p:cNvSpPr>
            <p:nvPr/>
          </p:nvSpPr>
          <p:spPr bwMode="auto">
            <a:xfrm>
              <a:off x="1824" y="900"/>
              <a:ext cx="336" cy="672"/>
            </a:xfrm>
            <a:prstGeom prst="ellipse">
              <a:avLst/>
            </a:prstGeom>
            <a:noFill/>
            <a:ln w="1905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48" name="Oval 18">
              <a:extLst>
                <a:ext uri="{FF2B5EF4-FFF2-40B4-BE49-F238E27FC236}">
                  <a16:creationId xmlns:a16="http://schemas.microsoft.com/office/drawing/2014/main" id="{222BE82A-B2B3-8DB4-2064-B9ABB9760C08}"/>
                </a:ext>
              </a:extLst>
            </p:cNvPr>
            <p:cNvSpPr>
              <a:spLocks noChangeArrowheads="1"/>
            </p:cNvSpPr>
            <p:nvPr/>
          </p:nvSpPr>
          <p:spPr bwMode="auto">
            <a:xfrm>
              <a:off x="1800" y="864"/>
              <a:ext cx="384" cy="744"/>
            </a:xfrm>
            <a:prstGeom prst="ellipse">
              <a:avLst/>
            </a:prstGeom>
            <a:noFill/>
            <a:ln w="19050">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49" name="Line 19">
              <a:extLst>
                <a:ext uri="{FF2B5EF4-FFF2-40B4-BE49-F238E27FC236}">
                  <a16:creationId xmlns:a16="http://schemas.microsoft.com/office/drawing/2014/main" id="{F85BCA4C-C069-AA51-92A1-8F9514B56099}"/>
                </a:ext>
              </a:extLst>
            </p:cNvPr>
            <p:cNvSpPr>
              <a:spLocks noChangeShapeType="1"/>
            </p:cNvSpPr>
            <p:nvPr/>
          </p:nvSpPr>
          <p:spPr bwMode="auto">
            <a:xfrm>
              <a:off x="1968" y="1248"/>
              <a:ext cx="96" cy="288"/>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0" name="Text Box 20">
              <a:extLst>
                <a:ext uri="{FF2B5EF4-FFF2-40B4-BE49-F238E27FC236}">
                  <a16:creationId xmlns:a16="http://schemas.microsoft.com/office/drawing/2014/main" id="{A10CF131-353A-2675-E0AE-715A697C6DBC}"/>
                </a:ext>
              </a:extLst>
            </p:cNvPr>
            <p:cNvSpPr txBox="1">
              <a:spLocks noChangeArrowheads="1"/>
            </p:cNvSpPr>
            <p:nvPr/>
          </p:nvSpPr>
          <p:spPr bwMode="auto">
            <a:xfrm>
              <a:off x="1854" y="1248"/>
              <a:ext cx="217"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solidFill>
                    <a:srgbClr val="009900"/>
                  </a:solidFill>
                  <a:ea typeface="仿宋_GB2312" pitchFamily="49" charset="-122"/>
                </a:rPr>
                <a:t>r</a:t>
              </a:r>
              <a:endParaRPr lang="en-US" altLang="zh-CN" sz="2800" b="1">
                <a:ea typeface="仿宋_GB2312" pitchFamily="49" charset="-122"/>
              </a:endParaRPr>
            </a:p>
          </p:txBody>
        </p:sp>
      </p:grpSp>
      <p:grpSp>
        <p:nvGrpSpPr>
          <p:cNvPr id="1003541" name="Group 21">
            <a:extLst>
              <a:ext uri="{FF2B5EF4-FFF2-40B4-BE49-F238E27FC236}">
                <a16:creationId xmlns:a16="http://schemas.microsoft.com/office/drawing/2014/main" id="{29933AEC-17A2-85A4-1ABB-FDC07A997C3E}"/>
              </a:ext>
            </a:extLst>
          </p:cNvPr>
          <p:cNvGrpSpPr>
            <a:grpSpLocks/>
          </p:cNvGrpSpPr>
          <p:nvPr/>
        </p:nvGrpSpPr>
        <p:grpSpPr bwMode="auto">
          <a:xfrm>
            <a:off x="5937250" y="3200400"/>
            <a:ext cx="2971800" cy="1343025"/>
            <a:chOff x="2784" y="1488"/>
            <a:chExt cx="1872" cy="846"/>
          </a:xfrm>
        </p:grpSpPr>
        <p:sp>
          <p:nvSpPr>
            <p:cNvPr id="38939" name="AutoShape 22">
              <a:extLst>
                <a:ext uri="{FF2B5EF4-FFF2-40B4-BE49-F238E27FC236}">
                  <a16:creationId xmlns:a16="http://schemas.microsoft.com/office/drawing/2014/main" id="{F8DAA0BF-B0D2-3DF7-D142-DBFF44881065}"/>
                </a:ext>
              </a:extLst>
            </p:cNvPr>
            <p:cNvSpPr>
              <a:spLocks noChangeArrowheads="1"/>
            </p:cNvSpPr>
            <p:nvPr/>
          </p:nvSpPr>
          <p:spPr bwMode="auto">
            <a:xfrm flipH="1">
              <a:off x="3167" y="1488"/>
              <a:ext cx="1440" cy="144"/>
            </a:xfrm>
            <a:prstGeom prst="parallelogram">
              <a:avLst>
                <a:gd name="adj" fmla="val 4879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40" name="AutoShape 23">
              <a:extLst>
                <a:ext uri="{FF2B5EF4-FFF2-40B4-BE49-F238E27FC236}">
                  <a16:creationId xmlns:a16="http://schemas.microsoft.com/office/drawing/2014/main" id="{745C2913-4E19-2427-7E81-34655EB56326}"/>
                </a:ext>
              </a:extLst>
            </p:cNvPr>
            <p:cNvSpPr>
              <a:spLocks noChangeArrowheads="1"/>
            </p:cNvSpPr>
            <p:nvPr/>
          </p:nvSpPr>
          <p:spPr bwMode="auto">
            <a:xfrm flipH="1">
              <a:off x="3216" y="2007"/>
              <a:ext cx="1440" cy="144"/>
            </a:xfrm>
            <a:prstGeom prst="parallelogram">
              <a:avLst>
                <a:gd name="adj" fmla="val 4879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38941" name="Line 24">
              <a:extLst>
                <a:ext uri="{FF2B5EF4-FFF2-40B4-BE49-F238E27FC236}">
                  <a16:creationId xmlns:a16="http://schemas.microsoft.com/office/drawing/2014/main" id="{BAD1BF16-BB03-D39A-C2F1-1260CCABDBA1}"/>
                </a:ext>
              </a:extLst>
            </p:cNvPr>
            <p:cNvSpPr>
              <a:spLocks noChangeShapeType="1"/>
            </p:cNvSpPr>
            <p:nvPr/>
          </p:nvSpPr>
          <p:spPr bwMode="auto">
            <a:xfrm>
              <a:off x="3155" y="1776"/>
              <a:ext cx="96" cy="288"/>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2" name="Text Box 25">
              <a:extLst>
                <a:ext uri="{FF2B5EF4-FFF2-40B4-BE49-F238E27FC236}">
                  <a16:creationId xmlns:a16="http://schemas.microsoft.com/office/drawing/2014/main" id="{35193912-4017-2255-5B5B-0772C25A4CAF}"/>
                </a:ext>
              </a:extLst>
            </p:cNvPr>
            <p:cNvSpPr txBox="1">
              <a:spLocks noChangeArrowheads="1"/>
            </p:cNvSpPr>
            <p:nvPr/>
          </p:nvSpPr>
          <p:spPr bwMode="auto">
            <a:xfrm>
              <a:off x="3024" y="1776"/>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solidFill>
                    <a:srgbClr val="009900"/>
                  </a:solidFill>
                  <a:ea typeface="仿宋_GB2312" pitchFamily="49" charset="-122"/>
                </a:rPr>
                <a:t>r</a:t>
              </a:r>
              <a:endParaRPr lang="en-US" altLang="zh-CN" sz="2800" b="1">
                <a:ea typeface="仿宋_GB2312" pitchFamily="49" charset="-122"/>
              </a:endParaRPr>
            </a:p>
          </p:txBody>
        </p:sp>
        <p:sp>
          <p:nvSpPr>
            <p:cNvPr id="38943" name="Line 26">
              <a:extLst>
                <a:ext uri="{FF2B5EF4-FFF2-40B4-BE49-F238E27FC236}">
                  <a16:creationId xmlns:a16="http://schemas.microsoft.com/office/drawing/2014/main" id="{395FF5ED-EF17-0EA8-95DE-FCA9CC951D85}"/>
                </a:ext>
              </a:extLst>
            </p:cNvPr>
            <p:cNvSpPr>
              <a:spLocks noChangeShapeType="1"/>
            </p:cNvSpPr>
            <p:nvPr/>
          </p:nvSpPr>
          <p:spPr bwMode="auto">
            <a:xfrm>
              <a:off x="3246" y="2055"/>
              <a:ext cx="1362" cy="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4" name="Line 27">
              <a:extLst>
                <a:ext uri="{FF2B5EF4-FFF2-40B4-BE49-F238E27FC236}">
                  <a16:creationId xmlns:a16="http://schemas.microsoft.com/office/drawing/2014/main" id="{5C5A98D6-F153-620F-68B1-70EBB29360B9}"/>
                </a:ext>
              </a:extLst>
            </p:cNvPr>
            <p:cNvSpPr>
              <a:spLocks noChangeShapeType="1"/>
            </p:cNvSpPr>
            <p:nvPr/>
          </p:nvSpPr>
          <p:spPr bwMode="auto">
            <a:xfrm flipV="1">
              <a:off x="3246" y="2079"/>
              <a:ext cx="1392" cy="0"/>
            </a:xfrm>
            <a:prstGeom prst="line">
              <a:avLst/>
            </a:prstGeom>
            <a:noFill/>
            <a:ln w="9525">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5" name="Line 28">
              <a:extLst>
                <a:ext uri="{FF2B5EF4-FFF2-40B4-BE49-F238E27FC236}">
                  <a16:creationId xmlns:a16="http://schemas.microsoft.com/office/drawing/2014/main" id="{FC23D854-FCA8-CA9F-A99F-8F000C0004B4}"/>
                </a:ext>
              </a:extLst>
            </p:cNvPr>
            <p:cNvSpPr>
              <a:spLocks noChangeShapeType="1"/>
            </p:cNvSpPr>
            <p:nvPr/>
          </p:nvSpPr>
          <p:spPr bwMode="auto">
            <a:xfrm flipV="1">
              <a:off x="3060" y="2073"/>
              <a:ext cx="192" cy="96"/>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6" name="Text Box 29">
              <a:extLst>
                <a:ext uri="{FF2B5EF4-FFF2-40B4-BE49-F238E27FC236}">
                  <a16:creationId xmlns:a16="http://schemas.microsoft.com/office/drawing/2014/main" id="{0429770A-DF7B-B896-B4E6-1E14A42DF3D4}"/>
                </a:ext>
              </a:extLst>
            </p:cNvPr>
            <p:cNvSpPr txBox="1">
              <a:spLocks noChangeArrowheads="1"/>
            </p:cNvSpPr>
            <p:nvPr/>
          </p:nvSpPr>
          <p:spPr bwMode="auto">
            <a:xfrm>
              <a:off x="2784" y="2007"/>
              <a:ext cx="3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solidFill>
                    <a:srgbClr val="009900"/>
                  </a:solidFill>
                  <a:ea typeface="仿宋_GB2312" pitchFamily="49" charset="-122"/>
                </a:rPr>
                <a:t>d</a:t>
              </a:r>
              <a:r>
                <a:rPr lang="en-US" altLang="zh-CN" sz="2800" b="1" i="1">
                  <a:solidFill>
                    <a:srgbClr val="009900"/>
                  </a:solidFill>
                  <a:ea typeface="仿宋_GB2312" pitchFamily="49" charset="-122"/>
                </a:rPr>
                <a:t>r</a:t>
              </a:r>
              <a:endParaRPr lang="en-US" altLang="zh-CN" sz="2800" b="1">
                <a:ea typeface="仿宋_GB2312" pitchFamily="49" charset="-122"/>
              </a:endParaRPr>
            </a:p>
          </p:txBody>
        </p:sp>
      </p:grpSp>
      <p:grpSp>
        <p:nvGrpSpPr>
          <p:cNvPr id="1003550" name="Group 30">
            <a:extLst>
              <a:ext uri="{FF2B5EF4-FFF2-40B4-BE49-F238E27FC236}">
                <a16:creationId xmlns:a16="http://schemas.microsoft.com/office/drawing/2014/main" id="{5C289F66-3599-3E04-2F9B-405C652A5F60}"/>
              </a:ext>
            </a:extLst>
          </p:cNvPr>
          <p:cNvGrpSpPr>
            <a:grpSpLocks/>
          </p:cNvGrpSpPr>
          <p:nvPr/>
        </p:nvGrpSpPr>
        <p:grpSpPr bwMode="auto">
          <a:xfrm>
            <a:off x="7461250" y="3359150"/>
            <a:ext cx="935038" cy="1282700"/>
            <a:chOff x="3744" y="1584"/>
            <a:chExt cx="589" cy="808"/>
          </a:xfrm>
        </p:grpSpPr>
        <p:grpSp>
          <p:nvGrpSpPr>
            <p:cNvPr id="38927" name="Group 31">
              <a:extLst>
                <a:ext uri="{FF2B5EF4-FFF2-40B4-BE49-F238E27FC236}">
                  <a16:creationId xmlns:a16="http://schemas.microsoft.com/office/drawing/2014/main" id="{DB64BB83-4C77-6B0C-4A1F-971E236A4E27}"/>
                </a:ext>
              </a:extLst>
            </p:cNvPr>
            <p:cNvGrpSpPr>
              <a:grpSpLocks/>
            </p:cNvGrpSpPr>
            <p:nvPr/>
          </p:nvGrpSpPr>
          <p:grpSpPr bwMode="auto">
            <a:xfrm>
              <a:off x="3744" y="1584"/>
              <a:ext cx="541" cy="327"/>
              <a:chOff x="3744" y="1584"/>
              <a:chExt cx="541" cy="327"/>
            </a:xfrm>
          </p:grpSpPr>
          <p:sp>
            <p:nvSpPr>
              <p:cNvPr id="38934" name="Text Box 32">
                <a:extLst>
                  <a:ext uri="{FF2B5EF4-FFF2-40B4-BE49-F238E27FC236}">
                    <a16:creationId xmlns:a16="http://schemas.microsoft.com/office/drawing/2014/main" id="{E06C700D-CE9B-8483-158F-1F7EE1C873E3}"/>
                  </a:ext>
                </a:extLst>
              </p:cNvPr>
              <p:cNvSpPr txBox="1">
                <a:spLocks noChangeArrowheads="1"/>
              </p:cNvSpPr>
              <p:nvPr/>
            </p:nvSpPr>
            <p:spPr bwMode="auto">
              <a:xfrm>
                <a:off x="3936" y="158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仿宋_GB2312" pitchFamily="49" charset="-122"/>
                  </a:rPr>
                  <a:t>l</a:t>
                </a:r>
                <a:endParaRPr lang="en-US" altLang="zh-CN" sz="2800" b="1">
                  <a:ea typeface="仿宋_GB2312" pitchFamily="49" charset="-122"/>
                </a:endParaRPr>
              </a:p>
            </p:txBody>
          </p:sp>
          <p:sp>
            <p:nvSpPr>
              <p:cNvPr id="38935" name="Line 33">
                <a:extLst>
                  <a:ext uri="{FF2B5EF4-FFF2-40B4-BE49-F238E27FC236}">
                    <a16:creationId xmlns:a16="http://schemas.microsoft.com/office/drawing/2014/main" id="{FD4649C4-CFE6-86AC-F88B-DE6EFA402919}"/>
                  </a:ext>
                </a:extLst>
              </p:cNvPr>
              <p:cNvSpPr>
                <a:spLocks noChangeShapeType="1"/>
              </p:cNvSpPr>
              <p:nvPr/>
            </p:nvSpPr>
            <p:spPr bwMode="auto">
              <a:xfrm>
                <a:off x="4080" y="1728"/>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Line 34">
                <a:extLst>
                  <a:ext uri="{FF2B5EF4-FFF2-40B4-BE49-F238E27FC236}">
                    <a16:creationId xmlns:a16="http://schemas.microsoft.com/office/drawing/2014/main" id="{0AE57AC4-56C0-1DFE-65C5-FEAF321E800B}"/>
                  </a:ext>
                </a:extLst>
              </p:cNvPr>
              <p:cNvSpPr>
                <a:spLocks noChangeShapeType="1"/>
              </p:cNvSpPr>
              <p:nvPr/>
            </p:nvSpPr>
            <p:spPr bwMode="auto">
              <a:xfrm>
                <a:off x="3792" y="1728"/>
                <a:ext cx="15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Line 35">
                <a:extLst>
                  <a:ext uri="{FF2B5EF4-FFF2-40B4-BE49-F238E27FC236}">
                    <a16:creationId xmlns:a16="http://schemas.microsoft.com/office/drawing/2014/main" id="{D2B6091A-42A2-15DA-FDC1-2965DD62CA0B}"/>
                  </a:ext>
                </a:extLst>
              </p:cNvPr>
              <p:cNvSpPr>
                <a:spLocks noChangeShapeType="1"/>
              </p:cNvSpPr>
              <p:nvPr/>
            </p:nvSpPr>
            <p:spPr bwMode="auto">
              <a:xfrm>
                <a:off x="4176" y="1632"/>
                <a:ext cx="109"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Line 36">
                <a:extLst>
                  <a:ext uri="{FF2B5EF4-FFF2-40B4-BE49-F238E27FC236}">
                    <a16:creationId xmlns:a16="http://schemas.microsoft.com/office/drawing/2014/main" id="{F8A34902-75BC-8D9E-0260-C96E306AFE3A}"/>
                  </a:ext>
                </a:extLst>
              </p:cNvPr>
              <p:cNvSpPr>
                <a:spLocks noChangeShapeType="1"/>
              </p:cNvSpPr>
              <p:nvPr/>
            </p:nvSpPr>
            <p:spPr bwMode="auto">
              <a:xfrm>
                <a:off x="3744" y="1632"/>
                <a:ext cx="109"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928" name="Line 37">
              <a:extLst>
                <a:ext uri="{FF2B5EF4-FFF2-40B4-BE49-F238E27FC236}">
                  <a16:creationId xmlns:a16="http://schemas.microsoft.com/office/drawing/2014/main" id="{CAEE15AA-7473-BC43-4DA1-DECEFC9AACDF}"/>
                </a:ext>
              </a:extLst>
            </p:cNvPr>
            <p:cNvSpPr>
              <a:spLocks noChangeShapeType="1"/>
            </p:cNvSpPr>
            <p:nvPr/>
          </p:nvSpPr>
          <p:spPr bwMode="auto">
            <a:xfrm>
              <a:off x="4128" y="2209"/>
              <a:ext cx="15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38">
              <a:extLst>
                <a:ext uri="{FF2B5EF4-FFF2-40B4-BE49-F238E27FC236}">
                  <a16:creationId xmlns:a16="http://schemas.microsoft.com/office/drawing/2014/main" id="{2CB3ED15-7134-6454-DF3A-F4BB0D35FF24}"/>
                </a:ext>
              </a:extLst>
            </p:cNvPr>
            <p:cNvSpPr>
              <a:spLocks noChangeShapeType="1"/>
            </p:cNvSpPr>
            <p:nvPr/>
          </p:nvSpPr>
          <p:spPr bwMode="auto">
            <a:xfrm>
              <a:off x="3840" y="2209"/>
              <a:ext cx="157"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Line 39">
              <a:extLst>
                <a:ext uri="{FF2B5EF4-FFF2-40B4-BE49-F238E27FC236}">
                  <a16:creationId xmlns:a16="http://schemas.microsoft.com/office/drawing/2014/main" id="{A9273FCE-A68A-481F-567E-A7D9E8C92C1A}"/>
                </a:ext>
              </a:extLst>
            </p:cNvPr>
            <p:cNvSpPr>
              <a:spLocks noChangeShapeType="1"/>
            </p:cNvSpPr>
            <p:nvPr/>
          </p:nvSpPr>
          <p:spPr bwMode="auto">
            <a:xfrm>
              <a:off x="4224" y="2077"/>
              <a:ext cx="109"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1" name="Line 40">
              <a:extLst>
                <a:ext uri="{FF2B5EF4-FFF2-40B4-BE49-F238E27FC236}">
                  <a16:creationId xmlns:a16="http://schemas.microsoft.com/office/drawing/2014/main" id="{8B1E9403-C483-E509-F730-87B989C0FA91}"/>
                </a:ext>
              </a:extLst>
            </p:cNvPr>
            <p:cNvSpPr>
              <a:spLocks noChangeShapeType="1"/>
            </p:cNvSpPr>
            <p:nvPr/>
          </p:nvSpPr>
          <p:spPr bwMode="auto">
            <a:xfrm>
              <a:off x="3792" y="2077"/>
              <a:ext cx="109"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Rectangle 41">
              <a:extLst>
                <a:ext uri="{FF2B5EF4-FFF2-40B4-BE49-F238E27FC236}">
                  <a16:creationId xmlns:a16="http://schemas.microsoft.com/office/drawing/2014/main" id="{C36FBF19-2990-03E6-E5D8-0A082F802DF7}"/>
                </a:ext>
              </a:extLst>
            </p:cNvPr>
            <p:cNvSpPr>
              <a:spLocks noChangeArrowheads="1"/>
            </p:cNvSpPr>
            <p:nvPr/>
          </p:nvSpPr>
          <p:spPr bwMode="auto">
            <a:xfrm>
              <a:off x="3984" y="2065"/>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i="1">
                  <a:ea typeface="仿宋_GB2312" pitchFamily="49" charset="-122"/>
                </a:rPr>
                <a:t>l</a:t>
              </a:r>
            </a:p>
          </p:txBody>
        </p:sp>
        <p:sp>
          <p:nvSpPr>
            <p:cNvPr id="38933" name="AutoShape 42">
              <a:extLst>
                <a:ext uri="{FF2B5EF4-FFF2-40B4-BE49-F238E27FC236}">
                  <a16:creationId xmlns:a16="http://schemas.microsoft.com/office/drawing/2014/main" id="{8DAAB417-BED7-1436-A62A-190E904831F8}"/>
                </a:ext>
              </a:extLst>
            </p:cNvPr>
            <p:cNvSpPr>
              <a:spLocks noChangeArrowheads="1"/>
            </p:cNvSpPr>
            <p:nvPr/>
          </p:nvSpPr>
          <p:spPr bwMode="auto">
            <a:xfrm flipH="1">
              <a:off x="3768" y="2064"/>
              <a:ext cx="458" cy="25"/>
            </a:xfrm>
            <a:prstGeom prst="parallelogram">
              <a:avLst>
                <a:gd name="adj" fmla="val 122133"/>
              </a:avLst>
            </a:prstGeom>
            <a:blipFill dpi="0" rotWithShape="0">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pSp>
      <p:sp>
        <p:nvSpPr>
          <p:cNvPr id="1003563" name="Text Box 43">
            <a:extLst>
              <a:ext uri="{FF2B5EF4-FFF2-40B4-BE49-F238E27FC236}">
                <a16:creationId xmlns:a16="http://schemas.microsoft.com/office/drawing/2014/main" id="{D41916B2-396D-8527-D623-C4B1D8D6B36F}"/>
              </a:ext>
            </a:extLst>
          </p:cNvPr>
          <p:cNvSpPr txBox="1">
            <a:spLocks noChangeArrowheads="1"/>
          </p:cNvSpPr>
          <p:nvPr/>
        </p:nvSpPr>
        <p:spPr bwMode="auto">
          <a:xfrm>
            <a:off x="152400" y="9144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Calculating self-inductance of co-axis wire in unit length</a:t>
            </a:r>
            <a:r>
              <a:rPr lang="en-US" altLang="zh-CN" sz="2800"/>
              <a:t> (</a:t>
            </a:r>
            <a:r>
              <a:rPr lang="zh-CN" altLang="en-US" sz="2000" b="1"/>
              <a:t>同轴电缆单位长度的自感</a:t>
            </a:r>
            <a:r>
              <a:rPr lang="en-US" altLang="zh-CN" sz="2000" b="1"/>
              <a:t>).</a:t>
            </a:r>
          </a:p>
        </p:txBody>
      </p:sp>
      <p:graphicFrame>
        <p:nvGraphicFramePr>
          <p:cNvPr id="1003564" name="Object 44">
            <a:extLst>
              <a:ext uri="{FF2B5EF4-FFF2-40B4-BE49-F238E27FC236}">
                <a16:creationId xmlns:a16="http://schemas.microsoft.com/office/drawing/2014/main" id="{483AA319-2D90-92EE-3120-B8287458DD78}"/>
              </a:ext>
            </a:extLst>
          </p:cNvPr>
          <p:cNvGraphicFramePr>
            <a:graphicFrameLocks noChangeAspect="1"/>
          </p:cNvGraphicFramePr>
          <p:nvPr/>
        </p:nvGraphicFramePr>
        <p:xfrm>
          <a:off x="1979613" y="2535238"/>
          <a:ext cx="1655762" cy="784225"/>
        </p:xfrm>
        <a:graphic>
          <a:graphicData uri="http://schemas.openxmlformats.org/presentationml/2006/ole">
            <mc:AlternateContent xmlns:mc="http://schemas.openxmlformats.org/markup-compatibility/2006">
              <mc:Choice xmlns:v="urn:schemas-microsoft-com:vml" Requires="v">
                <p:oleObj name="公式" r:id="rId3" imgW="13169900" imgH="9359900" progId="Equation.3">
                  <p:embed/>
                </p:oleObj>
              </mc:Choice>
              <mc:Fallback>
                <p:oleObj name="公式" r:id="rId3" imgW="13169900" imgH="9359900" progId="Equation.3">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535238"/>
                        <a:ext cx="1655762"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5" name="Object 45">
            <a:extLst>
              <a:ext uri="{FF2B5EF4-FFF2-40B4-BE49-F238E27FC236}">
                <a16:creationId xmlns:a16="http://schemas.microsoft.com/office/drawing/2014/main" id="{58A6529F-AAC9-559E-E7E4-2D31001085A4}"/>
              </a:ext>
            </a:extLst>
          </p:cNvPr>
          <p:cNvGraphicFramePr>
            <a:graphicFrameLocks noChangeAspect="1"/>
          </p:cNvGraphicFramePr>
          <p:nvPr/>
        </p:nvGraphicFramePr>
        <p:xfrm>
          <a:off x="3924300" y="2714625"/>
          <a:ext cx="1652588" cy="409575"/>
        </p:xfrm>
        <a:graphic>
          <a:graphicData uri="http://schemas.openxmlformats.org/presentationml/2006/ole">
            <mc:AlternateContent xmlns:mc="http://schemas.openxmlformats.org/markup-compatibility/2006">
              <mc:Choice xmlns:v="urn:schemas-microsoft-com:vml" Requires="v">
                <p:oleObj name="公式" r:id="rId5" imgW="19900900" imgH="4978400" progId="Equation.3">
                  <p:embed/>
                </p:oleObj>
              </mc:Choice>
              <mc:Fallback>
                <p:oleObj name="公式" r:id="rId5" imgW="19900900" imgH="4978400" progId="Equation.3">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2714625"/>
                        <a:ext cx="165258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6" name="Object 46">
            <a:extLst>
              <a:ext uri="{FF2B5EF4-FFF2-40B4-BE49-F238E27FC236}">
                <a16:creationId xmlns:a16="http://schemas.microsoft.com/office/drawing/2014/main" id="{DBF312E5-458B-227F-1396-C3A80AAE683A}"/>
              </a:ext>
            </a:extLst>
          </p:cNvPr>
          <p:cNvGraphicFramePr>
            <a:graphicFrameLocks noChangeAspect="1"/>
          </p:cNvGraphicFramePr>
          <p:nvPr/>
        </p:nvGraphicFramePr>
        <p:xfrm>
          <a:off x="1692275" y="3716338"/>
          <a:ext cx="2447925" cy="417512"/>
        </p:xfrm>
        <a:graphic>
          <a:graphicData uri="http://schemas.openxmlformats.org/presentationml/2006/ole">
            <mc:AlternateContent xmlns:mc="http://schemas.openxmlformats.org/markup-compatibility/2006">
              <mc:Choice xmlns:v="urn:schemas-microsoft-com:vml" Requires="v">
                <p:oleObj name="公式" r:id="rId7" imgW="23990300" imgH="4102100" progId="Equation.3">
                  <p:embed/>
                </p:oleObj>
              </mc:Choice>
              <mc:Fallback>
                <p:oleObj name="公式" r:id="rId7" imgW="23990300" imgH="4102100" progId="Equation.3">
                  <p:embed/>
                  <p:pic>
                    <p:nvPicPr>
                      <p:cNvPr id="0" name="Object 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716338"/>
                        <a:ext cx="244792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7" name="Object 47">
            <a:extLst>
              <a:ext uri="{FF2B5EF4-FFF2-40B4-BE49-F238E27FC236}">
                <a16:creationId xmlns:a16="http://schemas.microsoft.com/office/drawing/2014/main" id="{669D5781-C1AE-408B-3EBF-AEF2669BE691}"/>
              </a:ext>
            </a:extLst>
          </p:cNvPr>
          <p:cNvGraphicFramePr>
            <a:graphicFrameLocks noChangeAspect="1"/>
          </p:cNvGraphicFramePr>
          <p:nvPr/>
        </p:nvGraphicFramePr>
        <p:xfrm>
          <a:off x="4284663" y="3452813"/>
          <a:ext cx="1366837" cy="838200"/>
        </p:xfrm>
        <a:graphic>
          <a:graphicData uri="http://schemas.openxmlformats.org/presentationml/2006/ole">
            <mc:AlternateContent xmlns:mc="http://schemas.openxmlformats.org/markup-compatibility/2006">
              <mc:Choice xmlns:v="urn:schemas-microsoft-com:vml" Requires="v">
                <p:oleObj name="公式" r:id="rId9" imgW="13169900" imgH="9359900" progId="Equation.3">
                  <p:embed/>
                </p:oleObj>
              </mc:Choice>
              <mc:Fallback>
                <p:oleObj name="公式" r:id="rId9" imgW="13169900" imgH="935990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3452813"/>
                        <a:ext cx="136683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8" name="Object 48">
            <a:extLst>
              <a:ext uri="{FF2B5EF4-FFF2-40B4-BE49-F238E27FC236}">
                <a16:creationId xmlns:a16="http://schemas.microsoft.com/office/drawing/2014/main" id="{A6809C6C-6DA5-141C-0193-86FC0183859C}"/>
              </a:ext>
            </a:extLst>
          </p:cNvPr>
          <p:cNvGraphicFramePr>
            <a:graphicFrameLocks noChangeAspect="1"/>
          </p:cNvGraphicFramePr>
          <p:nvPr/>
        </p:nvGraphicFramePr>
        <p:xfrm>
          <a:off x="1127125" y="4594225"/>
          <a:ext cx="2508250" cy="742950"/>
        </p:xfrm>
        <a:graphic>
          <a:graphicData uri="http://schemas.openxmlformats.org/presentationml/2006/ole">
            <mc:AlternateContent xmlns:mc="http://schemas.openxmlformats.org/markup-compatibility/2006">
              <mc:Choice xmlns:v="urn:schemas-microsoft-com:vml" Requires="v">
                <p:oleObj name="公式" r:id="rId11" imgW="26619200" imgH="9359900" progId="Equation.3">
                  <p:embed/>
                </p:oleObj>
              </mc:Choice>
              <mc:Fallback>
                <p:oleObj name="公式" r:id="rId11" imgW="26619200" imgH="935990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7125" y="4594225"/>
                        <a:ext cx="25082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69" name="Object 49">
            <a:extLst>
              <a:ext uri="{FF2B5EF4-FFF2-40B4-BE49-F238E27FC236}">
                <a16:creationId xmlns:a16="http://schemas.microsoft.com/office/drawing/2014/main" id="{806A19FC-6E3E-BF7E-788F-EFA6ED70CD4F}"/>
              </a:ext>
            </a:extLst>
          </p:cNvPr>
          <p:cNvGraphicFramePr>
            <a:graphicFrameLocks noChangeAspect="1"/>
          </p:cNvGraphicFramePr>
          <p:nvPr/>
        </p:nvGraphicFramePr>
        <p:xfrm>
          <a:off x="3635375" y="4581525"/>
          <a:ext cx="1724025" cy="900113"/>
        </p:xfrm>
        <a:graphic>
          <a:graphicData uri="http://schemas.openxmlformats.org/presentationml/2006/ole">
            <mc:AlternateContent xmlns:mc="http://schemas.openxmlformats.org/markup-compatibility/2006">
              <mc:Choice xmlns:v="urn:schemas-microsoft-com:vml" Requires="v">
                <p:oleObj name="公式" r:id="rId13" imgW="16967200" imgH="10528300" progId="Equation.3">
                  <p:embed/>
                </p:oleObj>
              </mc:Choice>
              <mc:Fallback>
                <p:oleObj name="公式" r:id="rId13" imgW="16967200" imgH="10528300" progId="Equation.3">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4581525"/>
                        <a:ext cx="1724025"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0" name="Object 50">
            <a:extLst>
              <a:ext uri="{FF2B5EF4-FFF2-40B4-BE49-F238E27FC236}">
                <a16:creationId xmlns:a16="http://schemas.microsoft.com/office/drawing/2014/main" id="{E953CC91-7569-4496-B43E-6A2FE7453E7C}"/>
              </a:ext>
            </a:extLst>
          </p:cNvPr>
          <p:cNvGraphicFramePr>
            <a:graphicFrameLocks noChangeAspect="1"/>
          </p:cNvGraphicFramePr>
          <p:nvPr/>
        </p:nvGraphicFramePr>
        <p:xfrm>
          <a:off x="1979613" y="5445125"/>
          <a:ext cx="3816350" cy="1022350"/>
        </p:xfrm>
        <a:graphic>
          <a:graphicData uri="http://schemas.openxmlformats.org/presentationml/2006/ole">
            <mc:AlternateContent xmlns:mc="http://schemas.openxmlformats.org/markup-compatibility/2006">
              <mc:Choice xmlns:v="urn:schemas-microsoft-com:vml" Requires="v">
                <p:oleObj name="公式" r:id="rId15" imgW="31889700" imgH="10236200" progId="Equation.3">
                  <p:embed/>
                </p:oleObj>
              </mc:Choice>
              <mc:Fallback>
                <p:oleObj name="公式" r:id="rId15" imgW="31889700" imgH="10236200" progId="Equation.3">
                  <p:embed/>
                  <p:pic>
                    <p:nvPicPr>
                      <p:cNvPr id="0" name="Object 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5445125"/>
                        <a:ext cx="381635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71" name="Text Box 51">
            <a:extLst>
              <a:ext uri="{FF2B5EF4-FFF2-40B4-BE49-F238E27FC236}">
                <a16:creationId xmlns:a16="http://schemas.microsoft.com/office/drawing/2014/main" id="{427CDFD4-798F-38DE-5D3A-A44560119326}"/>
              </a:ext>
            </a:extLst>
          </p:cNvPr>
          <p:cNvSpPr txBox="1">
            <a:spLocks noChangeArrowheads="1"/>
          </p:cNvSpPr>
          <p:nvPr/>
        </p:nvSpPr>
        <p:spPr bwMode="auto">
          <a:xfrm>
            <a:off x="228600" y="2224088"/>
            <a:ext cx="1751013" cy="5191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sp>
        <p:nvSpPr>
          <p:cNvPr id="1003572" name="Text Box 52">
            <a:extLst>
              <a:ext uri="{FF2B5EF4-FFF2-40B4-BE49-F238E27FC236}">
                <a16:creationId xmlns:a16="http://schemas.microsoft.com/office/drawing/2014/main" id="{AA17C5D0-D854-F2AD-E817-F5B12DC91771}"/>
              </a:ext>
            </a:extLst>
          </p:cNvPr>
          <p:cNvSpPr txBox="1">
            <a:spLocks noChangeArrowheads="1"/>
          </p:cNvSpPr>
          <p:nvPr/>
        </p:nvSpPr>
        <p:spPr bwMode="auto">
          <a:xfrm>
            <a:off x="152400" y="242888"/>
            <a:ext cx="1755775"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3572"/>
                                        </p:tgtEl>
                                        <p:attrNameLst>
                                          <p:attrName>style.visibility</p:attrName>
                                        </p:attrNameLst>
                                      </p:cBhvr>
                                      <p:to>
                                        <p:strVal val="visible"/>
                                      </p:to>
                                    </p:set>
                                    <p:animEffect transition="in" filter="wipe(left)">
                                      <p:cBhvr>
                                        <p:cTn id="7" dur="500"/>
                                        <p:tgtEl>
                                          <p:spTgt spid="1003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63">
                                            <p:txEl>
                                              <p:pRg st="0" end="0"/>
                                            </p:txEl>
                                          </p:spTgt>
                                        </p:tgtEl>
                                        <p:attrNameLst>
                                          <p:attrName>style.visibility</p:attrName>
                                        </p:attrNameLst>
                                      </p:cBhvr>
                                      <p:to>
                                        <p:strVal val="visible"/>
                                      </p:to>
                                    </p:set>
                                    <p:animEffect transition="in" filter="wipe(left)">
                                      <p:cBhvr>
                                        <p:cTn id="12" dur="500"/>
                                        <p:tgtEl>
                                          <p:spTgt spid="1003563">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03523"/>
                                        </p:tgtEl>
                                        <p:attrNameLst>
                                          <p:attrName>style.visibility</p:attrName>
                                        </p:attrNameLst>
                                      </p:cBhvr>
                                      <p:to>
                                        <p:strVal val="visible"/>
                                      </p:to>
                                    </p:set>
                                    <p:animEffect transition="in" filter="wipe(left)">
                                      <p:cBhvr>
                                        <p:cTn id="16" dur="500"/>
                                        <p:tgtEl>
                                          <p:spTgt spid="10035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03571"/>
                                        </p:tgtEl>
                                        <p:attrNameLst>
                                          <p:attrName>style.visibility</p:attrName>
                                        </p:attrNameLst>
                                      </p:cBhvr>
                                      <p:to>
                                        <p:strVal val="visible"/>
                                      </p:to>
                                    </p:set>
                                    <p:animEffect transition="in" filter="wipe(left)">
                                      <p:cBhvr>
                                        <p:cTn id="21" dur="500"/>
                                        <p:tgtEl>
                                          <p:spTgt spid="10035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03564"/>
                                        </p:tgtEl>
                                        <p:attrNameLst>
                                          <p:attrName>style.visibility</p:attrName>
                                        </p:attrNameLst>
                                      </p:cBhvr>
                                      <p:to>
                                        <p:strVal val="visible"/>
                                      </p:to>
                                    </p:set>
                                    <p:animEffect transition="in" filter="wipe(left)">
                                      <p:cBhvr>
                                        <p:cTn id="26" dur="500"/>
                                        <p:tgtEl>
                                          <p:spTgt spid="1003564"/>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1003565"/>
                                        </p:tgtEl>
                                        <p:attrNameLst>
                                          <p:attrName>style.visibility</p:attrName>
                                        </p:attrNameLst>
                                      </p:cBhvr>
                                      <p:to>
                                        <p:strVal val="visible"/>
                                      </p:to>
                                    </p:set>
                                    <p:animEffect transition="in" filter="wipe(left)">
                                      <p:cBhvr>
                                        <p:cTn id="30" dur="500"/>
                                        <p:tgtEl>
                                          <p:spTgt spid="10035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03536"/>
                                        </p:tgtEl>
                                        <p:attrNameLst>
                                          <p:attrName>style.visibility</p:attrName>
                                        </p:attrNameLst>
                                      </p:cBhvr>
                                      <p:to>
                                        <p:strVal val="visible"/>
                                      </p:to>
                                    </p:set>
                                    <p:animEffect transition="in" filter="wipe(left)">
                                      <p:cBhvr>
                                        <p:cTn id="35" dur="500"/>
                                        <p:tgtEl>
                                          <p:spTgt spid="10035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03541"/>
                                        </p:tgtEl>
                                        <p:attrNameLst>
                                          <p:attrName>style.visibility</p:attrName>
                                        </p:attrNameLst>
                                      </p:cBhvr>
                                      <p:to>
                                        <p:strVal val="visible"/>
                                      </p:to>
                                    </p:set>
                                    <p:animEffect transition="in" filter="wipe(left)">
                                      <p:cBhvr>
                                        <p:cTn id="40" dur="500"/>
                                        <p:tgtEl>
                                          <p:spTgt spid="10035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03550"/>
                                        </p:tgtEl>
                                        <p:attrNameLst>
                                          <p:attrName>style.visibility</p:attrName>
                                        </p:attrNameLst>
                                      </p:cBhvr>
                                      <p:to>
                                        <p:strVal val="visible"/>
                                      </p:to>
                                    </p:set>
                                    <p:animEffect transition="in" filter="wipe(left)">
                                      <p:cBhvr>
                                        <p:cTn id="45" dur="500"/>
                                        <p:tgtEl>
                                          <p:spTgt spid="10035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03566"/>
                                        </p:tgtEl>
                                        <p:attrNameLst>
                                          <p:attrName>style.visibility</p:attrName>
                                        </p:attrNameLst>
                                      </p:cBhvr>
                                      <p:to>
                                        <p:strVal val="visible"/>
                                      </p:to>
                                    </p:set>
                                    <p:animEffect transition="in" filter="wipe(left)">
                                      <p:cBhvr>
                                        <p:cTn id="50" dur="500"/>
                                        <p:tgtEl>
                                          <p:spTgt spid="100356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003567"/>
                                        </p:tgtEl>
                                        <p:attrNameLst>
                                          <p:attrName>style.visibility</p:attrName>
                                        </p:attrNameLst>
                                      </p:cBhvr>
                                      <p:to>
                                        <p:strVal val="visible"/>
                                      </p:to>
                                    </p:set>
                                    <p:animEffect transition="in" filter="wipe(left)">
                                      <p:cBhvr>
                                        <p:cTn id="55" dur="500"/>
                                        <p:tgtEl>
                                          <p:spTgt spid="100356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003568"/>
                                        </p:tgtEl>
                                        <p:attrNameLst>
                                          <p:attrName>style.visibility</p:attrName>
                                        </p:attrNameLst>
                                      </p:cBhvr>
                                      <p:to>
                                        <p:strVal val="visible"/>
                                      </p:to>
                                    </p:set>
                                    <p:animEffect transition="in" filter="wipe(left)">
                                      <p:cBhvr>
                                        <p:cTn id="60" dur="500"/>
                                        <p:tgtEl>
                                          <p:spTgt spid="100356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003569"/>
                                        </p:tgtEl>
                                        <p:attrNameLst>
                                          <p:attrName>style.visibility</p:attrName>
                                        </p:attrNameLst>
                                      </p:cBhvr>
                                      <p:to>
                                        <p:strVal val="visible"/>
                                      </p:to>
                                    </p:set>
                                    <p:animEffect transition="in" filter="wipe(left)">
                                      <p:cBhvr>
                                        <p:cTn id="65" dur="500"/>
                                        <p:tgtEl>
                                          <p:spTgt spid="10035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1003570"/>
                                        </p:tgtEl>
                                        <p:attrNameLst>
                                          <p:attrName>style.visibility</p:attrName>
                                        </p:attrNameLst>
                                      </p:cBhvr>
                                      <p:to>
                                        <p:strVal val="visible"/>
                                      </p:to>
                                    </p:set>
                                    <p:animEffect transition="in" filter="wipe(left)">
                                      <p:cBhvr>
                                        <p:cTn id="70" dur="500"/>
                                        <p:tgtEl>
                                          <p:spTgt spid="100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3" grpId="0" build="p" autoUpdateAnimBg="0"/>
      <p:bldP spid="1003571" grpId="0" animBg="1" autoUpdateAnimBg="0"/>
      <p:bldP spid="1003572"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Text Box 2">
            <a:extLst>
              <a:ext uri="{FF2B5EF4-FFF2-40B4-BE49-F238E27FC236}">
                <a16:creationId xmlns:a16="http://schemas.microsoft.com/office/drawing/2014/main" id="{0CD0C87D-099B-36DB-FA63-78D677A37B48}"/>
              </a:ext>
            </a:extLst>
          </p:cNvPr>
          <p:cNvSpPr txBox="1">
            <a:spLocks noChangeArrowheads="1"/>
          </p:cNvSpPr>
          <p:nvPr/>
        </p:nvSpPr>
        <p:spPr bwMode="auto">
          <a:xfrm>
            <a:off x="323850" y="260350"/>
            <a:ext cx="6324600" cy="579438"/>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2. </a:t>
            </a:r>
            <a:r>
              <a:rPr kumimoji="0" lang="en-US" altLang="zh-CN" b="1">
                <a:solidFill>
                  <a:schemeClr val="tx2"/>
                </a:solidFill>
              </a:rPr>
              <a:t>Mutual-induction </a:t>
            </a:r>
            <a:r>
              <a:rPr kumimoji="0" lang="en-US" altLang="zh-CN" sz="2400" b="1">
                <a:solidFill>
                  <a:schemeClr val="tx2"/>
                </a:solidFill>
                <a:latin typeface="楷体_GB2312" pitchFamily="49" charset="-122"/>
                <a:ea typeface="楷体_GB2312" pitchFamily="49" charset="-122"/>
              </a:rPr>
              <a:t>(</a:t>
            </a:r>
            <a:r>
              <a:rPr lang="zh-CN" altLang="en-US" sz="2400" b="1">
                <a:latin typeface="楷体_GB2312" pitchFamily="49" charset="-122"/>
                <a:ea typeface="楷体_GB2312" pitchFamily="49" charset="-122"/>
              </a:rPr>
              <a:t>互感</a:t>
            </a:r>
            <a:r>
              <a:rPr lang="zh-CN" altLang="zh-CN" sz="2400" b="1">
                <a:ea typeface="楷体_GB2312" pitchFamily="49" charset="-122"/>
              </a:rPr>
              <a:t>应</a:t>
            </a:r>
            <a:r>
              <a:rPr lang="en-US" altLang="zh-CN" sz="2400" b="1">
                <a:latin typeface="楷体_GB2312" pitchFamily="49" charset="-122"/>
                <a:ea typeface="楷体_GB2312" pitchFamily="49" charset="-122"/>
              </a:rPr>
              <a:t>)</a:t>
            </a:r>
            <a:r>
              <a:rPr lang="en-US" altLang="zh-CN" sz="2800" b="1"/>
              <a:t>(P643)</a:t>
            </a:r>
          </a:p>
        </p:txBody>
      </p:sp>
      <p:sp>
        <p:nvSpPr>
          <p:cNvPr id="1004547" name="Text Box 3">
            <a:extLst>
              <a:ext uri="{FF2B5EF4-FFF2-40B4-BE49-F238E27FC236}">
                <a16:creationId xmlns:a16="http://schemas.microsoft.com/office/drawing/2014/main" id="{4BA24E0E-D4B0-0E2E-1823-FD706DD81421}"/>
              </a:ext>
            </a:extLst>
          </p:cNvPr>
          <p:cNvSpPr txBox="1">
            <a:spLocks noChangeArrowheads="1"/>
          </p:cNvSpPr>
          <p:nvPr/>
        </p:nvSpPr>
        <p:spPr bwMode="auto">
          <a:xfrm>
            <a:off x="76200" y="836613"/>
            <a:ext cx="89154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A steady current in one coil will set up a magnetic flux linking the other coil. If current changes with time, an EMF appears in the second coil. The process is called </a:t>
            </a:r>
            <a:r>
              <a:rPr lang="en-US" altLang="zh-CN" b="1">
                <a:solidFill>
                  <a:srgbClr val="FF0000"/>
                </a:solidFill>
              </a:rPr>
              <a:t>mutual induction</a:t>
            </a:r>
            <a:r>
              <a:rPr lang="en-US" altLang="zh-CN" b="1">
                <a:solidFill>
                  <a:srgbClr val="3333FF"/>
                </a:solidFill>
              </a:rPr>
              <a:t>.</a:t>
            </a:r>
          </a:p>
        </p:txBody>
      </p:sp>
      <p:sp>
        <p:nvSpPr>
          <p:cNvPr id="1004557" name="Text Box 13">
            <a:extLst>
              <a:ext uri="{FF2B5EF4-FFF2-40B4-BE49-F238E27FC236}">
                <a16:creationId xmlns:a16="http://schemas.microsoft.com/office/drawing/2014/main" id="{09DBB2FE-534B-FD7A-BB53-E055F047646D}"/>
              </a:ext>
            </a:extLst>
          </p:cNvPr>
          <p:cNvSpPr txBox="1">
            <a:spLocks noChangeArrowheads="1"/>
          </p:cNvSpPr>
          <p:nvPr/>
        </p:nvSpPr>
        <p:spPr bwMode="auto">
          <a:xfrm>
            <a:off x="228600" y="2954338"/>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Define the </a:t>
            </a:r>
            <a:r>
              <a:rPr lang="en-US" altLang="zh-CN" b="1" i="1">
                <a:solidFill>
                  <a:srgbClr val="FF0000"/>
                </a:solidFill>
              </a:rPr>
              <a:t>mutual inductance</a:t>
            </a:r>
            <a:r>
              <a:rPr lang="en-US" altLang="zh-CN" b="1">
                <a:solidFill>
                  <a:srgbClr val="FF0000"/>
                </a:solidFill>
              </a:rPr>
              <a:t> </a:t>
            </a:r>
            <a:r>
              <a:rPr lang="en-US" altLang="zh-CN" b="1" i="1">
                <a:solidFill>
                  <a:srgbClr val="FF0000"/>
                </a:solidFill>
              </a:rPr>
              <a:t>M</a:t>
            </a:r>
            <a:r>
              <a:rPr lang="en-US" altLang="zh-CN" b="1" baseline="-25000">
                <a:solidFill>
                  <a:srgbClr val="FF0000"/>
                </a:solidFill>
              </a:rPr>
              <a:t>21</a:t>
            </a:r>
            <a:r>
              <a:rPr lang="en-US" altLang="zh-CN" b="1" i="1" baseline="-25000"/>
              <a:t> </a:t>
            </a:r>
            <a:r>
              <a:rPr lang="en-US" altLang="zh-CN" b="1"/>
              <a:t>of coil 2 with respect to coil 1 as </a:t>
            </a:r>
            <a:r>
              <a:rPr lang="zh-CN" altLang="en-US" sz="2400" b="1"/>
              <a:t>（线圈</a:t>
            </a:r>
            <a:r>
              <a:rPr lang="en-US" altLang="zh-CN" sz="2400" b="1"/>
              <a:t>1</a:t>
            </a:r>
            <a:r>
              <a:rPr lang="zh-CN" altLang="en-US" sz="2400" b="1"/>
              <a:t>对</a:t>
            </a:r>
            <a:r>
              <a:rPr lang="en-US" altLang="zh-CN" sz="2400" b="1"/>
              <a:t>2</a:t>
            </a:r>
            <a:r>
              <a:rPr lang="zh-CN" altLang="en-US" sz="2400" b="1"/>
              <a:t>的</a:t>
            </a:r>
            <a:r>
              <a:rPr lang="zh-CN" altLang="en-US" sz="2400" b="1">
                <a:solidFill>
                  <a:srgbClr val="3333FF"/>
                </a:solidFill>
              </a:rPr>
              <a:t>互感</a:t>
            </a:r>
            <a:r>
              <a:rPr lang="zh-CN" altLang="en-US" sz="2400" b="1"/>
              <a:t>系数）：</a:t>
            </a:r>
            <a:endParaRPr lang="zh-CN" altLang="en-US" b="1"/>
          </a:p>
        </p:txBody>
      </p:sp>
      <p:graphicFrame>
        <p:nvGraphicFramePr>
          <p:cNvPr id="1004558" name="Object 14">
            <a:extLst>
              <a:ext uri="{FF2B5EF4-FFF2-40B4-BE49-F238E27FC236}">
                <a16:creationId xmlns:a16="http://schemas.microsoft.com/office/drawing/2014/main" id="{10249B01-C06A-FEAA-2C7F-AA5DBA76E4E4}"/>
              </a:ext>
            </a:extLst>
          </p:cNvPr>
          <p:cNvGraphicFramePr>
            <a:graphicFrameLocks noChangeAspect="1"/>
          </p:cNvGraphicFramePr>
          <p:nvPr/>
        </p:nvGraphicFramePr>
        <p:xfrm>
          <a:off x="1547813" y="4187825"/>
          <a:ext cx="1677987" cy="839788"/>
        </p:xfrm>
        <a:graphic>
          <a:graphicData uri="http://schemas.openxmlformats.org/presentationml/2006/ole">
            <mc:AlternateContent xmlns:mc="http://schemas.openxmlformats.org/markup-compatibility/2006">
              <mc:Choice xmlns:v="urn:schemas-microsoft-com:vml" Requires="v">
                <p:oleObj name="公式" r:id="rId2" imgW="20485100" imgH="10236200" progId="Equation.3">
                  <p:embed/>
                </p:oleObj>
              </mc:Choice>
              <mc:Fallback>
                <p:oleObj name="公式" r:id="rId2" imgW="20485100" imgH="102362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187825"/>
                        <a:ext cx="1677987"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4559" name="Object 15">
            <a:extLst>
              <a:ext uri="{FF2B5EF4-FFF2-40B4-BE49-F238E27FC236}">
                <a16:creationId xmlns:a16="http://schemas.microsoft.com/office/drawing/2014/main" id="{56A5BF2C-FEFB-F508-6C44-1AA8C35CC5C1}"/>
              </a:ext>
            </a:extLst>
          </p:cNvPr>
          <p:cNvGraphicFramePr>
            <a:graphicFrameLocks noChangeAspect="1"/>
          </p:cNvGraphicFramePr>
          <p:nvPr/>
        </p:nvGraphicFramePr>
        <p:xfrm>
          <a:off x="1527175" y="5326063"/>
          <a:ext cx="2181225" cy="484187"/>
        </p:xfrm>
        <a:graphic>
          <a:graphicData uri="http://schemas.openxmlformats.org/presentationml/2006/ole">
            <mc:AlternateContent xmlns:mc="http://schemas.openxmlformats.org/markup-compatibility/2006">
              <mc:Choice xmlns:v="urn:schemas-microsoft-com:vml" Requires="v">
                <p:oleObj name="公式" r:id="rId4" imgW="22529800" imgH="4978400" progId="Equation.3">
                  <p:embed/>
                </p:oleObj>
              </mc:Choice>
              <mc:Fallback>
                <p:oleObj name="公式" r:id="rId4" imgW="22529800" imgH="49784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5326063"/>
                        <a:ext cx="2181225"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4560" name="Object 16">
            <a:extLst>
              <a:ext uri="{FF2B5EF4-FFF2-40B4-BE49-F238E27FC236}">
                <a16:creationId xmlns:a16="http://schemas.microsoft.com/office/drawing/2014/main" id="{68DF9786-AA07-919F-7BC0-43CD0EAA0297}"/>
              </a:ext>
            </a:extLst>
          </p:cNvPr>
          <p:cNvGraphicFramePr>
            <a:graphicFrameLocks noChangeAspect="1"/>
          </p:cNvGraphicFramePr>
          <p:nvPr/>
        </p:nvGraphicFramePr>
        <p:xfrm>
          <a:off x="6419850" y="4038600"/>
          <a:ext cx="2344738" cy="2667000"/>
        </p:xfrm>
        <a:graphic>
          <a:graphicData uri="http://schemas.openxmlformats.org/presentationml/2006/ole">
            <mc:AlternateContent xmlns:mc="http://schemas.openxmlformats.org/markup-compatibility/2006">
              <mc:Choice xmlns:v="urn:schemas-microsoft-com:vml" Requires="v">
                <p:oleObj name="BMP 图象" r:id="rId6" imgW="2311400" imgH="2628900" progId="Paint.Picture">
                  <p:embed/>
                </p:oleObj>
              </mc:Choice>
              <mc:Fallback>
                <p:oleObj name="BMP 图象" r:id="rId6" imgW="2311400" imgH="2628900" progId="Paint.Picture">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9850" y="4038600"/>
                        <a:ext cx="234473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4546"/>
                                        </p:tgtEl>
                                        <p:attrNameLst>
                                          <p:attrName>style.visibility</p:attrName>
                                        </p:attrNameLst>
                                      </p:cBhvr>
                                      <p:to>
                                        <p:strVal val="visible"/>
                                      </p:to>
                                    </p:set>
                                    <p:animEffect transition="in" filter="wipe(left)">
                                      <p:cBhvr>
                                        <p:cTn id="7" dur="500"/>
                                        <p:tgtEl>
                                          <p:spTgt spid="100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04547"/>
                                        </p:tgtEl>
                                        <p:attrNameLst>
                                          <p:attrName>style.visibility</p:attrName>
                                        </p:attrNameLst>
                                      </p:cBhvr>
                                      <p:to>
                                        <p:strVal val="visible"/>
                                      </p:to>
                                    </p:set>
                                    <p:animEffect transition="in" filter="blinds(horizontal)">
                                      <p:cBhvr>
                                        <p:cTn id="12" dur="500"/>
                                        <p:tgtEl>
                                          <p:spTgt spid="1004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04560"/>
                                        </p:tgtEl>
                                        <p:attrNameLst>
                                          <p:attrName>style.visibility</p:attrName>
                                        </p:attrNameLst>
                                      </p:cBhvr>
                                      <p:to>
                                        <p:strVal val="visible"/>
                                      </p:to>
                                    </p:set>
                                    <p:animEffect transition="in" filter="dissolve">
                                      <p:cBhvr>
                                        <p:cTn id="17" dur="500"/>
                                        <p:tgtEl>
                                          <p:spTgt spid="10045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4557">
                                            <p:txEl>
                                              <p:pRg st="0" end="0"/>
                                            </p:txEl>
                                          </p:spTgt>
                                        </p:tgtEl>
                                        <p:attrNameLst>
                                          <p:attrName>style.visibility</p:attrName>
                                        </p:attrNameLst>
                                      </p:cBhvr>
                                      <p:to>
                                        <p:strVal val="visible"/>
                                      </p:to>
                                    </p:set>
                                    <p:animEffect transition="in" filter="wipe(left)">
                                      <p:cBhvr>
                                        <p:cTn id="22" dur="500"/>
                                        <p:tgtEl>
                                          <p:spTgt spid="100455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4558"/>
                                        </p:tgtEl>
                                        <p:attrNameLst>
                                          <p:attrName>style.visibility</p:attrName>
                                        </p:attrNameLst>
                                      </p:cBhvr>
                                      <p:to>
                                        <p:strVal val="visible"/>
                                      </p:to>
                                    </p:set>
                                    <p:animEffect transition="in" filter="wipe(left)">
                                      <p:cBhvr>
                                        <p:cTn id="27" dur="500"/>
                                        <p:tgtEl>
                                          <p:spTgt spid="1004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04559"/>
                                        </p:tgtEl>
                                        <p:attrNameLst>
                                          <p:attrName>style.visibility</p:attrName>
                                        </p:attrNameLst>
                                      </p:cBhvr>
                                      <p:to>
                                        <p:strVal val="visible"/>
                                      </p:to>
                                    </p:set>
                                    <p:animEffect transition="in" filter="wipe(left)">
                                      <p:cBhvr>
                                        <p:cTn id="32" dur="500"/>
                                        <p:tgtEl>
                                          <p:spTgt spid="1004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6" grpId="0" animBg="1" autoUpdateAnimBg="0"/>
      <p:bldP spid="1004547" grpId="0" autoUpdateAnimBg="0"/>
      <p:bldP spid="100455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1" name="Object 2">
            <a:extLst>
              <a:ext uri="{FF2B5EF4-FFF2-40B4-BE49-F238E27FC236}">
                <a16:creationId xmlns:a16="http://schemas.microsoft.com/office/drawing/2014/main" id="{2AF60805-30E6-D5D5-D337-F7E9B0A9D13B}"/>
              </a:ext>
            </a:extLst>
          </p:cNvPr>
          <p:cNvGraphicFramePr>
            <a:graphicFrameLocks noChangeAspect="1"/>
          </p:cNvGraphicFramePr>
          <p:nvPr/>
        </p:nvGraphicFramePr>
        <p:xfrm>
          <a:off x="1524000" y="5238750"/>
          <a:ext cx="152400" cy="292100"/>
        </p:xfrm>
        <a:graphic>
          <a:graphicData uri="http://schemas.openxmlformats.org/presentationml/2006/ole">
            <mc:AlternateContent xmlns:mc="http://schemas.openxmlformats.org/markup-compatibility/2006">
              <mc:Choice xmlns:v="urn:schemas-microsoft-com:vml" Requires="v">
                <p:oleObj name="Equation" r:id="rId2" imgW="3505200" imgH="6731000" progId="Equation.3">
                  <p:embed/>
                </p:oleObj>
              </mc:Choice>
              <mc:Fallback>
                <p:oleObj name="Equation" r:id="rId2" imgW="3505200" imgH="6731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238750"/>
                        <a:ext cx="1524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5571" name="Text Box 3">
            <a:extLst>
              <a:ext uri="{FF2B5EF4-FFF2-40B4-BE49-F238E27FC236}">
                <a16:creationId xmlns:a16="http://schemas.microsoft.com/office/drawing/2014/main" id="{760FC1E8-D04E-10D9-5535-E349EB1796B8}"/>
              </a:ext>
            </a:extLst>
          </p:cNvPr>
          <p:cNvSpPr txBox="1">
            <a:spLocks noChangeArrowheads="1"/>
          </p:cNvSpPr>
          <p:nvPr/>
        </p:nvSpPr>
        <p:spPr bwMode="auto">
          <a:xfrm>
            <a:off x="152400" y="76200"/>
            <a:ext cx="838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If, by external means, we cause </a:t>
            </a:r>
            <a:r>
              <a:rPr lang="en-US" altLang="zh-CN" b="1" i="1"/>
              <a:t>I</a:t>
            </a:r>
            <a:r>
              <a:rPr lang="en-US" altLang="zh-CN" b="1" baseline="-25000"/>
              <a:t>1 </a:t>
            </a:r>
            <a:r>
              <a:rPr lang="en-US" altLang="zh-CN" b="1"/>
              <a:t>to vary with time, then</a:t>
            </a:r>
          </a:p>
        </p:txBody>
      </p:sp>
      <p:graphicFrame>
        <p:nvGraphicFramePr>
          <p:cNvPr id="1005572" name="Object 4">
            <a:extLst>
              <a:ext uri="{FF2B5EF4-FFF2-40B4-BE49-F238E27FC236}">
                <a16:creationId xmlns:a16="http://schemas.microsoft.com/office/drawing/2014/main" id="{69DE7A4C-F2B2-B37E-A0C5-F45B579C1DDD}"/>
              </a:ext>
            </a:extLst>
          </p:cNvPr>
          <p:cNvGraphicFramePr>
            <a:graphicFrameLocks noChangeAspect="1"/>
          </p:cNvGraphicFramePr>
          <p:nvPr/>
        </p:nvGraphicFramePr>
        <p:xfrm>
          <a:off x="2051050" y="1058863"/>
          <a:ext cx="2574925" cy="831850"/>
        </p:xfrm>
        <a:graphic>
          <a:graphicData uri="http://schemas.openxmlformats.org/presentationml/2006/ole">
            <mc:AlternateContent xmlns:mc="http://schemas.openxmlformats.org/markup-compatibility/2006">
              <mc:Choice xmlns:v="urn:schemas-microsoft-com:vml" Requires="v">
                <p:oleObj name="公式" r:id="rId4" imgW="28968700" imgH="9359900" progId="Equation.3">
                  <p:embed/>
                </p:oleObj>
              </mc:Choice>
              <mc:Fallback>
                <p:oleObj name="公式" r:id="rId4" imgW="28968700" imgH="935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058863"/>
                        <a:ext cx="2574925"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5573" name="Object 5">
            <a:extLst>
              <a:ext uri="{FF2B5EF4-FFF2-40B4-BE49-F238E27FC236}">
                <a16:creationId xmlns:a16="http://schemas.microsoft.com/office/drawing/2014/main" id="{B0D14FDE-D25A-2941-8902-609B29052698}"/>
              </a:ext>
            </a:extLst>
          </p:cNvPr>
          <p:cNvGraphicFramePr>
            <a:graphicFrameLocks noChangeAspect="1"/>
          </p:cNvGraphicFramePr>
          <p:nvPr/>
        </p:nvGraphicFramePr>
        <p:xfrm>
          <a:off x="2843213" y="5013325"/>
          <a:ext cx="2206625" cy="954088"/>
        </p:xfrm>
        <a:graphic>
          <a:graphicData uri="http://schemas.openxmlformats.org/presentationml/2006/ole">
            <mc:AlternateContent xmlns:mc="http://schemas.openxmlformats.org/markup-compatibility/2006">
              <mc:Choice xmlns:v="urn:schemas-microsoft-com:vml" Requires="v">
                <p:oleObj name="公式" r:id="rId6" imgW="21653500" imgH="9359900" progId="Equation.3">
                  <p:embed/>
                </p:oleObj>
              </mc:Choice>
              <mc:Fallback>
                <p:oleObj name="公式" r:id="rId6" imgW="21653500" imgH="9359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5013325"/>
                        <a:ext cx="2206625" cy="954088"/>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5574" name="Text Box 6">
            <a:extLst>
              <a:ext uri="{FF2B5EF4-FFF2-40B4-BE49-F238E27FC236}">
                <a16:creationId xmlns:a16="http://schemas.microsoft.com/office/drawing/2014/main" id="{A8E29953-8BDA-C9CD-E6CA-3E78607688F6}"/>
              </a:ext>
            </a:extLst>
          </p:cNvPr>
          <p:cNvSpPr txBox="1">
            <a:spLocks noChangeArrowheads="1"/>
          </p:cNvSpPr>
          <p:nvPr/>
        </p:nvSpPr>
        <p:spPr bwMode="auto">
          <a:xfrm>
            <a:off x="152400" y="4343400"/>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By similar way (interchanging the roles of coils 1 and 2) ,</a:t>
            </a:r>
          </a:p>
        </p:txBody>
      </p:sp>
      <p:sp>
        <p:nvSpPr>
          <p:cNvPr id="1005575" name="Text Box 7">
            <a:extLst>
              <a:ext uri="{FF2B5EF4-FFF2-40B4-BE49-F238E27FC236}">
                <a16:creationId xmlns:a16="http://schemas.microsoft.com/office/drawing/2014/main" id="{71070F10-F172-37A3-6778-EF1258F5AF9E}"/>
              </a:ext>
            </a:extLst>
          </p:cNvPr>
          <p:cNvSpPr txBox="1">
            <a:spLocks noChangeArrowheads="1"/>
          </p:cNvSpPr>
          <p:nvPr/>
        </p:nvSpPr>
        <p:spPr bwMode="auto">
          <a:xfrm>
            <a:off x="228600" y="205740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According to Faraday’s law (with a minus sign to indicate direction):</a:t>
            </a:r>
          </a:p>
        </p:txBody>
      </p:sp>
      <p:graphicFrame>
        <p:nvGraphicFramePr>
          <p:cNvPr id="1005576" name="Object 8">
            <a:extLst>
              <a:ext uri="{FF2B5EF4-FFF2-40B4-BE49-F238E27FC236}">
                <a16:creationId xmlns:a16="http://schemas.microsoft.com/office/drawing/2014/main" id="{75A0AF37-9F9C-18B0-2482-9F501C2DF542}"/>
              </a:ext>
            </a:extLst>
          </p:cNvPr>
          <p:cNvGraphicFramePr>
            <a:graphicFrameLocks noChangeAspect="1"/>
          </p:cNvGraphicFramePr>
          <p:nvPr/>
        </p:nvGraphicFramePr>
        <p:xfrm>
          <a:off x="1619250" y="3330575"/>
          <a:ext cx="2160588" cy="933450"/>
        </p:xfrm>
        <a:graphic>
          <a:graphicData uri="http://schemas.openxmlformats.org/presentationml/2006/ole">
            <mc:AlternateContent xmlns:mc="http://schemas.openxmlformats.org/markup-compatibility/2006">
              <mc:Choice xmlns:v="urn:schemas-microsoft-com:vml" Requires="v">
                <p:oleObj name="公式" r:id="rId8" imgW="21653500" imgH="9359900" progId="Equation.3">
                  <p:embed/>
                </p:oleObj>
              </mc:Choice>
              <mc:Fallback>
                <p:oleObj name="公式" r:id="rId8" imgW="21653500" imgH="9359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3330575"/>
                        <a:ext cx="2160588" cy="933450"/>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5580" name="Group 12">
            <a:extLst>
              <a:ext uri="{FF2B5EF4-FFF2-40B4-BE49-F238E27FC236}">
                <a16:creationId xmlns:a16="http://schemas.microsoft.com/office/drawing/2014/main" id="{2A0D5EB1-110D-61A7-E09E-798E91D331F2}"/>
              </a:ext>
            </a:extLst>
          </p:cNvPr>
          <p:cNvGrpSpPr>
            <a:grpSpLocks/>
          </p:cNvGrpSpPr>
          <p:nvPr/>
        </p:nvGrpSpPr>
        <p:grpSpPr bwMode="auto">
          <a:xfrm>
            <a:off x="3962400" y="3371850"/>
            <a:ext cx="4191000" cy="855663"/>
            <a:chOff x="2496" y="2124"/>
            <a:chExt cx="2640" cy="539"/>
          </a:xfrm>
        </p:grpSpPr>
        <p:sp>
          <p:nvSpPr>
            <p:cNvPr id="40969" name="Text Box 10">
              <a:extLst>
                <a:ext uri="{FF2B5EF4-FFF2-40B4-BE49-F238E27FC236}">
                  <a16:creationId xmlns:a16="http://schemas.microsoft.com/office/drawing/2014/main" id="{7CB0A4AA-0B0B-331C-6BEB-151CC0B90F86}"/>
                </a:ext>
              </a:extLst>
            </p:cNvPr>
            <p:cNvSpPr txBox="1">
              <a:spLocks noChangeArrowheads="1"/>
            </p:cNvSpPr>
            <p:nvPr/>
          </p:nvSpPr>
          <p:spPr bwMode="auto">
            <a:xfrm>
              <a:off x="2496" y="2196"/>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(compare to                )</a:t>
              </a:r>
            </a:p>
          </p:txBody>
        </p:sp>
        <p:graphicFrame>
          <p:nvGraphicFramePr>
            <p:cNvPr id="40970" name="Object 11">
              <a:extLst>
                <a:ext uri="{FF2B5EF4-FFF2-40B4-BE49-F238E27FC236}">
                  <a16:creationId xmlns:a16="http://schemas.microsoft.com/office/drawing/2014/main" id="{16ECC3C0-0B13-7F04-59D1-AE0FEC7AB094}"/>
                </a:ext>
              </a:extLst>
            </p:cNvPr>
            <p:cNvGraphicFramePr>
              <a:graphicFrameLocks noChangeAspect="1"/>
            </p:cNvGraphicFramePr>
            <p:nvPr/>
          </p:nvGraphicFramePr>
          <p:xfrm>
            <a:off x="3905" y="2124"/>
            <a:ext cx="907" cy="539"/>
          </p:xfrm>
          <a:graphic>
            <a:graphicData uri="http://schemas.openxmlformats.org/presentationml/2006/ole">
              <mc:AlternateContent xmlns:mc="http://schemas.openxmlformats.org/markup-compatibility/2006">
                <mc:Choice xmlns:v="urn:schemas-microsoft-com:vml" Requires="v">
                  <p:oleObj name="公式" r:id="rId10" imgW="15798800" imgH="9359900" progId="Equation.3">
                    <p:embed/>
                  </p:oleObj>
                </mc:Choice>
                <mc:Fallback>
                  <p:oleObj name="公式" r:id="rId10" imgW="15798800" imgH="93599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5" y="2124"/>
                          <a:ext cx="907" cy="53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Effect transition="in" filter="wipe(left)">
                                      <p:cBhvr>
                                        <p:cTn id="7" dur="500"/>
                                        <p:tgtEl>
                                          <p:spTgt spid="100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5572"/>
                                        </p:tgtEl>
                                        <p:attrNameLst>
                                          <p:attrName>style.visibility</p:attrName>
                                        </p:attrNameLst>
                                      </p:cBhvr>
                                      <p:to>
                                        <p:strVal val="visible"/>
                                      </p:to>
                                    </p:set>
                                    <p:animEffect transition="in" filter="wipe(left)">
                                      <p:cBhvr>
                                        <p:cTn id="12" dur="500"/>
                                        <p:tgtEl>
                                          <p:spTgt spid="1005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5575">
                                            <p:txEl>
                                              <p:pRg st="0" end="0"/>
                                            </p:txEl>
                                          </p:spTgt>
                                        </p:tgtEl>
                                        <p:attrNameLst>
                                          <p:attrName>style.visibility</p:attrName>
                                        </p:attrNameLst>
                                      </p:cBhvr>
                                      <p:to>
                                        <p:strVal val="visible"/>
                                      </p:to>
                                    </p:set>
                                    <p:animEffect transition="in" filter="wipe(left)">
                                      <p:cBhvr>
                                        <p:cTn id="17" dur="500"/>
                                        <p:tgtEl>
                                          <p:spTgt spid="100557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5576"/>
                                        </p:tgtEl>
                                        <p:attrNameLst>
                                          <p:attrName>style.visibility</p:attrName>
                                        </p:attrNameLst>
                                      </p:cBhvr>
                                      <p:to>
                                        <p:strVal val="visible"/>
                                      </p:to>
                                    </p:set>
                                    <p:animEffect transition="in" filter="wipe(left)">
                                      <p:cBhvr>
                                        <p:cTn id="22" dur="500"/>
                                        <p:tgtEl>
                                          <p:spTgt spid="10055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5580"/>
                                        </p:tgtEl>
                                        <p:attrNameLst>
                                          <p:attrName>style.visibility</p:attrName>
                                        </p:attrNameLst>
                                      </p:cBhvr>
                                      <p:to>
                                        <p:strVal val="visible"/>
                                      </p:to>
                                    </p:set>
                                    <p:animEffect transition="in" filter="wipe(left)">
                                      <p:cBhvr>
                                        <p:cTn id="27" dur="500"/>
                                        <p:tgtEl>
                                          <p:spTgt spid="10055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05574">
                                            <p:txEl>
                                              <p:pRg st="0" end="0"/>
                                            </p:txEl>
                                          </p:spTgt>
                                        </p:tgtEl>
                                        <p:attrNameLst>
                                          <p:attrName>style.visibility</p:attrName>
                                        </p:attrNameLst>
                                      </p:cBhvr>
                                      <p:to>
                                        <p:strVal val="visible"/>
                                      </p:to>
                                    </p:set>
                                    <p:animEffect transition="in" filter="wipe(left)">
                                      <p:cBhvr>
                                        <p:cTn id="32" dur="500"/>
                                        <p:tgtEl>
                                          <p:spTgt spid="100557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05573"/>
                                        </p:tgtEl>
                                        <p:attrNameLst>
                                          <p:attrName>style.visibility</p:attrName>
                                        </p:attrNameLst>
                                      </p:cBhvr>
                                      <p:to>
                                        <p:strVal val="visible"/>
                                      </p:to>
                                    </p:set>
                                    <p:animEffect transition="in" filter="wipe(left)">
                                      <p:cBhvr>
                                        <p:cTn id="37" dur="500"/>
                                        <p:tgtEl>
                                          <p:spTgt spid="100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build="p" autoUpdateAnimBg="0"/>
      <p:bldP spid="1005574" grpId="0" build="p" autoUpdateAnimBg="0"/>
      <p:bldP spid="100557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Text Box 2">
            <a:extLst>
              <a:ext uri="{FF2B5EF4-FFF2-40B4-BE49-F238E27FC236}">
                <a16:creationId xmlns:a16="http://schemas.microsoft.com/office/drawing/2014/main" id="{2A21FB6D-4994-533F-1A00-0589C18143BF}"/>
              </a:ext>
            </a:extLst>
          </p:cNvPr>
          <p:cNvSpPr txBox="1">
            <a:spLocks noChangeArrowheads="1"/>
          </p:cNvSpPr>
          <p:nvPr/>
        </p:nvSpPr>
        <p:spPr bwMode="auto">
          <a:xfrm>
            <a:off x="228600" y="7620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 EMF induced in either coil is proportional to the </a:t>
            </a:r>
            <a:r>
              <a:rPr lang="en-US" altLang="zh-CN" b="1">
                <a:solidFill>
                  <a:srgbClr val="FF0000"/>
                </a:solidFill>
              </a:rPr>
              <a:t>rate of change</a:t>
            </a:r>
            <a:r>
              <a:rPr lang="en-US" altLang="zh-CN" b="1">
                <a:solidFill>
                  <a:srgbClr val="3333FF"/>
                </a:solidFill>
              </a:rPr>
              <a:t> of current in the </a:t>
            </a:r>
            <a:r>
              <a:rPr lang="en-US" altLang="zh-CN" b="1">
                <a:solidFill>
                  <a:srgbClr val="FF0000"/>
                </a:solidFill>
              </a:rPr>
              <a:t>other</a:t>
            </a:r>
            <a:r>
              <a:rPr lang="en-US" altLang="zh-CN" b="1">
                <a:solidFill>
                  <a:srgbClr val="3333FF"/>
                </a:solidFill>
              </a:rPr>
              <a:t> coil.</a:t>
            </a:r>
          </a:p>
        </p:txBody>
      </p:sp>
      <p:grpSp>
        <p:nvGrpSpPr>
          <p:cNvPr id="1006595" name="Group 3">
            <a:extLst>
              <a:ext uri="{FF2B5EF4-FFF2-40B4-BE49-F238E27FC236}">
                <a16:creationId xmlns:a16="http://schemas.microsoft.com/office/drawing/2014/main" id="{7A0CF72F-BCD0-278D-0337-8104F133340D}"/>
              </a:ext>
            </a:extLst>
          </p:cNvPr>
          <p:cNvGrpSpPr>
            <a:grpSpLocks/>
          </p:cNvGrpSpPr>
          <p:nvPr/>
        </p:nvGrpSpPr>
        <p:grpSpPr bwMode="auto">
          <a:xfrm>
            <a:off x="1066800" y="1219200"/>
            <a:ext cx="6038850" cy="579438"/>
            <a:chOff x="816" y="1315"/>
            <a:chExt cx="3804" cy="365"/>
          </a:xfrm>
        </p:grpSpPr>
        <p:sp>
          <p:nvSpPr>
            <p:cNvPr id="41992" name="Text Box 4">
              <a:extLst>
                <a:ext uri="{FF2B5EF4-FFF2-40B4-BE49-F238E27FC236}">
                  <a16:creationId xmlns:a16="http://schemas.microsoft.com/office/drawing/2014/main" id="{8702128C-A9F4-3400-937B-3B832936C1C1}"/>
                </a:ext>
              </a:extLst>
            </p:cNvPr>
            <p:cNvSpPr txBox="1">
              <a:spLocks noChangeArrowheads="1"/>
            </p:cNvSpPr>
            <p:nvPr/>
          </p:nvSpPr>
          <p:spPr bwMode="auto">
            <a:xfrm>
              <a:off x="816" y="1315"/>
              <a:ext cx="20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It can be proved:</a:t>
              </a:r>
            </a:p>
          </p:txBody>
        </p:sp>
        <p:graphicFrame>
          <p:nvGraphicFramePr>
            <p:cNvPr id="41993" name="Object 5">
              <a:extLst>
                <a:ext uri="{FF2B5EF4-FFF2-40B4-BE49-F238E27FC236}">
                  <a16:creationId xmlns:a16="http://schemas.microsoft.com/office/drawing/2014/main" id="{B382C8C1-4ABC-3CDE-2C25-49674857C01C}"/>
                </a:ext>
              </a:extLst>
            </p:cNvPr>
            <p:cNvGraphicFramePr>
              <a:graphicFrameLocks noChangeAspect="1"/>
            </p:cNvGraphicFramePr>
            <p:nvPr/>
          </p:nvGraphicFramePr>
          <p:xfrm>
            <a:off x="2928" y="1344"/>
            <a:ext cx="1692" cy="332"/>
          </p:xfrm>
          <a:graphic>
            <a:graphicData uri="http://schemas.openxmlformats.org/presentationml/2006/ole">
              <mc:AlternateContent xmlns:mc="http://schemas.openxmlformats.org/markup-compatibility/2006">
                <mc:Choice xmlns:v="urn:schemas-microsoft-com:vml" Requires="v">
                  <p:oleObj name="Equation" r:id="rId2" imgW="35699700" imgH="7023100" progId="Equation.3">
                    <p:embed/>
                  </p:oleObj>
                </mc:Choice>
                <mc:Fallback>
                  <p:oleObj name="Equation" r:id="rId2" imgW="35699700" imgH="70231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344"/>
                          <a:ext cx="1692" cy="332"/>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06598" name="Text Box 6">
            <a:extLst>
              <a:ext uri="{FF2B5EF4-FFF2-40B4-BE49-F238E27FC236}">
                <a16:creationId xmlns:a16="http://schemas.microsoft.com/office/drawing/2014/main" id="{2CB3FB0D-CF9E-C2FE-D7D0-05CA8DDADA7B}"/>
              </a:ext>
            </a:extLst>
          </p:cNvPr>
          <p:cNvSpPr txBox="1">
            <a:spLocks noChangeArrowheads="1"/>
          </p:cNvSpPr>
          <p:nvPr/>
        </p:nvSpPr>
        <p:spPr bwMode="auto">
          <a:xfrm>
            <a:off x="533400" y="19812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 SI unit for </a:t>
            </a:r>
            <a:r>
              <a:rPr lang="en-US" altLang="zh-CN" b="1" i="1">
                <a:solidFill>
                  <a:srgbClr val="3333FF"/>
                </a:solidFill>
              </a:rPr>
              <a:t>M</a:t>
            </a:r>
            <a:r>
              <a:rPr lang="en-US" altLang="zh-CN" b="1">
                <a:solidFill>
                  <a:srgbClr val="3333FF"/>
                </a:solidFill>
              </a:rPr>
              <a:t> (as for </a:t>
            </a:r>
            <a:r>
              <a:rPr lang="en-US" altLang="zh-CN" b="1" i="1">
                <a:solidFill>
                  <a:srgbClr val="3333FF"/>
                </a:solidFill>
              </a:rPr>
              <a:t>L</a:t>
            </a:r>
            <a:r>
              <a:rPr lang="en-US" altLang="zh-CN" b="1">
                <a:solidFill>
                  <a:srgbClr val="3333FF"/>
                </a:solidFill>
              </a:rPr>
              <a:t> ) is also the </a:t>
            </a:r>
            <a:r>
              <a:rPr lang="en-US" altLang="zh-CN" b="1">
                <a:solidFill>
                  <a:srgbClr val="FF0000"/>
                </a:solidFill>
              </a:rPr>
              <a:t>Henry</a:t>
            </a:r>
            <a:r>
              <a:rPr lang="en-US" altLang="zh-CN" b="1">
                <a:solidFill>
                  <a:srgbClr val="3333FF"/>
                </a:solidFill>
              </a:rPr>
              <a:t>.</a:t>
            </a:r>
          </a:p>
        </p:txBody>
      </p:sp>
      <p:sp>
        <p:nvSpPr>
          <p:cNvPr id="1006599" name="Text Box 7">
            <a:extLst>
              <a:ext uri="{FF2B5EF4-FFF2-40B4-BE49-F238E27FC236}">
                <a16:creationId xmlns:a16="http://schemas.microsoft.com/office/drawing/2014/main" id="{3CB36809-D385-160D-17FC-F5E512428B4E}"/>
              </a:ext>
            </a:extLst>
          </p:cNvPr>
          <p:cNvSpPr txBox="1">
            <a:spLocks noChangeArrowheads="1"/>
          </p:cNvSpPr>
          <p:nvPr/>
        </p:nvSpPr>
        <p:spPr bwMode="auto">
          <a:xfrm>
            <a:off x="152400" y="2590800"/>
            <a:ext cx="8915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In general, </a:t>
            </a:r>
            <a:r>
              <a:rPr lang="en-US" altLang="zh-CN" b="1" i="1">
                <a:solidFill>
                  <a:srgbClr val="3333FF"/>
                </a:solidFill>
              </a:rPr>
              <a:t>M</a:t>
            </a:r>
            <a:r>
              <a:rPr lang="en-US" altLang="zh-CN" b="1"/>
              <a:t> should be measured in experiments.</a:t>
            </a:r>
          </a:p>
        </p:txBody>
      </p:sp>
      <p:sp>
        <p:nvSpPr>
          <p:cNvPr id="1006601" name="Text Box 9">
            <a:extLst>
              <a:ext uri="{FF2B5EF4-FFF2-40B4-BE49-F238E27FC236}">
                <a16:creationId xmlns:a16="http://schemas.microsoft.com/office/drawing/2014/main" id="{9900363E-2F46-06F9-B1C3-4B387EC71313}"/>
              </a:ext>
            </a:extLst>
          </p:cNvPr>
          <p:cNvSpPr txBox="1">
            <a:spLocks noChangeArrowheads="1"/>
          </p:cNvSpPr>
          <p:nvPr/>
        </p:nvSpPr>
        <p:spPr bwMode="auto">
          <a:xfrm>
            <a:off x="76200" y="3657600"/>
            <a:ext cx="64770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660033"/>
                </a:solidFill>
              </a:rPr>
              <a:t>A coil of </a:t>
            </a:r>
            <a:r>
              <a:rPr lang="en-US" altLang="zh-CN" b="1" i="1">
                <a:solidFill>
                  <a:srgbClr val="660033"/>
                </a:solidFill>
              </a:rPr>
              <a:t>N</a:t>
            </a:r>
            <a:r>
              <a:rPr lang="en-US" altLang="zh-CN" b="1" baseline="-25000">
                <a:solidFill>
                  <a:srgbClr val="660033"/>
                </a:solidFill>
              </a:rPr>
              <a:t>2</a:t>
            </a:r>
            <a:r>
              <a:rPr lang="en-US" altLang="zh-CN" b="1">
                <a:solidFill>
                  <a:srgbClr val="660033"/>
                </a:solidFill>
              </a:rPr>
              <a:t> turns wound as shown around part of a toroid of </a:t>
            </a:r>
            <a:r>
              <a:rPr lang="en-US" altLang="zh-CN" b="1" i="1">
                <a:solidFill>
                  <a:srgbClr val="660033"/>
                </a:solidFill>
              </a:rPr>
              <a:t>N</a:t>
            </a:r>
            <a:r>
              <a:rPr lang="en-US" altLang="zh-CN" b="1" baseline="-25000">
                <a:solidFill>
                  <a:srgbClr val="660033"/>
                </a:solidFill>
              </a:rPr>
              <a:t>1</a:t>
            </a:r>
            <a:r>
              <a:rPr lang="en-US" altLang="zh-CN" b="1" i="1" baseline="-25000">
                <a:solidFill>
                  <a:srgbClr val="660033"/>
                </a:solidFill>
              </a:rPr>
              <a:t> </a:t>
            </a:r>
            <a:r>
              <a:rPr lang="en-US" altLang="zh-CN" b="1">
                <a:solidFill>
                  <a:srgbClr val="660033"/>
                </a:solidFill>
              </a:rPr>
              <a:t>turns. The toroid’s inner, outer radius are </a:t>
            </a:r>
            <a:r>
              <a:rPr lang="en-US" altLang="zh-CN" b="1" i="1">
                <a:solidFill>
                  <a:srgbClr val="660033"/>
                </a:solidFill>
              </a:rPr>
              <a:t>a</a:t>
            </a:r>
            <a:r>
              <a:rPr lang="en-US" altLang="zh-CN" b="1">
                <a:solidFill>
                  <a:srgbClr val="660033"/>
                </a:solidFill>
              </a:rPr>
              <a:t> and </a:t>
            </a:r>
            <a:r>
              <a:rPr lang="en-US" altLang="zh-CN" b="1" i="1">
                <a:solidFill>
                  <a:srgbClr val="660033"/>
                </a:solidFill>
              </a:rPr>
              <a:t>b, </a:t>
            </a:r>
            <a:r>
              <a:rPr lang="en-US" altLang="zh-CN" b="1">
                <a:solidFill>
                  <a:srgbClr val="660033"/>
                </a:solidFill>
              </a:rPr>
              <a:t>its height is</a:t>
            </a:r>
            <a:r>
              <a:rPr lang="en-US" altLang="zh-CN" b="1" i="1">
                <a:solidFill>
                  <a:srgbClr val="660033"/>
                </a:solidFill>
              </a:rPr>
              <a:t> h. </a:t>
            </a:r>
            <a:r>
              <a:rPr lang="en-US" altLang="zh-CN" b="1">
                <a:solidFill>
                  <a:srgbClr val="660033"/>
                </a:solidFill>
              </a:rPr>
              <a:t>Show </a:t>
            </a:r>
            <a:r>
              <a:rPr lang="en-US" altLang="zh-CN" b="1" i="1">
                <a:solidFill>
                  <a:srgbClr val="660033"/>
                </a:solidFill>
              </a:rPr>
              <a:t>M</a:t>
            </a:r>
            <a:r>
              <a:rPr lang="en-US" altLang="zh-CN" b="1">
                <a:solidFill>
                  <a:srgbClr val="660033"/>
                </a:solidFill>
              </a:rPr>
              <a:t> for the toroid-coil combination.</a:t>
            </a:r>
            <a:endParaRPr lang="en-US" altLang="zh-CN" b="1" i="1">
              <a:solidFill>
                <a:srgbClr val="660033"/>
              </a:solidFill>
            </a:endParaRPr>
          </a:p>
        </p:txBody>
      </p:sp>
      <p:graphicFrame>
        <p:nvGraphicFramePr>
          <p:cNvPr id="1006602" name="Object 10">
            <a:extLst>
              <a:ext uri="{FF2B5EF4-FFF2-40B4-BE49-F238E27FC236}">
                <a16:creationId xmlns:a16="http://schemas.microsoft.com/office/drawing/2014/main" id="{2846C0D0-76EC-732E-B54E-42B0AD276DB0}"/>
              </a:ext>
            </a:extLst>
          </p:cNvPr>
          <p:cNvGraphicFramePr>
            <a:graphicFrameLocks noChangeAspect="1"/>
          </p:cNvGraphicFramePr>
          <p:nvPr/>
        </p:nvGraphicFramePr>
        <p:xfrm>
          <a:off x="6540500" y="3124200"/>
          <a:ext cx="2527300" cy="2819400"/>
        </p:xfrm>
        <a:graphic>
          <a:graphicData uri="http://schemas.openxmlformats.org/presentationml/2006/ole">
            <mc:AlternateContent xmlns:mc="http://schemas.openxmlformats.org/markup-compatibility/2006">
              <mc:Choice xmlns:v="urn:schemas-microsoft-com:vml" Requires="v">
                <p:oleObj name="Photo Editor 照片" r:id="rId4" imgW="3181350" imgH="3549650" progId="MSPhotoEd.3">
                  <p:embed/>
                </p:oleObj>
              </mc:Choice>
              <mc:Fallback>
                <p:oleObj name="Photo Editor 照片" r:id="rId4" imgW="3181350" imgH="3549650" progId="MSPhotoEd.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0500" y="3124200"/>
                        <a:ext cx="25273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6603" name="Text Box 11">
            <a:extLst>
              <a:ext uri="{FF2B5EF4-FFF2-40B4-BE49-F238E27FC236}">
                <a16:creationId xmlns:a16="http://schemas.microsoft.com/office/drawing/2014/main" id="{5819CF82-2E9E-384C-0B3C-D1A56B708E14}"/>
              </a:ext>
            </a:extLst>
          </p:cNvPr>
          <p:cNvSpPr txBox="1">
            <a:spLocks noChangeArrowheads="1"/>
          </p:cNvSpPr>
          <p:nvPr/>
        </p:nvSpPr>
        <p:spPr bwMode="auto">
          <a:xfrm>
            <a:off x="171450" y="3176588"/>
            <a:ext cx="1808163"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06594">
                                            <p:txEl>
                                              <p:pRg st="0" end="0"/>
                                            </p:txEl>
                                          </p:spTgt>
                                        </p:tgtEl>
                                        <p:attrNameLst>
                                          <p:attrName>style.visibility</p:attrName>
                                        </p:attrNameLst>
                                      </p:cBhvr>
                                      <p:to>
                                        <p:strVal val="visible"/>
                                      </p:to>
                                    </p:set>
                                    <p:animEffect transition="in" filter="wipe(left)">
                                      <p:cBhvr>
                                        <p:cTn id="7" dur="500"/>
                                        <p:tgtEl>
                                          <p:spTgt spid="1006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6595"/>
                                        </p:tgtEl>
                                        <p:attrNameLst>
                                          <p:attrName>style.visibility</p:attrName>
                                        </p:attrNameLst>
                                      </p:cBhvr>
                                      <p:to>
                                        <p:strVal val="visible"/>
                                      </p:to>
                                    </p:set>
                                    <p:animEffect transition="in" filter="wipe(left)">
                                      <p:cBhvr>
                                        <p:cTn id="12" dur="500"/>
                                        <p:tgtEl>
                                          <p:spTgt spid="10065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6598">
                                            <p:txEl>
                                              <p:pRg st="0" end="0"/>
                                            </p:txEl>
                                          </p:spTgt>
                                        </p:tgtEl>
                                        <p:attrNameLst>
                                          <p:attrName>style.visibility</p:attrName>
                                        </p:attrNameLst>
                                      </p:cBhvr>
                                      <p:to>
                                        <p:strVal val="visible"/>
                                      </p:to>
                                    </p:set>
                                    <p:animEffect transition="in" filter="wipe(left)">
                                      <p:cBhvr>
                                        <p:cTn id="17" dur="500"/>
                                        <p:tgtEl>
                                          <p:spTgt spid="10065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6599">
                                            <p:txEl>
                                              <p:pRg st="0" end="0"/>
                                            </p:txEl>
                                          </p:spTgt>
                                        </p:tgtEl>
                                        <p:attrNameLst>
                                          <p:attrName>style.visibility</p:attrName>
                                        </p:attrNameLst>
                                      </p:cBhvr>
                                      <p:to>
                                        <p:strVal val="visible"/>
                                      </p:to>
                                    </p:set>
                                    <p:animEffect transition="in" filter="wipe(left)">
                                      <p:cBhvr>
                                        <p:cTn id="22" dur="500"/>
                                        <p:tgtEl>
                                          <p:spTgt spid="100659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6603"/>
                                        </p:tgtEl>
                                        <p:attrNameLst>
                                          <p:attrName>style.visibility</p:attrName>
                                        </p:attrNameLst>
                                      </p:cBhvr>
                                      <p:to>
                                        <p:strVal val="visible"/>
                                      </p:to>
                                    </p:set>
                                    <p:animEffect transition="in" filter="wipe(left)">
                                      <p:cBhvr>
                                        <p:cTn id="27" dur="500"/>
                                        <p:tgtEl>
                                          <p:spTgt spid="1006603"/>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1006602"/>
                                        </p:tgtEl>
                                        <p:attrNameLst>
                                          <p:attrName>style.visibility</p:attrName>
                                        </p:attrNameLst>
                                      </p:cBhvr>
                                      <p:to>
                                        <p:strVal val="visible"/>
                                      </p:to>
                                    </p:set>
                                    <p:animEffect transition="in" filter="dissolve">
                                      <p:cBhvr>
                                        <p:cTn id="31" dur="500"/>
                                        <p:tgtEl>
                                          <p:spTgt spid="10066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006601"/>
                                        </p:tgtEl>
                                        <p:attrNameLst>
                                          <p:attrName>style.visibility</p:attrName>
                                        </p:attrNameLst>
                                      </p:cBhvr>
                                      <p:to>
                                        <p:strVal val="visible"/>
                                      </p:to>
                                    </p:set>
                                    <p:animEffect transition="in" filter="box(in)">
                                      <p:cBhvr>
                                        <p:cTn id="36" dur="500"/>
                                        <p:tgtEl>
                                          <p:spTgt spid="1006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4" grpId="0" build="p" autoUpdateAnimBg="0"/>
      <p:bldP spid="1006598" grpId="0" build="p" autoUpdateAnimBg="0"/>
      <p:bldP spid="1006599" grpId="0" build="p" autoUpdateAnimBg="0"/>
      <p:bldP spid="1006601" grpId="0" autoUpdateAnimBg="0"/>
      <p:bldP spid="1006603"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Text Box 2">
            <a:extLst>
              <a:ext uri="{FF2B5EF4-FFF2-40B4-BE49-F238E27FC236}">
                <a16:creationId xmlns:a16="http://schemas.microsoft.com/office/drawing/2014/main" id="{B6B4EAEE-A4E9-ECCE-93AC-FC9324DE881C}"/>
              </a:ext>
            </a:extLst>
          </p:cNvPr>
          <p:cNvSpPr txBox="1">
            <a:spLocks noChangeArrowheads="1"/>
          </p:cNvSpPr>
          <p:nvPr/>
        </p:nvSpPr>
        <p:spPr bwMode="auto">
          <a:xfrm>
            <a:off x="152400" y="152400"/>
            <a:ext cx="1524000" cy="519113"/>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graphicFrame>
        <p:nvGraphicFramePr>
          <p:cNvPr id="1007619" name="Object 3">
            <a:extLst>
              <a:ext uri="{FF2B5EF4-FFF2-40B4-BE49-F238E27FC236}">
                <a16:creationId xmlns:a16="http://schemas.microsoft.com/office/drawing/2014/main" id="{DDE1C4E5-C890-C5E6-2D69-78D930CDF866}"/>
              </a:ext>
            </a:extLst>
          </p:cNvPr>
          <p:cNvGraphicFramePr>
            <a:graphicFrameLocks noChangeAspect="1"/>
          </p:cNvGraphicFramePr>
          <p:nvPr/>
        </p:nvGraphicFramePr>
        <p:xfrm>
          <a:off x="6496050" y="76200"/>
          <a:ext cx="2527300" cy="2819400"/>
        </p:xfrm>
        <a:graphic>
          <a:graphicData uri="http://schemas.openxmlformats.org/presentationml/2006/ole">
            <mc:AlternateContent xmlns:mc="http://schemas.openxmlformats.org/markup-compatibility/2006">
              <mc:Choice xmlns:v="urn:schemas-microsoft-com:vml" Requires="v">
                <p:oleObj name="Photo Editor 照片" r:id="rId2" imgW="3181350" imgH="3549650" progId="MSPhotoEd.3">
                  <p:embed/>
                </p:oleObj>
              </mc:Choice>
              <mc:Fallback>
                <p:oleObj name="Photo Editor 照片" r:id="rId2" imgW="3181350" imgH="3549650" progId="MSPhotoEd.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050" y="76200"/>
                        <a:ext cx="25273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07620" name="Object 4">
            <a:extLst>
              <a:ext uri="{FF2B5EF4-FFF2-40B4-BE49-F238E27FC236}">
                <a16:creationId xmlns:a16="http://schemas.microsoft.com/office/drawing/2014/main" id="{AC6F5B14-2512-0F2E-39E3-56B83FD7221E}"/>
              </a:ext>
            </a:extLst>
          </p:cNvPr>
          <p:cNvGraphicFramePr>
            <a:graphicFrameLocks noChangeAspect="1"/>
          </p:cNvGraphicFramePr>
          <p:nvPr/>
        </p:nvGraphicFramePr>
        <p:xfrm>
          <a:off x="803275" y="2962275"/>
          <a:ext cx="1824038" cy="947738"/>
        </p:xfrm>
        <a:graphic>
          <a:graphicData uri="http://schemas.openxmlformats.org/presentationml/2006/ole">
            <mc:AlternateContent xmlns:mc="http://schemas.openxmlformats.org/markup-compatibility/2006">
              <mc:Choice xmlns:v="urn:schemas-microsoft-com:vml" Requires="v">
                <p:oleObj name="公式" r:id="rId4" imgW="19596100" imgH="10236200" progId="Equation.3">
                  <p:embed/>
                </p:oleObj>
              </mc:Choice>
              <mc:Fallback>
                <p:oleObj name="公式" r:id="rId4" imgW="19596100" imgH="10236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275" y="2962275"/>
                        <a:ext cx="1824038"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7621" name="Object 5">
            <a:extLst>
              <a:ext uri="{FF2B5EF4-FFF2-40B4-BE49-F238E27FC236}">
                <a16:creationId xmlns:a16="http://schemas.microsoft.com/office/drawing/2014/main" id="{5C79820E-A76B-3640-747C-9B4649CD0875}"/>
              </a:ext>
            </a:extLst>
          </p:cNvPr>
          <p:cNvGraphicFramePr>
            <a:graphicFrameLocks noChangeAspect="1"/>
          </p:cNvGraphicFramePr>
          <p:nvPr/>
        </p:nvGraphicFramePr>
        <p:xfrm>
          <a:off x="677863" y="965200"/>
          <a:ext cx="2165350" cy="677863"/>
        </p:xfrm>
        <a:graphic>
          <a:graphicData uri="http://schemas.openxmlformats.org/presentationml/2006/ole">
            <mc:AlternateContent xmlns:mc="http://schemas.openxmlformats.org/markup-compatibility/2006">
              <mc:Choice xmlns:v="urn:schemas-microsoft-com:vml" Requires="v">
                <p:oleObj name="公式" r:id="rId6" imgW="24282400" imgH="7607300" progId="Equation.3">
                  <p:embed/>
                </p:oleObj>
              </mc:Choice>
              <mc:Fallback>
                <p:oleObj name="公式" r:id="rId6" imgW="24282400" imgH="7607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863" y="965200"/>
                        <a:ext cx="216535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7622" name="Object 6">
            <a:extLst>
              <a:ext uri="{FF2B5EF4-FFF2-40B4-BE49-F238E27FC236}">
                <a16:creationId xmlns:a16="http://schemas.microsoft.com/office/drawing/2014/main" id="{2973895B-7C7B-DFEB-A9E6-F32BF16D8BB2}"/>
              </a:ext>
            </a:extLst>
          </p:cNvPr>
          <p:cNvGraphicFramePr>
            <a:graphicFrameLocks noChangeAspect="1"/>
          </p:cNvGraphicFramePr>
          <p:nvPr/>
        </p:nvGraphicFramePr>
        <p:xfrm>
          <a:off x="1331913" y="4154488"/>
          <a:ext cx="2547937" cy="733425"/>
        </p:xfrm>
        <a:graphic>
          <a:graphicData uri="http://schemas.openxmlformats.org/presentationml/2006/ole">
            <mc:AlternateContent xmlns:mc="http://schemas.openxmlformats.org/markup-compatibility/2006">
              <mc:Choice xmlns:v="urn:schemas-microsoft-com:vml" Requires="v">
                <p:oleObj name="公式" r:id="rId8" imgW="32473900" imgH="9359900" progId="Equation.3">
                  <p:embed/>
                </p:oleObj>
              </mc:Choice>
              <mc:Fallback>
                <p:oleObj name="公式" r:id="rId8" imgW="32473900" imgH="9359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4154488"/>
                        <a:ext cx="2547937"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7623" name="Text Box 7">
            <a:extLst>
              <a:ext uri="{FF2B5EF4-FFF2-40B4-BE49-F238E27FC236}">
                <a16:creationId xmlns:a16="http://schemas.microsoft.com/office/drawing/2014/main" id="{13D09C3D-F8C2-CA93-5A24-F92C87ACA495}"/>
              </a:ext>
            </a:extLst>
          </p:cNvPr>
          <p:cNvSpPr txBox="1">
            <a:spLocks noChangeArrowheads="1"/>
          </p:cNvSpPr>
          <p:nvPr/>
        </p:nvSpPr>
        <p:spPr bwMode="auto">
          <a:xfrm>
            <a:off x="304800" y="5257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Look at example 28-1 of P644 after class!</a:t>
            </a:r>
          </a:p>
        </p:txBody>
      </p:sp>
      <p:graphicFrame>
        <p:nvGraphicFramePr>
          <p:cNvPr id="1007624" name="Object 8">
            <a:extLst>
              <a:ext uri="{FF2B5EF4-FFF2-40B4-BE49-F238E27FC236}">
                <a16:creationId xmlns:a16="http://schemas.microsoft.com/office/drawing/2014/main" id="{245BB415-5ED3-BAD9-DE54-A60FC12516B8}"/>
              </a:ext>
            </a:extLst>
          </p:cNvPr>
          <p:cNvGraphicFramePr>
            <a:graphicFrameLocks noChangeAspect="1"/>
          </p:cNvGraphicFramePr>
          <p:nvPr/>
        </p:nvGraphicFramePr>
        <p:xfrm>
          <a:off x="2843213" y="890588"/>
          <a:ext cx="2016125" cy="825500"/>
        </p:xfrm>
        <a:graphic>
          <a:graphicData uri="http://schemas.openxmlformats.org/presentationml/2006/ole">
            <mc:AlternateContent xmlns:mc="http://schemas.openxmlformats.org/markup-compatibility/2006">
              <mc:Choice xmlns:v="urn:schemas-microsoft-com:vml" Requires="v">
                <p:oleObj name="公式" r:id="rId10" imgW="24282400" imgH="9944100" progId="Equation.3">
                  <p:embed/>
                </p:oleObj>
              </mc:Choice>
              <mc:Fallback>
                <p:oleObj name="公式" r:id="rId10" imgW="24282400" imgH="9944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3213" y="890588"/>
                        <a:ext cx="20161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7625" name="Object 9">
            <a:extLst>
              <a:ext uri="{FF2B5EF4-FFF2-40B4-BE49-F238E27FC236}">
                <a16:creationId xmlns:a16="http://schemas.microsoft.com/office/drawing/2014/main" id="{445FF940-4F92-2070-43A9-9F84BD37EF9D}"/>
              </a:ext>
            </a:extLst>
          </p:cNvPr>
          <p:cNvGraphicFramePr>
            <a:graphicFrameLocks noChangeAspect="1"/>
          </p:cNvGraphicFramePr>
          <p:nvPr/>
        </p:nvGraphicFramePr>
        <p:xfrm>
          <a:off x="1476375" y="1844675"/>
          <a:ext cx="2016125" cy="777875"/>
        </p:xfrm>
        <a:graphic>
          <a:graphicData uri="http://schemas.openxmlformats.org/presentationml/2006/ole">
            <mc:AlternateContent xmlns:mc="http://schemas.openxmlformats.org/markup-compatibility/2006">
              <mc:Choice xmlns:v="urn:schemas-microsoft-com:vml" Requires="v">
                <p:oleObj name="公式" r:id="rId12" imgW="24282400" imgH="9359900" progId="Equation.3">
                  <p:embed/>
                </p:oleObj>
              </mc:Choice>
              <mc:Fallback>
                <p:oleObj name="公式" r:id="rId12" imgW="24282400" imgH="93599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6375" y="1844675"/>
                        <a:ext cx="2016125"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7626" name="Object 10">
            <a:extLst>
              <a:ext uri="{FF2B5EF4-FFF2-40B4-BE49-F238E27FC236}">
                <a16:creationId xmlns:a16="http://schemas.microsoft.com/office/drawing/2014/main" id="{0B421C7E-BE6D-0F5A-1469-66E31CE61D59}"/>
              </a:ext>
            </a:extLst>
          </p:cNvPr>
          <p:cNvGraphicFramePr>
            <a:graphicFrameLocks noChangeAspect="1"/>
          </p:cNvGraphicFramePr>
          <p:nvPr/>
        </p:nvGraphicFramePr>
        <p:xfrm>
          <a:off x="2700338" y="2997200"/>
          <a:ext cx="2520950" cy="871538"/>
        </p:xfrm>
        <a:graphic>
          <a:graphicData uri="http://schemas.openxmlformats.org/presentationml/2006/ole">
            <mc:AlternateContent xmlns:mc="http://schemas.openxmlformats.org/markup-compatibility/2006">
              <mc:Choice xmlns:v="urn:schemas-microsoft-com:vml" Requires="v">
                <p:oleObj name="公式" r:id="rId14" imgW="29552900" imgH="10236200" progId="Equation.3">
                  <p:embed/>
                </p:oleObj>
              </mc:Choice>
              <mc:Fallback>
                <p:oleObj name="公式" r:id="rId14" imgW="29552900" imgH="102362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00338" y="2997200"/>
                        <a:ext cx="252095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07619"/>
                                        </p:tgtEl>
                                        <p:attrNameLst>
                                          <p:attrName>style.visibility</p:attrName>
                                        </p:attrNameLst>
                                      </p:cBhvr>
                                      <p:to>
                                        <p:strVal val="visible"/>
                                      </p:to>
                                    </p:set>
                                    <p:animEffect transition="in" filter="dissolve">
                                      <p:cBhvr>
                                        <p:cTn id="7" dur="500"/>
                                        <p:tgtEl>
                                          <p:spTgt spid="1007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7618"/>
                                        </p:tgtEl>
                                        <p:attrNameLst>
                                          <p:attrName>style.visibility</p:attrName>
                                        </p:attrNameLst>
                                      </p:cBhvr>
                                      <p:to>
                                        <p:strVal val="visible"/>
                                      </p:to>
                                    </p:set>
                                    <p:animEffect transition="in" filter="wipe(left)">
                                      <p:cBhvr>
                                        <p:cTn id="12" dur="500"/>
                                        <p:tgtEl>
                                          <p:spTgt spid="1007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07621"/>
                                        </p:tgtEl>
                                        <p:attrNameLst>
                                          <p:attrName>style.visibility</p:attrName>
                                        </p:attrNameLst>
                                      </p:cBhvr>
                                      <p:to>
                                        <p:strVal val="visible"/>
                                      </p:to>
                                    </p:set>
                                    <p:animEffect transition="in" filter="wipe(left)">
                                      <p:cBhvr>
                                        <p:cTn id="17" dur="500"/>
                                        <p:tgtEl>
                                          <p:spTgt spid="10076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7624"/>
                                        </p:tgtEl>
                                        <p:attrNameLst>
                                          <p:attrName>style.visibility</p:attrName>
                                        </p:attrNameLst>
                                      </p:cBhvr>
                                      <p:to>
                                        <p:strVal val="visible"/>
                                      </p:to>
                                    </p:set>
                                    <p:animEffect transition="in" filter="wipe(left)">
                                      <p:cBhvr>
                                        <p:cTn id="22" dur="500"/>
                                        <p:tgtEl>
                                          <p:spTgt spid="10076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07625"/>
                                        </p:tgtEl>
                                        <p:attrNameLst>
                                          <p:attrName>style.visibility</p:attrName>
                                        </p:attrNameLst>
                                      </p:cBhvr>
                                      <p:to>
                                        <p:strVal val="visible"/>
                                      </p:to>
                                    </p:set>
                                    <p:animEffect transition="in" filter="wipe(left)">
                                      <p:cBhvr>
                                        <p:cTn id="27" dur="500"/>
                                        <p:tgtEl>
                                          <p:spTgt spid="10076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07620"/>
                                        </p:tgtEl>
                                        <p:attrNameLst>
                                          <p:attrName>style.visibility</p:attrName>
                                        </p:attrNameLst>
                                      </p:cBhvr>
                                      <p:to>
                                        <p:strVal val="visible"/>
                                      </p:to>
                                    </p:set>
                                    <p:animEffect transition="in" filter="wipe(left)">
                                      <p:cBhvr>
                                        <p:cTn id="32" dur="500"/>
                                        <p:tgtEl>
                                          <p:spTgt spid="10076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07626"/>
                                        </p:tgtEl>
                                        <p:attrNameLst>
                                          <p:attrName>style.visibility</p:attrName>
                                        </p:attrNameLst>
                                      </p:cBhvr>
                                      <p:to>
                                        <p:strVal val="visible"/>
                                      </p:to>
                                    </p:set>
                                    <p:animEffect transition="in" filter="wipe(left)">
                                      <p:cBhvr>
                                        <p:cTn id="37" dur="500"/>
                                        <p:tgtEl>
                                          <p:spTgt spid="10076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07622"/>
                                        </p:tgtEl>
                                        <p:attrNameLst>
                                          <p:attrName>style.visibility</p:attrName>
                                        </p:attrNameLst>
                                      </p:cBhvr>
                                      <p:to>
                                        <p:strVal val="visible"/>
                                      </p:to>
                                    </p:set>
                                    <p:animEffect transition="in" filter="wipe(left)">
                                      <p:cBhvr>
                                        <p:cTn id="42" dur="500"/>
                                        <p:tgtEl>
                                          <p:spTgt spid="10076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07623">
                                            <p:txEl>
                                              <p:pRg st="0" end="0"/>
                                            </p:txEl>
                                          </p:spTgt>
                                        </p:tgtEl>
                                        <p:attrNameLst>
                                          <p:attrName>style.visibility</p:attrName>
                                        </p:attrNameLst>
                                      </p:cBhvr>
                                      <p:to>
                                        <p:strVal val="visible"/>
                                      </p:to>
                                    </p:set>
                                    <p:animEffect transition="in" filter="wipe(left)">
                                      <p:cBhvr>
                                        <p:cTn id="47" dur="500"/>
                                        <p:tgtEl>
                                          <p:spTgt spid="10076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8" grpId="0" animBg="1" autoUpdateAnimBg="0"/>
      <p:bldP spid="10076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Text Box 2">
            <a:extLst>
              <a:ext uri="{FF2B5EF4-FFF2-40B4-BE49-F238E27FC236}">
                <a16:creationId xmlns:a16="http://schemas.microsoft.com/office/drawing/2014/main" id="{3D3FC1D9-ACD1-DB91-C1F3-DDDA04A2A13D}"/>
              </a:ext>
            </a:extLst>
          </p:cNvPr>
          <p:cNvSpPr txBox="1">
            <a:spLocks noChangeArrowheads="1"/>
          </p:cNvSpPr>
          <p:nvPr/>
        </p:nvSpPr>
        <p:spPr bwMode="auto">
          <a:xfrm>
            <a:off x="323850" y="66675"/>
            <a:ext cx="6335713" cy="579438"/>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1. </a:t>
            </a:r>
            <a:r>
              <a:rPr kumimoji="0" lang="en-US" altLang="zh-CN" b="1">
                <a:solidFill>
                  <a:schemeClr val="tx2"/>
                </a:solidFill>
                <a:cs typeface="Arial" panose="020B0604020202020204" pitchFamily="34" charset="0"/>
              </a:rPr>
              <a:t>Faraday’s law of induction</a:t>
            </a:r>
            <a:r>
              <a:rPr kumimoji="0" lang="en-US" altLang="zh-CN" sz="2800" b="1">
                <a:solidFill>
                  <a:schemeClr val="tx2"/>
                </a:solidFill>
                <a:cs typeface="Arial" panose="020B0604020202020204" pitchFamily="34" charset="0"/>
              </a:rPr>
              <a:t> </a:t>
            </a:r>
            <a:r>
              <a:rPr lang="en-US" altLang="zh-CN" sz="2800" b="1"/>
              <a:t>(P630)</a:t>
            </a:r>
          </a:p>
        </p:txBody>
      </p:sp>
      <p:sp>
        <p:nvSpPr>
          <p:cNvPr id="964702" name="Rectangle 94">
            <a:extLst>
              <a:ext uri="{FF2B5EF4-FFF2-40B4-BE49-F238E27FC236}">
                <a16:creationId xmlns:a16="http://schemas.microsoft.com/office/drawing/2014/main" id="{9644A02F-07BC-BF9B-23B2-314374DA1149}"/>
              </a:ext>
            </a:extLst>
          </p:cNvPr>
          <p:cNvSpPr>
            <a:spLocks noChangeArrowheads="1"/>
          </p:cNvSpPr>
          <p:nvPr/>
        </p:nvSpPr>
        <p:spPr bwMode="auto">
          <a:xfrm>
            <a:off x="476250" y="1052513"/>
            <a:ext cx="2727325" cy="5191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Common points:</a:t>
            </a:r>
          </a:p>
        </p:txBody>
      </p:sp>
      <p:grpSp>
        <p:nvGrpSpPr>
          <p:cNvPr id="964709" name="Group 101">
            <a:extLst>
              <a:ext uri="{FF2B5EF4-FFF2-40B4-BE49-F238E27FC236}">
                <a16:creationId xmlns:a16="http://schemas.microsoft.com/office/drawing/2014/main" id="{07B6491B-AD32-416A-E42E-00B07720C0CE}"/>
              </a:ext>
            </a:extLst>
          </p:cNvPr>
          <p:cNvGrpSpPr>
            <a:grpSpLocks/>
          </p:cNvGrpSpPr>
          <p:nvPr/>
        </p:nvGrpSpPr>
        <p:grpSpPr bwMode="auto">
          <a:xfrm>
            <a:off x="479425" y="1555750"/>
            <a:ext cx="2667000" cy="2528888"/>
            <a:chOff x="302" y="980"/>
            <a:chExt cx="1680" cy="1593"/>
          </a:xfrm>
        </p:grpSpPr>
        <p:sp>
          <p:nvSpPr>
            <p:cNvPr id="16391" name="Text Box 96">
              <a:extLst>
                <a:ext uri="{FF2B5EF4-FFF2-40B4-BE49-F238E27FC236}">
                  <a16:creationId xmlns:a16="http://schemas.microsoft.com/office/drawing/2014/main" id="{BC35829D-2E6C-44EF-2D54-3112C8352837}"/>
                </a:ext>
              </a:extLst>
            </p:cNvPr>
            <p:cNvSpPr txBox="1">
              <a:spLocks noChangeArrowheads="1"/>
            </p:cNvSpPr>
            <p:nvPr/>
          </p:nvSpPr>
          <p:spPr bwMode="auto">
            <a:xfrm>
              <a:off x="302" y="980"/>
              <a:ext cx="1680" cy="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Flux</a:t>
              </a:r>
              <a:r>
                <a:rPr lang="en-US" altLang="zh-CN" b="1"/>
                <a:t> of     changes and </a:t>
              </a:r>
              <a:r>
                <a:rPr lang="en-US" altLang="zh-CN" b="1">
                  <a:solidFill>
                    <a:srgbClr val="FF0000"/>
                  </a:solidFill>
                  <a:ea typeface="楷体_GB2312" pitchFamily="49" charset="-122"/>
                  <a:sym typeface="Monotype Sorts" pitchFamily="2" charset="2"/>
                </a:rPr>
                <a:t>electromotive  force</a:t>
              </a:r>
              <a:r>
                <a:rPr lang="en-US" altLang="zh-CN" b="1">
                  <a:solidFill>
                    <a:schemeClr val="accent2"/>
                  </a:solidFill>
                  <a:ea typeface="楷体_GB2312" pitchFamily="49" charset="-122"/>
                  <a:sym typeface="Monotype Sorts" pitchFamily="2" charset="2"/>
                </a:rPr>
                <a:t> (EMF) </a:t>
              </a:r>
              <a:r>
                <a:rPr lang="en-US" altLang="zh-CN" sz="2400" b="1">
                  <a:solidFill>
                    <a:schemeClr val="accent2"/>
                  </a:solidFill>
                  <a:ea typeface="楷体_GB2312" pitchFamily="49" charset="-122"/>
                  <a:sym typeface="Monotype Sorts" pitchFamily="2" charset="2"/>
                </a:rPr>
                <a:t>(</a:t>
              </a:r>
              <a:r>
                <a:rPr lang="zh-CN" altLang="en-US" sz="2400" b="1">
                  <a:solidFill>
                    <a:schemeClr val="accent2"/>
                  </a:solidFill>
                  <a:latin typeface="宋体" panose="02010600030101010101" pitchFamily="2" charset="-122"/>
                  <a:sym typeface="Monotype Sorts" pitchFamily="2" charset="2"/>
                </a:rPr>
                <a:t>电动势</a:t>
              </a:r>
              <a:r>
                <a:rPr lang="en-US" altLang="zh-CN" sz="2400" b="1">
                  <a:solidFill>
                    <a:schemeClr val="accent2"/>
                  </a:solidFill>
                  <a:latin typeface="宋体" panose="02010600030101010101" pitchFamily="2" charset="-122"/>
                  <a:sym typeface="Monotype Sorts" pitchFamily="2" charset="2"/>
                </a:rPr>
                <a:t>)</a:t>
              </a:r>
              <a:r>
                <a:rPr lang="en-US" altLang="zh-CN" b="1">
                  <a:solidFill>
                    <a:schemeClr val="accent2"/>
                  </a:solidFill>
                  <a:ea typeface="楷体_GB2312" pitchFamily="49" charset="-122"/>
                  <a:sym typeface="Monotype Sorts" pitchFamily="2" charset="2"/>
                </a:rPr>
                <a:t>occurs.</a:t>
              </a:r>
            </a:p>
          </p:txBody>
        </p:sp>
        <p:graphicFrame>
          <p:nvGraphicFramePr>
            <p:cNvPr id="16392" name="Object 97">
              <a:extLst>
                <a:ext uri="{FF2B5EF4-FFF2-40B4-BE49-F238E27FC236}">
                  <a16:creationId xmlns:a16="http://schemas.microsoft.com/office/drawing/2014/main" id="{A49248DA-7E3E-A733-AB24-EA7662C8C4C9}"/>
                </a:ext>
              </a:extLst>
            </p:cNvPr>
            <p:cNvGraphicFramePr>
              <a:graphicFrameLocks noChangeAspect="1"/>
            </p:cNvGraphicFramePr>
            <p:nvPr/>
          </p:nvGraphicFramePr>
          <p:xfrm>
            <a:off x="1156" y="1026"/>
            <a:ext cx="669" cy="327"/>
          </p:xfrm>
          <a:graphic>
            <a:graphicData uri="http://schemas.openxmlformats.org/presentationml/2006/ole">
              <mc:AlternateContent xmlns:mc="http://schemas.openxmlformats.org/markup-compatibility/2006">
                <mc:Choice xmlns:v="urn:schemas-microsoft-com:vml" Requires="v">
                  <p:oleObj name="公式" r:id="rId2" imgW="11404600" imgH="5562600" progId="Equation.3">
                    <p:embed/>
                  </p:oleObj>
                </mc:Choice>
                <mc:Fallback>
                  <p:oleObj name="公式" r:id="rId2" imgW="11404600" imgH="5562600" progId="Equation.3">
                    <p:embed/>
                    <p:pic>
                      <p:nvPicPr>
                        <p:cNvPr id="0" name="Object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 y="1026"/>
                          <a:ext cx="66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64706" name="Object 98">
            <a:extLst>
              <a:ext uri="{FF2B5EF4-FFF2-40B4-BE49-F238E27FC236}">
                <a16:creationId xmlns:a16="http://schemas.microsoft.com/office/drawing/2014/main" id="{8F6A1B3D-948D-A705-7056-1BA874330F01}"/>
              </a:ext>
            </a:extLst>
          </p:cNvPr>
          <p:cNvGraphicFramePr>
            <a:graphicFrameLocks noChangeAspect="1"/>
          </p:cNvGraphicFramePr>
          <p:nvPr/>
        </p:nvGraphicFramePr>
        <p:xfrm>
          <a:off x="6592888" y="762000"/>
          <a:ext cx="2300287" cy="3675063"/>
        </p:xfrm>
        <a:graphic>
          <a:graphicData uri="http://schemas.openxmlformats.org/presentationml/2006/ole">
            <mc:AlternateContent xmlns:mc="http://schemas.openxmlformats.org/markup-compatibility/2006">
              <mc:Choice xmlns:v="urn:schemas-microsoft-com:vml" Requires="v">
                <p:oleObj name="BMP 图象" r:id="rId4" imgW="1720850" imgH="2749550" progId="Paint.Picture">
                  <p:embed/>
                </p:oleObj>
              </mc:Choice>
              <mc:Fallback>
                <p:oleObj name="BMP 图象" r:id="rId4" imgW="1720850" imgH="2749550" progId="Paint.Picture">
                  <p:embed/>
                  <p:pic>
                    <p:nvPicPr>
                      <p:cNvPr id="0" name="Object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2888" y="762000"/>
                        <a:ext cx="2300287"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4707" name="Object 99">
            <a:extLst>
              <a:ext uri="{FF2B5EF4-FFF2-40B4-BE49-F238E27FC236}">
                <a16:creationId xmlns:a16="http://schemas.microsoft.com/office/drawing/2014/main" id="{90C4B392-5B70-758D-FDF6-9A6C9EC115B8}"/>
              </a:ext>
            </a:extLst>
          </p:cNvPr>
          <p:cNvGraphicFramePr>
            <a:graphicFrameLocks noChangeAspect="1"/>
          </p:cNvGraphicFramePr>
          <p:nvPr/>
        </p:nvGraphicFramePr>
        <p:xfrm>
          <a:off x="4038600" y="723900"/>
          <a:ext cx="2262188" cy="3784600"/>
        </p:xfrm>
        <a:graphic>
          <a:graphicData uri="http://schemas.openxmlformats.org/presentationml/2006/ole">
            <mc:AlternateContent xmlns:mc="http://schemas.openxmlformats.org/markup-compatibility/2006">
              <mc:Choice xmlns:v="urn:schemas-microsoft-com:vml" Requires="v">
                <p:oleObj name="BMP 图象" r:id="rId6" imgW="1593850" imgH="2667000" progId="Paint.Picture">
                  <p:embed/>
                </p:oleObj>
              </mc:Choice>
              <mc:Fallback>
                <p:oleObj name="BMP 图象" r:id="rId6" imgW="1593850" imgH="2667000" progId="Paint.Picture">
                  <p:embed/>
                  <p:pic>
                    <p:nvPicPr>
                      <p:cNvPr id="0" name="Object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723900"/>
                        <a:ext cx="2262188"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64708" name="Picture 100">
            <a:extLst>
              <a:ext uri="{FF2B5EF4-FFF2-40B4-BE49-F238E27FC236}">
                <a16:creationId xmlns:a16="http://schemas.microsoft.com/office/drawing/2014/main" id="{548509E6-9D7A-1290-34AC-C0E9BB9056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4633913"/>
            <a:ext cx="6192838"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4610"/>
                                        </p:tgtEl>
                                        <p:attrNameLst>
                                          <p:attrName>style.visibility</p:attrName>
                                        </p:attrNameLst>
                                      </p:cBhvr>
                                      <p:to>
                                        <p:strVal val="visible"/>
                                      </p:to>
                                    </p:set>
                                    <p:animEffect transition="in" filter="wipe(left)">
                                      <p:cBhvr>
                                        <p:cTn id="7" dur="500"/>
                                        <p:tgtEl>
                                          <p:spTgt spid="964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64707"/>
                                        </p:tgtEl>
                                        <p:attrNameLst>
                                          <p:attrName>style.visibility</p:attrName>
                                        </p:attrNameLst>
                                      </p:cBhvr>
                                      <p:to>
                                        <p:strVal val="visible"/>
                                      </p:to>
                                    </p:set>
                                    <p:animEffect transition="in" filter="dissolve">
                                      <p:cBhvr>
                                        <p:cTn id="12" dur="500"/>
                                        <p:tgtEl>
                                          <p:spTgt spid="964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64706"/>
                                        </p:tgtEl>
                                        <p:attrNameLst>
                                          <p:attrName>style.visibility</p:attrName>
                                        </p:attrNameLst>
                                      </p:cBhvr>
                                      <p:to>
                                        <p:strVal val="visible"/>
                                      </p:to>
                                    </p:set>
                                    <p:animEffect transition="in" filter="dissolve">
                                      <p:cBhvr>
                                        <p:cTn id="17" dur="500"/>
                                        <p:tgtEl>
                                          <p:spTgt spid="9647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64708"/>
                                        </p:tgtEl>
                                        <p:attrNameLst>
                                          <p:attrName>style.visibility</p:attrName>
                                        </p:attrNameLst>
                                      </p:cBhvr>
                                      <p:to>
                                        <p:strVal val="visible"/>
                                      </p:to>
                                    </p:set>
                                    <p:animEffect transition="in" filter="blinds(horizontal)">
                                      <p:cBhvr>
                                        <p:cTn id="22" dur="500"/>
                                        <p:tgtEl>
                                          <p:spTgt spid="96470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964702"/>
                                        </p:tgtEl>
                                        <p:attrNameLst>
                                          <p:attrName>style.visibility</p:attrName>
                                        </p:attrNameLst>
                                      </p:cBhvr>
                                      <p:to>
                                        <p:strVal val="visible"/>
                                      </p:to>
                                    </p:set>
                                    <p:animEffect transition="in" filter="wipe(left)">
                                      <p:cBhvr>
                                        <p:cTn id="26" dur="500"/>
                                        <p:tgtEl>
                                          <p:spTgt spid="9647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64709"/>
                                        </p:tgtEl>
                                        <p:attrNameLst>
                                          <p:attrName>style.visibility</p:attrName>
                                        </p:attrNameLst>
                                      </p:cBhvr>
                                      <p:to>
                                        <p:strVal val="visible"/>
                                      </p:to>
                                    </p:set>
                                    <p:animEffect transition="in" filter="blinds(horizontal)">
                                      <p:cBhvr>
                                        <p:cTn id="31" dur="500"/>
                                        <p:tgtEl>
                                          <p:spTgt spid="96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610" grpId="0" animBg="1" autoUpdateAnimBg="0"/>
      <p:bldP spid="964702"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Text Box 2">
            <a:extLst>
              <a:ext uri="{FF2B5EF4-FFF2-40B4-BE49-F238E27FC236}">
                <a16:creationId xmlns:a16="http://schemas.microsoft.com/office/drawing/2014/main" id="{368D8EB7-75C7-59A6-0F34-5C06BC2B89EF}"/>
              </a:ext>
            </a:extLst>
          </p:cNvPr>
          <p:cNvSpPr txBox="1">
            <a:spLocks noChangeArrowheads="1"/>
          </p:cNvSpPr>
          <p:nvPr/>
        </p:nvSpPr>
        <p:spPr bwMode="auto">
          <a:xfrm>
            <a:off x="381000" y="95250"/>
            <a:ext cx="8077200" cy="588963"/>
          </a:xfrm>
          <a:prstGeom prst="rect">
            <a:avLst/>
          </a:prstGeom>
          <a:solidFill>
            <a:srgbClr val="66FF66"/>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b="1">
                <a:solidFill>
                  <a:schemeClr val="tx2"/>
                </a:solidFill>
                <a:cs typeface="Arial" panose="020B0604020202020204" pitchFamily="34" charset="0"/>
              </a:rPr>
              <a:t>27-4.</a:t>
            </a:r>
            <a:r>
              <a:rPr kumimoji="0" lang="en-US" altLang="zh-CN" b="1">
                <a:solidFill>
                  <a:schemeClr val="tx2"/>
                </a:solidFill>
                <a:cs typeface="Arial" panose="020B0604020202020204" pitchFamily="34" charset="0"/>
              </a:rPr>
              <a:t> </a:t>
            </a:r>
            <a:r>
              <a:rPr kumimoji="0" lang="en-US" altLang="zh-CN" b="1">
                <a:solidFill>
                  <a:schemeClr val="tx2"/>
                </a:solidFill>
              </a:rPr>
              <a:t>Energy Stored in a Magnetic Field </a:t>
            </a:r>
            <a:r>
              <a:rPr kumimoji="0" lang="en-US" altLang="zh-CN" sz="2800">
                <a:solidFill>
                  <a:schemeClr val="tx2"/>
                </a:solidFill>
              </a:rPr>
              <a:t>(P647)</a:t>
            </a:r>
            <a:endParaRPr lang="en-US" altLang="zh-CN" sz="2800">
              <a:solidFill>
                <a:schemeClr val="tx2"/>
              </a:solidFill>
              <a:ea typeface="楷体_GB2312" pitchFamily="49" charset="-122"/>
            </a:endParaRPr>
          </a:p>
        </p:txBody>
      </p:sp>
      <p:sp>
        <p:nvSpPr>
          <p:cNvPr id="1014787" name="Text Box 3">
            <a:extLst>
              <a:ext uri="{FF2B5EF4-FFF2-40B4-BE49-F238E27FC236}">
                <a16:creationId xmlns:a16="http://schemas.microsoft.com/office/drawing/2014/main" id="{C6C5B9FE-7AAE-B544-17B7-4C844A456027}"/>
              </a:ext>
            </a:extLst>
          </p:cNvPr>
          <p:cNvSpPr txBox="1">
            <a:spLocks noChangeArrowheads="1"/>
          </p:cNvSpPr>
          <p:nvPr/>
        </p:nvSpPr>
        <p:spPr bwMode="auto">
          <a:xfrm>
            <a:off x="762000" y="781050"/>
            <a:ext cx="72390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Recall the energy stored in electric field:</a:t>
            </a:r>
          </a:p>
        </p:txBody>
      </p:sp>
      <p:grpSp>
        <p:nvGrpSpPr>
          <p:cNvPr id="1014788" name="Group 4">
            <a:extLst>
              <a:ext uri="{FF2B5EF4-FFF2-40B4-BE49-F238E27FC236}">
                <a16:creationId xmlns:a16="http://schemas.microsoft.com/office/drawing/2014/main" id="{09A18EE6-7DF8-D791-6436-522F396014FA}"/>
              </a:ext>
            </a:extLst>
          </p:cNvPr>
          <p:cNvGrpSpPr>
            <a:grpSpLocks/>
          </p:cNvGrpSpPr>
          <p:nvPr/>
        </p:nvGrpSpPr>
        <p:grpSpPr bwMode="auto">
          <a:xfrm>
            <a:off x="6477000" y="3200400"/>
            <a:ext cx="2501900" cy="1473200"/>
            <a:chOff x="3984" y="1584"/>
            <a:chExt cx="1576" cy="928"/>
          </a:xfrm>
        </p:grpSpPr>
        <p:sp>
          <p:nvSpPr>
            <p:cNvPr id="44046" name="Text Box 5">
              <a:extLst>
                <a:ext uri="{FF2B5EF4-FFF2-40B4-BE49-F238E27FC236}">
                  <a16:creationId xmlns:a16="http://schemas.microsoft.com/office/drawing/2014/main" id="{FCAE6466-153F-4397-6FD9-7B6A82128351}"/>
                </a:ext>
              </a:extLst>
            </p:cNvPr>
            <p:cNvSpPr txBox="1">
              <a:spLocks noChangeArrowheads="1"/>
            </p:cNvSpPr>
            <p:nvPr/>
          </p:nvSpPr>
          <p:spPr bwMode="auto">
            <a:xfrm>
              <a:off x="4992" y="1584"/>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L</a:t>
              </a:r>
            </a:p>
          </p:txBody>
        </p:sp>
        <p:sp>
          <p:nvSpPr>
            <p:cNvPr id="44047" name="Rectangle 6">
              <a:extLst>
                <a:ext uri="{FF2B5EF4-FFF2-40B4-BE49-F238E27FC236}">
                  <a16:creationId xmlns:a16="http://schemas.microsoft.com/office/drawing/2014/main" id="{6EEB7356-168C-6667-8EA2-66D1FB274A56}"/>
                </a:ext>
              </a:extLst>
            </p:cNvPr>
            <p:cNvSpPr>
              <a:spLocks noChangeArrowheads="1"/>
            </p:cNvSpPr>
            <p:nvPr/>
          </p:nvSpPr>
          <p:spPr bwMode="auto">
            <a:xfrm rot="-1688">
              <a:off x="4176" y="1872"/>
              <a:ext cx="432" cy="9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44048" name="Line 7">
              <a:extLst>
                <a:ext uri="{FF2B5EF4-FFF2-40B4-BE49-F238E27FC236}">
                  <a16:creationId xmlns:a16="http://schemas.microsoft.com/office/drawing/2014/main" id="{7BA9A58C-91FB-7795-91E9-D10B3EFF4853}"/>
                </a:ext>
              </a:extLst>
            </p:cNvPr>
            <p:cNvSpPr>
              <a:spLocks noChangeShapeType="1"/>
            </p:cNvSpPr>
            <p:nvPr/>
          </p:nvSpPr>
          <p:spPr bwMode="auto">
            <a:xfrm flipV="1">
              <a:off x="5556" y="1920"/>
              <a:ext cx="0" cy="48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9" name="Line 8">
              <a:extLst>
                <a:ext uri="{FF2B5EF4-FFF2-40B4-BE49-F238E27FC236}">
                  <a16:creationId xmlns:a16="http://schemas.microsoft.com/office/drawing/2014/main" id="{9279E5AF-AED6-DAEB-22DF-ECB14B9B07D9}"/>
                </a:ext>
              </a:extLst>
            </p:cNvPr>
            <p:cNvSpPr>
              <a:spLocks noChangeShapeType="1"/>
            </p:cNvSpPr>
            <p:nvPr/>
          </p:nvSpPr>
          <p:spPr bwMode="auto">
            <a:xfrm>
              <a:off x="3984" y="1920"/>
              <a:ext cx="0" cy="48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Line 9">
              <a:extLst>
                <a:ext uri="{FF2B5EF4-FFF2-40B4-BE49-F238E27FC236}">
                  <a16:creationId xmlns:a16="http://schemas.microsoft.com/office/drawing/2014/main" id="{AD360AC9-A38E-8B96-5977-C34EF6418708}"/>
                </a:ext>
              </a:extLst>
            </p:cNvPr>
            <p:cNvSpPr>
              <a:spLocks noChangeShapeType="1"/>
            </p:cNvSpPr>
            <p:nvPr/>
          </p:nvSpPr>
          <p:spPr bwMode="auto">
            <a:xfrm>
              <a:off x="3984" y="1920"/>
              <a:ext cx="192"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Line 10">
              <a:extLst>
                <a:ext uri="{FF2B5EF4-FFF2-40B4-BE49-F238E27FC236}">
                  <a16:creationId xmlns:a16="http://schemas.microsoft.com/office/drawing/2014/main" id="{0819E496-B08E-9416-72D6-4BE1961AB9B0}"/>
                </a:ext>
              </a:extLst>
            </p:cNvPr>
            <p:cNvSpPr>
              <a:spLocks noChangeShapeType="1"/>
            </p:cNvSpPr>
            <p:nvPr/>
          </p:nvSpPr>
          <p:spPr bwMode="auto">
            <a:xfrm flipH="1">
              <a:off x="4984" y="2400"/>
              <a:ext cx="576"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Line 11">
              <a:extLst>
                <a:ext uri="{FF2B5EF4-FFF2-40B4-BE49-F238E27FC236}">
                  <a16:creationId xmlns:a16="http://schemas.microsoft.com/office/drawing/2014/main" id="{C5E77BA4-0BC1-A118-F91E-57CD1C79F696}"/>
                </a:ext>
              </a:extLst>
            </p:cNvPr>
            <p:cNvSpPr>
              <a:spLocks noChangeShapeType="1"/>
            </p:cNvSpPr>
            <p:nvPr/>
          </p:nvSpPr>
          <p:spPr bwMode="auto">
            <a:xfrm>
              <a:off x="3984" y="2400"/>
              <a:ext cx="24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3" name="Line 12">
              <a:extLst>
                <a:ext uri="{FF2B5EF4-FFF2-40B4-BE49-F238E27FC236}">
                  <a16:creationId xmlns:a16="http://schemas.microsoft.com/office/drawing/2014/main" id="{352E190D-8E4C-A88D-381A-F5A3AE606395}"/>
                </a:ext>
              </a:extLst>
            </p:cNvPr>
            <p:cNvSpPr>
              <a:spLocks noChangeShapeType="1"/>
            </p:cNvSpPr>
            <p:nvPr/>
          </p:nvSpPr>
          <p:spPr bwMode="auto">
            <a:xfrm>
              <a:off x="4752" y="2304"/>
              <a:ext cx="240" cy="96"/>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13">
              <a:extLst>
                <a:ext uri="{FF2B5EF4-FFF2-40B4-BE49-F238E27FC236}">
                  <a16:creationId xmlns:a16="http://schemas.microsoft.com/office/drawing/2014/main" id="{78DC8FE5-71D2-2CC0-787A-EF349D1B1C41}"/>
                </a:ext>
              </a:extLst>
            </p:cNvPr>
            <p:cNvSpPr>
              <a:spLocks noChangeShapeType="1"/>
            </p:cNvSpPr>
            <p:nvPr/>
          </p:nvSpPr>
          <p:spPr bwMode="auto">
            <a:xfrm flipH="1" flipV="1">
              <a:off x="4224" y="2320"/>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14">
              <a:extLst>
                <a:ext uri="{FF2B5EF4-FFF2-40B4-BE49-F238E27FC236}">
                  <a16:creationId xmlns:a16="http://schemas.microsoft.com/office/drawing/2014/main" id="{C0117A56-3A7A-C77E-7958-06B26D2C45D5}"/>
                </a:ext>
              </a:extLst>
            </p:cNvPr>
            <p:cNvSpPr>
              <a:spLocks noChangeShapeType="1"/>
            </p:cNvSpPr>
            <p:nvPr/>
          </p:nvSpPr>
          <p:spPr bwMode="auto">
            <a:xfrm flipV="1">
              <a:off x="4272" y="2272"/>
              <a:ext cx="0" cy="24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6" name="Line 15">
              <a:extLst>
                <a:ext uri="{FF2B5EF4-FFF2-40B4-BE49-F238E27FC236}">
                  <a16:creationId xmlns:a16="http://schemas.microsoft.com/office/drawing/2014/main" id="{3880654F-DD31-F76F-AE37-05087AF0EAB1}"/>
                </a:ext>
              </a:extLst>
            </p:cNvPr>
            <p:cNvSpPr>
              <a:spLocks noChangeShapeType="1"/>
            </p:cNvSpPr>
            <p:nvPr/>
          </p:nvSpPr>
          <p:spPr bwMode="auto">
            <a:xfrm flipH="1">
              <a:off x="4896" y="1824"/>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16">
              <a:extLst>
                <a:ext uri="{FF2B5EF4-FFF2-40B4-BE49-F238E27FC236}">
                  <a16:creationId xmlns:a16="http://schemas.microsoft.com/office/drawing/2014/main" id="{8FEA68EF-34FA-5B58-972B-5A84D1465C19}"/>
                </a:ext>
              </a:extLst>
            </p:cNvPr>
            <p:cNvSpPr>
              <a:spLocks noChangeShapeType="1"/>
            </p:cNvSpPr>
            <p:nvPr/>
          </p:nvSpPr>
          <p:spPr bwMode="auto">
            <a:xfrm>
              <a:off x="4464" y="2400"/>
              <a:ext cx="336"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8" name="Line 17">
              <a:extLst>
                <a:ext uri="{FF2B5EF4-FFF2-40B4-BE49-F238E27FC236}">
                  <a16:creationId xmlns:a16="http://schemas.microsoft.com/office/drawing/2014/main" id="{72292D70-0BD6-FB02-9697-F2713D715F59}"/>
                </a:ext>
              </a:extLst>
            </p:cNvPr>
            <p:cNvSpPr>
              <a:spLocks noChangeShapeType="1"/>
            </p:cNvSpPr>
            <p:nvPr/>
          </p:nvSpPr>
          <p:spPr bwMode="auto">
            <a:xfrm flipH="1" flipV="1">
              <a:off x="4320" y="2320"/>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Line 18">
              <a:extLst>
                <a:ext uri="{FF2B5EF4-FFF2-40B4-BE49-F238E27FC236}">
                  <a16:creationId xmlns:a16="http://schemas.microsoft.com/office/drawing/2014/main" id="{A3A19A9B-4BA8-2589-8579-78BF826C2757}"/>
                </a:ext>
              </a:extLst>
            </p:cNvPr>
            <p:cNvSpPr>
              <a:spLocks noChangeShapeType="1"/>
            </p:cNvSpPr>
            <p:nvPr/>
          </p:nvSpPr>
          <p:spPr bwMode="auto">
            <a:xfrm flipV="1">
              <a:off x="4368" y="2272"/>
              <a:ext cx="0" cy="24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Line 19">
              <a:extLst>
                <a:ext uri="{FF2B5EF4-FFF2-40B4-BE49-F238E27FC236}">
                  <a16:creationId xmlns:a16="http://schemas.microsoft.com/office/drawing/2014/main" id="{9BA7319C-EAF4-53B2-9618-CD5FD0838EB9}"/>
                </a:ext>
              </a:extLst>
            </p:cNvPr>
            <p:cNvSpPr>
              <a:spLocks noChangeShapeType="1"/>
            </p:cNvSpPr>
            <p:nvPr/>
          </p:nvSpPr>
          <p:spPr bwMode="auto">
            <a:xfrm flipH="1" flipV="1">
              <a:off x="4416" y="2320"/>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Line 20">
              <a:extLst>
                <a:ext uri="{FF2B5EF4-FFF2-40B4-BE49-F238E27FC236}">
                  <a16:creationId xmlns:a16="http://schemas.microsoft.com/office/drawing/2014/main" id="{F11A935A-8FC5-B41B-7DD6-AF085CCA23A0}"/>
                </a:ext>
              </a:extLst>
            </p:cNvPr>
            <p:cNvSpPr>
              <a:spLocks noChangeShapeType="1"/>
            </p:cNvSpPr>
            <p:nvPr/>
          </p:nvSpPr>
          <p:spPr bwMode="auto">
            <a:xfrm flipV="1">
              <a:off x="4464" y="2272"/>
              <a:ext cx="0" cy="24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21">
              <a:extLst>
                <a:ext uri="{FF2B5EF4-FFF2-40B4-BE49-F238E27FC236}">
                  <a16:creationId xmlns:a16="http://schemas.microsoft.com/office/drawing/2014/main" id="{3DFE9EC1-415A-57CC-7A4D-AE6C951C527E}"/>
                </a:ext>
              </a:extLst>
            </p:cNvPr>
            <p:cNvSpPr>
              <a:spLocks noChangeShapeType="1"/>
            </p:cNvSpPr>
            <p:nvPr/>
          </p:nvSpPr>
          <p:spPr bwMode="auto">
            <a:xfrm flipH="1">
              <a:off x="4608" y="1920"/>
              <a:ext cx="288"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22">
              <a:extLst>
                <a:ext uri="{FF2B5EF4-FFF2-40B4-BE49-F238E27FC236}">
                  <a16:creationId xmlns:a16="http://schemas.microsoft.com/office/drawing/2014/main" id="{D4071B26-2940-366D-FD13-3EF21A76357E}"/>
                </a:ext>
              </a:extLst>
            </p:cNvPr>
            <p:cNvSpPr>
              <a:spLocks noChangeShapeType="1"/>
            </p:cNvSpPr>
            <p:nvPr/>
          </p:nvSpPr>
          <p:spPr bwMode="auto">
            <a:xfrm flipH="1">
              <a:off x="5312" y="1920"/>
              <a:ext cx="24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64" name="Object 23">
              <a:extLst>
                <a:ext uri="{FF2B5EF4-FFF2-40B4-BE49-F238E27FC236}">
                  <a16:creationId xmlns:a16="http://schemas.microsoft.com/office/drawing/2014/main" id="{579B82DF-2EE9-7DD7-5A8F-3144B2B304D3}"/>
                </a:ext>
              </a:extLst>
            </p:cNvPr>
            <p:cNvGraphicFramePr>
              <a:graphicFrameLocks noChangeAspect="1"/>
            </p:cNvGraphicFramePr>
            <p:nvPr/>
          </p:nvGraphicFramePr>
          <p:xfrm flipH="1">
            <a:off x="5018" y="1824"/>
            <a:ext cx="189" cy="192"/>
          </p:xfrm>
          <a:graphic>
            <a:graphicData uri="http://schemas.openxmlformats.org/presentationml/2006/ole">
              <mc:AlternateContent xmlns:mc="http://schemas.openxmlformats.org/markup-compatibility/2006">
                <mc:Choice xmlns:v="urn:schemas-microsoft-com:vml" Requires="v">
                  <p:oleObj name="BMP 图象" r:id="rId2" imgW="196850" imgH="152400" progId="Paint.Picture">
                    <p:embed/>
                  </p:oleObj>
                </mc:Choice>
                <mc:Fallback>
                  <p:oleObj name="BMP 图象" r:id="rId2" imgW="196850" imgH="152400" progId="Paint.Picture">
                    <p:embed/>
                    <p:pic>
                      <p:nvPicPr>
                        <p:cNvPr id="0" name="Object 2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018" y="1824"/>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65" name="Object 24">
              <a:extLst>
                <a:ext uri="{FF2B5EF4-FFF2-40B4-BE49-F238E27FC236}">
                  <a16:creationId xmlns:a16="http://schemas.microsoft.com/office/drawing/2014/main" id="{4E344244-1EF5-9CCB-684A-C13484CF8EC1}"/>
                </a:ext>
              </a:extLst>
            </p:cNvPr>
            <p:cNvGraphicFramePr>
              <a:graphicFrameLocks noChangeAspect="1"/>
            </p:cNvGraphicFramePr>
            <p:nvPr/>
          </p:nvGraphicFramePr>
          <p:xfrm flipH="1">
            <a:off x="5139" y="1824"/>
            <a:ext cx="189" cy="192"/>
          </p:xfrm>
          <a:graphic>
            <a:graphicData uri="http://schemas.openxmlformats.org/presentationml/2006/ole">
              <mc:AlternateContent xmlns:mc="http://schemas.openxmlformats.org/markup-compatibility/2006">
                <mc:Choice xmlns:v="urn:schemas-microsoft-com:vml" Requires="v">
                  <p:oleObj name="BMP 图象" r:id="rId4" imgW="196850" imgH="152400" progId="Paint.Picture">
                    <p:embed/>
                  </p:oleObj>
                </mc:Choice>
                <mc:Fallback>
                  <p:oleObj name="BMP 图象" r:id="rId4" imgW="196850" imgH="152400" progId="Paint.Picture">
                    <p:embed/>
                    <p:pic>
                      <p:nvPicPr>
                        <p:cNvPr id="0" name="Object 2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139" y="1824"/>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66" name="Object 25">
              <a:extLst>
                <a:ext uri="{FF2B5EF4-FFF2-40B4-BE49-F238E27FC236}">
                  <a16:creationId xmlns:a16="http://schemas.microsoft.com/office/drawing/2014/main" id="{03812828-FD87-1DFE-C07E-4CD519C78A1C}"/>
                </a:ext>
              </a:extLst>
            </p:cNvPr>
            <p:cNvGraphicFramePr>
              <a:graphicFrameLocks noChangeAspect="1"/>
            </p:cNvGraphicFramePr>
            <p:nvPr/>
          </p:nvGraphicFramePr>
          <p:xfrm flipH="1">
            <a:off x="4896" y="1824"/>
            <a:ext cx="189" cy="192"/>
          </p:xfrm>
          <a:graphic>
            <a:graphicData uri="http://schemas.openxmlformats.org/presentationml/2006/ole">
              <mc:AlternateContent xmlns:mc="http://schemas.openxmlformats.org/markup-compatibility/2006">
                <mc:Choice xmlns:v="urn:schemas-microsoft-com:vml" Requires="v">
                  <p:oleObj name="BMP 图象" r:id="rId5" imgW="196850" imgH="152400" progId="Paint.Picture">
                    <p:embed/>
                  </p:oleObj>
                </mc:Choice>
                <mc:Fallback>
                  <p:oleObj name="BMP 图象" r:id="rId5" imgW="196850" imgH="152400" progId="Paint.Picture">
                    <p:embed/>
                    <p:pic>
                      <p:nvPicPr>
                        <p:cNvPr id="0" name="Object 2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896" y="1824"/>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67" name="Text Box 26">
              <a:extLst>
                <a:ext uri="{FF2B5EF4-FFF2-40B4-BE49-F238E27FC236}">
                  <a16:creationId xmlns:a16="http://schemas.microsoft.com/office/drawing/2014/main" id="{637138BC-19B8-2DAE-2A13-E6726B03DC3B}"/>
                </a:ext>
              </a:extLst>
            </p:cNvPr>
            <p:cNvSpPr txBox="1">
              <a:spLocks noChangeArrowheads="1"/>
            </p:cNvSpPr>
            <p:nvPr/>
          </p:nvSpPr>
          <p:spPr bwMode="auto">
            <a:xfrm>
              <a:off x="4272" y="1584"/>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R</a:t>
              </a:r>
            </a:p>
          </p:txBody>
        </p:sp>
        <p:sp>
          <p:nvSpPr>
            <p:cNvPr id="44068" name="Text Box 27">
              <a:extLst>
                <a:ext uri="{FF2B5EF4-FFF2-40B4-BE49-F238E27FC236}">
                  <a16:creationId xmlns:a16="http://schemas.microsoft.com/office/drawing/2014/main" id="{DFED0617-E95F-E825-C749-75DF1A46B781}"/>
                </a:ext>
              </a:extLst>
            </p:cNvPr>
            <p:cNvSpPr txBox="1">
              <a:spLocks noChangeArrowheads="1"/>
            </p:cNvSpPr>
            <p:nvPr/>
          </p:nvSpPr>
          <p:spPr bwMode="auto">
            <a:xfrm>
              <a:off x="4224" y="20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ym typeface="Symbol" pitchFamily="2" charset="2"/>
                </a:rPr>
                <a:t></a:t>
              </a:r>
              <a:endParaRPr lang="en-US" altLang="zh-CN" sz="2400" b="1" i="1"/>
            </a:p>
          </p:txBody>
        </p:sp>
        <p:sp>
          <p:nvSpPr>
            <p:cNvPr id="44069" name="Text Box 28">
              <a:extLst>
                <a:ext uri="{FF2B5EF4-FFF2-40B4-BE49-F238E27FC236}">
                  <a16:creationId xmlns:a16="http://schemas.microsoft.com/office/drawing/2014/main" id="{6B716377-5981-7681-95D0-82887749CD99}"/>
                </a:ext>
              </a:extLst>
            </p:cNvPr>
            <p:cNvSpPr txBox="1">
              <a:spLocks noChangeArrowheads="1"/>
            </p:cNvSpPr>
            <p:nvPr/>
          </p:nvSpPr>
          <p:spPr bwMode="auto">
            <a:xfrm>
              <a:off x="4848" y="21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K</a:t>
              </a:r>
              <a:r>
                <a:rPr lang="en-US" altLang="zh-CN" sz="2400" b="1" i="1" baseline="-25000"/>
                <a:t>1</a:t>
              </a:r>
              <a:endParaRPr lang="en-US" altLang="zh-CN" sz="2400" b="1" i="1"/>
            </a:p>
          </p:txBody>
        </p:sp>
      </p:grpSp>
      <p:graphicFrame>
        <p:nvGraphicFramePr>
          <p:cNvPr id="1014813" name="Object 29">
            <a:extLst>
              <a:ext uri="{FF2B5EF4-FFF2-40B4-BE49-F238E27FC236}">
                <a16:creationId xmlns:a16="http://schemas.microsoft.com/office/drawing/2014/main" id="{171E869B-D46A-75CD-0730-7334ACE33DA3}"/>
              </a:ext>
            </a:extLst>
          </p:cNvPr>
          <p:cNvGraphicFramePr>
            <a:graphicFrameLocks noChangeAspect="1"/>
          </p:cNvGraphicFramePr>
          <p:nvPr/>
        </p:nvGraphicFramePr>
        <p:xfrm>
          <a:off x="1658938" y="4851400"/>
          <a:ext cx="2541587" cy="939800"/>
        </p:xfrm>
        <a:graphic>
          <a:graphicData uri="http://schemas.openxmlformats.org/presentationml/2006/ole">
            <mc:AlternateContent xmlns:mc="http://schemas.openxmlformats.org/markup-compatibility/2006">
              <mc:Choice xmlns:v="urn:schemas-microsoft-com:vml" Requires="v">
                <p:oleObj name="公式" r:id="rId6" imgW="20777200" imgH="9359900" progId="Equation.3">
                  <p:embed/>
                </p:oleObj>
              </mc:Choice>
              <mc:Fallback>
                <p:oleObj name="公式" r:id="rId6" imgW="20777200" imgH="9359900"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8938" y="4851400"/>
                        <a:ext cx="2541587"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4814" name="Text Box 30">
            <a:extLst>
              <a:ext uri="{FF2B5EF4-FFF2-40B4-BE49-F238E27FC236}">
                <a16:creationId xmlns:a16="http://schemas.microsoft.com/office/drawing/2014/main" id="{23CAC8E2-8D12-B6AC-1517-F15CF1E87B5A}"/>
              </a:ext>
            </a:extLst>
          </p:cNvPr>
          <p:cNvSpPr txBox="1">
            <a:spLocks noChangeArrowheads="1"/>
          </p:cNvSpPr>
          <p:nvPr/>
        </p:nvSpPr>
        <p:spPr bwMode="auto">
          <a:xfrm>
            <a:off x="838200" y="4144963"/>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Using Ohm’s on it:</a:t>
            </a:r>
          </a:p>
        </p:txBody>
      </p:sp>
      <p:grpSp>
        <p:nvGrpSpPr>
          <p:cNvPr id="1014823" name="Group 39">
            <a:extLst>
              <a:ext uri="{FF2B5EF4-FFF2-40B4-BE49-F238E27FC236}">
                <a16:creationId xmlns:a16="http://schemas.microsoft.com/office/drawing/2014/main" id="{C77FDF53-B2D3-BFCD-5706-EE6AAC468BE3}"/>
              </a:ext>
            </a:extLst>
          </p:cNvPr>
          <p:cNvGrpSpPr>
            <a:grpSpLocks/>
          </p:cNvGrpSpPr>
          <p:nvPr/>
        </p:nvGrpSpPr>
        <p:grpSpPr bwMode="auto">
          <a:xfrm>
            <a:off x="836613" y="1360488"/>
            <a:ext cx="5175250" cy="808037"/>
            <a:chOff x="527" y="857"/>
            <a:chExt cx="3260" cy="509"/>
          </a:xfrm>
        </p:grpSpPr>
        <p:graphicFrame>
          <p:nvGraphicFramePr>
            <p:cNvPr id="44044" name="Object 32">
              <a:extLst>
                <a:ext uri="{FF2B5EF4-FFF2-40B4-BE49-F238E27FC236}">
                  <a16:creationId xmlns:a16="http://schemas.microsoft.com/office/drawing/2014/main" id="{4F9E8005-A856-618C-F9F7-07A2596EAF11}"/>
                </a:ext>
              </a:extLst>
            </p:cNvPr>
            <p:cNvGraphicFramePr>
              <a:graphicFrameLocks noChangeAspect="1"/>
            </p:cNvGraphicFramePr>
            <p:nvPr/>
          </p:nvGraphicFramePr>
          <p:xfrm>
            <a:off x="2925" y="857"/>
            <a:ext cx="862" cy="509"/>
          </p:xfrm>
          <a:graphic>
            <a:graphicData uri="http://schemas.openxmlformats.org/presentationml/2006/ole">
              <mc:AlternateContent xmlns:mc="http://schemas.openxmlformats.org/markup-compatibility/2006">
                <mc:Choice xmlns:v="urn:schemas-microsoft-com:vml" Requires="v">
                  <p:oleObj name="公式" r:id="rId8" imgW="13462000" imgH="9652000" progId="Equation.3">
                    <p:embed/>
                  </p:oleObj>
                </mc:Choice>
                <mc:Fallback>
                  <p:oleObj name="公式" r:id="rId8" imgW="13462000" imgH="96520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5" y="857"/>
                          <a:ext cx="862" cy="5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5" name="Text Box 33">
              <a:extLst>
                <a:ext uri="{FF2B5EF4-FFF2-40B4-BE49-F238E27FC236}">
                  <a16:creationId xmlns:a16="http://schemas.microsoft.com/office/drawing/2014/main" id="{6BC98993-DC86-C35A-8010-CDB0283252ED}"/>
                </a:ext>
              </a:extLst>
            </p:cNvPr>
            <p:cNvSpPr txBox="1">
              <a:spLocks noChangeArrowheads="1"/>
            </p:cNvSpPr>
            <p:nvPr/>
          </p:nvSpPr>
          <p:spPr bwMode="auto">
            <a:xfrm>
              <a:off x="527" y="921"/>
              <a:ext cx="2401"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Energy of capacitor:</a:t>
              </a:r>
            </a:p>
          </p:txBody>
        </p:sp>
      </p:grpSp>
      <p:grpSp>
        <p:nvGrpSpPr>
          <p:cNvPr id="1014818" name="Group 34">
            <a:extLst>
              <a:ext uri="{FF2B5EF4-FFF2-40B4-BE49-F238E27FC236}">
                <a16:creationId xmlns:a16="http://schemas.microsoft.com/office/drawing/2014/main" id="{3254D197-4A3F-D176-D14E-258523C7C01F}"/>
              </a:ext>
            </a:extLst>
          </p:cNvPr>
          <p:cNvGrpSpPr>
            <a:grpSpLocks/>
          </p:cNvGrpSpPr>
          <p:nvPr/>
        </p:nvGrpSpPr>
        <p:grpSpPr bwMode="auto">
          <a:xfrm>
            <a:off x="838200" y="2157413"/>
            <a:ext cx="6594475" cy="887412"/>
            <a:chOff x="528" y="1359"/>
            <a:chExt cx="4154" cy="559"/>
          </a:xfrm>
        </p:grpSpPr>
        <p:graphicFrame>
          <p:nvGraphicFramePr>
            <p:cNvPr id="44042" name="Object 35">
              <a:extLst>
                <a:ext uri="{FF2B5EF4-FFF2-40B4-BE49-F238E27FC236}">
                  <a16:creationId xmlns:a16="http://schemas.microsoft.com/office/drawing/2014/main" id="{3409352A-6E27-34F1-2C64-0A220D99AADF}"/>
                </a:ext>
              </a:extLst>
            </p:cNvPr>
            <p:cNvGraphicFramePr>
              <a:graphicFrameLocks noChangeAspect="1"/>
            </p:cNvGraphicFramePr>
            <p:nvPr/>
          </p:nvGraphicFramePr>
          <p:xfrm>
            <a:off x="2639" y="1359"/>
            <a:ext cx="2043" cy="559"/>
          </p:xfrm>
          <a:graphic>
            <a:graphicData uri="http://schemas.openxmlformats.org/presentationml/2006/ole">
              <mc:AlternateContent xmlns:mc="http://schemas.openxmlformats.org/markup-compatibility/2006">
                <mc:Choice xmlns:v="urn:schemas-microsoft-com:vml" Requires="v">
                  <p:oleObj name="公式" r:id="rId10" imgW="28092400" imgH="9359900" progId="Equation.3">
                    <p:embed/>
                  </p:oleObj>
                </mc:Choice>
                <mc:Fallback>
                  <p:oleObj name="公式" r:id="rId10" imgW="28092400" imgH="9359900"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9" y="1359"/>
                          <a:ext cx="2043" cy="5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3" name="Text Box 36">
              <a:extLst>
                <a:ext uri="{FF2B5EF4-FFF2-40B4-BE49-F238E27FC236}">
                  <a16:creationId xmlns:a16="http://schemas.microsoft.com/office/drawing/2014/main" id="{57FCBFBF-9F64-7A92-1020-F6B6A70064A2}"/>
                </a:ext>
              </a:extLst>
            </p:cNvPr>
            <p:cNvSpPr txBox="1">
              <a:spLocks noChangeArrowheads="1"/>
            </p:cNvSpPr>
            <p:nvPr/>
          </p:nvSpPr>
          <p:spPr bwMode="auto">
            <a:xfrm>
              <a:off x="528" y="1459"/>
              <a:ext cx="21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Density of energy:</a:t>
              </a:r>
            </a:p>
          </p:txBody>
        </p:sp>
      </p:grpSp>
      <p:sp>
        <p:nvSpPr>
          <p:cNvPr id="1014821" name="AutoShape 37">
            <a:extLst>
              <a:ext uri="{FF2B5EF4-FFF2-40B4-BE49-F238E27FC236}">
                <a16:creationId xmlns:a16="http://schemas.microsoft.com/office/drawing/2014/main" id="{19A32045-FC2B-6CCD-59FE-170DB93EED00}"/>
              </a:ext>
            </a:extLst>
          </p:cNvPr>
          <p:cNvSpPr>
            <a:spLocks/>
          </p:cNvSpPr>
          <p:nvPr/>
        </p:nvSpPr>
        <p:spPr bwMode="auto">
          <a:xfrm>
            <a:off x="609600" y="1828800"/>
            <a:ext cx="228600" cy="838200"/>
          </a:xfrm>
          <a:prstGeom prst="leftBrace">
            <a:avLst>
              <a:gd name="adj1" fmla="val 30556"/>
              <a:gd name="adj2" fmla="val 50000"/>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1014822" name="Text Box 38">
            <a:extLst>
              <a:ext uri="{FF2B5EF4-FFF2-40B4-BE49-F238E27FC236}">
                <a16:creationId xmlns:a16="http://schemas.microsoft.com/office/drawing/2014/main" id="{3208CCAD-F376-A302-DF3B-A00E6B312236}"/>
              </a:ext>
            </a:extLst>
          </p:cNvPr>
          <p:cNvSpPr txBox="1">
            <a:spLocks noChangeArrowheads="1"/>
          </p:cNvSpPr>
          <p:nvPr/>
        </p:nvSpPr>
        <p:spPr bwMode="auto">
          <a:xfrm>
            <a:off x="228600" y="2971800"/>
            <a:ext cx="5257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To get</a:t>
            </a:r>
            <a:r>
              <a:rPr lang="en-US" altLang="zh-CN" b="1">
                <a:solidFill>
                  <a:srgbClr val="3333FF"/>
                </a:solidFill>
              </a:rPr>
              <a:t> </a:t>
            </a:r>
            <a:r>
              <a:rPr lang="en-US" altLang="zh-CN" b="1">
                <a:solidFill>
                  <a:srgbClr val="FF0000"/>
                </a:solidFill>
              </a:rPr>
              <a:t>magnetic energy</a:t>
            </a:r>
            <a:r>
              <a:rPr lang="en-US" altLang="zh-CN" b="1">
                <a:solidFill>
                  <a:schemeClr val="tx2"/>
                </a:solidFill>
              </a:rPr>
              <a:t>,</a:t>
            </a:r>
            <a:r>
              <a:rPr lang="en-US" altLang="zh-CN" b="1">
                <a:solidFill>
                  <a:srgbClr val="3333FF"/>
                </a:solidFill>
              </a:rPr>
              <a:t> </a:t>
            </a:r>
            <a:r>
              <a:rPr lang="en-US" altLang="zh-CN" b="1">
                <a:solidFill>
                  <a:schemeClr val="tx2"/>
                </a:solidFill>
              </a:rPr>
              <a:t>consider such a</a:t>
            </a:r>
            <a:r>
              <a:rPr lang="en-US" altLang="zh-CN" b="1">
                <a:solidFill>
                  <a:srgbClr val="3333FF"/>
                </a:solidFill>
              </a:rPr>
              <a:t> </a:t>
            </a:r>
            <a:r>
              <a:rPr lang="en-US" altLang="zh-CN" b="1" i="1">
                <a:solidFill>
                  <a:srgbClr val="3333FF"/>
                </a:solidFill>
              </a:rPr>
              <a:t>RL</a:t>
            </a:r>
            <a:r>
              <a:rPr lang="en-US" altLang="zh-CN" b="1">
                <a:solidFill>
                  <a:srgbClr val="3333FF"/>
                </a:solidFill>
              </a:rPr>
              <a:t> circuit: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4786"/>
                                        </p:tgtEl>
                                        <p:attrNameLst>
                                          <p:attrName>style.visibility</p:attrName>
                                        </p:attrNameLst>
                                      </p:cBhvr>
                                      <p:to>
                                        <p:strVal val="visible"/>
                                      </p:to>
                                    </p:set>
                                    <p:animEffect transition="in" filter="wipe(left)">
                                      <p:cBhvr>
                                        <p:cTn id="7" dur="500"/>
                                        <p:tgtEl>
                                          <p:spTgt spid="1014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4787"/>
                                        </p:tgtEl>
                                        <p:attrNameLst>
                                          <p:attrName>style.visibility</p:attrName>
                                        </p:attrNameLst>
                                      </p:cBhvr>
                                      <p:to>
                                        <p:strVal val="visible"/>
                                      </p:to>
                                    </p:set>
                                    <p:animEffect transition="in" filter="wipe(left)">
                                      <p:cBhvr>
                                        <p:cTn id="12" dur="500"/>
                                        <p:tgtEl>
                                          <p:spTgt spid="1014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4821"/>
                                        </p:tgtEl>
                                        <p:attrNameLst>
                                          <p:attrName>style.visibility</p:attrName>
                                        </p:attrNameLst>
                                      </p:cBhvr>
                                      <p:to>
                                        <p:strVal val="visible"/>
                                      </p:to>
                                    </p:set>
                                    <p:animEffect transition="in" filter="wipe(left)">
                                      <p:cBhvr>
                                        <p:cTn id="17" dur="500"/>
                                        <p:tgtEl>
                                          <p:spTgt spid="1014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14823"/>
                                        </p:tgtEl>
                                        <p:attrNameLst>
                                          <p:attrName>style.visibility</p:attrName>
                                        </p:attrNameLst>
                                      </p:cBhvr>
                                      <p:to>
                                        <p:strVal val="visible"/>
                                      </p:to>
                                    </p:set>
                                    <p:animEffect transition="in" filter="wipe(left)">
                                      <p:cBhvr>
                                        <p:cTn id="22" dur="500"/>
                                        <p:tgtEl>
                                          <p:spTgt spid="10148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14818"/>
                                        </p:tgtEl>
                                        <p:attrNameLst>
                                          <p:attrName>style.visibility</p:attrName>
                                        </p:attrNameLst>
                                      </p:cBhvr>
                                      <p:to>
                                        <p:strVal val="visible"/>
                                      </p:to>
                                    </p:set>
                                    <p:animEffect transition="in" filter="wipe(left)">
                                      <p:cBhvr>
                                        <p:cTn id="27" dur="500"/>
                                        <p:tgtEl>
                                          <p:spTgt spid="10148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14822">
                                            <p:txEl>
                                              <p:pRg st="0" end="0"/>
                                            </p:txEl>
                                          </p:spTgt>
                                        </p:tgtEl>
                                        <p:attrNameLst>
                                          <p:attrName>style.visibility</p:attrName>
                                        </p:attrNameLst>
                                      </p:cBhvr>
                                      <p:to>
                                        <p:strVal val="visible"/>
                                      </p:to>
                                    </p:set>
                                    <p:animEffect transition="in" filter="wipe(left)">
                                      <p:cBhvr>
                                        <p:cTn id="32" dur="500"/>
                                        <p:tgtEl>
                                          <p:spTgt spid="1014822">
                                            <p:txEl>
                                              <p:pRg st="0" end="0"/>
                                            </p:txEl>
                                          </p:spTgt>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1014788"/>
                                        </p:tgtEl>
                                        <p:attrNameLst>
                                          <p:attrName>style.visibility</p:attrName>
                                        </p:attrNameLst>
                                      </p:cBhvr>
                                      <p:to>
                                        <p:strVal val="visible"/>
                                      </p:to>
                                    </p:set>
                                    <p:animEffect transition="in" filter="dissolve">
                                      <p:cBhvr>
                                        <p:cTn id="36" dur="500"/>
                                        <p:tgtEl>
                                          <p:spTgt spid="101478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14814">
                                            <p:txEl>
                                              <p:pRg st="0" end="0"/>
                                            </p:txEl>
                                          </p:spTgt>
                                        </p:tgtEl>
                                        <p:attrNameLst>
                                          <p:attrName>style.visibility</p:attrName>
                                        </p:attrNameLst>
                                      </p:cBhvr>
                                      <p:to>
                                        <p:strVal val="visible"/>
                                      </p:to>
                                    </p:set>
                                    <p:animEffect transition="in" filter="wipe(left)">
                                      <p:cBhvr>
                                        <p:cTn id="41" dur="500"/>
                                        <p:tgtEl>
                                          <p:spTgt spid="1014814">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014813"/>
                                        </p:tgtEl>
                                        <p:attrNameLst>
                                          <p:attrName>style.visibility</p:attrName>
                                        </p:attrNameLst>
                                      </p:cBhvr>
                                      <p:to>
                                        <p:strVal val="visible"/>
                                      </p:to>
                                    </p:set>
                                    <p:animEffect transition="in" filter="wipe(left)">
                                      <p:cBhvr>
                                        <p:cTn id="46" dur="500"/>
                                        <p:tgtEl>
                                          <p:spTgt spid="1014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6" grpId="0" animBg="1" autoUpdateAnimBg="0"/>
      <p:bldP spid="1014787" grpId="0" animBg="1" autoUpdateAnimBg="0"/>
      <p:bldP spid="1014814" grpId="0" build="p" autoUpdateAnimBg="0"/>
      <p:bldP spid="101482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5810" name="Object 2">
            <a:extLst>
              <a:ext uri="{FF2B5EF4-FFF2-40B4-BE49-F238E27FC236}">
                <a16:creationId xmlns:a16="http://schemas.microsoft.com/office/drawing/2014/main" id="{90C0C687-9AA9-9D43-316E-C973BB70772C}"/>
              </a:ext>
            </a:extLst>
          </p:cNvPr>
          <p:cNvGraphicFramePr>
            <a:graphicFrameLocks noChangeAspect="1"/>
          </p:cNvGraphicFramePr>
          <p:nvPr/>
        </p:nvGraphicFramePr>
        <p:xfrm>
          <a:off x="1828800" y="855663"/>
          <a:ext cx="5105400" cy="804862"/>
        </p:xfrm>
        <a:graphic>
          <a:graphicData uri="http://schemas.openxmlformats.org/presentationml/2006/ole">
            <mc:AlternateContent xmlns:mc="http://schemas.openxmlformats.org/markup-compatibility/2006">
              <mc:Choice xmlns:v="urn:schemas-microsoft-com:vml" Requires="v">
                <p:oleObj name="公式" r:id="rId2" imgW="39789100" imgH="7607300" progId="Equation.3">
                  <p:embed/>
                </p:oleObj>
              </mc:Choice>
              <mc:Fallback>
                <p:oleObj name="公式" r:id="rId2" imgW="39789100" imgH="76073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55663"/>
                        <a:ext cx="5105400"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5811" name="Object 3">
            <a:extLst>
              <a:ext uri="{FF2B5EF4-FFF2-40B4-BE49-F238E27FC236}">
                <a16:creationId xmlns:a16="http://schemas.microsoft.com/office/drawing/2014/main" id="{4ABC1D88-FB16-E9AD-58E9-227C015C8C0B}"/>
              </a:ext>
            </a:extLst>
          </p:cNvPr>
          <p:cNvGraphicFramePr>
            <a:graphicFrameLocks noChangeAspect="1"/>
          </p:cNvGraphicFramePr>
          <p:nvPr/>
        </p:nvGraphicFramePr>
        <p:xfrm>
          <a:off x="1931988" y="1541463"/>
          <a:ext cx="4545012" cy="941387"/>
        </p:xfrm>
        <a:graphic>
          <a:graphicData uri="http://schemas.openxmlformats.org/presentationml/2006/ole">
            <mc:AlternateContent xmlns:mc="http://schemas.openxmlformats.org/markup-compatibility/2006">
              <mc:Choice xmlns:v="urn:schemas-microsoft-com:vml" Requires="v">
                <p:oleObj name="公式" r:id="rId4" imgW="37160200" imgH="9359900" progId="Equation.3">
                  <p:embed/>
                </p:oleObj>
              </mc:Choice>
              <mc:Fallback>
                <p:oleObj name="公式" r:id="rId4" imgW="37160200" imgH="9359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1988" y="1541463"/>
                        <a:ext cx="4545012"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5812" name="Text Box 4">
            <a:extLst>
              <a:ext uri="{FF2B5EF4-FFF2-40B4-BE49-F238E27FC236}">
                <a16:creationId xmlns:a16="http://schemas.microsoft.com/office/drawing/2014/main" id="{B5004854-C8D0-D928-DD69-4DE71FB5355F}"/>
              </a:ext>
            </a:extLst>
          </p:cNvPr>
          <p:cNvSpPr txBox="1">
            <a:spLocks noChangeArrowheads="1"/>
          </p:cNvSpPr>
          <p:nvPr/>
        </p:nvSpPr>
        <p:spPr bwMode="auto">
          <a:xfrm>
            <a:off x="152400" y="287338"/>
            <a:ext cx="868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Multiply each term by </a:t>
            </a:r>
            <a:r>
              <a:rPr lang="en-US" altLang="zh-CN" b="1" i="1">
                <a:ea typeface="楷体_GB2312" pitchFamily="49" charset="-122"/>
                <a:sym typeface="Symbol" pitchFamily="2" charset="2"/>
              </a:rPr>
              <a:t>Idt </a:t>
            </a:r>
            <a:r>
              <a:rPr lang="en-US" altLang="zh-CN" b="1">
                <a:ea typeface="楷体_GB2312" pitchFamily="49" charset="-122"/>
                <a:sym typeface="Symbol" pitchFamily="2" charset="2"/>
              </a:rPr>
              <a:t>and integrate, we have</a:t>
            </a:r>
          </a:p>
        </p:txBody>
      </p:sp>
      <p:graphicFrame>
        <p:nvGraphicFramePr>
          <p:cNvPr id="1015813" name="Object 5">
            <a:extLst>
              <a:ext uri="{FF2B5EF4-FFF2-40B4-BE49-F238E27FC236}">
                <a16:creationId xmlns:a16="http://schemas.microsoft.com/office/drawing/2014/main" id="{E9CFE6B7-A4A3-B5DF-AE21-863C17EFD100}"/>
              </a:ext>
            </a:extLst>
          </p:cNvPr>
          <p:cNvGraphicFramePr>
            <a:graphicFrameLocks noChangeAspect="1"/>
          </p:cNvGraphicFramePr>
          <p:nvPr/>
        </p:nvGraphicFramePr>
        <p:xfrm>
          <a:off x="5638800" y="2444750"/>
          <a:ext cx="2133600" cy="895350"/>
        </p:xfrm>
        <a:graphic>
          <a:graphicData uri="http://schemas.openxmlformats.org/presentationml/2006/ole">
            <mc:AlternateContent xmlns:mc="http://schemas.openxmlformats.org/markup-compatibility/2006">
              <mc:Choice xmlns:v="urn:schemas-microsoft-com:vml" Requires="v">
                <p:oleObj name="Equation" r:id="rId6" imgW="25158700" imgH="12877800" progId="Equation.3">
                  <p:embed/>
                </p:oleObj>
              </mc:Choice>
              <mc:Fallback>
                <p:oleObj name="Equation" r:id="rId6" imgW="25158700" imgH="12877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444750"/>
                        <a:ext cx="2133600" cy="895350"/>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5814" name="Text Box 6">
            <a:extLst>
              <a:ext uri="{FF2B5EF4-FFF2-40B4-BE49-F238E27FC236}">
                <a16:creationId xmlns:a16="http://schemas.microsoft.com/office/drawing/2014/main" id="{F25502D1-046A-1997-E6E6-D1C6DA461BC1}"/>
              </a:ext>
            </a:extLst>
          </p:cNvPr>
          <p:cNvSpPr txBox="1">
            <a:spLocks noChangeArrowheads="1"/>
          </p:cNvSpPr>
          <p:nvPr/>
        </p:nvSpPr>
        <p:spPr bwMode="auto">
          <a:xfrm>
            <a:off x="152400" y="2532063"/>
            <a:ext cx="5486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Energy stored by an inductor:</a:t>
            </a:r>
          </a:p>
        </p:txBody>
      </p:sp>
      <p:sp>
        <p:nvSpPr>
          <p:cNvPr id="1015815" name="Text Box 7">
            <a:extLst>
              <a:ext uri="{FF2B5EF4-FFF2-40B4-BE49-F238E27FC236}">
                <a16:creationId xmlns:a16="http://schemas.microsoft.com/office/drawing/2014/main" id="{4AAF8025-1DE2-F412-BE0B-BD26FDEDC8E5}"/>
              </a:ext>
            </a:extLst>
          </p:cNvPr>
          <p:cNvSpPr txBox="1">
            <a:spLocks noChangeArrowheads="1"/>
          </p:cNvSpPr>
          <p:nvPr/>
        </p:nvSpPr>
        <p:spPr bwMode="auto">
          <a:xfrm>
            <a:off x="609600" y="3657600"/>
            <a:ext cx="472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On the other hand,</a:t>
            </a:r>
            <a:r>
              <a:rPr lang="en-US" altLang="zh-CN" b="1">
                <a:solidFill>
                  <a:srgbClr val="3333FF"/>
                </a:solidFill>
              </a:rPr>
              <a:t> if </a:t>
            </a:r>
            <a:r>
              <a:rPr lang="en-US" altLang="zh-CN" b="1" i="1">
                <a:solidFill>
                  <a:srgbClr val="3333FF"/>
                </a:solidFill>
              </a:rPr>
              <a:t>U</a:t>
            </a:r>
            <a:r>
              <a:rPr lang="en-US" altLang="zh-CN" b="1" i="1" baseline="-25000">
                <a:solidFill>
                  <a:srgbClr val="3333FF"/>
                </a:solidFill>
              </a:rPr>
              <a:t>B</a:t>
            </a:r>
            <a:r>
              <a:rPr lang="en-US" altLang="zh-CN" b="1" baseline="-25000">
                <a:solidFill>
                  <a:srgbClr val="3333FF"/>
                </a:solidFill>
              </a:rPr>
              <a:t> </a:t>
            </a:r>
            <a:r>
              <a:rPr lang="en-US" altLang="zh-CN" b="1">
                <a:solidFill>
                  <a:srgbClr val="3333FF"/>
                </a:solidFill>
              </a:rPr>
              <a:t>is known, </a:t>
            </a:r>
            <a:r>
              <a:rPr lang="en-US" altLang="zh-CN" b="1" i="1">
                <a:solidFill>
                  <a:srgbClr val="3333FF"/>
                </a:solidFill>
              </a:rPr>
              <a:t>L</a:t>
            </a:r>
            <a:r>
              <a:rPr lang="en-US" altLang="zh-CN" b="1">
                <a:solidFill>
                  <a:srgbClr val="3333FF"/>
                </a:solidFill>
              </a:rPr>
              <a:t> can be gotten from this equation.</a:t>
            </a:r>
          </a:p>
        </p:txBody>
      </p:sp>
      <p:grpSp>
        <p:nvGrpSpPr>
          <p:cNvPr id="1015816" name="Group 8">
            <a:extLst>
              <a:ext uri="{FF2B5EF4-FFF2-40B4-BE49-F238E27FC236}">
                <a16:creationId xmlns:a16="http://schemas.microsoft.com/office/drawing/2014/main" id="{F214EF7E-D407-E734-783B-F2EEBC65DA72}"/>
              </a:ext>
            </a:extLst>
          </p:cNvPr>
          <p:cNvGrpSpPr>
            <a:grpSpLocks/>
          </p:cNvGrpSpPr>
          <p:nvPr/>
        </p:nvGrpSpPr>
        <p:grpSpPr bwMode="auto">
          <a:xfrm>
            <a:off x="5943600" y="3505200"/>
            <a:ext cx="2501900" cy="1473200"/>
            <a:chOff x="3984" y="1584"/>
            <a:chExt cx="1576" cy="928"/>
          </a:xfrm>
        </p:grpSpPr>
        <p:sp>
          <p:nvSpPr>
            <p:cNvPr id="45064" name="Text Box 9">
              <a:extLst>
                <a:ext uri="{FF2B5EF4-FFF2-40B4-BE49-F238E27FC236}">
                  <a16:creationId xmlns:a16="http://schemas.microsoft.com/office/drawing/2014/main" id="{83767C29-0729-396F-E848-E7D8F357B178}"/>
                </a:ext>
              </a:extLst>
            </p:cNvPr>
            <p:cNvSpPr txBox="1">
              <a:spLocks noChangeArrowheads="1"/>
            </p:cNvSpPr>
            <p:nvPr/>
          </p:nvSpPr>
          <p:spPr bwMode="auto">
            <a:xfrm>
              <a:off x="4992" y="1584"/>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L</a:t>
              </a:r>
            </a:p>
          </p:txBody>
        </p:sp>
        <p:sp>
          <p:nvSpPr>
            <p:cNvPr id="45065" name="Rectangle 10">
              <a:extLst>
                <a:ext uri="{FF2B5EF4-FFF2-40B4-BE49-F238E27FC236}">
                  <a16:creationId xmlns:a16="http://schemas.microsoft.com/office/drawing/2014/main" id="{EFE6644C-A0E8-46CC-2C05-B7AB2DFE4CE7}"/>
                </a:ext>
              </a:extLst>
            </p:cNvPr>
            <p:cNvSpPr>
              <a:spLocks noChangeArrowheads="1"/>
            </p:cNvSpPr>
            <p:nvPr/>
          </p:nvSpPr>
          <p:spPr bwMode="auto">
            <a:xfrm rot="-1688">
              <a:off x="4176" y="1872"/>
              <a:ext cx="432" cy="9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45066" name="Line 11">
              <a:extLst>
                <a:ext uri="{FF2B5EF4-FFF2-40B4-BE49-F238E27FC236}">
                  <a16:creationId xmlns:a16="http://schemas.microsoft.com/office/drawing/2014/main" id="{98FAEADC-4AD3-E307-B5F3-DD63C1CF6FC1}"/>
                </a:ext>
              </a:extLst>
            </p:cNvPr>
            <p:cNvSpPr>
              <a:spLocks noChangeShapeType="1"/>
            </p:cNvSpPr>
            <p:nvPr/>
          </p:nvSpPr>
          <p:spPr bwMode="auto">
            <a:xfrm flipV="1">
              <a:off x="5556" y="1920"/>
              <a:ext cx="0" cy="48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Line 12">
              <a:extLst>
                <a:ext uri="{FF2B5EF4-FFF2-40B4-BE49-F238E27FC236}">
                  <a16:creationId xmlns:a16="http://schemas.microsoft.com/office/drawing/2014/main" id="{AF69B147-F5A6-4C27-A9B7-533C53021A42}"/>
                </a:ext>
              </a:extLst>
            </p:cNvPr>
            <p:cNvSpPr>
              <a:spLocks noChangeShapeType="1"/>
            </p:cNvSpPr>
            <p:nvPr/>
          </p:nvSpPr>
          <p:spPr bwMode="auto">
            <a:xfrm>
              <a:off x="3984" y="1920"/>
              <a:ext cx="0" cy="48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8" name="Line 13">
              <a:extLst>
                <a:ext uri="{FF2B5EF4-FFF2-40B4-BE49-F238E27FC236}">
                  <a16:creationId xmlns:a16="http://schemas.microsoft.com/office/drawing/2014/main" id="{8D9E2D6B-B090-7277-62D3-36F6AC6A4541}"/>
                </a:ext>
              </a:extLst>
            </p:cNvPr>
            <p:cNvSpPr>
              <a:spLocks noChangeShapeType="1"/>
            </p:cNvSpPr>
            <p:nvPr/>
          </p:nvSpPr>
          <p:spPr bwMode="auto">
            <a:xfrm>
              <a:off x="3984" y="1920"/>
              <a:ext cx="192"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9" name="Line 14">
              <a:extLst>
                <a:ext uri="{FF2B5EF4-FFF2-40B4-BE49-F238E27FC236}">
                  <a16:creationId xmlns:a16="http://schemas.microsoft.com/office/drawing/2014/main" id="{09FA99D5-AC88-0F85-68E7-95B6F1C01B06}"/>
                </a:ext>
              </a:extLst>
            </p:cNvPr>
            <p:cNvSpPr>
              <a:spLocks noChangeShapeType="1"/>
            </p:cNvSpPr>
            <p:nvPr/>
          </p:nvSpPr>
          <p:spPr bwMode="auto">
            <a:xfrm flipH="1">
              <a:off x="4984" y="2400"/>
              <a:ext cx="576"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0" name="Line 15">
              <a:extLst>
                <a:ext uri="{FF2B5EF4-FFF2-40B4-BE49-F238E27FC236}">
                  <a16:creationId xmlns:a16="http://schemas.microsoft.com/office/drawing/2014/main" id="{5B39B8B4-D95B-B095-D1C2-D2E5E7D44CFA}"/>
                </a:ext>
              </a:extLst>
            </p:cNvPr>
            <p:cNvSpPr>
              <a:spLocks noChangeShapeType="1"/>
            </p:cNvSpPr>
            <p:nvPr/>
          </p:nvSpPr>
          <p:spPr bwMode="auto">
            <a:xfrm>
              <a:off x="3984" y="2400"/>
              <a:ext cx="24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Line 16">
              <a:extLst>
                <a:ext uri="{FF2B5EF4-FFF2-40B4-BE49-F238E27FC236}">
                  <a16:creationId xmlns:a16="http://schemas.microsoft.com/office/drawing/2014/main" id="{77277C05-578C-904E-C7C2-E88CFC5FAA29}"/>
                </a:ext>
              </a:extLst>
            </p:cNvPr>
            <p:cNvSpPr>
              <a:spLocks noChangeShapeType="1"/>
            </p:cNvSpPr>
            <p:nvPr/>
          </p:nvSpPr>
          <p:spPr bwMode="auto">
            <a:xfrm>
              <a:off x="4752" y="2304"/>
              <a:ext cx="240" cy="96"/>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2" name="Line 17">
              <a:extLst>
                <a:ext uri="{FF2B5EF4-FFF2-40B4-BE49-F238E27FC236}">
                  <a16:creationId xmlns:a16="http://schemas.microsoft.com/office/drawing/2014/main" id="{9DC92157-177D-77AF-6FA1-EA6C692D9EAB}"/>
                </a:ext>
              </a:extLst>
            </p:cNvPr>
            <p:cNvSpPr>
              <a:spLocks noChangeShapeType="1"/>
            </p:cNvSpPr>
            <p:nvPr/>
          </p:nvSpPr>
          <p:spPr bwMode="auto">
            <a:xfrm flipH="1" flipV="1">
              <a:off x="4224" y="2320"/>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3" name="Line 18">
              <a:extLst>
                <a:ext uri="{FF2B5EF4-FFF2-40B4-BE49-F238E27FC236}">
                  <a16:creationId xmlns:a16="http://schemas.microsoft.com/office/drawing/2014/main" id="{0831D6BC-A6C2-881D-DCD5-186B7E199D3A}"/>
                </a:ext>
              </a:extLst>
            </p:cNvPr>
            <p:cNvSpPr>
              <a:spLocks noChangeShapeType="1"/>
            </p:cNvSpPr>
            <p:nvPr/>
          </p:nvSpPr>
          <p:spPr bwMode="auto">
            <a:xfrm flipV="1">
              <a:off x="4272" y="2272"/>
              <a:ext cx="0" cy="24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4" name="Line 19">
              <a:extLst>
                <a:ext uri="{FF2B5EF4-FFF2-40B4-BE49-F238E27FC236}">
                  <a16:creationId xmlns:a16="http://schemas.microsoft.com/office/drawing/2014/main" id="{84125FEC-4863-D44E-13BE-ABA419206632}"/>
                </a:ext>
              </a:extLst>
            </p:cNvPr>
            <p:cNvSpPr>
              <a:spLocks noChangeShapeType="1"/>
            </p:cNvSpPr>
            <p:nvPr/>
          </p:nvSpPr>
          <p:spPr bwMode="auto">
            <a:xfrm flipH="1">
              <a:off x="4896" y="1824"/>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20">
              <a:extLst>
                <a:ext uri="{FF2B5EF4-FFF2-40B4-BE49-F238E27FC236}">
                  <a16:creationId xmlns:a16="http://schemas.microsoft.com/office/drawing/2014/main" id="{45D48CB7-CC0C-A548-047D-4B941DAC92FF}"/>
                </a:ext>
              </a:extLst>
            </p:cNvPr>
            <p:cNvSpPr>
              <a:spLocks noChangeShapeType="1"/>
            </p:cNvSpPr>
            <p:nvPr/>
          </p:nvSpPr>
          <p:spPr bwMode="auto">
            <a:xfrm>
              <a:off x="4464" y="2400"/>
              <a:ext cx="336"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Line 21">
              <a:extLst>
                <a:ext uri="{FF2B5EF4-FFF2-40B4-BE49-F238E27FC236}">
                  <a16:creationId xmlns:a16="http://schemas.microsoft.com/office/drawing/2014/main" id="{0FF43C14-16AA-56D3-786E-65B7812013D0}"/>
                </a:ext>
              </a:extLst>
            </p:cNvPr>
            <p:cNvSpPr>
              <a:spLocks noChangeShapeType="1"/>
            </p:cNvSpPr>
            <p:nvPr/>
          </p:nvSpPr>
          <p:spPr bwMode="auto">
            <a:xfrm flipH="1" flipV="1">
              <a:off x="4320" y="2320"/>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7" name="Line 22">
              <a:extLst>
                <a:ext uri="{FF2B5EF4-FFF2-40B4-BE49-F238E27FC236}">
                  <a16:creationId xmlns:a16="http://schemas.microsoft.com/office/drawing/2014/main" id="{09A6C58E-1E23-80E4-FD06-2C76F95C0652}"/>
                </a:ext>
              </a:extLst>
            </p:cNvPr>
            <p:cNvSpPr>
              <a:spLocks noChangeShapeType="1"/>
            </p:cNvSpPr>
            <p:nvPr/>
          </p:nvSpPr>
          <p:spPr bwMode="auto">
            <a:xfrm flipV="1">
              <a:off x="4368" y="2272"/>
              <a:ext cx="0" cy="24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8" name="Line 23">
              <a:extLst>
                <a:ext uri="{FF2B5EF4-FFF2-40B4-BE49-F238E27FC236}">
                  <a16:creationId xmlns:a16="http://schemas.microsoft.com/office/drawing/2014/main" id="{77CDBD05-0FE8-DA41-D5BA-8515522340E9}"/>
                </a:ext>
              </a:extLst>
            </p:cNvPr>
            <p:cNvSpPr>
              <a:spLocks noChangeShapeType="1"/>
            </p:cNvSpPr>
            <p:nvPr/>
          </p:nvSpPr>
          <p:spPr bwMode="auto">
            <a:xfrm flipH="1" flipV="1">
              <a:off x="4416" y="2320"/>
              <a:ext cx="0" cy="144"/>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9" name="Line 24">
              <a:extLst>
                <a:ext uri="{FF2B5EF4-FFF2-40B4-BE49-F238E27FC236}">
                  <a16:creationId xmlns:a16="http://schemas.microsoft.com/office/drawing/2014/main" id="{D0612E51-8C96-C3D0-8808-E4EE29AD4096}"/>
                </a:ext>
              </a:extLst>
            </p:cNvPr>
            <p:cNvSpPr>
              <a:spLocks noChangeShapeType="1"/>
            </p:cNvSpPr>
            <p:nvPr/>
          </p:nvSpPr>
          <p:spPr bwMode="auto">
            <a:xfrm flipV="1">
              <a:off x="4464" y="2272"/>
              <a:ext cx="0" cy="24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0" name="Line 25">
              <a:extLst>
                <a:ext uri="{FF2B5EF4-FFF2-40B4-BE49-F238E27FC236}">
                  <a16:creationId xmlns:a16="http://schemas.microsoft.com/office/drawing/2014/main" id="{56D30D5B-73B0-691A-AF16-33819E54A224}"/>
                </a:ext>
              </a:extLst>
            </p:cNvPr>
            <p:cNvSpPr>
              <a:spLocks noChangeShapeType="1"/>
            </p:cNvSpPr>
            <p:nvPr/>
          </p:nvSpPr>
          <p:spPr bwMode="auto">
            <a:xfrm flipH="1">
              <a:off x="4608" y="1920"/>
              <a:ext cx="288"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1" name="Line 26">
              <a:extLst>
                <a:ext uri="{FF2B5EF4-FFF2-40B4-BE49-F238E27FC236}">
                  <a16:creationId xmlns:a16="http://schemas.microsoft.com/office/drawing/2014/main" id="{83818F0E-13A8-8974-0AA4-6345F720E3E7}"/>
                </a:ext>
              </a:extLst>
            </p:cNvPr>
            <p:cNvSpPr>
              <a:spLocks noChangeShapeType="1"/>
            </p:cNvSpPr>
            <p:nvPr/>
          </p:nvSpPr>
          <p:spPr bwMode="auto">
            <a:xfrm flipH="1">
              <a:off x="5312" y="1920"/>
              <a:ext cx="240" cy="0"/>
            </a:xfrm>
            <a:prstGeom prst="line">
              <a:avLst/>
            </a:prstGeom>
            <a:noFill/>
            <a:ln w="28575">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82" name="Object 27">
              <a:extLst>
                <a:ext uri="{FF2B5EF4-FFF2-40B4-BE49-F238E27FC236}">
                  <a16:creationId xmlns:a16="http://schemas.microsoft.com/office/drawing/2014/main" id="{C6EF3E22-7F43-D3BA-E78A-63E74E87C3D8}"/>
                </a:ext>
              </a:extLst>
            </p:cNvPr>
            <p:cNvGraphicFramePr>
              <a:graphicFrameLocks noChangeAspect="1"/>
            </p:cNvGraphicFramePr>
            <p:nvPr/>
          </p:nvGraphicFramePr>
          <p:xfrm flipH="1">
            <a:off x="5018" y="1824"/>
            <a:ext cx="189" cy="192"/>
          </p:xfrm>
          <a:graphic>
            <a:graphicData uri="http://schemas.openxmlformats.org/presentationml/2006/ole">
              <mc:AlternateContent xmlns:mc="http://schemas.openxmlformats.org/markup-compatibility/2006">
                <mc:Choice xmlns:v="urn:schemas-microsoft-com:vml" Requires="v">
                  <p:oleObj name="BMP 图象" r:id="rId8" imgW="196850" imgH="152400" progId="Paint.Picture">
                    <p:embed/>
                  </p:oleObj>
                </mc:Choice>
                <mc:Fallback>
                  <p:oleObj name="BMP 图象" r:id="rId8" imgW="196850" imgH="152400" progId="Paint.Picture">
                    <p:embed/>
                    <p:pic>
                      <p:nvPicPr>
                        <p:cNvPr id="0" name="Object 27"/>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018" y="1824"/>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3" name="Object 28">
              <a:extLst>
                <a:ext uri="{FF2B5EF4-FFF2-40B4-BE49-F238E27FC236}">
                  <a16:creationId xmlns:a16="http://schemas.microsoft.com/office/drawing/2014/main" id="{457B1A08-6A44-CD72-F43C-7E491F2937B6}"/>
                </a:ext>
              </a:extLst>
            </p:cNvPr>
            <p:cNvGraphicFramePr>
              <a:graphicFrameLocks noChangeAspect="1"/>
            </p:cNvGraphicFramePr>
            <p:nvPr/>
          </p:nvGraphicFramePr>
          <p:xfrm flipH="1">
            <a:off x="5139" y="1824"/>
            <a:ext cx="189" cy="192"/>
          </p:xfrm>
          <a:graphic>
            <a:graphicData uri="http://schemas.openxmlformats.org/presentationml/2006/ole">
              <mc:AlternateContent xmlns:mc="http://schemas.openxmlformats.org/markup-compatibility/2006">
                <mc:Choice xmlns:v="urn:schemas-microsoft-com:vml" Requires="v">
                  <p:oleObj name="BMP 图象" r:id="rId10" imgW="196850" imgH="152400" progId="Paint.Picture">
                    <p:embed/>
                  </p:oleObj>
                </mc:Choice>
                <mc:Fallback>
                  <p:oleObj name="BMP 图象" r:id="rId10" imgW="196850" imgH="152400" progId="Paint.Picture">
                    <p:embed/>
                    <p:pic>
                      <p:nvPicPr>
                        <p:cNvPr id="0" name="Object 28"/>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5139" y="1824"/>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4" name="Object 29">
              <a:extLst>
                <a:ext uri="{FF2B5EF4-FFF2-40B4-BE49-F238E27FC236}">
                  <a16:creationId xmlns:a16="http://schemas.microsoft.com/office/drawing/2014/main" id="{7EE35715-3894-3786-5A58-4B5E7879606D}"/>
                </a:ext>
              </a:extLst>
            </p:cNvPr>
            <p:cNvGraphicFramePr>
              <a:graphicFrameLocks noChangeAspect="1"/>
            </p:cNvGraphicFramePr>
            <p:nvPr/>
          </p:nvGraphicFramePr>
          <p:xfrm flipH="1">
            <a:off x="4896" y="1824"/>
            <a:ext cx="189" cy="192"/>
          </p:xfrm>
          <a:graphic>
            <a:graphicData uri="http://schemas.openxmlformats.org/presentationml/2006/ole">
              <mc:AlternateContent xmlns:mc="http://schemas.openxmlformats.org/markup-compatibility/2006">
                <mc:Choice xmlns:v="urn:schemas-microsoft-com:vml" Requires="v">
                  <p:oleObj name="BMP 图象" r:id="rId11" imgW="196850" imgH="152400" progId="Paint.Picture">
                    <p:embed/>
                  </p:oleObj>
                </mc:Choice>
                <mc:Fallback>
                  <p:oleObj name="BMP 图象" r:id="rId11" imgW="196850" imgH="152400" progId="Paint.Picture">
                    <p:embed/>
                    <p:pic>
                      <p:nvPicPr>
                        <p:cNvPr id="0" name="Object 29"/>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4896" y="1824"/>
                          <a:ext cx="1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5" name="Text Box 30">
              <a:extLst>
                <a:ext uri="{FF2B5EF4-FFF2-40B4-BE49-F238E27FC236}">
                  <a16:creationId xmlns:a16="http://schemas.microsoft.com/office/drawing/2014/main" id="{46677497-361A-70EB-7831-DB0F6F3C7028}"/>
                </a:ext>
              </a:extLst>
            </p:cNvPr>
            <p:cNvSpPr txBox="1">
              <a:spLocks noChangeArrowheads="1"/>
            </p:cNvSpPr>
            <p:nvPr/>
          </p:nvSpPr>
          <p:spPr bwMode="auto">
            <a:xfrm>
              <a:off x="4272" y="1584"/>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R</a:t>
              </a:r>
            </a:p>
          </p:txBody>
        </p:sp>
        <p:sp>
          <p:nvSpPr>
            <p:cNvPr id="45086" name="Text Box 31">
              <a:extLst>
                <a:ext uri="{FF2B5EF4-FFF2-40B4-BE49-F238E27FC236}">
                  <a16:creationId xmlns:a16="http://schemas.microsoft.com/office/drawing/2014/main" id="{0A7CD929-6B42-7EC1-46AF-548A0825137C}"/>
                </a:ext>
              </a:extLst>
            </p:cNvPr>
            <p:cNvSpPr txBox="1">
              <a:spLocks noChangeArrowheads="1"/>
            </p:cNvSpPr>
            <p:nvPr/>
          </p:nvSpPr>
          <p:spPr bwMode="auto">
            <a:xfrm>
              <a:off x="4224" y="201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sym typeface="Symbol" pitchFamily="2" charset="2"/>
                </a:rPr>
                <a:t></a:t>
              </a:r>
              <a:endParaRPr lang="en-US" altLang="zh-CN" sz="2400" b="1" i="1"/>
            </a:p>
          </p:txBody>
        </p:sp>
        <p:sp>
          <p:nvSpPr>
            <p:cNvPr id="45087" name="Text Box 32">
              <a:extLst>
                <a:ext uri="{FF2B5EF4-FFF2-40B4-BE49-F238E27FC236}">
                  <a16:creationId xmlns:a16="http://schemas.microsoft.com/office/drawing/2014/main" id="{ED92E409-2037-BA9A-799B-84C05B906736}"/>
                </a:ext>
              </a:extLst>
            </p:cNvPr>
            <p:cNvSpPr txBox="1">
              <a:spLocks noChangeArrowheads="1"/>
            </p:cNvSpPr>
            <p:nvPr/>
          </p:nvSpPr>
          <p:spPr bwMode="auto">
            <a:xfrm>
              <a:off x="4848" y="211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K</a:t>
              </a:r>
              <a:r>
                <a:rPr lang="en-US" altLang="zh-CN" sz="2400" b="1" i="1" baseline="-25000"/>
                <a:t>1</a:t>
              </a:r>
              <a:endParaRPr lang="en-US" altLang="zh-CN" sz="2400" b="1" i="1"/>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5812">
                                            <p:txEl>
                                              <p:pRg st="0" end="0"/>
                                            </p:txEl>
                                          </p:spTgt>
                                        </p:tgtEl>
                                        <p:attrNameLst>
                                          <p:attrName>style.visibility</p:attrName>
                                        </p:attrNameLst>
                                      </p:cBhvr>
                                      <p:to>
                                        <p:strVal val="visible"/>
                                      </p:to>
                                    </p:set>
                                    <p:animEffect transition="in" filter="wipe(left)">
                                      <p:cBhvr>
                                        <p:cTn id="7" dur="500"/>
                                        <p:tgtEl>
                                          <p:spTgt spid="10158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5810"/>
                                        </p:tgtEl>
                                        <p:attrNameLst>
                                          <p:attrName>style.visibility</p:attrName>
                                        </p:attrNameLst>
                                      </p:cBhvr>
                                      <p:to>
                                        <p:strVal val="visible"/>
                                      </p:to>
                                    </p:set>
                                    <p:animEffect transition="in" filter="wipe(left)">
                                      <p:cBhvr>
                                        <p:cTn id="12" dur="500"/>
                                        <p:tgtEl>
                                          <p:spTgt spid="10158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5811"/>
                                        </p:tgtEl>
                                        <p:attrNameLst>
                                          <p:attrName>style.visibility</p:attrName>
                                        </p:attrNameLst>
                                      </p:cBhvr>
                                      <p:to>
                                        <p:strVal val="visible"/>
                                      </p:to>
                                    </p:set>
                                    <p:animEffect transition="in" filter="wipe(left)">
                                      <p:cBhvr>
                                        <p:cTn id="17" dur="500"/>
                                        <p:tgtEl>
                                          <p:spTgt spid="1015811"/>
                                        </p:tgtEl>
                                      </p:cBhvr>
                                    </p:animEffect>
                                  </p:childTnLst>
                                </p:cTn>
                              </p:par>
                            </p:childTnLst>
                          </p:cTn>
                        </p:par>
                        <p:par>
                          <p:cTn id="18" fill="hold" nodeType="afterGroup">
                            <p:stCondLst>
                              <p:cond delay="500"/>
                            </p:stCondLst>
                            <p:childTnLst>
                              <p:par>
                                <p:cTn id="19" presetID="9" presetClass="entr" presetSubtype="0" fill="hold" nodeType="afterEffect">
                                  <p:stCondLst>
                                    <p:cond delay="1000"/>
                                  </p:stCondLst>
                                  <p:childTnLst>
                                    <p:set>
                                      <p:cBhvr>
                                        <p:cTn id="20" dur="1" fill="hold">
                                          <p:stCondLst>
                                            <p:cond delay="0"/>
                                          </p:stCondLst>
                                        </p:cTn>
                                        <p:tgtEl>
                                          <p:spTgt spid="1015816"/>
                                        </p:tgtEl>
                                        <p:attrNameLst>
                                          <p:attrName>style.visibility</p:attrName>
                                        </p:attrNameLst>
                                      </p:cBhvr>
                                      <p:to>
                                        <p:strVal val="visible"/>
                                      </p:to>
                                    </p:set>
                                    <p:animEffect transition="in" filter="dissolve">
                                      <p:cBhvr>
                                        <p:cTn id="21" dur="500"/>
                                        <p:tgtEl>
                                          <p:spTgt spid="10158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15814">
                                            <p:txEl>
                                              <p:pRg st="0" end="0"/>
                                            </p:txEl>
                                          </p:spTgt>
                                        </p:tgtEl>
                                        <p:attrNameLst>
                                          <p:attrName>style.visibility</p:attrName>
                                        </p:attrNameLst>
                                      </p:cBhvr>
                                      <p:to>
                                        <p:strVal val="visible"/>
                                      </p:to>
                                    </p:set>
                                    <p:animEffect transition="in" filter="wipe(left)">
                                      <p:cBhvr>
                                        <p:cTn id="26" dur="500"/>
                                        <p:tgtEl>
                                          <p:spTgt spid="1015814">
                                            <p:txEl>
                                              <p:pRg st="0" end="0"/>
                                            </p:txEl>
                                          </p:spTgt>
                                        </p:tgtEl>
                                      </p:cBhvr>
                                    </p:animEffect>
                                  </p:childTnLst>
                                </p:cTn>
                              </p:par>
                            </p:childTnLst>
                          </p:cTn>
                        </p:par>
                        <p:par>
                          <p:cTn id="27" fill="hold" nodeType="afterGroup">
                            <p:stCondLst>
                              <p:cond delay="500"/>
                            </p:stCondLst>
                            <p:childTnLst>
                              <p:par>
                                <p:cTn id="28" presetID="22" presetClass="entr" presetSubtype="8" fill="hold" nodeType="afterEffect">
                                  <p:stCondLst>
                                    <p:cond delay="1000"/>
                                  </p:stCondLst>
                                  <p:childTnLst>
                                    <p:set>
                                      <p:cBhvr>
                                        <p:cTn id="29" dur="1" fill="hold">
                                          <p:stCondLst>
                                            <p:cond delay="0"/>
                                          </p:stCondLst>
                                        </p:cTn>
                                        <p:tgtEl>
                                          <p:spTgt spid="1015813"/>
                                        </p:tgtEl>
                                        <p:attrNameLst>
                                          <p:attrName>style.visibility</p:attrName>
                                        </p:attrNameLst>
                                      </p:cBhvr>
                                      <p:to>
                                        <p:strVal val="visible"/>
                                      </p:to>
                                    </p:set>
                                    <p:animEffect transition="in" filter="wipe(left)">
                                      <p:cBhvr>
                                        <p:cTn id="30" dur="500"/>
                                        <p:tgtEl>
                                          <p:spTgt spid="10158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15815">
                                            <p:txEl>
                                              <p:pRg st="0" end="0"/>
                                            </p:txEl>
                                          </p:spTgt>
                                        </p:tgtEl>
                                        <p:attrNameLst>
                                          <p:attrName>style.visibility</p:attrName>
                                        </p:attrNameLst>
                                      </p:cBhvr>
                                      <p:to>
                                        <p:strVal val="visible"/>
                                      </p:to>
                                    </p:set>
                                    <p:animEffect transition="in" filter="wipe(left)">
                                      <p:cBhvr>
                                        <p:cTn id="35" dur="500"/>
                                        <p:tgtEl>
                                          <p:spTgt spid="10158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2" grpId="0" build="p" autoUpdateAnimBg="0"/>
      <p:bldP spid="1015814" grpId="0" build="p" autoUpdateAnimBg="0"/>
      <p:bldP spid="101581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6834" name="Object 2">
            <a:extLst>
              <a:ext uri="{FF2B5EF4-FFF2-40B4-BE49-F238E27FC236}">
                <a16:creationId xmlns:a16="http://schemas.microsoft.com/office/drawing/2014/main" id="{B6B54F09-5C77-2F18-2C55-74A843486E07}"/>
              </a:ext>
            </a:extLst>
          </p:cNvPr>
          <p:cNvGraphicFramePr>
            <a:graphicFrameLocks noChangeAspect="1"/>
          </p:cNvGraphicFramePr>
          <p:nvPr/>
        </p:nvGraphicFramePr>
        <p:xfrm>
          <a:off x="936625" y="1165225"/>
          <a:ext cx="2362200" cy="835025"/>
        </p:xfrm>
        <a:graphic>
          <a:graphicData uri="http://schemas.openxmlformats.org/presentationml/2006/ole">
            <mc:AlternateContent xmlns:mc="http://schemas.openxmlformats.org/markup-compatibility/2006">
              <mc:Choice xmlns:v="urn:schemas-microsoft-com:vml" Requires="v">
                <p:oleObj name="Equation" r:id="rId2" imgW="29845000" imgH="12877800" progId="Equation.3">
                  <p:embed/>
                </p:oleObj>
              </mc:Choice>
              <mc:Fallback>
                <p:oleObj name="Equation" r:id="rId2" imgW="29845000" imgH="12877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1165225"/>
                        <a:ext cx="23622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6835" name="Object 3">
            <a:extLst>
              <a:ext uri="{FF2B5EF4-FFF2-40B4-BE49-F238E27FC236}">
                <a16:creationId xmlns:a16="http://schemas.microsoft.com/office/drawing/2014/main" id="{607A4647-F91E-1D0E-6C1C-EB5F6983D1F9}"/>
              </a:ext>
            </a:extLst>
          </p:cNvPr>
          <p:cNvGraphicFramePr>
            <a:graphicFrameLocks noChangeAspect="1"/>
          </p:cNvGraphicFramePr>
          <p:nvPr/>
        </p:nvGraphicFramePr>
        <p:xfrm>
          <a:off x="2362200" y="533400"/>
          <a:ext cx="2278063" cy="635000"/>
        </p:xfrm>
        <a:graphic>
          <a:graphicData uri="http://schemas.openxmlformats.org/presentationml/2006/ole">
            <mc:AlternateContent xmlns:mc="http://schemas.openxmlformats.org/markup-compatibility/2006">
              <mc:Choice xmlns:v="urn:schemas-microsoft-com:vml" Requires="v">
                <p:oleObj name="Equation" r:id="rId4" imgW="16675100" imgH="5854700" progId="Equation.3">
                  <p:embed/>
                </p:oleObj>
              </mc:Choice>
              <mc:Fallback>
                <p:oleObj name="Equation" r:id="rId4" imgW="16675100" imgH="5854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33400"/>
                        <a:ext cx="227806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6836" name="Object 4">
            <a:extLst>
              <a:ext uri="{FF2B5EF4-FFF2-40B4-BE49-F238E27FC236}">
                <a16:creationId xmlns:a16="http://schemas.microsoft.com/office/drawing/2014/main" id="{42053654-A7E5-2DED-C0AB-3F0677F24A1E}"/>
              </a:ext>
            </a:extLst>
          </p:cNvPr>
          <p:cNvGraphicFramePr>
            <a:graphicFrameLocks noChangeAspect="1"/>
          </p:cNvGraphicFramePr>
          <p:nvPr/>
        </p:nvGraphicFramePr>
        <p:xfrm>
          <a:off x="3276600" y="1103313"/>
          <a:ext cx="2286000" cy="938212"/>
        </p:xfrm>
        <a:graphic>
          <a:graphicData uri="http://schemas.openxmlformats.org/presentationml/2006/ole">
            <mc:AlternateContent xmlns:mc="http://schemas.openxmlformats.org/markup-compatibility/2006">
              <mc:Choice xmlns:v="urn:schemas-microsoft-com:vml" Requires="v">
                <p:oleObj name="公式" r:id="rId6" imgW="18719800" imgH="9359900" progId="Equation.3">
                  <p:embed/>
                </p:oleObj>
              </mc:Choice>
              <mc:Fallback>
                <p:oleObj name="公式" r:id="rId6" imgW="18719800" imgH="9359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103313"/>
                        <a:ext cx="2286000"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6837" name="Object 5">
            <a:extLst>
              <a:ext uri="{FF2B5EF4-FFF2-40B4-BE49-F238E27FC236}">
                <a16:creationId xmlns:a16="http://schemas.microsoft.com/office/drawing/2014/main" id="{8AAD212C-1CBC-03C6-652D-3C4F057D9BA7}"/>
              </a:ext>
            </a:extLst>
          </p:cNvPr>
          <p:cNvGraphicFramePr>
            <a:graphicFrameLocks noChangeAspect="1"/>
          </p:cNvGraphicFramePr>
          <p:nvPr/>
        </p:nvGraphicFramePr>
        <p:xfrm>
          <a:off x="5486400" y="1066800"/>
          <a:ext cx="1447800" cy="1104900"/>
        </p:xfrm>
        <a:graphic>
          <a:graphicData uri="http://schemas.openxmlformats.org/presentationml/2006/ole">
            <mc:AlternateContent xmlns:mc="http://schemas.openxmlformats.org/markup-compatibility/2006">
              <mc:Choice xmlns:v="urn:schemas-microsoft-com:vml" Requires="v">
                <p:oleObj name="公式" r:id="rId8" imgW="11404600" imgH="10528300" progId="Equation.3">
                  <p:embed/>
                </p:oleObj>
              </mc:Choice>
              <mc:Fallback>
                <p:oleObj name="公式" r:id="rId8" imgW="11404600" imgH="105283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1066800"/>
                        <a:ext cx="14478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6838" name="Text Box 6">
            <a:extLst>
              <a:ext uri="{FF2B5EF4-FFF2-40B4-BE49-F238E27FC236}">
                <a16:creationId xmlns:a16="http://schemas.microsoft.com/office/drawing/2014/main" id="{965E6FC4-A497-A6C2-FA21-07F7AC9ED633}"/>
              </a:ext>
            </a:extLst>
          </p:cNvPr>
          <p:cNvSpPr txBox="1">
            <a:spLocks noChangeArrowheads="1"/>
          </p:cNvSpPr>
          <p:nvPr/>
        </p:nvSpPr>
        <p:spPr bwMode="auto">
          <a:xfrm>
            <a:off x="755650" y="0"/>
            <a:ext cx="6135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Take </a:t>
            </a:r>
            <a:r>
              <a:rPr lang="en-US" altLang="zh-CN" b="1">
                <a:solidFill>
                  <a:srgbClr val="3333FF"/>
                </a:solidFill>
              </a:rPr>
              <a:t>long solenoid</a:t>
            </a:r>
            <a:r>
              <a:rPr lang="en-US" altLang="zh-CN" b="1">
                <a:solidFill>
                  <a:schemeClr val="tx2"/>
                </a:solidFill>
              </a:rPr>
              <a:t> as an example,</a:t>
            </a:r>
          </a:p>
        </p:txBody>
      </p:sp>
      <p:sp>
        <p:nvSpPr>
          <p:cNvPr id="1016839" name="Text Box 7">
            <a:extLst>
              <a:ext uri="{FF2B5EF4-FFF2-40B4-BE49-F238E27FC236}">
                <a16:creationId xmlns:a16="http://schemas.microsoft.com/office/drawing/2014/main" id="{5FD399C9-BE8C-DFCE-2C64-261816F45081}"/>
              </a:ext>
            </a:extLst>
          </p:cNvPr>
          <p:cNvSpPr txBox="1">
            <a:spLocks noChangeArrowheads="1"/>
          </p:cNvSpPr>
          <p:nvPr/>
        </p:nvSpPr>
        <p:spPr bwMode="auto">
          <a:xfrm>
            <a:off x="533400" y="1905000"/>
            <a:ext cx="7391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 energy stored per unit volume of the field, </a:t>
            </a:r>
            <a:r>
              <a:rPr lang="en-US" altLang="zh-CN" b="1">
                <a:solidFill>
                  <a:srgbClr val="FF0000"/>
                </a:solidFill>
              </a:rPr>
              <a:t>density of energy</a:t>
            </a:r>
            <a:r>
              <a:rPr lang="en-US" altLang="zh-CN" b="1">
                <a:solidFill>
                  <a:srgbClr val="3333FF"/>
                </a:solidFill>
              </a:rPr>
              <a:t> </a:t>
            </a:r>
            <a:r>
              <a:rPr lang="en-US" altLang="zh-CN" sz="2400" b="1">
                <a:solidFill>
                  <a:srgbClr val="3333FF"/>
                </a:solidFill>
              </a:rPr>
              <a:t>(</a:t>
            </a:r>
            <a:r>
              <a:rPr lang="zh-CN" altLang="en-US" sz="2400" b="1">
                <a:solidFill>
                  <a:srgbClr val="3333FF"/>
                </a:solidFill>
                <a:latin typeface="宋体" panose="02010600030101010101" pitchFamily="2" charset="-122"/>
                <a:sym typeface="Symbol" pitchFamily="2" charset="2"/>
              </a:rPr>
              <a:t>能量密度</a:t>
            </a:r>
            <a:r>
              <a:rPr lang="en-US" altLang="zh-CN" sz="2400" b="1">
                <a:solidFill>
                  <a:srgbClr val="3333FF"/>
                </a:solidFill>
                <a:latin typeface="宋体" panose="02010600030101010101" pitchFamily="2" charset="-122"/>
                <a:sym typeface="Symbol" pitchFamily="2" charset="2"/>
              </a:rPr>
              <a:t>)</a:t>
            </a:r>
            <a:r>
              <a:rPr lang="en-US" altLang="zh-CN" b="1">
                <a:solidFill>
                  <a:srgbClr val="3333FF"/>
                </a:solidFill>
              </a:rPr>
              <a:t>, is:</a:t>
            </a:r>
          </a:p>
        </p:txBody>
      </p:sp>
      <p:grpSp>
        <p:nvGrpSpPr>
          <p:cNvPr id="1016840" name="Group 8">
            <a:extLst>
              <a:ext uri="{FF2B5EF4-FFF2-40B4-BE49-F238E27FC236}">
                <a16:creationId xmlns:a16="http://schemas.microsoft.com/office/drawing/2014/main" id="{49A18CB9-94C0-8A62-A2D5-56F7AEE062D2}"/>
              </a:ext>
            </a:extLst>
          </p:cNvPr>
          <p:cNvGrpSpPr>
            <a:grpSpLocks/>
          </p:cNvGrpSpPr>
          <p:nvPr/>
        </p:nvGrpSpPr>
        <p:grpSpPr bwMode="auto">
          <a:xfrm>
            <a:off x="1066800" y="2971800"/>
            <a:ext cx="7086600" cy="990600"/>
            <a:chOff x="672" y="1104"/>
            <a:chExt cx="4464" cy="624"/>
          </a:xfrm>
        </p:grpSpPr>
        <p:graphicFrame>
          <p:nvGraphicFramePr>
            <p:cNvPr id="46091" name="Object 9">
              <a:extLst>
                <a:ext uri="{FF2B5EF4-FFF2-40B4-BE49-F238E27FC236}">
                  <a16:creationId xmlns:a16="http://schemas.microsoft.com/office/drawing/2014/main" id="{21EAAA19-5E15-9C77-3D6E-F034492B7EAD}"/>
                </a:ext>
              </a:extLst>
            </p:cNvPr>
            <p:cNvGraphicFramePr>
              <a:graphicFrameLocks noChangeAspect="1"/>
            </p:cNvGraphicFramePr>
            <p:nvPr/>
          </p:nvGraphicFramePr>
          <p:xfrm>
            <a:off x="672" y="1104"/>
            <a:ext cx="1776" cy="624"/>
          </p:xfrm>
          <a:graphic>
            <a:graphicData uri="http://schemas.openxmlformats.org/presentationml/2006/ole">
              <mc:AlternateContent xmlns:mc="http://schemas.openxmlformats.org/markup-compatibility/2006">
                <mc:Choice xmlns:v="urn:schemas-microsoft-com:vml" Requires="v">
                  <p:oleObj name="Equation" r:id="rId10" imgW="35699700" imgH="15214600" progId="Equation.3">
                    <p:embed/>
                  </p:oleObj>
                </mc:Choice>
                <mc:Fallback>
                  <p:oleObj name="Equation" r:id="rId10" imgW="35699700" imgH="152146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1104"/>
                          <a:ext cx="1776" cy="624"/>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2" name="Text Box 10">
              <a:extLst>
                <a:ext uri="{FF2B5EF4-FFF2-40B4-BE49-F238E27FC236}">
                  <a16:creationId xmlns:a16="http://schemas.microsoft.com/office/drawing/2014/main" id="{81552666-117D-9106-1B1D-24708C4F9750}"/>
                </a:ext>
              </a:extLst>
            </p:cNvPr>
            <p:cNvSpPr txBox="1">
              <a:spLocks noChangeArrowheads="1"/>
            </p:cNvSpPr>
            <p:nvPr/>
          </p:nvSpPr>
          <p:spPr bwMode="auto">
            <a:xfrm>
              <a:off x="2496" y="1248"/>
              <a:ext cx="26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(magnetic energy density)</a:t>
              </a:r>
            </a:p>
          </p:txBody>
        </p:sp>
      </p:grpSp>
      <p:graphicFrame>
        <p:nvGraphicFramePr>
          <p:cNvPr id="1016843" name="Object 11">
            <a:extLst>
              <a:ext uri="{FF2B5EF4-FFF2-40B4-BE49-F238E27FC236}">
                <a16:creationId xmlns:a16="http://schemas.microsoft.com/office/drawing/2014/main" id="{BB280E18-16AF-FACC-433B-E8932AD5542E}"/>
              </a:ext>
            </a:extLst>
          </p:cNvPr>
          <p:cNvGraphicFramePr>
            <a:graphicFrameLocks noChangeAspect="1"/>
          </p:cNvGraphicFramePr>
          <p:nvPr/>
        </p:nvGraphicFramePr>
        <p:xfrm>
          <a:off x="1506538" y="4689475"/>
          <a:ext cx="5064125" cy="995363"/>
        </p:xfrm>
        <a:graphic>
          <a:graphicData uri="http://schemas.openxmlformats.org/presentationml/2006/ole">
            <mc:AlternateContent xmlns:mc="http://schemas.openxmlformats.org/markup-compatibility/2006">
              <mc:Choice xmlns:v="urn:schemas-microsoft-com:vml" Requires="v">
                <p:oleObj name="公式" r:id="rId12" imgW="43891200" imgH="10528300" progId="Equation.3">
                  <p:embed/>
                </p:oleObj>
              </mc:Choice>
              <mc:Fallback>
                <p:oleObj name="公式" r:id="rId12" imgW="43891200" imgH="105283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6538" y="4689475"/>
                        <a:ext cx="5064125" cy="995363"/>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6844" name="Text Box 12">
            <a:extLst>
              <a:ext uri="{FF2B5EF4-FFF2-40B4-BE49-F238E27FC236}">
                <a16:creationId xmlns:a16="http://schemas.microsoft.com/office/drawing/2014/main" id="{714466AE-13DA-BBF0-4707-822AA1D809A3}"/>
              </a:ext>
            </a:extLst>
          </p:cNvPr>
          <p:cNvSpPr txBox="1">
            <a:spLocks noChangeArrowheads="1"/>
          </p:cNvSpPr>
          <p:nvPr/>
        </p:nvSpPr>
        <p:spPr bwMode="auto">
          <a:xfrm>
            <a:off x="1143000" y="4038600"/>
            <a:ext cx="4800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In general, one can use:</a:t>
            </a:r>
          </a:p>
        </p:txBody>
      </p:sp>
      <p:sp>
        <p:nvSpPr>
          <p:cNvPr id="1016845" name="Text Box 13">
            <a:extLst>
              <a:ext uri="{FF2B5EF4-FFF2-40B4-BE49-F238E27FC236}">
                <a16:creationId xmlns:a16="http://schemas.microsoft.com/office/drawing/2014/main" id="{D6A91921-D876-8774-2C3C-808C58C79EF7}"/>
              </a:ext>
            </a:extLst>
          </p:cNvPr>
          <p:cNvSpPr txBox="1">
            <a:spLocks noChangeArrowheads="1"/>
          </p:cNvSpPr>
          <p:nvPr/>
        </p:nvSpPr>
        <p:spPr bwMode="auto">
          <a:xfrm>
            <a:off x="381000" y="5791200"/>
            <a:ext cx="7391400" cy="5794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u="sng">
                <a:solidFill>
                  <a:schemeClr val="tx2"/>
                </a:solidFill>
              </a:rPr>
              <a:t>Discuss example 28-5 in P648 as follows.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6838">
                                            <p:txEl>
                                              <p:pRg st="0" end="0"/>
                                            </p:txEl>
                                          </p:spTgt>
                                        </p:tgtEl>
                                        <p:attrNameLst>
                                          <p:attrName>style.visibility</p:attrName>
                                        </p:attrNameLst>
                                      </p:cBhvr>
                                      <p:to>
                                        <p:strVal val="visible"/>
                                      </p:to>
                                    </p:set>
                                    <p:animEffect transition="in" filter="wipe(left)">
                                      <p:cBhvr>
                                        <p:cTn id="7" dur="500"/>
                                        <p:tgtEl>
                                          <p:spTgt spid="10168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6835"/>
                                        </p:tgtEl>
                                        <p:attrNameLst>
                                          <p:attrName>style.visibility</p:attrName>
                                        </p:attrNameLst>
                                      </p:cBhvr>
                                      <p:to>
                                        <p:strVal val="visible"/>
                                      </p:to>
                                    </p:set>
                                    <p:animEffect transition="in" filter="wipe(left)">
                                      <p:cBhvr>
                                        <p:cTn id="12" dur="500"/>
                                        <p:tgtEl>
                                          <p:spTgt spid="1016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6834"/>
                                        </p:tgtEl>
                                        <p:attrNameLst>
                                          <p:attrName>style.visibility</p:attrName>
                                        </p:attrNameLst>
                                      </p:cBhvr>
                                      <p:to>
                                        <p:strVal val="visible"/>
                                      </p:to>
                                    </p:set>
                                    <p:animEffect transition="in" filter="wipe(left)">
                                      <p:cBhvr>
                                        <p:cTn id="17" dur="500"/>
                                        <p:tgtEl>
                                          <p:spTgt spid="1016834"/>
                                        </p:tgtEl>
                                      </p:cBhvr>
                                    </p:animEffect>
                                  </p:childTnLst>
                                </p:cTn>
                              </p:par>
                            </p:childTnLst>
                          </p:cTn>
                        </p:par>
                        <p:par>
                          <p:cTn id="18" fill="hold" nodeType="afterGroup">
                            <p:stCondLst>
                              <p:cond delay="500"/>
                            </p:stCondLst>
                            <p:childTnLst>
                              <p:par>
                                <p:cTn id="19" presetID="22" presetClass="entr" presetSubtype="8" fill="hold" nodeType="afterEffect">
                                  <p:stCondLst>
                                    <p:cond delay="2000"/>
                                  </p:stCondLst>
                                  <p:childTnLst>
                                    <p:set>
                                      <p:cBhvr>
                                        <p:cTn id="20" dur="1" fill="hold">
                                          <p:stCondLst>
                                            <p:cond delay="0"/>
                                          </p:stCondLst>
                                        </p:cTn>
                                        <p:tgtEl>
                                          <p:spTgt spid="1016836"/>
                                        </p:tgtEl>
                                        <p:attrNameLst>
                                          <p:attrName>style.visibility</p:attrName>
                                        </p:attrNameLst>
                                      </p:cBhvr>
                                      <p:to>
                                        <p:strVal val="visible"/>
                                      </p:to>
                                    </p:set>
                                    <p:animEffect transition="in" filter="wipe(left)">
                                      <p:cBhvr>
                                        <p:cTn id="21" dur="500"/>
                                        <p:tgtEl>
                                          <p:spTgt spid="1016836"/>
                                        </p:tgtEl>
                                      </p:cBhvr>
                                    </p:animEffect>
                                  </p:childTnLst>
                                </p:cTn>
                              </p:par>
                            </p:childTnLst>
                          </p:cTn>
                        </p:par>
                        <p:par>
                          <p:cTn id="22" fill="hold" nodeType="afterGroup">
                            <p:stCondLst>
                              <p:cond delay="3000"/>
                            </p:stCondLst>
                            <p:childTnLst>
                              <p:par>
                                <p:cTn id="23" presetID="22" presetClass="entr" presetSubtype="8" fill="hold" nodeType="afterEffect">
                                  <p:stCondLst>
                                    <p:cond delay="2000"/>
                                  </p:stCondLst>
                                  <p:childTnLst>
                                    <p:set>
                                      <p:cBhvr>
                                        <p:cTn id="24" dur="1" fill="hold">
                                          <p:stCondLst>
                                            <p:cond delay="0"/>
                                          </p:stCondLst>
                                        </p:cTn>
                                        <p:tgtEl>
                                          <p:spTgt spid="1016837"/>
                                        </p:tgtEl>
                                        <p:attrNameLst>
                                          <p:attrName>style.visibility</p:attrName>
                                        </p:attrNameLst>
                                      </p:cBhvr>
                                      <p:to>
                                        <p:strVal val="visible"/>
                                      </p:to>
                                    </p:set>
                                    <p:animEffect transition="in" filter="wipe(left)">
                                      <p:cBhvr>
                                        <p:cTn id="25" dur="500"/>
                                        <p:tgtEl>
                                          <p:spTgt spid="101683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016839">
                                            <p:txEl>
                                              <p:pRg st="0" end="0"/>
                                            </p:txEl>
                                          </p:spTgt>
                                        </p:tgtEl>
                                        <p:attrNameLst>
                                          <p:attrName>style.visibility</p:attrName>
                                        </p:attrNameLst>
                                      </p:cBhvr>
                                      <p:to>
                                        <p:strVal val="visible"/>
                                      </p:to>
                                    </p:set>
                                    <p:animEffect transition="in" filter="wipe(left)">
                                      <p:cBhvr>
                                        <p:cTn id="30" dur="500"/>
                                        <p:tgtEl>
                                          <p:spTgt spid="1016839">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016840"/>
                                        </p:tgtEl>
                                        <p:attrNameLst>
                                          <p:attrName>style.visibility</p:attrName>
                                        </p:attrNameLst>
                                      </p:cBhvr>
                                      <p:to>
                                        <p:strVal val="visible"/>
                                      </p:to>
                                    </p:set>
                                    <p:animEffect transition="in" filter="wipe(left)">
                                      <p:cBhvr>
                                        <p:cTn id="35" dur="500"/>
                                        <p:tgtEl>
                                          <p:spTgt spid="101684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16844">
                                            <p:txEl>
                                              <p:pRg st="0" end="0"/>
                                            </p:txEl>
                                          </p:spTgt>
                                        </p:tgtEl>
                                        <p:attrNameLst>
                                          <p:attrName>style.visibility</p:attrName>
                                        </p:attrNameLst>
                                      </p:cBhvr>
                                      <p:to>
                                        <p:strVal val="visible"/>
                                      </p:to>
                                    </p:set>
                                    <p:animEffect transition="in" filter="wipe(left)">
                                      <p:cBhvr>
                                        <p:cTn id="40" dur="500"/>
                                        <p:tgtEl>
                                          <p:spTgt spid="1016844">
                                            <p:txEl>
                                              <p:pRg st="0" end="0"/>
                                            </p:txEl>
                                          </p:spTgt>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1016843"/>
                                        </p:tgtEl>
                                        <p:attrNameLst>
                                          <p:attrName>style.visibility</p:attrName>
                                        </p:attrNameLst>
                                      </p:cBhvr>
                                      <p:to>
                                        <p:strVal val="visible"/>
                                      </p:to>
                                    </p:set>
                                    <p:animEffect transition="in" filter="wipe(left)">
                                      <p:cBhvr>
                                        <p:cTn id="44" dur="500"/>
                                        <p:tgtEl>
                                          <p:spTgt spid="1016843"/>
                                        </p:tgtEl>
                                      </p:cBhvr>
                                    </p:animEffect>
                                  </p:childTnLst>
                                </p:cTn>
                              </p:par>
                            </p:childTnLst>
                          </p:cTn>
                        </p:par>
                        <p:par>
                          <p:cTn id="45" fill="hold" nodeType="afterGroup">
                            <p:stCondLst>
                              <p:cond delay="1000"/>
                            </p:stCondLst>
                            <p:childTnLst>
                              <p:par>
                                <p:cTn id="46" presetID="22" presetClass="entr" presetSubtype="8" fill="hold" nodeType="afterEffect">
                                  <p:stCondLst>
                                    <p:cond delay="1000"/>
                                  </p:stCondLst>
                                  <p:childTnLst>
                                    <p:set>
                                      <p:cBhvr>
                                        <p:cTn id="47" dur="1" fill="hold">
                                          <p:stCondLst>
                                            <p:cond delay="0"/>
                                          </p:stCondLst>
                                        </p:cTn>
                                        <p:tgtEl>
                                          <p:spTgt spid="1016845"/>
                                        </p:tgtEl>
                                        <p:attrNameLst>
                                          <p:attrName>style.visibility</p:attrName>
                                        </p:attrNameLst>
                                      </p:cBhvr>
                                      <p:to>
                                        <p:strVal val="visible"/>
                                      </p:to>
                                    </p:set>
                                    <p:animEffect transition="in" filter="wipe(left)">
                                      <p:cBhvr>
                                        <p:cTn id="48" dur="500"/>
                                        <p:tgtEl>
                                          <p:spTgt spid="1016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8" grpId="0" build="p" autoUpdateAnimBg="0"/>
      <p:bldP spid="1016839" grpId="0" build="p" autoUpdateAnimBg="0"/>
      <p:bldP spid="1016844" grpId="0" build="p" autoUpdateAnimBg="0"/>
      <p:bldP spid="101684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Text Box 2">
            <a:extLst>
              <a:ext uri="{FF2B5EF4-FFF2-40B4-BE49-F238E27FC236}">
                <a16:creationId xmlns:a16="http://schemas.microsoft.com/office/drawing/2014/main" id="{EA4F478D-C255-528F-9EAA-EDDD316929A8}"/>
              </a:ext>
            </a:extLst>
          </p:cNvPr>
          <p:cNvSpPr txBox="1">
            <a:spLocks noChangeArrowheads="1"/>
          </p:cNvSpPr>
          <p:nvPr/>
        </p:nvSpPr>
        <p:spPr bwMode="auto">
          <a:xfrm>
            <a:off x="134938" y="65088"/>
            <a:ext cx="8839200" cy="590550"/>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en-US" altLang="zh-CN" sz="2800" b="1">
                <a:solidFill>
                  <a:schemeClr val="tx2"/>
                </a:solidFill>
                <a:cs typeface="Arial" panose="020B0604020202020204" pitchFamily="34" charset="0"/>
              </a:rPr>
              <a:t>27-5.</a:t>
            </a:r>
            <a:r>
              <a:rPr kumimoji="0" lang="en-US" altLang="zh-CN" b="1">
                <a:solidFill>
                  <a:schemeClr val="tx2"/>
                </a:solidFill>
                <a:cs typeface="Arial" panose="020B0604020202020204" pitchFamily="34" charset="0"/>
              </a:rPr>
              <a:t> </a:t>
            </a:r>
            <a:r>
              <a:rPr kumimoji="0" lang="en-US" altLang="zh-CN" b="1">
                <a:solidFill>
                  <a:schemeClr val="tx2"/>
                </a:solidFill>
              </a:rPr>
              <a:t>Displacement Current &amp; Maxwell Equations</a:t>
            </a:r>
            <a:endParaRPr lang="en-US" altLang="zh-CN" sz="2800">
              <a:solidFill>
                <a:schemeClr val="tx2"/>
              </a:solidFill>
              <a:ea typeface="楷体_GB2312" pitchFamily="49" charset="-122"/>
            </a:endParaRPr>
          </a:p>
        </p:txBody>
      </p:sp>
      <p:sp>
        <p:nvSpPr>
          <p:cNvPr id="1018883" name="Text Box 3">
            <a:extLst>
              <a:ext uri="{FF2B5EF4-FFF2-40B4-BE49-F238E27FC236}">
                <a16:creationId xmlns:a16="http://schemas.microsoft.com/office/drawing/2014/main" id="{87A5EF75-07AB-C998-448C-559781BC2B43}"/>
              </a:ext>
            </a:extLst>
          </p:cNvPr>
          <p:cNvSpPr txBox="1">
            <a:spLocks noChangeArrowheads="1"/>
          </p:cNvSpPr>
          <p:nvPr/>
        </p:nvSpPr>
        <p:spPr bwMode="auto">
          <a:xfrm>
            <a:off x="250825" y="765175"/>
            <a:ext cx="7315200" cy="579438"/>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1. </a:t>
            </a:r>
            <a:r>
              <a:rPr kumimoji="0" lang="en-US" altLang="zh-CN" b="1">
                <a:solidFill>
                  <a:schemeClr val="tx2"/>
                </a:solidFill>
              </a:rPr>
              <a:t>Displacement current </a:t>
            </a:r>
            <a:r>
              <a:rPr kumimoji="0" lang="en-US" altLang="zh-CN" sz="2400" b="1">
                <a:solidFill>
                  <a:schemeClr val="tx2"/>
                </a:solidFill>
              </a:rPr>
              <a:t>(</a:t>
            </a:r>
            <a:r>
              <a:rPr lang="zh-CN" altLang="en-US" sz="2400" b="1"/>
              <a:t>位移电流</a:t>
            </a:r>
            <a:r>
              <a:rPr lang="en-US" altLang="zh-CN" sz="2400" b="1">
                <a:latin typeface="楷体_GB2312" pitchFamily="49" charset="-122"/>
                <a:ea typeface="楷体_GB2312" pitchFamily="49" charset="-122"/>
              </a:rPr>
              <a:t>)</a:t>
            </a:r>
            <a:r>
              <a:rPr lang="en-US" altLang="zh-CN" sz="2800" b="1"/>
              <a:t>(P661)</a:t>
            </a:r>
            <a:endParaRPr lang="en-US" altLang="zh-CN" b="1"/>
          </a:p>
        </p:txBody>
      </p:sp>
      <p:sp>
        <p:nvSpPr>
          <p:cNvPr id="1018884" name="Text Box 4">
            <a:extLst>
              <a:ext uri="{FF2B5EF4-FFF2-40B4-BE49-F238E27FC236}">
                <a16:creationId xmlns:a16="http://schemas.microsoft.com/office/drawing/2014/main" id="{C05C9BB6-3BA2-F4C3-9ECF-1339BD4DB327}"/>
              </a:ext>
            </a:extLst>
          </p:cNvPr>
          <p:cNvSpPr txBox="1">
            <a:spLocks noChangeArrowheads="1"/>
          </p:cNvSpPr>
          <p:nvPr/>
        </p:nvSpPr>
        <p:spPr bwMode="auto">
          <a:xfrm>
            <a:off x="76200" y="1371600"/>
            <a:ext cx="8763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The introduction of displacement current is the basis on which Maxwell </a:t>
            </a:r>
            <a:r>
              <a:rPr lang="en-US" altLang="zh-CN" b="1">
                <a:solidFill>
                  <a:schemeClr val="tx2"/>
                </a:solidFill>
              </a:rPr>
              <a:t>(</a:t>
            </a:r>
            <a:r>
              <a:rPr kumimoji="0" lang="en-US" altLang="zh-CN" b="1">
                <a:solidFill>
                  <a:schemeClr val="tx2"/>
                </a:solidFill>
              </a:rPr>
              <a:t>English physicist James Clerk Maxwell)</a:t>
            </a:r>
            <a:r>
              <a:rPr kumimoji="0" lang="en-US" altLang="zh-CN" sz="2800" b="1"/>
              <a:t> </a:t>
            </a:r>
            <a:r>
              <a:rPr lang="en-US" altLang="zh-CN" b="1">
                <a:solidFill>
                  <a:srgbClr val="3333FF"/>
                </a:solidFill>
              </a:rPr>
              <a:t>equations are set up.</a:t>
            </a:r>
          </a:p>
        </p:txBody>
      </p:sp>
      <p:sp>
        <p:nvSpPr>
          <p:cNvPr id="1018885" name="Text Box 5">
            <a:extLst>
              <a:ext uri="{FF2B5EF4-FFF2-40B4-BE49-F238E27FC236}">
                <a16:creationId xmlns:a16="http://schemas.microsoft.com/office/drawing/2014/main" id="{0C6B9B1B-4875-95CC-16CF-500BEE88416F}"/>
              </a:ext>
            </a:extLst>
          </p:cNvPr>
          <p:cNvSpPr txBox="1">
            <a:spLocks noChangeArrowheads="1"/>
          </p:cNvSpPr>
          <p:nvPr/>
        </p:nvSpPr>
        <p:spPr bwMode="auto">
          <a:xfrm>
            <a:off x="76200" y="2924175"/>
            <a:ext cx="662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Using Ampere-loop law to </a:t>
            </a:r>
            <a:r>
              <a:rPr lang="en-US" altLang="zh-CN" b="1" i="1"/>
              <a:t>S</a:t>
            </a:r>
            <a:r>
              <a:rPr lang="en-US" altLang="zh-CN" b="1" baseline="-25000"/>
              <a:t>1</a:t>
            </a:r>
            <a:r>
              <a:rPr lang="en-US" altLang="zh-CN" b="1"/>
              <a:t>, and </a:t>
            </a:r>
            <a:r>
              <a:rPr lang="en-US" altLang="zh-CN" b="1" i="1"/>
              <a:t>S</a:t>
            </a:r>
            <a:r>
              <a:rPr lang="en-US" altLang="zh-CN" b="1" baseline="-25000"/>
              <a:t>2</a:t>
            </a:r>
            <a:r>
              <a:rPr lang="en-US" altLang="zh-CN" b="1"/>
              <a:t>,</a:t>
            </a:r>
          </a:p>
        </p:txBody>
      </p:sp>
      <p:sp>
        <p:nvSpPr>
          <p:cNvPr id="1018886" name="Text Box 6">
            <a:extLst>
              <a:ext uri="{FF2B5EF4-FFF2-40B4-BE49-F238E27FC236}">
                <a16:creationId xmlns:a16="http://schemas.microsoft.com/office/drawing/2014/main" id="{D9742228-7D67-066B-765A-869AF121A5F3}"/>
              </a:ext>
            </a:extLst>
          </p:cNvPr>
          <p:cNvSpPr txBox="1">
            <a:spLocks noChangeArrowheads="1"/>
          </p:cNvSpPr>
          <p:nvPr/>
        </p:nvSpPr>
        <p:spPr bwMode="auto">
          <a:xfrm>
            <a:off x="228600" y="51816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They are contradict. To make them coordinate, we need to consider the </a:t>
            </a:r>
            <a:r>
              <a:rPr lang="en-US" altLang="zh-CN" b="1">
                <a:solidFill>
                  <a:srgbClr val="3333FF"/>
                </a:solidFill>
              </a:rPr>
              <a:t>continuity of current</a:t>
            </a:r>
            <a:r>
              <a:rPr lang="en-US" altLang="zh-CN" b="1"/>
              <a:t>.</a:t>
            </a:r>
          </a:p>
        </p:txBody>
      </p:sp>
      <p:grpSp>
        <p:nvGrpSpPr>
          <p:cNvPr id="1018926" name="Group 46">
            <a:extLst>
              <a:ext uri="{FF2B5EF4-FFF2-40B4-BE49-F238E27FC236}">
                <a16:creationId xmlns:a16="http://schemas.microsoft.com/office/drawing/2014/main" id="{6534DCE9-DB32-279D-8A33-CFEF0A12F465}"/>
              </a:ext>
            </a:extLst>
          </p:cNvPr>
          <p:cNvGrpSpPr>
            <a:grpSpLocks/>
          </p:cNvGrpSpPr>
          <p:nvPr/>
        </p:nvGrpSpPr>
        <p:grpSpPr bwMode="auto">
          <a:xfrm>
            <a:off x="5867400" y="3514725"/>
            <a:ext cx="3108325" cy="1779588"/>
            <a:chOff x="3788" y="2214"/>
            <a:chExt cx="1958" cy="1121"/>
          </a:xfrm>
        </p:grpSpPr>
        <p:pic>
          <p:nvPicPr>
            <p:cNvPr id="47116" name="Picture 45">
              <a:extLst>
                <a:ext uri="{FF2B5EF4-FFF2-40B4-BE49-F238E27FC236}">
                  <a16:creationId xmlns:a16="http://schemas.microsoft.com/office/drawing/2014/main" id="{E53BF6F4-CD2E-2DAD-B509-F8C4F1AC0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 y="2214"/>
              <a:ext cx="1814"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7" name="Text Box 7">
              <a:extLst>
                <a:ext uri="{FF2B5EF4-FFF2-40B4-BE49-F238E27FC236}">
                  <a16:creationId xmlns:a16="http://schemas.microsoft.com/office/drawing/2014/main" id="{7E28E76D-3221-34DB-C44A-AF18DDA84A67}"/>
                </a:ext>
              </a:extLst>
            </p:cNvPr>
            <p:cNvSpPr txBox="1">
              <a:spLocks noChangeArrowheads="1"/>
            </p:cNvSpPr>
            <p:nvPr/>
          </p:nvSpPr>
          <p:spPr bwMode="auto">
            <a:xfrm>
              <a:off x="5284" y="2351"/>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000" b="1" i="1"/>
                <a:t>L</a:t>
              </a:r>
            </a:p>
          </p:txBody>
        </p:sp>
        <p:sp>
          <p:nvSpPr>
            <p:cNvPr id="47118" name="Text Box 11">
              <a:extLst>
                <a:ext uri="{FF2B5EF4-FFF2-40B4-BE49-F238E27FC236}">
                  <a16:creationId xmlns:a16="http://schemas.microsoft.com/office/drawing/2014/main" id="{FDDF2CB9-B202-105C-687D-026740994844}"/>
                </a:ext>
              </a:extLst>
            </p:cNvPr>
            <p:cNvSpPr txBox="1">
              <a:spLocks noChangeArrowheads="1"/>
            </p:cNvSpPr>
            <p:nvPr/>
          </p:nvSpPr>
          <p:spPr bwMode="auto">
            <a:xfrm>
              <a:off x="5474" y="2794"/>
              <a:ext cx="2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000" b="1" i="1"/>
                <a:t>S</a:t>
              </a:r>
              <a:r>
                <a:rPr kumimoji="0" lang="en-US" altLang="zh-CN" sz="2000" b="1" i="1" baseline="-25000"/>
                <a:t>1</a:t>
              </a:r>
              <a:endParaRPr kumimoji="0" lang="en-US" altLang="zh-CN" sz="2000" b="1" i="1"/>
            </a:p>
          </p:txBody>
        </p:sp>
        <p:sp>
          <p:nvSpPr>
            <p:cNvPr id="47119" name="Text Box 15">
              <a:extLst>
                <a:ext uri="{FF2B5EF4-FFF2-40B4-BE49-F238E27FC236}">
                  <a16:creationId xmlns:a16="http://schemas.microsoft.com/office/drawing/2014/main" id="{69754562-A492-148E-BB73-CA6CF7F47340}"/>
                </a:ext>
              </a:extLst>
            </p:cNvPr>
            <p:cNvSpPr txBox="1">
              <a:spLocks noChangeArrowheads="1"/>
            </p:cNvSpPr>
            <p:nvPr/>
          </p:nvSpPr>
          <p:spPr bwMode="auto">
            <a:xfrm>
              <a:off x="5067" y="308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en-US" altLang="zh-CN" sz="2000" b="1" i="1"/>
                <a:t>S</a:t>
              </a:r>
              <a:r>
                <a:rPr kumimoji="0" lang="en-US" altLang="zh-CN" sz="2000" b="1" i="1" baseline="-25000"/>
                <a:t>2</a:t>
              </a:r>
              <a:endParaRPr kumimoji="0" lang="en-US" altLang="zh-CN" sz="2000" b="1" i="1"/>
            </a:p>
          </p:txBody>
        </p:sp>
      </p:grpSp>
      <p:grpSp>
        <p:nvGrpSpPr>
          <p:cNvPr id="1018927" name="Group 47">
            <a:extLst>
              <a:ext uri="{FF2B5EF4-FFF2-40B4-BE49-F238E27FC236}">
                <a16:creationId xmlns:a16="http://schemas.microsoft.com/office/drawing/2014/main" id="{4EB912B5-B6ED-754B-E1CD-03981C655652}"/>
              </a:ext>
            </a:extLst>
          </p:cNvPr>
          <p:cNvGrpSpPr>
            <a:grpSpLocks/>
          </p:cNvGrpSpPr>
          <p:nvPr/>
        </p:nvGrpSpPr>
        <p:grpSpPr bwMode="auto">
          <a:xfrm>
            <a:off x="762000" y="3644900"/>
            <a:ext cx="3768725" cy="644525"/>
            <a:chOff x="480" y="2387"/>
            <a:chExt cx="2374" cy="406"/>
          </a:xfrm>
        </p:grpSpPr>
        <p:graphicFrame>
          <p:nvGraphicFramePr>
            <p:cNvPr id="47114" name="Object 41">
              <a:extLst>
                <a:ext uri="{FF2B5EF4-FFF2-40B4-BE49-F238E27FC236}">
                  <a16:creationId xmlns:a16="http://schemas.microsoft.com/office/drawing/2014/main" id="{D51DB394-95BB-D3B8-5D42-3F809D6C3103}"/>
                </a:ext>
              </a:extLst>
            </p:cNvPr>
            <p:cNvGraphicFramePr>
              <a:graphicFrameLocks noChangeAspect="1"/>
            </p:cNvGraphicFramePr>
            <p:nvPr/>
          </p:nvGraphicFramePr>
          <p:xfrm>
            <a:off x="1519" y="2387"/>
            <a:ext cx="1335" cy="406"/>
          </p:xfrm>
          <a:graphic>
            <a:graphicData uri="http://schemas.openxmlformats.org/presentationml/2006/ole">
              <mc:AlternateContent xmlns:mc="http://schemas.openxmlformats.org/markup-compatibility/2006">
                <mc:Choice xmlns:v="urn:schemas-microsoft-com:vml" Requires="v">
                  <p:oleObj name="公式" r:id="rId3" imgW="20485100" imgH="7023100" progId="Equation.3">
                    <p:embed/>
                  </p:oleObj>
                </mc:Choice>
                <mc:Fallback>
                  <p:oleObj name="公式" r:id="rId3" imgW="20485100" imgH="7023100"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2387"/>
                          <a:ext cx="1335"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Text Box 42">
              <a:extLst>
                <a:ext uri="{FF2B5EF4-FFF2-40B4-BE49-F238E27FC236}">
                  <a16:creationId xmlns:a16="http://schemas.microsoft.com/office/drawing/2014/main" id="{5F8B07E1-258E-BE03-B68A-FBF577AC89FB}"/>
                </a:ext>
              </a:extLst>
            </p:cNvPr>
            <p:cNvSpPr txBox="1">
              <a:spLocks noChangeArrowheads="1"/>
            </p:cNvSpPr>
            <p:nvPr/>
          </p:nvSpPr>
          <p:spPr bwMode="auto">
            <a:xfrm>
              <a:off x="480" y="2410"/>
              <a:ext cx="10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one get:</a:t>
              </a:r>
            </a:p>
          </p:txBody>
        </p:sp>
      </p:grpSp>
      <p:graphicFrame>
        <p:nvGraphicFramePr>
          <p:cNvPr id="1018923" name="Object 43">
            <a:extLst>
              <a:ext uri="{FF2B5EF4-FFF2-40B4-BE49-F238E27FC236}">
                <a16:creationId xmlns:a16="http://schemas.microsoft.com/office/drawing/2014/main" id="{6BAC3BF9-8B11-081F-C576-E023C99933FC}"/>
              </a:ext>
            </a:extLst>
          </p:cNvPr>
          <p:cNvGraphicFramePr>
            <a:graphicFrameLocks noChangeAspect="1"/>
          </p:cNvGraphicFramePr>
          <p:nvPr/>
        </p:nvGraphicFramePr>
        <p:xfrm>
          <a:off x="2627313" y="4437063"/>
          <a:ext cx="1601787" cy="673100"/>
        </p:xfrm>
        <a:graphic>
          <a:graphicData uri="http://schemas.openxmlformats.org/presentationml/2006/ole">
            <mc:AlternateContent xmlns:mc="http://schemas.openxmlformats.org/markup-compatibility/2006">
              <mc:Choice xmlns:v="urn:schemas-microsoft-com:vml" Requires="v">
                <p:oleObj name="公式" r:id="rId5" imgW="16675100" imgH="7023100" progId="Equation.3">
                  <p:embed/>
                </p:oleObj>
              </mc:Choice>
              <mc:Fallback>
                <p:oleObj name="公式" r:id="rId5" imgW="16675100" imgH="70231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437063"/>
                        <a:ext cx="160178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8924" name="Text Box 44">
            <a:extLst>
              <a:ext uri="{FF2B5EF4-FFF2-40B4-BE49-F238E27FC236}">
                <a16:creationId xmlns:a16="http://schemas.microsoft.com/office/drawing/2014/main" id="{A32DEE86-133F-112A-82C5-A52546613609}"/>
              </a:ext>
            </a:extLst>
          </p:cNvPr>
          <p:cNvSpPr txBox="1">
            <a:spLocks noChangeArrowheads="1"/>
          </p:cNvSpPr>
          <p:nvPr/>
        </p:nvSpPr>
        <p:spPr bwMode="auto">
          <a:xfrm>
            <a:off x="1524000" y="4511675"/>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8882"/>
                                        </p:tgtEl>
                                        <p:attrNameLst>
                                          <p:attrName>style.visibility</p:attrName>
                                        </p:attrNameLst>
                                      </p:cBhvr>
                                      <p:to>
                                        <p:strVal val="visible"/>
                                      </p:to>
                                    </p:set>
                                    <p:animEffect transition="in" filter="wipe(left)">
                                      <p:cBhvr>
                                        <p:cTn id="7" dur="500"/>
                                        <p:tgtEl>
                                          <p:spTgt spid="101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8883"/>
                                        </p:tgtEl>
                                        <p:attrNameLst>
                                          <p:attrName>style.visibility</p:attrName>
                                        </p:attrNameLst>
                                      </p:cBhvr>
                                      <p:to>
                                        <p:strVal val="visible"/>
                                      </p:to>
                                    </p:set>
                                    <p:animEffect transition="in" filter="wipe(left)">
                                      <p:cBhvr>
                                        <p:cTn id="12" dur="500"/>
                                        <p:tgtEl>
                                          <p:spTgt spid="1018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8884">
                                            <p:txEl>
                                              <p:pRg st="0" end="0"/>
                                            </p:txEl>
                                          </p:spTgt>
                                        </p:tgtEl>
                                        <p:attrNameLst>
                                          <p:attrName>style.visibility</p:attrName>
                                        </p:attrNameLst>
                                      </p:cBhvr>
                                      <p:to>
                                        <p:strVal val="visible"/>
                                      </p:to>
                                    </p:set>
                                    <p:animEffect transition="in" filter="wipe(left)">
                                      <p:cBhvr>
                                        <p:cTn id="17" dur="500"/>
                                        <p:tgtEl>
                                          <p:spTgt spid="101888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8926"/>
                                        </p:tgtEl>
                                        <p:attrNameLst>
                                          <p:attrName>style.visibility</p:attrName>
                                        </p:attrNameLst>
                                      </p:cBhvr>
                                      <p:to>
                                        <p:strVal val="visible"/>
                                      </p:to>
                                    </p:set>
                                    <p:animEffect transition="in" filter="blinds(horizontal)">
                                      <p:cBhvr>
                                        <p:cTn id="22" dur="500"/>
                                        <p:tgtEl>
                                          <p:spTgt spid="10189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18885">
                                            <p:txEl>
                                              <p:pRg st="0" end="0"/>
                                            </p:txEl>
                                          </p:spTgt>
                                        </p:tgtEl>
                                        <p:attrNameLst>
                                          <p:attrName>style.visibility</p:attrName>
                                        </p:attrNameLst>
                                      </p:cBhvr>
                                      <p:to>
                                        <p:strVal val="visible"/>
                                      </p:to>
                                    </p:set>
                                    <p:animEffect transition="in" filter="wipe(left)">
                                      <p:cBhvr>
                                        <p:cTn id="27" dur="500"/>
                                        <p:tgtEl>
                                          <p:spTgt spid="101888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18927"/>
                                        </p:tgtEl>
                                        <p:attrNameLst>
                                          <p:attrName>style.visibility</p:attrName>
                                        </p:attrNameLst>
                                      </p:cBhvr>
                                      <p:to>
                                        <p:strVal val="visible"/>
                                      </p:to>
                                    </p:set>
                                    <p:animEffect transition="in" filter="wipe(left)">
                                      <p:cBhvr>
                                        <p:cTn id="32" dur="500"/>
                                        <p:tgtEl>
                                          <p:spTgt spid="10189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18924">
                                            <p:txEl>
                                              <p:pRg st="0" end="0"/>
                                            </p:txEl>
                                          </p:spTgt>
                                        </p:tgtEl>
                                        <p:attrNameLst>
                                          <p:attrName>style.visibility</p:attrName>
                                        </p:attrNameLst>
                                      </p:cBhvr>
                                      <p:to>
                                        <p:strVal val="visible"/>
                                      </p:to>
                                    </p:set>
                                    <p:animEffect transition="in" filter="wipe(left)">
                                      <p:cBhvr>
                                        <p:cTn id="37" dur="500"/>
                                        <p:tgtEl>
                                          <p:spTgt spid="101892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18923"/>
                                        </p:tgtEl>
                                        <p:attrNameLst>
                                          <p:attrName>style.visibility</p:attrName>
                                        </p:attrNameLst>
                                      </p:cBhvr>
                                      <p:to>
                                        <p:strVal val="visible"/>
                                      </p:to>
                                    </p:set>
                                    <p:animEffect transition="in" filter="wipe(left)">
                                      <p:cBhvr>
                                        <p:cTn id="42" dur="500"/>
                                        <p:tgtEl>
                                          <p:spTgt spid="10189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18886"/>
                                        </p:tgtEl>
                                        <p:attrNameLst>
                                          <p:attrName>style.visibility</p:attrName>
                                        </p:attrNameLst>
                                      </p:cBhvr>
                                      <p:to>
                                        <p:strVal val="visible"/>
                                      </p:to>
                                    </p:set>
                                    <p:animEffect transition="in" filter="blinds(horizontal)">
                                      <p:cBhvr>
                                        <p:cTn id="47" dur="500"/>
                                        <p:tgtEl>
                                          <p:spTgt spid="1018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8882" grpId="0" animBg="1" autoUpdateAnimBg="0"/>
      <p:bldP spid="1018883" grpId="0" animBg="1" autoUpdateAnimBg="0"/>
      <p:bldP spid="1018884" grpId="0" build="p" autoUpdateAnimBg="0"/>
      <p:bldP spid="1018885" grpId="0" build="p" autoUpdateAnimBg="0"/>
      <p:bldP spid="1018886" grpId="0" autoUpdateAnimBg="0"/>
      <p:bldP spid="1018924"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AutoShape 2">
            <a:extLst>
              <a:ext uri="{FF2B5EF4-FFF2-40B4-BE49-F238E27FC236}">
                <a16:creationId xmlns:a16="http://schemas.microsoft.com/office/drawing/2014/main" id="{15C001CC-A31C-0227-09C5-C2AF49FE32FD}"/>
              </a:ext>
            </a:extLst>
          </p:cNvPr>
          <p:cNvSpPr>
            <a:spLocks noChangeArrowheads="1"/>
          </p:cNvSpPr>
          <p:nvPr/>
        </p:nvSpPr>
        <p:spPr bwMode="auto">
          <a:xfrm>
            <a:off x="5943600" y="2057400"/>
            <a:ext cx="2133600" cy="955675"/>
          </a:xfrm>
          <a:prstGeom prst="wedgeRoundRectCallout">
            <a:avLst>
              <a:gd name="adj1" fmla="val -100074"/>
              <a:gd name="adj2" fmla="val -45514"/>
              <a:gd name="adj3" fmla="val 16667"/>
            </a:avLst>
          </a:prstGeom>
          <a:solidFill>
            <a:srgbClr val="CAFCA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when</a:t>
            </a:r>
            <a:r>
              <a:rPr lang="en-US" altLang="zh-CN" sz="2800" b="1" i="1"/>
              <a:t> S</a:t>
            </a:r>
            <a:r>
              <a:rPr lang="en-US" altLang="zh-CN" sz="2800" b="1" baseline="-25000"/>
              <a:t>1</a:t>
            </a:r>
            <a:r>
              <a:rPr lang="en-US" altLang="zh-CN" sz="2800" b="1"/>
              <a:t> far from plates </a:t>
            </a:r>
            <a:endParaRPr lang="en-US" altLang="zh-CN" sz="2800"/>
          </a:p>
        </p:txBody>
      </p:sp>
      <p:sp>
        <p:nvSpPr>
          <p:cNvPr id="1019907" name="Text Box 3">
            <a:extLst>
              <a:ext uri="{FF2B5EF4-FFF2-40B4-BE49-F238E27FC236}">
                <a16:creationId xmlns:a16="http://schemas.microsoft.com/office/drawing/2014/main" id="{FBE2AE3E-9C39-D692-57E7-7E72E311DBCD}"/>
              </a:ext>
            </a:extLst>
          </p:cNvPr>
          <p:cNvSpPr txBox="1">
            <a:spLocks noChangeArrowheads="1"/>
          </p:cNvSpPr>
          <p:nvPr/>
        </p:nvSpPr>
        <p:spPr bwMode="auto">
          <a:xfrm>
            <a:off x="152400" y="2286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Using Gauss’ law to the closed surface made of </a:t>
            </a:r>
            <a:r>
              <a:rPr lang="en-US" altLang="zh-CN" sz="2800" b="1" i="1"/>
              <a:t>S</a:t>
            </a:r>
            <a:r>
              <a:rPr lang="en-US" altLang="zh-CN" sz="2800" b="1" baseline="-25000"/>
              <a:t>1 </a:t>
            </a:r>
            <a:r>
              <a:rPr lang="en-US" altLang="zh-CN" sz="2800" b="1"/>
              <a:t>&amp; </a:t>
            </a:r>
            <a:r>
              <a:rPr lang="en-US" altLang="zh-CN" sz="2800" b="1" i="1"/>
              <a:t>S</a:t>
            </a:r>
            <a:r>
              <a:rPr lang="en-US" altLang="zh-CN" sz="2800" b="1" baseline="-25000"/>
              <a:t>2</a:t>
            </a:r>
            <a:r>
              <a:rPr lang="en-US" altLang="zh-CN" sz="2800" b="1"/>
              <a:t>:</a:t>
            </a:r>
            <a:r>
              <a:rPr lang="en-US" altLang="zh-CN" sz="2800" b="1" baseline="-25000"/>
              <a:t> </a:t>
            </a:r>
          </a:p>
        </p:txBody>
      </p:sp>
      <p:graphicFrame>
        <p:nvGraphicFramePr>
          <p:cNvPr id="1019908" name="Object 4">
            <a:extLst>
              <a:ext uri="{FF2B5EF4-FFF2-40B4-BE49-F238E27FC236}">
                <a16:creationId xmlns:a16="http://schemas.microsoft.com/office/drawing/2014/main" id="{CE725AB2-922A-56D8-5DA1-D4F57CE22A63}"/>
              </a:ext>
            </a:extLst>
          </p:cNvPr>
          <p:cNvGraphicFramePr>
            <a:graphicFrameLocks noChangeAspect="1"/>
          </p:cNvGraphicFramePr>
          <p:nvPr/>
        </p:nvGraphicFramePr>
        <p:xfrm>
          <a:off x="2555875" y="692150"/>
          <a:ext cx="3097213" cy="752475"/>
        </p:xfrm>
        <a:graphic>
          <a:graphicData uri="http://schemas.openxmlformats.org/presentationml/2006/ole">
            <mc:AlternateContent xmlns:mc="http://schemas.openxmlformats.org/markup-compatibility/2006">
              <mc:Choice xmlns:v="urn:schemas-microsoft-com:vml" Requires="v">
                <p:oleObj name="公式" r:id="rId2" imgW="31305500" imgH="7607300" progId="Equation.3">
                  <p:embed/>
                </p:oleObj>
              </mc:Choice>
              <mc:Fallback>
                <p:oleObj name="公式" r:id="rId2" imgW="31305500" imgH="7607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692150"/>
                        <a:ext cx="3097213"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9909" name="Object 5">
            <a:extLst>
              <a:ext uri="{FF2B5EF4-FFF2-40B4-BE49-F238E27FC236}">
                <a16:creationId xmlns:a16="http://schemas.microsoft.com/office/drawing/2014/main" id="{49870805-7486-D057-971D-B5F8A2A58517}"/>
              </a:ext>
            </a:extLst>
          </p:cNvPr>
          <p:cNvGraphicFramePr>
            <a:graphicFrameLocks noChangeAspect="1"/>
          </p:cNvGraphicFramePr>
          <p:nvPr/>
        </p:nvGraphicFramePr>
        <p:xfrm>
          <a:off x="323850" y="1412875"/>
          <a:ext cx="6505575" cy="827088"/>
        </p:xfrm>
        <a:graphic>
          <a:graphicData uri="http://schemas.openxmlformats.org/presentationml/2006/ole">
            <mc:AlternateContent xmlns:mc="http://schemas.openxmlformats.org/markup-compatibility/2006">
              <mc:Choice xmlns:v="urn:schemas-microsoft-com:vml" Requires="v">
                <p:oleObj name="公式" r:id="rId4" imgW="59690000" imgH="7607300" progId="Equation.3">
                  <p:embed/>
                </p:oleObj>
              </mc:Choice>
              <mc:Fallback>
                <p:oleObj name="公式" r:id="rId4" imgW="59690000" imgH="7607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412875"/>
                        <a:ext cx="6505575"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9910" name="Object 6">
            <a:extLst>
              <a:ext uri="{FF2B5EF4-FFF2-40B4-BE49-F238E27FC236}">
                <a16:creationId xmlns:a16="http://schemas.microsoft.com/office/drawing/2014/main" id="{D8101691-3762-E80A-8354-DD97F205764D}"/>
              </a:ext>
            </a:extLst>
          </p:cNvPr>
          <p:cNvGraphicFramePr>
            <a:graphicFrameLocks noChangeAspect="1"/>
          </p:cNvGraphicFramePr>
          <p:nvPr/>
        </p:nvGraphicFramePr>
        <p:xfrm>
          <a:off x="3348038" y="2133600"/>
          <a:ext cx="1785937" cy="827088"/>
        </p:xfrm>
        <a:graphic>
          <a:graphicData uri="http://schemas.openxmlformats.org/presentationml/2006/ole">
            <mc:AlternateContent xmlns:mc="http://schemas.openxmlformats.org/markup-compatibility/2006">
              <mc:Choice xmlns:v="urn:schemas-microsoft-com:vml" Requires="v">
                <p:oleObj name="公式" r:id="rId6" imgW="16383000" imgH="7607300" progId="Equation.3">
                  <p:embed/>
                </p:oleObj>
              </mc:Choice>
              <mc:Fallback>
                <p:oleObj name="公式" r:id="rId6" imgW="16383000" imgH="76073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2133600"/>
                        <a:ext cx="1785937" cy="82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9911" name="Object 7">
            <a:extLst>
              <a:ext uri="{FF2B5EF4-FFF2-40B4-BE49-F238E27FC236}">
                <a16:creationId xmlns:a16="http://schemas.microsoft.com/office/drawing/2014/main" id="{57BC2088-F530-BDC1-650A-6C4F28F6AD44}"/>
              </a:ext>
            </a:extLst>
          </p:cNvPr>
          <p:cNvGraphicFramePr>
            <a:graphicFrameLocks noChangeAspect="1"/>
          </p:cNvGraphicFramePr>
          <p:nvPr/>
        </p:nvGraphicFramePr>
        <p:xfrm>
          <a:off x="2193925" y="2922588"/>
          <a:ext cx="3384550" cy="858837"/>
        </p:xfrm>
        <a:graphic>
          <a:graphicData uri="http://schemas.openxmlformats.org/presentationml/2006/ole">
            <mc:AlternateContent xmlns:mc="http://schemas.openxmlformats.org/markup-compatibility/2006">
              <mc:Choice xmlns:v="urn:schemas-microsoft-com:vml" Requires="v">
                <p:oleObj name="公式" r:id="rId8" imgW="30137100" imgH="7607300" progId="Equation.3">
                  <p:embed/>
                </p:oleObj>
              </mc:Choice>
              <mc:Fallback>
                <p:oleObj name="公式" r:id="rId8" imgW="30137100" imgH="76073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3925" y="2922588"/>
                        <a:ext cx="338455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9912" name="Object 8">
            <a:extLst>
              <a:ext uri="{FF2B5EF4-FFF2-40B4-BE49-F238E27FC236}">
                <a16:creationId xmlns:a16="http://schemas.microsoft.com/office/drawing/2014/main" id="{73DFD2DD-A6D6-9E40-37CD-9BC2A5885E51}"/>
              </a:ext>
            </a:extLst>
          </p:cNvPr>
          <p:cNvGraphicFramePr>
            <a:graphicFrameLocks noChangeAspect="1"/>
          </p:cNvGraphicFramePr>
          <p:nvPr/>
        </p:nvGraphicFramePr>
        <p:xfrm>
          <a:off x="1476375" y="3860800"/>
          <a:ext cx="1944688" cy="833438"/>
        </p:xfrm>
        <a:graphic>
          <a:graphicData uri="http://schemas.openxmlformats.org/presentationml/2006/ole">
            <mc:AlternateContent xmlns:mc="http://schemas.openxmlformats.org/markup-compatibility/2006">
              <mc:Choice xmlns:v="urn:schemas-microsoft-com:vml" Requires="v">
                <p:oleObj name="公式" r:id="rId10" imgW="21945600" imgH="9359900" progId="Equation.3">
                  <p:embed/>
                </p:oleObj>
              </mc:Choice>
              <mc:Fallback>
                <p:oleObj name="公式" r:id="rId10" imgW="21945600" imgH="93599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3860800"/>
                        <a:ext cx="1944688"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9913" name="Object 9">
            <a:extLst>
              <a:ext uri="{FF2B5EF4-FFF2-40B4-BE49-F238E27FC236}">
                <a16:creationId xmlns:a16="http://schemas.microsoft.com/office/drawing/2014/main" id="{5F8F014B-B8C2-AAD7-8DEA-4221D789DA1D}"/>
              </a:ext>
            </a:extLst>
          </p:cNvPr>
          <p:cNvGraphicFramePr>
            <a:graphicFrameLocks noChangeAspect="1"/>
          </p:cNvGraphicFramePr>
          <p:nvPr/>
        </p:nvGraphicFramePr>
        <p:xfrm>
          <a:off x="3419475" y="3789363"/>
          <a:ext cx="1882775" cy="930275"/>
        </p:xfrm>
        <a:graphic>
          <a:graphicData uri="http://schemas.openxmlformats.org/presentationml/2006/ole">
            <mc:AlternateContent xmlns:mc="http://schemas.openxmlformats.org/markup-compatibility/2006">
              <mc:Choice xmlns:v="urn:schemas-microsoft-com:vml" Requires="v">
                <p:oleObj name="公式" r:id="rId12" imgW="19011900" imgH="9359900" progId="Equation.3">
                  <p:embed/>
                </p:oleObj>
              </mc:Choice>
              <mc:Fallback>
                <p:oleObj name="公式" r:id="rId12" imgW="19011900" imgH="93599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9475" y="3789363"/>
                        <a:ext cx="18827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9914" name="Object 10">
            <a:extLst>
              <a:ext uri="{FF2B5EF4-FFF2-40B4-BE49-F238E27FC236}">
                <a16:creationId xmlns:a16="http://schemas.microsoft.com/office/drawing/2014/main" id="{47E26C23-E4F1-0EC9-AF71-3320A93CC58B}"/>
              </a:ext>
            </a:extLst>
          </p:cNvPr>
          <p:cNvGraphicFramePr>
            <a:graphicFrameLocks noChangeAspect="1"/>
          </p:cNvGraphicFramePr>
          <p:nvPr/>
        </p:nvGraphicFramePr>
        <p:xfrm>
          <a:off x="5219700" y="3716338"/>
          <a:ext cx="1951038" cy="990600"/>
        </p:xfrm>
        <a:graphic>
          <a:graphicData uri="http://schemas.openxmlformats.org/presentationml/2006/ole">
            <mc:AlternateContent xmlns:mc="http://schemas.openxmlformats.org/markup-compatibility/2006">
              <mc:Choice xmlns:v="urn:schemas-microsoft-com:vml" Requires="v">
                <p:oleObj name="公式" r:id="rId14" imgW="19011900" imgH="9652000" progId="Equation.3">
                  <p:embed/>
                </p:oleObj>
              </mc:Choice>
              <mc:Fallback>
                <p:oleObj name="公式" r:id="rId14" imgW="19011900" imgH="96520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19700" y="3716338"/>
                        <a:ext cx="195103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9915" name="Text Box 11">
            <a:extLst>
              <a:ext uri="{FF2B5EF4-FFF2-40B4-BE49-F238E27FC236}">
                <a16:creationId xmlns:a16="http://schemas.microsoft.com/office/drawing/2014/main" id="{D2099251-2355-1408-31BA-5AE3995548FC}"/>
              </a:ext>
            </a:extLst>
          </p:cNvPr>
          <p:cNvSpPr txBox="1">
            <a:spLocks noChangeArrowheads="1"/>
          </p:cNvSpPr>
          <p:nvPr/>
        </p:nvSpPr>
        <p:spPr bwMode="auto">
          <a:xfrm>
            <a:off x="228600" y="4648200"/>
            <a:ext cx="85344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Real current in conducting wire = changing rate of electric displacement flux to time through surface </a:t>
            </a:r>
            <a:r>
              <a:rPr lang="en-US" altLang="zh-CN" b="1" i="1">
                <a:solidFill>
                  <a:srgbClr val="3333FF"/>
                </a:solidFill>
              </a:rPr>
              <a:t>S</a:t>
            </a:r>
            <a:r>
              <a:rPr lang="en-US" altLang="zh-CN" b="1" baseline="-25000">
                <a:solidFill>
                  <a:srgbClr val="3333FF"/>
                </a:solidFill>
              </a:rPr>
              <a:t>2</a:t>
            </a:r>
            <a:r>
              <a:rPr lang="en-US" altLang="zh-CN" b="1">
                <a:solidFill>
                  <a:srgbClr val="3333FF"/>
                </a:solidFill>
              </a:rPr>
              <a:t>.</a:t>
            </a:r>
          </a:p>
        </p:txBody>
      </p:sp>
      <p:sp>
        <p:nvSpPr>
          <p:cNvPr id="1019916" name="Text Box 12">
            <a:extLst>
              <a:ext uri="{FF2B5EF4-FFF2-40B4-BE49-F238E27FC236}">
                <a16:creationId xmlns:a16="http://schemas.microsoft.com/office/drawing/2014/main" id="{8CF95E53-4C55-3E6A-96CF-201DDACC767F}"/>
              </a:ext>
            </a:extLst>
          </p:cNvPr>
          <p:cNvSpPr txBox="1">
            <a:spLocks noChangeArrowheads="1"/>
          </p:cNvSpPr>
          <p:nvPr/>
        </p:nvSpPr>
        <p:spPr bwMode="auto">
          <a:xfrm>
            <a:off x="228600" y="3862388"/>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animEffect transition="in" filter="wipe(left)">
                                      <p:cBhvr>
                                        <p:cTn id="7" dur="500"/>
                                        <p:tgtEl>
                                          <p:spTgt spid="101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9908"/>
                                        </p:tgtEl>
                                        <p:attrNameLst>
                                          <p:attrName>style.visibility</p:attrName>
                                        </p:attrNameLst>
                                      </p:cBhvr>
                                      <p:to>
                                        <p:strVal val="visible"/>
                                      </p:to>
                                    </p:set>
                                    <p:animEffect transition="in" filter="wipe(left)">
                                      <p:cBhvr>
                                        <p:cTn id="12" dur="500"/>
                                        <p:tgtEl>
                                          <p:spTgt spid="1019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19909"/>
                                        </p:tgtEl>
                                        <p:attrNameLst>
                                          <p:attrName>style.visibility</p:attrName>
                                        </p:attrNameLst>
                                      </p:cBhvr>
                                      <p:to>
                                        <p:strVal val="visible"/>
                                      </p:to>
                                    </p:set>
                                    <p:animEffect transition="in" filter="wipe(left)">
                                      <p:cBhvr>
                                        <p:cTn id="17" dur="500"/>
                                        <p:tgtEl>
                                          <p:spTgt spid="1019909"/>
                                        </p:tgtEl>
                                      </p:cBhvr>
                                    </p:animEffect>
                                  </p:childTnLst>
                                </p:cTn>
                              </p:par>
                            </p:childTnLst>
                          </p:cTn>
                        </p:par>
                        <p:par>
                          <p:cTn id="18" fill="hold" nodeType="afterGroup">
                            <p:stCondLst>
                              <p:cond delay="500"/>
                            </p:stCondLst>
                            <p:childTnLst>
                              <p:par>
                                <p:cTn id="19" presetID="9" presetClass="entr" presetSubtype="0" fill="hold" nodeType="afterEffect">
                                  <p:stCondLst>
                                    <p:cond delay="2000"/>
                                  </p:stCondLst>
                                  <p:childTnLst>
                                    <p:set>
                                      <p:cBhvr>
                                        <p:cTn id="20" dur="1" fill="hold">
                                          <p:stCondLst>
                                            <p:cond delay="0"/>
                                          </p:stCondLst>
                                        </p:cTn>
                                        <p:tgtEl>
                                          <p:spTgt spid="1019906"/>
                                        </p:tgtEl>
                                        <p:attrNameLst>
                                          <p:attrName>style.visibility</p:attrName>
                                        </p:attrNameLst>
                                      </p:cBhvr>
                                      <p:to>
                                        <p:strVal val="visible"/>
                                      </p:to>
                                    </p:set>
                                    <p:animEffect transition="in" filter="dissolve">
                                      <p:cBhvr>
                                        <p:cTn id="21" dur="500"/>
                                        <p:tgtEl>
                                          <p:spTgt spid="1019906"/>
                                        </p:tgtEl>
                                      </p:cBhvr>
                                    </p:animEffect>
                                  </p:childTnLst>
                                  <p:subTnLst>
                                    <p:set>
                                      <p:cBhvr override="childStyle">
                                        <p:cTn dur="1" fill="hold" display="0" masterRel="nextClick" afterEffect="1"/>
                                        <p:tgtEl>
                                          <p:spTgt spid="1019906"/>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19910"/>
                                        </p:tgtEl>
                                        <p:attrNameLst>
                                          <p:attrName>style.visibility</p:attrName>
                                        </p:attrNameLst>
                                      </p:cBhvr>
                                      <p:to>
                                        <p:strVal val="visible"/>
                                      </p:to>
                                    </p:set>
                                    <p:animEffect transition="in" filter="wipe(left)">
                                      <p:cBhvr>
                                        <p:cTn id="26" dur="500"/>
                                        <p:tgtEl>
                                          <p:spTgt spid="10199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19911"/>
                                        </p:tgtEl>
                                        <p:attrNameLst>
                                          <p:attrName>style.visibility</p:attrName>
                                        </p:attrNameLst>
                                      </p:cBhvr>
                                      <p:to>
                                        <p:strVal val="visible"/>
                                      </p:to>
                                    </p:set>
                                    <p:animEffect transition="in" filter="wipe(left)">
                                      <p:cBhvr>
                                        <p:cTn id="31" dur="500"/>
                                        <p:tgtEl>
                                          <p:spTgt spid="10199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19916">
                                            <p:txEl>
                                              <p:pRg st="0" end="0"/>
                                            </p:txEl>
                                          </p:spTgt>
                                        </p:tgtEl>
                                        <p:attrNameLst>
                                          <p:attrName>style.visibility</p:attrName>
                                        </p:attrNameLst>
                                      </p:cBhvr>
                                      <p:to>
                                        <p:strVal val="visible"/>
                                      </p:to>
                                    </p:set>
                                    <p:animEffect transition="in" filter="wipe(left)">
                                      <p:cBhvr>
                                        <p:cTn id="36" dur="500"/>
                                        <p:tgtEl>
                                          <p:spTgt spid="1019916">
                                            <p:txEl>
                                              <p:pRg st="0" end="0"/>
                                            </p:txEl>
                                          </p:spTgt>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1019912"/>
                                        </p:tgtEl>
                                        <p:attrNameLst>
                                          <p:attrName>style.visibility</p:attrName>
                                        </p:attrNameLst>
                                      </p:cBhvr>
                                      <p:to>
                                        <p:strVal val="visible"/>
                                      </p:to>
                                    </p:set>
                                    <p:animEffect transition="in" filter="wipe(left)">
                                      <p:cBhvr>
                                        <p:cTn id="40" dur="500"/>
                                        <p:tgtEl>
                                          <p:spTgt spid="10199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19913"/>
                                        </p:tgtEl>
                                        <p:attrNameLst>
                                          <p:attrName>style.visibility</p:attrName>
                                        </p:attrNameLst>
                                      </p:cBhvr>
                                      <p:to>
                                        <p:strVal val="visible"/>
                                      </p:to>
                                    </p:set>
                                    <p:animEffect transition="in" filter="wipe(left)">
                                      <p:cBhvr>
                                        <p:cTn id="45" dur="500"/>
                                        <p:tgtEl>
                                          <p:spTgt spid="10199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19914"/>
                                        </p:tgtEl>
                                        <p:attrNameLst>
                                          <p:attrName>style.visibility</p:attrName>
                                        </p:attrNameLst>
                                      </p:cBhvr>
                                      <p:to>
                                        <p:strVal val="visible"/>
                                      </p:to>
                                    </p:set>
                                    <p:animEffect transition="in" filter="wipe(left)">
                                      <p:cBhvr>
                                        <p:cTn id="50" dur="500"/>
                                        <p:tgtEl>
                                          <p:spTgt spid="10199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1019915"/>
                                        </p:tgtEl>
                                        <p:attrNameLst>
                                          <p:attrName>style.visibility</p:attrName>
                                        </p:attrNameLst>
                                      </p:cBhvr>
                                      <p:to>
                                        <p:strVal val="visible"/>
                                      </p:to>
                                    </p:set>
                                    <p:animEffect transition="in" filter="blinds(horizontal)">
                                      <p:cBhvr>
                                        <p:cTn id="55" dur="500"/>
                                        <p:tgtEl>
                                          <p:spTgt spid="1019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6" grpId="0" animBg="1" autoUpdateAnimBg="0"/>
      <p:bldP spid="1019907" grpId="0" build="p" autoUpdateAnimBg="0"/>
      <p:bldP spid="1019915" grpId="0" autoUpdateAnimBg="0"/>
      <p:bldP spid="101991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Text Box 2">
            <a:extLst>
              <a:ext uri="{FF2B5EF4-FFF2-40B4-BE49-F238E27FC236}">
                <a16:creationId xmlns:a16="http://schemas.microsoft.com/office/drawing/2014/main" id="{B2682B8E-3CBE-0FB8-D8C6-5868BA0E0199}"/>
              </a:ext>
            </a:extLst>
          </p:cNvPr>
          <p:cNvSpPr txBox="1">
            <a:spLocks noChangeArrowheads="1"/>
          </p:cNvSpPr>
          <p:nvPr/>
        </p:nvSpPr>
        <p:spPr bwMode="auto">
          <a:xfrm>
            <a:off x="381000" y="762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So, at non-steady current, Ampere law can be </a:t>
            </a:r>
            <a:r>
              <a:rPr lang="en-US" altLang="zh-CN" b="1">
                <a:solidFill>
                  <a:srgbClr val="FF0000"/>
                </a:solidFill>
              </a:rPr>
              <a:t>rewritten</a:t>
            </a:r>
            <a:r>
              <a:rPr lang="en-US" altLang="zh-CN" b="1"/>
              <a:t> as:</a:t>
            </a:r>
          </a:p>
        </p:txBody>
      </p:sp>
      <p:graphicFrame>
        <p:nvGraphicFramePr>
          <p:cNvPr id="1020931" name="Object 3">
            <a:extLst>
              <a:ext uri="{FF2B5EF4-FFF2-40B4-BE49-F238E27FC236}">
                <a16:creationId xmlns:a16="http://schemas.microsoft.com/office/drawing/2014/main" id="{B09046A2-A25A-5D22-24EE-833263394205}"/>
              </a:ext>
            </a:extLst>
          </p:cNvPr>
          <p:cNvGraphicFramePr>
            <a:graphicFrameLocks noChangeAspect="1"/>
          </p:cNvGraphicFramePr>
          <p:nvPr/>
        </p:nvGraphicFramePr>
        <p:xfrm>
          <a:off x="430213" y="1093788"/>
          <a:ext cx="7369175" cy="1044575"/>
        </p:xfrm>
        <a:graphic>
          <a:graphicData uri="http://schemas.openxmlformats.org/presentationml/2006/ole">
            <mc:AlternateContent xmlns:mc="http://schemas.openxmlformats.org/markup-compatibility/2006">
              <mc:Choice xmlns:v="urn:schemas-microsoft-com:vml" Requires="v">
                <p:oleObj name="公式" r:id="rId2" imgW="66116200" imgH="9359900" progId="Equation.3">
                  <p:embed/>
                </p:oleObj>
              </mc:Choice>
              <mc:Fallback>
                <p:oleObj name="公式" r:id="rId2" imgW="66116200" imgH="93599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1093788"/>
                        <a:ext cx="7369175" cy="1044575"/>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0932" name="Text Box 4">
            <a:extLst>
              <a:ext uri="{FF2B5EF4-FFF2-40B4-BE49-F238E27FC236}">
                <a16:creationId xmlns:a16="http://schemas.microsoft.com/office/drawing/2014/main" id="{28560C4C-C807-6D64-E574-41D0AA8D9106}"/>
              </a:ext>
            </a:extLst>
          </p:cNvPr>
          <p:cNvSpPr txBox="1">
            <a:spLocks noChangeArrowheads="1"/>
          </p:cNvSpPr>
          <p:nvPr/>
        </p:nvSpPr>
        <p:spPr bwMode="auto">
          <a:xfrm>
            <a:off x="4716463" y="2133600"/>
            <a:ext cx="4122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(Ampere-Maxwell law)</a:t>
            </a:r>
          </a:p>
        </p:txBody>
      </p:sp>
      <p:graphicFrame>
        <p:nvGraphicFramePr>
          <p:cNvPr id="1020933" name="Object 5">
            <a:extLst>
              <a:ext uri="{FF2B5EF4-FFF2-40B4-BE49-F238E27FC236}">
                <a16:creationId xmlns:a16="http://schemas.microsoft.com/office/drawing/2014/main" id="{8DF6906A-964B-5CE9-5C64-00B9C860AD5C}"/>
              </a:ext>
            </a:extLst>
          </p:cNvPr>
          <p:cNvGraphicFramePr>
            <a:graphicFrameLocks noChangeAspect="1"/>
          </p:cNvGraphicFramePr>
          <p:nvPr/>
        </p:nvGraphicFramePr>
        <p:xfrm>
          <a:off x="323850" y="2420938"/>
          <a:ext cx="4824413" cy="869950"/>
        </p:xfrm>
        <a:graphic>
          <a:graphicData uri="http://schemas.openxmlformats.org/presentationml/2006/ole">
            <mc:AlternateContent xmlns:mc="http://schemas.openxmlformats.org/markup-compatibility/2006">
              <mc:Choice xmlns:v="urn:schemas-microsoft-com:vml" Requires="v">
                <p:oleObj name="公式" r:id="rId4" imgW="53543200" imgH="9652000" progId="Equation.3">
                  <p:embed/>
                </p:oleObj>
              </mc:Choice>
              <mc:Fallback>
                <p:oleObj name="公式" r:id="rId4" imgW="53543200" imgH="9652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420938"/>
                        <a:ext cx="4824413"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0934" name="Object 6">
            <a:extLst>
              <a:ext uri="{FF2B5EF4-FFF2-40B4-BE49-F238E27FC236}">
                <a16:creationId xmlns:a16="http://schemas.microsoft.com/office/drawing/2014/main" id="{9F4A4276-89C3-0D7F-BEBB-2A41A229BC18}"/>
              </a:ext>
            </a:extLst>
          </p:cNvPr>
          <p:cNvGraphicFramePr>
            <a:graphicFrameLocks/>
          </p:cNvGraphicFramePr>
          <p:nvPr/>
        </p:nvGraphicFramePr>
        <p:xfrm>
          <a:off x="2268538" y="5381625"/>
          <a:ext cx="2519362" cy="855663"/>
        </p:xfrm>
        <a:graphic>
          <a:graphicData uri="http://schemas.openxmlformats.org/presentationml/2006/ole">
            <mc:AlternateContent xmlns:mc="http://schemas.openxmlformats.org/markup-compatibility/2006">
              <mc:Choice xmlns:v="urn:schemas-microsoft-com:vml" Requires="v">
                <p:oleObj name="公式" r:id="rId6" imgW="29845000" imgH="9359900" progId="Equation.3">
                  <p:embed/>
                </p:oleObj>
              </mc:Choice>
              <mc:Fallback>
                <p:oleObj name="公式" r:id="rId6" imgW="29845000" imgH="9359900" progId="Equation.3">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5381625"/>
                        <a:ext cx="2519362" cy="855663"/>
                      </a:xfrm>
                      <a:prstGeom prst="rect">
                        <a:avLst/>
                      </a:prstGeom>
                      <a:solidFill>
                        <a:srgbClr val="FFBFB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0935" name="Text Box 7">
            <a:extLst>
              <a:ext uri="{FF2B5EF4-FFF2-40B4-BE49-F238E27FC236}">
                <a16:creationId xmlns:a16="http://schemas.microsoft.com/office/drawing/2014/main" id="{12267FEA-9149-4327-2895-17CF9D8B416F}"/>
              </a:ext>
            </a:extLst>
          </p:cNvPr>
          <p:cNvSpPr txBox="1">
            <a:spLocks noChangeArrowheads="1"/>
          </p:cNvSpPr>
          <p:nvPr/>
        </p:nvSpPr>
        <p:spPr bwMode="auto">
          <a:xfrm>
            <a:off x="117475" y="3709988"/>
            <a:ext cx="902652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(1)</a:t>
            </a:r>
            <a:r>
              <a:rPr lang="en-US" altLang="zh-CN" b="1"/>
              <a:t> Fictitious</a:t>
            </a:r>
            <a:r>
              <a:rPr lang="en-US" altLang="zh-CN" sz="2800" b="1"/>
              <a:t> (</a:t>
            </a:r>
            <a:r>
              <a:rPr lang="zh-CN" altLang="en-US" sz="2000" b="1">
                <a:solidFill>
                  <a:schemeClr val="tx2"/>
                </a:solidFill>
                <a:latin typeface="宋体" panose="02010600030101010101" pitchFamily="2" charset="-122"/>
              </a:rPr>
              <a:t>假想的</a:t>
            </a:r>
            <a:r>
              <a:rPr lang="en-US" altLang="zh-CN" sz="2000" b="1">
                <a:solidFill>
                  <a:schemeClr val="tx2"/>
                </a:solidFill>
                <a:latin typeface="宋体" panose="02010600030101010101" pitchFamily="2" charset="-122"/>
              </a:rPr>
              <a:t>)</a:t>
            </a:r>
            <a:r>
              <a:rPr lang="en-US" altLang="zh-CN" b="1"/>
              <a:t>displacement current between the plates is </a:t>
            </a:r>
            <a:r>
              <a:rPr lang="en-US" altLang="zh-CN" b="1">
                <a:solidFill>
                  <a:srgbClr val="FF0000"/>
                </a:solidFill>
              </a:rPr>
              <a:t>associated with that changing </a:t>
            </a:r>
            <a:r>
              <a:rPr lang="en-US" altLang="zh-CN" b="1" i="1">
                <a:solidFill>
                  <a:srgbClr val="FF0000"/>
                </a:solidFill>
              </a:rPr>
              <a:t>E</a:t>
            </a:r>
            <a:r>
              <a:rPr lang="en-US" altLang="zh-CN" b="1">
                <a:solidFill>
                  <a:srgbClr val="FF0000"/>
                </a:solidFill>
              </a:rPr>
              <a:t>-field</a:t>
            </a:r>
            <a:r>
              <a:rPr lang="en-US" altLang="zh-CN" sz="2800" b="1"/>
              <a:t>. (</a:t>
            </a:r>
            <a:r>
              <a:rPr lang="zh-CN" altLang="en-US" sz="2000" b="1">
                <a:solidFill>
                  <a:schemeClr val="tx2"/>
                </a:solidFill>
                <a:latin typeface="宋体" panose="02010600030101010101" pitchFamily="2" charset="-122"/>
              </a:rPr>
              <a:t>通过某个面积的</a:t>
            </a:r>
            <a:r>
              <a:rPr lang="zh-CN" altLang="en-US" sz="2000" b="1">
                <a:solidFill>
                  <a:srgbClr val="3333FF"/>
                </a:solidFill>
                <a:latin typeface="宋体" panose="02010600030101010101" pitchFamily="2" charset="-122"/>
              </a:rPr>
              <a:t>位移电流为通过该面积的电位移通量对时间的变化率</a:t>
            </a:r>
            <a:r>
              <a:rPr lang="en-US" altLang="zh-CN" sz="2800" b="1"/>
              <a:t>).</a:t>
            </a:r>
          </a:p>
        </p:txBody>
      </p:sp>
      <p:grpSp>
        <p:nvGrpSpPr>
          <p:cNvPr id="1020936" name="Group 8">
            <a:extLst>
              <a:ext uri="{FF2B5EF4-FFF2-40B4-BE49-F238E27FC236}">
                <a16:creationId xmlns:a16="http://schemas.microsoft.com/office/drawing/2014/main" id="{D94286E9-9BFB-15FB-E6A0-D0B3E5BB3C7B}"/>
              </a:ext>
            </a:extLst>
          </p:cNvPr>
          <p:cNvGrpSpPr>
            <a:grpSpLocks/>
          </p:cNvGrpSpPr>
          <p:nvPr/>
        </p:nvGrpSpPr>
        <p:grpSpPr bwMode="auto">
          <a:xfrm>
            <a:off x="5486400" y="5053013"/>
            <a:ext cx="1500188" cy="1576387"/>
            <a:chOff x="3456" y="1215"/>
            <a:chExt cx="945" cy="993"/>
          </a:xfrm>
        </p:grpSpPr>
        <p:grpSp>
          <p:nvGrpSpPr>
            <p:cNvPr id="49172" name="Group 9">
              <a:extLst>
                <a:ext uri="{FF2B5EF4-FFF2-40B4-BE49-F238E27FC236}">
                  <a16:creationId xmlns:a16="http://schemas.microsoft.com/office/drawing/2014/main" id="{717D5FC9-0F65-B350-8B7E-6EDF4486BB38}"/>
                </a:ext>
              </a:extLst>
            </p:cNvPr>
            <p:cNvGrpSpPr>
              <a:grpSpLocks/>
            </p:cNvGrpSpPr>
            <p:nvPr/>
          </p:nvGrpSpPr>
          <p:grpSpPr bwMode="auto">
            <a:xfrm>
              <a:off x="3456" y="1392"/>
              <a:ext cx="672" cy="816"/>
              <a:chOff x="3504" y="1392"/>
              <a:chExt cx="672" cy="816"/>
            </a:xfrm>
          </p:grpSpPr>
          <p:sp>
            <p:nvSpPr>
              <p:cNvPr id="49177" name="Oval 10">
                <a:extLst>
                  <a:ext uri="{FF2B5EF4-FFF2-40B4-BE49-F238E27FC236}">
                    <a16:creationId xmlns:a16="http://schemas.microsoft.com/office/drawing/2014/main" id="{DB1C54CD-91BF-2D9A-960D-7366ACE40AE2}"/>
                  </a:ext>
                </a:extLst>
              </p:cNvPr>
              <p:cNvSpPr>
                <a:spLocks noChangeArrowheads="1"/>
              </p:cNvSpPr>
              <p:nvPr/>
            </p:nvSpPr>
            <p:spPr bwMode="auto">
              <a:xfrm>
                <a:off x="3504" y="1584"/>
                <a:ext cx="672" cy="432"/>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49178" name="Line 11">
                <a:extLst>
                  <a:ext uri="{FF2B5EF4-FFF2-40B4-BE49-F238E27FC236}">
                    <a16:creationId xmlns:a16="http://schemas.microsoft.com/office/drawing/2014/main" id="{29287F16-5158-FF84-1319-F974B45E14E7}"/>
                  </a:ext>
                </a:extLst>
              </p:cNvPr>
              <p:cNvSpPr>
                <a:spLocks noChangeShapeType="1"/>
              </p:cNvSpPr>
              <p:nvPr/>
            </p:nvSpPr>
            <p:spPr bwMode="auto">
              <a:xfrm flipV="1">
                <a:off x="3840" y="1392"/>
                <a:ext cx="96" cy="4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9" name="Line 12">
                <a:extLst>
                  <a:ext uri="{FF2B5EF4-FFF2-40B4-BE49-F238E27FC236}">
                    <a16:creationId xmlns:a16="http://schemas.microsoft.com/office/drawing/2014/main" id="{69F04DE7-BACA-6851-B89E-E534194DBC16}"/>
                  </a:ext>
                </a:extLst>
              </p:cNvPr>
              <p:cNvSpPr>
                <a:spLocks noChangeShapeType="1"/>
              </p:cNvSpPr>
              <p:nvPr/>
            </p:nvSpPr>
            <p:spPr bwMode="auto">
              <a:xfrm flipH="1">
                <a:off x="3744" y="2016"/>
                <a:ext cx="4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73" name="Line 13">
              <a:extLst>
                <a:ext uri="{FF2B5EF4-FFF2-40B4-BE49-F238E27FC236}">
                  <a16:creationId xmlns:a16="http://schemas.microsoft.com/office/drawing/2014/main" id="{8C803082-0C9F-3A51-2182-E8EA135784F5}"/>
                </a:ext>
              </a:extLst>
            </p:cNvPr>
            <p:cNvSpPr>
              <a:spLocks noChangeShapeType="1"/>
            </p:cNvSpPr>
            <p:nvPr/>
          </p:nvSpPr>
          <p:spPr bwMode="auto">
            <a:xfrm flipV="1">
              <a:off x="4032" y="1872"/>
              <a:ext cx="96" cy="9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4" name="Line 14">
              <a:extLst>
                <a:ext uri="{FF2B5EF4-FFF2-40B4-BE49-F238E27FC236}">
                  <a16:creationId xmlns:a16="http://schemas.microsoft.com/office/drawing/2014/main" id="{115F4270-7462-F6C9-08C6-0AE93902BC59}"/>
                </a:ext>
              </a:extLst>
            </p:cNvPr>
            <p:cNvSpPr>
              <a:spLocks noChangeShapeType="1"/>
            </p:cNvSpPr>
            <p:nvPr/>
          </p:nvSpPr>
          <p:spPr bwMode="auto">
            <a:xfrm flipH="1">
              <a:off x="3456" y="1620"/>
              <a:ext cx="144" cy="9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75" name="Object 15">
              <a:extLst>
                <a:ext uri="{FF2B5EF4-FFF2-40B4-BE49-F238E27FC236}">
                  <a16:creationId xmlns:a16="http://schemas.microsoft.com/office/drawing/2014/main" id="{323D4DD8-658E-9A95-D0C0-F45EB395F154}"/>
                </a:ext>
              </a:extLst>
            </p:cNvPr>
            <p:cNvGraphicFramePr>
              <a:graphicFrameLocks noChangeAspect="1"/>
            </p:cNvGraphicFramePr>
            <p:nvPr/>
          </p:nvGraphicFramePr>
          <p:xfrm>
            <a:off x="4128" y="1824"/>
            <a:ext cx="188" cy="232"/>
          </p:xfrm>
          <a:graphic>
            <a:graphicData uri="http://schemas.openxmlformats.org/presentationml/2006/ole">
              <mc:AlternateContent xmlns:mc="http://schemas.openxmlformats.org/markup-compatibility/2006">
                <mc:Choice xmlns:v="urn:schemas-microsoft-com:vml" Requires="v">
                  <p:oleObj name="Equation" r:id="rId8" imgW="4978400" imgH="6146800" progId="Equation.3">
                    <p:embed/>
                  </p:oleObj>
                </mc:Choice>
                <mc:Fallback>
                  <p:oleObj name="Equation" r:id="rId8" imgW="4978400" imgH="614680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1824"/>
                          <a:ext cx="18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76" name="Object 16">
              <a:extLst>
                <a:ext uri="{FF2B5EF4-FFF2-40B4-BE49-F238E27FC236}">
                  <a16:creationId xmlns:a16="http://schemas.microsoft.com/office/drawing/2014/main" id="{D7C204DC-EF28-EFC1-0B12-82CC0F105826}"/>
                </a:ext>
              </a:extLst>
            </p:cNvPr>
            <p:cNvGraphicFramePr>
              <a:graphicFrameLocks noChangeAspect="1"/>
            </p:cNvGraphicFramePr>
            <p:nvPr/>
          </p:nvGraphicFramePr>
          <p:xfrm>
            <a:off x="4042" y="1215"/>
            <a:ext cx="359" cy="624"/>
          </p:xfrm>
          <a:graphic>
            <a:graphicData uri="http://schemas.openxmlformats.org/presentationml/2006/ole">
              <mc:AlternateContent xmlns:mc="http://schemas.openxmlformats.org/markup-compatibility/2006">
                <mc:Choice xmlns:v="urn:schemas-microsoft-com:vml" Requires="v">
                  <p:oleObj name="Equation" r:id="rId10" imgW="5562600" imgH="9652000" progId="Equation.3">
                    <p:embed/>
                  </p:oleObj>
                </mc:Choice>
                <mc:Fallback>
                  <p:oleObj name="Equation" r:id="rId10" imgW="5562600" imgH="965200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2" y="1215"/>
                          <a:ext cx="359"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0945" name="Group 17">
            <a:extLst>
              <a:ext uri="{FF2B5EF4-FFF2-40B4-BE49-F238E27FC236}">
                <a16:creationId xmlns:a16="http://schemas.microsoft.com/office/drawing/2014/main" id="{F8403506-3CEE-155E-99B8-76262DBE5CF7}"/>
              </a:ext>
            </a:extLst>
          </p:cNvPr>
          <p:cNvGrpSpPr>
            <a:grpSpLocks/>
          </p:cNvGrpSpPr>
          <p:nvPr/>
        </p:nvGrpSpPr>
        <p:grpSpPr bwMode="auto">
          <a:xfrm>
            <a:off x="7315200" y="5070475"/>
            <a:ext cx="1371600" cy="1577975"/>
            <a:chOff x="4608" y="1226"/>
            <a:chExt cx="864" cy="994"/>
          </a:xfrm>
        </p:grpSpPr>
        <p:grpSp>
          <p:nvGrpSpPr>
            <p:cNvPr id="49164" name="Group 18">
              <a:extLst>
                <a:ext uri="{FF2B5EF4-FFF2-40B4-BE49-F238E27FC236}">
                  <a16:creationId xmlns:a16="http://schemas.microsoft.com/office/drawing/2014/main" id="{120F86FA-750B-8BA7-57EB-EBF8D96B332C}"/>
                </a:ext>
              </a:extLst>
            </p:cNvPr>
            <p:cNvGrpSpPr>
              <a:grpSpLocks/>
            </p:cNvGrpSpPr>
            <p:nvPr/>
          </p:nvGrpSpPr>
          <p:grpSpPr bwMode="auto">
            <a:xfrm>
              <a:off x="4608" y="1404"/>
              <a:ext cx="672" cy="816"/>
              <a:chOff x="3504" y="1392"/>
              <a:chExt cx="672" cy="816"/>
            </a:xfrm>
          </p:grpSpPr>
          <p:sp>
            <p:nvSpPr>
              <p:cNvPr id="49169" name="Oval 19">
                <a:extLst>
                  <a:ext uri="{FF2B5EF4-FFF2-40B4-BE49-F238E27FC236}">
                    <a16:creationId xmlns:a16="http://schemas.microsoft.com/office/drawing/2014/main" id="{FEC4A7CF-8E4E-4A10-38BF-579687902D38}"/>
                  </a:ext>
                </a:extLst>
              </p:cNvPr>
              <p:cNvSpPr>
                <a:spLocks noChangeArrowheads="1"/>
              </p:cNvSpPr>
              <p:nvPr/>
            </p:nvSpPr>
            <p:spPr bwMode="auto">
              <a:xfrm>
                <a:off x="3504" y="1584"/>
                <a:ext cx="672" cy="432"/>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49170" name="Line 20">
                <a:extLst>
                  <a:ext uri="{FF2B5EF4-FFF2-40B4-BE49-F238E27FC236}">
                    <a16:creationId xmlns:a16="http://schemas.microsoft.com/office/drawing/2014/main" id="{56E4A160-CAF8-77A6-F416-B547A5C2ABCC}"/>
                  </a:ext>
                </a:extLst>
              </p:cNvPr>
              <p:cNvSpPr>
                <a:spLocks noChangeShapeType="1"/>
              </p:cNvSpPr>
              <p:nvPr/>
            </p:nvSpPr>
            <p:spPr bwMode="auto">
              <a:xfrm flipV="1">
                <a:off x="3840" y="1392"/>
                <a:ext cx="96" cy="43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1" name="Line 21">
                <a:extLst>
                  <a:ext uri="{FF2B5EF4-FFF2-40B4-BE49-F238E27FC236}">
                    <a16:creationId xmlns:a16="http://schemas.microsoft.com/office/drawing/2014/main" id="{E4F01A74-8298-D876-089E-8F3650966322}"/>
                  </a:ext>
                </a:extLst>
              </p:cNvPr>
              <p:cNvSpPr>
                <a:spLocks noChangeShapeType="1"/>
              </p:cNvSpPr>
              <p:nvPr/>
            </p:nvSpPr>
            <p:spPr bwMode="auto">
              <a:xfrm flipH="1">
                <a:off x="3744" y="2016"/>
                <a:ext cx="48"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9165" name="Object 22">
              <a:extLst>
                <a:ext uri="{FF2B5EF4-FFF2-40B4-BE49-F238E27FC236}">
                  <a16:creationId xmlns:a16="http://schemas.microsoft.com/office/drawing/2014/main" id="{97BA1949-05EC-FA04-F1EE-9766A3A35794}"/>
                </a:ext>
              </a:extLst>
            </p:cNvPr>
            <p:cNvGraphicFramePr>
              <a:graphicFrameLocks noChangeAspect="1"/>
            </p:cNvGraphicFramePr>
            <p:nvPr/>
          </p:nvGraphicFramePr>
          <p:xfrm>
            <a:off x="5185" y="1226"/>
            <a:ext cx="287" cy="528"/>
          </p:xfrm>
          <a:graphic>
            <a:graphicData uri="http://schemas.openxmlformats.org/presentationml/2006/ole">
              <mc:AlternateContent xmlns:mc="http://schemas.openxmlformats.org/markup-compatibility/2006">
                <mc:Choice xmlns:v="urn:schemas-microsoft-com:vml" Requires="v">
                  <p:oleObj name="Equation" r:id="rId12" imgW="7899400" imgH="14630400" progId="Equation.3">
                    <p:embed/>
                  </p:oleObj>
                </mc:Choice>
                <mc:Fallback>
                  <p:oleObj name="Equation" r:id="rId12" imgW="7899400" imgH="146304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85" y="1226"/>
                          <a:ext cx="287"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6" name="Object 23">
              <a:extLst>
                <a:ext uri="{FF2B5EF4-FFF2-40B4-BE49-F238E27FC236}">
                  <a16:creationId xmlns:a16="http://schemas.microsoft.com/office/drawing/2014/main" id="{75EF926A-D171-48D8-BA97-3CF8F9C1A6CB}"/>
                </a:ext>
              </a:extLst>
            </p:cNvPr>
            <p:cNvGraphicFramePr>
              <a:graphicFrameLocks noChangeAspect="1"/>
            </p:cNvGraphicFramePr>
            <p:nvPr/>
          </p:nvGraphicFramePr>
          <p:xfrm flipV="1">
            <a:off x="5294" y="1840"/>
            <a:ext cx="149" cy="183"/>
          </p:xfrm>
          <a:graphic>
            <a:graphicData uri="http://schemas.openxmlformats.org/presentationml/2006/ole">
              <mc:AlternateContent xmlns:mc="http://schemas.openxmlformats.org/markup-compatibility/2006">
                <mc:Choice xmlns:v="urn:schemas-microsoft-com:vml" Requires="v">
                  <p:oleObj name="公式" r:id="rId14" imgW="3797300" imgH="4686300" progId="Equation.3">
                    <p:embed/>
                  </p:oleObj>
                </mc:Choice>
                <mc:Fallback>
                  <p:oleObj name="公式" r:id="rId14" imgW="3797300" imgH="468630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V="1">
                          <a:off x="5294" y="1840"/>
                          <a:ext cx="14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7" name="Line 24">
              <a:extLst>
                <a:ext uri="{FF2B5EF4-FFF2-40B4-BE49-F238E27FC236}">
                  <a16:creationId xmlns:a16="http://schemas.microsoft.com/office/drawing/2014/main" id="{206DD19A-3BD5-7CD1-AE95-8E0977296353}"/>
                </a:ext>
              </a:extLst>
            </p:cNvPr>
            <p:cNvSpPr>
              <a:spLocks noChangeShapeType="1"/>
            </p:cNvSpPr>
            <p:nvPr/>
          </p:nvSpPr>
          <p:spPr bwMode="auto">
            <a:xfrm flipV="1">
              <a:off x="4608" y="1644"/>
              <a:ext cx="96" cy="14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8" name="Line 25">
              <a:extLst>
                <a:ext uri="{FF2B5EF4-FFF2-40B4-BE49-F238E27FC236}">
                  <a16:creationId xmlns:a16="http://schemas.microsoft.com/office/drawing/2014/main" id="{1F476250-EC79-AC48-3AEB-2B431328F442}"/>
                </a:ext>
              </a:extLst>
            </p:cNvPr>
            <p:cNvSpPr>
              <a:spLocks noChangeShapeType="1"/>
            </p:cNvSpPr>
            <p:nvPr/>
          </p:nvSpPr>
          <p:spPr bwMode="auto">
            <a:xfrm flipH="1">
              <a:off x="5136" y="1884"/>
              <a:ext cx="144" cy="9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0957" name="Group 29">
            <a:extLst>
              <a:ext uri="{FF2B5EF4-FFF2-40B4-BE49-F238E27FC236}">
                <a16:creationId xmlns:a16="http://schemas.microsoft.com/office/drawing/2014/main" id="{526107A3-A1CF-6A69-E9AB-C523740A9B8B}"/>
              </a:ext>
            </a:extLst>
          </p:cNvPr>
          <p:cNvGrpSpPr>
            <a:grpSpLocks/>
          </p:cNvGrpSpPr>
          <p:nvPr/>
        </p:nvGrpSpPr>
        <p:grpSpPr bwMode="auto">
          <a:xfrm>
            <a:off x="152400" y="3124200"/>
            <a:ext cx="2895600" cy="654050"/>
            <a:chOff x="96" y="1968"/>
            <a:chExt cx="1824" cy="412"/>
          </a:xfrm>
        </p:grpSpPr>
        <p:sp>
          <p:nvSpPr>
            <p:cNvPr id="49162" name="Text Box 27">
              <a:extLst>
                <a:ext uri="{FF2B5EF4-FFF2-40B4-BE49-F238E27FC236}">
                  <a16:creationId xmlns:a16="http://schemas.microsoft.com/office/drawing/2014/main" id="{9113194D-DEF2-CAC9-19FB-C61750875618}"/>
                </a:ext>
              </a:extLst>
            </p:cNvPr>
            <p:cNvSpPr txBox="1">
              <a:spLocks noChangeArrowheads="1"/>
            </p:cNvSpPr>
            <p:nvPr/>
          </p:nvSpPr>
          <p:spPr bwMode="auto">
            <a:xfrm>
              <a:off x="312" y="2053"/>
              <a:ext cx="1608" cy="327"/>
            </a:xfrm>
            <a:prstGeom prst="rect">
              <a:avLst/>
            </a:prstGeom>
            <a:solidFill>
              <a:srgbClr val="8F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Explanations:</a:t>
              </a:r>
            </a:p>
          </p:txBody>
        </p:sp>
        <p:sp>
          <p:nvSpPr>
            <p:cNvPr id="1020956" name="Text Box 28">
              <a:extLst>
                <a:ext uri="{FF2B5EF4-FFF2-40B4-BE49-F238E27FC236}">
                  <a16:creationId xmlns:a16="http://schemas.microsoft.com/office/drawing/2014/main" id="{6EB79F86-B06A-0659-5EFD-3B6917197AAB}"/>
                </a:ext>
              </a:extLst>
            </p:cNvPr>
            <p:cNvSpPr txBox="1">
              <a:spLocks noChangeArrowheads="1"/>
            </p:cNvSpPr>
            <p:nvPr/>
          </p:nvSpPr>
          <p:spPr bwMode="auto">
            <a:xfrm>
              <a:off x="96" y="1968"/>
              <a:ext cx="480" cy="365"/>
            </a:xfrm>
            <a:prstGeom prst="rect">
              <a:avLst/>
            </a:prstGeom>
            <a:noFill/>
            <a:ln>
              <a:noFill/>
            </a:ln>
            <a:effectLst/>
          </p:spPr>
          <p:txBody>
            <a:bodyPr>
              <a:spAutoFit/>
            </a:bodyPr>
            <a:lstStyle>
              <a:lvl1pPr marL="381000" indent="-3810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itchFamily="2" charset="2"/>
                <a:buChar char="M"/>
                <a:defRPr/>
              </a:pPr>
              <a:r>
                <a:rPr lang="en-US" altLang="zh-CN" sz="3200" b="1">
                  <a:solidFill>
                    <a:srgbClr val="FF3300"/>
                  </a:solidFill>
                  <a:effectLst>
                    <a:outerShdw blurRad="38100" dist="38100" dir="2700000" algn="tl">
                      <a:srgbClr val="C0C0C0"/>
                    </a:outerShdw>
                  </a:effectLst>
                  <a:ea typeface="楷体_GB2312" pitchFamily="49" charset="-122"/>
                </a:rPr>
                <a:t> </a:t>
              </a:r>
              <a:endParaRPr lang="en-US" altLang="zh-CN" sz="2800" b="1">
                <a:solidFill>
                  <a:srgbClr val="FF3300"/>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0930">
                                            <p:txEl>
                                              <p:pRg st="0" end="0"/>
                                            </p:txEl>
                                          </p:spTgt>
                                        </p:tgtEl>
                                        <p:attrNameLst>
                                          <p:attrName>style.visibility</p:attrName>
                                        </p:attrNameLst>
                                      </p:cBhvr>
                                      <p:to>
                                        <p:strVal val="visible"/>
                                      </p:to>
                                    </p:set>
                                    <p:animEffect transition="in" filter="wipe(left)">
                                      <p:cBhvr>
                                        <p:cTn id="7" dur="500"/>
                                        <p:tgtEl>
                                          <p:spTgt spid="10209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0931"/>
                                        </p:tgtEl>
                                        <p:attrNameLst>
                                          <p:attrName>style.visibility</p:attrName>
                                        </p:attrNameLst>
                                      </p:cBhvr>
                                      <p:to>
                                        <p:strVal val="visible"/>
                                      </p:to>
                                    </p:set>
                                    <p:animEffect transition="in" filter="wipe(left)">
                                      <p:cBhvr>
                                        <p:cTn id="12" dur="500"/>
                                        <p:tgtEl>
                                          <p:spTgt spid="1020931"/>
                                        </p:tgtEl>
                                      </p:cBhvr>
                                    </p:animEffect>
                                  </p:childTnLst>
                                </p:cTn>
                              </p:par>
                            </p:childTnLst>
                          </p:cTn>
                        </p:par>
                        <p:par>
                          <p:cTn id="13" fill="hold" nodeType="afterGroup">
                            <p:stCondLst>
                              <p:cond delay="500"/>
                            </p:stCondLst>
                            <p:childTnLst>
                              <p:par>
                                <p:cTn id="14" presetID="9" presetClass="entr" presetSubtype="0" fill="hold" nodeType="afterEffect">
                                  <p:stCondLst>
                                    <p:cond delay="1000"/>
                                  </p:stCondLst>
                                  <p:childTnLst>
                                    <p:set>
                                      <p:cBhvr>
                                        <p:cTn id="15" dur="1" fill="hold">
                                          <p:stCondLst>
                                            <p:cond delay="0"/>
                                          </p:stCondLst>
                                        </p:cTn>
                                        <p:tgtEl>
                                          <p:spTgt spid="1020932">
                                            <p:txEl>
                                              <p:pRg st="0" end="0"/>
                                            </p:txEl>
                                          </p:spTgt>
                                        </p:tgtEl>
                                        <p:attrNameLst>
                                          <p:attrName>style.visibility</p:attrName>
                                        </p:attrNameLst>
                                      </p:cBhvr>
                                      <p:to>
                                        <p:strVal val="visible"/>
                                      </p:to>
                                    </p:set>
                                    <p:animEffect transition="in" filter="dissolve">
                                      <p:cBhvr>
                                        <p:cTn id="16" dur="500"/>
                                        <p:tgtEl>
                                          <p:spTgt spid="102093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20933"/>
                                        </p:tgtEl>
                                        <p:attrNameLst>
                                          <p:attrName>style.visibility</p:attrName>
                                        </p:attrNameLst>
                                      </p:cBhvr>
                                      <p:to>
                                        <p:strVal val="visible"/>
                                      </p:to>
                                    </p:set>
                                    <p:animEffect transition="in" filter="wipe(left)">
                                      <p:cBhvr>
                                        <p:cTn id="21" dur="500"/>
                                        <p:tgtEl>
                                          <p:spTgt spid="10209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20957"/>
                                        </p:tgtEl>
                                        <p:attrNameLst>
                                          <p:attrName>style.visibility</p:attrName>
                                        </p:attrNameLst>
                                      </p:cBhvr>
                                      <p:to>
                                        <p:strVal val="visible"/>
                                      </p:to>
                                    </p:set>
                                    <p:animEffect transition="in" filter="wipe(left)">
                                      <p:cBhvr>
                                        <p:cTn id="26" dur="500"/>
                                        <p:tgtEl>
                                          <p:spTgt spid="10209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1020935"/>
                                        </p:tgtEl>
                                        <p:attrNameLst>
                                          <p:attrName>style.visibility</p:attrName>
                                        </p:attrNameLst>
                                      </p:cBhvr>
                                      <p:to>
                                        <p:strVal val="visible"/>
                                      </p:to>
                                    </p:set>
                                    <p:animEffect transition="in" filter="blinds(vertical)">
                                      <p:cBhvr>
                                        <p:cTn id="31" dur="500"/>
                                        <p:tgtEl>
                                          <p:spTgt spid="10209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020934"/>
                                        </p:tgtEl>
                                        <p:attrNameLst>
                                          <p:attrName>style.visibility</p:attrName>
                                        </p:attrNameLst>
                                      </p:cBhvr>
                                      <p:to>
                                        <p:strVal val="visible"/>
                                      </p:to>
                                    </p:set>
                                    <p:animEffect transition="in" filter="blinds(horizontal)">
                                      <p:cBhvr>
                                        <p:cTn id="36" dur="500"/>
                                        <p:tgtEl>
                                          <p:spTgt spid="102093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020936"/>
                                        </p:tgtEl>
                                        <p:attrNameLst>
                                          <p:attrName>style.visibility</p:attrName>
                                        </p:attrNameLst>
                                      </p:cBhvr>
                                      <p:to>
                                        <p:strVal val="visible"/>
                                      </p:to>
                                    </p:set>
                                    <p:animEffect transition="in" filter="dissolve">
                                      <p:cBhvr>
                                        <p:cTn id="41" dur="500"/>
                                        <p:tgtEl>
                                          <p:spTgt spid="10209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020945"/>
                                        </p:tgtEl>
                                        <p:attrNameLst>
                                          <p:attrName>style.visibility</p:attrName>
                                        </p:attrNameLst>
                                      </p:cBhvr>
                                      <p:to>
                                        <p:strVal val="visible"/>
                                      </p:to>
                                    </p:set>
                                    <p:animEffect transition="in" filter="dissolve">
                                      <p:cBhvr>
                                        <p:cTn id="46" dur="500"/>
                                        <p:tgtEl>
                                          <p:spTgt spid="1020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0" grpId="0" build="p" autoUpdateAnimBg="0"/>
      <p:bldP spid="1020932" grpId="0" build="p" autoUpdateAnimBg="0" advAuto="1000"/>
      <p:bldP spid="102093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Text Box 2">
            <a:extLst>
              <a:ext uri="{FF2B5EF4-FFF2-40B4-BE49-F238E27FC236}">
                <a16:creationId xmlns:a16="http://schemas.microsoft.com/office/drawing/2014/main" id="{5CD58F09-1007-15BE-BE0D-D32DE132C275}"/>
              </a:ext>
            </a:extLst>
          </p:cNvPr>
          <p:cNvSpPr txBox="1">
            <a:spLocks noChangeArrowheads="1"/>
          </p:cNvSpPr>
          <p:nvPr/>
        </p:nvSpPr>
        <p:spPr bwMode="auto">
          <a:xfrm>
            <a:off x="152400" y="533400"/>
            <a:ext cx="8839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(2)</a:t>
            </a:r>
            <a:r>
              <a:rPr lang="en-US" altLang="zh-CN"/>
              <a:t> </a:t>
            </a:r>
            <a:r>
              <a:rPr lang="en-US" altLang="zh-CN" b="1"/>
              <a:t>The displacement current given by Maxwell is, </a:t>
            </a:r>
            <a:r>
              <a:rPr lang="en-US" altLang="zh-CN" b="1">
                <a:solidFill>
                  <a:srgbClr val="3333FF"/>
                </a:solidFill>
              </a:rPr>
              <a:t>in nature</a:t>
            </a:r>
            <a:r>
              <a:rPr lang="en-US" altLang="zh-CN" b="1"/>
              <a:t>, that </a:t>
            </a:r>
            <a:r>
              <a:rPr lang="en-US" altLang="zh-CN" b="1">
                <a:solidFill>
                  <a:srgbClr val="3333FF"/>
                </a:solidFill>
              </a:rPr>
              <a:t>a changing electric flux will </a:t>
            </a:r>
            <a:r>
              <a:rPr lang="en-US" altLang="zh-CN" b="1">
                <a:solidFill>
                  <a:srgbClr val="FF0000"/>
                </a:solidFill>
              </a:rPr>
              <a:t>always</a:t>
            </a:r>
            <a:r>
              <a:rPr lang="en-US" altLang="zh-CN" b="1">
                <a:solidFill>
                  <a:srgbClr val="3333FF"/>
                </a:solidFill>
              </a:rPr>
              <a:t> induce a magnetic field</a:t>
            </a:r>
            <a:r>
              <a:rPr lang="en-US" altLang="zh-CN" sz="2800" b="1"/>
              <a:t> </a:t>
            </a:r>
            <a:r>
              <a:rPr lang="en-US" altLang="zh-CN" b="1"/>
              <a:t>whenever it occurs.</a:t>
            </a:r>
          </a:p>
        </p:txBody>
      </p:sp>
      <p:sp>
        <p:nvSpPr>
          <p:cNvPr id="1021955" name="Text Box 3">
            <a:extLst>
              <a:ext uri="{FF2B5EF4-FFF2-40B4-BE49-F238E27FC236}">
                <a16:creationId xmlns:a16="http://schemas.microsoft.com/office/drawing/2014/main" id="{EC30ED0B-9806-13C1-3649-C9B11849074C}"/>
              </a:ext>
            </a:extLst>
          </p:cNvPr>
          <p:cNvSpPr txBox="1">
            <a:spLocks noChangeArrowheads="1"/>
          </p:cNvSpPr>
          <p:nvPr/>
        </p:nvSpPr>
        <p:spPr bwMode="auto">
          <a:xfrm>
            <a:off x="152400" y="2438400"/>
            <a:ext cx="8991600"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(3)</a:t>
            </a:r>
            <a:r>
              <a:rPr lang="en-US" altLang="zh-CN"/>
              <a:t> </a:t>
            </a:r>
            <a:r>
              <a:rPr lang="en-US" altLang="zh-CN" b="1"/>
              <a:t>Although </a:t>
            </a:r>
            <a:r>
              <a:rPr lang="en-US" altLang="zh-CN" b="1" i="1"/>
              <a:t>I</a:t>
            </a:r>
            <a:r>
              <a:rPr lang="en-US" altLang="zh-CN" b="1"/>
              <a:t> and </a:t>
            </a:r>
            <a:r>
              <a:rPr lang="en-US" altLang="zh-CN" b="1" i="1"/>
              <a:t>I</a:t>
            </a:r>
            <a:r>
              <a:rPr lang="en-US" altLang="zh-CN" b="1" baseline="-25000"/>
              <a:t>d </a:t>
            </a:r>
            <a:r>
              <a:rPr lang="en-US" altLang="zh-CN" b="1"/>
              <a:t>are </a:t>
            </a:r>
            <a:r>
              <a:rPr lang="en-US" altLang="zh-CN" b="1">
                <a:solidFill>
                  <a:srgbClr val="FF0000"/>
                </a:solidFill>
              </a:rPr>
              <a:t>equivalent</a:t>
            </a:r>
            <a:r>
              <a:rPr lang="en-US" altLang="zh-CN" b="1"/>
              <a:t> at </a:t>
            </a:r>
            <a:r>
              <a:rPr lang="en-US" altLang="zh-CN" b="1">
                <a:solidFill>
                  <a:srgbClr val="3333FF"/>
                </a:solidFill>
              </a:rPr>
              <a:t>producing magnetic field</a:t>
            </a:r>
            <a:r>
              <a:rPr lang="en-US" altLang="zh-CN" b="1"/>
              <a:t>, they are </a:t>
            </a:r>
            <a:r>
              <a:rPr lang="en-US" altLang="zh-CN" b="1">
                <a:solidFill>
                  <a:srgbClr val="FF0000"/>
                </a:solidFill>
              </a:rPr>
              <a:t>different in</a:t>
            </a:r>
            <a:r>
              <a:rPr lang="en-US" altLang="zh-CN" sz="2800" b="1"/>
              <a:t> </a:t>
            </a:r>
            <a:r>
              <a:rPr lang="en-US" altLang="zh-CN" b="1"/>
              <a:t>that displacement current is varying electric field</a:t>
            </a:r>
            <a:r>
              <a:rPr lang="en-US" altLang="zh-CN" sz="2800" b="1"/>
              <a:t> </a:t>
            </a:r>
            <a:r>
              <a:rPr kumimoji="0" lang="zh-CN" altLang="en-US" sz="2400" b="1">
                <a:solidFill>
                  <a:srgbClr val="3333FF"/>
                </a:solidFill>
                <a:latin typeface="宋体" panose="02010600030101010101" pitchFamily="2" charset="-122"/>
              </a:rPr>
              <a:t>位移电流是变化的电场</a:t>
            </a:r>
            <a:r>
              <a:rPr kumimoji="0" lang="en-US" altLang="zh-CN" sz="2400" b="1">
                <a:latin typeface="宋体" panose="02010600030101010101" pitchFamily="2" charset="-122"/>
              </a:rPr>
              <a:t>,</a:t>
            </a:r>
            <a:r>
              <a:rPr kumimoji="0" lang="zh-CN" altLang="en-US" sz="2400" b="1">
                <a:latin typeface="宋体" panose="02010600030101010101" pitchFamily="2" charset="-122"/>
              </a:rPr>
              <a:t>可以存在于一切物质或真空中而传导电流是导体中电荷的定向运动</a:t>
            </a:r>
            <a:r>
              <a:rPr kumimoji="0" lang="en-US" altLang="zh-CN" sz="2000" b="1">
                <a:latin typeface="宋体" panose="02010600030101010101" pitchFamily="2" charset="-122"/>
              </a:rPr>
              <a:t>.</a:t>
            </a:r>
          </a:p>
        </p:txBody>
      </p:sp>
      <p:sp>
        <p:nvSpPr>
          <p:cNvPr id="1021956" name="Text Box 4">
            <a:extLst>
              <a:ext uri="{FF2B5EF4-FFF2-40B4-BE49-F238E27FC236}">
                <a16:creationId xmlns:a16="http://schemas.microsoft.com/office/drawing/2014/main" id="{7A18B778-2D13-EEF4-FB96-7ACFA313B3E7}"/>
              </a:ext>
            </a:extLst>
          </p:cNvPr>
          <p:cNvSpPr txBox="1">
            <a:spLocks noChangeArrowheads="1"/>
          </p:cNvSpPr>
          <p:nvPr/>
        </p:nvSpPr>
        <p:spPr bwMode="auto">
          <a:xfrm>
            <a:off x="1692275" y="5297488"/>
            <a:ext cx="6048375" cy="5794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u="sng">
                <a:solidFill>
                  <a:schemeClr val="tx2"/>
                </a:solidFill>
              </a:rPr>
              <a:t>Look at Example 29-1, please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1954"/>
                                        </p:tgtEl>
                                        <p:attrNameLst>
                                          <p:attrName>style.visibility</p:attrName>
                                        </p:attrNameLst>
                                      </p:cBhvr>
                                      <p:to>
                                        <p:strVal val="visible"/>
                                      </p:to>
                                    </p:set>
                                    <p:animEffect transition="in" filter="box(in)">
                                      <p:cBhvr>
                                        <p:cTn id="7" dur="500"/>
                                        <p:tgtEl>
                                          <p:spTgt spid="1021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1955"/>
                                        </p:tgtEl>
                                        <p:attrNameLst>
                                          <p:attrName>style.visibility</p:attrName>
                                        </p:attrNameLst>
                                      </p:cBhvr>
                                      <p:to>
                                        <p:strVal val="visible"/>
                                      </p:to>
                                    </p:set>
                                    <p:animEffect transition="in" filter="checkerboard(across)">
                                      <p:cBhvr>
                                        <p:cTn id="12" dur="500"/>
                                        <p:tgtEl>
                                          <p:spTgt spid="1021955"/>
                                        </p:tgtEl>
                                      </p:cBhvr>
                                    </p:animEffect>
                                  </p:child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1021956"/>
                                        </p:tgtEl>
                                        <p:attrNameLst>
                                          <p:attrName>style.visibility</p:attrName>
                                        </p:attrNameLst>
                                      </p:cBhvr>
                                      <p:to>
                                        <p:strVal val="visible"/>
                                      </p:to>
                                    </p:set>
                                    <p:animEffect transition="in" filter="wipe(left)">
                                      <p:cBhvr>
                                        <p:cTn id="16" dur="500"/>
                                        <p:tgtEl>
                                          <p:spTgt spid="102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4" grpId="0" autoUpdateAnimBg="0"/>
      <p:bldP spid="1021955" grpId="0" autoUpdateAnimBg="0"/>
      <p:bldP spid="102195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Text Box 2">
            <a:extLst>
              <a:ext uri="{FF2B5EF4-FFF2-40B4-BE49-F238E27FC236}">
                <a16:creationId xmlns:a16="http://schemas.microsoft.com/office/drawing/2014/main" id="{0C5FE697-B095-E695-4CCB-91563568DAAE}"/>
              </a:ext>
            </a:extLst>
          </p:cNvPr>
          <p:cNvSpPr txBox="1">
            <a:spLocks noChangeArrowheads="1"/>
          </p:cNvSpPr>
          <p:nvPr/>
        </p:nvSpPr>
        <p:spPr bwMode="auto">
          <a:xfrm>
            <a:off x="250825" y="188913"/>
            <a:ext cx="5486400" cy="579437"/>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2. </a:t>
            </a:r>
            <a:r>
              <a:rPr kumimoji="0" lang="en-US" altLang="zh-CN" b="1">
                <a:solidFill>
                  <a:schemeClr val="tx2"/>
                </a:solidFill>
              </a:rPr>
              <a:t>Maxwell’s equations </a:t>
            </a:r>
            <a:r>
              <a:rPr lang="en-US" altLang="zh-CN" sz="2800" b="1"/>
              <a:t>(P667)</a:t>
            </a:r>
            <a:endParaRPr lang="en-US" altLang="zh-CN" b="1"/>
          </a:p>
        </p:txBody>
      </p:sp>
      <p:sp>
        <p:nvSpPr>
          <p:cNvPr id="1024003" name="Text Box 3">
            <a:extLst>
              <a:ext uri="{FF2B5EF4-FFF2-40B4-BE49-F238E27FC236}">
                <a16:creationId xmlns:a16="http://schemas.microsoft.com/office/drawing/2014/main" id="{BD0C0A2C-E6F7-342A-F705-DA784F1FB462}"/>
              </a:ext>
            </a:extLst>
          </p:cNvPr>
          <p:cNvSpPr txBox="1">
            <a:spLocks noChangeArrowheads="1"/>
          </p:cNvSpPr>
          <p:nvPr/>
        </p:nvSpPr>
        <p:spPr bwMode="auto">
          <a:xfrm>
            <a:off x="41275" y="842963"/>
            <a:ext cx="90678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0000"/>
                </a:solidFill>
              </a:rPr>
              <a:t>Maxwell’s Equations</a:t>
            </a:r>
            <a:r>
              <a:rPr lang="en-US" altLang="zh-CN" b="1"/>
              <a:t> </a:t>
            </a:r>
            <a:r>
              <a:rPr lang="en-US" altLang="zh-CN" b="1">
                <a:solidFill>
                  <a:srgbClr val="3333FF"/>
                </a:solidFill>
              </a:rPr>
              <a:t>written on the assumption that no dielectric or magnetic materials are present:</a:t>
            </a:r>
          </a:p>
        </p:txBody>
      </p:sp>
      <p:grpSp>
        <p:nvGrpSpPr>
          <p:cNvPr id="1024019" name="Group 19">
            <a:extLst>
              <a:ext uri="{FF2B5EF4-FFF2-40B4-BE49-F238E27FC236}">
                <a16:creationId xmlns:a16="http://schemas.microsoft.com/office/drawing/2014/main" id="{E08F11DB-BDE8-2DB4-2E5A-DA0E1AE4375F}"/>
              </a:ext>
            </a:extLst>
          </p:cNvPr>
          <p:cNvGrpSpPr>
            <a:grpSpLocks/>
          </p:cNvGrpSpPr>
          <p:nvPr/>
        </p:nvGrpSpPr>
        <p:grpSpPr bwMode="auto">
          <a:xfrm>
            <a:off x="395288" y="1989138"/>
            <a:ext cx="4441825" cy="3476625"/>
            <a:chOff x="249" y="1273"/>
            <a:chExt cx="2798" cy="2190"/>
          </a:xfrm>
        </p:grpSpPr>
        <p:graphicFrame>
          <p:nvGraphicFramePr>
            <p:cNvPr id="51214" name="Object 5">
              <a:extLst>
                <a:ext uri="{FF2B5EF4-FFF2-40B4-BE49-F238E27FC236}">
                  <a16:creationId xmlns:a16="http://schemas.microsoft.com/office/drawing/2014/main" id="{F059003F-1AFE-0427-47E0-F3D0EEAD5457}"/>
                </a:ext>
              </a:extLst>
            </p:cNvPr>
            <p:cNvGraphicFramePr>
              <a:graphicFrameLocks noChangeAspect="1"/>
            </p:cNvGraphicFramePr>
            <p:nvPr/>
          </p:nvGraphicFramePr>
          <p:xfrm>
            <a:off x="249" y="1273"/>
            <a:ext cx="1678" cy="463"/>
          </p:xfrm>
          <a:graphic>
            <a:graphicData uri="http://schemas.openxmlformats.org/presentationml/2006/ole">
              <mc:AlternateContent xmlns:mc="http://schemas.openxmlformats.org/markup-compatibility/2006">
                <mc:Choice xmlns:v="urn:schemas-microsoft-com:vml" Requires="v">
                  <p:oleObj name="公式" r:id="rId2" imgW="27203400" imgH="8775700" progId="Equation.3">
                    <p:embed/>
                  </p:oleObj>
                </mc:Choice>
                <mc:Fallback>
                  <p:oleObj name="公式" r:id="rId2" imgW="27203400" imgH="87757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1273"/>
                          <a:ext cx="1678"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5" name="Object 6">
              <a:extLst>
                <a:ext uri="{FF2B5EF4-FFF2-40B4-BE49-F238E27FC236}">
                  <a16:creationId xmlns:a16="http://schemas.microsoft.com/office/drawing/2014/main" id="{BEC17385-485E-9766-2543-28EAAD781D64}"/>
                </a:ext>
              </a:extLst>
            </p:cNvPr>
            <p:cNvGraphicFramePr>
              <a:graphicFrameLocks noChangeAspect="1"/>
            </p:cNvGraphicFramePr>
            <p:nvPr/>
          </p:nvGraphicFramePr>
          <p:xfrm>
            <a:off x="295" y="1842"/>
            <a:ext cx="1270" cy="508"/>
          </p:xfrm>
          <a:graphic>
            <a:graphicData uri="http://schemas.openxmlformats.org/presentationml/2006/ole">
              <mc:AlternateContent xmlns:mc="http://schemas.openxmlformats.org/markup-compatibility/2006">
                <mc:Choice xmlns:v="urn:schemas-microsoft-com:vml" Requires="v">
                  <p:oleObj name="公式" r:id="rId4" imgW="18719800" imgH="8775700" progId="Equation.3">
                    <p:embed/>
                  </p:oleObj>
                </mc:Choice>
                <mc:Fallback>
                  <p:oleObj name="公式" r:id="rId4" imgW="18719800" imgH="8775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 y="1842"/>
                          <a:ext cx="1270" cy="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6" name="Object 7">
              <a:extLst>
                <a:ext uri="{FF2B5EF4-FFF2-40B4-BE49-F238E27FC236}">
                  <a16:creationId xmlns:a16="http://schemas.microsoft.com/office/drawing/2014/main" id="{FE5A0AE4-29D2-E664-843C-DBE5E0862143}"/>
                </a:ext>
              </a:extLst>
            </p:cNvPr>
            <p:cNvGraphicFramePr>
              <a:graphicFrameLocks noChangeAspect="1"/>
            </p:cNvGraphicFramePr>
            <p:nvPr/>
          </p:nvGraphicFramePr>
          <p:xfrm>
            <a:off x="249" y="2387"/>
            <a:ext cx="1678" cy="507"/>
          </p:xfrm>
          <a:graphic>
            <a:graphicData uri="http://schemas.openxmlformats.org/presentationml/2006/ole">
              <mc:AlternateContent xmlns:mc="http://schemas.openxmlformats.org/markup-compatibility/2006">
                <mc:Choice xmlns:v="urn:schemas-microsoft-com:vml" Requires="v">
                  <p:oleObj name="公式" r:id="rId6" imgW="24866600" imgH="9359900" progId="Equation.3">
                    <p:embed/>
                  </p:oleObj>
                </mc:Choice>
                <mc:Fallback>
                  <p:oleObj name="公式" r:id="rId6" imgW="24866600" imgH="9359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 y="2387"/>
                          <a:ext cx="1678" cy="5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8">
              <a:extLst>
                <a:ext uri="{FF2B5EF4-FFF2-40B4-BE49-F238E27FC236}">
                  <a16:creationId xmlns:a16="http://schemas.microsoft.com/office/drawing/2014/main" id="{D5E46CA7-2B0C-C73D-BF02-3BE402FC4086}"/>
                </a:ext>
              </a:extLst>
            </p:cNvPr>
            <p:cNvGraphicFramePr>
              <a:graphicFrameLocks noChangeAspect="1"/>
            </p:cNvGraphicFramePr>
            <p:nvPr/>
          </p:nvGraphicFramePr>
          <p:xfrm>
            <a:off x="295" y="2916"/>
            <a:ext cx="2752" cy="547"/>
          </p:xfrm>
          <a:graphic>
            <a:graphicData uri="http://schemas.openxmlformats.org/presentationml/2006/ole">
              <mc:AlternateContent xmlns:mc="http://schemas.openxmlformats.org/markup-compatibility/2006">
                <mc:Choice xmlns:v="urn:schemas-microsoft-com:vml" Requires="v">
                  <p:oleObj name="公式" r:id="rId8" imgW="37744400" imgH="9359900" progId="Equation.3">
                    <p:embed/>
                  </p:oleObj>
                </mc:Choice>
                <mc:Fallback>
                  <p:oleObj name="公式" r:id="rId8" imgW="37744400" imgH="93599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 y="2916"/>
                          <a:ext cx="2752" cy="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4009" name="AutoShape 9">
            <a:extLst>
              <a:ext uri="{FF2B5EF4-FFF2-40B4-BE49-F238E27FC236}">
                <a16:creationId xmlns:a16="http://schemas.microsoft.com/office/drawing/2014/main" id="{EE41E3E8-DD68-9110-3F64-1FD0D260B08F}"/>
              </a:ext>
            </a:extLst>
          </p:cNvPr>
          <p:cNvSpPr>
            <a:spLocks/>
          </p:cNvSpPr>
          <p:nvPr/>
        </p:nvSpPr>
        <p:spPr bwMode="auto">
          <a:xfrm>
            <a:off x="152400" y="2209800"/>
            <a:ext cx="76200" cy="2819400"/>
          </a:xfrm>
          <a:prstGeom prst="leftBrace">
            <a:avLst>
              <a:gd name="adj1" fmla="val 308333"/>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800"/>
          </a:p>
        </p:txBody>
      </p:sp>
      <p:grpSp>
        <p:nvGrpSpPr>
          <p:cNvPr id="1024010" name="Group 10">
            <a:extLst>
              <a:ext uri="{FF2B5EF4-FFF2-40B4-BE49-F238E27FC236}">
                <a16:creationId xmlns:a16="http://schemas.microsoft.com/office/drawing/2014/main" id="{24001D6D-7D1D-DAB7-A54F-27B5B7C9FFA7}"/>
              </a:ext>
            </a:extLst>
          </p:cNvPr>
          <p:cNvGrpSpPr>
            <a:grpSpLocks/>
          </p:cNvGrpSpPr>
          <p:nvPr/>
        </p:nvGrpSpPr>
        <p:grpSpPr bwMode="auto">
          <a:xfrm>
            <a:off x="5029200" y="2119313"/>
            <a:ext cx="4081463" cy="3028950"/>
            <a:chOff x="3168" y="1335"/>
            <a:chExt cx="2571" cy="1908"/>
          </a:xfrm>
        </p:grpSpPr>
        <p:graphicFrame>
          <p:nvGraphicFramePr>
            <p:cNvPr id="51210" name="Object 11">
              <a:extLst>
                <a:ext uri="{FF2B5EF4-FFF2-40B4-BE49-F238E27FC236}">
                  <a16:creationId xmlns:a16="http://schemas.microsoft.com/office/drawing/2014/main" id="{1B9FA591-0B79-9068-E7AB-3D310132D503}"/>
                </a:ext>
              </a:extLst>
            </p:cNvPr>
            <p:cNvGraphicFramePr>
              <a:graphicFrameLocks noChangeAspect="1"/>
            </p:cNvGraphicFramePr>
            <p:nvPr/>
          </p:nvGraphicFramePr>
          <p:xfrm>
            <a:off x="3188" y="1335"/>
            <a:ext cx="2551" cy="568"/>
          </p:xfrm>
          <a:graphic>
            <a:graphicData uri="http://schemas.openxmlformats.org/presentationml/2006/ole">
              <mc:AlternateContent xmlns:mc="http://schemas.openxmlformats.org/markup-compatibility/2006">
                <mc:Choice xmlns:v="urn:schemas-microsoft-com:vml" Requires="v">
                  <p:oleObj name="公式" r:id="rId10" imgW="35991800" imgH="9359900" progId="Equation.3">
                    <p:embed/>
                  </p:oleObj>
                </mc:Choice>
                <mc:Fallback>
                  <p:oleObj name="公式" r:id="rId10" imgW="35991800" imgH="93599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88" y="1335"/>
                          <a:ext cx="2551"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2">
              <a:extLst>
                <a:ext uri="{FF2B5EF4-FFF2-40B4-BE49-F238E27FC236}">
                  <a16:creationId xmlns:a16="http://schemas.microsoft.com/office/drawing/2014/main" id="{8FDCF06D-D107-0A83-2787-6A886C7017B4}"/>
                </a:ext>
              </a:extLst>
            </p:cNvPr>
            <p:cNvGraphicFramePr>
              <a:graphicFrameLocks noChangeAspect="1"/>
            </p:cNvGraphicFramePr>
            <p:nvPr/>
          </p:nvGraphicFramePr>
          <p:xfrm>
            <a:off x="3168" y="1776"/>
            <a:ext cx="1348" cy="576"/>
          </p:xfrm>
          <a:graphic>
            <a:graphicData uri="http://schemas.openxmlformats.org/presentationml/2006/ole">
              <mc:AlternateContent xmlns:mc="http://schemas.openxmlformats.org/markup-compatibility/2006">
                <mc:Choice xmlns:v="urn:schemas-microsoft-com:vml" Requires="v">
                  <p:oleObj name="Equation" r:id="rId12" imgW="18135600" imgH="9067800" progId="Equation.3">
                    <p:embed/>
                  </p:oleObj>
                </mc:Choice>
                <mc:Fallback>
                  <p:oleObj name="Equation" r:id="rId12" imgW="18135600" imgH="90678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8" y="1776"/>
                          <a:ext cx="1348"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2" name="Object 13">
              <a:extLst>
                <a:ext uri="{FF2B5EF4-FFF2-40B4-BE49-F238E27FC236}">
                  <a16:creationId xmlns:a16="http://schemas.microsoft.com/office/drawing/2014/main" id="{165961D3-DC40-AD88-354C-E51E571E2F26}"/>
                </a:ext>
              </a:extLst>
            </p:cNvPr>
            <p:cNvGraphicFramePr>
              <a:graphicFrameLocks noChangeAspect="1"/>
            </p:cNvGraphicFramePr>
            <p:nvPr/>
          </p:nvGraphicFramePr>
          <p:xfrm>
            <a:off x="3263" y="2640"/>
            <a:ext cx="2258" cy="603"/>
          </p:xfrm>
          <a:graphic>
            <a:graphicData uri="http://schemas.openxmlformats.org/presentationml/2006/ole">
              <mc:AlternateContent xmlns:mc="http://schemas.openxmlformats.org/markup-compatibility/2006">
                <mc:Choice xmlns:v="urn:schemas-microsoft-com:vml" Requires="v">
                  <p:oleObj name="公式" r:id="rId14" imgW="28092400" imgH="9359900" progId="Equation.3">
                    <p:embed/>
                  </p:oleObj>
                </mc:Choice>
                <mc:Fallback>
                  <p:oleObj name="公式" r:id="rId14" imgW="28092400" imgH="93599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3" y="2640"/>
                          <a:ext cx="2258"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3" name="Object 14">
              <a:extLst>
                <a:ext uri="{FF2B5EF4-FFF2-40B4-BE49-F238E27FC236}">
                  <a16:creationId xmlns:a16="http://schemas.microsoft.com/office/drawing/2014/main" id="{9701CDAE-F300-E4B1-4860-BF88729B0CBE}"/>
                </a:ext>
              </a:extLst>
            </p:cNvPr>
            <p:cNvGraphicFramePr>
              <a:graphicFrameLocks noChangeAspect="1"/>
            </p:cNvGraphicFramePr>
            <p:nvPr/>
          </p:nvGraphicFramePr>
          <p:xfrm>
            <a:off x="3234" y="2112"/>
            <a:ext cx="1883" cy="603"/>
          </p:xfrm>
          <a:graphic>
            <a:graphicData uri="http://schemas.openxmlformats.org/presentationml/2006/ole">
              <mc:AlternateContent xmlns:mc="http://schemas.openxmlformats.org/markup-compatibility/2006">
                <mc:Choice xmlns:v="urn:schemas-microsoft-com:vml" Requires="v">
                  <p:oleObj name="公式" r:id="rId16" imgW="30137100" imgH="9652000" progId="Equation.3">
                    <p:embed/>
                  </p:oleObj>
                </mc:Choice>
                <mc:Fallback>
                  <p:oleObj name="公式" r:id="rId16" imgW="30137100" imgH="965200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34" y="2112"/>
                          <a:ext cx="1883" cy="6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24015" name="Group 15">
            <a:extLst>
              <a:ext uri="{FF2B5EF4-FFF2-40B4-BE49-F238E27FC236}">
                <a16:creationId xmlns:a16="http://schemas.microsoft.com/office/drawing/2014/main" id="{31FB3854-2849-9E31-F934-E335B6FAACC4}"/>
              </a:ext>
            </a:extLst>
          </p:cNvPr>
          <p:cNvGrpSpPr>
            <a:grpSpLocks/>
          </p:cNvGrpSpPr>
          <p:nvPr/>
        </p:nvGrpSpPr>
        <p:grpSpPr bwMode="auto">
          <a:xfrm>
            <a:off x="4114800" y="2438400"/>
            <a:ext cx="838200" cy="2286000"/>
            <a:chOff x="2592" y="1536"/>
            <a:chExt cx="528" cy="1440"/>
          </a:xfrm>
        </p:grpSpPr>
        <p:sp>
          <p:nvSpPr>
            <p:cNvPr id="51208" name="Text Box 16">
              <a:extLst>
                <a:ext uri="{FF2B5EF4-FFF2-40B4-BE49-F238E27FC236}">
                  <a16:creationId xmlns:a16="http://schemas.microsoft.com/office/drawing/2014/main" id="{3C30B58F-EBB5-C268-3C92-F420A6C2761D}"/>
                </a:ext>
              </a:extLst>
            </p:cNvPr>
            <p:cNvSpPr txBox="1">
              <a:spLocks noChangeArrowheads="1"/>
            </p:cNvSpPr>
            <p:nvPr/>
          </p:nvSpPr>
          <p:spPr bwMode="auto">
            <a:xfrm>
              <a:off x="2592" y="2016"/>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or</a:t>
              </a:r>
            </a:p>
          </p:txBody>
        </p:sp>
        <p:sp>
          <p:nvSpPr>
            <p:cNvPr id="51209" name="AutoShape 17">
              <a:extLst>
                <a:ext uri="{FF2B5EF4-FFF2-40B4-BE49-F238E27FC236}">
                  <a16:creationId xmlns:a16="http://schemas.microsoft.com/office/drawing/2014/main" id="{0E7BA4E7-8A35-46E0-89B0-7E22D515E43F}"/>
                </a:ext>
              </a:extLst>
            </p:cNvPr>
            <p:cNvSpPr>
              <a:spLocks/>
            </p:cNvSpPr>
            <p:nvPr/>
          </p:nvSpPr>
          <p:spPr bwMode="auto">
            <a:xfrm>
              <a:off x="3024" y="1536"/>
              <a:ext cx="96" cy="1440"/>
            </a:xfrm>
            <a:prstGeom prst="leftBrace">
              <a:avLst>
                <a:gd name="adj1" fmla="val 125000"/>
                <a:gd name="adj2" fmla="val 50000"/>
              </a:avLst>
            </a:prstGeom>
            <a:noFill/>
            <a:ln w="2857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pSp>
      <p:sp>
        <p:nvSpPr>
          <p:cNvPr id="1024018" name="AutoShape 18">
            <a:extLst>
              <a:ext uri="{FF2B5EF4-FFF2-40B4-BE49-F238E27FC236}">
                <a16:creationId xmlns:a16="http://schemas.microsoft.com/office/drawing/2014/main" id="{ADD3D853-EFDE-C52D-EE53-375813E5E837}"/>
              </a:ext>
            </a:extLst>
          </p:cNvPr>
          <p:cNvSpPr>
            <a:spLocks noChangeArrowheads="1"/>
          </p:cNvSpPr>
          <p:nvPr/>
        </p:nvSpPr>
        <p:spPr bwMode="auto">
          <a:xfrm>
            <a:off x="5486400" y="5486400"/>
            <a:ext cx="3124200" cy="609600"/>
          </a:xfrm>
          <a:prstGeom prst="cloudCallout">
            <a:avLst>
              <a:gd name="adj1" fmla="val -62907"/>
              <a:gd name="adj2" fmla="val -102606"/>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a:t>Take notes!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002"/>
                                        </p:tgtEl>
                                        <p:attrNameLst>
                                          <p:attrName>style.visibility</p:attrName>
                                        </p:attrNameLst>
                                      </p:cBhvr>
                                      <p:to>
                                        <p:strVal val="visible"/>
                                      </p:to>
                                    </p:set>
                                    <p:animEffect transition="in" filter="wipe(left)">
                                      <p:cBhvr>
                                        <p:cTn id="7" dur="500"/>
                                        <p:tgtEl>
                                          <p:spTgt spid="1024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003"/>
                                        </p:tgtEl>
                                        <p:attrNameLst>
                                          <p:attrName>style.visibility</p:attrName>
                                        </p:attrNameLst>
                                      </p:cBhvr>
                                      <p:to>
                                        <p:strVal val="visible"/>
                                      </p:to>
                                    </p:set>
                                    <p:animEffect transition="in" filter="wipe(left)">
                                      <p:cBhvr>
                                        <p:cTn id="12" dur="500"/>
                                        <p:tgtEl>
                                          <p:spTgt spid="10240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24009"/>
                                        </p:tgtEl>
                                        <p:attrNameLst>
                                          <p:attrName>style.visibility</p:attrName>
                                        </p:attrNameLst>
                                      </p:cBhvr>
                                      <p:to>
                                        <p:strVal val="visible"/>
                                      </p:to>
                                    </p:set>
                                    <p:animEffect transition="in" filter="wipe(left)">
                                      <p:cBhvr>
                                        <p:cTn id="17" dur="500"/>
                                        <p:tgtEl>
                                          <p:spTgt spid="1024009"/>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024019"/>
                                        </p:tgtEl>
                                        <p:attrNameLst>
                                          <p:attrName>style.visibility</p:attrName>
                                        </p:attrNameLst>
                                      </p:cBhvr>
                                      <p:to>
                                        <p:strVal val="visible"/>
                                      </p:to>
                                    </p:set>
                                    <p:animEffect transition="in" filter="blinds(horizontal)">
                                      <p:cBhvr>
                                        <p:cTn id="21" dur="500"/>
                                        <p:tgtEl>
                                          <p:spTgt spid="1024019"/>
                                        </p:tgtEl>
                                      </p:cBhvr>
                                    </p:animEffect>
                                  </p:childTnLst>
                                </p:cTn>
                              </p:par>
                            </p:childTnLst>
                          </p:cTn>
                        </p:par>
                        <p:par>
                          <p:cTn id="22" fill="hold" nodeType="afterGroup">
                            <p:stCondLst>
                              <p:cond delay="1000"/>
                            </p:stCondLst>
                            <p:childTnLst>
                              <p:par>
                                <p:cTn id="23" presetID="9" presetClass="entr" presetSubtype="0" fill="hold" nodeType="afterEffect">
                                  <p:stCondLst>
                                    <p:cond delay="1000"/>
                                  </p:stCondLst>
                                  <p:childTnLst>
                                    <p:set>
                                      <p:cBhvr>
                                        <p:cTn id="24" dur="1" fill="hold">
                                          <p:stCondLst>
                                            <p:cond delay="0"/>
                                          </p:stCondLst>
                                        </p:cTn>
                                        <p:tgtEl>
                                          <p:spTgt spid="1024018"/>
                                        </p:tgtEl>
                                        <p:attrNameLst>
                                          <p:attrName>style.visibility</p:attrName>
                                        </p:attrNameLst>
                                      </p:cBhvr>
                                      <p:to>
                                        <p:strVal val="visible"/>
                                      </p:to>
                                    </p:set>
                                    <p:animEffect transition="in" filter="dissolve">
                                      <p:cBhvr>
                                        <p:cTn id="25" dur="500"/>
                                        <p:tgtEl>
                                          <p:spTgt spid="102401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024015"/>
                                        </p:tgtEl>
                                        <p:attrNameLst>
                                          <p:attrName>style.visibility</p:attrName>
                                        </p:attrNameLst>
                                      </p:cBhvr>
                                      <p:to>
                                        <p:strVal val="visible"/>
                                      </p:to>
                                    </p:set>
                                    <p:animEffect transition="in" filter="wipe(left)">
                                      <p:cBhvr>
                                        <p:cTn id="30" dur="500"/>
                                        <p:tgtEl>
                                          <p:spTgt spid="10240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024010"/>
                                        </p:tgtEl>
                                        <p:attrNameLst>
                                          <p:attrName>style.visibility</p:attrName>
                                        </p:attrNameLst>
                                      </p:cBhvr>
                                      <p:to>
                                        <p:strVal val="visible"/>
                                      </p:to>
                                    </p:set>
                                    <p:animEffect transition="in" filter="blinds(horizontal)">
                                      <p:cBhvr>
                                        <p:cTn id="35" dur="500"/>
                                        <p:tgtEl>
                                          <p:spTgt spid="1024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animBg="1" autoUpdateAnimBg="0"/>
      <p:bldP spid="1024003" grpId="0" animBg="1" autoUpdateAnimBg="0"/>
      <p:bldP spid="1024009" grpId="0" animBg="1" autoUpdateAnimBg="0"/>
      <p:bldP spid="102401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151" name="Object 103">
            <a:extLst>
              <a:ext uri="{FF2B5EF4-FFF2-40B4-BE49-F238E27FC236}">
                <a16:creationId xmlns:a16="http://schemas.microsoft.com/office/drawing/2014/main" id="{90E3A725-D95E-521D-3306-7364CFF79DB6}"/>
              </a:ext>
            </a:extLst>
          </p:cNvPr>
          <p:cNvGraphicFramePr>
            <a:graphicFrameLocks noChangeAspect="1"/>
          </p:cNvGraphicFramePr>
          <p:nvPr/>
        </p:nvGraphicFramePr>
        <p:xfrm>
          <a:off x="2771775" y="5614988"/>
          <a:ext cx="3384550" cy="1001712"/>
        </p:xfrm>
        <a:graphic>
          <a:graphicData uri="http://schemas.openxmlformats.org/presentationml/2006/ole">
            <mc:AlternateContent xmlns:mc="http://schemas.openxmlformats.org/markup-compatibility/2006">
              <mc:Choice xmlns:v="urn:schemas-microsoft-com:vml" Requires="v">
                <p:oleObj name="公式" r:id="rId2" imgW="34518600" imgH="10820400" progId="Equation.3">
                  <p:embed/>
                </p:oleObj>
              </mc:Choice>
              <mc:Fallback>
                <p:oleObj name="公式" r:id="rId2" imgW="34518600" imgH="10820400" progId="Equation.3">
                  <p:embed/>
                  <p:pic>
                    <p:nvPicPr>
                      <p:cNvPr id="0" name="Object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5614988"/>
                        <a:ext cx="3384550"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52" name="Text Box 104">
            <a:extLst>
              <a:ext uri="{FF2B5EF4-FFF2-40B4-BE49-F238E27FC236}">
                <a16:creationId xmlns:a16="http://schemas.microsoft.com/office/drawing/2014/main" id="{9EEED781-4F74-27F0-534B-CDB26AB60934}"/>
              </a:ext>
            </a:extLst>
          </p:cNvPr>
          <p:cNvSpPr txBox="1">
            <a:spLocks noChangeArrowheads="1"/>
          </p:cNvSpPr>
          <p:nvPr/>
        </p:nvSpPr>
        <p:spPr bwMode="auto">
          <a:xfrm>
            <a:off x="76200" y="58738"/>
            <a:ext cx="9067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The assumption of displacement current and induced magnetic field result that</a:t>
            </a:r>
            <a:r>
              <a:rPr lang="en-US" altLang="zh-CN" b="1">
                <a:solidFill>
                  <a:srgbClr val="3333FF"/>
                </a:solidFill>
              </a:rPr>
              <a:t> Maxwell</a:t>
            </a:r>
            <a:r>
              <a:rPr lang="en-US" altLang="zh-CN" b="1">
                <a:solidFill>
                  <a:srgbClr val="FF0000"/>
                </a:solidFill>
              </a:rPr>
              <a:t> </a:t>
            </a:r>
            <a:r>
              <a:rPr lang="en-US" altLang="zh-CN" b="1">
                <a:solidFill>
                  <a:schemeClr val="tx2"/>
                </a:solidFill>
              </a:rPr>
              <a:t>proposed </a:t>
            </a:r>
            <a:r>
              <a:rPr lang="en-US" altLang="zh-CN" b="1">
                <a:solidFill>
                  <a:srgbClr val="3333FF"/>
                </a:solidFill>
              </a:rPr>
              <a:t>expectation </a:t>
            </a:r>
            <a:r>
              <a:rPr lang="en-US" altLang="zh-CN" sz="2800" b="1">
                <a:solidFill>
                  <a:schemeClr val="tx2"/>
                </a:solidFill>
              </a:rPr>
              <a:t>(</a:t>
            </a:r>
            <a:r>
              <a:rPr kumimoji="0" lang="zh-CN" altLang="en-US" sz="2000" b="1">
                <a:solidFill>
                  <a:schemeClr val="tx2"/>
                </a:solidFill>
              </a:rPr>
              <a:t>预言</a:t>
            </a:r>
            <a:r>
              <a:rPr kumimoji="0" lang="en-US" altLang="zh-CN" sz="2000" b="1">
                <a:solidFill>
                  <a:schemeClr val="tx2"/>
                </a:solidFill>
              </a:rPr>
              <a:t>)</a:t>
            </a:r>
            <a:r>
              <a:rPr lang="en-US" altLang="zh-CN" b="1">
                <a:solidFill>
                  <a:srgbClr val="3333FF"/>
                </a:solidFill>
              </a:rPr>
              <a:t> of</a:t>
            </a:r>
            <a:r>
              <a:rPr lang="en-US" altLang="zh-CN" b="1">
                <a:solidFill>
                  <a:srgbClr val="FF0000"/>
                </a:solidFill>
              </a:rPr>
              <a:t> electromagnetic wave</a:t>
            </a:r>
            <a:r>
              <a:rPr lang="en-US" altLang="zh-CN" sz="2800" b="1">
                <a:solidFill>
                  <a:schemeClr val="tx2"/>
                </a:solidFill>
              </a:rPr>
              <a:t>. </a:t>
            </a:r>
            <a:r>
              <a:rPr lang="en-US" altLang="zh-CN" b="1">
                <a:solidFill>
                  <a:schemeClr val="tx2"/>
                </a:solidFill>
              </a:rPr>
              <a:t>20 years later,</a:t>
            </a:r>
            <a:r>
              <a:rPr lang="en-US" altLang="zh-CN" b="1">
                <a:solidFill>
                  <a:srgbClr val="3333FF"/>
                </a:solidFill>
              </a:rPr>
              <a:t> Hertz verified </a:t>
            </a:r>
            <a:r>
              <a:rPr lang="en-US" altLang="zh-CN" b="1">
                <a:solidFill>
                  <a:schemeClr val="tx2"/>
                </a:solidFill>
              </a:rPr>
              <a:t>it by experiments. </a:t>
            </a:r>
          </a:p>
        </p:txBody>
      </p:sp>
      <p:sp>
        <p:nvSpPr>
          <p:cNvPr id="1026153" name="Text Box 105">
            <a:extLst>
              <a:ext uri="{FF2B5EF4-FFF2-40B4-BE49-F238E27FC236}">
                <a16:creationId xmlns:a16="http://schemas.microsoft.com/office/drawing/2014/main" id="{E3A158EC-3827-A068-BD4F-165F27DF0203}"/>
              </a:ext>
            </a:extLst>
          </p:cNvPr>
          <p:cNvSpPr txBox="1">
            <a:spLocks noChangeArrowheads="1"/>
          </p:cNvSpPr>
          <p:nvPr/>
        </p:nvSpPr>
        <p:spPr bwMode="auto">
          <a:xfrm>
            <a:off x="247650" y="4113213"/>
            <a:ext cx="86677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All electromagnetic waves, including visible light, have the same speed </a:t>
            </a:r>
            <a:r>
              <a:rPr lang="en-US" altLang="zh-CN" b="1" i="1"/>
              <a:t>c</a:t>
            </a:r>
            <a:r>
              <a:rPr lang="en-US" altLang="zh-CN" b="1"/>
              <a:t> in vacuum</a:t>
            </a:r>
            <a:r>
              <a:rPr lang="en-US" altLang="zh-CN" sz="2800" b="1"/>
              <a:t> </a:t>
            </a:r>
            <a:r>
              <a:rPr lang="en-US" altLang="zh-CN" sz="2800"/>
              <a:t>(</a:t>
            </a:r>
            <a:r>
              <a:rPr lang="zh-CN" altLang="en-US" sz="2000" b="1">
                <a:latin typeface="宋体" panose="02010600030101010101" pitchFamily="2" charset="-122"/>
              </a:rPr>
              <a:t>电磁场在真空中的传播速度就是光速</a:t>
            </a:r>
            <a:r>
              <a:rPr lang="en-US" altLang="zh-CN" sz="2800" b="1" i="1"/>
              <a:t>c</a:t>
            </a:r>
            <a:r>
              <a:rPr lang="en-US" altLang="zh-CN" sz="2800" b="1">
                <a:ea typeface="楷体_GB2312" pitchFamily="49" charset="-122"/>
              </a:rPr>
              <a:t> ) </a:t>
            </a:r>
            <a:r>
              <a:rPr lang="en-US" altLang="zh-CN" b="1">
                <a:ea typeface="楷体_GB2312" pitchFamily="49" charset="-122"/>
              </a:rPr>
              <a:t>and </a:t>
            </a:r>
            <a:r>
              <a:rPr lang="en-US" altLang="zh-CN" b="1">
                <a:solidFill>
                  <a:srgbClr val="3333FF"/>
                </a:solidFill>
                <a:ea typeface="楷体_GB2312" pitchFamily="49" charset="-122"/>
              </a:rPr>
              <a:t>light is the </a:t>
            </a:r>
            <a:r>
              <a:rPr lang="en-US" altLang="zh-CN" b="1">
                <a:solidFill>
                  <a:srgbClr val="3333FF"/>
                </a:solidFill>
              </a:rPr>
              <a:t>electromagnetic wave</a:t>
            </a:r>
            <a:r>
              <a:rPr lang="en-US" altLang="zh-CN" b="1"/>
              <a:t>.</a:t>
            </a:r>
          </a:p>
        </p:txBody>
      </p:sp>
      <p:grpSp>
        <p:nvGrpSpPr>
          <p:cNvPr id="1026154" name="Group 106">
            <a:extLst>
              <a:ext uri="{FF2B5EF4-FFF2-40B4-BE49-F238E27FC236}">
                <a16:creationId xmlns:a16="http://schemas.microsoft.com/office/drawing/2014/main" id="{9A354F89-88FB-1010-2DB4-D069183671AB}"/>
              </a:ext>
            </a:extLst>
          </p:cNvPr>
          <p:cNvGrpSpPr>
            <a:grpSpLocks/>
          </p:cNvGrpSpPr>
          <p:nvPr/>
        </p:nvGrpSpPr>
        <p:grpSpPr bwMode="auto">
          <a:xfrm>
            <a:off x="8027988" y="2825750"/>
            <a:ext cx="781050" cy="519113"/>
            <a:chOff x="3840" y="1692"/>
            <a:chExt cx="492" cy="327"/>
          </a:xfrm>
        </p:grpSpPr>
        <p:sp>
          <p:nvSpPr>
            <p:cNvPr id="52230" name="Line 107">
              <a:extLst>
                <a:ext uri="{FF2B5EF4-FFF2-40B4-BE49-F238E27FC236}">
                  <a16:creationId xmlns:a16="http://schemas.microsoft.com/office/drawing/2014/main" id="{92251890-45C2-03FD-08D5-9AACD652B129}"/>
                </a:ext>
              </a:extLst>
            </p:cNvPr>
            <p:cNvSpPr>
              <a:spLocks noChangeShapeType="1"/>
            </p:cNvSpPr>
            <p:nvPr/>
          </p:nvSpPr>
          <p:spPr bwMode="auto">
            <a:xfrm>
              <a:off x="3840" y="1776"/>
              <a:ext cx="480" cy="0"/>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1" name="Text Box 108">
              <a:extLst>
                <a:ext uri="{FF2B5EF4-FFF2-40B4-BE49-F238E27FC236}">
                  <a16:creationId xmlns:a16="http://schemas.microsoft.com/office/drawing/2014/main" id="{89C46BC2-AFCB-B6CE-04EA-79EEF965B520}"/>
                </a:ext>
              </a:extLst>
            </p:cNvPr>
            <p:cNvSpPr txBox="1">
              <a:spLocks noChangeArrowheads="1"/>
            </p:cNvSpPr>
            <p:nvPr/>
          </p:nvSpPr>
          <p:spPr bwMode="auto">
            <a:xfrm>
              <a:off x="3948" y="1692"/>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solidFill>
                    <a:srgbClr val="3333FF"/>
                  </a:solidFill>
                </a:rPr>
                <a:t>c</a:t>
              </a:r>
            </a:p>
          </p:txBody>
        </p:sp>
      </p:grpSp>
      <p:pic>
        <p:nvPicPr>
          <p:cNvPr id="1026159" name="Picture 111">
            <a:extLst>
              <a:ext uri="{FF2B5EF4-FFF2-40B4-BE49-F238E27FC236}">
                <a16:creationId xmlns:a16="http://schemas.microsoft.com/office/drawing/2014/main" id="{20405E83-6DA5-719B-3DFB-0243BE7B0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060575"/>
            <a:ext cx="7478712"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6152"/>
                                        </p:tgtEl>
                                        <p:attrNameLst>
                                          <p:attrName>style.visibility</p:attrName>
                                        </p:attrNameLst>
                                      </p:cBhvr>
                                      <p:to>
                                        <p:strVal val="visible"/>
                                      </p:to>
                                    </p:set>
                                    <p:animEffect transition="in" filter="blinds(horizontal)">
                                      <p:cBhvr>
                                        <p:cTn id="7" dur="500"/>
                                        <p:tgtEl>
                                          <p:spTgt spid="1026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2615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026153"/>
                                        </p:tgtEl>
                                        <p:attrNameLst>
                                          <p:attrName>style.visibility</p:attrName>
                                        </p:attrNameLst>
                                      </p:cBhvr>
                                      <p:to>
                                        <p:strVal val="visible"/>
                                      </p:to>
                                    </p:set>
                                    <p:animEffect transition="in" filter="blinds(horizontal)">
                                      <p:cBhvr>
                                        <p:cTn id="16" dur="500"/>
                                        <p:tgtEl>
                                          <p:spTgt spid="102615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026154"/>
                                        </p:tgtEl>
                                        <p:attrNameLst>
                                          <p:attrName>style.visibility</p:attrName>
                                        </p:attrNameLst>
                                      </p:cBhvr>
                                      <p:to>
                                        <p:strVal val="visible"/>
                                      </p:to>
                                    </p:set>
                                    <p:animEffect transition="in" filter="wipe(left)">
                                      <p:cBhvr>
                                        <p:cTn id="20" dur="500"/>
                                        <p:tgtEl>
                                          <p:spTgt spid="1026154"/>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1026151"/>
                                        </p:tgtEl>
                                        <p:attrNameLst>
                                          <p:attrName>style.visibility</p:attrName>
                                        </p:attrNameLst>
                                      </p:cBhvr>
                                      <p:to>
                                        <p:strVal val="visible"/>
                                      </p:to>
                                    </p:set>
                                    <p:animEffect transition="in" filter="wipe(left)">
                                      <p:cBhvr>
                                        <p:cTn id="24" dur="500"/>
                                        <p:tgtEl>
                                          <p:spTgt spid="102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152" grpId="0" autoUpdateAnimBg="0"/>
      <p:bldP spid="1026153"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074" name="Object 2">
            <a:extLst>
              <a:ext uri="{FF2B5EF4-FFF2-40B4-BE49-F238E27FC236}">
                <a16:creationId xmlns:a16="http://schemas.microsoft.com/office/drawing/2014/main" id="{CFB291A0-0B9F-78FC-3EDB-2A0E2272C059}"/>
              </a:ext>
            </a:extLst>
          </p:cNvPr>
          <p:cNvGraphicFramePr>
            <a:graphicFrameLocks noChangeAspect="1"/>
          </p:cNvGraphicFramePr>
          <p:nvPr/>
        </p:nvGraphicFramePr>
        <p:xfrm>
          <a:off x="0" y="1752600"/>
          <a:ext cx="9144000" cy="4573588"/>
        </p:xfrm>
        <a:graphic>
          <a:graphicData uri="http://schemas.openxmlformats.org/presentationml/2006/ole">
            <mc:AlternateContent xmlns:mc="http://schemas.openxmlformats.org/markup-compatibility/2006">
              <mc:Choice xmlns:v="urn:schemas-microsoft-com:vml" Requires="v">
                <p:oleObj name="Photo Editor 照片" r:id="rId2" imgW="12706350" imgH="6356350" progId="MSPhotoEd.3">
                  <p:embed/>
                </p:oleObj>
              </mc:Choice>
              <mc:Fallback>
                <p:oleObj name="Photo Editor 照片" r:id="rId2" imgW="12706350" imgH="6356350" progId="MSPhotoEd.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144000"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075" name="Text Box 3">
            <a:extLst>
              <a:ext uri="{FF2B5EF4-FFF2-40B4-BE49-F238E27FC236}">
                <a16:creationId xmlns:a16="http://schemas.microsoft.com/office/drawing/2014/main" id="{3A1237C4-D921-CCD5-CB7D-1C3A505D4513}"/>
              </a:ext>
            </a:extLst>
          </p:cNvPr>
          <p:cNvSpPr txBox="1">
            <a:spLocks noChangeArrowheads="1"/>
          </p:cNvSpPr>
          <p:nvPr/>
        </p:nvSpPr>
        <p:spPr bwMode="auto">
          <a:xfrm>
            <a:off x="134938" y="100013"/>
            <a:ext cx="88392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This figure shows, we now know a wide spectrum of electromagnetic waves, referred to by one imaginative writer as “</a:t>
            </a:r>
            <a:r>
              <a:rPr lang="en-US" altLang="zh-CN" b="1">
                <a:solidFill>
                  <a:srgbClr val="3333FF"/>
                </a:solidFill>
              </a:rPr>
              <a:t>Maxwell’s rainbow</a:t>
            </a:r>
            <a:r>
              <a:rPr lang="en-US" altLang="zh-CN" b="1"/>
              <a:t>”. </a:t>
            </a:r>
          </a:p>
        </p:txBody>
      </p:sp>
      <p:sp>
        <p:nvSpPr>
          <p:cNvPr id="1027076" name="Text Box 4">
            <a:extLst>
              <a:ext uri="{FF2B5EF4-FFF2-40B4-BE49-F238E27FC236}">
                <a16:creationId xmlns:a16="http://schemas.microsoft.com/office/drawing/2014/main" id="{E2A78098-F429-8EEF-45E3-5CED2C1CD85D}"/>
              </a:ext>
            </a:extLst>
          </p:cNvPr>
          <p:cNvSpPr txBox="1">
            <a:spLocks noChangeArrowheads="1"/>
          </p:cNvSpPr>
          <p:nvPr/>
        </p:nvSpPr>
        <p:spPr bwMode="auto">
          <a:xfrm>
            <a:off x="7924800" y="1157288"/>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P671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075"/>
                                        </p:tgtEl>
                                        <p:attrNameLst>
                                          <p:attrName>style.visibility</p:attrName>
                                        </p:attrNameLst>
                                      </p:cBhvr>
                                      <p:to>
                                        <p:strVal val="visible"/>
                                      </p:to>
                                    </p:set>
                                    <p:animEffect transition="in" filter="blinds(horizontal)">
                                      <p:cBhvr>
                                        <p:cTn id="7" dur="500"/>
                                        <p:tgtEl>
                                          <p:spTgt spid="1027075"/>
                                        </p:tgtEl>
                                      </p:cBhvr>
                                    </p:animEffect>
                                  </p:childTnLst>
                                </p:cTn>
                              </p:par>
                            </p:childTnLst>
                          </p:cTn>
                        </p:par>
                        <p:par>
                          <p:cTn id="8" fill="hold" nodeType="afterGroup">
                            <p:stCondLst>
                              <p:cond delay="500"/>
                            </p:stCondLst>
                            <p:childTnLst>
                              <p:par>
                                <p:cTn id="9" presetID="3" presetClass="entr" presetSubtype="5" fill="hold" nodeType="afterEffect">
                                  <p:stCondLst>
                                    <p:cond delay="1000"/>
                                  </p:stCondLst>
                                  <p:childTnLst>
                                    <p:set>
                                      <p:cBhvr>
                                        <p:cTn id="10" dur="1" fill="hold">
                                          <p:stCondLst>
                                            <p:cond delay="0"/>
                                          </p:stCondLst>
                                        </p:cTn>
                                        <p:tgtEl>
                                          <p:spTgt spid="1027074"/>
                                        </p:tgtEl>
                                        <p:attrNameLst>
                                          <p:attrName>style.visibility</p:attrName>
                                        </p:attrNameLst>
                                      </p:cBhvr>
                                      <p:to>
                                        <p:strVal val="visible"/>
                                      </p:to>
                                    </p:set>
                                    <p:animEffect transition="in" filter="blinds(vertical)">
                                      <p:cBhvr>
                                        <p:cTn id="11" dur="500"/>
                                        <p:tgtEl>
                                          <p:spTgt spid="1027074"/>
                                        </p:tgtEl>
                                      </p:cBhvr>
                                    </p:animEffect>
                                  </p:childTnLst>
                                </p:cTn>
                              </p:par>
                            </p:childTnLst>
                          </p:cTn>
                        </p:par>
                        <p:par>
                          <p:cTn id="12" fill="hold" nodeType="afterGroup">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1027076">
                                            <p:txEl>
                                              <p:pRg st="0" end="0"/>
                                            </p:txEl>
                                          </p:spTgt>
                                        </p:tgtEl>
                                        <p:attrNameLst>
                                          <p:attrName>style.visibility</p:attrName>
                                        </p:attrNameLst>
                                      </p:cBhvr>
                                      <p:to>
                                        <p:strVal val="visible"/>
                                      </p:to>
                                    </p:set>
                                    <p:animEffect transition="in" filter="wipe(left)">
                                      <p:cBhvr>
                                        <p:cTn id="15" dur="500"/>
                                        <p:tgtEl>
                                          <p:spTgt spid="1027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075" grpId="0" autoUpdateAnimBg="0"/>
      <p:bldP spid="1027076"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5659" name="Group 27">
            <a:extLst>
              <a:ext uri="{FF2B5EF4-FFF2-40B4-BE49-F238E27FC236}">
                <a16:creationId xmlns:a16="http://schemas.microsoft.com/office/drawing/2014/main" id="{C104D742-D1B3-2C35-9C33-AB14EE405702}"/>
              </a:ext>
            </a:extLst>
          </p:cNvPr>
          <p:cNvGrpSpPr>
            <a:grpSpLocks/>
          </p:cNvGrpSpPr>
          <p:nvPr/>
        </p:nvGrpSpPr>
        <p:grpSpPr bwMode="auto">
          <a:xfrm>
            <a:off x="165100" y="90488"/>
            <a:ext cx="8858250" cy="1554162"/>
            <a:chOff x="104" y="57"/>
            <a:chExt cx="5580" cy="979"/>
          </a:xfrm>
        </p:grpSpPr>
        <p:sp>
          <p:nvSpPr>
            <p:cNvPr id="17428" name="AutoShape 3">
              <a:extLst>
                <a:ext uri="{FF2B5EF4-FFF2-40B4-BE49-F238E27FC236}">
                  <a16:creationId xmlns:a16="http://schemas.microsoft.com/office/drawing/2014/main" id="{A26CB1F3-0299-01A4-8BB1-900BA6D42152}"/>
                </a:ext>
              </a:extLst>
            </p:cNvPr>
            <p:cNvSpPr>
              <a:spLocks noChangeArrowheads="1"/>
            </p:cNvSpPr>
            <p:nvPr/>
          </p:nvSpPr>
          <p:spPr bwMode="auto">
            <a:xfrm>
              <a:off x="104" y="147"/>
              <a:ext cx="248" cy="156"/>
            </a:xfrm>
            <a:prstGeom prst="chevron">
              <a:avLst>
                <a:gd name="adj" fmla="val 39744"/>
              </a:avLst>
            </a:prstGeom>
            <a:solidFill>
              <a:srgbClr val="FD63C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17429" name="Text Box 4">
              <a:extLst>
                <a:ext uri="{FF2B5EF4-FFF2-40B4-BE49-F238E27FC236}">
                  <a16:creationId xmlns:a16="http://schemas.microsoft.com/office/drawing/2014/main" id="{E86F3640-5D0A-7AE8-CE7B-5479F0A61213}"/>
                </a:ext>
              </a:extLst>
            </p:cNvPr>
            <p:cNvSpPr txBox="1">
              <a:spLocks noChangeArrowheads="1"/>
            </p:cNvSpPr>
            <p:nvPr/>
          </p:nvSpPr>
          <p:spPr bwMode="auto">
            <a:xfrm>
              <a:off x="367" y="57"/>
              <a:ext cx="5317" cy="979"/>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magnitude of the EMF induced</a:t>
              </a:r>
              <a:r>
                <a:rPr lang="en-US" altLang="zh-CN" sz="2800" b="1"/>
                <a:t> (</a:t>
              </a:r>
              <a:r>
                <a:rPr lang="zh-CN" altLang="en-US" sz="2000" b="1">
                  <a:solidFill>
                    <a:schemeClr val="tx2"/>
                  </a:solidFill>
                  <a:latin typeface="宋体" panose="02010600030101010101" pitchFamily="2" charset="-122"/>
                </a:rPr>
                <a:t>感应电动势</a:t>
              </a:r>
              <a:r>
                <a:rPr lang="en-US" altLang="zh-CN" sz="2000" b="1">
                  <a:solidFill>
                    <a:schemeClr val="tx2"/>
                  </a:solidFill>
                  <a:latin typeface="宋体" panose="02010600030101010101" pitchFamily="2" charset="-122"/>
                </a:rPr>
                <a:t>)</a:t>
              </a:r>
              <a:r>
                <a:rPr lang="en-US" altLang="zh-CN" b="1"/>
                <a:t>in a conducting loop is equal to the rate at which the      through that loop changes with time.</a:t>
              </a:r>
            </a:p>
          </p:txBody>
        </p:sp>
        <p:graphicFrame>
          <p:nvGraphicFramePr>
            <p:cNvPr id="17430" name="Object 5">
              <a:extLst>
                <a:ext uri="{FF2B5EF4-FFF2-40B4-BE49-F238E27FC236}">
                  <a16:creationId xmlns:a16="http://schemas.microsoft.com/office/drawing/2014/main" id="{9C6A831C-0FDE-5556-16AB-D79815795E53}"/>
                </a:ext>
              </a:extLst>
            </p:cNvPr>
            <p:cNvGraphicFramePr>
              <a:graphicFrameLocks noChangeAspect="1"/>
            </p:cNvGraphicFramePr>
            <p:nvPr/>
          </p:nvGraphicFramePr>
          <p:xfrm>
            <a:off x="784" y="700"/>
            <a:ext cx="350" cy="320"/>
          </p:xfrm>
          <a:graphic>
            <a:graphicData uri="http://schemas.openxmlformats.org/presentationml/2006/ole">
              <mc:AlternateContent xmlns:mc="http://schemas.openxmlformats.org/markup-compatibility/2006">
                <mc:Choice xmlns:v="urn:schemas-microsoft-com:vml" Requires="v">
                  <p:oleObj name="公式" r:id="rId2" imgW="5270500" imgH="4978400" progId="Equation.3">
                    <p:embed/>
                  </p:oleObj>
                </mc:Choice>
                <mc:Fallback>
                  <p:oleObj name="公式" r:id="rId2" imgW="5270500" imgH="4978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 y="700"/>
                          <a:ext cx="35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5657" name="Group 25">
            <a:extLst>
              <a:ext uri="{FF2B5EF4-FFF2-40B4-BE49-F238E27FC236}">
                <a16:creationId xmlns:a16="http://schemas.microsoft.com/office/drawing/2014/main" id="{4F1BE220-F104-65C4-94D9-B94A673F09B1}"/>
              </a:ext>
            </a:extLst>
          </p:cNvPr>
          <p:cNvGrpSpPr>
            <a:grpSpLocks/>
          </p:cNvGrpSpPr>
          <p:nvPr/>
        </p:nvGrpSpPr>
        <p:grpSpPr bwMode="auto">
          <a:xfrm>
            <a:off x="179388" y="2593975"/>
            <a:ext cx="8839200" cy="690563"/>
            <a:chOff x="192" y="1661"/>
            <a:chExt cx="5568" cy="435"/>
          </a:xfrm>
        </p:grpSpPr>
        <p:sp>
          <p:nvSpPr>
            <p:cNvPr id="17426" name="Text Box 8">
              <a:extLst>
                <a:ext uri="{FF2B5EF4-FFF2-40B4-BE49-F238E27FC236}">
                  <a16:creationId xmlns:a16="http://schemas.microsoft.com/office/drawing/2014/main" id="{24F30848-23DE-2E06-C956-F5E718EA1DF7}"/>
                </a:ext>
              </a:extLst>
            </p:cNvPr>
            <p:cNvSpPr txBox="1">
              <a:spLocks noChangeArrowheads="1"/>
            </p:cNvSpPr>
            <p:nvPr/>
          </p:nvSpPr>
          <p:spPr bwMode="auto">
            <a:xfrm>
              <a:off x="192" y="1661"/>
              <a:ext cx="556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where</a:t>
              </a:r>
              <a:r>
                <a:rPr lang="en-US" altLang="zh-CN" b="1"/>
                <a:t>                     is </a:t>
              </a:r>
              <a:r>
                <a:rPr lang="en-US" altLang="zh-CN" b="1">
                  <a:solidFill>
                    <a:srgbClr val="3333FF"/>
                  </a:solidFill>
                </a:rPr>
                <a:t>magnetic flux</a:t>
              </a:r>
              <a:r>
                <a:rPr lang="en-US" altLang="zh-CN" b="1"/>
                <a:t> through area </a:t>
              </a:r>
              <a:r>
                <a:rPr lang="en-US" altLang="zh-CN" b="1" i="1"/>
                <a:t>A</a:t>
              </a:r>
              <a:r>
                <a:rPr lang="en-US" altLang="zh-CN" b="1"/>
                <a:t>. </a:t>
              </a:r>
            </a:p>
          </p:txBody>
        </p:sp>
        <p:graphicFrame>
          <p:nvGraphicFramePr>
            <p:cNvPr id="17427" name="Object 7">
              <a:extLst>
                <a:ext uri="{FF2B5EF4-FFF2-40B4-BE49-F238E27FC236}">
                  <a16:creationId xmlns:a16="http://schemas.microsoft.com/office/drawing/2014/main" id="{EC6E297A-4A76-B62A-DFD3-095940B9AEC0}"/>
                </a:ext>
              </a:extLst>
            </p:cNvPr>
            <p:cNvGraphicFramePr>
              <a:graphicFrameLocks noChangeAspect="1"/>
            </p:cNvGraphicFramePr>
            <p:nvPr/>
          </p:nvGraphicFramePr>
          <p:xfrm>
            <a:off x="902" y="1690"/>
            <a:ext cx="1225" cy="406"/>
          </p:xfrm>
          <a:graphic>
            <a:graphicData uri="http://schemas.openxmlformats.org/presentationml/2006/ole">
              <mc:AlternateContent xmlns:mc="http://schemas.openxmlformats.org/markup-compatibility/2006">
                <mc:Choice xmlns:v="urn:schemas-microsoft-com:vml" Requires="v">
                  <p:oleObj name="公式" r:id="rId4" imgW="20193000" imgH="6731000" progId="Equation.3">
                    <p:embed/>
                  </p:oleObj>
                </mc:Choice>
                <mc:Fallback>
                  <p:oleObj name="公式" r:id="rId4" imgW="20193000" imgH="67310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 y="1690"/>
                          <a:ext cx="1225"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5641" name="Group 9">
            <a:extLst>
              <a:ext uri="{FF2B5EF4-FFF2-40B4-BE49-F238E27FC236}">
                <a16:creationId xmlns:a16="http://schemas.microsoft.com/office/drawing/2014/main" id="{1971E0B5-771B-D462-5B41-5F5831FE19EF}"/>
              </a:ext>
            </a:extLst>
          </p:cNvPr>
          <p:cNvGrpSpPr>
            <a:grpSpLocks/>
          </p:cNvGrpSpPr>
          <p:nvPr/>
        </p:nvGrpSpPr>
        <p:grpSpPr bwMode="auto">
          <a:xfrm>
            <a:off x="6948488" y="3213100"/>
            <a:ext cx="2092325" cy="579438"/>
            <a:chOff x="2858" y="2470"/>
            <a:chExt cx="1318" cy="365"/>
          </a:xfrm>
        </p:grpSpPr>
        <p:sp>
          <p:nvSpPr>
            <p:cNvPr id="17424" name="Text Box 10">
              <a:extLst>
                <a:ext uri="{FF2B5EF4-FFF2-40B4-BE49-F238E27FC236}">
                  <a16:creationId xmlns:a16="http://schemas.microsoft.com/office/drawing/2014/main" id="{6E2BBDE2-E3D3-D83F-CE19-53B05784C70D}"/>
                </a:ext>
              </a:extLst>
            </p:cNvPr>
            <p:cNvSpPr txBox="1">
              <a:spLocks noChangeArrowheads="1"/>
            </p:cNvSpPr>
            <p:nvPr/>
          </p:nvSpPr>
          <p:spPr bwMode="auto">
            <a:xfrm>
              <a:off x="3168" y="2470"/>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volt (V).   </a:t>
              </a:r>
            </a:p>
          </p:txBody>
        </p:sp>
        <p:graphicFrame>
          <p:nvGraphicFramePr>
            <p:cNvPr id="17425" name="Object 11">
              <a:extLst>
                <a:ext uri="{FF2B5EF4-FFF2-40B4-BE49-F238E27FC236}">
                  <a16:creationId xmlns:a16="http://schemas.microsoft.com/office/drawing/2014/main" id="{7A97F8B9-6885-1F33-39D7-2D29852C3888}"/>
                </a:ext>
              </a:extLst>
            </p:cNvPr>
            <p:cNvGraphicFramePr>
              <a:graphicFrameLocks noChangeAspect="1"/>
            </p:cNvGraphicFramePr>
            <p:nvPr/>
          </p:nvGraphicFramePr>
          <p:xfrm>
            <a:off x="2858" y="2575"/>
            <a:ext cx="288" cy="226"/>
          </p:xfrm>
          <a:graphic>
            <a:graphicData uri="http://schemas.openxmlformats.org/presentationml/2006/ole">
              <mc:AlternateContent xmlns:mc="http://schemas.openxmlformats.org/markup-compatibility/2006">
                <mc:Choice xmlns:v="urn:schemas-microsoft-com:vml" Requires="v">
                  <p:oleObj name="公式" r:id="rId6" imgW="4102100" imgH="3213100" progId="Equation.3">
                    <p:embed/>
                  </p:oleObj>
                </mc:Choice>
                <mc:Fallback>
                  <p:oleObj name="公式" r:id="rId6" imgW="4102100" imgH="321310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8" y="2575"/>
                          <a:ext cx="288"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12" name="Text Box 12">
            <a:extLst>
              <a:ext uri="{FF2B5EF4-FFF2-40B4-BE49-F238E27FC236}">
                <a16:creationId xmlns:a16="http://schemas.microsoft.com/office/drawing/2014/main" id="{792C57D6-212C-1156-E67A-DC0BF251AE5B}"/>
              </a:ext>
            </a:extLst>
          </p:cNvPr>
          <p:cNvSpPr txBox="1">
            <a:spLocks noChangeArrowheads="1"/>
          </p:cNvSpPr>
          <p:nvPr/>
        </p:nvSpPr>
        <p:spPr bwMode="auto">
          <a:xfrm>
            <a:off x="1371600" y="4724400"/>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zh-CN" sz="2800"/>
          </a:p>
        </p:txBody>
      </p:sp>
      <p:grpSp>
        <p:nvGrpSpPr>
          <p:cNvPr id="965656" name="Group 24">
            <a:extLst>
              <a:ext uri="{FF2B5EF4-FFF2-40B4-BE49-F238E27FC236}">
                <a16:creationId xmlns:a16="http://schemas.microsoft.com/office/drawing/2014/main" id="{290BCB22-E121-03C8-1C33-E2FDD80D4771}"/>
              </a:ext>
            </a:extLst>
          </p:cNvPr>
          <p:cNvGrpSpPr>
            <a:grpSpLocks/>
          </p:cNvGrpSpPr>
          <p:nvPr/>
        </p:nvGrpSpPr>
        <p:grpSpPr bwMode="auto">
          <a:xfrm>
            <a:off x="2195513" y="1700213"/>
            <a:ext cx="4573587" cy="922337"/>
            <a:chOff x="1540" y="1071"/>
            <a:chExt cx="2881" cy="581"/>
          </a:xfrm>
        </p:grpSpPr>
        <p:graphicFrame>
          <p:nvGraphicFramePr>
            <p:cNvPr id="17422" name="Object 14">
              <a:extLst>
                <a:ext uri="{FF2B5EF4-FFF2-40B4-BE49-F238E27FC236}">
                  <a16:creationId xmlns:a16="http://schemas.microsoft.com/office/drawing/2014/main" id="{29DCC227-DAD2-EEF0-D13C-57085F11BD81}"/>
                </a:ext>
              </a:extLst>
            </p:cNvPr>
            <p:cNvGraphicFramePr>
              <a:graphicFrameLocks noChangeAspect="1"/>
            </p:cNvGraphicFramePr>
            <p:nvPr/>
          </p:nvGraphicFramePr>
          <p:xfrm>
            <a:off x="1540" y="1071"/>
            <a:ext cx="1022" cy="581"/>
          </p:xfrm>
          <a:graphic>
            <a:graphicData uri="http://schemas.openxmlformats.org/presentationml/2006/ole">
              <mc:AlternateContent xmlns:mc="http://schemas.openxmlformats.org/markup-compatibility/2006">
                <mc:Choice xmlns:v="urn:schemas-microsoft-com:vml" Requires="v">
                  <p:oleObj name="公式" r:id="rId8" imgW="16383000" imgH="9944100" progId="Equation.3">
                    <p:embed/>
                  </p:oleObj>
                </mc:Choice>
                <mc:Fallback>
                  <p:oleObj name="公式" r:id="rId8" imgW="16383000" imgH="99441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0" y="1071"/>
                          <a:ext cx="1022" cy="581"/>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3" name="Text Box 15">
              <a:extLst>
                <a:ext uri="{FF2B5EF4-FFF2-40B4-BE49-F238E27FC236}">
                  <a16:creationId xmlns:a16="http://schemas.microsoft.com/office/drawing/2014/main" id="{67A0C03D-1466-DB1E-F6BB-8C14E5B37BFE}"/>
                </a:ext>
              </a:extLst>
            </p:cNvPr>
            <p:cNvSpPr txBox="1">
              <a:spLocks noChangeArrowheads="1"/>
            </p:cNvSpPr>
            <p:nvPr/>
          </p:nvSpPr>
          <p:spPr bwMode="auto">
            <a:xfrm>
              <a:off x="2699" y="1162"/>
              <a:ext cx="17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t>(</a:t>
              </a:r>
              <a:r>
                <a:rPr lang="en-US" altLang="zh-CN" sz="2800" b="1"/>
                <a:t>Faraday’s law</a:t>
              </a:r>
              <a:r>
                <a:rPr lang="en-US" altLang="zh-CN" sz="2800"/>
                <a:t>)</a:t>
              </a:r>
            </a:p>
          </p:txBody>
        </p:sp>
      </p:grpSp>
      <p:sp>
        <p:nvSpPr>
          <p:cNvPr id="965648" name="Text Box 16">
            <a:extLst>
              <a:ext uri="{FF2B5EF4-FFF2-40B4-BE49-F238E27FC236}">
                <a16:creationId xmlns:a16="http://schemas.microsoft.com/office/drawing/2014/main" id="{107D26ED-0BC3-29D8-16FC-CA277FFB41A4}"/>
              </a:ext>
            </a:extLst>
          </p:cNvPr>
          <p:cNvSpPr txBox="1">
            <a:spLocks noChangeArrowheads="1"/>
          </p:cNvSpPr>
          <p:nvPr/>
        </p:nvSpPr>
        <p:spPr bwMode="auto">
          <a:xfrm>
            <a:off x="381000" y="3810000"/>
            <a:ext cx="8382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For a </a:t>
            </a:r>
            <a:r>
              <a:rPr lang="en-US" altLang="zh-CN" b="1">
                <a:solidFill>
                  <a:srgbClr val="FF0000"/>
                </a:solidFill>
              </a:rPr>
              <a:t>coil of </a:t>
            </a:r>
            <a:r>
              <a:rPr lang="en-US" altLang="zh-CN" b="1" i="1">
                <a:solidFill>
                  <a:srgbClr val="FF0000"/>
                </a:solidFill>
              </a:rPr>
              <a:t>N</a:t>
            </a:r>
            <a:r>
              <a:rPr lang="en-US" altLang="zh-CN" b="1">
                <a:solidFill>
                  <a:srgbClr val="FF0000"/>
                </a:solidFill>
              </a:rPr>
              <a:t> turns</a:t>
            </a:r>
            <a:r>
              <a:rPr lang="en-US" altLang="zh-CN" b="1"/>
              <a:t> (the coil is closely packed, the </a:t>
            </a:r>
            <a:r>
              <a:rPr lang="en-US" altLang="zh-CN" b="1">
                <a:solidFill>
                  <a:srgbClr val="3333FF"/>
                </a:solidFill>
              </a:rPr>
              <a:t>same</a:t>
            </a:r>
            <a:r>
              <a:rPr lang="en-US" altLang="zh-CN" b="1"/>
              <a:t> magnetic flux passes through </a:t>
            </a:r>
            <a:r>
              <a:rPr lang="en-US" altLang="zh-CN" b="1">
                <a:solidFill>
                  <a:srgbClr val="3333FF"/>
                </a:solidFill>
              </a:rPr>
              <a:t>all the turns</a:t>
            </a:r>
            <a:r>
              <a:rPr lang="en-US" altLang="zh-CN" b="1"/>
              <a:t>, the total EMF induced in the coil is:</a:t>
            </a:r>
          </a:p>
        </p:txBody>
      </p:sp>
      <p:grpSp>
        <p:nvGrpSpPr>
          <p:cNvPr id="965660" name="Group 28">
            <a:extLst>
              <a:ext uri="{FF2B5EF4-FFF2-40B4-BE49-F238E27FC236}">
                <a16:creationId xmlns:a16="http://schemas.microsoft.com/office/drawing/2014/main" id="{0FFC6D82-4387-19E4-3F07-99E427B82ABA}"/>
              </a:ext>
            </a:extLst>
          </p:cNvPr>
          <p:cNvGrpSpPr>
            <a:grpSpLocks/>
          </p:cNvGrpSpPr>
          <p:nvPr/>
        </p:nvGrpSpPr>
        <p:grpSpPr bwMode="auto">
          <a:xfrm>
            <a:off x="1619250" y="5516563"/>
            <a:ext cx="6686550" cy="885825"/>
            <a:chOff x="1020" y="3475"/>
            <a:chExt cx="4212" cy="558"/>
          </a:xfrm>
        </p:grpSpPr>
        <p:graphicFrame>
          <p:nvGraphicFramePr>
            <p:cNvPr id="17420" name="Object 18">
              <a:extLst>
                <a:ext uri="{FF2B5EF4-FFF2-40B4-BE49-F238E27FC236}">
                  <a16:creationId xmlns:a16="http://schemas.microsoft.com/office/drawing/2014/main" id="{D841542B-B6F4-B35C-5743-C64D32A3A8C3}"/>
                </a:ext>
              </a:extLst>
            </p:cNvPr>
            <p:cNvGraphicFramePr>
              <a:graphicFrameLocks noChangeAspect="1"/>
            </p:cNvGraphicFramePr>
            <p:nvPr/>
          </p:nvGraphicFramePr>
          <p:xfrm>
            <a:off x="1020" y="3475"/>
            <a:ext cx="2287" cy="558"/>
          </p:xfrm>
          <a:graphic>
            <a:graphicData uri="http://schemas.openxmlformats.org/presentationml/2006/ole">
              <mc:AlternateContent xmlns:mc="http://schemas.openxmlformats.org/markup-compatibility/2006">
                <mc:Choice xmlns:v="urn:schemas-microsoft-com:vml" Requires="v">
                  <p:oleObj name="公式" r:id="rId10" imgW="40665400" imgH="9944100" progId="Equation.3">
                    <p:embed/>
                  </p:oleObj>
                </mc:Choice>
                <mc:Fallback>
                  <p:oleObj name="公式" r:id="rId10" imgW="40665400" imgH="99441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0" y="3475"/>
                          <a:ext cx="2287" cy="558"/>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19">
              <a:extLst>
                <a:ext uri="{FF2B5EF4-FFF2-40B4-BE49-F238E27FC236}">
                  <a16:creationId xmlns:a16="http://schemas.microsoft.com/office/drawing/2014/main" id="{4DF9243C-E92F-66BF-F10E-B703BF9D99D7}"/>
                </a:ext>
              </a:extLst>
            </p:cNvPr>
            <p:cNvSpPr txBox="1">
              <a:spLocks noChangeArrowheads="1"/>
            </p:cNvSpPr>
            <p:nvPr/>
          </p:nvSpPr>
          <p:spPr bwMode="auto">
            <a:xfrm>
              <a:off x="3360" y="3564"/>
              <a:ext cx="18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(coil of </a:t>
              </a:r>
              <a:r>
                <a:rPr lang="en-US" altLang="zh-CN" b="1" i="1"/>
                <a:t>N</a:t>
              </a:r>
              <a:r>
                <a:rPr lang="en-US" altLang="zh-CN" b="1"/>
                <a:t> turns)</a:t>
              </a:r>
            </a:p>
          </p:txBody>
        </p:sp>
      </p:grpSp>
      <p:sp>
        <p:nvSpPr>
          <p:cNvPr id="965652" name="Rectangle 20">
            <a:extLst>
              <a:ext uri="{FF2B5EF4-FFF2-40B4-BE49-F238E27FC236}">
                <a16:creationId xmlns:a16="http://schemas.microsoft.com/office/drawing/2014/main" id="{AF366DD0-0F54-3238-2FBF-51FCB9AE685A}"/>
              </a:ext>
            </a:extLst>
          </p:cNvPr>
          <p:cNvSpPr>
            <a:spLocks noChangeArrowheads="1"/>
          </p:cNvSpPr>
          <p:nvPr/>
        </p:nvSpPr>
        <p:spPr bwMode="auto">
          <a:xfrm>
            <a:off x="104775" y="3259138"/>
            <a:ext cx="1343025" cy="519112"/>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SI unit:</a:t>
            </a:r>
          </a:p>
        </p:txBody>
      </p:sp>
      <p:grpSp>
        <p:nvGrpSpPr>
          <p:cNvPr id="965653" name="Group 21">
            <a:extLst>
              <a:ext uri="{FF2B5EF4-FFF2-40B4-BE49-F238E27FC236}">
                <a16:creationId xmlns:a16="http://schemas.microsoft.com/office/drawing/2014/main" id="{236B2CA7-F054-2658-2347-E0D9C1631794}"/>
              </a:ext>
            </a:extLst>
          </p:cNvPr>
          <p:cNvGrpSpPr>
            <a:grpSpLocks/>
          </p:cNvGrpSpPr>
          <p:nvPr/>
        </p:nvGrpSpPr>
        <p:grpSpPr bwMode="auto">
          <a:xfrm>
            <a:off x="1590675" y="3213100"/>
            <a:ext cx="5305425" cy="579438"/>
            <a:chOff x="1448" y="2136"/>
            <a:chExt cx="3342" cy="365"/>
          </a:xfrm>
        </p:grpSpPr>
        <p:sp>
          <p:nvSpPr>
            <p:cNvPr id="17418" name="Text Box 22">
              <a:extLst>
                <a:ext uri="{FF2B5EF4-FFF2-40B4-BE49-F238E27FC236}">
                  <a16:creationId xmlns:a16="http://schemas.microsoft.com/office/drawing/2014/main" id="{D6AE35AC-0BC6-771E-0464-7C4341685CAF}"/>
                </a:ext>
              </a:extLst>
            </p:cNvPr>
            <p:cNvSpPr txBox="1">
              <a:spLocks noChangeArrowheads="1"/>
            </p:cNvSpPr>
            <p:nvPr/>
          </p:nvSpPr>
          <p:spPr bwMode="auto">
            <a:xfrm>
              <a:off x="1850" y="2136"/>
              <a:ext cx="29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1 weber = 1Wb = 1T </a:t>
              </a:r>
              <a:r>
                <a:rPr lang="en-US" altLang="zh-CN" b="1">
                  <a:solidFill>
                    <a:srgbClr val="3333FF"/>
                  </a:solidFill>
                  <a:cs typeface="Times New Roman" panose="02020603050405020304" pitchFamily="18" charset="0"/>
                </a:rPr>
                <a:t>· </a:t>
              </a:r>
              <a:r>
                <a:rPr lang="en-US" altLang="zh-CN" b="1">
                  <a:solidFill>
                    <a:srgbClr val="3333FF"/>
                  </a:solidFill>
                </a:rPr>
                <a:t>m</a:t>
              </a:r>
              <a:r>
                <a:rPr lang="en-US" altLang="zh-CN" b="1" baseline="30000">
                  <a:solidFill>
                    <a:srgbClr val="3333FF"/>
                  </a:solidFill>
                </a:rPr>
                <a:t>2</a:t>
              </a:r>
              <a:endParaRPr lang="en-US" altLang="zh-CN" b="1">
                <a:solidFill>
                  <a:srgbClr val="3333FF"/>
                </a:solidFill>
              </a:endParaRPr>
            </a:p>
          </p:txBody>
        </p:sp>
        <p:graphicFrame>
          <p:nvGraphicFramePr>
            <p:cNvPr id="17419" name="Object 23">
              <a:extLst>
                <a:ext uri="{FF2B5EF4-FFF2-40B4-BE49-F238E27FC236}">
                  <a16:creationId xmlns:a16="http://schemas.microsoft.com/office/drawing/2014/main" id="{C5585EC7-F706-3A9C-2DEC-71C7735A0328}"/>
                </a:ext>
              </a:extLst>
            </p:cNvPr>
            <p:cNvGraphicFramePr>
              <a:graphicFrameLocks noChangeAspect="1"/>
            </p:cNvGraphicFramePr>
            <p:nvPr/>
          </p:nvGraphicFramePr>
          <p:xfrm>
            <a:off x="1448" y="2200"/>
            <a:ext cx="368" cy="272"/>
          </p:xfrm>
          <a:graphic>
            <a:graphicData uri="http://schemas.openxmlformats.org/presentationml/2006/ole">
              <mc:AlternateContent xmlns:mc="http://schemas.openxmlformats.org/markup-compatibility/2006">
                <mc:Choice xmlns:v="urn:schemas-microsoft-com:vml" Requires="v">
                  <p:oleObj name="公式" r:id="rId12" imgW="6731000" imgH="4978400" progId="Equation.3">
                    <p:embed/>
                  </p:oleObj>
                </mc:Choice>
                <mc:Fallback>
                  <p:oleObj name="公式" r:id="rId12" imgW="6731000" imgH="497840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8" y="2200"/>
                          <a:ext cx="36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5659"/>
                                        </p:tgtEl>
                                        <p:attrNameLst>
                                          <p:attrName>style.visibility</p:attrName>
                                        </p:attrNameLst>
                                      </p:cBhvr>
                                      <p:to>
                                        <p:strVal val="visible"/>
                                      </p:to>
                                    </p:set>
                                    <p:animEffect transition="in" filter="blinds(horizontal)">
                                      <p:cBhvr>
                                        <p:cTn id="7" dur="500"/>
                                        <p:tgtEl>
                                          <p:spTgt spid="965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656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65657"/>
                                        </p:tgtEl>
                                        <p:attrNameLst>
                                          <p:attrName>style.visibility</p:attrName>
                                        </p:attrNameLst>
                                      </p:cBhvr>
                                      <p:to>
                                        <p:strVal val="visible"/>
                                      </p:to>
                                    </p:set>
                                    <p:animEffect transition="in" filter="wipe(left)">
                                      <p:cBhvr>
                                        <p:cTn id="16" dur="500"/>
                                        <p:tgtEl>
                                          <p:spTgt spid="9656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65652"/>
                                        </p:tgtEl>
                                        <p:attrNameLst>
                                          <p:attrName>style.visibility</p:attrName>
                                        </p:attrNameLst>
                                      </p:cBhvr>
                                      <p:to>
                                        <p:strVal val="visible"/>
                                      </p:to>
                                    </p:set>
                                    <p:animEffect transition="in" filter="wipe(left)">
                                      <p:cBhvr>
                                        <p:cTn id="21" dur="500"/>
                                        <p:tgtEl>
                                          <p:spTgt spid="9656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65653"/>
                                        </p:tgtEl>
                                        <p:attrNameLst>
                                          <p:attrName>style.visibility</p:attrName>
                                        </p:attrNameLst>
                                      </p:cBhvr>
                                      <p:to>
                                        <p:strVal val="visible"/>
                                      </p:to>
                                    </p:set>
                                    <p:animEffect transition="in" filter="wipe(left)">
                                      <p:cBhvr>
                                        <p:cTn id="26" dur="500"/>
                                        <p:tgtEl>
                                          <p:spTgt spid="9656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65641"/>
                                        </p:tgtEl>
                                        <p:attrNameLst>
                                          <p:attrName>style.visibility</p:attrName>
                                        </p:attrNameLst>
                                      </p:cBhvr>
                                      <p:to>
                                        <p:strVal val="visible"/>
                                      </p:to>
                                    </p:set>
                                    <p:animEffect transition="in" filter="wipe(left)">
                                      <p:cBhvr>
                                        <p:cTn id="31" dur="500"/>
                                        <p:tgtEl>
                                          <p:spTgt spid="9656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965648"/>
                                        </p:tgtEl>
                                        <p:attrNameLst>
                                          <p:attrName>style.visibility</p:attrName>
                                        </p:attrNameLst>
                                      </p:cBhvr>
                                      <p:to>
                                        <p:strVal val="visible"/>
                                      </p:to>
                                    </p:set>
                                    <p:animEffect transition="in" filter="checkerboard(across)">
                                      <p:cBhvr>
                                        <p:cTn id="36" dur="500"/>
                                        <p:tgtEl>
                                          <p:spTgt spid="9656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965660"/>
                                        </p:tgtEl>
                                        <p:attrNameLst>
                                          <p:attrName>style.visibility</p:attrName>
                                        </p:attrNameLst>
                                      </p:cBhvr>
                                      <p:to>
                                        <p:strVal val="visible"/>
                                      </p:to>
                                    </p:set>
                                    <p:animEffect transition="in" filter="wipe(down)">
                                      <p:cBhvr>
                                        <p:cTn id="41" dur="500"/>
                                        <p:tgtEl>
                                          <p:spTgt spid="965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48" grpId="0" autoUpdateAnimBg="0"/>
      <p:bldP spid="965652"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Line 2">
            <a:extLst>
              <a:ext uri="{FF2B5EF4-FFF2-40B4-BE49-F238E27FC236}">
                <a16:creationId xmlns:a16="http://schemas.microsoft.com/office/drawing/2014/main" id="{8EF2F8D5-5891-5DCC-B1DE-C051C0DC67EC}"/>
              </a:ext>
            </a:extLst>
          </p:cNvPr>
          <p:cNvSpPr>
            <a:spLocks noChangeShapeType="1"/>
          </p:cNvSpPr>
          <p:nvPr/>
        </p:nvSpPr>
        <p:spPr bwMode="auto">
          <a:xfrm flipH="1">
            <a:off x="6194425" y="5430838"/>
            <a:ext cx="1295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5267" name="Group 3">
            <a:extLst>
              <a:ext uri="{FF2B5EF4-FFF2-40B4-BE49-F238E27FC236}">
                <a16:creationId xmlns:a16="http://schemas.microsoft.com/office/drawing/2014/main" id="{C84018DB-293F-5166-1BCF-A5967EE60F2A}"/>
              </a:ext>
            </a:extLst>
          </p:cNvPr>
          <p:cNvGrpSpPr>
            <a:grpSpLocks/>
          </p:cNvGrpSpPr>
          <p:nvPr/>
        </p:nvGrpSpPr>
        <p:grpSpPr bwMode="auto">
          <a:xfrm>
            <a:off x="5835650" y="4017963"/>
            <a:ext cx="3295650" cy="2763837"/>
            <a:chOff x="1352" y="240"/>
            <a:chExt cx="2076" cy="1741"/>
          </a:xfrm>
        </p:grpSpPr>
        <p:sp>
          <p:nvSpPr>
            <p:cNvPr id="54296" name="Line 4">
              <a:extLst>
                <a:ext uri="{FF2B5EF4-FFF2-40B4-BE49-F238E27FC236}">
                  <a16:creationId xmlns:a16="http://schemas.microsoft.com/office/drawing/2014/main" id="{E59EC23C-B867-0521-045B-E54D223C81CB}"/>
                </a:ext>
              </a:extLst>
            </p:cNvPr>
            <p:cNvSpPr>
              <a:spLocks noChangeShapeType="1"/>
            </p:cNvSpPr>
            <p:nvPr/>
          </p:nvSpPr>
          <p:spPr bwMode="auto">
            <a:xfrm>
              <a:off x="1752" y="482"/>
              <a:ext cx="663" cy="673"/>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7" name="Text Box 5">
              <a:extLst>
                <a:ext uri="{FF2B5EF4-FFF2-40B4-BE49-F238E27FC236}">
                  <a16:creationId xmlns:a16="http://schemas.microsoft.com/office/drawing/2014/main" id="{F8C4EA12-0CC3-7136-7CFD-9A809F9EFA04}"/>
                </a:ext>
              </a:extLst>
            </p:cNvPr>
            <p:cNvSpPr txBox="1">
              <a:spLocks noChangeArrowheads="1"/>
            </p:cNvSpPr>
            <p:nvPr/>
          </p:nvSpPr>
          <p:spPr bwMode="auto">
            <a:xfrm>
              <a:off x="1352" y="1339"/>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t>a</a:t>
              </a:r>
            </a:p>
          </p:txBody>
        </p:sp>
        <p:sp>
          <p:nvSpPr>
            <p:cNvPr id="54298" name="Rectangle 6">
              <a:extLst>
                <a:ext uri="{FF2B5EF4-FFF2-40B4-BE49-F238E27FC236}">
                  <a16:creationId xmlns:a16="http://schemas.microsoft.com/office/drawing/2014/main" id="{3BEF0EA8-CCD5-599F-F987-4887B9F3C128}"/>
                </a:ext>
              </a:extLst>
            </p:cNvPr>
            <p:cNvSpPr>
              <a:spLocks noChangeArrowheads="1"/>
            </p:cNvSpPr>
            <p:nvPr/>
          </p:nvSpPr>
          <p:spPr bwMode="auto">
            <a:xfrm>
              <a:off x="1600" y="1502"/>
              <a:ext cx="1587" cy="3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54299" name="Text Box 7">
              <a:extLst>
                <a:ext uri="{FF2B5EF4-FFF2-40B4-BE49-F238E27FC236}">
                  <a16:creationId xmlns:a16="http://schemas.microsoft.com/office/drawing/2014/main" id="{EAD4B9D3-7B0F-5B72-FF05-9A9B90277EE0}"/>
                </a:ext>
              </a:extLst>
            </p:cNvPr>
            <p:cNvSpPr txBox="1">
              <a:spLocks noChangeArrowheads="1"/>
            </p:cNvSpPr>
            <p:nvPr/>
          </p:nvSpPr>
          <p:spPr bwMode="auto">
            <a:xfrm>
              <a:off x="3184" y="133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i="1"/>
                <a:t>b</a:t>
              </a:r>
            </a:p>
          </p:txBody>
        </p:sp>
        <p:sp>
          <p:nvSpPr>
            <p:cNvPr id="54300" name="Rectangle 8">
              <a:extLst>
                <a:ext uri="{FF2B5EF4-FFF2-40B4-BE49-F238E27FC236}">
                  <a16:creationId xmlns:a16="http://schemas.microsoft.com/office/drawing/2014/main" id="{9DDBB09A-B747-99B8-0348-ADAC7FA9EF21}"/>
                </a:ext>
              </a:extLst>
            </p:cNvPr>
            <p:cNvSpPr>
              <a:spLocks noChangeArrowheads="1"/>
            </p:cNvSpPr>
            <p:nvPr/>
          </p:nvSpPr>
          <p:spPr bwMode="auto">
            <a:xfrm>
              <a:off x="2096" y="610"/>
              <a:ext cx="2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i="1">
                  <a:ea typeface="楷体_GB2312" pitchFamily="49" charset="-122"/>
                  <a:sym typeface="Symbol" pitchFamily="2" charset="2"/>
                </a:rPr>
                <a:t>R</a:t>
              </a:r>
              <a:endParaRPr lang="en-US" altLang="zh-CN" sz="2400">
                <a:latin typeface="楷体_GB2312" pitchFamily="49" charset="-122"/>
                <a:ea typeface="楷体_GB2312" pitchFamily="49" charset="-122"/>
                <a:sym typeface="Symbol" pitchFamily="2" charset="2"/>
              </a:endParaRPr>
            </a:p>
          </p:txBody>
        </p:sp>
        <p:sp>
          <p:nvSpPr>
            <p:cNvPr id="54301" name="Oval 9">
              <a:extLst>
                <a:ext uri="{FF2B5EF4-FFF2-40B4-BE49-F238E27FC236}">
                  <a16:creationId xmlns:a16="http://schemas.microsoft.com/office/drawing/2014/main" id="{8C6D9024-031B-98E0-20F7-D4826DF20BA0}"/>
                </a:ext>
              </a:extLst>
            </p:cNvPr>
            <p:cNvSpPr>
              <a:spLocks noChangeArrowheads="1"/>
            </p:cNvSpPr>
            <p:nvPr/>
          </p:nvSpPr>
          <p:spPr bwMode="auto">
            <a:xfrm>
              <a:off x="1488" y="240"/>
              <a:ext cx="1824" cy="1741"/>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aphicFrame>
          <p:nvGraphicFramePr>
            <p:cNvPr id="54302" name="Object 10">
              <a:extLst>
                <a:ext uri="{FF2B5EF4-FFF2-40B4-BE49-F238E27FC236}">
                  <a16:creationId xmlns:a16="http://schemas.microsoft.com/office/drawing/2014/main" id="{8B62DA81-7836-BEBE-E318-290874414D62}"/>
                </a:ext>
              </a:extLst>
            </p:cNvPr>
            <p:cNvGraphicFramePr>
              <a:graphicFrameLocks noChangeAspect="1"/>
            </p:cNvGraphicFramePr>
            <p:nvPr/>
          </p:nvGraphicFramePr>
          <p:xfrm>
            <a:off x="2784" y="514"/>
            <a:ext cx="284" cy="288"/>
          </p:xfrm>
          <a:graphic>
            <a:graphicData uri="http://schemas.openxmlformats.org/presentationml/2006/ole">
              <mc:AlternateContent xmlns:mc="http://schemas.openxmlformats.org/markup-compatibility/2006">
                <mc:Choice xmlns:v="urn:schemas-microsoft-com:vml" Requires="v">
                  <p:oleObj name="公式" r:id="rId2" imgW="3797300" imgH="4686300" progId="Equation.3">
                    <p:embed/>
                  </p:oleObj>
                </mc:Choice>
                <mc:Fallback>
                  <p:oleObj name="公式" r:id="rId2" imgW="3797300" imgH="46863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514"/>
                          <a:ext cx="2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3" name="Text Box 11">
              <a:extLst>
                <a:ext uri="{FF2B5EF4-FFF2-40B4-BE49-F238E27FC236}">
                  <a16:creationId xmlns:a16="http://schemas.microsoft.com/office/drawing/2014/main" id="{2E8F80B4-EBB6-4F89-088E-706C6E3D7D64}"/>
                </a:ext>
              </a:extLst>
            </p:cNvPr>
            <p:cNvSpPr txBox="1">
              <a:spLocks noChangeArrowheads="1"/>
            </p:cNvSpPr>
            <p:nvPr/>
          </p:nvSpPr>
          <p:spPr bwMode="auto">
            <a:xfrm>
              <a:off x="2361" y="90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i="1"/>
                <a:t>O</a:t>
              </a:r>
            </a:p>
          </p:txBody>
        </p:sp>
        <p:grpSp>
          <p:nvGrpSpPr>
            <p:cNvPr id="54304" name="Group 12">
              <a:extLst>
                <a:ext uri="{FF2B5EF4-FFF2-40B4-BE49-F238E27FC236}">
                  <a16:creationId xmlns:a16="http://schemas.microsoft.com/office/drawing/2014/main" id="{7E1C26EC-8066-8C76-9245-CACC41455AC0}"/>
                </a:ext>
              </a:extLst>
            </p:cNvPr>
            <p:cNvGrpSpPr>
              <a:grpSpLocks/>
            </p:cNvGrpSpPr>
            <p:nvPr/>
          </p:nvGrpSpPr>
          <p:grpSpPr bwMode="auto">
            <a:xfrm>
              <a:off x="2632" y="586"/>
              <a:ext cx="192" cy="192"/>
              <a:chOff x="3936" y="2304"/>
              <a:chExt cx="192" cy="192"/>
            </a:xfrm>
          </p:grpSpPr>
          <p:sp>
            <p:nvSpPr>
              <p:cNvPr id="54305" name="Oval 13">
                <a:extLst>
                  <a:ext uri="{FF2B5EF4-FFF2-40B4-BE49-F238E27FC236}">
                    <a16:creationId xmlns:a16="http://schemas.microsoft.com/office/drawing/2014/main" id="{9A76AC52-DD51-CCF7-19B2-EDDA22B9461C}"/>
                  </a:ext>
                </a:extLst>
              </p:cNvPr>
              <p:cNvSpPr>
                <a:spLocks noChangeArrowheads="1"/>
              </p:cNvSpPr>
              <p:nvPr/>
            </p:nvSpPr>
            <p:spPr bwMode="auto">
              <a:xfrm>
                <a:off x="3936" y="230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54306" name="Line 14">
                <a:extLst>
                  <a:ext uri="{FF2B5EF4-FFF2-40B4-BE49-F238E27FC236}">
                    <a16:creationId xmlns:a16="http://schemas.microsoft.com/office/drawing/2014/main" id="{1F17CCF4-E348-04BF-34F5-53DFD87C2C05}"/>
                  </a:ext>
                </a:extLst>
              </p:cNvPr>
              <p:cNvSpPr>
                <a:spLocks noChangeShapeType="1"/>
              </p:cNvSpPr>
              <p:nvPr/>
            </p:nvSpPr>
            <p:spPr bwMode="auto">
              <a:xfrm flipH="1">
                <a:off x="3984" y="2352"/>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Line 15">
                <a:extLst>
                  <a:ext uri="{FF2B5EF4-FFF2-40B4-BE49-F238E27FC236}">
                    <a16:creationId xmlns:a16="http://schemas.microsoft.com/office/drawing/2014/main" id="{12F91478-5431-975F-B924-27670CB26513}"/>
                  </a:ext>
                </a:extLst>
              </p:cNvPr>
              <p:cNvSpPr>
                <a:spLocks noChangeShapeType="1"/>
              </p:cNvSpPr>
              <p:nvPr/>
            </p:nvSpPr>
            <p:spPr bwMode="auto">
              <a:xfrm>
                <a:off x="3984" y="2352"/>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035280" name="Line 16">
            <a:extLst>
              <a:ext uri="{FF2B5EF4-FFF2-40B4-BE49-F238E27FC236}">
                <a16:creationId xmlns:a16="http://schemas.microsoft.com/office/drawing/2014/main" id="{BD6FCD0B-D2DF-1E3B-C70A-10FA26727959}"/>
              </a:ext>
            </a:extLst>
          </p:cNvPr>
          <p:cNvSpPr>
            <a:spLocks noChangeShapeType="1"/>
          </p:cNvSpPr>
          <p:nvPr/>
        </p:nvSpPr>
        <p:spPr bwMode="auto">
          <a:xfrm>
            <a:off x="7496175" y="5407025"/>
            <a:ext cx="12192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282" name="Text Box 18">
            <a:extLst>
              <a:ext uri="{FF2B5EF4-FFF2-40B4-BE49-F238E27FC236}">
                <a16:creationId xmlns:a16="http://schemas.microsoft.com/office/drawing/2014/main" id="{60166BF8-88CD-0ED5-3C4D-51BEBDB31B1E}"/>
              </a:ext>
            </a:extLst>
          </p:cNvPr>
          <p:cNvSpPr txBox="1">
            <a:spLocks noChangeArrowheads="1"/>
          </p:cNvSpPr>
          <p:nvPr/>
        </p:nvSpPr>
        <p:spPr bwMode="auto">
          <a:xfrm>
            <a:off x="152400" y="1600200"/>
            <a:ext cx="1600200" cy="519113"/>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graphicFrame>
        <p:nvGraphicFramePr>
          <p:cNvPr id="1035283" name="Object 19">
            <a:extLst>
              <a:ext uri="{FF2B5EF4-FFF2-40B4-BE49-F238E27FC236}">
                <a16:creationId xmlns:a16="http://schemas.microsoft.com/office/drawing/2014/main" id="{D14BA73D-DAA3-AB6C-9743-FC0C4E2C9C51}"/>
              </a:ext>
            </a:extLst>
          </p:cNvPr>
          <p:cNvGraphicFramePr>
            <a:graphicFrameLocks/>
          </p:cNvGraphicFramePr>
          <p:nvPr/>
        </p:nvGraphicFramePr>
        <p:xfrm>
          <a:off x="1412875" y="2728913"/>
          <a:ext cx="3879850" cy="714375"/>
        </p:xfrm>
        <a:graphic>
          <a:graphicData uri="http://schemas.openxmlformats.org/presentationml/2006/ole">
            <mc:AlternateContent xmlns:mc="http://schemas.openxmlformats.org/markup-compatibility/2006">
              <mc:Choice xmlns:v="urn:schemas-microsoft-com:vml" Requires="v">
                <p:oleObj name="公式" r:id="rId4" imgW="28968700" imgH="7315200" progId="Equation.3">
                  <p:embed/>
                </p:oleObj>
              </mc:Choice>
              <mc:Fallback>
                <p:oleObj name="公式" r:id="rId4" imgW="28968700" imgH="7315200" progId="Equation.3">
                  <p:embed/>
                  <p:pic>
                    <p:nvPicPr>
                      <p:cNvPr id="0" name="Object 1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75" y="2728913"/>
                        <a:ext cx="3879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5284" name="Group 20">
            <a:extLst>
              <a:ext uri="{FF2B5EF4-FFF2-40B4-BE49-F238E27FC236}">
                <a16:creationId xmlns:a16="http://schemas.microsoft.com/office/drawing/2014/main" id="{67FCE768-D1C6-9CE9-4A84-34BB13F04689}"/>
              </a:ext>
            </a:extLst>
          </p:cNvPr>
          <p:cNvGrpSpPr>
            <a:grpSpLocks/>
          </p:cNvGrpSpPr>
          <p:nvPr/>
        </p:nvGrpSpPr>
        <p:grpSpPr bwMode="auto">
          <a:xfrm>
            <a:off x="76200" y="2057400"/>
            <a:ext cx="5338763" cy="657225"/>
            <a:chOff x="96" y="1296"/>
            <a:chExt cx="3363" cy="414"/>
          </a:xfrm>
        </p:grpSpPr>
        <p:graphicFrame>
          <p:nvGraphicFramePr>
            <p:cNvPr id="54294" name="Object 21">
              <a:extLst>
                <a:ext uri="{FF2B5EF4-FFF2-40B4-BE49-F238E27FC236}">
                  <a16:creationId xmlns:a16="http://schemas.microsoft.com/office/drawing/2014/main" id="{BFB00796-DC62-D919-1EAD-6F5932DA3944}"/>
                </a:ext>
              </a:extLst>
            </p:cNvPr>
            <p:cNvGraphicFramePr>
              <a:graphicFrameLocks/>
            </p:cNvGraphicFramePr>
            <p:nvPr/>
          </p:nvGraphicFramePr>
          <p:xfrm>
            <a:off x="2696" y="1307"/>
            <a:ext cx="763" cy="403"/>
          </p:xfrm>
          <a:graphic>
            <a:graphicData uri="http://schemas.openxmlformats.org/presentationml/2006/ole">
              <mc:AlternateContent xmlns:mc="http://schemas.openxmlformats.org/markup-compatibility/2006">
                <mc:Choice xmlns:v="urn:schemas-microsoft-com:vml" Requires="v">
                  <p:oleObj name="公式" r:id="rId6" imgW="13754100" imgH="5854700" progId="Equation.3">
                    <p:embed/>
                  </p:oleObj>
                </mc:Choice>
                <mc:Fallback>
                  <p:oleObj name="公式" r:id="rId6" imgW="13754100" imgH="5854700" progId="Equation.3">
                    <p:embed/>
                    <p:pic>
                      <p:nvPicPr>
                        <p:cNvPr id="0" name="Object 2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6" y="1307"/>
                          <a:ext cx="763"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95" name="Text Box 22">
              <a:extLst>
                <a:ext uri="{FF2B5EF4-FFF2-40B4-BE49-F238E27FC236}">
                  <a16:creationId xmlns:a16="http://schemas.microsoft.com/office/drawing/2014/main" id="{86940733-D357-6082-BF6D-A5CFAF83A003}"/>
                </a:ext>
              </a:extLst>
            </p:cNvPr>
            <p:cNvSpPr txBox="1">
              <a:spLocks noChangeArrowheads="1"/>
            </p:cNvSpPr>
            <p:nvPr/>
          </p:nvSpPr>
          <p:spPr bwMode="auto">
            <a:xfrm>
              <a:off x="96" y="1296"/>
              <a:ext cx="25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In the radial direction, </a:t>
              </a:r>
            </a:p>
          </p:txBody>
        </p:sp>
      </p:grpSp>
      <p:grpSp>
        <p:nvGrpSpPr>
          <p:cNvPr id="1035303" name="Group 39">
            <a:extLst>
              <a:ext uri="{FF2B5EF4-FFF2-40B4-BE49-F238E27FC236}">
                <a16:creationId xmlns:a16="http://schemas.microsoft.com/office/drawing/2014/main" id="{B2CB35A6-6A51-2F59-9594-B918C0BA4999}"/>
              </a:ext>
            </a:extLst>
          </p:cNvPr>
          <p:cNvGrpSpPr>
            <a:grpSpLocks/>
          </p:cNvGrpSpPr>
          <p:nvPr/>
        </p:nvGrpSpPr>
        <p:grpSpPr bwMode="auto">
          <a:xfrm>
            <a:off x="179388" y="549275"/>
            <a:ext cx="8686800" cy="1346200"/>
            <a:chOff x="113" y="346"/>
            <a:chExt cx="5472" cy="848"/>
          </a:xfrm>
        </p:grpSpPr>
        <p:sp>
          <p:nvSpPr>
            <p:cNvPr id="54290" name="Text Box 24">
              <a:extLst>
                <a:ext uri="{FF2B5EF4-FFF2-40B4-BE49-F238E27FC236}">
                  <a16:creationId xmlns:a16="http://schemas.microsoft.com/office/drawing/2014/main" id="{6BBE4DF4-F155-E1A4-DB34-81D084CAA734}"/>
                </a:ext>
              </a:extLst>
            </p:cNvPr>
            <p:cNvSpPr txBox="1">
              <a:spLocks noChangeArrowheads="1"/>
            </p:cNvSpPr>
            <p:nvPr/>
          </p:nvSpPr>
          <p:spPr bwMode="auto">
            <a:xfrm>
              <a:off x="113" y="346"/>
              <a:ext cx="54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660033"/>
                  </a:solidFill>
                </a:rPr>
                <a:t>In the region of radius </a:t>
              </a:r>
              <a:r>
                <a:rPr lang="en-US" altLang="zh-CN" b="1" i="1">
                  <a:solidFill>
                    <a:srgbClr val="660033"/>
                  </a:solidFill>
                </a:rPr>
                <a:t>R</a:t>
              </a:r>
              <a:r>
                <a:rPr lang="en-US" altLang="zh-CN" b="1">
                  <a:solidFill>
                    <a:srgbClr val="660033"/>
                  </a:solidFill>
                </a:rPr>
                <a:t>, a conductor wire ab is put in uniform</a:t>
              </a:r>
              <a:r>
                <a:rPr lang="en-US" altLang="zh-CN" b="1" i="1">
                  <a:solidFill>
                    <a:srgbClr val="660033"/>
                  </a:solidFill>
                </a:rPr>
                <a:t>    . </a:t>
              </a:r>
              <a:r>
                <a:rPr lang="en-US" altLang="zh-CN" b="1">
                  <a:solidFill>
                    <a:srgbClr val="660033"/>
                  </a:solidFill>
                </a:rPr>
                <a:t>Find its EMF if       is constant</a:t>
              </a:r>
              <a:r>
                <a:rPr lang="en-US" altLang="zh-CN" b="1" i="1">
                  <a:solidFill>
                    <a:srgbClr val="660033"/>
                  </a:solidFill>
                </a:rPr>
                <a:t>.</a:t>
              </a:r>
            </a:p>
          </p:txBody>
        </p:sp>
        <p:sp>
          <p:nvSpPr>
            <p:cNvPr id="54291" name="Line 25">
              <a:extLst>
                <a:ext uri="{FF2B5EF4-FFF2-40B4-BE49-F238E27FC236}">
                  <a16:creationId xmlns:a16="http://schemas.microsoft.com/office/drawing/2014/main" id="{31AB1D47-C0F3-6D6F-9330-EF5CCA0A5F5C}"/>
                </a:ext>
              </a:extLst>
            </p:cNvPr>
            <p:cNvSpPr>
              <a:spLocks noChangeShapeType="1"/>
            </p:cNvSpPr>
            <p:nvPr/>
          </p:nvSpPr>
          <p:spPr bwMode="auto">
            <a:xfrm>
              <a:off x="4950" y="442"/>
              <a:ext cx="144" cy="0"/>
            </a:xfrm>
            <a:prstGeom prst="line">
              <a:avLst/>
            </a:prstGeom>
            <a:noFill/>
            <a:ln w="28575">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4292" name="Object 26">
              <a:extLst>
                <a:ext uri="{FF2B5EF4-FFF2-40B4-BE49-F238E27FC236}">
                  <a16:creationId xmlns:a16="http://schemas.microsoft.com/office/drawing/2014/main" id="{1E7A9D45-9C9F-15A9-CBF4-C558D4F724A5}"/>
                </a:ext>
              </a:extLst>
            </p:cNvPr>
            <p:cNvGraphicFramePr>
              <a:graphicFrameLocks noChangeAspect="1"/>
            </p:cNvGraphicFramePr>
            <p:nvPr/>
          </p:nvGraphicFramePr>
          <p:xfrm>
            <a:off x="1793" y="671"/>
            <a:ext cx="273" cy="336"/>
          </p:xfrm>
          <a:graphic>
            <a:graphicData uri="http://schemas.openxmlformats.org/presentationml/2006/ole">
              <mc:AlternateContent xmlns:mc="http://schemas.openxmlformats.org/markup-compatibility/2006">
                <mc:Choice xmlns:v="urn:schemas-microsoft-com:vml" Requires="v">
                  <p:oleObj name="Equation" r:id="rId8" imgW="3797300" imgH="4686300" progId="Equation.3">
                    <p:embed/>
                  </p:oleObj>
                </mc:Choice>
                <mc:Fallback>
                  <p:oleObj name="Equation" r:id="rId8" imgW="3797300" imgH="46863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 y="671"/>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3" name="Object 27">
              <a:extLst>
                <a:ext uri="{FF2B5EF4-FFF2-40B4-BE49-F238E27FC236}">
                  <a16:creationId xmlns:a16="http://schemas.microsoft.com/office/drawing/2014/main" id="{31798AAC-FC80-64BC-8AFE-237A0FBF820F}"/>
                </a:ext>
              </a:extLst>
            </p:cNvPr>
            <p:cNvGraphicFramePr>
              <a:graphicFrameLocks noChangeAspect="1"/>
            </p:cNvGraphicFramePr>
            <p:nvPr/>
          </p:nvGraphicFramePr>
          <p:xfrm>
            <a:off x="3878" y="618"/>
            <a:ext cx="367" cy="576"/>
          </p:xfrm>
          <a:graphic>
            <a:graphicData uri="http://schemas.openxmlformats.org/presentationml/2006/ole">
              <mc:AlternateContent xmlns:mc="http://schemas.openxmlformats.org/markup-compatibility/2006">
                <mc:Choice xmlns:v="urn:schemas-microsoft-com:vml" Requires="v">
                  <p:oleObj name="Equation" r:id="rId10" imgW="6146800" imgH="9652000" progId="Equation.3">
                    <p:embed/>
                  </p:oleObj>
                </mc:Choice>
                <mc:Fallback>
                  <p:oleObj name="Equation" r:id="rId10" imgW="6146800" imgH="9652000"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 y="618"/>
                          <a:ext cx="367"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35292" name="Group 28">
            <a:extLst>
              <a:ext uri="{FF2B5EF4-FFF2-40B4-BE49-F238E27FC236}">
                <a16:creationId xmlns:a16="http://schemas.microsoft.com/office/drawing/2014/main" id="{BFED6DDA-19F4-8A5A-D84C-B2A98D28289A}"/>
              </a:ext>
            </a:extLst>
          </p:cNvPr>
          <p:cNvGrpSpPr>
            <a:grpSpLocks/>
          </p:cNvGrpSpPr>
          <p:nvPr/>
        </p:nvGrpSpPr>
        <p:grpSpPr bwMode="auto">
          <a:xfrm>
            <a:off x="152400" y="3276600"/>
            <a:ext cx="8686800" cy="1066800"/>
            <a:chOff x="144" y="2448"/>
            <a:chExt cx="5472" cy="672"/>
          </a:xfrm>
        </p:grpSpPr>
        <p:sp>
          <p:nvSpPr>
            <p:cNvPr id="54287" name="Text Box 29">
              <a:extLst>
                <a:ext uri="{FF2B5EF4-FFF2-40B4-BE49-F238E27FC236}">
                  <a16:creationId xmlns:a16="http://schemas.microsoft.com/office/drawing/2014/main" id="{B1AED063-B002-91A2-AD55-E15CFD7D8D88}"/>
                </a:ext>
              </a:extLst>
            </p:cNvPr>
            <p:cNvSpPr txBox="1">
              <a:spLocks noChangeArrowheads="1"/>
            </p:cNvSpPr>
            <p:nvPr/>
          </p:nvSpPr>
          <p:spPr bwMode="auto">
            <a:xfrm>
              <a:off x="144" y="2448"/>
              <a:ext cx="54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So we may make a </a:t>
              </a:r>
              <a:r>
                <a:rPr lang="en-US" altLang="zh-CN" b="1">
                  <a:solidFill>
                    <a:srgbClr val="FF0000"/>
                  </a:solidFill>
                </a:rPr>
                <a:t>closed</a:t>
              </a:r>
              <a:r>
                <a:rPr lang="en-US" altLang="zh-CN" b="1">
                  <a:solidFill>
                    <a:srgbClr val="3333FF"/>
                  </a:solidFill>
                </a:rPr>
                <a:t> loop </a:t>
              </a:r>
              <a:r>
                <a:rPr lang="en-US" altLang="zh-CN" b="1" i="1">
                  <a:solidFill>
                    <a:srgbClr val="3333FF"/>
                  </a:solidFill>
                </a:rPr>
                <a:t>obao</a:t>
              </a:r>
              <a:r>
                <a:rPr lang="en-US" altLang="zh-CN" b="1">
                  <a:solidFill>
                    <a:srgbClr val="3333FF"/>
                  </a:solidFill>
                </a:rPr>
                <a:t> by adding </a:t>
              </a:r>
              <a:r>
                <a:rPr lang="en-US" altLang="zh-CN" b="1" i="1">
                  <a:solidFill>
                    <a:srgbClr val="3333FF"/>
                  </a:solidFill>
                </a:rPr>
                <a:t>oa</a:t>
              </a:r>
              <a:r>
                <a:rPr lang="en-US" altLang="zh-CN" b="1">
                  <a:solidFill>
                    <a:srgbClr val="3333FF"/>
                  </a:solidFill>
                </a:rPr>
                <a:t> and </a:t>
              </a:r>
              <a:r>
                <a:rPr lang="en-US" altLang="zh-CN" b="1" i="1">
                  <a:solidFill>
                    <a:srgbClr val="3333FF"/>
                  </a:solidFill>
                </a:rPr>
                <a:t>ob.</a:t>
              </a:r>
            </a:p>
          </p:txBody>
        </p:sp>
        <p:sp>
          <p:nvSpPr>
            <p:cNvPr id="54288" name="Line 30">
              <a:extLst>
                <a:ext uri="{FF2B5EF4-FFF2-40B4-BE49-F238E27FC236}">
                  <a16:creationId xmlns:a16="http://schemas.microsoft.com/office/drawing/2014/main" id="{4A7FEF1C-16B5-CB84-1E59-9AD32CF5E490}"/>
                </a:ext>
              </a:extLst>
            </p:cNvPr>
            <p:cNvSpPr>
              <a:spLocks noChangeShapeType="1"/>
            </p:cNvSpPr>
            <p:nvPr/>
          </p:nvSpPr>
          <p:spPr bwMode="auto">
            <a:xfrm>
              <a:off x="5328" y="2555"/>
              <a:ext cx="160" cy="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9" name="Line 31">
              <a:extLst>
                <a:ext uri="{FF2B5EF4-FFF2-40B4-BE49-F238E27FC236}">
                  <a16:creationId xmlns:a16="http://schemas.microsoft.com/office/drawing/2014/main" id="{66021CE1-D2B5-E376-D978-6F5C31D63EEF}"/>
                </a:ext>
              </a:extLst>
            </p:cNvPr>
            <p:cNvSpPr>
              <a:spLocks noChangeShapeType="1"/>
            </p:cNvSpPr>
            <p:nvPr/>
          </p:nvSpPr>
          <p:spPr bwMode="auto">
            <a:xfrm>
              <a:off x="735" y="2843"/>
              <a:ext cx="160" cy="1"/>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035296" name="Object 32">
            <a:extLst>
              <a:ext uri="{FF2B5EF4-FFF2-40B4-BE49-F238E27FC236}">
                <a16:creationId xmlns:a16="http://schemas.microsoft.com/office/drawing/2014/main" id="{8A526E07-28FC-7171-33A1-28AF2DCCC31B}"/>
              </a:ext>
            </a:extLst>
          </p:cNvPr>
          <p:cNvGraphicFramePr>
            <a:graphicFrameLocks/>
          </p:cNvGraphicFramePr>
          <p:nvPr/>
        </p:nvGraphicFramePr>
        <p:xfrm>
          <a:off x="1477963" y="3657600"/>
          <a:ext cx="4464050" cy="1143000"/>
        </p:xfrm>
        <a:graphic>
          <a:graphicData uri="http://schemas.openxmlformats.org/presentationml/2006/ole">
            <mc:AlternateContent xmlns:mc="http://schemas.openxmlformats.org/markup-compatibility/2006">
              <mc:Choice xmlns:v="urn:schemas-microsoft-com:vml" Requires="v">
                <p:oleObj name="公式" r:id="rId12" imgW="38328600" imgH="9359900" progId="Equation.3">
                  <p:embed/>
                </p:oleObj>
              </mc:Choice>
              <mc:Fallback>
                <p:oleObj name="公式" r:id="rId12" imgW="38328600" imgH="9359900" progId="Equation.3">
                  <p:embed/>
                  <p:pic>
                    <p:nvPicPr>
                      <p:cNvPr id="0" name="Object 3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7963" y="3657600"/>
                        <a:ext cx="4464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297" name="Object 33">
            <a:extLst>
              <a:ext uri="{FF2B5EF4-FFF2-40B4-BE49-F238E27FC236}">
                <a16:creationId xmlns:a16="http://schemas.microsoft.com/office/drawing/2014/main" id="{BDD06303-F908-CE0E-7A2C-6EB7AF357651}"/>
              </a:ext>
            </a:extLst>
          </p:cNvPr>
          <p:cNvGraphicFramePr>
            <a:graphicFrameLocks/>
          </p:cNvGraphicFramePr>
          <p:nvPr/>
        </p:nvGraphicFramePr>
        <p:xfrm>
          <a:off x="1600200" y="4648200"/>
          <a:ext cx="2590800" cy="609600"/>
        </p:xfrm>
        <a:graphic>
          <a:graphicData uri="http://schemas.openxmlformats.org/presentationml/2006/ole">
            <mc:AlternateContent xmlns:mc="http://schemas.openxmlformats.org/markup-compatibility/2006">
              <mc:Choice xmlns:v="urn:schemas-microsoft-com:vml" Requires="v">
                <p:oleObj name="Equation" r:id="rId14" imgW="24282400" imgH="5270500" progId="Equation.3">
                  <p:embed/>
                </p:oleObj>
              </mc:Choice>
              <mc:Fallback>
                <p:oleObj name="Equation" r:id="rId14" imgW="24282400" imgH="5270500" progId="Equation.3">
                  <p:embed/>
                  <p:pic>
                    <p:nvPicPr>
                      <p:cNvPr id="0" name="Object 3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00200" y="4648200"/>
                        <a:ext cx="259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298" name="Object 34">
            <a:extLst>
              <a:ext uri="{FF2B5EF4-FFF2-40B4-BE49-F238E27FC236}">
                <a16:creationId xmlns:a16="http://schemas.microsoft.com/office/drawing/2014/main" id="{26626303-A573-33BB-D507-4FA95CF6EFB1}"/>
              </a:ext>
            </a:extLst>
          </p:cNvPr>
          <p:cNvGraphicFramePr>
            <a:graphicFrameLocks/>
          </p:cNvGraphicFramePr>
          <p:nvPr/>
        </p:nvGraphicFramePr>
        <p:xfrm>
          <a:off x="334963" y="5334000"/>
          <a:ext cx="2103437" cy="990600"/>
        </p:xfrm>
        <a:graphic>
          <a:graphicData uri="http://schemas.openxmlformats.org/presentationml/2006/ole">
            <mc:AlternateContent xmlns:mc="http://schemas.openxmlformats.org/markup-compatibility/2006">
              <mc:Choice xmlns:v="urn:schemas-microsoft-com:vml" Requires="v">
                <p:oleObj name="公式" r:id="rId16" imgW="20485100" imgH="9359900" progId="Equation.3">
                  <p:embed/>
                </p:oleObj>
              </mc:Choice>
              <mc:Fallback>
                <p:oleObj name="公式" r:id="rId16" imgW="20485100" imgH="9359900" progId="Equation.3">
                  <p:embed/>
                  <p:pic>
                    <p:nvPicPr>
                      <p:cNvPr id="0" name="Object 34"/>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4963" y="5334000"/>
                        <a:ext cx="2103437" cy="990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5299" name="Object 35">
            <a:extLst>
              <a:ext uri="{FF2B5EF4-FFF2-40B4-BE49-F238E27FC236}">
                <a16:creationId xmlns:a16="http://schemas.microsoft.com/office/drawing/2014/main" id="{CBAF5700-050C-C2EA-6A3A-E0E9F075BE96}"/>
              </a:ext>
            </a:extLst>
          </p:cNvPr>
          <p:cNvGraphicFramePr>
            <a:graphicFrameLocks noChangeAspect="1"/>
          </p:cNvGraphicFramePr>
          <p:nvPr/>
        </p:nvGraphicFramePr>
        <p:xfrm>
          <a:off x="2514600" y="5367338"/>
          <a:ext cx="3200400" cy="957262"/>
        </p:xfrm>
        <a:graphic>
          <a:graphicData uri="http://schemas.openxmlformats.org/presentationml/2006/ole">
            <mc:AlternateContent xmlns:mc="http://schemas.openxmlformats.org/markup-compatibility/2006">
              <mc:Choice xmlns:v="urn:schemas-microsoft-com:vml" Requires="v">
                <p:oleObj name="Equation" r:id="rId18" imgW="31305500" imgH="9359900" progId="Equation.3">
                  <p:embed/>
                </p:oleObj>
              </mc:Choice>
              <mc:Fallback>
                <p:oleObj name="Equation" r:id="rId18" imgW="31305500" imgH="9359900"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5367338"/>
                        <a:ext cx="3200400"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300" name="Text Box 36">
            <a:extLst>
              <a:ext uri="{FF2B5EF4-FFF2-40B4-BE49-F238E27FC236}">
                <a16:creationId xmlns:a16="http://schemas.microsoft.com/office/drawing/2014/main" id="{BC9C76F2-79CB-2E23-1DCF-C682E60ED654}"/>
              </a:ext>
            </a:extLst>
          </p:cNvPr>
          <p:cNvSpPr txBox="1">
            <a:spLocks noChangeArrowheads="1"/>
          </p:cNvSpPr>
          <p:nvPr/>
        </p:nvSpPr>
        <p:spPr bwMode="auto">
          <a:xfrm>
            <a:off x="7391400" y="60198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t>l</a:t>
            </a:r>
          </a:p>
        </p:txBody>
      </p:sp>
      <p:sp>
        <p:nvSpPr>
          <p:cNvPr id="1035302" name="Text Box 38">
            <a:extLst>
              <a:ext uri="{FF2B5EF4-FFF2-40B4-BE49-F238E27FC236}">
                <a16:creationId xmlns:a16="http://schemas.microsoft.com/office/drawing/2014/main" id="{923369D6-1032-2DAC-3766-E77B9269CE18}"/>
              </a:ext>
            </a:extLst>
          </p:cNvPr>
          <p:cNvSpPr txBox="1">
            <a:spLocks noChangeArrowheads="1"/>
          </p:cNvSpPr>
          <p:nvPr/>
        </p:nvSpPr>
        <p:spPr bwMode="auto">
          <a:xfrm>
            <a:off x="152400" y="90488"/>
            <a:ext cx="1827213"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5302"/>
                                        </p:tgtEl>
                                        <p:attrNameLst>
                                          <p:attrName>style.visibility</p:attrName>
                                        </p:attrNameLst>
                                      </p:cBhvr>
                                      <p:to>
                                        <p:strVal val="visible"/>
                                      </p:to>
                                    </p:set>
                                    <p:animEffect transition="in" filter="wipe(left)">
                                      <p:cBhvr>
                                        <p:cTn id="7" dur="500"/>
                                        <p:tgtEl>
                                          <p:spTgt spid="1035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35303"/>
                                        </p:tgtEl>
                                        <p:attrNameLst>
                                          <p:attrName>style.visibility</p:attrName>
                                        </p:attrNameLst>
                                      </p:cBhvr>
                                      <p:to>
                                        <p:strVal val="visible"/>
                                      </p:to>
                                    </p:set>
                                    <p:animEffect transition="in" filter="wipe(left)">
                                      <p:cBhvr>
                                        <p:cTn id="12" dur="500"/>
                                        <p:tgtEl>
                                          <p:spTgt spid="1035303"/>
                                        </p:tgtEl>
                                      </p:cBhvr>
                                    </p:animEffect>
                                  </p:childTnLst>
                                </p:cTn>
                              </p:par>
                            </p:childTnLst>
                          </p:cTn>
                        </p:par>
                        <p:par>
                          <p:cTn id="13" fill="hold" nodeType="afterGroup">
                            <p:stCondLst>
                              <p:cond delay="500"/>
                            </p:stCondLst>
                            <p:childTnLst>
                              <p:par>
                                <p:cTn id="14" presetID="9" presetClass="entr" presetSubtype="0" fill="hold" nodeType="afterEffect">
                                  <p:stCondLst>
                                    <p:cond delay="1000"/>
                                  </p:stCondLst>
                                  <p:childTnLst>
                                    <p:set>
                                      <p:cBhvr>
                                        <p:cTn id="15" dur="1" fill="hold">
                                          <p:stCondLst>
                                            <p:cond delay="0"/>
                                          </p:stCondLst>
                                        </p:cTn>
                                        <p:tgtEl>
                                          <p:spTgt spid="1035267"/>
                                        </p:tgtEl>
                                        <p:attrNameLst>
                                          <p:attrName>style.visibility</p:attrName>
                                        </p:attrNameLst>
                                      </p:cBhvr>
                                      <p:to>
                                        <p:strVal val="visible"/>
                                      </p:to>
                                    </p:set>
                                    <p:animEffect transition="in" filter="dissolve">
                                      <p:cBhvr>
                                        <p:cTn id="16" dur="500"/>
                                        <p:tgtEl>
                                          <p:spTgt spid="1035267"/>
                                        </p:tgtEl>
                                      </p:cBhvr>
                                    </p:animEffect>
                                  </p:childTnLst>
                                </p:cTn>
                              </p:par>
                            </p:childTnLst>
                          </p:cTn>
                        </p:par>
                        <p:par>
                          <p:cTn id="17" fill="hold" nodeType="afterGroup">
                            <p:stCondLst>
                              <p:cond delay="2000"/>
                            </p:stCondLst>
                            <p:childTnLst>
                              <p:par>
                                <p:cTn id="18" presetID="9" presetClass="entr" presetSubtype="0" fill="hold" nodeType="afterEffect">
                                  <p:stCondLst>
                                    <p:cond delay="0"/>
                                  </p:stCondLst>
                                  <p:childTnLst>
                                    <p:set>
                                      <p:cBhvr>
                                        <p:cTn id="19" dur="1" fill="hold">
                                          <p:stCondLst>
                                            <p:cond delay="0"/>
                                          </p:stCondLst>
                                        </p:cTn>
                                        <p:tgtEl>
                                          <p:spTgt spid="1035300">
                                            <p:txEl>
                                              <p:pRg st="0" end="0"/>
                                            </p:txEl>
                                          </p:spTgt>
                                        </p:tgtEl>
                                        <p:attrNameLst>
                                          <p:attrName>style.visibility</p:attrName>
                                        </p:attrNameLst>
                                      </p:cBhvr>
                                      <p:to>
                                        <p:strVal val="visible"/>
                                      </p:to>
                                    </p:set>
                                    <p:animEffect transition="in" filter="dissolve">
                                      <p:cBhvr>
                                        <p:cTn id="20" dur="500"/>
                                        <p:tgtEl>
                                          <p:spTgt spid="103530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35282"/>
                                        </p:tgtEl>
                                        <p:attrNameLst>
                                          <p:attrName>style.visibility</p:attrName>
                                        </p:attrNameLst>
                                      </p:cBhvr>
                                      <p:to>
                                        <p:strVal val="visible"/>
                                      </p:to>
                                    </p:set>
                                    <p:animEffect transition="in" filter="wipe(left)">
                                      <p:cBhvr>
                                        <p:cTn id="25" dur="500"/>
                                        <p:tgtEl>
                                          <p:spTgt spid="10352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035284"/>
                                        </p:tgtEl>
                                        <p:attrNameLst>
                                          <p:attrName>style.visibility</p:attrName>
                                        </p:attrNameLst>
                                      </p:cBhvr>
                                      <p:to>
                                        <p:strVal val="visible"/>
                                      </p:to>
                                    </p:set>
                                    <p:animEffect transition="in" filter="wipe(left)">
                                      <p:cBhvr>
                                        <p:cTn id="30" dur="500"/>
                                        <p:tgtEl>
                                          <p:spTgt spid="103528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1035283"/>
                                        </p:tgtEl>
                                        <p:attrNameLst>
                                          <p:attrName>style.visibility</p:attrName>
                                        </p:attrNameLst>
                                      </p:cBhvr>
                                      <p:to>
                                        <p:strVal val="visible"/>
                                      </p:to>
                                    </p:set>
                                    <p:animEffect transition="in" filter="blinds(vertical)">
                                      <p:cBhvr>
                                        <p:cTn id="35" dur="500"/>
                                        <p:tgtEl>
                                          <p:spTgt spid="10352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35292"/>
                                        </p:tgtEl>
                                        <p:attrNameLst>
                                          <p:attrName>style.visibility</p:attrName>
                                        </p:attrNameLst>
                                      </p:cBhvr>
                                      <p:to>
                                        <p:strVal val="visible"/>
                                      </p:to>
                                    </p:set>
                                    <p:animEffect transition="in" filter="wipe(left)">
                                      <p:cBhvr>
                                        <p:cTn id="40" dur="500"/>
                                        <p:tgtEl>
                                          <p:spTgt spid="1035292"/>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1035266"/>
                                        </p:tgtEl>
                                        <p:attrNameLst>
                                          <p:attrName>style.visibility</p:attrName>
                                        </p:attrNameLst>
                                      </p:cBhvr>
                                      <p:to>
                                        <p:strVal val="visible"/>
                                      </p:to>
                                    </p:set>
                                    <p:animEffect transition="in" filter="wipe(left)">
                                      <p:cBhvr>
                                        <p:cTn id="44" dur="500"/>
                                        <p:tgtEl>
                                          <p:spTgt spid="1035266"/>
                                        </p:tgtEl>
                                      </p:cBhvr>
                                    </p:animEffect>
                                  </p:childTnLst>
                                </p:cTn>
                              </p:par>
                            </p:childTnLst>
                          </p:cTn>
                        </p:par>
                        <p:par>
                          <p:cTn id="45" fill="hold" nodeType="afterGroup">
                            <p:stCondLst>
                              <p:cond delay="1000"/>
                            </p:stCondLst>
                            <p:childTnLst>
                              <p:par>
                                <p:cTn id="46" presetID="22" presetClass="entr" presetSubtype="8" fill="hold" nodeType="afterEffect">
                                  <p:stCondLst>
                                    <p:cond delay="0"/>
                                  </p:stCondLst>
                                  <p:childTnLst>
                                    <p:set>
                                      <p:cBhvr>
                                        <p:cTn id="47" dur="1" fill="hold">
                                          <p:stCondLst>
                                            <p:cond delay="0"/>
                                          </p:stCondLst>
                                        </p:cTn>
                                        <p:tgtEl>
                                          <p:spTgt spid="1035280"/>
                                        </p:tgtEl>
                                        <p:attrNameLst>
                                          <p:attrName>style.visibility</p:attrName>
                                        </p:attrNameLst>
                                      </p:cBhvr>
                                      <p:to>
                                        <p:strVal val="visible"/>
                                      </p:to>
                                    </p:set>
                                    <p:animEffect transition="in" filter="wipe(left)">
                                      <p:cBhvr>
                                        <p:cTn id="48" dur="500"/>
                                        <p:tgtEl>
                                          <p:spTgt spid="103528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035296"/>
                                        </p:tgtEl>
                                        <p:attrNameLst>
                                          <p:attrName>style.visibility</p:attrName>
                                        </p:attrNameLst>
                                      </p:cBhvr>
                                      <p:to>
                                        <p:strVal val="visible"/>
                                      </p:to>
                                    </p:set>
                                    <p:animEffect transition="in" filter="wipe(left)">
                                      <p:cBhvr>
                                        <p:cTn id="53" dur="500"/>
                                        <p:tgtEl>
                                          <p:spTgt spid="103529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035297"/>
                                        </p:tgtEl>
                                        <p:attrNameLst>
                                          <p:attrName>style.visibility</p:attrName>
                                        </p:attrNameLst>
                                      </p:cBhvr>
                                      <p:to>
                                        <p:strVal val="visible"/>
                                      </p:to>
                                    </p:set>
                                    <p:animEffect transition="in" filter="wipe(left)">
                                      <p:cBhvr>
                                        <p:cTn id="58" dur="500"/>
                                        <p:tgtEl>
                                          <p:spTgt spid="103529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035298"/>
                                        </p:tgtEl>
                                        <p:attrNameLst>
                                          <p:attrName>style.visibility</p:attrName>
                                        </p:attrNameLst>
                                      </p:cBhvr>
                                      <p:to>
                                        <p:strVal val="visible"/>
                                      </p:to>
                                    </p:set>
                                    <p:animEffect transition="in" filter="wipe(left)">
                                      <p:cBhvr>
                                        <p:cTn id="63" dur="500"/>
                                        <p:tgtEl>
                                          <p:spTgt spid="103529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035299"/>
                                        </p:tgtEl>
                                        <p:attrNameLst>
                                          <p:attrName>style.visibility</p:attrName>
                                        </p:attrNameLst>
                                      </p:cBhvr>
                                      <p:to>
                                        <p:strVal val="visible"/>
                                      </p:to>
                                    </p:set>
                                    <p:animEffect transition="in" filter="wipe(left)">
                                      <p:cBhvr>
                                        <p:cTn id="68" dur="500"/>
                                        <p:tgtEl>
                                          <p:spTgt spid="1035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82" grpId="0" animBg="1" autoUpdateAnimBg="0"/>
      <p:bldP spid="1035300" grpId="0" build="p" autoUpdateAnimBg="0" advAuto="0"/>
      <p:bldP spid="1035302"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1" name="Rectangle 3">
            <a:extLst>
              <a:ext uri="{FF2B5EF4-FFF2-40B4-BE49-F238E27FC236}">
                <a16:creationId xmlns:a16="http://schemas.microsoft.com/office/drawing/2014/main" id="{1C9045C7-62B8-8A43-C50B-6E672FCDCCD4}"/>
              </a:ext>
            </a:extLst>
          </p:cNvPr>
          <p:cNvSpPr>
            <a:spLocks noChangeArrowheads="1"/>
          </p:cNvSpPr>
          <p:nvPr/>
        </p:nvSpPr>
        <p:spPr bwMode="auto">
          <a:xfrm>
            <a:off x="152400" y="457200"/>
            <a:ext cx="88392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660033"/>
                </a:solidFill>
              </a:rPr>
              <a:t>A rectangular loop of wire </a:t>
            </a:r>
            <a:r>
              <a:rPr lang="en-US" altLang="zh-CN" b="1"/>
              <a:t>with length </a:t>
            </a:r>
            <a:r>
              <a:rPr lang="en-US" altLang="zh-CN" b="1" i="1"/>
              <a:t>a</a:t>
            </a:r>
            <a:r>
              <a:rPr lang="en-US" altLang="zh-CN" b="1"/>
              <a:t>, width </a:t>
            </a:r>
            <a:r>
              <a:rPr lang="en-US" altLang="zh-CN" b="1" i="1"/>
              <a:t>b</a:t>
            </a:r>
            <a:r>
              <a:rPr lang="en-US" altLang="zh-CN" b="1"/>
              <a:t>, and </a:t>
            </a:r>
            <a:r>
              <a:rPr lang="en-US" altLang="zh-CN" b="1">
                <a:solidFill>
                  <a:schemeClr val="tx2"/>
                </a:solidFill>
              </a:rPr>
              <a:t>resistance</a:t>
            </a:r>
            <a:r>
              <a:rPr lang="en-US" altLang="zh-CN" b="1"/>
              <a:t> </a:t>
            </a:r>
            <a:r>
              <a:rPr lang="en-US" altLang="zh-CN" b="1" i="1"/>
              <a:t>R</a:t>
            </a:r>
            <a:r>
              <a:rPr lang="en-US" altLang="zh-CN" b="1"/>
              <a:t> is placed near an infinitely long wire ( </a:t>
            </a:r>
            <a:r>
              <a:rPr lang="en-US" altLang="zh-CN" b="1" i="1"/>
              <a:t>i </a:t>
            </a:r>
            <a:r>
              <a:rPr lang="en-US" altLang="zh-CN" b="1"/>
              <a:t>). The distance between their center is </a:t>
            </a:r>
            <a:r>
              <a:rPr lang="en-US" altLang="zh-CN" b="1" i="1"/>
              <a:t>r</a:t>
            </a:r>
            <a:r>
              <a:rPr lang="en-US" altLang="zh-CN" b="1"/>
              <a:t>. Find </a:t>
            </a:r>
            <a:r>
              <a:rPr lang="en-US" altLang="zh-CN" b="1">
                <a:solidFill>
                  <a:srgbClr val="3333FF"/>
                </a:solidFill>
              </a:rPr>
              <a:t>(a)</a:t>
            </a:r>
            <a:r>
              <a:rPr lang="en-US" altLang="zh-CN" b="1"/>
              <a:t> the magnitude of the </a:t>
            </a:r>
            <a:r>
              <a:rPr lang="en-US" altLang="zh-CN" b="1">
                <a:solidFill>
                  <a:schemeClr val="tx2"/>
                </a:solidFill>
              </a:rPr>
              <a:t>magnetic flux</a:t>
            </a:r>
            <a:r>
              <a:rPr lang="en-US" altLang="zh-CN" b="1"/>
              <a:t> through the loop and </a:t>
            </a:r>
            <a:r>
              <a:rPr lang="en-US" altLang="zh-CN" b="1">
                <a:solidFill>
                  <a:srgbClr val="3333FF"/>
                </a:solidFill>
              </a:rPr>
              <a:t>(b)</a:t>
            </a:r>
            <a:r>
              <a:rPr lang="en-US" altLang="zh-CN" b="1"/>
              <a:t> the current in the loop as it moves away from the long wire with speed </a:t>
            </a:r>
            <a:r>
              <a:rPr lang="en-US" altLang="zh-CN" b="1" i="1"/>
              <a:t>v</a:t>
            </a:r>
            <a:r>
              <a:rPr lang="en-US" altLang="zh-CN" b="1"/>
              <a:t>. </a:t>
            </a:r>
            <a:endParaRPr lang="en-US" altLang="zh-CN" b="1">
              <a:solidFill>
                <a:srgbClr val="660033"/>
              </a:solidFill>
            </a:endParaRPr>
          </a:p>
        </p:txBody>
      </p:sp>
      <p:graphicFrame>
        <p:nvGraphicFramePr>
          <p:cNvPr id="1041412" name="Object 4">
            <a:extLst>
              <a:ext uri="{FF2B5EF4-FFF2-40B4-BE49-F238E27FC236}">
                <a16:creationId xmlns:a16="http://schemas.microsoft.com/office/drawing/2014/main" id="{8F80C082-C901-BDF6-EDA9-EAE56D7C580B}"/>
              </a:ext>
            </a:extLst>
          </p:cNvPr>
          <p:cNvGraphicFramePr>
            <a:graphicFrameLocks noChangeAspect="1"/>
          </p:cNvGraphicFramePr>
          <p:nvPr/>
        </p:nvGraphicFramePr>
        <p:xfrm>
          <a:off x="800100" y="4183063"/>
          <a:ext cx="4454525" cy="1187450"/>
        </p:xfrm>
        <a:graphic>
          <a:graphicData uri="http://schemas.openxmlformats.org/presentationml/2006/ole">
            <mc:AlternateContent xmlns:mc="http://schemas.openxmlformats.org/markup-compatibility/2006">
              <mc:Choice xmlns:v="urn:schemas-microsoft-com:vml" Requires="v">
                <p:oleObj name="公式" r:id="rId2" imgW="35102800" imgH="9359900" progId="Equation.3">
                  <p:embed/>
                </p:oleObj>
              </mc:Choice>
              <mc:Fallback>
                <p:oleObj name="公式" r:id="rId2" imgW="35102800" imgH="93599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4183063"/>
                        <a:ext cx="445452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41413" name="Picture 5">
            <a:extLst>
              <a:ext uri="{FF2B5EF4-FFF2-40B4-BE49-F238E27FC236}">
                <a16:creationId xmlns:a16="http://schemas.microsoft.com/office/drawing/2014/main" id="{0E3938CF-70EA-1E19-4D7D-8DC90F73B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962400"/>
            <a:ext cx="32004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41414" name="Object 6">
            <a:extLst>
              <a:ext uri="{FF2B5EF4-FFF2-40B4-BE49-F238E27FC236}">
                <a16:creationId xmlns:a16="http://schemas.microsoft.com/office/drawing/2014/main" id="{0E4C1092-E781-6393-33E2-0DDE6E7BC495}"/>
              </a:ext>
            </a:extLst>
          </p:cNvPr>
          <p:cNvGraphicFramePr>
            <a:graphicFrameLocks noChangeAspect="1"/>
          </p:cNvGraphicFramePr>
          <p:nvPr/>
        </p:nvGraphicFramePr>
        <p:xfrm>
          <a:off x="1739900" y="5326063"/>
          <a:ext cx="3016250" cy="1016000"/>
        </p:xfrm>
        <a:graphic>
          <a:graphicData uri="http://schemas.openxmlformats.org/presentationml/2006/ole">
            <mc:AlternateContent xmlns:mc="http://schemas.openxmlformats.org/markup-compatibility/2006">
              <mc:Choice xmlns:v="urn:schemas-microsoft-com:vml" Requires="v">
                <p:oleObj name="公式" r:id="rId5" imgW="27800300" imgH="9359900" progId="Equation.3">
                  <p:embed/>
                </p:oleObj>
              </mc:Choice>
              <mc:Fallback>
                <p:oleObj name="公式" r:id="rId5" imgW="27800300" imgH="935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9900" y="5326063"/>
                        <a:ext cx="30162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41415" name="Group 7">
            <a:extLst>
              <a:ext uri="{FF2B5EF4-FFF2-40B4-BE49-F238E27FC236}">
                <a16:creationId xmlns:a16="http://schemas.microsoft.com/office/drawing/2014/main" id="{256DCBC3-7532-39AB-4911-A3AA1B4B068A}"/>
              </a:ext>
            </a:extLst>
          </p:cNvPr>
          <p:cNvGrpSpPr>
            <a:grpSpLocks/>
          </p:cNvGrpSpPr>
          <p:nvPr/>
        </p:nvGrpSpPr>
        <p:grpSpPr bwMode="auto">
          <a:xfrm>
            <a:off x="152400" y="3546475"/>
            <a:ext cx="2298700" cy="579438"/>
            <a:chOff x="96" y="2234"/>
            <a:chExt cx="1448" cy="365"/>
          </a:xfrm>
        </p:grpSpPr>
        <p:sp>
          <p:nvSpPr>
            <p:cNvPr id="55303" name="Text Box 8">
              <a:extLst>
                <a:ext uri="{FF2B5EF4-FFF2-40B4-BE49-F238E27FC236}">
                  <a16:creationId xmlns:a16="http://schemas.microsoft.com/office/drawing/2014/main" id="{84421AD5-6B65-A94E-0E00-98F13B210EF3}"/>
                </a:ext>
              </a:extLst>
            </p:cNvPr>
            <p:cNvSpPr txBox="1">
              <a:spLocks noChangeArrowheads="1"/>
            </p:cNvSpPr>
            <p:nvPr/>
          </p:nvSpPr>
          <p:spPr bwMode="auto">
            <a:xfrm>
              <a:off x="96" y="2265"/>
              <a:ext cx="1008" cy="327"/>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sp>
          <p:nvSpPr>
            <p:cNvPr id="55304" name="Rectangle 9">
              <a:extLst>
                <a:ext uri="{FF2B5EF4-FFF2-40B4-BE49-F238E27FC236}">
                  <a16:creationId xmlns:a16="http://schemas.microsoft.com/office/drawing/2014/main" id="{4C5044EC-C529-5E73-8EB3-616C6B3BE42A}"/>
                </a:ext>
              </a:extLst>
            </p:cNvPr>
            <p:cNvSpPr>
              <a:spLocks noChangeArrowheads="1"/>
            </p:cNvSpPr>
            <p:nvPr/>
          </p:nvSpPr>
          <p:spPr bwMode="auto">
            <a:xfrm>
              <a:off x="1130" y="2234"/>
              <a:ext cx="41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rPr>
                <a:t>(a)</a:t>
              </a:r>
            </a:p>
          </p:txBody>
        </p:sp>
      </p:grpSp>
      <p:sp>
        <p:nvSpPr>
          <p:cNvPr id="1041418" name="Text Box 10">
            <a:extLst>
              <a:ext uri="{FF2B5EF4-FFF2-40B4-BE49-F238E27FC236}">
                <a16:creationId xmlns:a16="http://schemas.microsoft.com/office/drawing/2014/main" id="{F6294C09-CFA7-CBBB-3D5F-9495F4619B64}"/>
              </a:ext>
            </a:extLst>
          </p:cNvPr>
          <p:cNvSpPr txBox="1">
            <a:spLocks noChangeArrowheads="1"/>
          </p:cNvSpPr>
          <p:nvPr/>
        </p:nvSpPr>
        <p:spPr bwMode="auto">
          <a:xfrm>
            <a:off x="152400" y="90488"/>
            <a:ext cx="1682750"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1418"/>
                                        </p:tgtEl>
                                        <p:attrNameLst>
                                          <p:attrName>style.visibility</p:attrName>
                                        </p:attrNameLst>
                                      </p:cBhvr>
                                      <p:to>
                                        <p:strVal val="visible"/>
                                      </p:to>
                                    </p:set>
                                    <p:animEffect transition="in" filter="wipe(left)">
                                      <p:cBhvr>
                                        <p:cTn id="7" dur="500"/>
                                        <p:tgtEl>
                                          <p:spTgt spid="1041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1411">
                                            <p:txEl>
                                              <p:pRg st="0" end="0"/>
                                            </p:txEl>
                                          </p:spTgt>
                                        </p:tgtEl>
                                        <p:attrNameLst>
                                          <p:attrName>style.visibility</p:attrName>
                                        </p:attrNameLst>
                                      </p:cBhvr>
                                      <p:to>
                                        <p:strVal val="visible"/>
                                      </p:to>
                                    </p:set>
                                    <p:animEffect transition="in" filter="wipe(left)">
                                      <p:cBhvr>
                                        <p:cTn id="12" dur="500"/>
                                        <p:tgtEl>
                                          <p:spTgt spid="1041411">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1041413"/>
                                        </p:tgtEl>
                                        <p:attrNameLst>
                                          <p:attrName>style.visibility</p:attrName>
                                        </p:attrNameLst>
                                      </p:cBhvr>
                                      <p:to>
                                        <p:strVal val="visible"/>
                                      </p:to>
                                    </p:set>
                                    <p:animEffect transition="in" filter="dissolve">
                                      <p:cBhvr>
                                        <p:cTn id="16" dur="500"/>
                                        <p:tgtEl>
                                          <p:spTgt spid="10414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041415"/>
                                        </p:tgtEl>
                                        <p:attrNameLst>
                                          <p:attrName>style.visibility</p:attrName>
                                        </p:attrNameLst>
                                      </p:cBhvr>
                                      <p:to>
                                        <p:strVal val="visible"/>
                                      </p:to>
                                    </p:set>
                                    <p:animEffect transition="in" filter="wipe(left)">
                                      <p:cBhvr>
                                        <p:cTn id="21" dur="500"/>
                                        <p:tgtEl>
                                          <p:spTgt spid="10414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041412"/>
                                        </p:tgtEl>
                                        <p:attrNameLst>
                                          <p:attrName>style.visibility</p:attrName>
                                        </p:attrNameLst>
                                      </p:cBhvr>
                                      <p:to>
                                        <p:strVal val="visible"/>
                                      </p:to>
                                    </p:set>
                                    <p:animEffect transition="in" filter="wipe(left)">
                                      <p:cBhvr>
                                        <p:cTn id="26" dur="500"/>
                                        <p:tgtEl>
                                          <p:spTgt spid="10414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041414"/>
                                        </p:tgtEl>
                                        <p:attrNameLst>
                                          <p:attrName>style.visibility</p:attrName>
                                        </p:attrNameLst>
                                      </p:cBhvr>
                                      <p:to>
                                        <p:strVal val="visible"/>
                                      </p:to>
                                    </p:set>
                                    <p:animEffect transition="in" filter="wipe(left)">
                                      <p:cBhvr>
                                        <p:cTn id="31" dur="500"/>
                                        <p:tgtEl>
                                          <p:spTgt spid="1041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1" grpId="0" build="p" autoUpdateAnimBg="0"/>
      <p:bldP spid="104141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2434" name="Object 2">
            <a:extLst>
              <a:ext uri="{FF2B5EF4-FFF2-40B4-BE49-F238E27FC236}">
                <a16:creationId xmlns:a16="http://schemas.microsoft.com/office/drawing/2014/main" id="{76FC9FD8-CA7C-EFCE-FE5D-75A42BA28DFD}"/>
              </a:ext>
            </a:extLst>
          </p:cNvPr>
          <p:cNvGraphicFramePr>
            <a:graphicFrameLocks noChangeAspect="1"/>
          </p:cNvGraphicFramePr>
          <p:nvPr/>
        </p:nvGraphicFramePr>
        <p:xfrm>
          <a:off x="990600" y="1600200"/>
          <a:ext cx="1600200" cy="1008063"/>
        </p:xfrm>
        <a:graphic>
          <a:graphicData uri="http://schemas.openxmlformats.org/presentationml/2006/ole">
            <mc:AlternateContent xmlns:mc="http://schemas.openxmlformats.org/markup-compatibility/2006">
              <mc:Choice xmlns:v="urn:schemas-microsoft-com:vml" Requires="v">
                <p:oleObj name="Equation" r:id="rId2" imgW="13462000" imgH="8483600" progId="Equation.3">
                  <p:embed/>
                </p:oleObj>
              </mc:Choice>
              <mc:Fallback>
                <p:oleObj name="Equation" r:id="rId2" imgW="13462000" imgH="8483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16002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2435" name="Object 3">
            <a:extLst>
              <a:ext uri="{FF2B5EF4-FFF2-40B4-BE49-F238E27FC236}">
                <a16:creationId xmlns:a16="http://schemas.microsoft.com/office/drawing/2014/main" id="{54C2322A-8F0A-E555-773A-8A6029E4938C}"/>
              </a:ext>
            </a:extLst>
          </p:cNvPr>
          <p:cNvGraphicFramePr>
            <a:graphicFrameLocks noChangeAspect="1"/>
          </p:cNvGraphicFramePr>
          <p:nvPr/>
        </p:nvGraphicFramePr>
        <p:xfrm>
          <a:off x="2995613" y="1487488"/>
          <a:ext cx="4068762" cy="1258887"/>
        </p:xfrm>
        <a:graphic>
          <a:graphicData uri="http://schemas.openxmlformats.org/presentationml/2006/ole">
            <mc:AlternateContent xmlns:mc="http://schemas.openxmlformats.org/markup-compatibility/2006">
              <mc:Choice xmlns:v="urn:schemas-microsoft-com:vml" Requires="v">
                <p:oleObj name="公式" r:id="rId4" imgW="32181800" imgH="9944100" progId="Equation.3">
                  <p:embed/>
                </p:oleObj>
              </mc:Choice>
              <mc:Fallback>
                <p:oleObj name="公式" r:id="rId4" imgW="32181800" imgH="9944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5613" y="1487488"/>
                        <a:ext cx="4068762" cy="125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2436" name="Object 4">
            <a:extLst>
              <a:ext uri="{FF2B5EF4-FFF2-40B4-BE49-F238E27FC236}">
                <a16:creationId xmlns:a16="http://schemas.microsoft.com/office/drawing/2014/main" id="{149E0EAA-FBBE-31CA-B60D-8CBA83F9B552}"/>
              </a:ext>
            </a:extLst>
          </p:cNvPr>
          <p:cNvGraphicFramePr>
            <a:graphicFrameLocks noChangeAspect="1"/>
          </p:cNvGraphicFramePr>
          <p:nvPr/>
        </p:nvGraphicFramePr>
        <p:xfrm>
          <a:off x="1308100" y="333375"/>
          <a:ext cx="1392238" cy="947738"/>
        </p:xfrm>
        <a:graphic>
          <a:graphicData uri="http://schemas.openxmlformats.org/presentationml/2006/ole">
            <mc:AlternateContent xmlns:mc="http://schemas.openxmlformats.org/markup-compatibility/2006">
              <mc:Choice xmlns:v="urn:schemas-microsoft-com:vml" Requires="v">
                <p:oleObj name="公式" r:id="rId6" imgW="13754100" imgH="9359900" progId="Equation.3">
                  <p:embed/>
                </p:oleObj>
              </mc:Choice>
              <mc:Fallback>
                <p:oleObj name="公式" r:id="rId6" imgW="13754100" imgH="9359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8100" y="333375"/>
                        <a:ext cx="1392238"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2437" name="Object 5">
            <a:extLst>
              <a:ext uri="{FF2B5EF4-FFF2-40B4-BE49-F238E27FC236}">
                <a16:creationId xmlns:a16="http://schemas.microsoft.com/office/drawing/2014/main" id="{AB1606C8-393B-5DDB-CB11-CBA09E5EF841}"/>
              </a:ext>
            </a:extLst>
          </p:cNvPr>
          <p:cNvGraphicFramePr>
            <a:graphicFrameLocks noChangeAspect="1"/>
          </p:cNvGraphicFramePr>
          <p:nvPr/>
        </p:nvGraphicFramePr>
        <p:xfrm>
          <a:off x="2609850" y="255588"/>
          <a:ext cx="3792538" cy="1174750"/>
        </p:xfrm>
        <a:graphic>
          <a:graphicData uri="http://schemas.openxmlformats.org/presentationml/2006/ole">
            <mc:AlternateContent xmlns:mc="http://schemas.openxmlformats.org/markup-compatibility/2006">
              <mc:Choice xmlns:v="urn:schemas-microsoft-com:vml" Requires="v">
                <p:oleObj name="公式" r:id="rId8" imgW="33058100" imgH="10236200" progId="Equation.3">
                  <p:embed/>
                </p:oleObj>
              </mc:Choice>
              <mc:Fallback>
                <p:oleObj name="公式" r:id="rId8" imgW="33058100" imgH="102362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9850" y="255588"/>
                        <a:ext cx="3792538"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2438" name="Rectangle 6">
            <a:extLst>
              <a:ext uri="{FF2B5EF4-FFF2-40B4-BE49-F238E27FC236}">
                <a16:creationId xmlns:a16="http://schemas.microsoft.com/office/drawing/2014/main" id="{D66DF4A9-E970-5102-0197-1BF3C5E51C45}"/>
              </a:ext>
            </a:extLst>
          </p:cNvPr>
          <p:cNvSpPr>
            <a:spLocks noChangeArrowheads="1"/>
          </p:cNvSpPr>
          <p:nvPr/>
        </p:nvSpPr>
        <p:spPr bwMode="auto">
          <a:xfrm>
            <a:off x="457200" y="457200"/>
            <a:ext cx="679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3333FF"/>
                </a:solidFill>
              </a:rPr>
              <a:t>(b)</a:t>
            </a:r>
          </a:p>
        </p:txBody>
      </p:sp>
      <p:graphicFrame>
        <p:nvGraphicFramePr>
          <p:cNvPr id="1042439" name="Object 7">
            <a:extLst>
              <a:ext uri="{FF2B5EF4-FFF2-40B4-BE49-F238E27FC236}">
                <a16:creationId xmlns:a16="http://schemas.microsoft.com/office/drawing/2014/main" id="{1F7E27BB-A58C-C2CA-EEF2-D96D02EE1018}"/>
              </a:ext>
            </a:extLst>
          </p:cNvPr>
          <p:cNvGraphicFramePr>
            <a:graphicFrameLocks noChangeAspect="1"/>
          </p:cNvGraphicFramePr>
          <p:nvPr/>
        </p:nvGraphicFramePr>
        <p:xfrm>
          <a:off x="1450975" y="2782888"/>
          <a:ext cx="5364163" cy="1293812"/>
        </p:xfrm>
        <a:graphic>
          <a:graphicData uri="http://schemas.openxmlformats.org/presentationml/2006/ole">
            <mc:AlternateContent xmlns:mc="http://schemas.openxmlformats.org/markup-compatibility/2006">
              <mc:Choice xmlns:v="urn:schemas-microsoft-com:vml" Requires="v">
                <p:oleObj name="公式" r:id="rId10" imgW="42418000" imgH="10236200" progId="Equation.3">
                  <p:embed/>
                </p:oleObj>
              </mc:Choice>
              <mc:Fallback>
                <p:oleObj name="公式" r:id="rId10" imgW="42418000" imgH="10236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0975" y="2782888"/>
                        <a:ext cx="5364163" cy="129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2440" name="Text Box 8">
            <a:extLst>
              <a:ext uri="{FF2B5EF4-FFF2-40B4-BE49-F238E27FC236}">
                <a16:creationId xmlns:a16="http://schemas.microsoft.com/office/drawing/2014/main" id="{2D59F041-509F-D06F-D408-F40B8D535C03}"/>
              </a:ext>
            </a:extLst>
          </p:cNvPr>
          <p:cNvSpPr txBox="1">
            <a:spLocks noChangeArrowheads="1"/>
          </p:cNvSpPr>
          <p:nvPr/>
        </p:nvSpPr>
        <p:spPr bwMode="auto">
          <a:xfrm>
            <a:off x="381000" y="4419600"/>
            <a:ext cx="8153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When the loop moves far away, the direction of current in it will be clockwise.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2438">
                                            <p:txEl>
                                              <p:pRg st="0" end="0"/>
                                            </p:txEl>
                                          </p:spTgt>
                                        </p:tgtEl>
                                        <p:attrNameLst>
                                          <p:attrName>style.visibility</p:attrName>
                                        </p:attrNameLst>
                                      </p:cBhvr>
                                      <p:to>
                                        <p:strVal val="visible"/>
                                      </p:to>
                                    </p:set>
                                    <p:animEffect transition="in" filter="wipe(left)">
                                      <p:cBhvr>
                                        <p:cTn id="7" dur="500"/>
                                        <p:tgtEl>
                                          <p:spTgt spid="10424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42436"/>
                                        </p:tgtEl>
                                        <p:attrNameLst>
                                          <p:attrName>style.visibility</p:attrName>
                                        </p:attrNameLst>
                                      </p:cBhvr>
                                      <p:to>
                                        <p:strVal val="visible"/>
                                      </p:to>
                                    </p:set>
                                    <p:animEffect transition="in" filter="wipe(left)">
                                      <p:cBhvr>
                                        <p:cTn id="12" dur="500"/>
                                        <p:tgtEl>
                                          <p:spTgt spid="1042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2437"/>
                                        </p:tgtEl>
                                        <p:attrNameLst>
                                          <p:attrName>style.visibility</p:attrName>
                                        </p:attrNameLst>
                                      </p:cBhvr>
                                      <p:to>
                                        <p:strVal val="visible"/>
                                      </p:to>
                                    </p:set>
                                    <p:animEffect transition="in" filter="wipe(left)">
                                      <p:cBhvr>
                                        <p:cTn id="17" dur="500"/>
                                        <p:tgtEl>
                                          <p:spTgt spid="1042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42434"/>
                                        </p:tgtEl>
                                        <p:attrNameLst>
                                          <p:attrName>style.visibility</p:attrName>
                                        </p:attrNameLst>
                                      </p:cBhvr>
                                      <p:to>
                                        <p:strVal val="visible"/>
                                      </p:to>
                                    </p:set>
                                    <p:animEffect transition="in" filter="wipe(left)">
                                      <p:cBhvr>
                                        <p:cTn id="22" dur="500"/>
                                        <p:tgtEl>
                                          <p:spTgt spid="10424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42435"/>
                                        </p:tgtEl>
                                        <p:attrNameLst>
                                          <p:attrName>style.visibility</p:attrName>
                                        </p:attrNameLst>
                                      </p:cBhvr>
                                      <p:to>
                                        <p:strVal val="visible"/>
                                      </p:to>
                                    </p:set>
                                    <p:animEffect transition="in" filter="wipe(left)">
                                      <p:cBhvr>
                                        <p:cTn id="27" dur="500"/>
                                        <p:tgtEl>
                                          <p:spTgt spid="10424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42439"/>
                                        </p:tgtEl>
                                        <p:attrNameLst>
                                          <p:attrName>style.visibility</p:attrName>
                                        </p:attrNameLst>
                                      </p:cBhvr>
                                      <p:to>
                                        <p:strVal val="visible"/>
                                      </p:to>
                                    </p:set>
                                    <p:animEffect transition="in" filter="wipe(left)">
                                      <p:cBhvr>
                                        <p:cTn id="32" dur="500"/>
                                        <p:tgtEl>
                                          <p:spTgt spid="10424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42440">
                                            <p:txEl>
                                              <p:pRg st="0" end="0"/>
                                            </p:txEl>
                                          </p:spTgt>
                                        </p:tgtEl>
                                        <p:attrNameLst>
                                          <p:attrName>style.visibility</p:attrName>
                                        </p:attrNameLst>
                                      </p:cBhvr>
                                      <p:to>
                                        <p:strVal val="visible"/>
                                      </p:to>
                                    </p:set>
                                    <p:animEffect transition="in" filter="wipe(left)">
                                      <p:cBhvr>
                                        <p:cTn id="37" dur="500"/>
                                        <p:tgtEl>
                                          <p:spTgt spid="1042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38" grpId="0" build="p" autoUpdateAnimBg="0"/>
      <p:bldP spid="1042440"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7" name="Text Box 3">
            <a:extLst>
              <a:ext uri="{FF2B5EF4-FFF2-40B4-BE49-F238E27FC236}">
                <a16:creationId xmlns:a16="http://schemas.microsoft.com/office/drawing/2014/main" id="{7D70EEA8-EEE2-17C3-E86B-1F6D5C01C7D5}"/>
              </a:ext>
            </a:extLst>
          </p:cNvPr>
          <p:cNvSpPr txBox="1">
            <a:spLocks noChangeArrowheads="1"/>
          </p:cNvSpPr>
          <p:nvPr/>
        </p:nvSpPr>
        <p:spPr bwMode="auto">
          <a:xfrm>
            <a:off x="938213" y="981075"/>
            <a:ext cx="5686425" cy="579438"/>
          </a:xfrm>
          <a:prstGeom prst="rect">
            <a:avLst/>
          </a:prstGeom>
          <a:solidFill>
            <a:srgbClr val="8F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problems of chapter 27:</a:t>
            </a:r>
          </a:p>
        </p:txBody>
      </p:sp>
      <p:sp>
        <p:nvSpPr>
          <p:cNvPr id="1055748" name="Text Box 4">
            <a:extLst>
              <a:ext uri="{FF2B5EF4-FFF2-40B4-BE49-F238E27FC236}">
                <a16:creationId xmlns:a16="http://schemas.microsoft.com/office/drawing/2014/main" id="{8037BABB-5380-B5DB-A43B-6116C5D08811}"/>
              </a:ext>
            </a:extLst>
          </p:cNvPr>
          <p:cNvSpPr txBox="1">
            <a:spLocks noChangeArrowheads="1"/>
          </p:cNvSpPr>
          <p:nvPr/>
        </p:nvSpPr>
        <p:spPr bwMode="auto">
          <a:xfrm>
            <a:off x="1042988" y="1844675"/>
            <a:ext cx="6443662"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7, 11, 14, 16, 19, 21, 23, 27, 40, 41, 42, 43</a:t>
            </a:r>
          </a:p>
        </p:txBody>
      </p:sp>
      <p:sp>
        <p:nvSpPr>
          <p:cNvPr id="1055750" name="Text Box 6">
            <a:extLst>
              <a:ext uri="{FF2B5EF4-FFF2-40B4-BE49-F238E27FC236}">
                <a16:creationId xmlns:a16="http://schemas.microsoft.com/office/drawing/2014/main" id="{65037D95-F9A3-9951-8168-B0FFCAD4B37C}"/>
              </a:ext>
            </a:extLst>
          </p:cNvPr>
          <p:cNvSpPr txBox="1">
            <a:spLocks noChangeArrowheads="1"/>
          </p:cNvSpPr>
          <p:nvPr/>
        </p:nvSpPr>
        <p:spPr bwMode="auto">
          <a:xfrm>
            <a:off x="1042988" y="3716338"/>
            <a:ext cx="5329237" cy="579437"/>
          </a:xfrm>
          <a:prstGeom prst="rect">
            <a:avLst/>
          </a:prstGeom>
          <a:solidFill>
            <a:srgbClr val="8F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problems of chapter 28:</a:t>
            </a:r>
          </a:p>
        </p:txBody>
      </p:sp>
      <p:sp>
        <p:nvSpPr>
          <p:cNvPr id="1055751" name="Text Box 7">
            <a:extLst>
              <a:ext uri="{FF2B5EF4-FFF2-40B4-BE49-F238E27FC236}">
                <a16:creationId xmlns:a16="http://schemas.microsoft.com/office/drawing/2014/main" id="{F11D8A85-CB58-E6EA-FFD6-DA22AA4B2BE7}"/>
              </a:ext>
            </a:extLst>
          </p:cNvPr>
          <p:cNvSpPr txBox="1">
            <a:spLocks noChangeArrowheads="1"/>
          </p:cNvSpPr>
          <p:nvPr/>
        </p:nvSpPr>
        <p:spPr bwMode="auto">
          <a:xfrm>
            <a:off x="1187450" y="4581525"/>
            <a:ext cx="4535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30, 35, 37, 38, 39</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5747"/>
                                        </p:tgtEl>
                                        <p:attrNameLst>
                                          <p:attrName>style.visibility</p:attrName>
                                        </p:attrNameLst>
                                      </p:cBhvr>
                                      <p:to>
                                        <p:strVal val="visible"/>
                                      </p:to>
                                    </p:set>
                                    <p:animEffect transition="in" filter="blinds(horizontal)">
                                      <p:cBhvr>
                                        <p:cTn id="7" dur="500"/>
                                        <p:tgtEl>
                                          <p:spTgt spid="1055747"/>
                                        </p:tgtEl>
                                      </p:cBhvr>
                                    </p:animEffect>
                                  </p:childTnLst>
                                </p:cTn>
                              </p:par>
                              <p:par>
                                <p:cTn id="8" presetID="3" presetClass="entr" presetSubtype="10" fill="hold" nodeType="withEffect">
                                  <p:stCondLst>
                                    <p:cond delay="0"/>
                                  </p:stCondLst>
                                  <p:childTnLst>
                                    <p:set>
                                      <p:cBhvr>
                                        <p:cTn id="9" dur="1" fill="hold">
                                          <p:stCondLst>
                                            <p:cond delay="0"/>
                                          </p:stCondLst>
                                        </p:cTn>
                                        <p:tgtEl>
                                          <p:spTgt spid="1055748"/>
                                        </p:tgtEl>
                                        <p:attrNameLst>
                                          <p:attrName>style.visibility</p:attrName>
                                        </p:attrNameLst>
                                      </p:cBhvr>
                                      <p:to>
                                        <p:strVal val="visible"/>
                                      </p:to>
                                    </p:set>
                                    <p:animEffect transition="in" filter="blinds(horizontal)">
                                      <p:cBhvr>
                                        <p:cTn id="10" dur="500"/>
                                        <p:tgtEl>
                                          <p:spTgt spid="105574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55750"/>
                                        </p:tgtEl>
                                        <p:attrNameLst>
                                          <p:attrName>style.visibility</p:attrName>
                                        </p:attrNameLst>
                                      </p:cBhvr>
                                      <p:to>
                                        <p:strVal val="visible"/>
                                      </p:to>
                                    </p:set>
                                    <p:animEffect transition="in" filter="blinds(horizontal)">
                                      <p:cBhvr>
                                        <p:cTn id="15" dur="500"/>
                                        <p:tgtEl>
                                          <p:spTgt spid="1055750"/>
                                        </p:tgtEl>
                                      </p:cBhvr>
                                    </p:animEffect>
                                  </p:childTnLst>
                                </p:cTn>
                              </p:par>
                              <p:par>
                                <p:cTn id="16" presetID="3" presetClass="entr" presetSubtype="10" fill="hold" nodeType="withEffect">
                                  <p:stCondLst>
                                    <p:cond delay="0"/>
                                  </p:stCondLst>
                                  <p:childTnLst>
                                    <p:set>
                                      <p:cBhvr>
                                        <p:cTn id="17" dur="1" fill="hold">
                                          <p:stCondLst>
                                            <p:cond delay="0"/>
                                          </p:stCondLst>
                                        </p:cTn>
                                        <p:tgtEl>
                                          <p:spTgt spid="1055751"/>
                                        </p:tgtEl>
                                        <p:attrNameLst>
                                          <p:attrName>style.visibility</p:attrName>
                                        </p:attrNameLst>
                                      </p:cBhvr>
                                      <p:to>
                                        <p:strVal val="visible"/>
                                      </p:to>
                                    </p:set>
                                    <p:animEffect transition="in" filter="blinds(horizontal)">
                                      <p:cBhvr>
                                        <p:cTn id="18" dur="500"/>
                                        <p:tgtEl>
                                          <p:spTgt spid="1055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animBg="1"/>
      <p:bldP spid="1055748" grpId="0"/>
      <p:bldP spid="1055750" grpId="0" animBg="1"/>
      <p:bldP spid="10557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Text Box 2">
            <a:extLst>
              <a:ext uri="{FF2B5EF4-FFF2-40B4-BE49-F238E27FC236}">
                <a16:creationId xmlns:a16="http://schemas.microsoft.com/office/drawing/2014/main" id="{6F3C19FC-BC59-8B17-7D5A-EA86FEB03D7E}"/>
              </a:ext>
            </a:extLst>
          </p:cNvPr>
          <p:cNvSpPr txBox="1">
            <a:spLocks noChangeArrowheads="1"/>
          </p:cNvSpPr>
          <p:nvPr/>
        </p:nvSpPr>
        <p:spPr bwMode="auto">
          <a:xfrm>
            <a:off x="323850" y="333375"/>
            <a:ext cx="7632700" cy="1066800"/>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chemeClr val="tx2"/>
                </a:solidFill>
              </a:rPr>
              <a:t>The </a:t>
            </a:r>
            <a:r>
              <a:rPr lang="en-US" altLang="zh-CN" b="1">
                <a:solidFill>
                  <a:srgbClr val="3333FF"/>
                </a:solidFill>
              </a:rPr>
              <a:t>steps</a:t>
            </a:r>
            <a:r>
              <a:rPr lang="en-US" altLang="zh-CN" b="1">
                <a:solidFill>
                  <a:schemeClr val="tx2"/>
                </a:solidFill>
              </a:rPr>
              <a:t> to determine the direction of </a:t>
            </a:r>
            <a:r>
              <a:rPr lang="en-US" altLang="zh-CN" b="1" i="1">
                <a:solidFill>
                  <a:schemeClr val="tx2"/>
                </a:solidFill>
              </a:rPr>
              <a:t>i</a:t>
            </a:r>
            <a:r>
              <a:rPr lang="en-US" altLang="zh-CN" b="1">
                <a:solidFill>
                  <a:schemeClr val="tx2"/>
                </a:solidFill>
              </a:rPr>
              <a:t> by Faraday’s law:</a:t>
            </a:r>
          </a:p>
        </p:txBody>
      </p:sp>
      <p:grpSp>
        <p:nvGrpSpPr>
          <p:cNvPr id="966659" name="Group 3">
            <a:extLst>
              <a:ext uri="{FF2B5EF4-FFF2-40B4-BE49-F238E27FC236}">
                <a16:creationId xmlns:a16="http://schemas.microsoft.com/office/drawing/2014/main" id="{D96EE6EA-134E-9096-7D20-DB3722E590E1}"/>
              </a:ext>
            </a:extLst>
          </p:cNvPr>
          <p:cNvGrpSpPr>
            <a:grpSpLocks/>
          </p:cNvGrpSpPr>
          <p:nvPr/>
        </p:nvGrpSpPr>
        <p:grpSpPr bwMode="auto">
          <a:xfrm>
            <a:off x="228600" y="1665288"/>
            <a:ext cx="8382000" cy="519112"/>
            <a:chOff x="240" y="2160"/>
            <a:chExt cx="5280" cy="327"/>
          </a:xfrm>
        </p:grpSpPr>
        <p:sp>
          <p:nvSpPr>
            <p:cNvPr id="18487" name="Text Box 4">
              <a:extLst>
                <a:ext uri="{FF2B5EF4-FFF2-40B4-BE49-F238E27FC236}">
                  <a16:creationId xmlns:a16="http://schemas.microsoft.com/office/drawing/2014/main" id="{F89791DB-BB41-0AB4-1637-4F7986B01A4A}"/>
                </a:ext>
              </a:extLst>
            </p:cNvPr>
            <p:cNvSpPr txBox="1">
              <a:spLocks noChangeArrowheads="1"/>
            </p:cNvSpPr>
            <p:nvPr/>
          </p:nvSpPr>
          <p:spPr bwMode="auto">
            <a:xfrm>
              <a:off x="240" y="2160"/>
              <a:ext cx="52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(1)</a:t>
              </a:r>
              <a:r>
                <a:rPr lang="en-US" altLang="zh-CN" sz="2800" b="1"/>
                <a:t> Freely set a positive normal direction of a loop   ;</a:t>
              </a:r>
            </a:p>
          </p:txBody>
        </p:sp>
        <p:graphicFrame>
          <p:nvGraphicFramePr>
            <p:cNvPr id="18488" name="Object 5">
              <a:extLst>
                <a:ext uri="{FF2B5EF4-FFF2-40B4-BE49-F238E27FC236}">
                  <a16:creationId xmlns:a16="http://schemas.microsoft.com/office/drawing/2014/main" id="{DC7AFFD7-FB8F-DA43-21DD-7DCD213238CB}"/>
                </a:ext>
              </a:extLst>
            </p:cNvPr>
            <p:cNvGraphicFramePr>
              <a:graphicFrameLocks noChangeAspect="1"/>
            </p:cNvGraphicFramePr>
            <p:nvPr/>
          </p:nvGraphicFramePr>
          <p:xfrm>
            <a:off x="5057" y="2196"/>
            <a:ext cx="187" cy="240"/>
          </p:xfrm>
          <a:graphic>
            <a:graphicData uri="http://schemas.openxmlformats.org/presentationml/2006/ole">
              <mc:AlternateContent xmlns:mc="http://schemas.openxmlformats.org/markup-compatibility/2006">
                <mc:Choice xmlns:v="urn:schemas-microsoft-com:vml" Requires="v">
                  <p:oleObj name="Equation" r:id="rId2" imgW="4102100" imgH="5270500" progId="Equation.3">
                    <p:embed/>
                  </p:oleObj>
                </mc:Choice>
                <mc:Fallback>
                  <p:oleObj name="Equation" r:id="rId2" imgW="4102100" imgH="52705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 y="2196"/>
                          <a:ext cx="18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6714" name="Group 58">
            <a:extLst>
              <a:ext uri="{FF2B5EF4-FFF2-40B4-BE49-F238E27FC236}">
                <a16:creationId xmlns:a16="http://schemas.microsoft.com/office/drawing/2014/main" id="{ABFF6868-71BA-F622-10B5-8E14FC7AFEEF}"/>
              </a:ext>
            </a:extLst>
          </p:cNvPr>
          <p:cNvGrpSpPr>
            <a:grpSpLocks/>
          </p:cNvGrpSpPr>
          <p:nvPr/>
        </p:nvGrpSpPr>
        <p:grpSpPr bwMode="auto">
          <a:xfrm>
            <a:off x="250825" y="2205038"/>
            <a:ext cx="7058025" cy="528637"/>
            <a:chOff x="158" y="1389"/>
            <a:chExt cx="4446" cy="333"/>
          </a:xfrm>
        </p:grpSpPr>
        <p:sp>
          <p:nvSpPr>
            <p:cNvPr id="18485" name="Text Box 7">
              <a:extLst>
                <a:ext uri="{FF2B5EF4-FFF2-40B4-BE49-F238E27FC236}">
                  <a16:creationId xmlns:a16="http://schemas.microsoft.com/office/drawing/2014/main" id="{0E400613-1060-09B3-D04A-AC140BCDFCC5}"/>
                </a:ext>
              </a:extLst>
            </p:cNvPr>
            <p:cNvSpPr txBox="1">
              <a:spLocks noChangeArrowheads="1"/>
            </p:cNvSpPr>
            <p:nvPr/>
          </p:nvSpPr>
          <p:spPr bwMode="auto">
            <a:xfrm>
              <a:off x="158" y="1389"/>
              <a:ext cx="4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(2)</a:t>
              </a:r>
              <a:r>
                <a:rPr lang="en-US" altLang="zh-CN" sz="2800" b="1"/>
                <a:t> If                                                              </a:t>
              </a:r>
            </a:p>
          </p:txBody>
        </p:sp>
        <p:graphicFrame>
          <p:nvGraphicFramePr>
            <p:cNvPr id="18486" name="Object 8">
              <a:extLst>
                <a:ext uri="{FF2B5EF4-FFF2-40B4-BE49-F238E27FC236}">
                  <a16:creationId xmlns:a16="http://schemas.microsoft.com/office/drawing/2014/main" id="{09FBF124-A0FF-95EA-11FD-FC99DB212DEB}"/>
                </a:ext>
              </a:extLst>
            </p:cNvPr>
            <p:cNvGraphicFramePr>
              <a:graphicFrameLocks noChangeAspect="1"/>
            </p:cNvGraphicFramePr>
            <p:nvPr/>
          </p:nvGraphicFramePr>
          <p:xfrm>
            <a:off x="822" y="1389"/>
            <a:ext cx="3782" cy="333"/>
          </p:xfrm>
          <a:graphic>
            <a:graphicData uri="http://schemas.openxmlformats.org/presentationml/2006/ole">
              <mc:AlternateContent xmlns:mc="http://schemas.openxmlformats.org/markup-compatibility/2006">
                <mc:Choice xmlns:v="urn:schemas-microsoft-com:vml" Requires="v">
                  <p:oleObj name="公式" r:id="rId4" imgW="55587900" imgH="5562600" progId="Equation.3">
                    <p:embed/>
                  </p:oleObj>
                </mc:Choice>
                <mc:Fallback>
                  <p:oleObj name="公式" r:id="rId4" imgW="55587900" imgH="5562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 y="1389"/>
                          <a:ext cx="3782"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6715" name="Group 59">
            <a:extLst>
              <a:ext uri="{FF2B5EF4-FFF2-40B4-BE49-F238E27FC236}">
                <a16:creationId xmlns:a16="http://schemas.microsoft.com/office/drawing/2014/main" id="{30CA4DB1-0AD5-B37E-12C1-A892D07465AF}"/>
              </a:ext>
            </a:extLst>
          </p:cNvPr>
          <p:cNvGrpSpPr>
            <a:grpSpLocks/>
          </p:cNvGrpSpPr>
          <p:nvPr/>
        </p:nvGrpSpPr>
        <p:grpSpPr bwMode="auto">
          <a:xfrm>
            <a:off x="228600" y="2708275"/>
            <a:ext cx="6781800" cy="855663"/>
            <a:chOff x="144" y="1706"/>
            <a:chExt cx="4272" cy="539"/>
          </a:xfrm>
        </p:grpSpPr>
        <p:graphicFrame>
          <p:nvGraphicFramePr>
            <p:cNvPr id="18483" name="Object 10">
              <a:extLst>
                <a:ext uri="{FF2B5EF4-FFF2-40B4-BE49-F238E27FC236}">
                  <a16:creationId xmlns:a16="http://schemas.microsoft.com/office/drawing/2014/main" id="{56726417-5854-B20B-9E5E-0A9CAED436C0}"/>
                </a:ext>
              </a:extLst>
            </p:cNvPr>
            <p:cNvGraphicFramePr>
              <a:graphicFrameLocks noChangeAspect="1"/>
            </p:cNvGraphicFramePr>
            <p:nvPr/>
          </p:nvGraphicFramePr>
          <p:xfrm>
            <a:off x="839" y="1706"/>
            <a:ext cx="3175" cy="539"/>
          </p:xfrm>
          <a:graphic>
            <a:graphicData uri="http://schemas.openxmlformats.org/presentationml/2006/ole">
              <mc:AlternateContent xmlns:mc="http://schemas.openxmlformats.org/markup-compatibility/2006">
                <mc:Choice xmlns:v="urn:schemas-microsoft-com:vml" Requires="v">
                  <p:oleObj name="公式" r:id="rId6" imgW="55003700" imgH="9359900" progId="Equation.3">
                    <p:embed/>
                  </p:oleObj>
                </mc:Choice>
                <mc:Fallback>
                  <p:oleObj name="公式" r:id="rId6" imgW="55003700" imgH="93599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1706"/>
                          <a:ext cx="3175" cy="5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84" name="Text Box 11">
              <a:extLst>
                <a:ext uri="{FF2B5EF4-FFF2-40B4-BE49-F238E27FC236}">
                  <a16:creationId xmlns:a16="http://schemas.microsoft.com/office/drawing/2014/main" id="{BCF5B295-8A7D-37C6-37A9-FE91EFB3D3D2}"/>
                </a:ext>
              </a:extLst>
            </p:cNvPr>
            <p:cNvSpPr txBox="1">
              <a:spLocks noChangeArrowheads="1"/>
            </p:cNvSpPr>
            <p:nvPr/>
          </p:nvSpPr>
          <p:spPr bwMode="auto">
            <a:xfrm>
              <a:off x="144" y="1824"/>
              <a:ext cx="4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(3)</a:t>
              </a:r>
              <a:r>
                <a:rPr lang="en-US" altLang="zh-CN" sz="2800" b="1"/>
                <a:t> If </a:t>
              </a:r>
            </a:p>
          </p:txBody>
        </p:sp>
      </p:grpSp>
      <p:graphicFrame>
        <p:nvGraphicFramePr>
          <p:cNvPr id="966668" name="Object 12">
            <a:extLst>
              <a:ext uri="{FF2B5EF4-FFF2-40B4-BE49-F238E27FC236}">
                <a16:creationId xmlns:a16="http://schemas.microsoft.com/office/drawing/2014/main" id="{254C8786-06E3-F064-25F2-E03722A1F901}"/>
              </a:ext>
            </a:extLst>
          </p:cNvPr>
          <p:cNvGraphicFramePr>
            <a:graphicFrameLocks noChangeAspect="1"/>
          </p:cNvGraphicFramePr>
          <p:nvPr/>
        </p:nvGraphicFramePr>
        <p:xfrm>
          <a:off x="1331913" y="3500438"/>
          <a:ext cx="5040312" cy="879475"/>
        </p:xfrm>
        <a:graphic>
          <a:graphicData uri="http://schemas.openxmlformats.org/presentationml/2006/ole">
            <mc:AlternateContent xmlns:mc="http://schemas.openxmlformats.org/markup-compatibility/2006">
              <mc:Choice xmlns:v="urn:schemas-microsoft-com:vml" Requires="v">
                <p:oleObj name="公式" r:id="rId8" imgW="50609500" imgH="9359900" progId="Equation.3">
                  <p:embed/>
                </p:oleObj>
              </mc:Choice>
              <mc:Fallback>
                <p:oleObj name="公式" r:id="rId8" imgW="50609500" imgH="93599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3500438"/>
                        <a:ext cx="5040312"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6669" name="Object 13">
            <a:extLst>
              <a:ext uri="{FF2B5EF4-FFF2-40B4-BE49-F238E27FC236}">
                <a16:creationId xmlns:a16="http://schemas.microsoft.com/office/drawing/2014/main" id="{7940FC25-338A-B889-15B0-1072DC4E9779}"/>
              </a:ext>
            </a:extLst>
          </p:cNvPr>
          <p:cNvGraphicFramePr>
            <a:graphicFrameLocks noChangeAspect="1"/>
          </p:cNvGraphicFramePr>
          <p:nvPr/>
        </p:nvGraphicFramePr>
        <p:xfrm>
          <a:off x="3132138" y="5294313"/>
          <a:ext cx="701675" cy="433387"/>
        </p:xfrm>
        <a:graphic>
          <a:graphicData uri="http://schemas.openxmlformats.org/presentationml/2006/ole">
            <mc:AlternateContent xmlns:mc="http://schemas.openxmlformats.org/markup-compatibility/2006">
              <mc:Choice xmlns:v="urn:schemas-microsoft-com:vml" Requires="v">
                <p:oleObj name="公式" r:id="rId10" imgW="8483600" imgH="5270500" progId="Equation.3">
                  <p:embed/>
                </p:oleObj>
              </mc:Choice>
              <mc:Fallback>
                <p:oleObj name="公式" r:id="rId10" imgW="8483600" imgH="52705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2138" y="5294313"/>
                        <a:ext cx="7016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6670" name="Group 14">
            <a:extLst>
              <a:ext uri="{FF2B5EF4-FFF2-40B4-BE49-F238E27FC236}">
                <a16:creationId xmlns:a16="http://schemas.microsoft.com/office/drawing/2014/main" id="{B2BE1542-1CB4-CC4A-9D98-B72F4950D23A}"/>
              </a:ext>
            </a:extLst>
          </p:cNvPr>
          <p:cNvGrpSpPr>
            <a:grpSpLocks/>
          </p:cNvGrpSpPr>
          <p:nvPr/>
        </p:nvGrpSpPr>
        <p:grpSpPr bwMode="auto">
          <a:xfrm>
            <a:off x="0" y="4565650"/>
            <a:ext cx="2955925" cy="914400"/>
            <a:chOff x="48" y="3423"/>
            <a:chExt cx="1862" cy="576"/>
          </a:xfrm>
        </p:grpSpPr>
        <p:sp>
          <p:nvSpPr>
            <p:cNvPr id="18479" name="Line 15">
              <a:extLst>
                <a:ext uri="{FF2B5EF4-FFF2-40B4-BE49-F238E27FC236}">
                  <a16:creationId xmlns:a16="http://schemas.microsoft.com/office/drawing/2014/main" id="{070D26D0-A2DD-4F56-5917-C9D774AA2170}"/>
                </a:ext>
              </a:extLst>
            </p:cNvPr>
            <p:cNvSpPr>
              <a:spLocks noChangeShapeType="1"/>
            </p:cNvSpPr>
            <p:nvPr/>
          </p:nvSpPr>
          <p:spPr bwMode="auto">
            <a:xfrm>
              <a:off x="374" y="3866"/>
              <a:ext cx="192" cy="9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80" name="Group 16">
              <a:extLst>
                <a:ext uri="{FF2B5EF4-FFF2-40B4-BE49-F238E27FC236}">
                  <a16:creationId xmlns:a16="http://schemas.microsoft.com/office/drawing/2014/main" id="{D4007F0A-DC94-3F6C-A61A-52F67E43795D}"/>
                </a:ext>
              </a:extLst>
            </p:cNvPr>
            <p:cNvGrpSpPr>
              <a:grpSpLocks/>
            </p:cNvGrpSpPr>
            <p:nvPr/>
          </p:nvGrpSpPr>
          <p:grpSpPr bwMode="auto">
            <a:xfrm>
              <a:off x="48" y="3423"/>
              <a:ext cx="1862" cy="576"/>
              <a:chOff x="346" y="3360"/>
              <a:chExt cx="1862" cy="576"/>
            </a:xfrm>
          </p:grpSpPr>
          <p:sp>
            <p:nvSpPr>
              <p:cNvPr id="18481" name="Oval 17">
                <a:extLst>
                  <a:ext uri="{FF2B5EF4-FFF2-40B4-BE49-F238E27FC236}">
                    <a16:creationId xmlns:a16="http://schemas.microsoft.com/office/drawing/2014/main" id="{04AC94A6-3EB8-7849-E48C-3DC2E5D14109}"/>
                  </a:ext>
                </a:extLst>
              </p:cNvPr>
              <p:cNvSpPr>
                <a:spLocks noChangeArrowheads="1"/>
              </p:cNvSpPr>
              <p:nvPr/>
            </p:nvSpPr>
            <p:spPr bwMode="auto">
              <a:xfrm>
                <a:off x="528" y="3360"/>
                <a:ext cx="1680"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18482" name="Text Box 18">
                <a:extLst>
                  <a:ext uri="{FF2B5EF4-FFF2-40B4-BE49-F238E27FC236}">
                    <a16:creationId xmlns:a16="http://schemas.microsoft.com/office/drawing/2014/main" id="{00EFEB6A-5201-FCE9-36CB-7AE27D890573}"/>
                  </a:ext>
                </a:extLst>
              </p:cNvPr>
              <p:cNvSpPr txBox="1">
                <a:spLocks noChangeArrowheads="1"/>
              </p:cNvSpPr>
              <p:nvPr/>
            </p:nvSpPr>
            <p:spPr bwMode="auto">
              <a:xfrm>
                <a:off x="346" y="35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L</a:t>
                </a:r>
              </a:p>
            </p:txBody>
          </p:sp>
        </p:grpSp>
      </p:grpSp>
      <p:grpSp>
        <p:nvGrpSpPr>
          <p:cNvPr id="966675" name="Group 19">
            <a:extLst>
              <a:ext uri="{FF2B5EF4-FFF2-40B4-BE49-F238E27FC236}">
                <a16:creationId xmlns:a16="http://schemas.microsoft.com/office/drawing/2014/main" id="{A902A0F5-904F-2788-FA70-66B38AAC080B}"/>
              </a:ext>
            </a:extLst>
          </p:cNvPr>
          <p:cNvGrpSpPr>
            <a:grpSpLocks/>
          </p:cNvGrpSpPr>
          <p:nvPr/>
        </p:nvGrpSpPr>
        <p:grpSpPr bwMode="auto">
          <a:xfrm>
            <a:off x="2484438" y="4724400"/>
            <a:ext cx="838200" cy="644525"/>
            <a:chOff x="1622" y="3519"/>
            <a:chExt cx="528" cy="406"/>
          </a:xfrm>
        </p:grpSpPr>
        <p:grpSp>
          <p:nvGrpSpPr>
            <p:cNvPr id="18473" name="Group 20">
              <a:extLst>
                <a:ext uri="{FF2B5EF4-FFF2-40B4-BE49-F238E27FC236}">
                  <a16:creationId xmlns:a16="http://schemas.microsoft.com/office/drawing/2014/main" id="{33430767-68A3-C86E-1913-793805741093}"/>
                </a:ext>
              </a:extLst>
            </p:cNvPr>
            <p:cNvGrpSpPr>
              <a:grpSpLocks/>
            </p:cNvGrpSpPr>
            <p:nvPr/>
          </p:nvGrpSpPr>
          <p:grpSpPr bwMode="auto">
            <a:xfrm>
              <a:off x="1670" y="3519"/>
              <a:ext cx="430" cy="406"/>
              <a:chOff x="1968" y="3456"/>
              <a:chExt cx="430" cy="406"/>
            </a:xfrm>
          </p:grpSpPr>
          <p:sp>
            <p:nvSpPr>
              <p:cNvPr id="18477" name="Line 21">
                <a:extLst>
                  <a:ext uri="{FF2B5EF4-FFF2-40B4-BE49-F238E27FC236}">
                    <a16:creationId xmlns:a16="http://schemas.microsoft.com/office/drawing/2014/main" id="{5878F0EA-9D32-4300-6DDB-9BEB991C3CC9}"/>
                  </a:ext>
                </a:extLst>
              </p:cNvPr>
              <p:cNvSpPr>
                <a:spLocks noChangeShapeType="1"/>
              </p:cNvSpPr>
              <p:nvPr/>
            </p:nvSpPr>
            <p:spPr bwMode="auto">
              <a:xfrm flipH="1">
                <a:off x="1968" y="3670"/>
                <a:ext cx="288" cy="192"/>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78" name="Object 22">
                <a:extLst>
                  <a:ext uri="{FF2B5EF4-FFF2-40B4-BE49-F238E27FC236}">
                    <a16:creationId xmlns:a16="http://schemas.microsoft.com/office/drawing/2014/main" id="{8E892259-3505-CE8F-8A17-F5ADAB92F36F}"/>
                  </a:ext>
                </a:extLst>
              </p:cNvPr>
              <p:cNvGraphicFramePr>
                <a:graphicFrameLocks noChangeAspect="1"/>
              </p:cNvGraphicFramePr>
              <p:nvPr/>
            </p:nvGraphicFramePr>
            <p:xfrm>
              <a:off x="2208" y="3456"/>
              <a:ext cx="190" cy="236"/>
            </p:xfrm>
            <a:graphic>
              <a:graphicData uri="http://schemas.openxmlformats.org/presentationml/2006/ole">
                <mc:AlternateContent xmlns:mc="http://schemas.openxmlformats.org/markup-compatibility/2006">
                  <mc:Choice xmlns:v="urn:schemas-microsoft-com:vml" Requires="v">
                    <p:oleObj name="公式" r:id="rId12" imgW="2628900" imgH="3213100" progId="Equation.3">
                      <p:embed/>
                    </p:oleObj>
                  </mc:Choice>
                  <mc:Fallback>
                    <p:oleObj name="公式" r:id="rId12" imgW="2628900" imgH="3213100" progId="Equation.3">
                      <p:embed/>
                      <p:pic>
                        <p:nvPicPr>
                          <p:cNvPr id="0"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8" y="3456"/>
                            <a:ext cx="19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74" name="Rectangle 23">
              <a:extLst>
                <a:ext uri="{FF2B5EF4-FFF2-40B4-BE49-F238E27FC236}">
                  <a16:creationId xmlns:a16="http://schemas.microsoft.com/office/drawing/2014/main" id="{6A392DAC-5542-F174-1C12-07BEA8082219}"/>
                </a:ext>
              </a:extLst>
            </p:cNvPr>
            <p:cNvSpPr>
              <a:spLocks noChangeArrowheads="1"/>
            </p:cNvSpPr>
            <p:nvPr/>
          </p:nvSpPr>
          <p:spPr bwMode="auto">
            <a:xfrm rot="-2250865">
              <a:off x="1622" y="3644"/>
              <a:ext cx="528"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aphicFrame>
          <p:nvGraphicFramePr>
            <p:cNvPr id="18475" name="Object 24">
              <a:extLst>
                <a:ext uri="{FF2B5EF4-FFF2-40B4-BE49-F238E27FC236}">
                  <a16:creationId xmlns:a16="http://schemas.microsoft.com/office/drawing/2014/main" id="{90D17403-DA9D-9DE5-C0D6-A3011E829A2B}"/>
                </a:ext>
              </a:extLst>
            </p:cNvPr>
            <p:cNvGraphicFramePr>
              <a:graphicFrameLocks noChangeAspect="1"/>
            </p:cNvGraphicFramePr>
            <p:nvPr/>
          </p:nvGraphicFramePr>
          <p:xfrm>
            <a:off x="1909" y="3530"/>
            <a:ext cx="211" cy="236"/>
          </p:xfrm>
          <a:graphic>
            <a:graphicData uri="http://schemas.openxmlformats.org/presentationml/2006/ole">
              <mc:AlternateContent xmlns:mc="http://schemas.openxmlformats.org/markup-compatibility/2006">
                <mc:Choice xmlns:v="urn:schemas-microsoft-com:vml" Requires="v">
                  <p:oleObj name="公式" r:id="rId14" imgW="2921000" imgH="3213100" progId="Equation.3">
                    <p:embed/>
                  </p:oleObj>
                </mc:Choice>
                <mc:Fallback>
                  <p:oleObj name="公式" r:id="rId14" imgW="2921000" imgH="321310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9" y="3530"/>
                          <a:ext cx="211" cy="236"/>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6" name="Line 25">
              <a:extLst>
                <a:ext uri="{FF2B5EF4-FFF2-40B4-BE49-F238E27FC236}">
                  <a16:creationId xmlns:a16="http://schemas.microsoft.com/office/drawing/2014/main" id="{F60C8246-FF99-7C21-A9FD-7F2BB0CB9348}"/>
                </a:ext>
              </a:extLst>
            </p:cNvPr>
            <p:cNvSpPr>
              <a:spLocks noChangeShapeType="1"/>
            </p:cNvSpPr>
            <p:nvPr/>
          </p:nvSpPr>
          <p:spPr bwMode="auto">
            <a:xfrm flipH="1">
              <a:off x="1740" y="3720"/>
              <a:ext cx="216" cy="132"/>
            </a:xfrm>
            <a:prstGeom prst="line">
              <a:avLst/>
            </a:prstGeom>
            <a:noFill/>
            <a:ln w="57150">
              <a:solidFill>
                <a:srgbClr val="FD63C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66682" name="Group 26">
            <a:extLst>
              <a:ext uri="{FF2B5EF4-FFF2-40B4-BE49-F238E27FC236}">
                <a16:creationId xmlns:a16="http://schemas.microsoft.com/office/drawing/2014/main" id="{3A08B92B-3386-A879-77A6-5F616D27D697}"/>
              </a:ext>
            </a:extLst>
          </p:cNvPr>
          <p:cNvGrpSpPr>
            <a:grpSpLocks/>
          </p:cNvGrpSpPr>
          <p:nvPr/>
        </p:nvGrpSpPr>
        <p:grpSpPr bwMode="auto">
          <a:xfrm>
            <a:off x="8101013" y="4984750"/>
            <a:ext cx="838200" cy="561975"/>
            <a:chOff x="2345" y="3604"/>
            <a:chExt cx="528" cy="354"/>
          </a:xfrm>
        </p:grpSpPr>
        <p:sp>
          <p:nvSpPr>
            <p:cNvPr id="18470" name="Rectangle 27">
              <a:extLst>
                <a:ext uri="{FF2B5EF4-FFF2-40B4-BE49-F238E27FC236}">
                  <a16:creationId xmlns:a16="http://schemas.microsoft.com/office/drawing/2014/main" id="{2E4CA0B9-8D3F-461F-5DD1-8D9B476F45DD}"/>
                </a:ext>
              </a:extLst>
            </p:cNvPr>
            <p:cNvSpPr>
              <a:spLocks noChangeArrowheads="1"/>
            </p:cNvSpPr>
            <p:nvPr/>
          </p:nvSpPr>
          <p:spPr bwMode="auto">
            <a:xfrm rot="-2250865">
              <a:off x="2345" y="3718"/>
              <a:ext cx="528" cy="19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18471" name="Line 28">
              <a:extLst>
                <a:ext uri="{FF2B5EF4-FFF2-40B4-BE49-F238E27FC236}">
                  <a16:creationId xmlns:a16="http://schemas.microsoft.com/office/drawing/2014/main" id="{14F0D2F2-F86C-ABD6-B9DC-1AF2319ED3E6}"/>
                </a:ext>
              </a:extLst>
            </p:cNvPr>
            <p:cNvSpPr>
              <a:spLocks noChangeShapeType="1"/>
            </p:cNvSpPr>
            <p:nvPr/>
          </p:nvSpPr>
          <p:spPr bwMode="auto">
            <a:xfrm flipH="1">
              <a:off x="2402" y="3766"/>
              <a:ext cx="288" cy="192"/>
            </a:xfrm>
            <a:prstGeom prst="line">
              <a:avLst/>
            </a:prstGeom>
            <a:noFill/>
            <a:ln w="76200">
              <a:solidFill>
                <a:srgbClr val="FF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72" name="Object 29">
              <a:extLst>
                <a:ext uri="{FF2B5EF4-FFF2-40B4-BE49-F238E27FC236}">
                  <a16:creationId xmlns:a16="http://schemas.microsoft.com/office/drawing/2014/main" id="{A43106DF-F523-6102-A13B-6B718F76543C}"/>
                </a:ext>
              </a:extLst>
            </p:cNvPr>
            <p:cNvGraphicFramePr>
              <a:graphicFrameLocks noChangeAspect="1"/>
            </p:cNvGraphicFramePr>
            <p:nvPr/>
          </p:nvGraphicFramePr>
          <p:xfrm>
            <a:off x="2632" y="3604"/>
            <a:ext cx="211" cy="236"/>
          </p:xfrm>
          <a:graphic>
            <a:graphicData uri="http://schemas.openxmlformats.org/presentationml/2006/ole">
              <mc:AlternateContent xmlns:mc="http://schemas.openxmlformats.org/markup-compatibility/2006">
                <mc:Choice xmlns:v="urn:schemas-microsoft-com:vml" Requires="v">
                  <p:oleObj name="公式" r:id="rId16" imgW="2921000" imgH="3213100" progId="Equation.3">
                    <p:embed/>
                  </p:oleObj>
                </mc:Choice>
                <mc:Fallback>
                  <p:oleObj name="公式" r:id="rId16" imgW="2921000" imgH="3213100"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32" y="3604"/>
                          <a:ext cx="211" cy="236"/>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6686" name="Group 30">
            <a:extLst>
              <a:ext uri="{FF2B5EF4-FFF2-40B4-BE49-F238E27FC236}">
                <a16:creationId xmlns:a16="http://schemas.microsoft.com/office/drawing/2014/main" id="{254590B2-BC84-DE14-320D-DF260FE927D2}"/>
              </a:ext>
            </a:extLst>
          </p:cNvPr>
          <p:cNvGrpSpPr>
            <a:grpSpLocks/>
          </p:cNvGrpSpPr>
          <p:nvPr/>
        </p:nvGrpSpPr>
        <p:grpSpPr bwMode="auto">
          <a:xfrm>
            <a:off x="5678488" y="4051300"/>
            <a:ext cx="2986087" cy="2041525"/>
            <a:chOff x="3625" y="2938"/>
            <a:chExt cx="1881" cy="1286"/>
          </a:xfrm>
        </p:grpSpPr>
        <p:grpSp>
          <p:nvGrpSpPr>
            <p:cNvPr id="18455" name="Group 31">
              <a:extLst>
                <a:ext uri="{FF2B5EF4-FFF2-40B4-BE49-F238E27FC236}">
                  <a16:creationId xmlns:a16="http://schemas.microsoft.com/office/drawing/2014/main" id="{21B2F6E8-AC64-B2BA-8051-496A33845EDB}"/>
                </a:ext>
              </a:extLst>
            </p:cNvPr>
            <p:cNvGrpSpPr>
              <a:grpSpLocks/>
            </p:cNvGrpSpPr>
            <p:nvPr/>
          </p:nvGrpSpPr>
          <p:grpSpPr bwMode="auto">
            <a:xfrm>
              <a:off x="4287" y="3117"/>
              <a:ext cx="735" cy="1107"/>
              <a:chOff x="1008" y="3117"/>
              <a:chExt cx="735" cy="1107"/>
            </a:xfrm>
          </p:grpSpPr>
          <p:sp>
            <p:nvSpPr>
              <p:cNvPr id="18461" name="Line 32">
                <a:extLst>
                  <a:ext uri="{FF2B5EF4-FFF2-40B4-BE49-F238E27FC236}">
                    <a16:creationId xmlns:a16="http://schemas.microsoft.com/office/drawing/2014/main" id="{8CA2C860-5DF4-C9D9-899B-91F4D94A6806}"/>
                  </a:ext>
                </a:extLst>
              </p:cNvPr>
              <p:cNvSpPr>
                <a:spLocks noChangeShapeType="1"/>
              </p:cNvSpPr>
              <p:nvPr/>
            </p:nvSpPr>
            <p:spPr bwMode="auto">
              <a:xfrm flipV="1">
                <a:off x="1008" y="3120"/>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Line 33">
                <a:extLst>
                  <a:ext uri="{FF2B5EF4-FFF2-40B4-BE49-F238E27FC236}">
                    <a16:creationId xmlns:a16="http://schemas.microsoft.com/office/drawing/2014/main" id="{02C623C8-05FD-B416-5975-4D37668C8C52}"/>
                  </a:ext>
                </a:extLst>
              </p:cNvPr>
              <p:cNvSpPr>
                <a:spLocks noChangeShapeType="1"/>
              </p:cNvSpPr>
              <p:nvPr/>
            </p:nvSpPr>
            <p:spPr bwMode="auto">
              <a:xfrm flipV="1">
                <a:off x="1104" y="3117"/>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3" name="Line 34">
                <a:extLst>
                  <a:ext uri="{FF2B5EF4-FFF2-40B4-BE49-F238E27FC236}">
                    <a16:creationId xmlns:a16="http://schemas.microsoft.com/office/drawing/2014/main" id="{4F0A1569-57A1-77BA-057A-5C0D19C7068B}"/>
                  </a:ext>
                </a:extLst>
              </p:cNvPr>
              <p:cNvSpPr>
                <a:spLocks noChangeShapeType="1"/>
              </p:cNvSpPr>
              <p:nvPr/>
            </p:nvSpPr>
            <p:spPr bwMode="auto">
              <a:xfrm flipV="1">
                <a:off x="1743" y="31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4" name="Line 35">
                <a:extLst>
                  <a:ext uri="{FF2B5EF4-FFF2-40B4-BE49-F238E27FC236}">
                    <a16:creationId xmlns:a16="http://schemas.microsoft.com/office/drawing/2014/main" id="{596EE342-9786-E39A-A603-6450EFFD4152}"/>
                  </a:ext>
                </a:extLst>
              </p:cNvPr>
              <p:cNvSpPr>
                <a:spLocks noChangeShapeType="1"/>
              </p:cNvSpPr>
              <p:nvPr/>
            </p:nvSpPr>
            <p:spPr bwMode="auto">
              <a:xfrm flipV="1">
                <a:off x="1632" y="31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5" name="Line 36">
                <a:extLst>
                  <a:ext uri="{FF2B5EF4-FFF2-40B4-BE49-F238E27FC236}">
                    <a16:creationId xmlns:a16="http://schemas.microsoft.com/office/drawing/2014/main" id="{940ABCD0-6E9B-ED3D-0C97-805E634D0045}"/>
                  </a:ext>
                </a:extLst>
              </p:cNvPr>
              <p:cNvSpPr>
                <a:spLocks noChangeShapeType="1"/>
              </p:cNvSpPr>
              <p:nvPr/>
            </p:nvSpPr>
            <p:spPr bwMode="auto">
              <a:xfrm flipV="1">
                <a:off x="1200" y="3135"/>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6" name="Line 37">
                <a:extLst>
                  <a:ext uri="{FF2B5EF4-FFF2-40B4-BE49-F238E27FC236}">
                    <a16:creationId xmlns:a16="http://schemas.microsoft.com/office/drawing/2014/main" id="{25DD9CB9-29CE-5AD6-4349-9778A6313041}"/>
                  </a:ext>
                </a:extLst>
              </p:cNvPr>
              <p:cNvSpPr>
                <a:spLocks noChangeShapeType="1"/>
              </p:cNvSpPr>
              <p:nvPr/>
            </p:nvSpPr>
            <p:spPr bwMode="auto">
              <a:xfrm flipV="1">
                <a:off x="1200" y="3142"/>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7" name="Line 38">
                <a:extLst>
                  <a:ext uri="{FF2B5EF4-FFF2-40B4-BE49-F238E27FC236}">
                    <a16:creationId xmlns:a16="http://schemas.microsoft.com/office/drawing/2014/main" id="{89C282DE-37ED-898D-2B98-4E4426FE557B}"/>
                  </a:ext>
                </a:extLst>
              </p:cNvPr>
              <p:cNvSpPr>
                <a:spLocks noChangeShapeType="1"/>
              </p:cNvSpPr>
              <p:nvPr/>
            </p:nvSpPr>
            <p:spPr bwMode="auto">
              <a:xfrm flipV="1">
                <a:off x="1296" y="3135"/>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8" name="Line 39">
                <a:extLst>
                  <a:ext uri="{FF2B5EF4-FFF2-40B4-BE49-F238E27FC236}">
                    <a16:creationId xmlns:a16="http://schemas.microsoft.com/office/drawing/2014/main" id="{E42C4A63-29FC-44A4-4AC1-A0281F3ED6A7}"/>
                  </a:ext>
                </a:extLst>
              </p:cNvPr>
              <p:cNvSpPr>
                <a:spLocks noChangeShapeType="1"/>
              </p:cNvSpPr>
              <p:nvPr/>
            </p:nvSpPr>
            <p:spPr bwMode="auto">
              <a:xfrm flipV="1">
                <a:off x="1407" y="3157"/>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9" name="Line 40">
                <a:extLst>
                  <a:ext uri="{FF2B5EF4-FFF2-40B4-BE49-F238E27FC236}">
                    <a16:creationId xmlns:a16="http://schemas.microsoft.com/office/drawing/2014/main" id="{942B91B6-060E-EB13-B5C5-048B4905EFB9}"/>
                  </a:ext>
                </a:extLst>
              </p:cNvPr>
              <p:cNvSpPr>
                <a:spLocks noChangeShapeType="1"/>
              </p:cNvSpPr>
              <p:nvPr/>
            </p:nvSpPr>
            <p:spPr bwMode="auto">
              <a:xfrm flipV="1">
                <a:off x="1536" y="31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56" name="Line 41">
              <a:extLst>
                <a:ext uri="{FF2B5EF4-FFF2-40B4-BE49-F238E27FC236}">
                  <a16:creationId xmlns:a16="http://schemas.microsoft.com/office/drawing/2014/main" id="{DFEE7DA4-4D1F-FC14-2D50-68F0C7DC5319}"/>
                </a:ext>
              </a:extLst>
            </p:cNvPr>
            <p:cNvSpPr>
              <a:spLocks noChangeShapeType="1"/>
            </p:cNvSpPr>
            <p:nvPr/>
          </p:nvSpPr>
          <p:spPr bwMode="auto">
            <a:xfrm>
              <a:off x="3951" y="3803"/>
              <a:ext cx="192" cy="9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57" name="Group 42">
              <a:extLst>
                <a:ext uri="{FF2B5EF4-FFF2-40B4-BE49-F238E27FC236}">
                  <a16:creationId xmlns:a16="http://schemas.microsoft.com/office/drawing/2014/main" id="{39B12F21-9FF4-6BD0-D818-63F9800FBF88}"/>
                </a:ext>
              </a:extLst>
            </p:cNvPr>
            <p:cNvGrpSpPr>
              <a:grpSpLocks/>
            </p:cNvGrpSpPr>
            <p:nvPr/>
          </p:nvGrpSpPr>
          <p:grpSpPr bwMode="auto">
            <a:xfrm>
              <a:off x="3625" y="3360"/>
              <a:ext cx="1862" cy="576"/>
              <a:chOff x="346" y="3360"/>
              <a:chExt cx="1862" cy="576"/>
            </a:xfrm>
          </p:grpSpPr>
          <p:sp>
            <p:nvSpPr>
              <p:cNvPr id="18459" name="Oval 43">
                <a:extLst>
                  <a:ext uri="{FF2B5EF4-FFF2-40B4-BE49-F238E27FC236}">
                    <a16:creationId xmlns:a16="http://schemas.microsoft.com/office/drawing/2014/main" id="{13F39E92-F848-9B8C-49BF-7A9E97BF2AF6}"/>
                  </a:ext>
                </a:extLst>
              </p:cNvPr>
              <p:cNvSpPr>
                <a:spLocks noChangeArrowheads="1"/>
              </p:cNvSpPr>
              <p:nvPr/>
            </p:nvSpPr>
            <p:spPr bwMode="auto">
              <a:xfrm>
                <a:off x="528" y="3360"/>
                <a:ext cx="1680" cy="5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sp>
            <p:nvSpPr>
              <p:cNvPr id="18460" name="Text Box 44">
                <a:extLst>
                  <a:ext uri="{FF2B5EF4-FFF2-40B4-BE49-F238E27FC236}">
                    <a16:creationId xmlns:a16="http://schemas.microsoft.com/office/drawing/2014/main" id="{010BCE3E-6B1A-5696-D36D-C109BB8FC87B}"/>
                  </a:ext>
                </a:extLst>
              </p:cNvPr>
              <p:cNvSpPr txBox="1">
                <a:spLocks noChangeArrowheads="1"/>
              </p:cNvSpPr>
              <p:nvPr/>
            </p:nvSpPr>
            <p:spPr bwMode="auto">
              <a:xfrm>
                <a:off x="346" y="350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L</a:t>
                </a:r>
              </a:p>
            </p:txBody>
          </p:sp>
        </p:grpSp>
        <p:graphicFrame>
          <p:nvGraphicFramePr>
            <p:cNvPr id="18458" name="Object 45">
              <a:extLst>
                <a:ext uri="{FF2B5EF4-FFF2-40B4-BE49-F238E27FC236}">
                  <a16:creationId xmlns:a16="http://schemas.microsoft.com/office/drawing/2014/main" id="{FA5FA07C-430F-F6B9-A053-33C9017227A3}"/>
                </a:ext>
              </a:extLst>
            </p:cNvPr>
            <p:cNvGraphicFramePr>
              <a:graphicFrameLocks noChangeAspect="1"/>
            </p:cNvGraphicFramePr>
            <p:nvPr/>
          </p:nvGraphicFramePr>
          <p:xfrm>
            <a:off x="5150" y="2938"/>
            <a:ext cx="356" cy="221"/>
          </p:xfrm>
          <a:graphic>
            <a:graphicData uri="http://schemas.openxmlformats.org/presentationml/2006/ole">
              <mc:AlternateContent xmlns:mc="http://schemas.openxmlformats.org/markup-compatibility/2006">
                <mc:Choice xmlns:v="urn:schemas-microsoft-com:vml" Requires="v">
                  <p:oleObj name="公式" r:id="rId18" imgW="8483600" imgH="5270500" progId="Equation.3">
                    <p:embed/>
                  </p:oleObj>
                </mc:Choice>
                <mc:Fallback>
                  <p:oleObj name="公式" r:id="rId18" imgW="8483600" imgH="5270500"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50" y="2938"/>
                          <a:ext cx="356"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6702" name="Group 46">
            <a:extLst>
              <a:ext uri="{FF2B5EF4-FFF2-40B4-BE49-F238E27FC236}">
                <a16:creationId xmlns:a16="http://schemas.microsoft.com/office/drawing/2014/main" id="{E93748E0-F1CC-A497-D1FD-54151387190D}"/>
              </a:ext>
            </a:extLst>
          </p:cNvPr>
          <p:cNvGrpSpPr>
            <a:grpSpLocks/>
          </p:cNvGrpSpPr>
          <p:nvPr/>
        </p:nvGrpSpPr>
        <p:grpSpPr bwMode="auto">
          <a:xfrm>
            <a:off x="723900" y="4179888"/>
            <a:ext cx="1493838" cy="1757362"/>
            <a:chOff x="504" y="3180"/>
            <a:chExt cx="941" cy="1107"/>
          </a:xfrm>
        </p:grpSpPr>
        <p:grpSp>
          <p:nvGrpSpPr>
            <p:cNvPr id="18444" name="Group 47">
              <a:extLst>
                <a:ext uri="{FF2B5EF4-FFF2-40B4-BE49-F238E27FC236}">
                  <a16:creationId xmlns:a16="http://schemas.microsoft.com/office/drawing/2014/main" id="{1BDF9CD4-7BFE-0B26-0944-25F442B852C8}"/>
                </a:ext>
              </a:extLst>
            </p:cNvPr>
            <p:cNvGrpSpPr>
              <a:grpSpLocks/>
            </p:cNvGrpSpPr>
            <p:nvPr/>
          </p:nvGrpSpPr>
          <p:grpSpPr bwMode="auto">
            <a:xfrm>
              <a:off x="710" y="3180"/>
              <a:ext cx="735" cy="1107"/>
              <a:chOff x="1008" y="3117"/>
              <a:chExt cx="735" cy="1107"/>
            </a:xfrm>
          </p:grpSpPr>
          <p:sp>
            <p:nvSpPr>
              <p:cNvPr id="18446" name="Line 48">
                <a:extLst>
                  <a:ext uri="{FF2B5EF4-FFF2-40B4-BE49-F238E27FC236}">
                    <a16:creationId xmlns:a16="http://schemas.microsoft.com/office/drawing/2014/main" id="{F9746AF0-DB1B-8134-2BC3-C5720D945542}"/>
                  </a:ext>
                </a:extLst>
              </p:cNvPr>
              <p:cNvSpPr>
                <a:spLocks noChangeShapeType="1"/>
              </p:cNvSpPr>
              <p:nvPr/>
            </p:nvSpPr>
            <p:spPr bwMode="auto">
              <a:xfrm flipV="1">
                <a:off x="1008" y="3120"/>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7" name="Line 49">
                <a:extLst>
                  <a:ext uri="{FF2B5EF4-FFF2-40B4-BE49-F238E27FC236}">
                    <a16:creationId xmlns:a16="http://schemas.microsoft.com/office/drawing/2014/main" id="{F3C18F48-B999-A576-785D-1E97432FB0CD}"/>
                  </a:ext>
                </a:extLst>
              </p:cNvPr>
              <p:cNvSpPr>
                <a:spLocks noChangeShapeType="1"/>
              </p:cNvSpPr>
              <p:nvPr/>
            </p:nvSpPr>
            <p:spPr bwMode="auto">
              <a:xfrm flipV="1">
                <a:off x="1104" y="3117"/>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50">
                <a:extLst>
                  <a:ext uri="{FF2B5EF4-FFF2-40B4-BE49-F238E27FC236}">
                    <a16:creationId xmlns:a16="http://schemas.microsoft.com/office/drawing/2014/main" id="{0ACBC0B0-CDF3-787C-7A34-6913F681EA4D}"/>
                  </a:ext>
                </a:extLst>
              </p:cNvPr>
              <p:cNvSpPr>
                <a:spLocks noChangeShapeType="1"/>
              </p:cNvSpPr>
              <p:nvPr/>
            </p:nvSpPr>
            <p:spPr bwMode="auto">
              <a:xfrm flipV="1">
                <a:off x="1743" y="31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9" name="Line 51">
                <a:extLst>
                  <a:ext uri="{FF2B5EF4-FFF2-40B4-BE49-F238E27FC236}">
                    <a16:creationId xmlns:a16="http://schemas.microsoft.com/office/drawing/2014/main" id="{919C4CFD-BDE3-936A-361E-60AE340288C9}"/>
                  </a:ext>
                </a:extLst>
              </p:cNvPr>
              <p:cNvSpPr>
                <a:spLocks noChangeShapeType="1"/>
              </p:cNvSpPr>
              <p:nvPr/>
            </p:nvSpPr>
            <p:spPr bwMode="auto">
              <a:xfrm flipV="1">
                <a:off x="1632" y="31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0" name="Line 52">
                <a:extLst>
                  <a:ext uri="{FF2B5EF4-FFF2-40B4-BE49-F238E27FC236}">
                    <a16:creationId xmlns:a16="http://schemas.microsoft.com/office/drawing/2014/main" id="{AC49D3DA-ED59-1A38-3C43-2A1F2DD62EF1}"/>
                  </a:ext>
                </a:extLst>
              </p:cNvPr>
              <p:cNvSpPr>
                <a:spLocks noChangeShapeType="1"/>
              </p:cNvSpPr>
              <p:nvPr/>
            </p:nvSpPr>
            <p:spPr bwMode="auto">
              <a:xfrm flipV="1">
                <a:off x="1200" y="3135"/>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1" name="Line 53">
                <a:extLst>
                  <a:ext uri="{FF2B5EF4-FFF2-40B4-BE49-F238E27FC236}">
                    <a16:creationId xmlns:a16="http://schemas.microsoft.com/office/drawing/2014/main" id="{6CAEF6C8-3D87-B0AE-98FC-5F662C2ED25E}"/>
                  </a:ext>
                </a:extLst>
              </p:cNvPr>
              <p:cNvSpPr>
                <a:spLocks noChangeShapeType="1"/>
              </p:cNvSpPr>
              <p:nvPr/>
            </p:nvSpPr>
            <p:spPr bwMode="auto">
              <a:xfrm flipV="1">
                <a:off x="1200" y="3142"/>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2" name="Line 54">
                <a:extLst>
                  <a:ext uri="{FF2B5EF4-FFF2-40B4-BE49-F238E27FC236}">
                    <a16:creationId xmlns:a16="http://schemas.microsoft.com/office/drawing/2014/main" id="{FA360F7F-C5ED-83EA-D363-514AC515A94F}"/>
                  </a:ext>
                </a:extLst>
              </p:cNvPr>
              <p:cNvSpPr>
                <a:spLocks noChangeShapeType="1"/>
              </p:cNvSpPr>
              <p:nvPr/>
            </p:nvSpPr>
            <p:spPr bwMode="auto">
              <a:xfrm flipV="1">
                <a:off x="1296" y="3135"/>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Line 55">
                <a:extLst>
                  <a:ext uri="{FF2B5EF4-FFF2-40B4-BE49-F238E27FC236}">
                    <a16:creationId xmlns:a16="http://schemas.microsoft.com/office/drawing/2014/main" id="{BFFE4EBA-BA16-66CB-A584-681E9D20AD2A}"/>
                  </a:ext>
                </a:extLst>
              </p:cNvPr>
              <p:cNvSpPr>
                <a:spLocks noChangeShapeType="1"/>
              </p:cNvSpPr>
              <p:nvPr/>
            </p:nvSpPr>
            <p:spPr bwMode="auto">
              <a:xfrm flipV="1">
                <a:off x="1407" y="3157"/>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4" name="Line 56">
                <a:extLst>
                  <a:ext uri="{FF2B5EF4-FFF2-40B4-BE49-F238E27FC236}">
                    <a16:creationId xmlns:a16="http://schemas.microsoft.com/office/drawing/2014/main" id="{DBF94267-FEA7-ED05-D0D6-EEAA3968BCDC}"/>
                  </a:ext>
                </a:extLst>
              </p:cNvPr>
              <p:cNvSpPr>
                <a:spLocks noChangeShapeType="1"/>
              </p:cNvSpPr>
              <p:nvPr/>
            </p:nvSpPr>
            <p:spPr bwMode="auto">
              <a:xfrm flipV="1">
                <a:off x="1536" y="3168"/>
                <a:ext cx="0" cy="10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8445" name="Object 57">
              <a:extLst>
                <a:ext uri="{FF2B5EF4-FFF2-40B4-BE49-F238E27FC236}">
                  <a16:creationId xmlns:a16="http://schemas.microsoft.com/office/drawing/2014/main" id="{097E11DE-81A9-2078-7C94-64F96FFE7790}"/>
                </a:ext>
              </a:extLst>
            </p:cNvPr>
            <p:cNvGraphicFramePr>
              <a:graphicFrameLocks noChangeAspect="1"/>
            </p:cNvGraphicFramePr>
            <p:nvPr/>
          </p:nvGraphicFramePr>
          <p:xfrm>
            <a:off x="504" y="3216"/>
            <a:ext cx="194" cy="240"/>
          </p:xfrm>
          <a:graphic>
            <a:graphicData uri="http://schemas.openxmlformats.org/presentationml/2006/ole">
              <mc:AlternateContent xmlns:mc="http://schemas.openxmlformats.org/markup-compatibility/2006">
                <mc:Choice xmlns:v="urn:schemas-microsoft-com:vml" Requires="v">
                  <p:oleObj name="Equation" r:id="rId20" imgW="4978400" imgH="6146800" progId="Equation.3">
                    <p:embed/>
                  </p:oleObj>
                </mc:Choice>
                <mc:Fallback>
                  <p:oleObj name="Equation" r:id="rId20" imgW="4978400" imgH="6146800" progId="Equation.3">
                    <p:embed/>
                    <p:pic>
                      <p:nvPicPr>
                        <p:cNvPr id="0"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04" y="3216"/>
                          <a:ext cx="19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6658"/>
                                        </p:tgtEl>
                                        <p:attrNameLst>
                                          <p:attrName>style.visibility</p:attrName>
                                        </p:attrNameLst>
                                      </p:cBhvr>
                                      <p:to>
                                        <p:strVal val="visible"/>
                                      </p:to>
                                    </p:set>
                                    <p:animEffect transition="in" filter="wipe(left)">
                                      <p:cBhvr>
                                        <p:cTn id="7" dur="500"/>
                                        <p:tgtEl>
                                          <p:spTgt spid="966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6659"/>
                                        </p:tgtEl>
                                        <p:attrNameLst>
                                          <p:attrName>style.visibility</p:attrName>
                                        </p:attrNameLst>
                                      </p:cBhvr>
                                      <p:to>
                                        <p:strVal val="visible"/>
                                      </p:to>
                                    </p:set>
                                    <p:animEffect transition="in" filter="wipe(left)">
                                      <p:cBhvr>
                                        <p:cTn id="12" dur="500"/>
                                        <p:tgtEl>
                                          <p:spTgt spid="966659"/>
                                        </p:tgtEl>
                                      </p:cBhvr>
                                    </p:animEffect>
                                  </p:childTnLst>
                                </p:cTn>
                              </p:par>
                            </p:childTnLst>
                          </p:cTn>
                        </p:par>
                        <p:par>
                          <p:cTn id="13" fill="hold" nodeType="afterGroup">
                            <p:stCondLst>
                              <p:cond delay="500"/>
                            </p:stCondLst>
                            <p:childTnLst>
                              <p:par>
                                <p:cTn id="14" presetID="9" presetClass="entr" presetSubtype="0" fill="hold" nodeType="afterEffect">
                                  <p:stCondLst>
                                    <p:cond delay="1000"/>
                                  </p:stCondLst>
                                  <p:childTnLst>
                                    <p:set>
                                      <p:cBhvr>
                                        <p:cTn id="15" dur="1" fill="hold">
                                          <p:stCondLst>
                                            <p:cond delay="0"/>
                                          </p:stCondLst>
                                        </p:cTn>
                                        <p:tgtEl>
                                          <p:spTgt spid="966670"/>
                                        </p:tgtEl>
                                        <p:attrNameLst>
                                          <p:attrName>style.visibility</p:attrName>
                                        </p:attrNameLst>
                                      </p:cBhvr>
                                      <p:to>
                                        <p:strVal val="visible"/>
                                      </p:to>
                                    </p:set>
                                    <p:animEffect transition="in" filter="dissolve">
                                      <p:cBhvr>
                                        <p:cTn id="16" dur="500"/>
                                        <p:tgtEl>
                                          <p:spTgt spid="966670"/>
                                        </p:tgtEl>
                                      </p:cBhvr>
                                    </p:animEffect>
                                  </p:childTnLst>
                                </p:cTn>
                              </p:par>
                            </p:childTnLst>
                          </p:cTn>
                        </p:par>
                        <p:par>
                          <p:cTn id="17" fill="hold" nodeType="afterGroup">
                            <p:stCondLst>
                              <p:cond delay="2000"/>
                            </p:stCondLst>
                            <p:childTnLst>
                              <p:par>
                                <p:cTn id="18" presetID="9" presetClass="entr" presetSubtype="0" fill="hold" nodeType="afterEffect">
                                  <p:stCondLst>
                                    <p:cond delay="0"/>
                                  </p:stCondLst>
                                  <p:childTnLst>
                                    <p:set>
                                      <p:cBhvr>
                                        <p:cTn id="19" dur="1" fill="hold">
                                          <p:stCondLst>
                                            <p:cond delay="0"/>
                                          </p:stCondLst>
                                        </p:cTn>
                                        <p:tgtEl>
                                          <p:spTgt spid="966702"/>
                                        </p:tgtEl>
                                        <p:attrNameLst>
                                          <p:attrName>style.visibility</p:attrName>
                                        </p:attrNameLst>
                                      </p:cBhvr>
                                      <p:to>
                                        <p:strVal val="visible"/>
                                      </p:to>
                                    </p:set>
                                    <p:animEffect transition="in" filter="dissolve">
                                      <p:cBhvr>
                                        <p:cTn id="20" dur="500"/>
                                        <p:tgtEl>
                                          <p:spTgt spid="966702"/>
                                        </p:tgtEl>
                                      </p:cBhvr>
                                    </p:animEffect>
                                  </p:childTnLst>
                                </p:cTn>
                              </p:par>
                            </p:childTnLst>
                          </p:cTn>
                        </p:par>
                        <p:par>
                          <p:cTn id="21" fill="hold" nodeType="afterGroup">
                            <p:stCondLst>
                              <p:cond delay="2500"/>
                            </p:stCondLst>
                            <p:childTnLst>
                              <p:par>
                                <p:cTn id="22" presetID="2" presetClass="entr" presetSubtype="4" fill="hold" nodeType="afterEffect">
                                  <p:stCondLst>
                                    <p:cond delay="0"/>
                                  </p:stCondLst>
                                  <p:childTnLst>
                                    <p:set>
                                      <p:cBhvr>
                                        <p:cTn id="23" dur="1" fill="hold">
                                          <p:stCondLst>
                                            <p:cond delay="0"/>
                                          </p:stCondLst>
                                        </p:cTn>
                                        <p:tgtEl>
                                          <p:spTgt spid="966669"/>
                                        </p:tgtEl>
                                        <p:attrNameLst>
                                          <p:attrName>style.visibility</p:attrName>
                                        </p:attrNameLst>
                                      </p:cBhvr>
                                      <p:to>
                                        <p:strVal val="visible"/>
                                      </p:to>
                                    </p:set>
                                    <p:anim calcmode="lin" valueType="num">
                                      <p:cBhvr additive="base">
                                        <p:cTn id="24" dur="500" fill="hold"/>
                                        <p:tgtEl>
                                          <p:spTgt spid="966669"/>
                                        </p:tgtEl>
                                        <p:attrNameLst>
                                          <p:attrName>ppt_x</p:attrName>
                                        </p:attrNameLst>
                                      </p:cBhvr>
                                      <p:tavLst>
                                        <p:tav tm="0">
                                          <p:val>
                                            <p:strVal val="#ppt_x"/>
                                          </p:val>
                                        </p:tav>
                                        <p:tav tm="100000">
                                          <p:val>
                                            <p:strVal val="#ppt_x"/>
                                          </p:val>
                                        </p:tav>
                                      </p:tavLst>
                                    </p:anim>
                                    <p:anim calcmode="lin" valueType="num">
                                      <p:cBhvr additive="base">
                                        <p:cTn id="25" dur="500" fill="hold"/>
                                        <p:tgtEl>
                                          <p:spTgt spid="96666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96671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96671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966675"/>
                                        </p:tgtEl>
                                        <p:attrNameLst>
                                          <p:attrName>style.visibility</p:attrName>
                                        </p:attrNameLst>
                                      </p:cBhvr>
                                      <p:to>
                                        <p:strVal val="visible"/>
                                      </p:to>
                                    </p:set>
                                    <p:anim calcmode="lin" valueType="num">
                                      <p:cBhvr additive="base">
                                        <p:cTn id="38" dur="500" fill="hold"/>
                                        <p:tgtEl>
                                          <p:spTgt spid="966675"/>
                                        </p:tgtEl>
                                        <p:attrNameLst>
                                          <p:attrName>ppt_x</p:attrName>
                                        </p:attrNameLst>
                                      </p:cBhvr>
                                      <p:tavLst>
                                        <p:tav tm="0">
                                          <p:val>
                                            <p:strVal val="1+#ppt_w/2"/>
                                          </p:val>
                                        </p:tav>
                                        <p:tav tm="100000">
                                          <p:val>
                                            <p:strVal val="#ppt_x"/>
                                          </p:val>
                                        </p:tav>
                                      </p:tavLst>
                                    </p:anim>
                                    <p:anim calcmode="lin" valueType="num">
                                      <p:cBhvr additive="base">
                                        <p:cTn id="39" dur="500" fill="hold"/>
                                        <p:tgtEl>
                                          <p:spTgt spid="966675"/>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500"/>
                            </p:stCondLst>
                            <p:childTnLst>
                              <p:par>
                                <p:cTn id="41" presetID="9" presetClass="entr" presetSubtype="0" fill="hold" nodeType="afterEffect">
                                  <p:stCondLst>
                                    <p:cond delay="0"/>
                                  </p:stCondLst>
                                  <p:childTnLst>
                                    <p:set>
                                      <p:cBhvr>
                                        <p:cTn id="42" dur="1" fill="hold">
                                          <p:stCondLst>
                                            <p:cond delay="0"/>
                                          </p:stCondLst>
                                        </p:cTn>
                                        <p:tgtEl>
                                          <p:spTgt spid="966686"/>
                                        </p:tgtEl>
                                        <p:attrNameLst>
                                          <p:attrName>style.visibility</p:attrName>
                                        </p:attrNameLst>
                                      </p:cBhvr>
                                      <p:to>
                                        <p:strVal val="visible"/>
                                      </p:to>
                                    </p:set>
                                    <p:animEffect transition="in" filter="dissolve">
                                      <p:cBhvr>
                                        <p:cTn id="43" dur="500"/>
                                        <p:tgtEl>
                                          <p:spTgt spid="96668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66668"/>
                                        </p:tgtEl>
                                        <p:attrNameLst>
                                          <p:attrName>style.visibility</p:attrName>
                                        </p:attrNameLst>
                                      </p:cBhvr>
                                      <p:to>
                                        <p:strVal val="visible"/>
                                      </p:to>
                                    </p:set>
                                    <p:animEffect transition="in" filter="wipe(left)">
                                      <p:cBhvr>
                                        <p:cTn id="48" dur="500"/>
                                        <p:tgtEl>
                                          <p:spTgt spid="96666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966682"/>
                                        </p:tgtEl>
                                        <p:attrNameLst>
                                          <p:attrName>style.visibility</p:attrName>
                                        </p:attrNameLst>
                                      </p:cBhvr>
                                      <p:to>
                                        <p:strVal val="visible"/>
                                      </p:to>
                                    </p:set>
                                    <p:animEffect transition="in" filter="wipe(left)">
                                      <p:cBhvr>
                                        <p:cTn id="53" dur="500"/>
                                        <p:tgtEl>
                                          <p:spTgt spid="966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7682" name="Object 2">
            <a:extLst>
              <a:ext uri="{FF2B5EF4-FFF2-40B4-BE49-F238E27FC236}">
                <a16:creationId xmlns:a16="http://schemas.microsoft.com/office/drawing/2014/main" id="{9F3045DB-BC12-F01E-8E03-AFB9196BBCE6}"/>
              </a:ext>
            </a:extLst>
          </p:cNvPr>
          <p:cNvGraphicFramePr>
            <a:graphicFrameLocks noChangeAspect="1"/>
          </p:cNvGraphicFramePr>
          <p:nvPr/>
        </p:nvGraphicFramePr>
        <p:xfrm>
          <a:off x="4343400" y="1524000"/>
          <a:ext cx="2209800" cy="974725"/>
        </p:xfrm>
        <a:graphic>
          <a:graphicData uri="http://schemas.openxmlformats.org/presentationml/2006/ole">
            <mc:AlternateContent xmlns:mc="http://schemas.openxmlformats.org/markup-compatibility/2006">
              <mc:Choice xmlns:v="urn:schemas-microsoft-com:vml" Requires="v">
                <p:oleObj name="公式" r:id="rId2" imgW="18135600" imgH="9944100" progId="Equation.3">
                  <p:embed/>
                </p:oleObj>
              </mc:Choice>
              <mc:Fallback>
                <p:oleObj name="公式" r:id="rId2" imgW="181356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24000"/>
                        <a:ext cx="2209800" cy="974725"/>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7683" name="Object 3">
            <a:extLst>
              <a:ext uri="{FF2B5EF4-FFF2-40B4-BE49-F238E27FC236}">
                <a16:creationId xmlns:a16="http://schemas.microsoft.com/office/drawing/2014/main" id="{B3EF2D61-C0BC-A2C2-03F3-FDC3E1B3D095}"/>
              </a:ext>
            </a:extLst>
          </p:cNvPr>
          <p:cNvGraphicFramePr>
            <a:graphicFrameLocks noChangeAspect="1"/>
          </p:cNvGraphicFramePr>
          <p:nvPr/>
        </p:nvGraphicFramePr>
        <p:xfrm>
          <a:off x="468313" y="3505200"/>
          <a:ext cx="2579687" cy="747713"/>
        </p:xfrm>
        <a:graphic>
          <a:graphicData uri="http://schemas.openxmlformats.org/presentationml/2006/ole">
            <mc:AlternateContent xmlns:mc="http://schemas.openxmlformats.org/markup-compatibility/2006">
              <mc:Choice xmlns:v="urn:schemas-microsoft-com:vml" Requires="v">
                <p:oleObj name="Equation" r:id="rId4" imgW="22821900" imgH="8191500" progId="Equation.3">
                  <p:embed/>
                </p:oleObj>
              </mc:Choice>
              <mc:Fallback>
                <p:oleObj name="Equation" r:id="rId4" imgW="22821900" imgH="8191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505200"/>
                        <a:ext cx="2579687"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7684" name="Object 4">
            <a:extLst>
              <a:ext uri="{FF2B5EF4-FFF2-40B4-BE49-F238E27FC236}">
                <a16:creationId xmlns:a16="http://schemas.microsoft.com/office/drawing/2014/main" id="{2CEFBE0A-401D-5EFD-CABB-03315D1E0507}"/>
              </a:ext>
            </a:extLst>
          </p:cNvPr>
          <p:cNvGraphicFramePr>
            <a:graphicFrameLocks noChangeAspect="1"/>
          </p:cNvGraphicFramePr>
          <p:nvPr/>
        </p:nvGraphicFramePr>
        <p:xfrm>
          <a:off x="5656263" y="3398838"/>
          <a:ext cx="1528762" cy="919162"/>
        </p:xfrm>
        <a:graphic>
          <a:graphicData uri="http://schemas.openxmlformats.org/presentationml/2006/ole">
            <mc:AlternateContent xmlns:mc="http://schemas.openxmlformats.org/markup-compatibility/2006">
              <mc:Choice xmlns:v="urn:schemas-microsoft-com:vml" Requires="v">
                <p:oleObj name="公式" r:id="rId6" imgW="12585700" imgH="9359900" progId="Equation.3">
                  <p:embed/>
                </p:oleObj>
              </mc:Choice>
              <mc:Fallback>
                <p:oleObj name="公式" r:id="rId6" imgW="12585700" imgH="9359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6263" y="3398838"/>
                        <a:ext cx="1528762"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7685" name="Object 5">
            <a:extLst>
              <a:ext uri="{FF2B5EF4-FFF2-40B4-BE49-F238E27FC236}">
                <a16:creationId xmlns:a16="http://schemas.microsoft.com/office/drawing/2014/main" id="{5CB1DDF5-8901-E48A-ED20-C7EF07F95516}"/>
              </a:ext>
            </a:extLst>
          </p:cNvPr>
          <p:cNvGraphicFramePr>
            <a:graphicFrameLocks noChangeAspect="1"/>
          </p:cNvGraphicFramePr>
          <p:nvPr/>
        </p:nvGraphicFramePr>
        <p:xfrm>
          <a:off x="2987675" y="3408363"/>
          <a:ext cx="2520950" cy="922337"/>
        </p:xfrm>
        <a:graphic>
          <a:graphicData uri="http://schemas.openxmlformats.org/presentationml/2006/ole">
            <mc:AlternateContent xmlns:mc="http://schemas.openxmlformats.org/markup-compatibility/2006">
              <mc:Choice xmlns:v="urn:schemas-microsoft-com:vml" Requires="v">
                <p:oleObj name="公式" r:id="rId8" imgW="21945600" imgH="9944100" progId="Equation.3">
                  <p:embed/>
                </p:oleObj>
              </mc:Choice>
              <mc:Fallback>
                <p:oleObj name="公式" r:id="rId8" imgW="21945600" imgH="99441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675" y="3408363"/>
                        <a:ext cx="252095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7689" name="Text Box 9">
            <a:extLst>
              <a:ext uri="{FF2B5EF4-FFF2-40B4-BE49-F238E27FC236}">
                <a16:creationId xmlns:a16="http://schemas.microsoft.com/office/drawing/2014/main" id="{97D42547-FFFC-72F7-5034-DBB8CDB74739}"/>
              </a:ext>
            </a:extLst>
          </p:cNvPr>
          <p:cNvSpPr txBox="1">
            <a:spLocks noChangeArrowheads="1"/>
          </p:cNvSpPr>
          <p:nvPr/>
        </p:nvSpPr>
        <p:spPr bwMode="auto">
          <a:xfrm>
            <a:off x="228600" y="914400"/>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(1)</a:t>
            </a:r>
            <a:r>
              <a:rPr lang="en-US" altLang="zh-CN" b="1"/>
              <a:t> If the loop’s resistance is </a:t>
            </a:r>
            <a:r>
              <a:rPr lang="en-US" altLang="zh-CN" b="1" i="1"/>
              <a:t>R</a:t>
            </a:r>
            <a:r>
              <a:rPr lang="en-US" altLang="zh-CN" b="1"/>
              <a:t>, then induced current in the loop is: </a:t>
            </a:r>
          </a:p>
        </p:txBody>
      </p:sp>
      <p:sp>
        <p:nvSpPr>
          <p:cNvPr id="967690" name="Text Box 10">
            <a:extLst>
              <a:ext uri="{FF2B5EF4-FFF2-40B4-BE49-F238E27FC236}">
                <a16:creationId xmlns:a16="http://schemas.microsoft.com/office/drawing/2014/main" id="{C8625A18-0D07-AA0C-3427-8C8417021D28}"/>
              </a:ext>
            </a:extLst>
          </p:cNvPr>
          <p:cNvSpPr txBox="1">
            <a:spLocks noChangeArrowheads="1"/>
          </p:cNvSpPr>
          <p:nvPr/>
        </p:nvSpPr>
        <p:spPr bwMode="auto">
          <a:xfrm>
            <a:off x="228600" y="2743200"/>
            <a:ext cx="777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(2)</a:t>
            </a:r>
            <a:r>
              <a:rPr lang="en-US" altLang="zh-CN" b="1"/>
              <a:t> The charges in the loop (</a:t>
            </a:r>
            <a:r>
              <a:rPr lang="zh-CN" altLang="en-US" sz="2400" b="1">
                <a:latin typeface="宋体" panose="02010600030101010101" pitchFamily="2" charset="-122"/>
                <a:sym typeface="Symbol" pitchFamily="2" charset="2"/>
              </a:rPr>
              <a:t>通过回路的电量</a:t>
            </a:r>
            <a:r>
              <a:rPr lang="en-US" altLang="zh-CN" sz="2400" b="1">
                <a:latin typeface="宋体" panose="02010600030101010101" pitchFamily="2" charset="-122"/>
                <a:sym typeface="Symbol" pitchFamily="2" charset="2"/>
              </a:rPr>
              <a:t>)</a:t>
            </a:r>
            <a:r>
              <a:rPr lang="en-US" altLang="zh-CN" b="1"/>
              <a:t>is:</a:t>
            </a:r>
          </a:p>
        </p:txBody>
      </p:sp>
      <p:sp>
        <p:nvSpPr>
          <p:cNvPr id="967691" name="Text Box 11">
            <a:extLst>
              <a:ext uri="{FF2B5EF4-FFF2-40B4-BE49-F238E27FC236}">
                <a16:creationId xmlns:a16="http://schemas.microsoft.com/office/drawing/2014/main" id="{20CA1DAA-6F02-4326-9122-484145447B2E}"/>
              </a:ext>
            </a:extLst>
          </p:cNvPr>
          <p:cNvSpPr txBox="1">
            <a:spLocks noChangeArrowheads="1"/>
          </p:cNvSpPr>
          <p:nvPr/>
        </p:nvSpPr>
        <p:spPr bwMode="auto">
          <a:xfrm>
            <a:off x="381000" y="4495800"/>
            <a:ext cx="8153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charges </a:t>
            </a:r>
            <a:r>
              <a:rPr lang="en-US" altLang="zh-CN" b="1" i="1"/>
              <a:t>q</a:t>
            </a:r>
            <a:r>
              <a:rPr lang="en-US" altLang="zh-CN" b="1"/>
              <a:t> is </a:t>
            </a:r>
            <a:r>
              <a:rPr lang="en-US" altLang="zh-CN" b="1">
                <a:solidFill>
                  <a:srgbClr val="FF0000"/>
                </a:solidFill>
              </a:rPr>
              <a:t>directly</a:t>
            </a:r>
            <a:r>
              <a:rPr lang="en-US" altLang="zh-CN" b="1">
                <a:solidFill>
                  <a:srgbClr val="3333FF"/>
                </a:solidFill>
              </a:rPr>
              <a:t> proportional to </a:t>
            </a:r>
            <a:r>
              <a:rPr lang="en-US" altLang="zh-CN" b="1">
                <a:solidFill>
                  <a:srgbClr val="3333FF"/>
                </a:solidFill>
                <a:latin typeface="楷体_GB2312" pitchFamily="49" charset="-122"/>
                <a:ea typeface="楷体_GB2312" pitchFamily="49" charset="-122"/>
                <a:sym typeface="Symbol" pitchFamily="2" charset="2"/>
              </a:rPr>
              <a:t></a:t>
            </a:r>
            <a:r>
              <a:rPr lang="en-US" altLang="zh-CN" b="1" i="1">
                <a:solidFill>
                  <a:srgbClr val="3333FF"/>
                </a:solidFill>
                <a:latin typeface="楷体_GB2312" pitchFamily="49" charset="-122"/>
                <a:ea typeface="楷体_GB2312" pitchFamily="49" charset="-122"/>
                <a:sym typeface="Symbol" pitchFamily="2" charset="2"/>
              </a:rPr>
              <a:t></a:t>
            </a:r>
            <a:r>
              <a:rPr lang="en-US" altLang="zh-CN" b="1"/>
              <a:t> and </a:t>
            </a:r>
            <a:r>
              <a:rPr lang="en-US" altLang="zh-CN" b="1">
                <a:solidFill>
                  <a:srgbClr val="3333FF"/>
                </a:solidFill>
              </a:rPr>
              <a:t>independent on </a:t>
            </a:r>
            <a:r>
              <a:rPr lang="en-US" altLang="zh-CN" b="1">
                <a:solidFill>
                  <a:srgbClr val="3333FF"/>
                </a:solidFill>
                <a:ea typeface="楷体_GB2312" pitchFamily="49" charset="-122"/>
                <a:sym typeface="Symbol" pitchFamily="2" charset="2"/>
              </a:rPr>
              <a:t>d</a:t>
            </a:r>
            <a:r>
              <a:rPr lang="en-US" altLang="zh-CN" b="1" i="1">
                <a:solidFill>
                  <a:srgbClr val="3333FF"/>
                </a:solidFill>
                <a:ea typeface="楷体_GB2312" pitchFamily="49" charset="-122"/>
                <a:sym typeface="Symbol" pitchFamily="2" charset="2"/>
              </a:rPr>
              <a:t> </a:t>
            </a:r>
            <a:r>
              <a:rPr lang="en-US" altLang="zh-CN" b="1">
                <a:solidFill>
                  <a:srgbClr val="3333FF"/>
                </a:solidFill>
                <a:ea typeface="楷体_GB2312" pitchFamily="49" charset="-122"/>
                <a:sym typeface="Symbol" pitchFamily="2" charset="2"/>
              </a:rPr>
              <a:t>/d</a:t>
            </a:r>
            <a:r>
              <a:rPr lang="en-US" altLang="zh-CN" b="1" i="1">
                <a:solidFill>
                  <a:srgbClr val="3333FF"/>
                </a:solidFill>
                <a:ea typeface="楷体_GB2312" pitchFamily="49" charset="-122"/>
                <a:sym typeface="Symbol" pitchFamily="2" charset="2"/>
              </a:rPr>
              <a:t>t</a:t>
            </a:r>
            <a:r>
              <a:rPr lang="en-US" altLang="zh-CN" b="1" i="1">
                <a:ea typeface="楷体_GB2312" pitchFamily="49" charset="-122"/>
                <a:sym typeface="Symbol" pitchFamily="2" charset="2"/>
              </a:rPr>
              <a:t> </a:t>
            </a:r>
            <a:r>
              <a:rPr lang="en-US" altLang="zh-CN" b="1">
                <a:latin typeface="楷体_GB2312" pitchFamily="49" charset="-122"/>
                <a:ea typeface="楷体_GB2312" pitchFamily="49" charset="-122"/>
                <a:sym typeface="Symbol" pitchFamily="2" charset="2"/>
              </a:rPr>
              <a:t>.</a:t>
            </a:r>
          </a:p>
        </p:txBody>
      </p:sp>
      <p:grpSp>
        <p:nvGrpSpPr>
          <p:cNvPr id="967692" name="Group 12">
            <a:extLst>
              <a:ext uri="{FF2B5EF4-FFF2-40B4-BE49-F238E27FC236}">
                <a16:creationId xmlns:a16="http://schemas.microsoft.com/office/drawing/2014/main" id="{21F9843E-0D5B-C9A6-CED9-7A0C93AC4996}"/>
              </a:ext>
            </a:extLst>
          </p:cNvPr>
          <p:cNvGrpSpPr>
            <a:grpSpLocks/>
          </p:cNvGrpSpPr>
          <p:nvPr/>
        </p:nvGrpSpPr>
        <p:grpSpPr bwMode="auto">
          <a:xfrm>
            <a:off x="412750" y="41275"/>
            <a:ext cx="2711450" cy="717550"/>
            <a:chOff x="260" y="26"/>
            <a:chExt cx="1708" cy="452"/>
          </a:xfrm>
        </p:grpSpPr>
        <p:sp>
          <p:nvSpPr>
            <p:cNvPr id="19465" name="Text Box 13">
              <a:extLst>
                <a:ext uri="{FF2B5EF4-FFF2-40B4-BE49-F238E27FC236}">
                  <a16:creationId xmlns:a16="http://schemas.microsoft.com/office/drawing/2014/main" id="{5D1F5374-6E9A-3A27-B9E0-E6428BFA9278}"/>
                </a:ext>
              </a:extLst>
            </p:cNvPr>
            <p:cNvSpPr txBox="1">
              <a:spLocks noChangeArrowheads="1"/>
            </p:cNvSpPr>
            <p:nvPr/>
          </p:nvSpPr>
          <p:spPr bwMode="auto">
            <a:xfrm>
              <a:off x="548" y="151"/>
              <a:ext cx="1420" cy="327"/>
            </a:xfrm>
            <a:prstGeom prst="rect">
              <a:avLst/>
            </a:prstGeom>
            <a:solidFill>
              <a:srgbClr val="8FF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Explanations:</a:t>
              </a:r>
            </a:p>
          </p:txBody>
        </p:sp>
        <p:sp>
          <p:nvSpPr>
            <p:cNvPr id="967694" name="Text Box 14">
              <a:extLst>
                <a:ext uri="{FF2B5EF4-FFF2-40B4-BE49-F238E27FC236}">
                  <a16:creationId xmlns:a16="http://schemas.microsoft.com/office/drawing/2014/main" id="{18EE6F7A-5CBA-3FBB-AF2D-883B4F6E9740}"/>
                </a:ext>
              </a:extLst>
            </p:cNvPr>
            <p:cNvSpPr txBox="1">
              <a:spLocks noChangeArrowheads="1"/>
            </p:cNvSpPr>
            <p:nvPr/>
          </p:nvSpPr>
          <p:spPr bwMode="auto">
            <a:xfrm>
              <a:off x="260" y="26"/>
              <a:ext cx="480" cy="365"/>
            </a:xfrm>
            <a:prstGeom prst="rect">
              <a:avLst/>
            </a:prstGeom>
            <a:noFill/>
            <a:ln>
              <a:noFill/>
            </a:ln>
            <a:effectLst/>
          </p:spPr>
          <p:txBody>
            <a:bodyPr>
              <a:spAutoFit/>
            </a:bodyPr>
            <a:lstStyle>
              <a:lvl1pPr marL="381000" indent="-381000">
                <a:defRPr kumimoji="1" sz="2400">
                  <a:solidFill>
                    <a:schemeClr val="tx1"/>
                  </a:solidFill>
                  <a:latin typeface="Times New Roman" panose="02020603050405020304" pitchFamily="18" charset="0"/>
                  <a:ea typeface="宋体" panose="02010600030101010101" pitchFamily="2" charset="-122"/>
                </a:defRPr>
              </a:lvl1pPr>
              <a:lvl2pPr marL="57150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buFont typeface="Wingdings" pitchFamily="2" charset="2"/>
                <a:buChar char="M"/>
                <a:defRPr/>
              </a:pPr>
              <a:r>
                <a:rPr lang="en-US" altLang="zh-CN" sz="3200" b="1">
                  <a:solidFill>
                    <a:srgbClr val="FF3300"/>
                  </a:solidFill>
                  <a:effectLst>
                    <a:outerShdw blurRad="38100" dist="38100" dir="2700000" algn="tl">
                      <a:srgbClr val="C0C0C0"/>
                    </a:outerShdw>
                  </a:effectLst>
                  <a:ea typeface="楷体_GB2312" pitchFamily="49" charset="-122"/>
                </a:rPr>
                <a:t> </a:t>
              </a:r>
              <a:endParaRPr lang="en-US" altLang="zh-CN" sz="2800" b="1">
                <a:solidFill>
                  <a:srgbClr val="FF3300"/>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7692"/>
                                        </p:tgtEl>
                                        <p:attrNameLst>
                                          <p:attrName>style.visibility</p:attrName>
                                        </p:attrNameLst>
                                      </p:cBhvr>
                                      <p:to>
                                        <p:strVal val="visible"/>
                                      </p:to>
                                    </p:set>
                                    <p:animEffect transition="in" filter="wipe(left)">
                                      <p:cBhvr>
                                        <p:cTn id="7" dur="500"/>
                                        <p:tgtEl>
                                          <p:spTgt spid="967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7689">
                                            <p:txEl>
                                              <p:pRg st="0" end="0"/>
                                            </p:txEl>
                                          </p:spTgt>
                                        </p:tgtEl>
                                        <p:attrNameLst>
                                          <p:attrName>style.visibility</p:attrName>
                                        </p:attrNameLst>
                                      </p:cBhvr>
                                      <p:to>
                                        <p:strVal val="visible"/>
                                      </p:to>
                                    </p:set>
                                    <p:animEffect transition="in" filter="wipe(left)">
                                      <p:cBhvr>
                                        <p:cTn id="12" dur="500"/>
                                        <p:tgtEl>
                                          <p:spTgt spid="96768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7682"/>
                                        </p:tgtEl>
                                        <p:attrNameLst>
                                          <p:attrName>style.visibility</p:attrName>
                                        </p:attrNameLst>
                                      </p:cBhvr>
                                      <p:to>
                                        <p:strVal val="visible"/>
                                      </p:to>
                                    </p:set>
                                    <p:animEffect transition="in" filter="wipe(left)">
                                      <p:cBhvr>
                                        <p:cTn id="17" dur="500"/>
                                        <p:tgtEl>
                                          <p:spTgt spid="967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67690">
                                            <p:txEl>
                                              <p:pRg st="0" end="0"/>
                                            </p:txEl>
                                          </p:spTgt>
                                        </p:tgtEl>
                                        <p:attrNameLst>
                                          <p:attrName>style.visibility</p:attrName>
                                        </p:attrNameLst>
                                      </p:cBhvr>
                                      <p:to>
                                        <p:strVal val="visible"/>
                                      </p:to>
                                    </p:set>
                                    <p:animEffect transition="in" filter="wipe(left)">
                                      <p:cBhvr>
                                        <p:cTn id="22" dur="500"/>
                                        <p:tgtEl>
                                          <p:spTgt spid="9676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67683"/>
                                        </p:tgtEl>
                                        <p:attrNameLst>
                                          <p:attrName>style.visibility</p:attrName>
                                        </p:attrNameLst>
                                      </p:cBhvr>
                                      <p:to>
                                        <p:strVal val="visible"/>
                                      </p:to>
                                    </p:set>
                                    <p:animEffect transition="in" filter="wipe(left)">
                                      <p:cBhvr>
                                        <p:cTn id="27" dur="500"/>
                                        <p:tgtEl>
                                          <p:spTgt spid="9676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67685"/>
                                        </p:tgtEl>
                                        <p:attrNameLst>
                                          <p:attrName>style.visibility</p:attrName>
                                        </p:attrNameLst>
                                      </p:cBhvr>
                                      <p:to>
                                        <p:strVal val="visible"/>
                                      </p:to>
                                    </p:set>
                                    <p:animEffect transition="in" filter="wipe(left)">
                                      <p:cBhvr>
                                        <p:cTn id="32" dur="500"/>
                                        <p:tgtEl>
                                          <p:spTgt spid="9676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67684"/>
                                        </p:tgtEl>
                                        <p:attrNameLst>
                                          <p:attrName>style.visibility</p:attrName>
                                        </p:attrNameLst>
                                      </p:cBhvr>
                                      <p:to>
                                        <p:strVal val="visible"/>
                                      </p:to>
                                    </p:set>
                                    <p:animEffect transition="in" filter="wipe(left)">
                                      <p:cBhvr>
                                        <p:cTn id="37" dur="500"/>
                                        <p:tgtEl>
                                          <p:spTgt spid="967684"/>
                                        </p:tgtEl>
                                      </p:cBhvr>
                                    </p:animEffect>
                                  </p:childTnLst>
                                </p:cTn>
                              </p:par>
                            </p:childTnLst>
                          </p:cTn>
                        </p:par>
                        <p:par>
                          <p:cTn id="38" fill="hold" nodeType="afterGroup">
                            <p:stCondLst>
                              <p:cond delay="500"/>
                            </p:stCondLst>
                            <p:childTnLst>
                              <p:par>
                                <p:cTn id="39" presetID="22" presetClass="entr" presetSubtype="8" fill="hold" nodeType="afterEffect">
                                  <p:stCondLst>
                                    <p:cond delay="2000"/>
                                  </p:stCondLst>
                                  <p:childTnLst>
                                    <p:set>
                                      <p:cBhvr>
                                        <p:cTn id="40" dur="1" fill="hold">
                                          <p:stCondLst>
                                            <p:cond delay="0"/>
                                          </p:stCondLst>
                                        </p:cTn>
                                        <p:tgtEl>
                                          <p:spTgt spid="967691">
                                            <p:txEl>
                                              <p:pRg st="0" end="0"/>
                                            </p:txEl>
                                          </p:spTgt>
                                        </p:tgtEl>
                                        <p:attrNameLst>
                                          <p:attrName>style.visibility</p:attrName>
                                        </p:attrNameLst>
                                      </p:cBhvr>
                                      <p:to>
                                        <p:strVal val="visible"/>
                                      </p:to>
                                    </p:set>
                                    <p:animEffect transition="in" filter="wipe(left)">
                                      <p:cBhvr>
                                        <p:cTn id="41" dur="500"/>
                                        <p:tgtEl>
                                          <p:spTgt spid="967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689" grpId="0" build="p" autoUpdateAnimBg="0"/>
      <p:bldP spid="967690" grpId="0" build="p" autoUpdateAnimBg="0"/>
      <p:bldP spid="967691" grpId="0" build="p" autoUpdateAnimBg="0" advAuto="2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Text Box 2">
            <a:extLst>
              <a:ext uri="{FF2B5EF4-FFF2-40B4-BE49-F238E27FC236}">
                <a16:creationId xmlns:a16="http://schemas.microsoft.com/office/drawing/2014/main" id="{87058908-5217-089A-C04C-9E3220E74DCD}"/>
              </a:ext>
            </a:extLst>
          </p:cNvPr>
          <p:cNvSpPr txBox="1">
            <a:spLocks noChangeArrowheads="1"/>
          </p:cNvSpPr>
          <p:nvPr/>
        </p:nvSpPr>
        <p:spPr bwMode="auto">
          <a:xfrm>
            <a:off x="762000" y="685800"/>
            <a:ext cx="7543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(Heinrich Friedrich Emil Lenz, a German physicist, in 1834 he proposed this law.)</a:t>
            </a:r>
          </a:p>
        </p:txBody>
      </p:sp>
      <p:grpSp>
        <p:nvGrpSpPr>
          <p:cNvPr id="968707" name="Group 3">
            <a:extLst>
              <a:ext uri="{FF2B5EF4-FFF2-40B4-BE49-F238E27FC236}">
                <a16:creationId xmlns:a16="http://schemas.microsoft.com/office/drawing/2014/main" id="{B2DC2EB1-1865-89BC-BE00-11342E90DEBE}"/>
              </a:ext>
            </a:extLst>
          </p:cNvPr>
          <p:cNvGrpSpPr>
            <a:grpSpLocks/>
          </p:cNvGrpSpPr>
          <p:nvPr/>
        </p:nvGrpSpPr>
        <p:grpSpPr bwMode="auto">
          <a:xfrm>
            <a:off x="285750" y="1752600"/>
            <a:ext cx="7943850" cy="2468563"/>
            <a:chOff x="132" y="1200"/>
            <a:chExt cx="5004" cy="1555"/>
          </a:xfrm>
        </p:grpSpPr>
        <p:sp>
          <p:nvSpPr>
            <p:cNvPr id="20507" name="Text Box 4">
              <a:extLst>
                <a:ext uri="{FF2B5EF4-FFF2-40B4-BE49-F238E27FC236}">
                  <a16:creationId xmlns:a16="http://schemas.microsoft.com/office/drawing/2014/main" id="{B51FB31C-5FF8-9A33-63F0-D6546EC1EFB5}"/>
                </a:ext>
              </a:extLst>
            </p:cNvPr>
            <p:cNvSpPr txBox="1">
              <a:spLocks noChangeArrowheads="1"/>
            </p:cNvSpPr>
            <p:nvPr/>
          </p:nvSpPr>
          <p:spPr bwMode="auto">
            <a:xfrm>
              <a:off x="480" y="1200"/>
              <a:ext cx="4656" cy="1555"/>
            </a:xfrm>
            <a:prstGeom prst="rect">
              <a:avLst/>
            </a:prstGeom>
            <a:solidFill>
              <a:srgbClr val="9CFC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An induced current has a direction such that the magnetic field due to the current </a:t>
              </a:r>
              <a:r>
                <a:rPr lang="en-US" altLang="zh-CN" b="1">
                  <a:solidFill>
                    <a:srgbClr val="FF0000"/>
                  </a:solidFill>
                </a:rPr>
                <a:t>opposes</a:t>
              </a:r>
              <a:r>
                <a:rPr lang="en-US" altLang="zh-CN" b="1"/>
                <a:t> the change in the magnetic flux that induces the current</a:t>
              </a:r>
              <a:r>
                <a:rPr lang="en-US" altLang="zh-CN" sz="2800" b="1"/>
                <a:t> (</a:t>
              </a:r>
              <a:r>
                <a:rPr lang="zh-CN" altLang="en-US" sz="2000" b="1"/>
                <a:t>感应电流的方向总是使它产生的磁场去</a:t>
              </a:r>
              <a:r>
                <a:rPr lang="zh-CN" altLang="en-US" sz="2000" b="1">
                  <a:solidFill>
                    <a:srgbClr val="FF0000"/>
                  </a:solidFill>
                </a:rPr>
                <a:t>阻碍</a:t>
              </a:r>
              <a:r>
                <a:rPr lang="zh-CN" altLang="en-US" sz="2000" b="1"/>
                <a:t>引起感应电流的磁通量的变化</a:t>
              </a:r>
              <a:r>
                <a:rPr lang="en-US" altLang="zh-CN" sz="2000" b="1"/>
                <a:t>)</a:t>
              </a:r>
              <a:r>
                <a:rPr lang="en-US" altLang="zh-CN" sz="2800" b="1"/>
                <a:t>.</a:t>
              </a:r>
            </a:p>
          </p:txBody>
        </p:sp>
        <p:sp>
          <p:nvSpPr>
            <p:cNvPr id="20508" name="AutoShape 5">
              <a:extLst>
                <a:ext uri="{FF2B5EF4-FFF2-40B4-BE49-F238E27FC236}">
                  <a16:creationId xmlns:a16="http://schemas.microsoft.com/office/drawing/2014/main" id="{91220669-1685-C1CE-60B7-CB9A47BD67BB}"/>
                </a:ext>
              </a:extLst>
            </p:cNvPr>
            <p:cNvSpPr>
              <a:spLocks noChangeArrowheads="1"/>
            </p:cNvSpPr>
            <p:nvPr/>
          </p:nvSpPr>
          <p:spPr bwMode="auto">
            <a:xfrm>
              <a:off x="132" y="1272"/>
              <a:ext cx="252" cy="168"/>
            </a:xfrm>
            <a:prstGeom prst="chevron">
              <a:avLst>
                <a:gd name="adj" fmla="val 37500"/>
              </a:avLst>
            </a:prstGeom>
            <a:solidFill>
              <a:srgbClr val="FD63C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GB" altLang="zh-CN" sz="2800"/>
            </a:p>
          </p:txBody>
        </p:sp>
      </p:grpSp>
      <p:graphicFrame>
        <p:nvGraphicFramePr>
          <p:cNvPr id="968710" name="Object 6">
            <a:extLst>
              <a:ext uri="{FF2B5EF4-FFF2-40B4-BE49-F238E27FC236}">
                <a16:creationId xmlns:a16="http://schemas.microsoft.com/office/drawing/2014/main" id="{FF2AC607-5631-2F0B-7D0B-3FAC4B235EDD}"/>
              </a:ext>
            </a:extLst>
          </p:cNvPr>
          <p:cNvGraphicFramePr>
            <a:graphicFrameLocks noChangeAspect="1"/>
          </p:cNvGraphicFramePr>
          <p:nvPr/>
        </p:nvGraphicFramePr>
        <p:xfrm>
          <a:off x="76200" y="4724400"/>
          <a:ext cx="3886200" cy="1693863"/>
        </p:xfrm>
        <a:graphic>
          <a:graphicData uri="http://schemas.openxmlformats.org/presentationml/2006/ole">
            <mc:AlternateContent xmlns:mc="http://schemas.openxmlformats.org/markup-compatibility/2006">
              <mc:Choice xmlns:v="urn:schemas-microsoft-com:vml" Requires="v">
                <p:oleObj name="Photo Editor 照片" r:id="rId2" imgW="4502150" imgH="1962150" progId="MSPhotoEd.3">
                  <p:embed/>
                </p:oleObj>
              </mc:Choice>
              <mc:Fallback>
                <p:oleObj name="Photo Editor 照片" r:id="rId2" imgW="4502150" imgH="1962150" progId="MSPhotoEd.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724400"/>
                        <a:ext cx="3886200"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68711" name="Group 7">
            <a:extLst>
              <a:ext uri="{FF2B5EF4-FFF2-40B4-BE49-F238E27FC236}">
                <a16:creationId xmlns:a16="http://schemas.microsoft.com/office/drawing/2014/main" id="{29EA4CAF-B2E9-D34E-04B6-992BF3C9DB91}"/>
              </a:ext>
            </a:extLst>
          </p:cNvPr>
          <p:cNvGrpSpPr>
            <a:grpSpLocks/>
          </p:cNvGrpSpPr>
          <p:nvPr/>
        </p:nvGrpSpPr>
        <p:grpSpPr bwMode="auto">
          <a:xfrm>
            <a:off x="2700338" y="4365625"/>
            <a:ext cx="2328862" cy="747713"/>
            <a:chOff x="1776" y="2780"/>
            <a:chExt cx="1374" cy="463"/>
          </a:xfrm>
        </p:grpSpPr>
        <p:sp>
          <p:nvSpPr>
            <p:cNvPr id="20505" name="Text Box 8">
              <a:extLst>
                <a:ext uri="{FF2B5EF4-FFF2-40B4-BE49-F238E27FC236}">
                  <a16:creationId xmlns:a16="http://schemas.microsoft.com/office/drawing/2014/main" id="{5233B1DA-D6C3-1D61-432B-68F2C30E485F}"/>
                </a:ext>
              </a:extLst>
            </p:cNvPr>
            <p:cNvSpPr txBox="1">
              <a:spLocks noChangeArrowheads="1"/>
            </p:cNvSpPr>
            <p:nvPr/>
          </p:nvSpPr>
          <p:spPr bwMode="auto">
            <a:xfrm>
              <a:off x="1776" y="2784"/>
              <a:ext cx="1008"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rPr>
                <a:t>original</a:t>
              </a:r>
            </a:p>
          </p:txBody>
        </p:sp>
        <p:graphicFrame>
          <p:nvGraphicFramePr>
            <p:cNvPr id="20506" name="Object 9">
              <a:extLst>
                <a:ext uri="{FF2B5EF4-FFF2-40B4-BE49-F238E27FC236}">
                  <a16:creationId xmlns:a16="http://schemas.microsoft.com/office/drawing/2014/main" id="{50600D8D-4433-7B3F-08DC-372D8760AA2E}"/>
                </a:ext>
              </a:extLst>
            </p:cNvPr>
            <p:cNvGraphicFramePr>
              <a:graphicFrameLocks noChangeAspect="1"/>
            </p:cNvGraphicFramePr>
            <p:nvPr/>
          </p:nvGraphicFramePr>
          <p:xfrm>
            <a:off x="2746" y="2780"/>
            <a:ext cx="404" cy="463"/>
          </p:xfrm>
          <a:graphic>
            <a:graphicData uri="http://schemas.openxmlformats.org/presentationml/2006/ole">
              <mc:AlternateContent xmlns:mc="http://schemas.openxmlformats.org/markup-compatibility/2006">
                <mc:Choice xmlns:v="urn:schemas-microsoft-com:vml" Requires="v">
                  <p:oleObj name="公式" r:id="rId4" imgW="8191500" imgH="9359900" progId="Equation.3">
                    <p:embed/>
                  </p:oleObj>
                </mc:Choice>
                <mc:Fallback>
                  <p:oleObj name="公式" r:id="rId4" imgW="8191500" imgH="93599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 y="2780"/>
                          <a:ext cx="404"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8714" name="Group 10">
            <a:extLst>
              <a:ext uri="{FF2B5EF4-FFF2-40B4-BE49-F238E27FC236}">
                <a16:creationId xmlns:a16="http://schemas.microsoft.com/office/drawing/2014/main" id="{AACB7A2E-E69F-5304-8DF9-458265E765C5}"/>
              </a:ext>
            </a:extLst>
          </p:cNvPr>
          <p:cNvGrpSpPr>
            <a:grpSpLocks/>
          </p:cNvGrpSpPr>
          <p:nvPr/>
        </p:nvGrpSpPr>
        <p:grpSpPr bwMode="auto">
          <a:xfrm>
            <a:off x="5105400" y="4648200"/>
            <a:ext cx="304800" cy="57150"/>
            <a:chOff x="4128" y="2832"/>
            <a:chExt cx="192" cy="36"/>
          </a:xfrm>
        </p:grpSpPr>
        <p:sp>
          <p:nvSpPr>
            <p:cNvPr id="20503" name="Line 11">
              <a:extLst>
                <a:ext uri="{FF2B5EF4-FFF2-40B4-BE49-F238E27FC236}">
                  <a16:creationId xmlns:a16="http://schemas.microsoft.com/office/drawing/2014/main" id="{3309A464-AFED-9C77-02FE-C4E165CD39CC}"/>
                </a:ext>
              </a:extLst>
            </p:cNvPr>
            <p:cNvSpPr>
              <a:spLocks noChangeShapeType="1"/>
            </p:cNvSpPr>
            <p:nvPr/>
          </p:nvSpPr>
          <p:spPr bwMode="auto">
            <a:xfrm>
              <a:off x="4128" y="2832"/>
              <a:ext cx="192"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4" name="Line 12">
              <a:extLst>
                <a:ext uri="{FF2B5EF4-FFF2-40B4-BE49-F238E27FC236}">
                  <a16:creationId xmlns:a16="http://schemas.microsoft.com/office/drawing/2014/main" id="{E601BBC4-5A6A-EFE9-C6F8-7124BA3F8D12}"/>
                </a:ext>
              </a:extLst>
            </p:cNvPr>
            <p:cNvSpPr>
              <a:spLocks noChangeShapeType="1"/>
            </p:cNvSpPr>
            <p:nvPr/>
          </p:nvSpPr>
          <p:spPr bwMode="auto">
            <a:xfrm>
              <a:off x="4128" y="2868"/>
              <a:ext cx="192"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968717" name="Object 13">
            <a:extLst>
              <a:ext uri="{FF2B5EF4-FFF2-40B4-BE49-F238E27FC236}">
                <a16:creationId xmlns:a16="http://schemas.microsoft.com/office/drawing/2014/main" id="{C0071702-FD66-AD15-65C6-C304424F4B9C}"/>
              </a:ext>
            </a:extLst>
          </p:cNvPr>
          <p:cNvGraphicFramePr>
            <a:graphicFrameLocks noChangeAspect="1"/>
          </p:cNvGraphicFramePr>
          <p:nvPr/>
        </p:nvGraphicFramePr>
        <p:xfrm>
          <a:off x="5562600" y="4419600"/>
          <a:ext cx="425450" cy="457200"/>
        </p:xfrm>
        <a:graphic>
          <a:graphicData uri="http://schemas.openxmlformats.org/presentationml/2006/ole">
            <mc:AlternateContent xmlns:mc="http://schemas.openxmlformats.org/markup-compatibility/2006">
              <mc:Choice xmlns:v="urn:schemas-microsoft-com:vml" Requires="v">
                <p:oleObj name="Equation" r:id="rId6" imgW="3797300" imgH="4102100" progId="Equation.3">
                  <p:embed/>
                </p:oleObj>
              </mc:Choice>
              <mc:Fallback>
                <p:oleObj name="Equation" r:id="rId6" imgW="3797300" imgH="41021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4419600"/>
                        <a:ext cx="4254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8718" name="Group 14">
            <a:extLst>
              <a:ext uri="{FF2B5EF4-FFF2-40B4-BE49-F238E27FC236}">
                <a16:creationId xmlns:a16="http://schemas.microsoft.com/office/drawing/2014/main" id="{458EB062-B700-124A-81AD-065B1849203A}"/>
              </a:ext>
            </a:extLst>
          </p:cNvPr>
          <p:cNvGrpSpPr>
            <a:grpSpLocks/>
          </p:cNvGrpSpPr>
          <p:nvPr/>
        </p:nvGrpSpPr>
        <p:grpSpPr bwMode="auto">
          <a:xfrm>
            <a:off x="6096000" y="4648200"/>
            <a:ext cx="304800" cy="57150"/>
            <a:chOff x="4608" y="2832"/>
            <a:chExt cx="192" cy="36"/>
          </a:xfrm>
        </p:grpSpPr>
        <p:sp>
          <p:nvSpPr>
            <p:cNvPr id="20501" name="Line 15">
              <a:extLst>
                <a:ext uri="{FF2B5EF4-FFF2-40B4-BE49-F238E27FC236}">
                  <a16:creationId xmlns:a16="http://schemas.microsoft.com/office/drawing/2014/main" id="{FEA3DFB9-7C05-B1EC-1418-701873332813}"/>
                </a:ext>
              </a:extLst>
            </p:cNvPr>
            <p:cNvSpPr>
              <a:spLocks noChangeShapeType="1"/>
            </p:cNvSpPr>
            <p:nvPr/>
          </p:nvSpPr>
          <p:spPr bwMode="auto">
            <a:xfrm>
              <a:off x="4608" y="2832"/>
              <a:ext cx="192"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2" name="Line 16">
              <a:extLst>
                <a:ext uri="{FF2B5EF4-FFF2-40B4-BE49-F238E27FC236}">
                  <a16:creationId xmlns:a16="http://schemas.microsoft.com/office/drawing/2014/main" id="{3EE959CE-471E-4225-CB1C-2EAF27963D24}"/>
                </a:ext>
              </a:extLst>
            </p:cNvPr>
            <p:cNvSpPr>
              <a:spLocks noChangeShapeType="1"/>
            </p:cNvSpPr>
            <p:nvPr/>
          </p:nvSpPr>
          <p:spPr bwMode="auto">
            <a:xfrm>
              <a:off x="4608" y="2868"/>
              <a:ext cx="192" cy="0"/>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68721" name="Text Box 17">
            <a:extLst>
              <a:ext uri="{FF2B5EF4-FFF2-40B4-BE49-F238E27FC236}">
                <a16:creationId xmlns:a16="http://schemas.microsoft.com/office/drawing/2014/main" id="{6844E724-5F38-BC27-10D8-4907E0AAD7D0}"/>
              </a:ext>
            </a:extLst>
          </p:cNvPr>
          <p:cNvSpPr txBox="1">
            <a:spLocks noChangeArrowheads="1"/>
          </p:cNvSpPr>
          <p:nvPr/>
        </p:nvSpPr>
        <p:spPr bwMode="auto">
          <a:xfrm>
            <a:off x="6518275" y="4191000"/>
            <a:ext cx="2286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Self-loop’ magnetic flux</a:t>
            </a:r>
          </a:p>
        </p:txBody>
      </p:sp>
      <p:grpSp>
        <p:nvGrpSpPr>
          <p:cNvPr id="968722" name="Group 18">
            <a:extLst>
              <a:ext uri="{FF2B5EF4-FFF2-40B4-BE49-F238E27FC236}">
                <a16:creationId xmlns:a16="http://schemas.microsoft.com/office/drawing/2014/main" id="{21A532CE-97B8-E001-B9C8-6F7358763547}"/>
              </a:ext>
            </a:extLst>
          </p:cNvPr>
          <p:cNvGrpSpPr>
            <a:grpSpLocks/>
          </p:cNvGrpSpPr>
          <p:nvPr/>
        </p:nvGrpSpPr>
        <p:grpSpPr bwMode="auto">
          <a:xfrm>
            <a:off x="4038600" y="5029200"/>
            <a:ext cx="3429000" cy="822325"/>
            <a:chOff x="2544" y="3216"/>
            <a:chExt cx="2160" cy="518"/>
          </a:xfrm>
        </p:grpSpPr>
        <p:grpSp>
          <p:nvGrpSpPr>
            <p:cNvPr id="20496" name="Group 19">
              <a:extLst>
                <a:ext uri="{FF2B5EF4-FFF2-40B4-BE49-F238E27FC236}">
                  <a16:creationId xmlns:a16="http://schemas.microsoft.com/office/drawing/2014/main" id="{D01B6403-A6D0-F894-57B2-583B7A5C33F5}"/>
                </a:ext>
              </a:extLst>
            </p:cNvPr>
            <p:cNvGrpSpPr>
              <a:grpSpLocks/>
            </p:cNvGrpSpPr>
            <p:nvPr/>
          </p:nvGrpSpPr>
          <p:grpSpPr bwMode="auto">
            <a:xfrm>
              <a:off x="2544" y="3216"/>
              <a:ext cx="2160" cy="192"/>
              <a:chOff x="2688" y="2976"/>
              <a:chExt cx="2160" cy="192"/>
            </a:xfrm>
          </p:grpSpPr>
          <p:sp>
            <p:nvSpPr>
              <p:cNvPr id="20498" name="Line 20">
                <a:extLst>
                  <a:ext uri="{FF2B5EF4-FFF2-40B4-BE49-F238E27FC236}">
                    <a16:creationId xmlns:a16="http://schemas.microsoft.com/office/drawing/2014/main" id="{DA11DAAD-0F8A-D675-803F-089647D35076}"/>
                  </a:ext>
                </a:extLst>
              </p:cNvPr>
              <p:cNvSpPr>
                <a:spLocks noChangeShapeType="1"/>
              </p:cNvSpPr>
              <p:nvPr/>
            </p:nvSpPr>
            <p:spPr bwMode="auto">
              <a:xfrm>
                <a:off x="4848" y="302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Line 21">
                <a:extLst>
                  <a:ext uri="{FF2B5EF4-FFF2-40B4-BE49-F238E27FC236}">
                    <a16:creationId xmlns:a16="http://schemas.microsoft.com/office/drawing/2014/main" id="{7B40F13D-EAF8-5888-33F3-A40D6D2EB11B}"/>
                  </a:ext>
                </a:extLst>
              </p:cNvPr>
              <p:cNvSpPr>
                <a:spLocks noChangeShapeType="1"/>
              </p:cNvSpPr>
              <p:nvPr/>
            </p:nvSpPr>
            <p:spPr bwMode="auto">
              <a:xfrm flipH="1">
                <a:off x="2688" y="3168"/>
                <a:ext cx="21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0" name="Line 22">
                <a:extLst>
                  <a:ext uri="{FF2B5EF4-FFF2-40B4-BE49-F238E27FC236}">
                    <a16:creationId xmlns:a16="http://schemas.microsoft.com/office/drawing/2014/main" id="{3E9F58E9-2AB3-1B25-3EAE-EC2B3729C347}"/>
                  </a:ext>
                </a:extLst>
              </p:cNvPr>
              <p:cNvSpPr>
                <a:spLocks noChangeShapeType="1"/>
              </p:cNvSpPr>
              <p:nvPr/>
            </p:nvSpPr>
            <p:spPr bwMode="auto">
              <a:xfrm flipV="1">
                <a:off x="2688" y="2976"/>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97" name="Text Box 23">
              <a:extLst>
                <a:ext uri="{FF2B5EF4-FFF2-40B4-BE49-F238E27FC236}">
                  <a16:creationId xmlns:a16="http://schemas.microsoft.com/office/drawing/2014/main" id="{FDD85EB8-6208-B811-D2E9-73471C0DB8D7}"/>
                </a:ext>
              </a:extLst>
            </p:cNvPr>
            <p:cNvSpPr txBox="1">
              <a:spLocks noChangeArrowheads="1"/>
            </p:cNvSpPr>
            <p:nvPr/>
          </p:nvSpPr>
          <p:spPr bwMode="auto">
            <a:xfrm>
              <a:off x="3072" y="3369"/>
              <a:ext cx="11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0000"/>
                  </a:solidFill>
                </a:rPr>
                <a:t>opposing</a:t>
              </a:r>
            </a:p>
          </p:txBody>
        </p:sp>
      </p:grpSp>
      <p:grpSp>
        <p:nvGrpSpPr>
          <p:cNvPr id="968728" name="Group 24">
            <a:extLst>
              <a:ext uri="{FF2B5EF4-FFF2-40B4-BE49-F238E27FC236}">
                <a16:creationId xmlns:a16="http://schemas.microsoft.com/office/drawing/2014/main" id="{22ADFC18-F6C1-9B18-5F05-401CFE5CF65D}"/>
              </a:ext>
            </a:extLst>
          </p:cNvPr>
          <p:cNvGrpSpPr>
            <a:grpSpLocks/>
          </p:cNvGrpSpPr>
          <p:nvPr/>
        </p:nvGrpSpPr>
        <p:grpSpPr bwMode="auto">
          <a:xfrm>
            <a:off x="381000" y="76200"/>
            <a:ext cx="8175625" cy="585788"/>
            <a:chOff x="108" y="96"/>
            <a:chExt cx="5150" cy="369"/>
          </a:xfrm>
        </p:grpSpPr>
        <p:sp>
          <p:nvSpPr>
            <p:cNvPr id="20492" name="Text Box 25">
              <a:extLst>
                <a:ext uri="{FF2B5EF4-FFF2-40B4-BE49-F238E27FC236}">
                  <a16:creationId xmlns:a16="http://schemas.microsoft.com/office/drawing/2014/main" id="{7E0C14D4-9649-6EC4-CD2E-C630CA0EC1F9}"/>
                </a:ext>
              </a:extLst>
            </p:cNvPr>
            <p:cNvSpPr txBox="1">
              <a:spLocks noChangeArrowheads="1"/>
            </p:cNvSpPr>
            <p:nvPr/>
          </p:nvSpPr>
          <p:spPr bwMode="auto">
            <a:xfrm>
              <a:off x="108" y="96"/>
              <a:ext cx="1716" cy="365"/>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2. Lenz’s law</a:t>
              </a:r>
            </a:p>
          </p:txBody>
        </p:sp>
        <p:grpSp>
          <p:nvGrpSpPr>
            <p:cNvPr id="20493" name="Group 26">
              <a:extLst>
                <a:ext uri="{FF2B5EF4-FFF2-40B4-BE49-F238E27FC236}">
                  <a16:creationId xmlns:a16="http://schemas.microsoft.com/office/drawing/2014/main" id="{85A97404-5F73-9708-F23C-B8D6DCDC67A8}"/>
                </a:ext>
              </a:extLst>
            </p:cNvPr>
            <p:cNvGrpSpPr>
              <a:grpSpLocks/>
            </p:cNvGrpSpPr>
            <p:nvPr/>
          </p:nvGrpSpPr>
          <p:grpSpPr bwMode="auto">
            <a:xfrm>
              <a:off x="1850" y="96"/>
              <a:ext cx="3408" cy="369"/>
              <a:chOff x="1776" y="96"/>
              <a:chExt cx="3408" cy="369"/>
            </a:xfrm>
          </p:grpSpPr>
          <p:sp>
            <p:nvSpPr>
              <p:cNvPr id="20494" name="Text Box 27">
                <a:extLst>
                  <a:ext uri="{FF2B5EF4-FFF2-40B4-BE49-F238E27FC236}">
                    <a16:creationId xmlns:a16="http://schemas.microsoft.com/office/drawing/2014/main" id="{71CE0938-8947-E12E-7917-7593AF8E72E3}"/>
                  </a:ext>
                </a:extLst>
              </p:cNvPr>
              <p:cNvSpPr txBox="1">
                <a:spLocks noChangeArrowheads="1"/>
              </p:cNvSpPr>
              <p:nvPr/>
            </p:nvSpPr>
            <p:spPr bwMode="auto">
              <a:xfrm>
                <a:off x="1776" y="96"/>
                <a:ext cx="34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3333FF"/>
                    </a:solidFill>
                    <a:sym typeface="Symbol" pitchFamily="2" charset="2"/>
                  </a:rPr>
                  <a:t></a:t>
                </a:r>
                <a:r>
                  <a:rPr lang="en-US" altLang="zh-CN" b="1">
                    <a:solidFill>
                      <a:srgbClr val="3333FF"/>
                    </a:solidFill>
                  </a:rPr>
                  <a:t> determining </a:t>
                </a:r>
                <a:r>
                  <a:rPr lang="en-US" altLang="zh-CN" b="1" i="1">
                    <a:solidFill>
                      <a:srgbClr val="3333FF"/>
                    </a:solidFill>
                    <a:sym typeface="Symbol" pitchFamily="2" charset="2"/>
                  </a:rPr>
                  <a:t>    </a:t>
                </a:r>
                <a:r>
                  <a:rPr lang="en-US" altLang="zh-CN" b="1">
                    <a:solidFill>
                      <a:srgbClr val="3333FF"/>
                    </a:solidFill>
                  </a:rPr>
                  <a:t>direction</a:t>
                </a:r>
              </a:p>
            </p:txBody>
          </p:sp>
          <p:graphicFrame>
            <p:nvGraphicFramePr>
              <p:cNvPr id="20495" name="Object 28">
                <a:extLst>
                  <a:ext uri="{FF2B5EF4-FFF2-40B4-BE49-F238E27FC236}">
                    <a16:creationId xmlns:a16="http://schemas.microsoft.com/office/drawing/2014/main" id="{68811B67-31A1-8484-799A-A4666BCA2746}"/>
                  </a:ext>
                </a:extLst>
              </p:cNvPr>
              <p:cNvGraphicFramePr>
                <a:graphicFrameLocks noChangeAspect="1"/>
              </p:cNvGraphicFramePr>
              <p:nvPr/>
            </p:nvGraphicFramePr>
            <p:xfrm>
              <a:off x="3759" y="129"/>
              <a:ext cx="336" cy="336"/>
            </p:xfrm>
            <a:graphic>
              <a:graphicData uri="http://schemas.openxmlformats.org/presentationml/2006/ole">
                <mc:AlternateContent xmlns:mc="http://schemas.openxmlformats.org/markup-compatibility/2006">
                  <mc:Choice xmlns:v="urn:schemas-microsoft-com:vml" Requires="v">
                    <p:oleObj name="Equation" r:id="rId8" imgW="4686300" imgH="4686300" progId="Equation.3">
                      <p:embed/>
                    </p:oleObj>
                  </mc:Choice>
                  <mc:Fallback>
                    <p:oleObj name="Equation" r:id="rId8" imgW="4686300" imgH="46863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9" y="129"/>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68733" name="Text Box 29">
            <a:extLst>
              <a:ext uri="{FF2B5EF4-FFF2-40B4-BE49-F238E27FC236}">
                <a16:creationId xmlns:a16="http://schemas.microsoft.com/office/drawing/2014/main" id="{3D9FBAA9-4EDD-9D84-0A14-19C4BA9B69CD}"/>
              </a:ext>
            </a:extLst>
          </p:cNvPr>
          <p:cNvSpPr txBox="1">
            <a:spLocks noChangeArrowheads="1"/>
          </p:cNvSpPr>
          <p:nvPr/>
        </p:nvSpPr>
        <p:spPr bwMode="auto">
          <a:xfrm>
            <a:off x="4572000" y="58674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Look at P631, please!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8728"/>
                                        </p:tgtEl>
                                        <p:attrNameLst>
                                          <p:attrName>style.visibility</p:attrName>
                                        </p:attrNameLst>
                                      </p:cBhvr>
                                      <p:to>
                                        <p:strVal val="visible"/>
                                      </p:to>
                                    </p:set>
                                    <p:animEffect transition="in" filter="wipe(left)">
                                      <p:cBhvr>
                                        <p:cTn id="7" dur="500"/>
                                        <p:tgtEl>
                                          <p:spTgt spid="9687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68706">
                                            <p:txEl>
                                              <p:pRg st="0" end="0"/>
                                            </p:txEl>
                                          </p:spTgt>
                                        </p:tgtEl>
                                        <p:attrNameLst>
                                          <p:attrName>style.visibility</p:attrName>
                                        </p:attrNameLst>
                                      </p:cBhvr>
                                      <p:to>
                                        <p:strVal val="visible"/>
                                      </p:to>
                                    </p:set>
                                    <p:animEffect transition="in" filter="wipe(left)">
                                      <p:cBhvr>
                                        <p:cTn id="12" dur="500"/>
                                        <p:tgtEl>
                                          <p:spTgt spid="9687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68707"/>
                                        </p:tgtEl>
                                        <p:attrNameLst>
                                          <p:attrName>style.visibility</p:attrName>
                                        </p:attrNameLst>
                                      </p:cBhvr>
                                      <p:to>
                                        <p:strVal val="visible"/>
                                      </p:to>
                                    </p:set>
                                    <p:animEffect transition="in" filter="blinds(horizontal)">
                                      <p:cBhvr>
                                        <p:cTn id="17" dur="500"/>
                                        <p:tgtEl>
                                          <p:spTgt spid="968707"/>
                                        </p:tgtEl>
                                      </p:cBhvr>
                                    </p:animEffect>
                                  </p:childTnLst>
                                </p:cTn>
                              </p:par>
                            </p:childTnLst>
                          </p:cTn>
                        </p:par>
                        <p:par>
                          <p:cTn id="18" fill="hold" nodeType="afterGroup">
                            <p:stCondLst>
                              <p:cond delay="500"/>
                            </p:stCondLst>
                            <p:childTnLst>
                              <p:par>
                                <p:cTn id="19" presetID="9" presetClass="entr" presetSubtype="0" fill="hold" nodeType="afterEffect">
                                  <p:stCondLst>
                                    <p:cond delay="1000"/>
                                  </p:stCondLst>
                                  <p:childTnLst>
                                    <p:set>
                                      <p:cBhvr>
                                        <p:cTn id="20" dur="1" fill="hold">
                                          <p:stCondLst>
                                            <p:cond delay="0"/>
                                          </p:stCondLst>
                                        </p:cTn>
                                        <p:tgtEl>
                                          <p:spTgt spid="968710"/>
                                        </p:tgtEl>
                                        <p:attrNameLst>
                                          <p:attrName>style.visibility</p:attrName>
                                        </p:attrNameLst>
                                      </p:cBhvr>
                                      <p:to>
                                        <p:strVal val="visible"/>
                                      </p:to>
                                    </p:set>
                                    <p:animEffect transition="in" filter="dissolve">
                                      <p:cBhvr>
                                        <p:cTn id="21" dur="500"/>
                                        <p:tgtEl>
                                          <p:spTgt spid="968710"/>
                                        </p:tgtEl>
                                      </p:cBhvr>
                                    </p:animEffect>
                                  </p:childTnLst>
                                </p:cTn>
                              </p:par>
                            </p:childTnLst>
                          </p:cTn>
                        </p:par>
                        <p:par>
                          <p:cTn id="22" fill="hold" nodeType="afterGroup">
                            <p:stCondLst>
                              <p:cond delay="2000"/>
                            </p:stCondLst>
                            <p:childTnLst>
                              <p:par>
                                <p:cTn id="23" presetID="22" presetClass="entr" presetSubtype="8" fill="hold" nodeType="afterEffect">
                                  <p:stCondLst>
                                    <p:cond delay="2000"/>
                                  </p:stCondLst>
                                  <p:childTnLst>
                                    <p:set>
                                      <p:cBhvr>
                                        <p:cTn id="24" dur="1" fill="hold">
                                          <p:stCondLst>
                                            <p:cond delay="0"/>
                                          </p:stCondLst>
                                        </p:cTn>
                                        <p:tgtEl>
                                          <p:spTgt spid="968711"/>
                                        </p:tgtEl>
                                        <p:attrNameLst>
                                          <p:attrName>style.visibility</p:attrName>
                                        </p:attrNameLst>
                                      </p:cBhvr>
                                      <p:to>
                                        <p:strVal val="visible"/>
                                      </p:to>
                                    </p:set>
                                    <p:animEffect transition="in" filter="wipe(left)">
                                      <p:cBhvr>
                                        <p:cTn id="25" dur="500"/>
                                        <p:tgtEl>
                                          <p:spTgt spid="968711"/>
                                        </p:tgtEl>
                                      </p:cBhvr>
                                    </p:animEffect>
                                  </p:childTnLst>
                                </p:cTn>
                              </p:par>
                            </p:childTnLst>
                          </p:cTn>
                        </p:par>
                        <p:par>
                          <p:cTn id="26" fill="hold" nodeType="afterGroup">
                            <p:stCondLst>
                              <p:cond delay="4500"/>
                            </p:stCondLst>
                            <p:childTnLst>
                              <p:par>
                                <p:cTn id="27" presetID="22" presetClass="entr" presetSubtype="8" fill="hold" nodeType="afterEffect">
                                  <p:stCondLst>
                                    <p:cond delay="1000"/>
                                  </p:stCondLst>
                                  <p:childTnLst>
                                    <p:set>
                                      <p:cBhvr>
                                        <p:cTn id="28" dur="1" fill="hold">
                                          <p:stCondLst>
                                            <p:cond delay="0"/>
                                          </p:stCondLst>
                                        </p:cTn>
                                        <p:tgtEl>
                                          <p:spTgt spid="968714"/>
                                        </p:tgtEl>
                                        <p:attrNameLst>
                                          <p:attrName>style.visibility</p:attrName>
                                        </p:attrNameLst>
                                      </p:cBhvr>
                                      <p:to>
                                        <p:strVal val="visible"/>
                                      </p:to>
                                    </p:set>
                                    <p:animEffect transition="in" filter="wipe(left)">
                                      <p:cBhvr>
                                        <p:cTn id="29" dur="500"/>
                                        <p:tgtEl>
                                          <p:spTgt spid="968714"/>
                                        </p:tgtEl>
                                      </p:cBhvr>
                                    </p:animEffect>
                                  </p:childTnLst>
                                </p:cTn>
                              </p:par>
                            </p:childTnLst>
                          </p:cTn>
                        </p:par>
                        <p:par>
                          <p:cTn id="30" fill="hold" nodeType="afterGroup">
                            <p:stCondLst>
                              <p:cond delay="6000"/>
                            </p:stCondLst>
                            <p:childTnLst>
                              <p:par>
                                <p:cTn id="31" presetID="22" presetClass="entr" presetSubtype="8" fill="hold" nodeType="afterEffect">
                                  <p:stCondLst>
                                    <p:cond delay="0"/>
                                  </p:stCondLst>
                                  <p:childTnLst>
                                    <p:set>
                                      <p:cBhvr>
                                        <p:cTn id="32" dur="1" fill="hold">
                                          <p:stCondLst>
                                            <p:cond delay="0"/>
                                          </p:stCondLst>
                                        </p:cTn>
                                        <p:tgtEl>
                                          <p:spTgt spid="968717"/>
                                        </p:tgtEl>
                                        <p:attrNameLst>
                                          <p:attrName>style.visibility</p:attrName>
                                        </p:attrNameLst>
                                      </p:cBhvr>
                                      <p:to>
                                        <p:strVal val="visible"/>
                                      </p:to>
                                    </p:set>
                                    <p:animEffect transition="in" filter="wipe(left)">
                                      <p:cBhvr>
                                        <p:cTn id="33" dur="500"/>
                                        <p:tgtEl>
                                          <p:spTgt spid="968717"/>
                                        </p:tgtEl>
                                      </p:cBhvr>
                                    </p:animEffect>
                                  </p:childTnLst>
                                </p:cTn>
                              </p:par>
                            </p:childTnLst>
                          </p:cTn>
                        </p:par>
                        <p:par>
                          <p:cTn id="34" fill="hold" nodeType="afterGroup">
                            <p:stCondLst>
                              <p:cond delay="6500"/>
                            </p:stCondLst>
                            <p:childTnLst>
                              <p:par>
                                <p:cTn id="35" presetID="22" presetClass="entr" presetSubtype="8" fill="hold" nodeType="afterEffect">
                                  <p:stCondLst>
                                    <p:cond delay="0"/>
                                  </p:stCondLst>
                                  <p:childTnLst>
                                    <p:set>
                                      <p:cBhvr>
                                        <p:cTn id="36" dur="1" fill="hold">
                                          <p:stCondLst>
                                            <p:cond delay="0"/>
                                          </p:stCondLst>
                                        </p:cTn>
                                        <p:tgtEl>
                                          <p:spTgt spid="968718"/>
                                        </p:tgtEl>
                                        <p:attrNameLst>
                                          <p:attrName>style.visibility</p:attrName>
                                        </p:attrNameLst>
                                      </p:cBhvr>
                                      <p:to>
                                        <p:strVal val="visible"/>
                                      </p:to>
                                    </p:set>
                                    <p:animEffect transition="in" filter="wipe(left)">
                                      <p:cBhvr>
                                        <p:cTn id="37" dur="500"/>
                                        <p:tgtEl>
                                          <p:spTgt spid="968718"/>
                                        </p:tgtEl>
                                      </p:cBhvr>
                                    </p:animEffect>
                                  </p:childTnLst>
                                </p:cTn>
                              </p:par>
                            </p:childTnLst>
                          </p:cTn>
                        </p:par>
                        <p:par>
                          <p:cTn id="38" fill="hold" nodeType="afterGroup">
                            <p:stCondLst>
                              <p:cond delay="7000"/>
                            </p:stCondLst>
                            <p:childTnLst>
                              <p:par>
                                <p:cTn id="39" presetID="22" presetClass="entr" presetSubtype="8" fill="hold" nodeType="afterEffect">
                                  <p:stCondLst>
                                    <p:cond delay="3000"/>
                                  </p:stCondLst>
                                  <p:childTnLst>
                                    <p:set>
                                      <p:cBhvr>
                                        <p:cTn id="40" dur="1" fill="hold">
                                          <p:stCondLst>
                                            <p:cond delay="0"/>
                                          </p:stCondLst>
                                        </p:cTn>
                                        <p:tgtEl>
                                          <p:spTgt spid="968721">
                                            <p:txEl>
                                              <p:pRg st="0" end="0"/>
                                            </p:txEl>
                                          </p:spTgt>
                                        </p:tgtEl>
                                        <p:attrNameLst>
                                          <p:attrName>style.visibility</p:attrName>
                                        </p:attrNameLst>
                                      </p:cBhvr>
                                      <p:to>
                                        <p:strVal val="visible"/>
                                      </p:to>
                                    </p:set>
                                    <p:animEffect transition="in" filter="wipe(left)">
                                      <p:cBhvr>
                                        <p:cTn id="41" dur="500"/>
                                        <p:tgtEl>
                                          <p:spTgt spid="968721">
                                            <p:txEl>
                                              <p:pRg st="0" end="0"/>
                                            </p:txEl>
                                          </p:spTgt>
                                        </p:tgtEl>
                                      </p:cBhvr>
                                    </p:animEffect>
                                  </p:childTnLst>
                                </p:cTn>
                              </p:par>
                            </p:childTnLst>
                          </p:cTn>
                        </p:par>
                        <p:par>
                          <p:cTn id="42" fill="hold" nodeType="afterGroup">
                            <p:stCondLst>
                              <p:cond delay="10500"/>
                            </p:stCondLst>
                            <p:childTnLst>
                              <p:par>
                                <p:cTn id="43" presetID="22" presetClass="entr" presetSubtype="2" fill="hold" nodeType="afterEffect">
                                  <p:stCondLst>
                                    <p:cond delay="1000"/>
                                  </p:stCondLst>
                                  <p:childTnLst>
                                    <p:set>
                                      <p:cBhvr>
                                        <p:cTn id="44" dur="1" fill="hold">
                                          <p:stCondLst>
                                            <p:cond delay="0"/>
                                          </p:stCondLst>
                                        </p:cTn>
                                        <p:tgtEl>
                                          <p:spTgt spid="968722"/>
                                        </p:tgtEl>
                                        <p:attrNameLst>
                                          <p:attrName>style.visibility</p:attrName>
                                        </p:attrNameLst>
                                      </p:cBhvr>
                                      <p:to>
                                        <p:strVal val="visible"/>
                                      </p:to>
                                    </p:set>
                                    <p:animEffect transition="in" filter="wipe(right)">
                                      <p:cBhvr>
                                        <p:cTn id="45" dur="500"/>
                                        <p:tgtEl>
                                          <p:spTgt spid="968722"/>
                                        </p:tgtEl>
                                      </p:cBhvr>
                                    </p:animEffect>
                                  </p:childTnLst>
                                </p:cTn>
                              </p:par>
                            </p:childTnLst>
                          </p:cTn>
                        </p:par>
                        <p:par>
                          <p:cTn id="46" fill="hold" nodeType="afterGroup">
                            <p:stCondLst>
                              <p:cond delay="12000"/>
                            </p:stCondLst>
                            <p:childTnLst>
                              <p:par>
                                <p:cTn id="47" presetID="22" presetClass="entr" presetSubtype="8" fill="hold" nodeType="afterEffect">
                                  <p:stCondLst>
                                    <p:cond delay="2000"/>
                                  </p:stCondLst>
                                  <p:childTnLst>
                                    <p:set>
                                      <p:cBhvr>
                                        <p:cTn id="48" dur="1" fill="hold">
                                          <p:stCondLst>
                                            <p:cond delay="0"/>
                                          </p:stCondLst>
                                        </p:cTn>
                                        <p:tgtEl>
                                          <p:spTgt spid="968733">
                                            <p:txEl>
                                              <p:pRg st="0" end="0"/>
                                            </p:txEl>
                                          </p:spTgt>
                                        </p:tgtEl>
                                        <p:attrNameLst>
                                          <p:attrName>style.visibility</p:attrName>
                                        </p:attrNameLst>
                                      </p:cBhvr>
                                      <p:to>
                                        <p:strVal val="visible"/>
                                      </p:to>
                                    </p:set>
                                    <p:animEffect transition="in" filter="wipe(left)">
                                      <p:cBhvr>
                                        <p:cTn id="49" dur="500"/>
                                        <p:tgtEl>
                                          <p:spTgt spid="9687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6" grpId="0" build="p" autoUpdateAnimBg="0"/>
      <p:bldP spid="968721" grpId="0" build="p" autoUpdateAnimBg="0" advAuto="3000"/>
      <p:bldP spid="968733" grpId="0" build="p" autoUpdateAnimBg="0" advAuto="2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Text Box 2">
            <a:extLst>
              <a:ext uri="{FF2B5EF4-FFF2-40B4-BE49-F238E27FC236}">
                <a16:creationId xmlns:a16="http://schemas.microsoft.com/office/drawing/2014/main" id="{74C59443-1249-86C7-91A7-B644BFF04125}"/>
              </a:ext>
            </a:extLst>
          </p:cNvPr>
          <p:cNvSpPr txBox="1">
            <a:spLocks noChangeArrowheads="1"/>
          </p:cNvSpPr>
          <p:nvPr/>
        </p:nvSpPr>
        <p:spPr bwMode="auto">
          <a:xfrm>
            <a:off x="179388" y="57150"/>
            <a:ext cx="1827212" cy="519113"/>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
        <p:nvSpPr>
          <p:cNvPr id="969731" name="Text Box 3">
            <a:extLst>
              <a:ext uri="{FF2B5EF4-FFF2-40B4-BE49-F238E27FC236}">
                <a16:creationId xmlns:a16="http://schemas.microsoft.com/office/drawing/2014/main" id="{ACBFBEED-5781-FFF2-87BC-C0755BD40A6B}"/>
              </a:ext>
            </a:extLst>
          </p:cNvPr>
          <p:cNvSpPr txBox="1">
            <a:spLocks noChangeArrowheads="1"/>
          </p:cNvSpPr>
          <p:nvPr/>
        </p:nvSpPr>
        <p:spPr bwMode="auto">
          <a:xfrm>
            <a:off x="76200" y="3962400"/>
            <a:ext cx="1524000" cy="519113"/>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graphicFrame>
        <p:nvGraphicFramePr>
          <p:cNvPr id="969733" name="Object 5">
            <a:extLst>
              <a:ext uri="{FF2B5EF4-FFF2-40B4-BE49-F238E27FC236}">
                <a16:creationId xmlns:a16="http://schemas.microsoft.com/office/drawing/2014/main" id="{A71EFA9A-FF9A-4757-1204-CD015C5902D5}"/>
              </a:ext>
            </a:extLst>
          </p:cNvPr>
          <p:cNvGraphicFramePr>
            <a:graphicFrameLocks noChangeAspect="1"/>
          </p:cNvGraphicFramePr>
          <p:nvPr/>
        </p:nvGraphicFramePr>
        <p:xfrm>
          <a:off x="6334125" y="188913"/>
          <a:ext cx="2657475" cy="2051050"/>
        </p:xfrm>
        <a:graphic>
          <a:graphicData uri="http://schemas.openxmlformats.org/presentationml/2006/ole">
            <mc:AlternateContent xmlns:mc="http://schemas.openxmlformats.org/markup-compatibility/2006">
              <mc:Choice xmlns:v="urn:schemas-microsoft-com:vml" Requires="v">
                <p:oleObj name="Photo Editor 照片" r:id="rId2" imgW="2584450" imgH="1993900" progId="MSPhotoEd.3">
                  <p:embed/>
                </p:oleObj>
              </mc:Choice>
              <mc:Fallback>
                <p:oleObj name="Photo Editor 照片" r:id="rId2" imgW="2584450" imgH="1993900" progId="MSPhotoEd.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188913"/>
                        <a:ext cx="2657475"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9735" name="Text Box 7">
            <a:extLst>
              <a:ext uri="{FF2B5EF4-FFF2-40B4-BE49-F238E27FC236}">
                <a16:creationId xmlns:a16="http://schemas.microsoft.com/office/drawing/2014/main" id="{13D075F6-6004-2FEF-A2D8-D60F72EC33B7}"/>
              </a:ext>
            </a:extLst>
          </p:cNvPr>
          <p:cNvSpPr txBox="1">
            <a:spLocks noChangeArrowheads="1"/>
          </p:cNvSpPr>
          <p:nvPr/>
        </p:nvSpPr>
        <p:spPr bwMode="auto">
          <a:xfrm>
            <a:off x="152400" y="2224088"/>
            <a:ext cx="1676400" cy="5191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Question:</a:t>
            </a:r>
          </a:p>
        </p:txBody>
      </p:sp>
      <p:grpSp>
        <p:nvGrpSpPr>
          <p:cNvPr id="969750" name="Group 22">
            <a:extLst>
              <a:ext uri="{FF2B5EF4-FFF2-40B4-BE49-F238E27FC236}">
                <a16:creationId xmlns:a16="http://schemas.microsoft.com/office/drawing/2014/main" id="{65DBEEC0-6515-FC62-76A7-4B69EE93EF2B}"/>
              </a:ext>
            </a:extLst>
          </p:cNvPr>
          <p:cNvGrpSpPr>
            <a:grpSpLocks/>
          </p:cNvGrpSpPr>
          <p:nvPr/>
        </p:nvGrpSpPr>
        <p:grpSpPr bwMode="auto">
          <a:xfrm>
            <a:off x="228600" y="2641600"/>
            <a:ext cx="8763000" cy="682625"/>
            <a:chOff x="144" y="1664"/>
            <a:chExt cx="5520" cy="430"/>
          </a:xfrm>
        </p:grpSpPr>
        <p:sp>
          <p:nvSpPr>
            <p:cNvPr id="21522" name="Text Box 9">
              <a:extLst>
                <a:ext uri="{FF2B5EF4-FFF2-40B4-BE49-F238E27FC236}">
                  <a16:creationId xmlns:a16="http://schemas.microsoft.com/office/drawing/2014/main" id="{1FF6D6D8-7194-4F70-BB2E-9754A81B6869}"/>
                </a:ext>
              </a:extLst>
            </p:cNvPr>
            <p:cNvSpPr txBox="1">
              <a:spLocks noChangeArrowheads="1"/>
            </p:cNvSpPr>
            <p:nvPr/>
          </p:nvSpPr>
          <p:spPr bwMode="auto">
            <a:xfrm>
              <a:off x="144" y="1730"/>
              <a:ext cx="55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(a)</a:t>
              </a:r>
              <a:r>
                <a:rPr lang="en-US" altLang="zh-CN" sz="2800" b="1"/>
                <a:t> The magnitude &amp; direction of                                     ?</a:t>
              </a:r>
            </a:p>
          </p:txBody>
        </p:sp>
        <p:graphicFrame>
          <p:nvGraphicFramePr>
            <p:cNvPr id="21523" name="Object 10">
              <a:extLst>
                <a:ext uri="{FF2B5EF4-FFF2-40B4-BE49-F238E27FC236}">
                  <a16:creationId xmlns:a16="http://schemas.microsoft.com/office/drawing/2014/main" id="{6C4AE2E2-3014-6368-5600-8ABD53B417A1}"/>
                </a:ext>
              </a:extLst>
            </p:cNvPr>
            <p:cNvGraphicFramePr>
              <a:graphicFrameLocks noChangeAspect="1"/>
            </p:cNvGraphicFramePr>
            <p:nvPr/>
          </p:nvGraphicFramePr>
          <p:xfrm>
            <a:off x="3424" y="1664"/>
            <a:ext cx="1996" cy="430"/>
          </p:xfrm>
          <a:graphic>
            <a:graphicData uri="http://schemas.openxmlformats.org/presentationml/2006/ole">
              <mc:AlternateContent xmlns:mc="http://schemas.openxmlformats.org/markup-compatibility/2006">
                <mc:Choice xmlns:v="urn:schemas-microsoft-com:vml" Requires="v">
                  <p:oleObj name="公式" r:id="rId4" imgW="27495500" imgH="5562600" progId="Equation.3">
                    <p:embed/>
                  </p:oleObj>
                </mc:Choice>
                <mc:Fallback>
                  <p:oleObj name="公式" r:id="rId4" imgW="27495500" imgH="5562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 y="1664"/>
                          <a:ext cx="1996"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9739" name="Text Box 11">
            <a:extLst>
              <a:ext uri="{FF2B5EF4-FFF2-40B4-BE49-F238E27FC236}">
                <a16:creationId xmlns:a16="http://schemas.microsoft.com/office/drawing/2014/main" id="{12E1F7DC-0E4F-36D4-82F9-F602E7DEFA89}"/>
              </a:ext>
            </a:extLst>
          </p:cNvPr>
          <p:cNvSpPr txBox="1">
            <a:spLocks noChangeArrowheads="1"/>
          </p:cNvSpPr>
          <p:nvPr/>
        </p:nvSpPr>
        <p:spPr bwMode="auto">
          <a:xfrm>
            <a:off x="228600" y="3290888"/>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3333FF"/>
                </a:solidFill>
              </a:rPr>
              <a:t>(b)</a:t>
            </a:r>
            <a:r>
              <a:rPr lang="en-US" altLang="zh-CN" sz="2800" b="1"/>
              <a:t> The current in the loop at </a:t>
            </a:r>
            <a:r>
              <a:rPr lang="en-US" altLang="zh-CN" sz="2800" b="1" i="1"/>
              <a:t>t </a:t>
            </a:r>
            <a:r>
              <a:rPr lang="en-US" altLang="zh-CN" sz="2800" b="1"/>
              <a:t>= 10s?</a:t>
            </a:r>
          </a:p>
        </p:txBody>
      </p:sp>
      <p:graphicFrame>
        <p:nvGraphicFramePr>
          <p:cNvPr id="969740" name="Object 12">
            <a:extLst>
              <a:ext uri="{FF2B5EF4-FFF2-40B4-BE49-F238E27FC236}">
                <a16:creationId xmlns:a16="http://schemas.microsoft.com/office/drawing/2014/main" id="{B03E959D-18FE-E67C-1A0D-7D58F7039CFD}"/>
              </a:ext>
            </a:extLst>
          </p:cNvPr>
          <p:cNvGraphicFramePr>
            <a:graphicFrameLocks noChangeAspect="1"/>
          </p:cNvGraphicFramePr>
          <p:nvPr/>
        </p:nvGraphicFramePr>
        <p:xfrm>
          <a:off x="1116013" y="4581525"/>
          <a:ext cx="5400675" cy="885825"/>
        </p:xfrm>
        <a:graphic>
          <a:graphicData uri="http://schemas.openxmlformats.org/presentationml/2006/ole">
            <mc:AlternateContent xmlns:mc="http://schemas.openxmlformats.org/markup-compatibility/2006">
              <mc:Choice xmlns:v="urn:schemas-microsoft-com:vml" Requires="v">
                <p:oleObj name="公式" r:id="rId6" imgW="60566300" imgH="9944100" progId="Equation.3">
                  <p:embed/>
                </p:oleObj>
              </mc:Choice>
              <mc:Fallback>
                <p:oleObj name="公式" r:id="rId6" imgW="60566300" imgH="99441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581525"/>
                        <a:ext cx="540067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9741" name="Group 13">
            <a:extLst>
              <a:ext uri="{FF2B5EF4-FFF2-40B4-BE49-F238E27FC236}">
                <a16:creationId xmlns:a16="http://schemas.microsoft.com/office/drawing/2014/main" id="{404737B4-D64D-980D-0225-4A8CBBE0A960}"/>
              </a:ext>
            </a:extLst>
          </p:cNvPr>
          <p:cNvGrpSpPr>
            <a:grpSpLocks/>
          </p:cNvGrpSpPr>
          <p:nvPr/>
        </p:nvGrpSpPr>
        <p:grpSpPr bwMode="auto">
          <a:xfrm>
            <a:off x="1905000" y="3860800"/>
            <a:ext cx="3314700" cy="763588"/>
            <a:chOff x="1296" y="2642"/>
            <a:chExt cx="1981" cy="402"/>
          </a:xfrm>
        </p:grpSpPr>
        <p:graphicFrame>
          <p:nvGraphicFramePr>
            <p:cNvPr id="21520" name="Object 14">
              <a:extLst>
                <a:ext uri="{FF2B5EF4-FFF2-40B4-BE49-F238E27FC236}">
                  <a16:creationId xmlns:a16="http://schemas.microsoft.com/office/drawing/2014/main" id="{F1B897C4-9EF8-9EE6-2073-06299A35540D}"/>
                </a:ext>
              </a:extLst>
            </p:cNvPr>
            <p:cNvGraphicFramePr>
              <a:graphicFrameLocks noChangeAspect="1"/>
            </p:cNvGraphicFramePr>
            <p:nvPr/>
          </p:nvGraphicFramePr>
          <p:xfrm>
            <a:off x="1956" y="2642"/>
            <a:ext cx="1321" cy="402"/>
          </p:xfrm>
          <a:graphic>
            <a:graphicData uri="http://schemas.openxmlformats.org/presentationml/2006/ole">
              <mc:AlternateContent xmlns:mc="http://schemas.openxmlformats.org/markup-compatibility/2006">
                <mc:Choice xmlns:v="urn:schemas-microsoft-com:vml" Requires="v">
                  <p:oleObj name="公式" r:id="rId8" imgW="30721300" imgH="9359900" progId="Equation.3">
                    <p:embed/>
                  </p:oleObj>
                </mc:Choice>
                <mc:Fallback>
                  <p:oleObj name="公式" r:id="rId8" imgW="30721300" imgH="93599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6" y="2642"/>
                          <a:ext cx="1321"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1" name="Rectangle 15">
              <a:extLst>
                <a:ext uri="{FF2B5EF4-FFF2-40B4-BE49-F238E27FC236}">
                  <a16:creationId xmlns:a16="http://schemas.microsoft.com/office/drawing/2014/main" id="{D34B0A3C-F623-1164-6B77-39E72EBECC70}"/>
                </a:ext>
              </a:extLst>
            </p:cNvPr>
            <p:cNvSpPr>
              <a:spLocks noChangeArrowheads="1"/>
            </p:cNvSpPr>
            <p:nvPr/>
          </p:nvSpPr>
          <p:spPr bwMode="auto">
            <a:xfrm>
              <a:off x="1296" y="2688"/>
              <a:ext cx="359"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3333FF"/>
                  </a:solidFill>
                </a:rPr>
                <a:t>(a)</a:t>
              </a:r>
            </a:p>
          </p:txBody>
        </p:sp>
      </p:grpSp>
      <p:grpSp>
        <p:nvGrpSpPr>
          <p:cNvPr id="969751" name="Group 23">
            <a:extLst>
              <a:ext uri="{FF2B5EF4-FFF2-40B4-BE49-F238E27FC236}">
                <a16:creationId xmlns:a16="http://schemas.microsoft.com/office/drawing/2014/main" id="{5E23AF76-7B33-B874-9B06-764FE0B18EE2}"/>
              </a:ext>
            </a:extLst>
          </p:cNvPr>
          <p:cNvGrpSpPr>
            <a:grpSpLocks/>
          </p:cNvGrpSpPr>
          <p:nvPr/>
        </p:nvGrpSpPr>
        <p:grpSpPr bwMode="auto">
          <a:xfrm>
            <a:off x="1476375" y="5589588"/>
            <a:ext cx="5040313" cy="930275"/>
            <a:chOff x="930" y="3521"/>
            <a:chExt cx="3175" cy="586"/>
          </a:xfrm>
        </p:grpSpPr>
        <p:sp>
          <p:nvSpPr>
            <p:cNvPr id="21518" name="Rectangle 17">
              <a:extLst>
                <a:ext uri="{FF2B5EF4-FFF2-40B4-BE49-F238E27FC236}">
                  <a16:creationId xmlns:a16="http://schemas.microsoft.com/office/drawing/2014/main" id="{EA67F1B9-42A9-1C45-0CCF-D4E86B18A195}"/>
                </a:ext>
              </a:extLst>
            </p:cNvPr>
            <p:cNvSpPr>
              <a:spLocks noChangeArrowheads="1"/>
            </p:cNvSpPr>
            <p:nvPr/>
          </p:nvSpPr>
          <p:spPr bwMode="auto">
            <a:xfrm>
              <a:off x="930" y="3612"/>
              <a:ext cx="3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3333FF"/>
                  </a:solidFill>
                </a:rPr>
                <a:t>(b)</a:t>
              </a:r>
            </a:p>
          </p:txBody>
        </p:sp>
        <p:graphicFrame>
          <p:nvGraphicFramePr>
            <p:cNvPr id="21519" name="Object 18">
              <a:extLst>
                <a:ext uri="{FF2B5EF4-FFF2-40B4-BE49-F238E27FC236}">
                  <a16:creationId xmlns:a16="http://schemas.microsoft.com/office/drawing/2014/main" id="{E32D8A53-2590-9B68-A085-BF4FC365D657}"/>
                </a:ext>
              </a:extLst>
            </p:cNvPr>
            <p:cNvGraphicFramePr>
              <a:graphicFrameLocks noChangeAspect="1"/>
            </p:cNvGraphicFramePr>
            <p:nvPr/>
          </p:nvGraphicFramePr>
          <p:xfrm>
            <a:off x="1446" y="3521"/>
            <a:ext cx="2659" cy="586"/>
          </p:xfrm>
          <a:graphic>
            <a:graphicData uri="http://schemas.openxmlformats.org/presentationml/2006/ole">
              <mc:AlternateContent xmlns:mc="http://schemas.openxmlformats.org/markup-compatibility/2006">
                <mc:Choice xmlns:v="urn:schemas-microsoft-com:vml" Requires="v">
                  <p:oleObj name="公式" r:id="rId10" imgW="42418000" imgH="9359900" progId="Equation.3">
                    <p:embed/>
                  </p:oleObj>
                </mc:Choice>
                <mc:Fallback>
                  <p:oleObj name="公式" r:id="rId10" imgW="42418000" imgH="93599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6" y="3521"/>
                          <a:ext cx="2659"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9747" name="Text Box 19">
            <a:extLst>
              <a:ext uri="{FF2B5EF4-FFF2-40B4-BE49-F238E27FC236}">
                <a16:creationId xmlns:a16="http://schemas.microsoft.com/office/drawing/2014/main" id="{F325A45C-294C-D83E-163C-337F08FFFF59}"/>
              </a:ext>
            </a:extLst>
          </p:cNvPr>
          <p:cNvSpPr txBox="1">
            <a:spLocks noChangeArrowheads="1"/>
          </p:cNvSpPr>
          <p:nvPr/>
        </p:nvSpPr>
        <p:spPr bwMode="auto">
          <a:xfrm>
            <a:off x="6775450" y="4781550"/>
            <a:ext cx="1828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solidFill>
                  <a:srgbClr val="FF0000"/>
                </a:solidFill>
              </a:rPr>
              <a:t>(clockwise)</a:t>
            </a:r>
          </a:p>
        </p:txBody>
      </p:sp>
      <p:grpSp>
        <p:nvGrpSpPr>
          <p:cNvPr id="969749" name="Group 21">
            <a:extLst>
              <a:ext uri="{FF2B5EF4-FFF2-40B4-BE49-F238E27FC236}">
                <a16:creationId xmlns:a16="http://schemas.microsoft.com/office/drawing/2014/main" id="{2033BBA2-BC20-B0DA-7EF3-3EB6F7243701}"/>
              </a:ext>
            </a:extLst>
          </p:cNvPr>
          <p:cNvGrpSpPr>
            <a:grpSpLocks/>
          </p:cNvGrpSpPr>
          <p:nvPr/>
        </p:nvGrpSpPr>
        <p:grpSpPr bwMode="auto">
          <a:xfrm>
            <a:off x="179388" y="620713"/>
            <a:ext cx="5721350" cy="1687512"/>
            <a:chOff x="113" y="391"/>
            <a:chExt cx="3604" cy="1063"/>
          </a:xfrm>
        </p:grpSpPr>
        <p:graphicFrame>
          <p:nvGraphicFramePr>
            <p:cNvPr id="21516" name="Object 6">
              <a:extLst>
                <a:ext uri="{FF2B5EF4-FFF2-40B4-BE49-F238E27FC236}">
                  <a16:creationId xmlns:a16="http://schemas.microsoft.com/office/drawing/2014/main" id="{98535629-D816-E82A-6EEF-36394F79B1A7}"/>
                </a:ext>
              </a:extLst>
            </p:cNvPr>
            <p:cNvGraphicFramePr>
              <a:graphicFrameLocks noChangeAspect="1"/>
            </p:cNvGraphicFramePr>
            <p:nvPr/>
          </p:nvGraphicFramePr>
          <p:xfrm>
            <a:off x="113" y="663"/>
            <a:ext cx="3604" cy="791"/>
          </p:xfrm>
          <a:graphic>
            <a:graphicData uri="http://schemas.openxmlformats.org/presentationml/2006/ole">
              <mc:AlternateContent xmlns:mc="http://schemas.openxmlformats.org/markup-compatibility/2006">
                <mc:Choice xmlns:v="urn:schemas-microsoft-com:vml" Requires="v">
                  <p:oleObj name="公式" r:id="rId12" imgW="49441100" imgH="10820400" progId="Equation.3">
                    <p:embed/>
                  </p:oleObj>
                </mc:Choice>
                <mc:Fallback>
                  <p:oleObj name="公式" r:id="rId12" imgW="49441100" imgH="1082040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3" y="663"/>
                          <a:ext cx="3604" cy="7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7" name="Text Box 20">
              <a:extLst>
                <a:ext uri="{FF2B5EF4-FFF2-40B4-BE49-F238E27FC236}">
                  <a16:creationId xmlns:a16="http://schemas.microsoft.com/office/drawing/2014/main" id="{25360A4F-BA7A-7880-791F-997CF317453C}"/>
                </a:ext>
              </a:extLst>
            </p:cNvPr>
            <p:cNvSpPr txBox="1">
              <a:spLocks noChangeArrowheads="1"/>
            </p:cNvSpPr>
            <p:nvPr/>
          </p:nvSpPr>
          <p:spPr bwMode="auto">
            <a:xfrm>
              <a:off x="158" y="391"/>
              <a:ext cx="34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As Fig. a conducting loop, </a:t>
              </a:r>
              <a:r>
                <a:rPr lang="en-US" altLang="zh-CN" sz="2800" b="1" i="1"/>
                <a:t>r </a:t>
              </a:r>
              <a:r>
                <a:rPr lang="en-US" altLang="zh-CN" sz="2800" b="1"/>
                <a:t>=0.2m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9730"/>
                                        </p:tgtEl>
                                        <p:attrNameLst>
                                          <p:attrName>style.visibility</p:attrName>
                                        </p:attrNameLst>
                                      </p:cBhvr>
                                      <p:to>
                                        <p:strVal val="visible"/>
                                      </p:to>
                                    </p:set>
                                    <p:animEffect transition="in" filter="wipe(left)">
                                      <p:cBhvr>
                                        <p:cTn id="7" dur="500"/>
                                        <p:tgtEl>
                                          <p:spTgt spid="969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69749"/>
                                        </p:tgtEl>
                                        <p:attrNameLst>
                                          <p:attrName>style.visibility</p:attrName>
                                        </p:attrNameLst>
                                      </p:cBhvr>
                                      <p:to>
                                        <p:strVal val="visible"/>
                                      </p:to>
                                    </p:set>
                                    <p:animEffect transition="in" filter="blinds(horizontal)">
                                      <p:cBhvr>
                                        <p:cTn id="12" dur="500"/>
                                        <p:tgtEl>
                                          <p:spTgt spid="969749"/>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969733"/>
                                        </p:tgtEl>
                                        <p:attrNameLst>
                                          <p:attrName>style.visibility</p:attrName>
                                        </p:attrNameLst>
                                      </p:cBhvr>
                                      <p:to>
                                        <p:strVal val="visible"/>
                                      </p:to>
                                    </p:set>
                                    <p:animEffect transition="in" filter="dissolve">
                                      <p:cBhvr>
                                        <p:cTn id="16" dur="500"/>
                                        <p:tgtEl>
                                          <p:spTgt spid="9697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969735"/>
                                        </p:tgtEl>
                                        <p:attrNameLst>
                                          <p:attrName>style.visibility</p:attrName>
                                        </p:attrNameLst>
                                      </p:cBhvr>
                                      <p:to>
                                        <p:strVal val="visible"/>
                                      </p:to>
                                    </p:set>
                                    <p:animEffect transition="in" filter="wipe(left)">
                                      <p:cBhvr>
                                        <p:cTn id="21" dur="500"/>
                                        <p:tgtEl>
                                          <p:spTgt spid="9697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6975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69739">
                                            <p:txEl>
                                              <p:pRg st="0" end="0"/>
                                            </p:txEl>
                                          </p:spTgt>
                                        </p:tgtEl>
                                        <p:attrNameLst>
                                          <p:attrName>style.visibility</p:attrName>
                                        </p:attrNameLst>
                                      </p:cBhvr>
                                      <p:to>
                                        <p:strVal val="visible"/>
                                      </p:to>
                                    </p:set>
                                    <p:animEffect transition="in" filter="wipe(left)">
                                      <p:cBhvr>
                                        <p:cTn id="30" dur="500"/>
                                        <p:tgtEl>
                                          <p:spTgt spid="969739">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69731"/>
                                        </p:tgtEl>
                                        <p:attrNameLst>
                                          <p:attrName>style.visibility</p:attrName>
                                        </p:attrNameLst>
                                      </p:cBhvr>
                                      <p:to>
                                        <p:strVal val="visible"/>
                                      </p:to>
                                    </p:set>
                                    <p:animEffect transition="in" filter="wipe(left)">
                                      <p:cBhvr>
                                        <p:cTn id="35" dur="500"/>
                                        <p:tgtEl>
                                          <p:spTgt spid="9697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69741"/>
                                        </p:tgtEl>
                                        <p:attrNameLst>
                                          <p:attrName>style.visibility</p:attrName>
                                        </p:attrNameLst>
                                      </p:cBhvr>
                                      <p:to>
                                        <p:strVal val="visible"/>
                                      </p:to>
                                    </p:set>
                                    <p:animEffect transition="in" filter="wipe(left)">
                                      <p:cBhvr>
                                        <p:cTn id="40" dur="500"/>
                                        <p:tgtEl>
                                          <p:spTgt spid="9697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69740"/>
                                        </p:tgtEl>
                                        <p:attrNameLst>
                                          <p:attrName>style.visibility</p:attrName>
                                        </p:attrNameLst>
                                      </p:cBhvr>
                                      <p:to>
                                        <p:strVal val="visible"/>
                                      </p:to>
                                    </p:set>
                                    <p:animEffect transition="in" filter="wipe(left)">
                                      <p:cBhvr>
                                        <p:cTn id="45" dur="500"/>
                                        <p:tgtEl>
                                          <p:spTgt spid="969740"/>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969747">
                                            <p:txEl>
                                              <p:pRg st="0" end="0"/>
                                            </p:txEl>
                                          </p:spTgt>
                                        </p:tgtEl>
                                        <p:attrNameLst>
                                          <p:attrName>style.visibility</p:attrName>
                                        </p:attrNameLst>
                                      </p:cBhvr>
                                      <p:to>
                                        <p:strVal val="visible"/>
                                      </p:to>
                                    </p:set>
                                    <p:animEffect transition="in" filter="wipe(left)">
                                      <p:cBhvr>
                                        <p:cTn id="49" dur="500"/>
                                        <p:tgtEl>
                                          <p:spTgt spid="969747">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969751"/>
                                        </p:tgtEl>
                                        <p:attrNameLst>
                                          <p:attrName>style.visibility</p:attrName>
                                        </p:attrNameLst>
                                      </p:cBhvr>
                                      <p:to>
                                        <p:strVal val="visible"/>
                                      </p:to>
                                    </p:set>
                                    <p:animEffect transition="in" filter="wipe(down)">
                                      <p:cBhvr>
                                        <p:cTn id="54" dur="500"/>
                                        <p:tgtEl>
                                          <p:spTgt spid="96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0" grpId="0" animBg="1" autoUpdateAnimBg="0"/>
      <p:bldP spid="969731" grpId="0" animBg="1" autoUpdateAnimBg="0"/>
      <p:bldP spid="969735" grpId="0" animBg="1" autoUpdateAnimBg="0"/>
      <p:bldP spid="969739" grpId="0" build="p" autoUpdateAnimBg="0"/>
      <p:bldP spid="9697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5" name="Text Box 3">
            <a:extLst>
              <a:ext uri="{FF2B5EF4-FFF2-40B4-BE49-F238E27FC236}">
                <a16:creationId xmlns:a16="http://schemas.microsoft.com/office/drawing/2014/main" id="{66DCABF7-F25F-BF33-62A5-06F49EDC1979}"/>
              </a:ext>
            </a:extLst>
          </p:cNvPr>
          <p:cNvSpPr txBox="1">
            <a:spLocks noChangeArrowheads="1"/>
          </p:cNvSpPr>
          <p:nvPr/>
        </p:nvSpPr>
        <p:spPr bwMode="auto">
          <a:xfrm>
            <a:off x="0" y="3068638"/>
            <a:ext cx="1524000" cy="5191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Solution:</a:t>
            </a:r>
          </a:p>
        </p:txBody>
      </p:sp>
      <p:sp>
        <p:nvSpPr>
          <p:cNvPr id="970756" name="Text Box 4">
            <a:extLst>
              <a:ext uri="{FF2B5EF4-FFF2-40B4-BE49-F238E27FC236}">
                <a16:creationId xmlns:a16="http://schemas.microsoft.com/office/drawing/2014/main" id="{BAC4CC1E-4470-77C7-D540-24EFE5044F25}"/>
              </a:ext>
            </a:extLst>
          </p:cNvPr>
          <p:cNvSpPr txBox="1">
            <a:spLocks noChangeArrowheads="1"/>
          </p:cNvSpPr>
          <p:nvPr/>
        </p:nvSpPr>
        <p:spPr bwMode="auto">
          <a:xfrm>
            <a:off x="0" y="836613"/>
            <a:ext cx="1143000" cy="5191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Given:</a:t>
            </a:r>
          </a:p>
        </p:txBody>
      </p:sp>
      <p:graphicFrame>
        <p:nvGraphicFramePr>
          <p:cNvPr id="970757" name="Object 5">
            <a:extLst>
              <a:ext uri="{FF2B5EF4-FFF2-40B4-BE49-F238E27FC236}">
                <a16:creationId xmlns:a16="http://schemas.microsoft.com/office/drawing/2014/main" id="{BA5C90BE-F2D1-BAB1-2C7C-A881F26C1ABB}"/>
              </a:ext>
            </a:extLst>
          </p:cNvPr>
          <p:cNvGraphicFramePr>
            <a:graphicFrameLocks noChangeAspect="1"/>
          </p:cNvGraphicFramePr>
          <p:nvPr/>
        </p:nvGraphicFramePr>
        <p:xfrm>
          <a:off x="1331913" y="908050"/>
          <a:ext cx="4392612" cy="482600"/>
        </p:xfrm>
        <a:graphic>
          <a:graphicData uri="http://schemas.openxmlformats.org/presentationml/2006/ole">
            <mc:AlternateContent xmlns:mc="http://schemas.openxmlformats.org/markup-compatibility/2006">
              <mc:Choice xmlns:v="urn:schemas-microsoft-com:vml" Requires="v">
                <p:oleObj name="公式" r:id="rId2" imgW="47980600" imgH="5270500" progId="Equation.3">
                  <p:embed/>
                </p:oleObj>
              </mc:Choice>
              <mc:Fallback>
                <p:oleObj name="公式" r:id="rId2" imgW="47980600" imgH="52705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908050"/>
                        <a:ext cx="439261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0758" name="Text Box 6">
            <a:extLst>
              <a:ext uri="{FF2B5EF4-FFF2-40B4-BE49-F238E27FC236}">
                <a16:creationId xmlns:a16="http://schemas.microsoft.com/office/drawing/2014/main" id="{6689E1B6-95F4-FC98-8DE4-EB84B6321303}"/>
              </a:ext>
            </a:extLst>
          </p:cNvPr>
          <p:cNvSpPr txBox="1">
            <a:spLocks noChangeArrowheads="1"/>
          </p:cNvSpPr>
          <p:nvPr/>
        </p:nvSpPr>
        <p:spPr bwMode="auto">
          <a:xfrm>
            <a:off x="0" y="1412875"/>
            <a:ext cx="1676400" cy="519113"/>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Question:</a:t>
            </a:r>
          </a:p>
        </p:txBody>
      </p:sp>
      <p:grpSp>
        <p:nvGrpSpPr>
          <p:cNvPr id="970759" name="Group 7">
            <a:extLst>
              <a:ext uri="{FF2B5EF4-FFF2-40B4-BE49-F238E27FC236}">
                <a16:creationId xmlns:a16="http://schemas.microsoft.com/office/drawing/2014/main" id="{99E12F5B-8B2B-01DC-AB19-764C03B63761}"/>
              </a:ext>
            </a:extLst>
          </p:cNvPr>
          <p:cNvGrpSpPr>
            <a:grpSpLocks/>
          </p:cNvGrpSpPr>
          <p:nvPr/>
        </p:nvGrpSpPr>
        <p:grpSpPr bwMode="auto">
          <a:xfrm>
            <a:off x="827088" y="1844675"/>
            <a:ext cx="4953000" cy="1066800"/>
            <a:chOff x="480" y="816"/>
            <a:chExt cx="3120" cy="672"/>
          </a:xfrm>
        </p:grpSpPr>
        <p:sp>
          <p:nvSpPr>
            <p:cNvPr id="22549" name="Text Box 8">
              <a:extLst>
                <a:ext uri="{FF2B5EF4-FFF2-40B4-BE49-F238E27FC236}">
                  <a16:creationId xmlns:a16="http://schemas.microsoft.com/office/drawing/2014/main" id="{04DD1F98-E96A-147B-44FE-5B9EC097C32A}"/>
                </a:ext>
              </a:extLst>
            </p:cNvPr>
            <p:cNvSpPr txBox="1">
              <a:spLocks noChangeArrowheads="1"/>
            </p:cNvSpPr>
            <p:nvPr/>
          </p:nvSpPr>
          <p:spPr bwMode="auto">
            <a:xfrm>
              <a:off x="480" y="816"/>
              <a:ext cx="312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The magnitude &amp; direction of                      ?</a:t>
              </a:r>
            </a:p>
          </p:txBody>
        </p:sp>
        <p:graphicFrame>
          <p:nvGraphicFramePr>
            <p:cNvPr id="22550" name="Object 9">
              <a:extLst>
                <a:ext uri="{FF2B5EF4-FFF2-40B4-BE49-F238E27FC236}">
                  <a16:creationId xmlns:a16="http://schemas.microsoft.com/office/drawing/2014/main" id="{82EB3A0E-4814-E49D-569A-34B381FE1377}"/>
                </a:ext>
              </a:extLst>
            </p:cNvPr>
            <p:cNvGraphicFramePr>
              <a:graphicFrameLocks noChangeAspect="1"/>
            </p:cNvGraphicFramePr>
            <p:nvPr/>
          </p:nvGraphicFramePr>
          <p:xfrm>
            <a:off x="816" y="1200"/>
            <a:ext cx="1339" cy="275"/>
          </p:xfrm>
          <a:graphic>
            <a:graphicData uri="http://schemas.openxmlformats.org/presentationml/2006/ole">
              <mc:AlternateContent xmlns:mc="http://schemas.openxmlformats.org/markup-compatibility/2006">
                <mc:Choice xmlns:v="urn:schemas-microsoft-com:vml" Requires="v">
                  <p:oleObj name="Equation" r:id="rId4" imgW="27203400" imgH="5562600" progId="Equation.3">
                    <p:embed/>
                  </p:oleObj>
                </mc:Choice>
                <mc:Fallback>
                  <p:oleObj name="Equation" r:id="rId4" imgW="27203400" imgH="556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1200"/>
                          <a:ext cx="1339"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70762" name="Group 10">
            <a:extLst>
              <a:ext uri="{FF2B5EF4-FFF2-40B4-BE49-F238E27FC236}">
                <a16:creationId xmlns:a16="http://schemas.microsoft.com/office/drawing/2014/main" id="{17F3DFB9-6FA3-5DD3-BD60-2DCE56E98B00}"/>
              </a:ext>
            </a:extLst>
          </p:cNvPr>
          <p:cNvGrpSpPr>
            <a:grpSpLocks/>
          </p:cNvGrpSpPr>
          <p:nvPr/>
        </p:nvGrpSpPr>
        <p:grpSpPr bwMode="auto">
          <a:xfrm>
            <a:off x="6115050" y="0"/>
            <a:ext cx="2952750" cy="2209800"/>
            <a:chOff x="3456" y="48"/>
            <a:chExt cx="1860" cy="1392"/>
          </a:xfrm>
        </p:grpSpPr>
        <p:graphicFrame>
          <p:nvGraphicFramePr>
            <p:cNvPr id="22546" name="Object 11">
              <a:extLst>
                <a:ext uri="{FF2B5EF4-FFF2-40B4-BE49-F238E27FC236}">
                  <a16:creationId xmlns:a16="http://schemas.microsoft.com/office/drawing/2014/main" id="{CD7A9ED6-E752-B193-0D4A-E3EA0AABA565}"/>
                </a:ext>
              </a:extLst>
            </p:cNvPr>
            <p:cNvGraphicFramePr>
              <a:graphicFrameLocks noChangeAspect="1"/>
            </p:cNvGraphicFramePr>
            <p:nvPr/>
          </p:nvGraphicFramePr>
          <p:xfrm>
            <a:off x="3456" y="308"/>
            <a:ext cx="1584" cy="1132"/>
          </p:xfrm>
          <a:graphic>
            <a:graphicData uri="http://schemas.openxmlformats.org/presentationml/2006/ole">
              <mc:AlternateContent xmlns:mc="http://schemas.openxmlformats.org/markup-compatibility/2006">
                <mc:Choice xmlns:v="urn:schemas-microsoft-com:vml" Requires="v">
                  <p:oleObj name="Photo Editor 照片" r:id="rId6" imgW="2552700" imgH="1822450" progId="MSPhotoEd.3">
                    <p:embed/>
                  </p:oleObj>
                </mc:Choice>
                <mc:Fallback>
                  <p:oleObj name="Photo Editor 照片" r:id="rId6" imgW="2552700" imgH="1822450" progId="MSPhotoEd.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308"/>
                          <a:ext cx="1584" cy="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7" name="Text Box 12">
              <a:extLst>
                <a:ext uri="{FF2B5EF4-FFF2-40B4-BE49-F238E27FC236}">
                  <a16:creationId xmlns:a16="http://schemas.microsoft.com/office/drawing/2014/main" id="{A0254AC7-D6F2-5B66-0120-8E8C09369C5F}"/>
                </a:ext>
              </a:extLst>
            </p:cNvPr>
            <p:cNvSpPr txBox="1">
              <a:spLocks noChangeArrowheads="1"/>
            </p:cNvSpPr>
            <p:nvPr/>
          </p:nvSpPr>
          <p:spPr bwMode="auto">
            <a:xfrm>
              <a:off x="5028" y="106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x</a:t>
              </a:r>
            </a:p>
          </p:txBody>
        </p:sp>
        <p:sp>
          <p:nvSpPr>
            <p:cNvPr id="22548" name="Text Box 13">
              <a:extLst>
                <a:ext uri="{FF2B5EF4-FFF2-40B4-BE49-F238E27FC236}">
                  <a16:creationId xmlns:a16="http://schemas.microsoft.com/office/drawing/2014/main" id="{1733FBC8-D96F-BE71-C9D1-31847A7EE07B}"/>
                </a:ext>
              </a:extLst>
            </p:cNvPr>
            <p:cNvSpPr txBox="1">
              <a:spLocks noChangeArrowheads="1"/>
            </p:cNvSpPr>
            <p:nvPr/>
          </p:nvSpPr>
          <p:spPr bwMode="auto">
            <a:xfrm>
              <a:off x="3576" y="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y</a:t>
              </a:r>
            </a:p>
          </p:txBody>
        </p:sp>
      </p:grpSp>
      <p:graphicFrame>
        <p:nvGraphicFramePr>
          <p:cNvPr id="970766" name="Object 14">
            <a:extLst>
              <a:ext uri="{FF2B5EF4-FFF2-40B4-BE49-F238E27FC236}">
                <a16:creationId xmlns:a16="http://schemas.microsoft.com/office/drawing/2014/main" id="{56DAD18F-8488-AE1F-7EC4-57FE8FEBE7D8}"/>
              </a:ext>
            </a:extLst>
          </p:cNvPr>
          <p:cNvGraphicFramePr>
            <a:graphicFrameLocks noChangeAspect="1"/>
          </p:cNvGraphicFramePr>
          <p:nvPr/>
        </p:nvGraphicFramePr>
        <p:xfrm>
          <a:off x="755650" y="4365625"/>
          <a:ext cx="3009900" cy="920750"/>
        </p:xfrm>
        <a:graphic>
          <a:graphicData uri="http://schemas.openxmlformats.org/presentationml/2006/ole">
            <mc:AlternateContent xmlns:mc="http://schemas.openxmlformats.org/markup-compatibility/2006">
              <mc:Choice xmlns:v="urn:schemas-microsoft-com:vml" Requires="v">
                <p:oleObj name="公式" r:id="rId8" imgW="31597600" imgH="9652000" progId="Equation.3">
                  <p:embed/>
                </p:oleObj>
              </mc:Choice>
              <mc:Fallback>
                <p:oleObj name="公式" r:id="rId8" imgW="31597600" imgH="96520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4365625"/>
                        <a:ext cx="3009900" cy="92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67" name="Object 15">
            <a:extLst>
              <a:ext uri="{FF2B5EF4-FFF2-40B4-BE49-F238E27FC236}">
                <a16:creationId xmlns:a16="http://schemas.microsoft.com/office/drawing/2014/main" id="{0CDBCA88-14AE-2E17-B468-BDE97B96F2B9}"/>
              </a:ext>
            </a:extLst>
          </p:cNvPr>
          <p:cNvGraphicFramePr>
            <a:graphicFrameLocks noChangeAspect="1"/>
          </p:cNvGraphicFramePr>
          <p:nvPr/>
        </p:nvGraphicFramePr>
        <p:xfrm>
          <a:off x="2051050" y="3068638"/>
          <a:ext cx="1685925" cy="569912"/>
        </p:xfrm>
        <a:graphic>
          <a:graphicData uri="http://schemas.openxmlformats.org/presentationml/2006/ole">
            <mc:AlternateContent xmlns:mc="http://schemas.openxmlformats.org/markup-compatibility/2006">
              <mc:Choice xmlns:v="urn:schemas-microsoft-com:vml" Requires="v">
                <p:oleObj name="公式" r:id="rId10" imgW="19900900" imgH="6731000" progId="Equation.3">
                  <p:embed/>
                </p:oleObj>
              </mc:Choice>
              <mc:Fallback>
                <p:oleObj name="公式" r:id="rId10" imgW="19900900" imgH="67310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050" y="3068638"/>
                        <a:ext cx="1685925"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68" name="Object 16">
            <a:extLst>
              <a:ext uri="{FF2B5EF4-FFF2-40B4-BE49-F238E27FC236}">
                <a16:creationId xmlns:a16="http://schemas.microsoft.com/office/drawing/2014/main" id="{6CC08B2A-6FCD-9FBF-AD3D-6128C74B4F7C}"/>
              </a:ext>
            </a:extLst>
          </p:cNvPr>
          <p:cNvGraphicFramePr>
            <a:graphicFrameLocks noChangeAspect="1"/>
          </p:cNvGraphicFramePr>
          <p:nvPr/>
        </p:nvGraphicFramePr>
        <p:xfrm>
          <a:off x="4319588" y="3543300"/>
          <a:ext cx="4284662" cy="808038"/>
        </p:xfrm>
        <a:graphic>
          <a:graphicData uri="http://schemas.openxmlformats.org/presentationml/2006/ole">
            <mc:AlternateContent xmlns:mc="http://schemas.openxmlformats.org/markup-compatibility/2006">
              <mc:Choice xmlns:v="urn:schemas-microsoft-com:vml" Requires="v">
                <p:oleObj name="公式" r:id="rId12" imgW="51206400" imgH="9652000" progId="Equation.3">
                  <p:embed/>
                </p:oleObj>
              </mc:Choice>
              <mc:Fallback>
                <p:oleObj name="公式" r:id="rId12" imgW="51206400" imgH="96520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9588" y="3543300"/>
                        <a:ext cx="4284662"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0769" name="Group 17">
            <a:extLst>
              <a:ext uri="{FF2B5EF4-FFF2-40B4-BE49-F238E27FC236}">
                <a16:creationId xmlns:a16="http://schemas.microsoft.com/office/drawing/2014/main" id="{7AF57F5D-5FA4-390B-B1B0-3DA0C2C5AE23}"/>
              </a:ext>
            </a:extLst>
          </p:cNvPr>
          <p:cNvGrpSpPr>
            <a:grpSpLocks/>
          </p:cNvGrpSpPr>
          <p:nvPr/>
        </p:nvGrpSpPr>
        <p:grpSpPr bwMode="auto">
          <a:xfrm>
            <a:off x="323850" y="5229225"/>
            <a:ext cx="8458200" cy="1066800"/>
            <a:chOff x="48" y="3072"/>
            <a:chExt cx="5328" cy="672"/>
          </a:xfrm>
        </p:grpSpPr>
        <p:sp>
          <p:nvSpPr>
            <p:cNvPr id="22544" name="Text Box 18">
              <a:extLst>
                <a:ext uri="{FF2B5EF4-FFF2-40B4-BE49-F238E27FC236}">
                  <a16:creationId xmlns:a16="http://schemas.microsoft.com/office/drawing/2014/main" id="{7CD3B718-E5EA-EB3C-8D08-BBBD6AD6A18E}"/>
                </a:ext>
              </a:extLst>
            </p:cNvPr>
            <p:cNvSpPr txBox="1">
              <a:spLocks noChangeArrowheads="1"/>
            </p:cNvSpPr>
            <p:nvPr/>
          </p:nvSpPr>
          <p:spPr bwMode="auto">
            <a:xfrm>
              <a:off x="48" y="3072"/>
              <a:ext cx="532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0000"/>
                  </a:solidFill>
                </a:rPr>
                <a:t>Direction:</a:t>
              </a:r>
              <a:r>
                <a:rPr lang="en-US" altLang="zh-CN" b="1"/>
                <a:t>              with time, induced emf is </a:t>
              </a:r>
              <a:r>
                <a:rPr lang="en-US" altLang="zh-CN" b="1">
                  <a:solidFill>
                    <a:srgbClr val="FF0000"/>
                  </a:solidFill>
                </a:rPr>
                <a:t>counterclockwise</a:t>
              </a:r>
              <a:r>
                <a:rPr lang="en-US" altLang="zh-CN" b="1"/>
                <a:t>.           </a:t>
              </a:r>
            </a:p>
          </p:txBody>
        </p:sp>
        <p:graphicFrame>
          <p:nvGraphicFramePr>
            <p:cNvPr id="22545" name="Object 19">
              <a:extLst>
                <a:ext uri="{FF2B5EF4-FFF2-40B4-BE49-F238E27FC236}">
                  <a16:creationId xmlns:a16="http://schemas.microsoft.com/office/drawing/2014/main" id="{8315A81F-A381-7E1D-9DCB-A3B95CA35811}"/>
                </a:ext>
              </a:extLst>
            </p:cNvPr>
            <p:cNvGraphicFramePr>
              <a:graphicFrameLocks noChangeAspect="1"/>
            </p:cNvGraphicFramePr>
            <p:nvPr/>
          </p:nvGraphicFramePr>
          <p:xfrm>
            <a:off x="1307" y="3114"/>
            <a:ext cx="720" cy="316"/>
          </p:xfrm>
          <a:graphic>
            <a:graphicData uri="http://schemas.openxmlformats.org/presentationml/2006/ole">
              <mc:AlternateContent xmlns:mc="http://schemas.openxmlformats.org/markup-compatibility/2006">
                <mc:Choice xmlns:v="urn:schemas-microsoft-com:vml" Requires="v">
                  <p:oleObj name="Equation" r:id="rId14" imgW="16675100" imgH="7315200" progId="Equation.3">
                    <p:embed/>
                  </p:oleObj>
                </mc:Choice>
                <mc:Fallback>
                  <p:oleObj name="Equation" r:id="rId14" imgW="16675100" imgH="73152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7" y="3114"/>
                          <a:ext cx="720"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70772" name="Object 20">
            <a:extLst>
              <a:ext uri="{FF2B5EF4-FFF2-40B4-BE49-F238E27FC236}">
                <a16:creationId xmlns:a16="http://schemas.microsoft.com/office/drawing/2014/main" id="{1B11E696-5653-6F32-F79B-311A12CCF242}"/>
              </a:ext>
            </a:extLst>
          </p:cNvPr>
          <p:cNvGraphicFramePr>
            <a:graphicFrameLocks noChangeAspect="1"/>
          </p:cNvGraphicFramePr>
          <p:nvPr/>
        </p:nvGraphicFramePr>
        <p:xfrm>
          <a:off x="2484438" y="3644900"/>
          <a:ext cx="1863725" cy="604838"/>
        </p:xfrm>
        <a:graphic>
          <a:graphicData uri="http://schemas.openxmlformats.org/presentationml/2006/ole">
            <mc:AlternateContent xmlns:mc="http://schemas.openxmlformats.org/markup-compatibility/2006">
              <mc:Choice xmlns:v="urn:schemas-microsoft-com:vml" Requires="v">
                <p:oleObj name="公式" r:id="rId16" imgW="20777200" imgH="6731000" progId="Equation.3">
                  <p:embed/>
                </p:oleObj>
              </mc:Choice>
              <mc:Fallback>
                <p:oleObj name="公式" r:id="rId16" imgW="20777200" imgH="67310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84438" y="3644900"/>
                        <a:ext cx="1863725"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73" name="Object 21">
            <a:extLst>
              <a:ext uri="{FF2B5EF4-FFF2-40B4-BE49-F238E27FC236}">
                <a16:creationId xmlns:a16="http://schemas.microsoft.com/office/drawing/2014/main" id="{76DE3812-0739-AB81-621B-BD0197EC0F76}"/>
              </a:ext>
            </a:extLst>
          </p:cNvPr>
          <p:cNvGraphicFramePr>
            <a:graphicFrameLocks noChangeAspect="1"/>
          </p:cNvGraphicFramePr>
          <p:nvPr/>
        </p:nvGraphicFramePr>
        <p:xfrm>
          <a:off x="4859338" y="3068638"/>
          <a:ext cx="1314450" cy="581025"/>
        </p:xfrm>
        <a:graphic>
          <a:graphicData uri="http://schemas.openxmlformats.org/presentationml/2006/ole">
            <mc:AlternateContent xmlns:mc="http://schemas.openxmlformats.org/markup-compatibility/2006">
              <mc:Choice xmlns:v="urn:schemas-microsoft-com:vml" Requires="v">
                <p:oleObj name="公式" r:id="rId18" imgW="15214600" imgH="6731000" progId="Equation.3">
                  <p:embed/>
                </p:oleObj>
              </mc:Choice>
              <mc:Fallback>
                <p:oleObj name="公式" r:id="rId18" imgW="15214600" imgH="673100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9338" y="3068638"/>
                        <a:ext cx="13144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74" name="Object 22">
            <a:extLst>
              <a:ext uri="{FF2B5EF4-FFF2-40B4-BE49-F238E27FC236}">
                <a16:creationId xmlns:a16="http://schemas.microsoft.com/office/drawing/2014/main" id="{5E2B926F-F547-4416-71B2-C9FA60F26E57}"/>
              </a:ext>
            </a:extLst>
          </p:cNvPr>
          <p:cNvGraphicFramePr>
            <a:graphicFrameLocks noChangeAspect="1"/>
          </p:cNvGraphicFramePr>
          <p:nvPr/>
        </p:nvGraphicFramePr>
        <p:xfrm>
          <a:off x="3779838" y="3068638"/>
          <a:ext cx="1117600" cy="584200"/>
        </p:xfrm>
        <a:graphic>
          <a:graphicData uri="http://schemas.openxmlformats.org/presentationml/2006/ole">
            <mc:AlternateContent xmlns:mc="http://schemas.openxmlformats.org/markup-compatibility/2006">
              <mc:Choice xmlns:v="urn:schemas-microsoft-com:vml" Requires="v">
                <p:oleObj name="公式" r:id="rId20" imgW="12877800" imgH="6731000" progId="Equation.3">
                  <p:embed/>
                </p:oleObj>
              </mc:Choice>
              <mc:Fallback>
                <p:oleObj name="公式" r:id="rId20" imgW="12877800" imgH="673100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9838" y="3068638"/>
                        <a:ext cx="1117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0775" name="Object 23">
            <a:extLst>
              <a:ext uri="{FF2B5EF4-FFF2-40B4-BE49-F238E27FC236}">
                <a16:creationId xmlns:a16="http://schemas.microsoft.com/office/drawing/2014/main" id="{BF11EFEC-4A5F-BB41-28A5-6C0C2952964D}"/>
              </a:ext>
            </a:extLst>
          </p:cNvPr>
          <p:cNvGraphicFramePr>
            <a:graphicFrameLocks noChangeAspect="1"/>
          </p:cNvGraphicFramePr>
          <p:nvPr/>
        </p:nvGraphicFramePr>
        <p:xfrm>
          <a:off x="3924300" y="4581525"/>
          <a:ext cx="2519363" cy="511175"/>
        </p:xfrm>
        <a:graphic>
          <a:graphicData uri="http://schemas.openxmlformats.org/presentationml/2006/ole">
            <mc:AlternateContent xmlns:mc="http://schemas.openxmlformats.org/markup-compatibility/2006">
              <mc:Choice xmlns:v="urn:schemas-microsoft-com:vml" Requires="v">
                <p:oleObj name="公式" r:id="rId22" imgW="26035000" imgH="5270500" progId="Equation.3">
                  <p:embed/>
                </p:oleObj>
              </mc:Choice>
              <mc:Fallback>
                <p:oleObj name="公式" r:id="rId22" imgW="26035000" imgH="5270500" progId="Equation.3">
                  <p:embed/>
                  <p:pic>
                    <p:nvPicPr>
                      <p:cNvPr id="0"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4300" y="4581525"/>
                        <a:ext cx="25193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0776" name="Text Box 24">
            <a:extLst>
              <a:ext uri="{FF2B5EF4-FFF2-40B4-BE49-F238E27FC236}">
                <a16:creationId xmlns:a16="http://schemas.microsoft.com/office/drawing/2014/main" id="{7BE74983-CAC0-6F49-96D3-CC3EB658557A}"/>
              </a:ext>
            </a:extLst>
          </p:cNvPr>
          <p:cNvSpPr txBox="1">
            <a:spLocks noChangeArrowheads="1"/>
          </p:cNvSpPr>
          <p:nvPr/>
        </p:nvSpPr>
        <p:spPr bwMode="auto">
          <a:xfrm>
            <a:off x="468313" y="115888"/>
            <a:ext cx="1755775" cy="519112"/>
          </a:xfrm>
          <a:prstGeom prst="rect">
            <a:avLst/>
          </a:prstGeom>
          <a:solidFill>
            <a:srgbClr val="A9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70776"/>
                                        </p:tgtEl>
                                        <p:attrNameLst>
                                          <p:attrName>style.visibility</p:attrName>
                                        </p:attrNameLst>
                                      </p:cBhvr>
                                      <p:to>
                                        <p:strVal val="visible"/>
                                      </p:to>
                                    </p:set>
                                    <p:animEffect transition="in" filter="wipe(left)">
                                      <p:cBhvr>
                                        <p:cTn id="7" dur="500"/>
                                        <p:tgtEl>
                                          <p:spTgt spid="970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70756"/>
                                        </p:tgtEl>
                                        <p:attrNameLst>
                                          <p:attrName>style.visibility</p:attrName>
                                        </p:attrNameLst>
                                      </p:cBhvr>
                                      <p:to>
                                        <p:strVal val="visible"/>
                                      </p:to>
                                    </p:set>
                                    <p:animEffect transition="in" filter="wipe(left)">
                                      <p:cBhvr>
                                        <p:cTn id="12" dur="500"/>
                                        <p:tgtEl>
                                          <p:spTgt spid="970756"/>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970757"/>
                                        </p:tgtEl>
                                        <p:attrNameLst>
                                          <p:attrName>style.visibility</p:attrName>
                                        </p:attrNameLst>
                                      </p:cBhvr>
                                      <p:to>
                                        <p:strVal val="visible"/>
                                      </p:to>
                                    </p:set>
                                    <p:animEffect transition="in" filter="blinds(horizontal)">
                                      <p:cBhvr>
                                        <p:cTn id="16" dur="500"/>
                                        <p:tgtEl>
                                          <p:spTgt spid="970757"/>
                                        </p:tgtEl>
                                      </p:cBhvr>
                                    </p:animEffect>
                                  </p:childTnLst>
                                </p:cTn>
                              </p:par>
                            </p:childTnLst>
                          </p:cTn>
                        </p:par>
                        <p:par>
                          <p:cTn id="17" fill="hold" nodeType="afterGroup">
                            <p:stCondLst>
                              <p:cond delay="1000"/>
                            </p:stCondLst>
                            <p:childTnLst>
                              <p:par>
                                <p:cTn id="18" presetID="9" presetClass="entr" presetSubtype="0" fill="hold" nodeType="afterEffect">
                                  <p:stCondLst>
                                    <p:cond delay="1000"/>
                                  </p:stCondLst>
                                  <p:childTnLst>
                                    <p:set>
                                      <p:cBhvr>
                                        <p:cTn id="19" dur="1" fill="hold">
                                          <p:stCondLst>
                                            <p:cond delay="0"/>
                                          </p:stCondLst>
                                        </p:cTn>
                                        <p:tgtEl>
                                          <p:spTgt spid="970762"/>
                                        </p:tgtEl>
                                        <p:attrNameLst>
                                          <p:attrName>style.visibility</p:attrName>
                                        </p:attrNameLst>
                                      </p:cBhvr>
                                      <p:to>
                                        <p:strVal val="visible"/>
                                      </p:to>
                                    </p:set>
                                    <p:animEffect transition="in" filter="dissolve">
                                      <p:cBhvr>
                                        <p:cTn id="20" dur="500"/>
                                        <p:tgtEl>
                                          <p:spTgt spid="970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70758"/>
                                        </p:tgtEl>
                                        <p:attrNameLst>
                                          <p:attrName>style.visibility</p:attrName>
                                        </p:attrNameLst>
                                      </p:cBhvr>
                                      <p:to>
                                        <p:strVal val="visible"/>
                                      </p:to>
                                    </p:set>
                                    <p:animEffect transition="in" filter="wipe(left)">
                                      <p:cBhvr>
                                        <p:cTn id="25" dur="500"/>
                                        <p:tgtEl>
                                          <p:spTgt spid="970758"/>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970759"/>
                                        </p:tgtEl>
                                        <p:attrNameLst>
                                          <p:attrName>style.visibility</p:attrName>
                                        </p:attrNameLst>
                                      </p:cBhvr>
                                      <p:to>
                                        <p:strVal val="visible"/>
                                      </p:to>
                                    </p:set>
                                    <p:animEffect transition="in" filter="box(in)">
                                      <p:cBhvr>
                                        <p:cTn id="29" dur="500"/>
                                        <p:tgtEl>
                                          <p:spTgt spid="9707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70755"/>
                                        </p:tgtEl>
                                        <p:attrNameLst>
                                          <p:attrName>style.visibility</p:attrName>
                                        </p:attrNameLst>
                                      </p:cBhvr>
                                      <p:to>
                                        <p:strVal val="visible"/>
                                      </p:to>
                                    </p:set>
                                    <p:animEffect transition="in" filter="wipe(left)">
                                      <p:cBhvr>
                                        <p:cTn id="34" dur="500"/>
                                        <p:tgtEl>
                                          <p:spTgt spid="9707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70767"/>
                                        </p:tgtEl>
                                        <p:attrNameLst>
                                          <p:attrName>style.visibility</p:attrName>
                                        </p:attrNameLst>
                                      </p:cBhvr>
                                      <p:to>
                                        <p:strVal val="visible"/>
                                      </p:to>
                                    </p:set>
                                    <p:animEffect transition="in" filter="wipe(left)">
                                      <p:cBhvr>
                                        <p:cTn id="39" dur="500"/>
                                        <p:tgtEl>
                                          <p:spTgt spid="97076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70774"/>
                                        </p:tgtEl>
                                        <p:attrNameLst>
                                          <p:attrName>style.visibility</p:attrName>
                                        </p:attrNameLst>
                                      </p:cBhvr>
                                      <p:to>
                                        <p:strVal val="visible"/>
                                      </p:to>
                                    </p:set>
                                    <p:animEffect transition="in" filter="wipe(left)">
                                      <p:cBhvr>
                                        <p:cTn id="44" dur="500"/>
                                        <p:tgtEl>
                                          <p:spTgt spid="970774"/>
                                        </p:tgtEl>
                                      </p:cBhvr>
                                    </p:animEffect>
                                  </p:childTnLst>
                                </p:cTn>
                              </p:par>
                            </p:childTnLst>
                          </p:cTn>
                        </p:par>
                        <p:par>
                          <p:cTn id="45" fill="hold" nodeType="afterGroup">
                            <p:stCondLst>
                              <p:cond delay="500"/>
                            </p:stCondLst>
                            <p:childTnLst>
                              <p:par>
                                <p:cTn id="46" presetID="22" presetClass="entr" presetSubtype="8" fill="hold" nodeType="afterEffect">
                                  <p:stCondLst>
                                    <p:cond delay="2000"/>
                                  </p:stCondLst>
                                  <p:childTnLst>
                                    <p:set>
                                      <p:cBhvr>
                                        <p:cTn id="47" dur="1" fill="hold">
                                          <p:stCondLst>
                                            <p:cond delay="0"/>
                                          </p:stCondLst>
                                        </p:cTn>
                                        <p:tgtEl>
                                          <p:spTgt spid="970773"/>
                                        </p:tgtEl>
                                        <p:attrNameLst>
                                          <p:attrName>style.visibility</p:attrName>
                                        </p:attrNameLst>
                                      </p:cBhvr>
                                      <p:to>
                                        <p:strVal val="visible"/>
                                      </p:to>
                                    </p:set>
                                    <p:animEffect transition="in" filter="wipe(left)">
                                      <p:cBhvr>
                                        <p:cTn id="48" dur="500"/>
                                        <p:tgtEl>
                                          <p:spTgt spid="97077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970772"/>
                                        </p:tgtEl>
                                        <p:attrNameLst>
                                          <p:attrName>style.visibility</p:attrName>
                                        </p:attrNameLst>
                                      </p:cBhvr>
                                      <p:to>
                                        <p:strVal val="visible"/>
                                      </p:to>
                                    </p:set>
                                    <p:animEffect transition="in" filter="wipe(left)">
                                      <p:cBhvr>
                                        <p:cTn id="53" dur="500"/>
                                        <p:tgtEl>
                                          <p:spTgt spid="97077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970768"/>
                                        </p:tgtEl>
                                        <p:attrNameLst>
                                          <p:attrName>style.visibility</p:attrName>
                                        </p:attrNameLst>
                                      </p:cBhvr>
                                      <p:to>
                                        <p:strVal val="visible"/>
                                      </p:to>
                                    </p:set>
                                    <p:animEffect transition="in" filter="wipe(left)">
                                      <p:cBhvr>
                                        <p:cTn id="58" dur="500"/>
                                        <p:tgtEl>
                                          <p:spTgt spid="97076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970766"/>
                                        </p:tgtEl>
                                        <p:attrNameLst>
                                          <p:attrName>style.visibility</p:attrName>
                                        </p:attrNameLst>
                                      </p:cBhvr>
                                      <p:to>
                                        <p:strVal val="visible"/>
                                      </p:to>
                                    </p:set>
                                    <p:animEffect transition="in" filter="wipe(left)">
                                      <p:cBhvr>
                                        <p:cTn id="63" dur="500"/>
                                        <p:tgtEl>
                                          <p:spTgt spid="97076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70775"/>
                                        </p:tgtEl>
                                        <p:attrNameLst>
                                          <p:attrName>style.visibility</p:attrName>
                                        </p:attrNameLst>
                                      </p:cBhvr>
                                      <p:to>
                                        <p:strVal val="visible"/>
                                      </p:to>
                                    </p:set>
                                    <p:animEffect transition="in" filter="wipe(left)">
                                      <p:cBhvr>
                                        <p:cTn id="68" dur="500"/>
                                        <p:tgtEl>
                                          <p:spTgt spid="97077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970769"/>
                                        </p:tgtEl>
                                        <p:attrNameLst>
                                          <p:attrName>style.visibility</p:attrName>
                                        </p:attrNameLst>
                                      </p:cBhvr>
                                      <p:to>
                                        <p:strVal val="visible"/>
                                      </p:to>
                                    </p:set>
                                    <p:animEffect transition="in" filter="wipe(left)">
                                      <p:cBhvr>
                                        <p:cTn id="73" dur="500"/>
                                        <p:tgtEl>
                                          <p:spTgt spid="970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5" grpId="0" animBg="1" autoUpdateAnimBg="0"/>
      <p:bldP spid="970756" grpId="0" animBg="1" autoUpdateAnimBg="0"/>
      <p:bldP spid="970758" grpId="0" animBg="1" autoUpdateAnimBg="0"/>
      <p:bldP spid="970776" grpId="0" animBg="1"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72172</TotalTime>
  <Words>2435</Words>
  <Application>Microsoft Office PowerPoint</Application>
  <PresentationFormat>全屏显示(4:3)</PresentationFormat>
  <Paragraphs>349</Paragraphs>
  <Slides>43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43</vt:i4>
      </vt:variant>
    </vt:vector>
  </HeadingPairs>
  <TitlesOfParts>
    <vt:vector size="55" baseType="lpstr">
      <vt:lpstr>楷体_GB2312</vt:lpstr>
      <vt:lpstr>宋体</vt:lpstr>
      <vt:lpstr>Arial</vt:lpstr>
      <vt:lpstr>Arial Rounded MT Bold</vt:lpstr>
      <vt:lpstr>Times New Roman</vt:lpstr>
      <vt:lpstr>Wingdings</vt:lpstr>
      <vt:lpstr>默认设计模板</vt:lpstr>
      <vt:lpstr>公式</vt:lpstr>
      <vt:lpstr>BMP 图象</vt:lpstr>
      <vt:lpstr>Equation</vt:lpstr>
      <vt:lpstr>Photo Editor 照片</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滕小瑛</dc:creator>
  <cp:lastModifiedBy>江 家玮</cp:lastModifiedBy>
  <cp:revision>482</cp:revision>
  <dcterms:created xsi:type="dcterms:W3CDTF">2002-08-16T08:10:43Z</dcterms:created>
  <dcterms:modified xsi:type="dcterms:W3CDTF">2023-06-25T07:04:14Z</dcterms:modified>
</cp:coreProperties>
</file>