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66" r:id="rId3"/>
    <p:sldId id="847" r:id="rId5"/>
    <p:sldId id="1438" r:id="rId6"/>
    <p:sldId id="1439" r:id="rId7"/>
    <p:sldId id="1440" r:id="rId8"/>
    <p:sldId id="1441" r:id="rId9"/>
    <p:sldId id="1442" r:id="rId10"/>
    <p:sldId id="1443" r:id="rId11"/>
    <p:sldId id="1444" r:id="rId12"/>
    <p:sldId id="1445" r:id="rId13"/>
    <p:sldId id="1446" r:id="rId14"/>
    <p:sldId id="1447" r:id="rId15"/>
    <p:sldId id="1448" r:id="rId16"/>
    <p:sldId id="1449" r:id="rId17"/>
    <p:sldId id="1450" r:id="rId18"/>
    <p:sldId id="1451" r:id="rId19"/>
    <p:sldId id="1452" r:id="rId20"/>
    <p:sldId id="1453" r:id="rId21"/>
    <p:sldId id="1454" r:id="rId22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CC"/>
    <a:srgbClr val="003300"/>
    <a:srgbClr val="540000"/>
    <a:srgbClr val="000099"/>
    <a:srgbClr val="2C5800"/>
    <a:srgbClr val="336600"/>
    <a:srgbClr val="2A5400"/>
    <a:srgbClr val="0000FF"/>
    <a:srgbClr val="826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1" autoAdjust="0"/>
    <p:restoredTop sz="82567" autoAdjust="0"/>
  </p:normalViewPr>
  <p:slideViewPr>
    <p:cSldViewPr snapToGrid="0" showGuides="1">
      <p:cViewPr varScale="1">
        <p:scale>
          <a:sx n="73" d="100"/>
          <a:sy n="73" d="100"/>
        </p:scale>
        <p:origin x="148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665E31-3EE6-47BC-ADEC-063869896D6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AF0FA118-E241-4AD6-8CE9-C901AC1A6D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D592CB48-58DB-44A5-9191-B83C6531CC3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900554-CCFD-471D-815F-3FE2211E4708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CFE83B1-F634-4D03-BBF3-374F469F8139}" type="slidenum">
              <a:rPr lang="en-US" altLang="zh-CN"/>
            </a:fld>
            <a:endParaRPr lang="en-US" altLang="zh-CN"/>
          </a:p>
        </p:txBody>
      </p:sp>
      <p:pic>
        <p:nvPicPr>
          <p:cNvPr id="6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66D835-6AA7-426A-B360-43BB7A0E88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E0FA5C-78E7-4801-B735-240B548A49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1DA4F1-4DAA-43CD-9AB4-23180FA39D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D841AD-41CE-48E1-A3F3-C8790E5132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632390-A314-45E9-8259-B97D324B6C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3ADCAF-667C-45A4-A92D-EFE3E33F1F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9F8F266-A9BD-4E96-8D21-F1DD509164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07138"/>
            <a:ext cx="2627313" cy="460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汇编与接口技术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2A56F96-8D26-418C-8B28-821F6665A9F2}" type="slidenum">
              <a:rPr lang="en-US" altLang="zh-CN"/>
            </a:fld>
            <a:endParaRPr lang="en-US" altLang="zh-CN"/>
          </a:p>
        </p:txBody>
      </p:sp>
      <p:pic>
        <p:nvPicPr>
          <p:cNvPr id="5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6FE6A3-213F-4858-8423-606B1BC540F3}" type="slidenum">
              <a:rPr lang="en-US" altLang="zh-CN"/>
            </a:fld>
            <a:endParaRPr lang="en-US" altLang="zh-CN"/>
          </a:p>
        </p:txBody>
      </p:sp>
      <p:pic>
        <p:nvPicPr>
          <p:cNvPr id="4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03188A-B6B5-43BA-B654-A929C0D9C9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2BDE03-8452-4F2E-A063-3EA34E8758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image" Target="../media/image1.jpeg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5473700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580" indent="-19558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i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1750"/>
            <a:ext cx="638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0DAA55-B56C-4031-AF56-C6B2033A3705}" type="slidenum">
              <a:rPr lang="en-US" altLang="zh-CN"/>
            </a:fld>
            <a:endParaRPr lang="en-US" altLang="zh-CN"/>
          </a:p>
        </p:txBody>
      </p:sp>
      <p:sp>
        <p:nvSpPr>
          <p:cNvPr id="12" name="Text Box 14"/>
          <p:cNvSpPr txBox="1">
            <a:spLocks noChangeArrowheads="1"/>
          </p:cNvSpPr>
          <p:nvPr userDrawn="1"/>
        </p:nvSpPr>
        <p:spPr bwMode="auto">
          <a:xfrm>
            <a:off x="5401692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580" indent="-195580"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0" lang="zh-CN" altLang="zh-CN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363216" y="921544"/>
            <a:ext cx="8673280" cy="61104"/>
          </a:xfrm>
          <a:prstGeom prst="rect">
            <a:avLst/>
          </a:prstGeom>
          <a:gradFill flip="none"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6429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27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13" y="177006"/>
            <a:ext cx="842962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50" y="181768"/>
            <a:ext cx="9525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9388"/>
            <a:ext cx="8382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1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92" y="184150"/>
            <a:ext cx="7620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2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150"/>
            <a:ext cx="8810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47517" y="145733"/>
            <a:ext cx="2478564" cy="682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인터넷01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44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交大校徽 拷贝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051425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2"/>
          <p:cNvSpPr txBox="1">
            <a:spLocks noChangeArrowheads="1"/>
          </p:cNvSpPr>
          <p:nvPr/>
        </p:nvSpPr>
        <p:spPr bwMode="auto">
          <a:xfrm>
            <a:off x="1285225" y="2454335"/>
            <a:ext cx="685201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4000" dirty="0" smtClean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《</a:t>
            </a:r>
            <a:r>
              <a:rPr kumimoji="1" lang="zh-CN" altLang="en-US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数字系统基础</a:t>
            </a:r>
            <a:r>
              <a:rPr kumimoji="1" lang="en-US" altLang="zh-CN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》</a:t>
            </a:r>
            <a:r>
              <a:rPr kumimoji="1" lang="zh-CN" altLang="en-US" sz="4000" dirty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复习材料</a:t>
            </a:r>
            <a:endParaRPr kumimoji="1" lang="zh-CN" altLang="en-US" sz="40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页脚占位符 1"/>
          <p:cNvSpPr txBox="1"/>
          <p:nvPr/>
        </p:nvSpPr>
        <p:spPr bwMode="auto">
          <a:xfrm>
            <a:off x="0" y="-19644"/>
            <a:ext cx="914399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>
            <a:spAutoFit/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2400" b="0" i="1" kern="1200">
                <a:solidFill>
                  <a:srgbClr val="C00000"/>
                </a:solidFill>
                <a:latin typeface="+mn-lt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kumimoji="1" lang="zh-CN" altLang="en-US" sz="3200" i="0" dirty="0">
                <a:solidFill>
                  <a:srgbClr val="FFFF00"/>
                </a:solidFill>
              </a:rPr>
              <a:t>北京交通大学          数字系统基础</a:t>
            </a:r>
            <a:endParaRPr kumimoji="1" lang="zh-CN" altLang="en-US" sz="3200" i="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1066800" y="228600"/>
            <a:ext cx="70866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触发器 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62000" y="914400"/>
            <a:ext cx="784701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、熟练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掌握闩锁电路结构、基本</a:t>
            </a:r>
            <a:r>
              <a:rPr lang="en-US" altLang="zh-CN" sz="3000" b="1" i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SR</a:t>
            </a:r>
            <a:r>
              <a:rPr lang="zh-CN" altLang="en-US" sz="3000" dirty="0">
                <a:solidFill>
                  <a:srgbClr val="000066"/>
                </a:solidFill>
                <a:latin typeface="Times New Roman" panose="02020603050405020304" pitchFamily="18" charset="0"/>
              </a:rPr>
              <a:t>锁存器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、门控</a:t>
            </a:r>
            <a:r>
              <a:rPr lang="en-US" altLang="zh-CN" sz="3000" b="1" i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RS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锁存器、</a:t>
            </a:r>
            <a:r>
              <a:rPr lang="en-US" altLang="zh-CN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锁存器、</a:t>
            </a:r>
            <a:r>
              <a:rPr lang="en-US" altLang="zh-CN" sz="3000" b="1" i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3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30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触发器及</a:t>
            </a: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T’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触发器的</a:t>
            </a:r>
            <a:r>
              <a:rPr lang="zh-CN" altLang="en-US" sz="30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逻辑功能</a:t>
            </a:r>
            <a:endParaRPr lang="zh-CN" altLang="en-US" sz="30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800100" y="2743200"/>
            <a:ext cx="7620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000" b="1">
                <a:solidFill>
                  <a:srgbClr val="000066"/>
                </a:solidFill>
                <a:latin typeface="Times New Roman" panose="02020603050405020304" pitchFamily="18" charset="0"/>
              </a:rPr>
              <a:t>、掌握用</a:t>
            </a:r>
            <a:r>
              <a:rPr lang="zh-CN" altLang="en-US" sz="3000" b="1">
                <a:solidFill>
                  <a:srgbClr val="FF0066"/>
                </a:solidFill>
                <a:latin typeface="Times New Roman" panose="02020603050405020304" pitchFamily="18" charset="0"/>
              </a:rPr>
              <a:t>功能表、</a:t>
            </a:r>
            <a:r>
              <a:rPr lang="zh-CN" altLang="en-US" sz="3000" b="1">
                <a:solidFill>
                  <a:srgbClr val="CC0000"/>
                </a:solidFill>
                <a:latin typeface="Times New Roman" panose="02020603050405020304" pitchFamily="18" charset="0"/>
              </a:rPr>
              <a:t>特性方程</a:t>
            </a:r>
            <a:r>
              <a:rPr lang="zh-CN" altLang="en-US" sz="3000" b="1">
                <a:solidFill>
                  <a:srgbClr val="FF0066"/>
                </a:solidFill>
                <a:latin typeface="Times New Roman" panose="02020603050405020304" pitchFamily="18" charset="0"/>
              </a:rPr>
              <a:t>、状态图和波形图</a:t>
            </a:r>
            <a:r>
              <a:rPr lang="zh-CN" altLang="en-US" sz="3000" b="1">
                <a:solidFill>
                  <a:srgbClr val="000066"/>
                </a:solidFill>
                <a:latin typeface="Times New Roman" panose="02020603050405020304" pitchFamily="18" charset="0"/>
              </a:rPr>
              <a:t>等多种方式来描述触发器的逻辑功能</a:t>
            </a:r>
            <a:endParaRPr lang="zh-CN" altLang="en-US" sz="3000" b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800100" y="4572000"/>
            <a:ext cx="7543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0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、掌握不同类型触发器之间的转换方法</a:t>
            </a:r>
            <a:endParaRPr lang="zh-CN" altLang="en-US" sz="30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8789" y="5554717"/>
            <a:ext cx="78402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3000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3000" b="1" dirty="0" smtClean="0">
                <a:solidFill>
                  <a:srgbClr val="C00000"/>
                </a:solidFill>
                <a:latin typeface="+mn-ea"/>
                <a:ea typeface="+mn-ea"/>
              </a:rPr>
              <a:t>对给定的锁存器</a:t>
            </a:r>
            <a:r>
              <a:rPr lang="en-US" altLang="zh-CN" sz="3000" b="1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zh-CN" altLang="en-US" sz="3000" b="1" dirty="0" smtClean="0">
                <a:solidFill>
                  <a:srgbClr val="C00000"/>
                </a:solidFill>
                <a:latin typeface="+mn-ea"/>
                <a:ea typeface="+mn-ea"/>
              </a:rPr>
              <a:t>触发器电路，可以绘制时序波形</a:t>
            </a:r>
            <a:endParaRPr lang="zh-CN" altLang="en-US" sz="30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611188" y="228600"/>
            <a:ext cx="7793037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时序逻辑电路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77825" y="2438400"/>
            <a:ext cx="8602663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、熟练掌握同步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时序逻辑电路的分析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04800" y="1066800"/>
            <a:ext cx="86868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、熟练掌握时序逻辑电路的描述方式及其相互转换。</a:t>
            </a: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rgbClr val="000066"/>
                </a:solidFill>
              </a:rPr>
              <a:t>         </a:t>
            </a:r>
            <a:r>
              <a:rPr kumimoji="1"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逻辑电路图、逻辑方程组、状态转换表、状态图、时序图</a:t>
            </a:r>
            <a:endParaRPr kumimoji="1" lang="zh-CN" altLang="en-US" sz="24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77825" y="3733800"/>
            <a:ext cx="86042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、熟练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掌握中规模</a:t>
            </a:r>
            <a:r>
              <a:rPr kumimoji="1"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(MSI)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时序逻辑电路寄存器、移位寄存器、</a:t>
            </a:r>
            <a:r>
              <a:rPr kumimoji="1"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计数器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逻辑功能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及应用</a:t>
            </a:r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（分析和设计）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746783" y="4963735"/>
            <a:ext cx="8167524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solidFill>
                  <a:srgbClr val="FF0066"/>
                </a:solidFill>
              </a:rPr>
              <a:t>运用“反馈清零法”、“反馈置数法” 等方法构成“</a:t>
            </a:r>
            <a:r>
              <a:rPr kumimoji="1" lang="en-US" altLang="zh-CN" sz="2400" b="1" dirty="0">
                <a:solidFill>
                  <a:srgbClr val="FF0066"/>
                </a:solidFill>
              </a:rPr>
              <a:t>N</a:t>
            </a:r>
            <a:r>
              <a:rPr kumimoji="1" lang="zh-CN" altLang="en-US" sz="2400" b="1" dirty="0">
                <a:solidFill>
                  <a:srgbClr val="FF0066"/>
                </a:solidFill>
              </a:rPr>
              <a:t>进制计数器</a:t>
            </a:r>
            <a:r>
              <a:rPr kumimoji="1" lang="zh-CN" altLang="en-US" sz="2400" b="1" dirty="0" smtClean="0">
                <a:solidFill>
                  <a:srgbClr val="FF0066"/>
                </a:solidFill>
              </a:rPr>
              <a:t>”</a:t>
            </a:r>
            <a:r>
              <a:rPr kumimoji="1" lang="zh-CN" altLang="en-US" sz="2400" dirty="0" smtClean="0">
                <a:solidFill>
                  <a:srgbClr val="FF0066"/>
                </a:solidFill>
              </a:rPr>
              <a:t>，特定功能综合逻辑电路分析设计等（如例</a:t>
            </a:r>
            <a:r>
              <a:rPr kumimoji="1" lang="en-US" altLang="zh-CN" sz="2400" dirty="0" smtClean="0">
                <a:solidFill>
                  <a:srgbClr val="FF0066"/>
                </a:solidFill>
              </a:rPr>
              <a:t>5-10）</a:t>
            </a:r>
            <a:endParaRPr kumimoji="1" lang="zh-CN" altLang="en-US" sz="2400" b="1" dirty="0">
              <a:solidFill>
                <a:srgbClr val="FF0066"/>
              </a:solidFill>
            </a:endParaRPr>
          </a:p>
        </p:txBody>
      </p:sp>
      <p:sp>
        <p:nvSpPr>
          <p:cNvPr id="12295" name="Text Box 16"/>
          <p:cNvSpPr txBox="1">
            <a:spLocks noChangeArrowheads="1"/>
          </p:cNvSpPr>
          <p:nvPr/>
        </p:nvSpPr>
        <p:spPr bwMode="auto">
          <a:xfrm>
            <a:off x="3210911" y="3082925"/>
            <a:ext cx="35814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</a:rPr>
              <a:t>参考书上例题及作业题</a:t>
            </a:r>
            <a:endParaRPr lang="zh-CN" altLang="en-US" sz="2400" b="1" dirty="0">
              <a:solidFill>
                <a:srgbClr val="CC0000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830045" y="6218293"/>
            <a:ext cx="80010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i="1" dirty="0">
                <a:solidFill>
                  <a:srgbClr val="FF0066"/>
                </a:solidFill>
              </a:rPr>
              <a:t>常见器件：</a:t>
            </a:r>
            <a:r>
              <a:rPr kumimoji="1" lang="en-US" altLang="zh-CN" sz="2400" b="1" i="1" dirty="0" smtClean="0">
                <a:solidFill>
                  <a:srgbClr val="FF0066"/>
                </a:solidFill>
              </a:rPr>
              <a:t>161,163,190,194,290</a:t>
            </a:r>
            <a:r>
              <a:rPr kumimoji="1" lang="zh-CN" altLang="en-US" sz="2400" b="1" i="1" dirty="0" smtClean="0">
                <a:solidFill>
                  <a:srgbClr val="FF0066"/>
                </a:solidFill>
              </a:rPr>
              <a:t>等</a:t>
            </a:r>
            <a:endParaRPr kumimoji="1" lang="zh-CN" altLang="en-US" sz="2400" b="1" i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4" grpId="0" autoUpdateAnimBg="0"/>
      <p:bldP spid="1229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334000"/>
          </a:xfrm>
          <a:noFill/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zh-CN" altLang="en-US" sz="3600" b="1" dirty="0" smtClean="0"/>
              <a:t>基本</a:t>
            </a:r>
            <a:r>
              <a:rPr lang="zh-CN" altLang="en-US" sz="3600" b="1" dirty="0" smtClean="0"/>
              <a:t>概念（包括但不限于）：</a:t>
            </a:r>
            <a:endParaRPr lang="zh-CN" altLang="en-US" sz="3600" b="1" dirty="0" smtClean="0"/>
          </a:p>
          <a:p>
            <a:pPr eaLnBrk="1" hangingPunct="1"/>
            <a:r>
              <a:rPr lang="zh-CN" altLang="en-US" b="1" dirty="0" smtClean="0"/>
              <a:t>时序电路的基本结构由哪两部分构成？</a:t>
            </a:r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同步时序电路、异步时序电路的区别？</a:t>
            </a:r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米里型、穆尔型的区别？</a:t>
            </a:r>
            <a:endParaRPr lang="zh-CN" altLang="en-US" b="1" dirty="0" smtClean="0"/>
          </a:p>
          <a:p>
            <a:pPr eaLnBrk="1" hangingPunct="1"/>
            <a:r>
              <a:rPr lang="en-US" altLang="zh-CN" b="1" u="sng" dirty="0" smtClean="0"/>
              <a:t>n</a:t>
            </a:r>
            <a:r>
              <a:rPr lang="zh-CN" altLang="en-US" b="1" dirty="0" smtClean="0"/>
              <a:t>位的寄存器需要</a:t>
            </a:r>
            <a:r>
              <a:rPr lang="en-US" altLang="zh-CN" b="1" u="sng" dirty="0" smtClean="0"/>
              <a:t>n</a:t>
            </a:r>
            <a:r>
              <a:rPr lang="zh-CN" altLang="en-US" b="1" dirty="0" smtClean="0"/>
              <a:t>个触发器。</a:t>
            </a:r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计数器的模的定义。模为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就是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进制。</a:t>
            </a:r>
            <a:endParaRPr lang="zh-CN" altLang="en-US" b="1" dirty="0" smtClean="0"/>
          </a:p>
          <a:p>
            <a:pPr eaLnBrk="1" hangingPunct="1"/>
            <a:endParaRPr lang="en-US" altLang="zh-CN" b="1" dirty="0" smtClean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304800" y="471488"/>
            <a:ext cx="863282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半导体存储器和可编程逻辑器件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46514" y="2041525"/>
            <a:ext cx="8388350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熟悉半导体存储器字、位、存储容量、地址等基本概念，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ROM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的工作原理及典型应用。</a:t>
            </a:r>
            <a:endParaRPr kumimoji="1"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基本结构、分类和表示方法；</a:t>
            </a:r>
            <a:endParaRPr kumimoji="1" lang="en-US" altLang="zh-CN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掌握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+mn-ea"/>
                <a:ea typeface="+mn-ea"/>
              </a:rPr>
              <a:t>用</a:t>
            </a:r>
            <a:r>
              <a:rPr kumimoji="1"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PLD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实现逻辑电路的方法</a:t>
            </a:r>
            <a:r>
              <a:rPr kumimoji="1" lang="en-US" altLang="zh-CN" sz="2800" b="1" dirty="0">
                <a:solidFill>
                  <a:srgbClr val="C00000"/>
                </a:solidFill>
                <a:latin typeface="+mn-ea"/>
                <a:ea typeface="+mn-ea"/>
              </a:rPr>
              <a:t>（PROM，PLA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+mn-ea"/>
                <a:ea typeface="+mn-ea"/>
              </a:rPr>
              <a:t>）</a:t>
            </a:r>
            <a:r>
              <a:rPr kumimoji="1" lang="zh-CN" altLang="en-US" sz="2800" dirty="0" smtClean="0">
                <a:solidFill>
                  <a:srgbClr val="0000CC"/>
                </a:solidFill>
                <a:latin typeface="+mn-ea"/>
                <a:ea typeface="+mn-ea"/>
              </a:rPr>
              <a:t>（</a:t>
            </a:r>
            <a:r>
              <a:rPr kumimoji="1" lang="zh-CN" altLang="en-US" sz="2800" dirty="0">
                <a:solidFill>
                  <a:srgbClr val="0000CC"/>
                </a:solidFill>
                <a:latin typeface="+mn-ea"/>
                <a:ea typeface="+mn-ea"/>
              </a:rPr>
              <a:t>分析和设计）</a:t>
            </a:r>
            <a:endParaRPr kumimoji="1"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了解现场可编程门阵列</a:t>
            </a:r>
            <a:r>
              <a:rPr kumimoji="1" lang="en-US" altLang="zh-CN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FPGA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的概念和</a:t>
            </a:r>
            <a:r>
              <a:rPr kumimoji="1"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基本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原理</a:t>
            </a:r>
            <a:endParaRPr kumimoji="1"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40000"/>
              </a:spcBef>
            </a:pPr>
            <a:endParaRPr kumimoji="1" lang="zh-CN" altLang="en-US" sz="2800" b="1" dirty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334000"/>
          </a:xfrm>
          <a:noFill/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zh-CN" altLang="en-US" sz="3600" b="1" dirty="0" smtClean="0"/>
              <a:t>基本</a:t>
            </a:r>
            <a:r>
              <a:rPr lang="zh-CN" altLang="en-US" sz="3600" b="1" dirty="0" smtClean="0"/>
              <a:t>概念</a:t>
            </a:r>
            <a:r>
              <a:rPr lang="zh-CN" altLang="en-US" sz="3600" b="1" dirty="0"/>
              <a:t>（包括但不限于） </a:t>
            </a:r>
            <a:r>
              <a:rPr lang="zh-CN" altLang="en-US" sz="3600" b="1" dirty="0" smtClean="0"/>
              <a:t>：</a:t>
            </a:r>
            <a:endParaRPr lang="zh-CN" altLang="en-US" sz="3600" b="1" dirty="0" smtClean="0"/>
          </a:p>
          <a:p>
            <a:pPr eaLnBrk="1" hangingPunct="1"/>
            <a:r>
              <a:rPr lang="en-US" altLang="zh-CN" b="1" dirty="0" smtClean="0"/>
              <a:t>ROM, RAM</a:t>
            </a:r>
            <a:r>
              <a:rPr lang="zh-CN" altLang="en-US" b="1" dirty="0" smtClean="0"/>
              <a:t>的区别是什么？</a:t>
            </a:r>
            <a:endParaRPr lang="zh-CN" altLang="en-US" b="1" dirty="0" smtClean="0"/>
          </a:p>
          <a:p>
            <a:pPr eaLnBrk="1" hangingPunct="1"/>
            <a:r>
              <a:rPr lang="en-US" altLang="zh-CN" b="1" dirty="0" smtClean="0"/>
              <a:t>ROM</a:t>
            </a:r>
            <a:r>
              <a:rPr lang="zh-CN" altLang="en-US" b="1" dirty="0" smtClean="0"/>
              <a:t>存储器由哪三个部分组成？</a:t>
            </a:r>
            <a:endParaRPr lang="en-US" altLang="zh-CN" b="1" dirty="0" smtClean="0"/>
          </a:p>
          <a:p>
            <a:pPr eaLnBrk="1" hangingPunct="1"/>
            <a:r>
              <a:rPr lang="en-US" altLang="zh-CN" b="1" dirty="0" smtClean="0"/>
              <a:t>PLD</a:t>
            </a:r>
            <a:r>
              <a:rPr lang="zh-CN" altLang="en-US" b="1" dirty="0" smtClean="0"/>
              <a:t>的概念？</a:t>
            </a:r>
            <a:r>
              <a:rPr lang="en-US" altLang="zh-CN" b="1" dirty="0" smtClean="0"/>
              <a:t>PROM、PLA</a:t>
            </a:r>
            <a:r>
              <a:rPr lang="zh-CN" altLang="en-US" b="1" dirty="0" smtClean="0"/>
              <a:t>的概念？</a:t>
            </a:r>
            <a:endParaRPr lang="zh-CN" altLang="en-US" b="1" dirty="0" smtClean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04800" y="304800"/>
            <a:ext cx="86328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脉冲波形的变换与产生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466725" y="4792663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掌握由</a:t>
            </a:r>
            <a:r>
              <a:rPr kumimoji="1" lang="en-US" altLang="zh-CN" sz="28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555</a:t>
            </a:r>
            <a:r>
              <a:rPr kumimoji="1" lang="zh-CN" altLang="en-US" sz="28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定时器组成的多谐、单稳、施密特触发器的电路及波形。</a:t>
            </a:r>
            <a:endParaRPr kumimoji="1" lang="zh-CN" altLang="en-US" sz="2800" b="1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476250" y="2401834"/>
            <a:ext cx="8296275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正确理解多谐振荡器、单稳态触发器、施密特触发器的电路组成及工作原理。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476250" y="3713109"/>
            <a:ext cx="7991475" cy="10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掌握多谐、单稳、施密特触发器的逻辑功能及主要指标计算。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476250" y="1505717"/>
            <a:ext cx="662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sz="2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掌握</a:t>
            </a:r>
            <a:r>
              <a:rPr kumimoji="1" lang="en-US" altLang="zh-CN" sz="2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555</a:t>
            </a:r>
            <a:r>
              <a:rPr kumimoji="1" lang="zh-CN" altLang="en-US" sz="2800" b="1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定时器的工作原理</a:t>
            </a:r>
            <a:r>
              <a:rPr kumimoji="1" lang="zh-CN" altLang="en-US" sz="28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91" name="Text Box 10"/>
          <p:cNvSpPr txBox="1">
            <a:spLocks noChangeArrowheads="1"/>
          </p:cNvSpPr>
          <p:nvPr/>
        </p:nvSpPr>
        <p:spPr bwMode="auto">
          <a:xfrm>
            <a:off x="3124200" y="5881688"/>
            <a:ext cx="3581400" cy="51911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</a:rPr>
              <a:t>参考作业题</a:t>
            </a:r>
            <a:endParaRPr lang="zh-CN" altLang="en-US" sz="28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8229600" cy="5334000"/>
          </a:xfrm>
          <a:noFill/>
        </p:spPr>
        <p:txBody>
          <a:bodyPr/>
          <a:lstStyle/>
          <a:p>
            <a:pPr eaLnBrk="1" hangingPunct="1">
              <a:spcAft>
                <a:spcPct val="40000"/>
              </a:spcAft>
              <a:buFontTx/>
              <a:buNone/>
            </a:pPr>
            <a:r>
              <a:rPr lang="zh-CN" altLang="en-US" sz="3600" b="1" dirty="0" smtClean="0"/>
              <a:t>基本</a:t>
            </a:r>
            <a:r>
              <a:rPr lang="zh-CN" altLang="en-US" sz="3600" b="1" dirty="0" smtClean="0"/>
              <a:t>概念</a:t>
            </a:r>
            <a:r>
              <a:rPr lang="zh-CN" altLang="en-US" sz="3600" b="1" dirty="0"/>
              <a:t>（包括但不限于） </a:t>
            </a:r>
            <a:r>
              <a:rPr lang="zh-CN" altLang="en-US" sz="3600" b="1" dirty="0" smtClean="0"/>
              <a:t>：</a:t>
            </a:r>
            <a:endParaRPr lang="zh-CN" altLang="en-US" sz="3600" b="1" dirty="0" smtClean="0"/>
          </a:p>
          <a:p>
            <a:pPr eaLnBrk="1" hangingPunct="1"/>
            <a:r>
              <a:rPr lang="zh-CN" altLang="en-US" b="1" dirty="0" smtClean="0"/>
              <a:t>单稳态触发器有哪两种状态？施密特触发器呢？多谐振荡器呢？</a:t>
            </a:r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单稳态触发器的应用有哪些？施密特触发器呢？多谐振荡器呢？ </a:t>
            </a:r>
            <a:endParaRPr lang="zh-CN" altLang="en-US" b="1" dirty="0" smtClean="0"/>
          </a:p>
          <a:p>
            <a:pPr eaLnBrk="1" hangingPunct="1"/>
            <a:r>
              <a:rPr lang="zh-CN" altLang="en-US" b="1" dirty="0" smtClean="0"/>
              <a:t>单稳态触发器是</a:t>
            </a:r>
            <a:r>
              <a:rPr lang="zh-CN" altLang="en-US" b="1" u="sng" dirty="0" smtClean="0"/>
              <a:t>边沿触发</a:t>
            </a:r>
            <a:r>
              <a:rPr lang="zh-CN" altLang="en-US" b="1" dirty="0" smtClean="0"/>
              <a:t>，施密特触发器是</a:t>
            </a:r>
            <a:r>
              <a:rPr lang="zh-CN" altLang="en-US" b="1" u="sng" dirty="0" smtClean="0"/>
              <a:t>电平触发</a:t>
            </a:r>
            <a:r>
              <a:rPr lang="zh-CN" altLang="en-US" b="1" dirty="0" smtClean="0"/>
              <a:t>，多谐振荡器</a:t>
            </a:r>
            <a:r>
              <a:rPr lang="zh-CN" altLang="en-US" b="1" u="sng" dirty="0" smtClean="0"/>
              <a:t>不需要外加触发</a:t>
            </a:r>
            <a:r>
              <a:rPr lang="zh-CN" altLang="en-US" b="1" dirty="0" smtClean="0"/>
              <a:t>。</a:t>
            </a:r>
            <a:endParaRPr lang="zh-CN" altLang="en-US" b="1" dirty="0" smtClean="0"/>
          </a:p>
          <a:p>
            <a:pPr eaLnBrk="1" hangingPunct="1"/>
            <a:r>
              <a:rPr lang="en-US" altLang="zh-CN" b="1" dirty="0" smtClean="0"/>
              <a:t>555</a:t>
            </a:r>
            <a:r>
              <a:rPr lang="zh-CN" altLang="en-US" b="1" dirty="0" smtClean="0"/>
              <a:t>定时器是一种</a:t>
            </a:r>
            <a:r>
              <a:rPr lang="zh-CN" altLang="en-US" b="1" u="sng" dirty="0" smtClean="0"/>
              <a:t>模、数混合</a:t>
            </a:r>
            <a:r>
              <a:rPr lang="zh-CN" altLang="en-US" b="1" dirty="0" smtClean="0"/>
              <a:t>的集成电路。</a:t>
            </a:r>
            <a:endParaRPr lang="zh-CN" altLang="en-US" b="1" dirty="0" smtClean="0"/>
          </a:p>
          <a:p>
            <a:pPr eaLnBrk="1" hangingPunct="1"/>
            <a:endParaRPr lang="en-US" altLang="zh-CN" b="1" dirty="0" smtClean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28600" y="623888"/>
            <a:ext cx="8632825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数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模和模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数转换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09575" y="4953000"/>
            <a:ext cx="77438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、正确理解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转换器的主要参数。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58775" y="1981200"/>
            <a:ext cx="84042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熟悉</a:t>
            </a:r>
            <a:r>
              <a:rPr kumimoji="1" lang="zh-CN" altLang="en-US" sz="2800" b="1" dirty="0" smtClean="0">
                <a:solidFill>
                  <a:srgbClr val="800000"/>
                </a:solidFill>
                <a:latin typeface="+mn-ea"/>
                <a:ea typeface="+mn-ea"/>
              </a:rPr>
              <a:t>权电阻、倒</a:t>
            </a:r>
            <a:r>
              <a:rPr kumimoji="1" lang="en-US" altLang="zh-CN" sz="2800" b="1" dirty="0">
                <a:solidFill>
                  <a:srgbClr val="800000"/>
                </a:solidFill>
                <a:latin typeface="+mn-ea"/>
                <a:ea typeface="+mn-ea"/>
              </a:rPr>
              <a:t>T</a:t>
            </a:r>
            <a:r>
              <a:rPr kumimoji="1" lang="zh-CN" altLang="en-US" sz="2800" b="1" dirty="0">
                <a:solidFill>
                  <a:srgbClr val="800000"/>
                </a:solidFill>
                <a:latin typeface="+mn-ea"/>
                <a:ea typeface="+mn-ea"/>
              </a:rPr>
              <a:t>形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电阻网络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(DAC)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、集成</a:t>
            </a: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D/A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转换器的</a:t>
            </a:r>
            <a:r>
              <a:rPr kumimoji="1" lang="zh-CN" altLang="en-US" sz="2800" b="1" dirty="0">
                <a:solidFill>
                  <a:srgbClr val="800000"/>
                </a:solidFill>
                <a:latin typeface="+mn-ea"/>
                <a:ea typeface="+mn-ea"/>
              </a:rPr>
              <a:t>工作原理及相关计算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1000" y="3657600"/>
            <a:ext cx="8534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、熟悉并行比较、逐次比较、双积分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A/D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转换器</a:t>
            </a:r>
            <a:r>
              <a:rPr kumimoji="1"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(ADC)</a:t>
            </a: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的工作原理及其特点。</a:t>
            </a:r>
            <a:endParaRPr kumimoji="1" lang="zh-CN" altLang="en-US" sz="2800" b="1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utoUpdateAnimBg="0" build="p"/>
      <p:bldP spid="17414" grpId="0" autoUpdateAnimBg="0"/>
      <p:bldP spid="1741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27038"/>
            <a:ext cx="8229600" cy="2011362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4</a:t>
            </a:r>
            <a:r>
              <a:rPr lang="zh-CN" altLang="en-US" b="1" smtClean="0"/>
              <a:t>位</a:t>
            </a:r>
            <a:r>
              <a:rPr lang="en-US" altLang="zh-CN" b="1" smtClean="0"/>
              <a:t>DAC</a:t>
            </a:r>
            <a:r>
              <a:rPr lang="zh-CN" altLang="en-US" b="1" smtClean="0"/>
              <a:t>，当输入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3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0</a:t>
            </a:r>
            <a:r>
              <a:rPr lang="en-US" altLang="zh-CN" b="1" smtClean="0"/>
              <a:t>=0010</a:t>
            </a:r>
            <a:r>
              <a:rPr lang="zh-CN" altLang="en-US" b="1" smtClean="0"/>
              <a:t>时，输出模拟电压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o</a:t>
            </a:r>
            <a:r>
              <a:rPr lang="en-US" altLang="zh-CN" b="1" smtClean="0"/>
              <a:t>=1.2V</a:t>
            </a:r>
            <a:r>
              <a:rPr lang="zh-CN" altLang="en-US" b="1" smtClean="0"/>
              <a:t>。问：当输入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3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2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D</a:t>
            </a:r>
            <a:r>
              <a:rPr lang="en-US" altLang="zh-CN" b="1" baseline="-25000" smtClean="0"/>
              <a:t>0</a:t>
            </a:r>
            <a:r>
              <a:rPr lang="en-US" altLang="zh-CN" b="1" smtClean="0"/>
              <a:t>=1000</a:t>
            </a:r>
            <a:r>
              <a:rPr lang="zh-CN" altLang="en-US" b="1" smtClean="0"/>
              <a:t>时，输出模拟电压</a:t>
            </a:r>
            <a:r>
              <a:rPr lang="en-US" altLang="zh-CN" b="1" smtClean="0"/>
              <a:t>v</a:t>
            </a:r>
            <a:r>
              <a:rPr lang="en-US" altLang="zh-CN" b="1" baseline="-25000" smtClean="0"/>
              <a:t>o</a:t>
            </a:r>
            <a:r>
              <a:rPr lang="en-US" altLang="zh-CN" b="1" smtClean="0"/>
              <a:t>=</a:t>
            </a:r>
            <a:r>
              <a:rPr lang="zh-CN" altLang="en-US" b="1" smtClean="0"/>
              <a:t>？</a:t>
            </a:r>
            <a:endParaRPr lang="zh-CN" altLang="en-US" b="1" smtClean="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33400" y="2667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10</a:t>
            </a:r>
            <a:r>
              <a:rPr lang="zh-CN" altLang="en-US" b="1"/>
              <a:t>位</a:t>
            </a:r>
            <a:r>
              <a:rPr lang="en-US" altLang="zh-CN" b="1"/>
              <a:t>DAC</a:t>
            </a:r>
            <a:r>
              <a:rPr lang="zh-CN" altLang="en-US" b="1"/>
              <a:t>，其分辨率</a:t>
            </a:r>
            <a:r>
              <a:rPr lang="en-US" altLang="zh-CN" b="1"/>
              <a:t>v</a:t>
            </a:r>
            <a:r>
              <a:rPr lang="en-US" altLang="zh-CN" b="1" baseline="-25000"/>
              <a:t>o</a:t>
            </a:r>
            <a:r>
              <a:rPr lang="en-US" altLang="zh-CN" b="1"/>
              <a:t>=</a:t>
            </a:r>
            <a:r>
              <a:rPr lang="zh-CN" altLang="en-US" b="1"/>
              <a:t>？</a:t>
            </a:r>
            <a:endParaRPr lang="zh-CN" altLang="en-US" b="1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391400" y="2133600"/>
            <a:ext cx="1019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4.8V</a:t>
            </a:r>
            <a:endParaRPr lang="en-US" altLang="zh-CN" b="1" dirty="0">
              <a:solidFill>
                <a:srgbClr val="CC0000"/>
              </a:solidFill>
            </a:endParaRP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5029200" y="3306763"/>
            <a:ext cx="1423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1/1023</a:t>
            </a:r>
            <a:endParaRPr lang="en-US" altLang="zh-CN" b="1" dirty="0">
              <a:solidFill>
                <a:srgbClr val="CC0000"/>
              </a:solidFill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533400" y="40386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A/D</a:t>
            </a:r>
            <a:r>
              <a:rPr lang="zh-CN" altLang="en-US" b="1"/>
              <a:t>转换的四个步骤为？</a:t>
            </a:r>
            <a:endParaRPr lang="zh-CN" altLang="en-US" b="1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4191000" y="4624388"/>
            <a:ext cx="4672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</a:rPr>
              <a:t>取样，保持，量化，编码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533400" y="5334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A/D</a:t>
            </a:r>
            <a:r>
              <a:rPr lang="zh-CN" altLang="en-US" b="1"/>
              <a:t>转换的速度最高为？最低为？</a:t>
            </a:r>
            <a:endParaRPr lang="zh-CN" altLang="en-US" b="1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819400" y="5943600"/>
            <a:ext cx="502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CC0000"/>
                </a:solidFill>
              </a:rPr>
              <a:t>并行比较型，双积分型</a:t>
            </a:r>
            <a:endParaRPr lang="zh-CN" altLang="en-US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  <p:bldP spid="31752" grpId="0"/>
      <p:bldP spid="317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228600" y="623888"/>
            <a:ext cx="86328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kumimoji="1" lang="zh-CN" altLang="en-US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数字系统分析与设计</a:t>
            </a:r>
            <a:endParaRPr kumimoji="1" lang="zh-CN" altLang="en-US" sz="4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58775" y="1981200"/>
            <a:ext cx="8404225" cy="130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熟悉数字系统的基本概念、以寄存器传送语言为代表的小型</a:t>
            </a:r>
            <a:r>
              <a:rPr kumimoji="1"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微型数字系统设计方法</a:t>
            </a:r>
            <a:endParaRPr kumimoji="1" lang="en-US" altLang="zh-CN" sz="2800" b="1" dirty="0" smtClean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81000" y="3657600"/>
            <a:ext cx="85344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5305" indent="-53530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熟悉</a:t>
            </a:r>
            <a:r>
              <a:rPr kumimoji="1" lang="zh-CN" altLang="en-US" sz="2800" dirty="0">
                <a:solidFill>
                  <a:srgbClr val="0000CC"/>
                </a:solidFill>
                <a:cs typeface="+mn-ea"/>
              </a:rPr>
              <a:t>简易</a:t>
            </a:r>
            <a:r>
              <a:rPr kumimoji="1" lang="zh-CN" altLang="en-US" sz="2800" dirty="0" smtClean="0">
                <a:solidFill>
                  <a:srgbClr val="0000CC"/>
                </a:solidFill>
                <a:cs typeface="+mn-ea"/>
              </a:rPr>
              <a:t>计算机的基本结构，</a:t>
            </a:r>
            <a:r>
              <a:rPr kumimoji="1" lang="zh-CN" altLang="en-US" sz="2800" dirty="0">
                <a:solidFill>
                  <a:srgbClr val="0000CC"/>
                </a:solidFill>
                <a:cs typeface="+mn-ea"/>
              </a:rPr>
              <a:t>各功能模块的原理和设计方法，</a:t>
            </a:r>
            <a:r>
              <a:rPr kumimoji="1" lang="zh-CN" altLang="en-US" sz="2800" dirty="0" smtClean="0">
                <a:solidFill>
                  <a:srgbClr val="0000CC"/>
                </a:solidFill>
                <a:cs typeface="+mn-ea"/>
              </a:rPr>
              <a:t>可按模块对简易计算机进行功能分析。</a:t>
            </a:r>
            <a:endParaRPr kumimoji="1"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2916474" y="165225"/>
            <a:ext cx="316865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主要内容</a:t>
            </a:r>
            <a:endParaRPr kumimoji="1" lang="zh-CN" altLang="en-US" sz="360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91" name="AutoShape 6"/>
          <p:cNvSpPr>
            <a:spLocks noChangeArrowheads="1"/>
          </p:cNvSpPr>
          <p:nvPr/>
        </p:nvSpPr>
        <p:spPr bwMode="auto">
          <a:xfrm>
            <a:off x="593833" y="1072586"/>
            <a:ext cx="8161283" cy="569347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95580" indent="-19558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zh-CN" sz="2300" dirty="0" smtClean="0">
              <a:latin typeface="+mn-lt"/>
              <a:ea typeface="+mn-ea"/>
              <a:cs typeface="+mn-ea"/>
              <a:sym typeface="+mn-lt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kumimoji="1" lang="zh-CN" altLang="en-US" sz="23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032641" y="1080658"/>
            <a:ext cx="1883833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第一章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第二章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第三章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第四章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第五章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第六章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第七章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第八</a:t>
            </a:r>
            <a:r>
              <a:rPr lang="zh-CN" altLang="en-US" sz="2800" b="1" dirty="0" smtClean="0">
                <a:solidFill>
                  <a:srgbClr val="0000CC"/>
                </a:solidFill>
                <a:latin typeface="+mn-ea"/>
                <a:ea typeface="+mn-ea"/>
              </a:rPr>
              <a:t>章</a:t>
            </a:r>
            <a:endParaRPr lang="en-US" altLang="zh-CN" sz="2800" dirty="0">
              <a:solidFill>
                <a:srgbClr val="0000CC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30000"/>
              </a:lnSpc>
              <a:spcBef>
                <a:spcPct val="17000"/>
              </a:spcBef>
              <a:buNone/>
            </a:pPr>
            <a:r>
              <a:rPr lang="zh-CN" altLang="en-US" sz="2800" dirty="0" smtClean="0">
                <a:solidFill>
                  <a:srgbClr val="0000CC"/>
                </a:solidFill>
                <a:latin typeface="+mn-ea"/>
                <a:ea typeface="+mn-ea"/>
              </a:rPr>
              <a:t>第九章</a:t>
            </a:r>
            <a:endParaRPr lang="zh-CN" altLang="en-US" sz="2800" b="1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601310" y="1154228"/>
            <a:ext cx="4051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数字逻辑基础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2601310" y="2400056"/>
            <a:ext cx="350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A50021"/>
                </a:solidFill>
                <a:latin typeface="+mn-ea"/>
                <a:ea typeface="+mn-ea"/>
              </a:rPr>
              <a:t>组合逻辑电路</a:t>
            </a:r>
            <a:endParaRPr kumimoji="1" lang="zh-CN" altLang="en-US" sz="2800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2601310" y="3003631"/>
            <a:ext cx="47454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238250" indent="-1238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+mn-ea"/>
                <a:ea typeface="+mn-ea"/>
              </a:rPr>
              <a:t>锁存器和触发器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590800" y="3610601"/>
            <a:ext cx="34290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时序逻辑电路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590800" y="4262786"/>
            <a:ext cx="54864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+mn-ea"/>
                <a:ea typeface="+mn-ea"/>
              </a:rPr>
              <a:t>半导体存储器和可编程逻辑器件</a:t>
            </a:r>
            <a:endParaRPr kumimoji="1" lang="zh-CN" altLang="en-US" sz="2800" b="1">
              <a:latin typeface="+mn-ea"/>
              <a:ea typeface="+mn-ea"/>
            </a:endParaRP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2590800" y="5471605"/>
            <a:ext cx="59436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数模与模数转换器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2590800" y="4880266"/>
            <a:ext cx="5943600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+mn-ea"/>
                <a:ea typeface="+mn-ea"/>
              </a:rPr>
              <a:t>脉冲波形的变换与产生 </a:t>
            </a:r>
            <a:r>
              <a:rPr kumimoji="1" lang="en-US" altLang="zh-CN" sz="2800" b="1">
                <a:latin typeface="+mn-ea"/>
                <a:ea typeface="+mn-ea"/>
              </a:rPr>
              <a:t>(</a:t>
            </a:r>
            <a:r>
              <a:rPr kumimoji="1" lang="en-US" altLang="zh-CN" sz="2800" b="1">
                <a:solidFill>
                  <a:srgbClr val="CC0000"/>
                </a:solidFill>
                <a:latin typeface="+mn-ea"/>
                <a:ea typeface="+mn-ea"/>
              </a:rPr>
              <a:t>555</a:t>
            </a:r>
            <a:r>
              <a:rPr kumimoji="1" lang="zh-CN" altLang="en-US" sz="2800" b="1">
                <a:solidFill>
                  <a:srgbClr val="CC0000"/>
                </a:solidFill>
                <a:latin typeface="+mn-ea"/>
                <a:ea typeface="+mn-ea"/>
              </a:rPr>
              <a:t>定时器</a:t>
            </a:r>
            <a:r>
              <a:rPr kumimoji="1" lang="en-US" altLang="zh-CN" sz="2800" b="1">
                <a:latin typeface="+mn-ea"/>
                <a:ea typeface="+mn-ea"/>
              </a:rPr>
              <a:t>)</a:t>
            </a:r>
            <a:endParaRPr kumimoji="1" lang="en-US" altLang="zh-CN" sz="2800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611820" y="6134300"/>
            <a:ext cx="5181600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800" b="1" dirty="0" smtClean="0">
                <a:latin typeface="+mn-ea"/>
                <a:ea typeface="+mn-ea"/>
              </a:rPr>
              <a:t>数字系统分析与设计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601310" y="1761556"/>
            <a:ext cx="556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8250" indent="-12382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逻辑门电路</a:t>
            </a:r>
            <a:endParaRPr kumimoji="1" lang="zh-CN" altLang="en-US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1560513" y="700088"/>
            <a:ext cx="6440487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1" lang="zh-CN" altLang="en-US" sz="4800" b="1" dirty="0" smtClean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数字逻辑基础</a:t>
            </a:r>
            <a:endParaRPr kumimoji="1" lang="zh-CN" altLang="en-US" sz="4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22475"/>
            <a:ext cx="7848600" cy="44545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07763" dir="135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b="1" dirty="0" smtClean="0"/>
              <a:t>内容简介</a:t>
            </a:r>
            <a:endParaRPr lang="zh-CN" altLang="en-US" b="1" dirty="0" smtClean="0"/>
          </a:p>
          <a:p>
            <a:pPr lvl="1" eaLnBrk="1" hangingPunct="1">
              <a:lnSpc>
                <a:spcPct val="180000"/>
              </a:lnSpc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计数体制</a:t>
            </a:r>
            <a:endParaRPr lang="zh-CN" altLang="en-US" b="1" dirty="0" smtClean="0"/>
          </a:p>
          <a:p>
            <a:pPr lvl="1" eaLnBrk="1" hangingPunct="1">
              <a:lnSpc>
                <a:spcPct val="180000"/>
              </a:lnSpc>
            </a:pPr>
            <a:r>
              <a:rPr lang="en-US" altLang="zh-CN" b="1" dirty="0" smtClean="0"/>
              <a:t>2. </a:t>
            </a:r>
            <a:r>
              <a:rPr lang="zh-CN" altLang="en-US" b="1" dirty="0" smtClean="0">
                <a:solidFill>
                  <a:srgbClr val="C00000"/>
                </a:solidFill>
              </a:rPr>
              <a:t>常用的各种进制数、编码及相互转换</a:t>
            </a:r>
            <a:endParaRPr lang="zh-CN" altLang="en-US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180000"/>
              </a:lnSpc>
            </a:pPr>
            <a:r>
              <a:rPr lang="en-US" altLang="zh-CN" b="1" dirty="0" smtClean="0"/>
              <a:t>3. </a:t>
            </a:r>
            <a:r>
              <a:rPr lang="zh-CN" altLang="en-US" b="1" dirty="0" smtClean="0">
                <a:solidFill>
                  <a:srgbClr val="C00000"/>
                </a:solidFill>
              </a:rPr>
              <a:t>数字逻辑的基本运算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0772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mtClean="0">
                <a:solidFill>
                  <a:srgbClr val="CC0000"/>
                </a:solidFill>
              </a:rPr>
              <a:t>例：十六进制数</a:t>
            </a:r>
            <a:r>
              <a:rPr lang="en-US" altLang="zh-CN" smtClean="0">
                <a:solidFill>
                  <a:srgbClr val="CC0000"/>
                </a:solidFill>
              </a:rPr>
              <a:t>8A.C</a:t>
            </a:r>
            <a:r>
              <a:rPr lang="en-US" altLang="zh-CN" smtClean="0"/>
              <a:t> 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   </a:t>
            </a:r>
            <a:r>
              <a:rPr lang="zh-CN" altLang="en-US" smtClean="0"/>
              <a:t>转换成十进制数为？ 转换成二进制数为？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   转换成八进制数为？</a:t>
            </a:r>
            <a:endParaRPr lang="zh-CN" altLang="en-US" smtClean="0"/>
          </a:p>
          <a:p>
            <a:pPr eaLnBrk="1" hangingPunct="1">
              <a:buFontTx/>
              <a:buNone/>
            </a:pPr>
            <a:r>
              <a:rPr lang="zh-CN" altLang="en-US" smtClean="0"/>
              <a:t>   其</a:t>
            </a:r>
            <a:r>
              <a:rPr lang="en-US" altLang="zh-CN" smtClean="0"/>
              <a:t>8421BCD</a:t>
            </a:r>
            <a:r>
              <a:rPr lang="zh-CN" altLang="en-US" smtClean="0"/>
              <a:t>码为？  余三码为？</a:t>
            </a:r>
            <a:endParaRPr lang="zh-CN" alt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52400" y="327660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(8A.C)</a:t>
            </a:r>
            <a:r>
              <a:rPr lang="en-US" altLang="zh-CN" baseline="-25000">
                <a:solidFill>
                  <a:srgbClr val="CC0000"/>
                </a:solidFill>
              </a:rPr>
              <a:t>16</a:t>
            </a:r>
            <a:r>
              <a:rPr lang="en-US" altLang="zh-CN"/>
              <a:t> = 8*16</a:t>
            </a:r>
            <a:r>
              <a:rPr lang="en-US" altLang="zh-CN" baseline="30000"/>
              <a:t>1 </a:t>
            </a:r>
            <a:r>
              <a:rPr lang="en-US" altLang="zh-CN"/>
              <a:t>+ 8*16</a:t>
            </a:r>
            <a:r>
              <a:rPr lang="en-US" altLang="zh-CN" baseline="30000"/>
              <a:t>0 </a:t>
            </a:r>
            <a:r>
              <a:rPr lang="en-US" altLang="zh-CN"/>
              <a:t>+ 12*16</a:t>
            </a:r>
            <a:r>
              <a:rPr lang="en-US" altLang="zh-CN" baseline="30000"/>
              <a:t>-1  </a:t>
            </a:r>
            <a:r>
              <a:rPr lang="en-US" altLang="zh-CN"/>
              <a:t>= (138.75)</a:t>
            </a:r>
            <a:r>
              <a:rPr lang="en-US" altLang="zh-CN" baseline="-25000"/>
              <a:t>10</a:t>
            </a:r>
            <a:endParaRPr lang="en-US" altLang="zh-CN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52400" y="4038600"/>
            <a:ext cx="6096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solidFill>
                  <a:srgbClr val="CC0000"/>
                </a:solidFill>
              </a:rPr>
              <a:t>(8A.C)</a:t>
            </a:r>
            <a:r>
              <a:rPr lang="en-US" altLang="zh-CN" baseline="-25000">
                <a:solidFill>
                  <a:srgbClr val="CC0000"/>
                </a:solidFill>
              </a:rPr>
              <a:t>16</a:t>
            </a:r>
            <a:r>
              <a:rPr lang="en-US" altLang="zh-CN"/>
              <a:t> = ( 1000 1010. 1100)</a:t>
            </a:r>
            <a:r>
              <a:rPr lang="en-US" altLang="zh-CN" baseline="30000"/>
              <a:t> </a:t>
            </a:r>
            <a:r>
              <a:rPr lang="en-US" altLang="zh-CN" baseline="-25000"/>
              <a:t>2</a:t>
            </a:r>
            <a:endParaRPr lang="en-US" altLang="zh-CN" baseline="-250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172200" y="4038600"/>
            <a:ext cx="2971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= ( 2 12. 6)</a:t>
            </a:r>
            <a:r>
              <a:rPr lang="en-US" altLang="zh-CN" baseline="30000"/>
              <a:t> </a:t>
            </a:r>
            <a:r>
              <a:rPr lang="en-US" altLang="zh-CN" baseline="-25000"/>
              <a:t>8</a:t>
            </a:r>
            <a:endParaRPr lang="en-US" altLang="zh-CN" baseline="-25000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3733800" y="4572000"/>
            <a:ext cx="609600" cy="0"/>
          </a:xfrm>
          <a:prstGeom prst="line">
            <a:avLst/>
          </a:prstGeom>
          <a:noFill/>
          <a:ln w="41275">
            <a:solidFill>
              <a:srgbClr val="00008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2971800" y="4572000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286000" y="4572000"/>
            <a:ext cx="609600" cy="0"/>
          </a:xfrm>
          <a:prstGeom prst="line">
            <a:avLst/>
          </a:prstGeom>
          <a:noFill/>
          <a:ln w="412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4648200" y="4572000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990600" y="50292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= ( 0001 0011 1000. 0111 0101)</a:t>
            </a:r>
            <a:r>
              <a:rPr lang="en-US" altLang="zh-CN" baseline="30000"/>
              <a:t> </a:t>
            </a:r>
            <a:r>
              <a:rPr lang="en-US" altLang="zh-CN" baseline="-25000"/>
              <a:t>8421BCD</a:t>
            </a:r>
            <a:endParaRPr lang="en-US" altLang="zh-CN" baseline="-25000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990600" y="5791200"/>
            <a:ext cx="7315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= ( 0100 0110 1011. 1010 1000)</a:t>
            </a:r>
            <a:r>
              <a:rPr lang="en-US" altLang="zh-CN" baseline="30000"/>
              <a:t> </a:t>
            </a:r>
            <a:r>
              <a:rPr lang="zh-CN" altLang="en-US" baseline="-25000"/>
              <a:t>余三码</a:t>
            </a:r>
            <a:endParaRPr lang="zh-CN" altLang="en-US" baseline="-25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27" grpId="0"/>
      <p:bldP spid="30728" grpId="0" animBg="1"/>
      <p:bldP spid="30729" grpId="0" animBg="1"/>
      <p:bldP spid="30730" grpId="0" animBg="1"/>
      <p:bldP spid="30731" grpId="0" animBg="1"/>
      <p:bldP spid="30732" grpId="0"/>
      <p:bldP spid="307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0066"/>
                </a:solidFill>
              </a:rPr>
              <a:t>数字逻辑的基本运算</a:t>
            </a: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228600" y="1117126"/>
            <a:ext cx="8686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基本逻辑运算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（与、或、非）</a:t>
            </a:r>
            <a:endParaRPr lang="en-US" altLang="zh-CN" sz="2800" b="1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复合逻辑运算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（与非、或非、与或非、同或、异或）</a:t>
            </a:r>
            <a:endParaRPr lang="en-US" altLang="zh-CN" sz="2800" b="1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逻辑函数的表达形式及相互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转换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书上及课件例题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（真值表、逻辑函数表达式（</a:t>
            </a:r>
            <a:r>
              <a:rPr lang="en-US" altLang="zh-CN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种）、逻辑图、波形图）</a:t>
            </a:r>
            <a:endParaRPr lang="en-US" altLang="zh-CN" sz="2800" b="1" dirty="0" smtClean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逻辑代数的运算公式和</a:t>
            </a:r>
            <a:r>
              <a:rPr lang="zh-CN" altLang="en-US" b="1" dirty="0" smtClean="0"/>
              <a:t>三种基本规则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逻辑函数的化简</a:t>
            </a:r>
            <a:endParaRPr lang="en-US" altLang="zh-CN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（最小项概念、卡诺图法，课件例题）</a:t>
            </a:r>
            <a:endParaRPr lang="zh-CN" alt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349688" y="1447800"/>
            <a:ext cx="8721749" cy="5004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538480" indent="-5384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、了解半导体的基本概念和半导体器件的开关特性（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二极管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、三极管、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场效应管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）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+mn-ea"/>
                <a:ea typeface="+mn-ea"/>
              </a:rPr>
              <a:t>。</a:t>
            </a:r>
            <a:endParaRPr kumimoji="1" lang="en-US" altLang="zh-CN" sz="2800" b="1" dirty="0" smtClean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dirty="0" smtClean="0">
                <a:solidFill>
                  <a:srgbClr val="000066"/>
                </a:solidFill>
                <a:latin typeface="+mn-ea"/>
                <a:ea typeface="+mn-ea"/>
              </a:rPr>
              <a:t>2、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掌握</a:t>
            </a:r>
            <a:r>
              <a:rPr kumimoji="1"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CMOS</a:t>
            </a:r>
            <a:r>
              <a:rPr kumimoji="1"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基本逻辑门电路原理及分析方法</a:t>
            </a:r>
            <a:endParaRPr kumimoji="1" lang="zh-CN" altLang="en-US" sz="2800" b="1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2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、熟练掌握</a:t>
            </a:r>
            <a:r>
              <a:rPr kumimoji="1"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基本逻辑门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（与、或、非、与非、或非、异或、同或）、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线与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</a:t>
            </a:r>
            <a:r>
              <a:rPr kumimoji="1"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三态门</a:t>
            </a:r>
            <a:r>
              <a:rPr kumimoji="1" lang="zh-CN" altLang="en-US" sz="2800" b="1" dirty="0" smtClean="0">
                <a:solidFill>
                  <a:srgbClr val="000066"/>
                </a:solidFill>
                <a:latin typeface="+mn-ea"/>
                <a:ea typeface="+mn-ea"/>
              </a:rPr>
              <a:t>、传输门、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+mn-ea"/>
                <a:ea typeface="+mn-ea"/>
              </a:rPr>
              <a:t>OD</a:t>
            </a:r>
            <a:r>
              <a:rPr kumimoji="1" lang="en-US" altLang="zh-CN" sz="2800" b="1" dirty="0" smtClean="0">
                <a:solidFill>
                  <a:srgbClr val="000066"/>
                </a:solidFill>
                <a:latin typeface="+mn-ea"/>
                <a:ea typeface="+mn-ea"/>
              </a:rPr>
              <a:t>/OC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门的概念。</a:t>
            </a:r>
            <a:endParaRPr kumimoji="1" lang="zh-CN" altLang="en-US" sz="2800" b="1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3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、学会门电路逻辑功能分析方法。</a:t>
            </a:r>
            <a:endParaRPr kumimoji="1" lang="zh-CN" altLang="en-US" sz="2800" b="1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45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+mn-ea"/>
                <a:ea typeface="+mn-ea"/>
              </a:rPr>
              <a:t>4</a:t>
            </a:r>
            <a:r>
              <a:rPr kumimoji="1" lang="zh-CN" altLang="en-US" sz="2800" b="1" dirty="0">
                <a:solidFill>
                  <a:srgbClr val="000066"/>
                </a:solidFill>
                <a:latin typeface="+mn-ea"/>
                <a:ea typeface="+mn-ea"/>
              </a:rPr>
              <a:t>、熟悉逻辑门的主要参数及在应用中的接口问题。</a:t>
            </a:r>
            <a:endParaRPr kumimoji="1" lang="zh-CN" altLang="en-US" sz="2800" b="1" dirty="0">
              <a:solidFill>
                <a:srgbClr val="000066"/>
              </a:solidFill>
              <a:latin typeface="+mn-ea"/>
              <a:ea typeface="+mn-ea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1568889" y="319088"/>
            <a:ext cx="5943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kumimoji="1" lang="zh-CN" altLang="en-US" sz="4800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逻辑门电路</a:t>
            </a:r>
            <a:endParaRPr kumimoji="1" lang="zh-CN" altLang="en-US" sz="4800" b="1" dirty="0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601717"/>
            <a:ext cx="8229600" cy="5334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40000"/>
              </a:spcAft>
              <a:buFontTx/>
              <a:buNone/>
            </a:pPr>
            <a:r>
              <a:rPr lang="zh-CN" altLang="en-US" sz="3600" b="1" dirty="0" smtClean="0"/>
              <a:t>基本</a:t>
            </a:r>
            <a:r>
              <a:rPr lang="zh-CN" altLang="en-US" sz="3600" b="1" dirty="0" smtClean="0"/>
              <a:t>概念（包括但不限于）：</a:t>
            </a:r>
            <a:endParaRPr lang="zh-CN" altLang="en-US" sz="3600" b="1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 smtClean="0"/>
              <a:t>CMOS</a:t>
            </a:r>
            <a:r>
              <a:rPr lang="zh-CN" altLang="en-US" b="1" dirty="0" smtClean="0"/>
              <a:t>门电路结构。</a:t>
            </a:r>
            <a:endParaRPr lang="en-US" altLang="zh-CN" b="1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zh-CN" b="1" dirty="0" smtClean="0"/>
              <a:t>CMOS</a:t>
            </a:r>
            <a:r>
              <a:rPr lang="zh-CN" altLang="en-US" b="1" u="sng" dirty="0" smtClean="0"/>
              <a:t>漏极开路门</a:t>
            </a:r>
            <a:r>
              <a:rPr lang="zh-CN" altLang="en-US" b="1" dirty="0" smtClean="0"/>
              <a:t>（简称</a:t>
            </a:r>
            <a:r>
              <a:rPr lang="en-US" altLang="zh-CN" b="1" u="sng" dirty="0" smtClean="0"/>
              <a:t>OD</a:t>
            </a:r>
            <a:r>
              <a:rPr lang="zh-CN" altLang="en-US" b="1" dirty="0" smtClean="0"/>
              <a:t>门）能实现</a:t>
            </a:r>
            <a:r>
              <a:rPr lang="zh-CN" altLang="en-US" b="1" dirty="0" smtClean="0"/>
              <a:t>“</a:t>
            </a:r>
            <a:r>
              <a:rPr lang="zh-CN" altLang="en-US" b="1" u="sng" dirty="0" smtClean="0"/>
              <a:t>线与</a:t>
            </a:r>
            <a:r>
              <a:rPr lang="zh-CN" altLang="en-US" b="1" dirty="0" smtClean="0"/>
              <a:t>”，</a:t>
            </a:r>
            <a:r>
              <a:rPr lang="en-US" altLang="zh-CN" b="1" dirty="0" smtClean="0"/>
              <a:t>OD</a:t>
            </a:r>
            <a:r>
              <a:rPr lang="zh-CN" altLang="en-US" b="1" dirty="0" smtClean="0"/>
              <a:t>门在</a:t>
            </a:r>
            <a:r>
              <a:rPr lang="zh-CN" altLang="en-US" b="1" dirty="0" smtClean="0"/>
              <a:t>正常工作时必须外接</a:t>
            </a:r>
            <a:r>
              <a:rPr lang="zh-CN" altLang="en-US" b="1" u="sng" dirty="0" smtClean="0"/>
              <a:t>上拉电阻</a:t>
            </a:r>
            <a:r>
              <a:rPr lang="zh-CN" altLang="en-US" b="1" dirty="0" smtClean="0"/>
              <a:t>和</a:t>
            </a:r>
            <a:r>
              <a:rPr lang="zh-CN" altLang="en-US" b="1" u="sng" dirty="0" smtClean="0"/>
              <a:t>电源</a:t>
            </a:r>
            <a:r>
              <a:rPr lang="zh-CN" altLang="en-US" b="1" dirty="0" smtClean="0"/>
              <a:t>。</a:t>
            </a:r>
            <a:endParaRPr lang="zh-CN" altLang="en-US" b="1" dirty="0" smtClean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 smtClean="0"/>
              <a:t>三态门有哪三态？三态门主要用于</a:t>
            </a:r>
            <a:r>
              <a:rPr lang="zh-CN" altLang="en-US" b="1" u="sng" dirty="0" smtClean="0"/>
              <a:t>总线传输</a:t>
            </a:r>
            <a:r>
              <a:rPr lang="zh-CN" altLang="en-US" b="1" dirty="0" smtClean="0"/>
              <a:t>。</a:t>
            </a:r>
            <a:endParaRPr lang="zh-CN" altLang="en-US" b="1" dirty="0" smtClean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r>
              <a:rPr kumimoji="1"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门电路的特点？</a:t>
            </a:r>
            <a:endParaRPr lang="en-US" altLang="zh-CN" b="1" dirty="0" smtClean="0"/>
          </a:p>
          <a:p>
            <a:pPr eaLnBrk="1" hangingPunct="1">
              <a:lnSpc>
                <a:spcPct val="90000"/>
              </a:lnSpc>
            </a:pPr>
            <a:endParaRPr lang="zh-CN" altLang="en-US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752600" y="323850"/>
            <a:ext cx="57070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kumimoji="1" lang="en-US" altLang="zh-CN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kumimoji="1" lang="zh-CN" altLang="en-US" sz="4800" b="1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  组合逻辑电路</a:t>
            </a:r>
            <a:endParaRPr kumimoji="1" lang="zh-CN" altLang="en-US" sz="4800" b="1">
              <a:solidFill>
                <a:schemeClr val="hlink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457200" y="1390650"/>
            <a:ext cx="8278813" cy="113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0680" indent="-3606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200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小规模集成电路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(SSI)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构成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组合逻辑电路的一般</a:t>
            </a:r>
            <a:r>
              <a:rPr kumimoji="1" lang="zh-CN" altLang="en-US" sz="28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分析方法和设计方法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57200" y="2766732"/>
            <a:ext cx="3962400" cy="22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kumimoji="1" lang="zh-CN" altLang="en-US" sz="24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分析的步骤：</a:t>
            </a:r>
            <a:r>
              <a:rPr kumimoji="1"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kumimoji="1" lang="zh-CN" altLang="en-US" sz="2400" b="1" dirty="0">
                <a:solidFill>
                  <a:srgbClr val="FF0066"/>
                </a:solidFill>
                <a:sym typeface="Wingdings" panose="05000000000000000000" pitchFamily="2" charset="2"/>
              </a:rPr>
              <a:t>☆</a:t>
            </a:r>
            <a:r>
              <a:rPr kumimoji="1" lang="zh-CN" altLang="en-US" sz="24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endParaRPr kumimoji="1" lang="zh-CN" altLang="en-US" sz="2400" b="1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由逻辑图写表达式；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化简表达式；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列真值表；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描述逻辑功能。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4038600" y="2751226"/>
            <a:ext cx="4876800" cy="3117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2. </a:t>
            </a:r>
            <a:r>
              <a:rPr kumimoji="1" lang="zh-CN" altLang="en-US" sz="24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设计的步骤：</a:t>
            </a:r>
            <a:r>
              <a:rPr kumimoji="1" lang="zh-CN" altLang="en-US" sz="2400" b="1">
                <a:solidFill>
                  <a:srgbClr val="FF0066"/>
                </a:solidFill>
                <a:sym typeface="Wingdings" panose="05000000000000000000" pitchFamily="2" charset="2"/>
              </a:rPr>
              <a:t>（☆）</a:t>
            </a:r>
            <a:endParaRPr kumimoji="1" lang="zh-CN" altLang="en-US" sz="2400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分析设计要求，设置输入输出变量并逻辑赋值；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列真值表；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　 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写出逻辑表达式，并化简；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 　</a:t>
            </a:r>
            <a:r>
              <a:rPr kumimoji="1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画逻辑电路图。</a:t>
            </a:r>
            <a:endParaRPr kumimoji="1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4876800" y="6096000"/>
            <a:ext cx="4191000" cy="5191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CC0000"/>
                </a:solidFill>
                <a:ea typeface="仿宋_GB2312" pitchFamily="49" charset="-122"/>
              </a:rPr>
              <a:t>参考课件例题及作业题</a:t>
            </a:r>
            <a:endParaRPr lang="zh-CN" altLang="en-US" sz="2800" b="1">
              <a:solidFill>
                <a:srgbClr val="CC0000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 build="p"/>
      <p:bldP spid="8198" grpId="0" autoUpdateAnimBg="0" build="p"/>
      <p:bldP spid="81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9940" y="10510"/>
            <a:ext cx="9061498" cy="101065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195580" marR="0" indent="-19558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79388" y="152400"/>
            <a:ext cx="8659812" cy="22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60680" indent="-36068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常用中规模集成（</a:t>
            </a:r>
            <a:r>
              <a:rPr kumimoji="1"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MSI</a:t>
            </a: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）组合逻辑电路的逻辑功能、使用方法和</a:t>
            </a:r>
            <a:r>
              <a:rPr kumimoji="1" lang="zh-CN" altLang="en-US" sz="26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  <a:r>
              <a:rPr kumimoji="1"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编码器、译码器、数据选择器、加法器和数值</a:t>
            </a:r>
            <a:r>
              <a:rPr kumimoji="1" lang="zh-CN" altLang="en-US" sz="22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比较器的概念、原理和应用、竞争冒险的概念等</a:t>
            </a:r>
            <a:endParaRPr kumimoji="1" lang="zh-CN" altLang="en-US" sz="2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1800" b="1" dirty="0"/>
              <a:t>         </a:t>
            </a:r>
            <a:r>
              <a:rPr kumimoji="1" lang="zh-CN" altLang="en-US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kumimoji="1" lang="zh-CN" altLang="en-US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译码器</a:t>
            </a:r>
            <a:r>
              <a:rPr kumimoji="1" lang="en-US" altLang="zh-CN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138</a:t>
            </a:r>
            <a:r>
              <a:rPr kumimoji="1" lang="zh-CN" altLang="en-US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、数据选择</a:t>
            </a:r>
            <a:r>
              <a:rPr kumimoji="1" lang="zh-CN" altLang="en-US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kumimoji="1" lang="en-US" altLang="zh-CN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151、153</a:t>
            </a:r>
            <a:r>
              <a:rPr kumimoji="1" lang="zh-CN" altLang="en-US" sz="2200" b="1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r>
              <a:rPr kumimoji="1" lang="zh-CN" altLang="en-US" sz="2200" b="1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组合逻辑函数的方法</a:t>
            </a:r>
            <a:endParaRPr kumimoji="1" lang="zh-CN" altLang="en-US" sz="2200" b="1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" y="2286000"/>
            <a:ext cx="4495800" cy="531813"/>
          </a:xfrm>
          <a:noFill/>
        </p:spPr>
        <p:txBody>
          <a:bodyPr anchor="b"/>
          <a:lstStyle/>
          <a:p>
            <a:pPr eaLnBrk="1" hangingPunct="1"/>
            <a:r>
              <a:rPr kumimoji="1" lang="zh-CN" altLang="en-US" sz="2400" b="1" smtClean="0"/>
              <a:t>例：用</a:t>
            </a:r>
            <a:r>
              <a:rPr kumimoji="1" lang="en-US" altLang="zh-CN" sz="2400" b="1" smtClean="0"/>
              <a:t>MSI</a:t>
            </a:r>
            <a:r>
              <a:rPr kumimoji="1" lang="zh-CN" altLang="en-US" sz="2400" b="1" smtClean="0"/>
              <a:t>实现组合逻辑函数</a:t>
            </a:r>
            <a:endParaRPr kumimoji="1" lang="zh-CN" altLang="en-US" sz="2400" b="1" smtClean="0"/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3048000"/>
            <a:ext cx="3771900" cy="2971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/>
              <a:t>1. </a:t>
            </a:r>
            <a:r>
              <a:rPr lang="zh-CN" altLang="en-US" sz="2800" b="1" smtClean="0">
                <a:highlight>
                  <a:srgbClr val="FFFF00"/>
                </a:highlight>
              </a:rPr>
              <a:t>译码器</a:t>
            </a:r>
            <a:r>
              <a:rPr lang="en-US" altLang="zh-CN" sz="2800" b="1" smtClean="0">
                <a:highlight>
                  <a:srgbClr val="FFFF00"/>
                </a:highlight>
              </a:rPr>
              <a:t>74138</a:t>
            </a:r>
            <a:endParaRPr lang="en-US" altLang="zh-CN" sz="2800" b="1" smtClean="0"/>
          </a:p>
          <a:p>
            <a:pPr eaLnBrk="1" hangingPunct="1">
              <a:buFontTx/>
              <a:buNone/>
            </a:pPr>
            <a:endParaRPr lang="en-US" altLang="zh-CN" sz="3600" b="1" smtClean="0"/>
          </a:p>
          <a:p>
            <a:pPr eaLnBrk="1" hangingPunct="1">
              <a:buFontTx/>
              <a:buNone/>
            </a:pPr>
            <a:endParaRPr lang="en-US" altLang="zh-CN" sz="2800" b="1" smtClean="0"/>
          </a:p>
          <a:p>
            <a:pPr eaLnBrk="1" hangingPunct="1">
              <a:buFontTx/>
              <a:buNone/>
            </a:pPr>
            <a:endParaRPr lang="en-US" altLang="zh-CN" sz="2800" b="1" smtClean="0"/>
          </a:p>
          <a:p>
            <a:pPr eaLnBrk="1" hangingPunct="1">
              <a:buFontTx/>
              <a:buNone/>
            </a:pPr>
            <a:r>
              <a:rPr lang="en-US" altLang="zh-CN" sz="2800" b="1" smtClean="0"/>
              <a:t>2.</a:t>
            </a:r>
            <a:r>
              <a:rPr lang="zh-CN" altLang="en-US" sz="2800" b="1" smtClean="0">
                <a:highlight>
                  <a:srgbClr val="FFFF00"/>
                </a:highlight>
              </a:rPr>
              <a:t>数据选择器</a:t>
            </a:r>
            <a:r>
              <a:rPr lang="en-US" altLang="zh-CN" sz="2800" b="1" smtClean="0">
                <a:highlight>
                  <a:srgbClr val="FFFF00"/>
                </a:highlight>
              </a:rPr>
              <a:t>74151</a:t>
            </a:r>
            <a:endParaRPr lang="en-US" altLang="zh-CN" sz="2800" b="1" smtClean="0">
              <a:highlight>
                <a:srgbClr val="FFFF00"/>
              </a:highlight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048000" y="2957513"/>
          <a:ext cx="32766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公式" r:id="rId1" imgW="1333500" imgH="254000" progId="Equation.3">
                  <p:embed/>
                </p:oleObj>
              </mc:Choice>
              <mc:Fallback>
                <p:oleObj name="公式" r:id="rId1" imgW="1333500" imgH="254000" progId="Equation.3">
                  <p:embed/>
                  <p:pic>
                    <p:nvPicPr>
                      <p:cNvPr id="0" name="图片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957513"/>
                        <a:ext cx="3276600" cy="623887"/>
                      </a:xfrm>
                      <a:prstGeom prst="rect">
                        <a:avLst/>
                      </a:prstGeom>
                      <a:noFill/>
                      <a:ln w="349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4572000" y="2251075"/>
          <a:ext cx="1447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公式" r:id="rId3" imgW="647700" imgH="254000" progId="Equation.3">
                  <p:embed/>
                </p:oleObj>
              </mc:Choice>
              <mc:Fallback>
                <p:oleObj name="公式" r:id="rId3" imgW="647700" imgH="254000" progId="Equation.3">
                  <p:embed/>
                  <p:pic>
                    <p:nvPicPr>
                      <p:cNvPr id="0" name="图片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51075"/>
                        <a:ext cx="1447800" cy="568325"/>
                      </a:xfrm>
                      <a:prstGeom prst="rect">
                        <a:avLst/>
                      </a:prstGeom>
                      <a:noFill/>
                      <a:ln w="349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533400" y="3552825"/>
            <a:ext cx="7696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以译码器的地址输入端（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）作为逻辑函数的输入变量（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ABC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），译码器的每个输出端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都与某一个最小项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相对应，加上适当的门电路，就可以利用译码器实现组合逻辑函数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3962400" y="5033963"/>
          <a:ext cx="51054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5" imgW="1968500" imgH="469900" progId="Equation.3">
                  <p:embed/>
                </p:oleObj>
              </mc:Choice>
              <mc:Fallback>
                <p:oleObj name="公式" r:id="rId5" imgW="1968500" imgH="469900" progId="Equation.3">
                  <p:embed/>
                  <p:pic>
                    <p:nvPicPr>
                      <p:cNvPr id="0" name="图片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33963"/>
                        <a:ext cx="5105400" cy="833437"/>
                      </a:xfrm>
                      <a:prstGeom prst="rect">
                        <a:avLst/>
                      </a:prstGeom>
                      <a:noFill/>
                      <a:ln w="34925" algn="ctr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533400" y="5807075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将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分别从地址输入端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输入，使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端作为函数输出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5257800" y="6324600"/>
            <a:ext cx="3581400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CC0000"/>
                </a:solidFill>
              </a:rPr>
              <a:t>参考课件上例题及作业题</a:t>
            </a:r>
            <a:endParaRPr lang="zh-CN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 build="p"/>
    </p:bldLst>
  </p:timing>
</p:sld>
</file>

<file path=ppt/tags/tag1.xml><?xml version="1.0" encoding="utf-8"?>
<p:tagLst xmlns:p="http://schemas.openxmlformats.org/presentationml/2006/main">
  <p:tag name="commondata" val="eyJoZGlkIjoiOGMyYWJlYzBmMDE3NDA1OWZhMmNmMjgzNjBkNzQ5Zm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f3gkw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195580" marR="0" indent="-19558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195580" marR="0" indent="-19558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2593</Words>
  <Application>WPS 演示</Application>
  <PresentationFormat>全屏显示(4:3)</PresentationFormat>
  <Paragraphs>224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宋体</vt:lpstr>
      <vt:lpstr>Wingdings</vt:lpstr>
      <vt:lpstr>Times New Roman</vt:lpstr>
      <vt:lpstr>隶书</vt:lpstr>
      <vt:lpstr>华文新魏</vt:lpstr>
      <vt:lpstr>仿宋</vt:lpstr>
      <vt:lpstr>黑体</vt:lpstr>
      <vt:lpstr>仿宋_GB2312</vt:lpstr>
      <vt:lpstr>楷体_GB2312</vt:lpstr>
      <vt:lpstr>新宋体</vt:lpstr>
      <vt:lpstr>微软雅黑</vt:lpstr>
      <vt:lpstr>Arial Unicode MS</vt:lpstr>
      <vt:lpstr>默认设计模板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数字逻辑的基本运算</vt:lpstr>
      <vt:lpstr>PowerPoint 演示文稿</vt:lpstr>
      <vt:lpstr>PowerPoint 演示文稿</vt:lpstr>
      <vt:lpstr>PowerPoint 演示文稿</vt:lpstr>
      <vt:lpstr>例：用MSI实现组合逻辑函数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zq</dc:creator>
  <cp:lastModifiedBy>Sunshine</cp:lastModifiedBy>
  <cp:revision>2368</cp:revision>
  <dcterms:created xsi:type="dcterms:W3CDTF">2007-07-12T10:32:00Z</dcterms:created>
  <dcterms:modified xsi:type="dcterms:W3CDTF">2023-12-29T09:04:43Z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87212A5557A54B4CBF00F438C88F976B_12</vt:lpwstr>
  </property>
  <property fmtid="{D5CDD505-2E9C-101B-9397-08002B2CF9AE}" pid="3" name="KSOProductBuildVer">
    <vt:lpwstr>2052-12.1.0.16120</vt:lpwstr>
  </property>
</Properties>
</file>