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x-wav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4131" r:id="rId2"/>
  </p:sldMasterIdLst>
  <p:notesMasterIdLst>
    <p:notesMasterId r:id="rId39"/>
  </p:notesMasterIdLst>
  <p:handoutMasterIdLst>
    <p:handoutMasterId r:id="rId40"/>
  </p:handoutMasterIdLst>
  <p:sldIdLst>
    <p:sldId id="266" r:id="rId3"/>
    <p:sldId id="847" r:id="rId4"/>
    <p:sldId id="941" r:id="rId5"/>
    <p:sldId id="1354" r:id="rId6"/>
    <p:sldId id="1355" r:id="rId7"/>
    <p:sldId id="1356" r:id="rId8"/>
    <p:sldId id="1357" r:id="rId9"/>
    <p:sldId id="1358" r:id="rId10"/>
    <p:sldId id="1359" r:id="rId11"/>
    <p:sldId id="1360" r:id="rId12"/>
    <p:sldId id="1361" r:id="rId13"/>
    <p:sldId id="1362" r:id="rId14"/>
    <p:sldId id="1363" r:id="rId15"/>
    <p:sldId id="1364" r:id="rId16"/>
    <p:sldId id="1365" r:id="rId17"/>
    <p:sldId id="1366" r:id="rId18"/>
    <p:sldId id="1367" r:id="rId19"/>
    <p:sldId id="1368" r:id="rId20"/>
    <p:sldId id="1369" r:id="rId21"/>
    <p:sldId id="1371" r:id="rId22"/>
    <p:sldId id="1377" r:id="rId23"/>
    <p:sldId id="1372" r:id="rId24"/>
    <p:sldId id="1378" r:id="rId25"/>
    <p:sldId id="1381" r:id="rId26"/>
    <p:sldId id="1380" r:id="rId27"/>
    <p:sldId id="1391" r:id="rId28"/>
    <p:sldId id="1390" r:id="rId29"/>
    <p:sldId id="1385" r:id="rId30"/>
    <p:sldId id="1386" r:id="rId31"/>
    <p:sldId id="1387" r:id="rId32"/>
    <p:sldId id="1388" r:id="rId33"/>
    <p:sldId id="1389" r:id="rId34"/>
    <p:sldId id="1382" r:id="rId35"/>
    <p:sldId id="1395" r:id="rId36"/>
    <p:sldId id="1285" r:id="rId37"/>
    <p:sldId id="1394" r:id="rId3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003300"/>
    <a:srgbClr val="0000FF"/>
    <a:srgbClr val="FFFFFF"/>
    <a:srgbClr val="800000"/>
    <a:srgbClr val="D4F0EF"/>
    <a:srgbClr val="FFDCB9"/>
    <a:srgbClr val="CC6600"/>
    <a:srgbClr val="FFCC99"/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63" autoAdjust="0"/>
    <p:restoredTop sz="92857" autoAdjust="0"/>
  </p:normalViewPr>
  <p:slideViewPr>
    <p:cSldViewPr snapToGrid="0">
      <p:cViewPr>
        <p:scale>
          <a:sx n="50" d="100"/>
          <a:sy n="50" d="100"/>
        </p:scale>
        <p:origin x="1603" y="6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80"/>
    </p:cViewPr>
  </p:sorterViewPr>
  <p:notesViewPr>
    <p:cSldViewPr snapToGrid="0">
      <p:cViewPr varScale="1">
        <p:scale>
          <a:sx n="65" d="100"/>
          <a:sy n="65" d="100"/>
        </p:scale>
        <p:origin x="3082" y="3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png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4" Type="http://schemas.openxmlformats.org/officeDocument/2006/relationships/image" Target="../media/image6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61.png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png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e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2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png"/><Relationship Id="rId4" Type="http://schemas.openxmlformats.org/officeDocument/2006/relationships/image" Target="../media/image4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="" xmlns:a16="http://schemas.microsoft.com/office/drawing/2014/main" id="{16C5FB74-6202-49A5-8F44-37DCD3F763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93C3FBAB-7561-4F19-BF22-4ABF084C07C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9665E31-3EE6-47BC-ADEC-063869896D6C}" type="datetimeFigureOut">
              <a:rPr lang="zh-CN" altLang="en-US"/>
              <a:pPr>
                <a:defRPr/>
              </a:pPr>
              <a:t>2023/7/31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9855C29C-B4F8-4DCE-857E-5DA44FEFF26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1FC62A58-4D4C-41CA-ADF4-8C4A165B40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F0FA118-E241-4AD6-8CE9-C901AC1A6D5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157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="" xmlns:a16="http://schemas.microsoft.com/office/drawing/2014/main" id="{4B269197-D83F-4918-A2C0-B86B1333C01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buFontTx/>
              <a:buNone/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>
            <a:extLst>
              <a:ext uri="{FF2B5EF4-FFF2-40B4-BE49-F238E27FC236}">
                <a16:creationId xmlns="" xmlns:a16="http://schemas.microsoft.com/office/drawing/2014/main" id="{97B12158-F621-4725-AE34-8CA9BE5C59E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Tx/>
              <a:buNone/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6" name="Rectangle 4">
            <a:extLst>
              <a:ext uri="{FF2B5EF4-FFF2-40B4-BE49-F238E27FC236}">
                <a16:creationId xmlns="" xmlns:a16="http://schemas.microsoft.com/office/drawing/2014/main" id="{A01EC5CC-5644-4EB8-A484-CEBCDB551D7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="" xmlns:a16="http://schemas.microsoft.com/office/drawing/2014/main" id="{B53F5C3A-3C49-4680-9451-BC8FC80F78B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="" xmlns:a16="http://schemas.microsoft.com/office/drawing/2014/main" id="{03AC4C97-88FF-4CB1-A0A7-FE9795474C7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buFontTx/>
              <a:buNone/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>
            <a:extLst>
              <a:ext uri="{FF2B5EF4-FFF2-40B4-BE49-F238E27FC236}">
                <a16:creationId xmlns="" xmlns:a16="http://schemas.microsoft.com/office/drawing/2014/main" id="{12C4F312-D701-4B17-8695-9D5454956E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fld id="{D592CB48-58DB-44A5-9191-B83C6531CC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39456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="" xmlns:a16="http://schemas.microsoft.com/office/drawing/2014/main" id="{3364B3D7-D570-45DE-92B1-61E5CA55E20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备注占位符 2">
            <a:extLst>
              <a:ext uri="{FF2B5EF4-FFF2-40B4-BE49-F238E27FC236}">
                <a16:creationId xmlns="" xmlns:a16="http://schemas.microsoft.com/office/drawing/2014/main" id="{871FE7A0-4209-4E0C-8BB1-F1A41D3A8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1268" name="灯片编号占位符 3">
            <a:extLst>
              <a:ext uri="{FF2B5EF4-FFF2-40B4-BE49-F238E27FC236}">
                <a16:creationId xmlns="" xmlns:a16="http://schemas.microsoft.com/office/drawing/2014/main" id="{F5FF876A-7785-4F6E-9E3E-28402A92CB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A900554-CCFD-471D-815F-3FE2211E4708}" type="slidenum">
              <a:rPr lang="en-US" altLang="zh-CN" sz="1200" b="0">
                <a:latin typeface="Arial" panose="020B0604020202020204" pitchFamily="34" charset="0"/>
              </a:rPr>
              <a:pPr/>
              <a:t>1</a:t>
            </a:fld>
            <a:endParaRPr lang="en-US" altLang="zh-CN" sz="12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875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D280CAC-1E4D-4440-A3FC-B7C25E344BF3}" type="slidenum">
              <a:rPr lang="en-US" altLang="zh-CN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US" altLang="zh-CN" smtClean="0">
              <a:latin typeface="Arial" panose="020B0604020202020204" pitchFamily="34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此处说明电压电流等为什麽用相量形式</a:t>
            </a:r>
            <a:r>
              <a:rPr lang="en-US" altLang="zh-CN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6478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B1BD42F-0276-43BA-8D16-655AB40C06BA}" type="slidenum">
              <a:rPr lang="en-US" altLang="zh-CN"/>
              <a:pPr algn="r" eaLnBrk="1" hangingPunct="1">
                <a:spcBef>
                  <a:spcPct val="0"/>
                </a:spcBef>
              </a:pPr>
              <a:t>19</a:t>
            </a:fld>
            <a:endParaRPr lang="en-US" altLang="zh-CN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图中看出，谐波次数越高，幅值分量越小，对原波形的贡献越小，所以在一定条件下可忽略高次谐波。</a:t>
            </a:r>
          </a:p>
        </p:txBody>
      </p:sp>
    </p:spTree>
    <p:extLst>
      <p:ext uri="{BB962C8B-B14F-4D97-AF65-F5344CB8AC3E}">
        <p14:creationId xmlns:p14="http://schemas.microsoft.com/office/powerpoint/2010/main" val="3843303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563660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="" xmlns:a16="http://schemas.microsoft.com/office/drawing/2014/main" id="{3991D363-F779-41A5-A72F-9B992A3F274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8286750" y="6381750"/>
            <a:ext cx="638175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DCFE83B1-F634-4D03-BBF3-374F469F8139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6" name="Picture 15">
            <a:extLst>
              <a:ext uri="{FF2B5EF4-FFF2-40B4-BE49-F238E27FC236}">
                <a16:creationId xmlns="" xmlns:a16="http://schemas.microsoft.com/office/drawing/2014/main" id="{FBB96941-A741-4111-B3DD-ED9F89D873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2411084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="" xmlns:a16="http://schemas.microsoft.com/office/drawing/2014/main" id="{46D0D5B7-1F09-4950-A27C-BF92C6A1FE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86750" y="6381750"/>
            <a:ext cx="638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666D835-6AA7-426A-B360-43BB7A0E882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9716468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="" xmlns:a16="http://schemas.microsoft.com/office/drawing/2014/main" id="{8F6712F8-1DF1-4C4E-A8FF-59E07F4259F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86750" y="6381750"/>
            <a:ext cx="638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1E0FA5C-78E7-4801-B735-240B548A491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9306368"/>
      </p:ext>
    </p:extLst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">
            <a:extLst>
              <a:ext uri="{FF2B5EF4-FFF2-40B4-BE49-F238E27FC236}">
                <a16:creationId xmlns="" xmlns:a16="http://schemas.microsoft.com/office/drawing/2014/main" id="{B6861B6B-C82D-4E9D-B0FD-DEB7353FEF4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86750" y="6381750"/>
            <a:ext cx="638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21DA4F1-4DAA-43CD-9AB4-23180FA39D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0732567"/>
      </p:ext>
    </p:extLst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88" y="188913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4213" y="1628775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5213" y="1628775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25A443-CCEC-4187-A1E3-9E73B5D15FC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0376226"/>
      </p:ext>
    </p:extLst>
  </p:cSld>
  <p:clrMapOvr>
    <a:masterClrMapping/>
  </p:clrMapOvr>
  <p:transition spd="slow">
    <p:wipe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BFFEE7-7548-4E30-8835-B78037F2165D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2023/7/31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30727F-F234-42F8-BD31-09957BC4418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7625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F2356E-90AE-4AE6-B9A3-CCA31FA5BCB4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2023/7/31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700030-2357-41C8-A05A-398C0ABB775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107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66B187-CAC6-49C4-80AC-D24D6600A16B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2023/7/31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BFAB94-06F5-4B4F-817D-C61D99F6981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995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BC1EF0-9874-4F74-B076-F7A4D2093603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2023/7/31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C8CE00-5AC6-4E00-B66C-B57508A859F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8680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42C44E-EF8E-4DD8-A6C9-A214D59448CD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2023/7/31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5579A4-EDAC-482D-B01B-B25725B2963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1015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152CC1-4FCC-49A9-BD54-9B86B9EF9D8E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2023/7/31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C6D641-F01D-40E8-90F8-B41282BEC2E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365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="" xmlns:a16="http://schemas.microsoft.com/office/drawing/2014/main" id="{A4D6A5D6-E2A4-460D-ADAA-6B26C5BBEF6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8286750" y="6381750"/>
            <a:ext cx="638175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91D841AD-41CE-48E1-A3F3-C8790E51327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1978090"/>
      </p:ext>
    </p:extLst>
  </p:cSld>
  <p:clrMapOvr>
    <a:masterClrMapping/>
  </p:clrMapOvr>
  <p:transition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69AAC-17E3-4489-8F5C-0F280D73A50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2023/7/31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63289-05AE-4C2D-B5D6-201AFDB6EC0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8972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D4F3F1-0654-4675-8A6E-F4A4CDC24FCE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2023/7/31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6ADA45-F6F4-426A-8A16-AC76A06D86D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0126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DB1683-56CA-4A80-990A-CB1E66C5897B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2023/7/31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AF7410-CF5D-4B53-830D-12A4721189A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024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FDBC96-6F02-4090-9872-96E2B77F050A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2023/7/31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C3F1F4-5C8F-4C37-8E43-944093B5BA3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7168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52B360-D0C0-4086-B45F-F2F62DF98269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2023/7/31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C18A14-B366-4AF1-B6A7-515CAD1E8C1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867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="" xmlns:a16="http://schemas.microsoft.com/office/drawing/2014/main" id="{1666EA07-E4BC-486A-A26A-F36F59974FF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8286750" y="6381750"/>
            <a:ext cx="638175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C5632390-A314-45E9-8259-B97D324B6C7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4556673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DCE06275-12A3-4F5E-8246-8BE6BCE6013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8286750" y="6381750"/>
            <a:ext cx="638175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8F3ADCAF-667C-45A4-A92D-EFE3E33F1FF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3720139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="" xmlns:a16="http://schemas.microsoft.com/office/drawing/2014/main" id="{97EDA3C8-AFE8-4E06-8B74-E151E496E0C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8286750" y="6381750"/>
            <a:ext cx="638175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89F8F266-A9BD-4E96-8D21-F1DD5091643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1110307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="" xmlns:a16="http://schemas.microsoft.com/office/drawing/2014/main" id="{F88D2860-C9DB-4B83-B599-5EB25543B1D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0" y="6307138"/>
            <a:ext cx="2627313" cy="460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汇编与接口技术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="" xmlns:a16="http://schemas.microsoft.com/office/drawing/2014/main" id="{8B11520A-6D44-4D9D-871A-C39CB01D941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8286750" y="6381750"/>
            <a:ext cx="638175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52A56F96-8D26-418C-8B28-821F6665A9F2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5" name="Picture 15">
            <a:extLst>
              <a:ext uri="{FF2B5EF4-FFF2-40B4-BE49-F238E27FC236}">
                <a16:creationId xmlns="" xmlns:a16="http://schemas.microsoft.com/office/drawing/2014/main" id="{624EA5F2-81CD-4F50-BD15-B4E660273BE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865158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>
            <a:extLst>
              <a:ext uri="{FF2B5EF4-FFF2-40B4-BE49-F238E27FC236}">
                <a16:creationId xmlns="" xmlns:a16="http://schemas.microsoft.com/office/drawing/2014/main" id="{6BAA3653-67FF-490F-8CE7-B2397795551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8286750" y="6381750"/>
            <a:ext cx="638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A6FE6A3-213F-4858-8423-606B1BC540F3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4" name="Picture 15">
            <a:extLst>
              <a:ext uri="{FF2B5EF4-FFF2-40B4-BE49-F238E27FC236}">
                <a16:creationId xmlns="" xmlns:a16="http://schemas.microsoft.com/office/drawing/2014/main" id="{697CA78A-ED04-47D6-BAB9-B694700ADBE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389533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="" xmlns:a16="http://schemas.microsoft.com/office/drawing/2014/main" id="{5AF36ECE-8F24-4EE0-BD70-9CE91CB66F5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86750" y="6381750"/>
            <a:ext cx="638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303188A-B6B5-43BA-B654-A929C0D9C97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4896152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="" xmlns:a16="http://schemas.microsoft.com/office/drawing/2014/main" id="{20A55104-6774-437E-A36D-2583AB7847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86750" y="6381750"/>
            <a:ext cx="638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92BDE03-8452-4F2E-A063-3EA34E87585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9168080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7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20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Text Box 14">
            <a:extLst>
              <a:ext uri="{FF2B5EF4-FFF2-40B4-BE49-F238E27FC236}">
                <a16:creationId xmlns="" xmlns:a16="http://schemas.microsoft.com/office/drawing/2014/main" id="{62E3FC19-EB67-41CE-856A-7ED83C9896E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73700" y="320675"/>
            <a:ext cx="2757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95263" indent="-195263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zh-CN" altLang="zh-CN" i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="" xmlns:a16="http://schemas.microsoft.com/office/drawing/2014/main" id="{B4962467-9E23-4BFD-BDDF-F71820C4C3E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86750" y="6381750"/>
            <a:ext cx="638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6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E00DAA55-B56C-4031-AF56-C6B2033A3705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2" name="Text Box 14">
            <a:extLst>
              <a:ext uri="{FF2B5EF4-FFF2-40B4-BE49-F238E27FC236}">
                <a16:creationId xmlns="" xmlns:a16="http://schemas.microsoft.com/office/drawing/2014/main" id="{68451D50-33C6-4C0B-BD2B-648C775F10B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01692" y="320675"/>
            <a:ext cx="2757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95263" indent="-195263"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endParaRPr kumimoji="0" lang="zh-CN" altLang="zh-CN" b="1" i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="" xmlns:a16="http://schemas.microsoft.com/office/drawing/2014/main" id="{A9694F4A-166E-4F83-9AAF-F48F2821906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63216" y="921544"/>
            <a:ext cx="8673280" cy="61104"/>
          </a:xfrm>
          <a:prstGeom prst="rect">
            <a:avLst/>
          </a:prstGeom>
          <a:gradFill flip="none" rotWithShape="1">
            <a:gsLst>
              <a:gs pos="0">
                <a:srgbClr val="133984">
                  <a:gamma/>
                  <a:tint val="0"/>
                  <a:invGamma/>
                </a:srgbClr>
              </a:gs>
              <a:gs pos="100000">
                <a:srgbClr val="16429A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4" name="Picture 27">
            <a:extLst>
              <a:ext uri="{FF2B5EF4-FFF2-40B4-BE49-F238E27FC236}">
                <a16:creationId xmlns="" xmlns:a16="http://schemas.microsoft.com/office/drawing/2014/main" id="{3256B945-9388-4C70-A732-14D79FA0EF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13" y="177006"/>
            <a:ext cx="842962" cy="56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8">
            <a:extLst>
              <a:ext uri="{FF2B5EF4-FFF2-40B4-BE49-F238E27FC236}">
                <a16:creationId xmlns="" xmlns:a16="http://schemas.microsoft.com/office/drawing/2014/main" id="{8F00C45D-87BF-4D12-9629-44F1AB1C434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950" y="181768"/>
            <a:ext cx="952500" cy="56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9">
            <a:extLst>
              <a:ext uri="{FF2B5EF4-FFF2-40B4-BE49-F238E27FC236}">
                <a16:creationId xmlns="" xmlns:a16="http://schemas.microsoft.com/office/drawing/2014/main" id="{704EA0F4-82A6-4C06-9FD3-A20B4ED525D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79388"/>
            <a:ext cx="838200" cy="56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1">
            <a:extLst>
              <a:ext uri="{FF2B5EF4-FFF2-40B4-BE49-F238E27FC236}">
                <a16:creationId xmlns="" xmlns:a16="http://schemas.microsoft.com/office/drawing/2014/main" id="{6E215EF3-23F7-487A-A253-1B828CB48A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992" y="184150"/>
            <a:ext cx="762000" cy="56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2">
            <a:extLst>
              <a:ext uri="{FF2B5EF4-FFF2-40B4-BE49-F238E27FC236}">
                <a16:creationId xmlns="" xmlns:a16="http://schemas.microsoft.com/office/drawing/2014/main" id="{D19158E8-AFBC-40D7-8870-D011FBF3386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84150"/>
            <a:ext cx="881063" cy="56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5">
            <a:extLst>
              <a:ext uri="{FF2B5EF4-FFF2-40B4-BE49-F238E27FC236}">
                <a16:creationId xmlns="" xmlns:a16="http://schemas.microsoft.com/office/drawing/2014/main" id="{C808EDC0-E24C-4C61-9058-DF813B5711D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3979863"/>
            <a:ext cx="2914650" cy="287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图片 19">
            <a:extLst>
              <a:ext uri="{FF2B5EF4-FFF2-40B4-BE49-F238E27FC236}">
                <a16:creationId xmlns="" xmlns:a16="http://schemas.microsoft.com/office/drawing/2014/main" id="{9AD19A09-5C4C-454D-B990-5CC7C734B8C5}"/>
              </a:ext>
            </a:extLst>
          </p:cNvPr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447517" y="145733"/>
            <a:ext cx="2478564" cy="68268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18" r:id="rId1"/>
    <p:sldLayoutId id="2147484119" r:id="rId2"/>
    <p:sldLayoutId id="2147484120" r:id="rId3"/>
    <p:sldLayoutId id="2147484121" r:id="rId4"/>
    <p:sldLayoutId id="2147484122" r:id="rId5"/>
    <p:sldLayoutId id="2147484123" r:id="rId6"/>
    <p:sldLayoutId id="2147484124" r:id="rId7"/>
    <p:sldLayoutId id="2147484125" r:id="rId8"/>
    <p:sldLayoutId id="2147484126" r:id="rId9"/>
    <p:sldLayoutId id="2147484127" r:id="rId10"/>
    <p:sldLayoutId id="2147484128" r:id="rId11"/>
    <p:sldLayoutId id="2147484129" r:id="rId12"/>
    <p:sldLayoutId id="2147484130" r:id="rId13"/>
  </p:sldLayoutIdLst>
  <p:transition>
    <p:random/>
  </p:transition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eaLnBrk="1" hangingPunct="1">
              <a:defRPr/>
            </a:pPr>
            <a:fld id="{A681FD58-DDCD-4D84-B694-12641BA362FF}" type="datetimeFigureOut">
              <a:rPr lang="zh-CN" altLang="en-US" b="0">
                <a:solidFill>
                  <a:prstClr val="black">
                    <a:tint val="75000"/>
                  </a:prstClr>
                </a:solidFill>
              </a:rPr>
              <a:pPr eaLnBrk="1" hangingPunct="1">
                <a:defRPr/>
              </a:pPr>
              <a:t>2023/7/31</a:t>
            </a:fld>
            <a:endParaRPr lang="zh-CN" altLang="en-US" b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eaLnBrk="1" hangingPunct="1">
              <a:defRPr/>
            </a:pPr>
            <a:endParaRPr lang="zh-CN" altLang="en-US" b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eaLnBrk="1" hangingPunct="1"/>
            <a:fld id="{3D1DB895-EC68-41B2-A439-982E89DC3A1B}" type="slidenum">
              <a:rPr lang="zh-CN" altLang="en-US" b="0" smtClean="0"/>
              <a:pPr eaLnBrk="1" hangingPunct="1"/>
              <a:t>‹#›</a:t>
            </a:fld>
            <a:endParaRPr lang="zh-CN" altLang="en-US" b="0" smtClean="0"/>
          </a:p>
        </p:txBody>
      </p:sp>
    </p:spTree>
    <p:extLst>
      <p:ext uri="{BB962C8B-B14F-4D97-AF65-F5344CB8AC3E}">
        <p14:creationId xmlns:p14="http://schemas.microsoft.com/office/powerpoint/2010/main" val="264898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2" r:id="rId1"/>
    <p:sldLayoutId id="2147484133" r:id="rId2"/>
    <p:sldLayoutId id="2147484134" r:id="rId3"/>
    <p:sldLayoutId id="2147484135" r:id="rId4"/>
    <p:sldLayoutId id="2147484136" r:id="rId5"/>
    <p:sldLayoutId id="2147484137" r:id="rId6"/>
    <p:sldLayoutId id="2147484138" r:id="rId7"/>
    <p:sldLayoutId id="2147484139" r:id="rId8"/>
    <p:sldLayoutId id="2147484140" r:id="rId9"/>
    <p:sldLayoutId id="2147484141" r:id="rId10"/>
    <p:sldLayoutId id="214748414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wmf"/><Relationship Id="rId11" Type="http://schemas.openxmlformats.org/officeDocument/2006/relationships/image" Target="../media/image18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3.png"/><Relationship Id="rId4" Type="http://schemas.openxmlformats.org/officeDocument/2006/relationships/audio" Target="../media/audio1.wav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8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7" Type="http://schemas.openxmlformats.org/officeDocument/2006/relationships/image" Target="../media/image13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6.bin"/><Relationship Id="rId3" Type="http://schemas.openxmlformats.org/officeDocument/2006/relationships/package" Target="../embeddings/Microsoft_Visio___1.vsdx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4.wmf"/><Relationship Id="rId11" Type="http://schemas.openxmlformats.org/officeDocument/2006/relationships/image" Target="../media/image12.png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11.png"/><Relationship Id="rId4" Type="http://schemas.openxmlformats.org/officeDocument/2006/relationships/image" Target="../media/image23.emf"/><Relationship Id="rId9" Type="http://schemas.openxmlformats.org/officeDocument/2006/relationships/image" Target="../media/image10.png"/><Relationship Id="rId14" Type="http://schemas.openxmlformats.org/officeDocument/2006/relationships/image" Target="../media/image26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31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9.bin"/><Relationship Id="rId12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8.wmf"/><Relationship Id="rId11" Type="http://schemas.openxmlformats.org/officeDocument/2006/relationships/image" Target="../media/image30.wmf"/><Relationship Id="rId5" Type="http://schemas.openxmlformats.org/officeDocument/2006/relationships/oleObject" Target="../embeddings/oleObject8.bin"/><Relationship Id="rId15" Type="http://schemas.openxmlformats.org/officeDocument/2006/relationships/image" Target="../media/image32.wmf"/><Relationship Id="rId10" Type="http://schemas.openxmlformats.org/officeDocument/2006/relationships/oleObject" Target="../embeddings/oleObject11.bin"/><Relationship Id="rId4" Type="http://schemas.openxmlformats.org/officeDocument/2006/relationships/audio" Target="../media/audio1.wav"/><Relationship Id="rId9" Type="http://schemas.openxmlformats.org/officeDocument/2006/relationships/image" Target="../media/image29.wmf"/><Relationship Id="rId14" Type="http://schemas.openxmlformats.org/officeDocument/2006/relationships/oleObject" Target="../embeddings/oleObject1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37.wmf"/><Relationship Id="rId18" Type="http://schemas.openxmlformats.org/officeDocument/2006/relationships/oleObject" Target="../embeddings/oleObject22.bin"/><Relationship Id="rId3" Type="http://schemas.openxmlformats.org/officeDocument/2006/relationships/audio" Target="../media/audio1.wav"/><Relationship Id="rId7" Type="http://schemas.openxmlformats.org/officeDocument/2006/relationships/image" Target="../media/image34.wmf"/><Relationship Id="rId12" Type="http://schemas.openxmlformats.org/officeDocument/2006/relationships/oleObject" Target="../embeddings/oleObject18.bin"/><Relationship Id="rId1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0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36.wmf"/><Relationship Id="rId5" Type="http://schemas.openxmlformats.org/officeDocument/2006/relationships/image" Target="../media/image33.wmf"/><Relationship Id="rId15" Type="http://schemas.openxmlformats.org/officeDocument/2006/relationships/image" Target="../media/image28.w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35.wmf"/><Relationship Id="rId14" Type="http://schemas.openxmlformats.org/officeDocument/2006/relationships/oleObject" Target="../embeddings/oleObject19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38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2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44.wmf"/><Relationship Id="rId5" Type="http://schemas.openxmlformats.org/officeDocument/2006/relationships/image" Target="../media/image41.png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43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45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46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13" Type="http://schemas.openxmlformats.org/officeDocument/2006/relationships/image" Target="../media/image51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8.wmf"/><Relationship Id="rId11" Type="http://schemas.openxmlformats.org/officeDocument/2006/relationships/image" Target="../media/image50.wmf"/><Relationship Id="rId5" Type="http://schemas.openxmlformats.org/officeDocument/2006/relationships/oleObject" Target="../embeddings/oleObject34.bin"/><Relationship Id="rId15" Type="http://schemas.openxmlformats.org/officeDocument/2006/relationships/image" Target="../media/image52.wmf"/><Relationship Id="rId10" Type="http://schemas.openxmlformats.org/officeDocument/2006/relationships/oleObject" Target="../embeddings/oleObject37.bin"/><Relationship Id="rId4" Type="http://schemas.openxmlformats.org/officeDocument/2006/relationships/image" Target="../media/image47.wmf"/><Relationship Id="rId9" Type="http://schemas.openxmlformats.org/officeDocument/2006/relationships/image" Target="../media/image49.wmf"/><Relationship Id="rId14" Type="http://schemas.openxmlformats.org/officeDocument/2006/relationships/oleObject" Target="../embeddings/oleObject39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4.png"/><Relationship Id="rId5" Type="http://schemas.openxmlformats.org/officeDocument/2006/relationships/oleObject" Target="../embeddings/oleObject41.bin"/><Relationship Id="rId4" Type="http://schemas.openxmlformats.org/officeDocument/2006/relationships/image" Target="../media/image5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55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5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60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47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6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59.wmf"/><Relationship Id="rId4" Type="http://schemas.openxmlformats.org/officeDocument/2006/relationships/image" Target="../media/image61.png"/><Relationship Id="rId9" Type="http://schemas.openxmlformats.org/officeDocument/2006/relationships/oleObject" Target="../embeddings/oleObject51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63.png"/><Relationship Id="rId4" Type="http://schemas.openxmlformats.org/officeDocument/2006/relationships/oleObject" Target="../embeddings/oleObject53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2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6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인터넷01">
            <a:extLst>
              <a:ext uri="{FF2B5EF4-FFF2-40B4-BE49-F238E27FC236}">
                <a16:creationId xmlns="" xmlns:a16="http://schemas.microsoft.com/office/drawing/2014/main" id="{CD744028-A244-4E05-8FD4-D3FB6F3B387C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9644"/>
            <a:ext cx="9153525" cy="687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交大校徽 拷贝">
            <a:extLst>
              <a:ext uri="{FF2B5EF4-FFF2-40B4-BE49-F238E27FC236}">
                <a16:creationId xmlns="" xmlns:a16="http://schemas.microsoft.com/office/drawing/2014/main" id="{21F5913D-FA9B-4BA7-B523-03493CC2B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5051425"/>
            <a:ext cx="1330325" cy="133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ext Box 2">
            <a:extLst>
              <a:ext uri="{FF2B5EF4-FFF2-40B4-BE49-F238E27FC236}">
                <a16:creationId xmlns="" xmlns:a16="http://schemas.microsoft.com/office/drawing/2014/main" id="{91906F36-E5EB-49DF-B5CD-6DBE9FE58A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1647" y="2508956"/>
            <a:ext cx="5666784" cy="132343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4000" smtClean="0">
                <a:solidFill>
                  <a:schemeClr val="accent2"/>
                </a:solidFill>
                <a:latin typeface="+mn-lt"/>
                <a:ea typeface="+mn-ea"/>
                <a:cs typeface="+mn-ea"/>
              </a:rPr>
              <a:t>第</a:t>
            </a:r>
            <a:r>
              <a:rPr kumimoji="1" lang="en-US" altLang="zh-CN" sz="4000" smtClean="0">
                <a:solidFill>
                  <a:schemeClr val="accent2"/>
                </a:solidFill>
                <a:latin typeface="+mn-lt"/>
                <a:ea typeface="+mn-ea"/>
                <a:cs typeface="+mn-ea"/>
              </a:rPr>
              <a:t>6</a:t>
            </a:r>
            <a:r>
              <a:rPr kumimoji="1" lang="zh-CN" altLang="en-US" sz="4000" smtClean="0">
                <a:solidFill>
                  <a:schemeClr val="accent2"/>
                </a:solidFill>
                <a:latin typeface="+mn-lt"/>
                <a:ea typeface="+mn-ea"/>
                <a:cs typeface="+mn-ea"/>
              </a:rPr>
              <a:t>章 半导体存储器和可编程逻辑器件</a:t>
            </a:r>
            <a:endParaRPr kumimoji="1" lang="zh-CN" altLang="en-US" sz="4000" dirty="0">
              <a:solidFill>
                <a:schemeClr val="accent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页脚占位符 1">
            <a:extLst>
              <a:ext uri="{FF2B5EF4-FFF2-40B4-BE49-F238E27FC236}">
                <a16:creationId xmlns="" xmlns:a16="http://schemas.microsoft.com/office/drawing/2014/main" id="{A193C7B8-8D66-4B12-B4B9-5D8555D89F4A}"/>
              </a:ext>
            </a:extLst>
          </p:cNvPr>
          <p:cNvSpPr txBox="1">
            <a:spLocks/>
          </p:cNvSpPr>
          <p:nvPr/>
        </p:nvSpPr>
        <p:spPr bwMode="auto">
          <a:xfrm>
            <a:off x="0" y="-19644"/>
            <a:ext cx="9143999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  <a:defRPr kumimoji="0" sz="2400" b="0" i="1" kern="1200">
                <a:solidFill>
                  <a:srgbClr val="C00000"/>
                </a:solidFill>
                <a:latin typeface="+mn-lt"/>
                <a:ea typeface="隶书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algn="l">
              <a:defRPr/>
            </a:pPr>
            <a:r>
              <a:rPr kumimoji="1" lang="zh-CN" altLang="en-US" sz="3200" i="0" dirty="0">
                <a:solidFill>
                  <a:srgbClr val="FFFF00"/>
                </a:solidFill>
              </a:rPr>
              <a:t>北京交通大学          数字系统基础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 bwMode="auto">
          <a:xfrm>
            <a:off x="0" y="0"/>
            <a:ext cx="9144000" cy="103498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95263" marR="0" indent="-1952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339" name="Rectangle 9"/>
          <p:cNvSpPr>
            <a:spLocks noChangeArrowheads="1"/>
          </p:cNvSpPr>
          <p:nvPr/>
        </p:nvSpPr>
        <p:spPr bwMode="auto">
          <a:xfrm>
            <a:off x="0" y="13382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1434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5499881"/>
              </p:ext>
            </p:extLst>
          </p:nvPr>
        </p:nvGraphicFramePr>
        <p:xfrm>
          <a:off x="2119313" y="1266825"/>
          <a:ext cx="5599112" cy="494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8" name="Picture" r:id="rId3" imgW="3371760" imgH="3390840" progId="Word.Picture.8">
                  <p:embed/>
                </p:oleObj>
              </mc:Choice>
              <mc:Fallback>
                <p:oleObj name="Picture" r:id="rId3" imgW="3371760" imgH="339084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313" y="1266825"/>
                        <a:ext cx="5599112" cy="49450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1723" name="Rectangle 11"/>
          <p:cNvSpPr>
            <a:spLocks noChangeArrowheads="1"/>
          </p:cNvSpPr>
          <p:nvPr/>
        </p:nvSpPr>
        <p:spPr bwMode="auto">
          <a:xfrm>
            <a:off x="4464050" y="2205038"/>
            <a:ext cx="2808288" cy="2519362"/>
          </a:xfrm>
          <a:prstGeom prst="rect">
            <a:avLst/>
          </a:prstGeom>
          <a:noFill/>
          <a:ln w="38100">
            <a:solidFill>
              <a:srgbClr val="6699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71724" name="AutoShape 12"/>
          <p:cNvSpPr>
            <a:spLocks noChangeArrowheads="1"/>
          </p:cNvSpPr>
          <p:nvPr/>
        </p:nvSpPr>
        <p:spPr bwMode="auto">
          <a:xfrm>
            <a:off x="7812088" y="1844675"/>
            <a:ext cx="1036637" cy="1146175"/>
          </a:xfrm>
          <a:prstGeom prst="wedgeRoundRectCallout">
            <a:avLst>
              <a:gd name="adj1" fmla="val -109880"/>
              <a:gd name="adj2" fmla="val 123824"/>
              <a:gd name="adj3" fmla="val 16667"/>
            </a:avLst>
          </a:prstGeom>
          <a:solidFill>
            <a:srgbClr val="CCCCFF">
              <a:alpha val="41960"/>
            </a:srgb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存储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矩阵</a:t>
            </a:r>
          </a:p>
        </p:txBody>
      </p:sp>
      <p:sp>
        <p:nvSpPr>
          <p:cNvPr id="371725" name="AutoShape 13"/>
          <p:cNvSpPr>
            <a:spLocks noChangeArrowheads="1"/>
          </p:cNvSpPr>
          <p:nvPr/>
        </p:nvSpPr>
        <p:spPr bwMode="auto">
          <a:xfrm>
            <a:off x="3563938" y="1484313"/>
            <a:ext cx="1085850" cy="628650"/>
          </a:xfrm>
          <a:prstGeom prst="wedgeEllipseCallout">
            <a:avLst>
              <a:gd name="adj1" fmla="val 152486"/>
              <a:gd name="adj2" fmla="val 170454"/>
            </a:avLst>
          </a:prstGeom>
          <a:solidFill>
            <a:srgbClr val="CCCCFF">
              <a:alpha val="47842"/>
            </a:srgbClr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位线</a:t>
            </a:r>
          </a:p>
        </p:txBody>
      </p:sp>
      <p:sp>
        <p:nvSpPr>
          <p:cNvPr id="371726" name="AutoShape 14"/>
          <p:cNvSpPr>
            <a:spLocks noChangeArrowheads="1"/>
          </p:cNvSpPr>
          <p:nvPr/>
        </p:nvSpPr>
        <p:spPr bwMode="auto">
          <a:xfrm>
            <a:off x="7854156" y="3970655"/>
            <a:ext cx="952500" cy="704850"/>
          </a:xfrm>
          <a:prstGeom prst="wedgeEllipseCallout">
            <a:avLst>
              <a:gd name="adj1" fmla="val -149400"/>
              <a:gd name="adj2" fmla="val -38514"/>
            </a:avLst>
          </a:prstGeom>
          <a:solidFill>
            <a:srgbClr val="CCCCFF">
              <a:alpha val="41960"/>
            </a:srgb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字线</a:t>
            </a:r>
          </a:p>
        </p:txBody>
      </p:sp>
      <p:sp>
        <p:nvSpPr>
          <p:cNvPr id="371727" name="Rectangle 15"/>
          <p:cNvSpPr>
            <a:spLocks noChangeArrowheads="1"/>
          </p:cNvSpPr>
          <p:nvPr/>
        </p:nvSpPr>
        <p:spPr bwMode="auto">
          <a:xfrm>
            <a:off x="4500563" y="4868863"/>
            <a:ext cx="2808287" cy="863600"/>
          </a:xfrm>
          <a:prstGeom prst="rect">
            <a:avLst/>
          </a:prstGeom>
          <a:noFill/>
          <a:ln w="38100">
            <a:solidFill>
              <a:srgbClr val="6699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71728" name="AutoShape 16"/>
          <p:cNvSpPr>
            <a:spLocks noChangeArrowheads="1"/>
          </p:cNvSpPr>
          <p:nvPr/>
        </p:nvSpPr>
        <p:spPr bwMode="auto">
          <a:xfrm>
            <a:off x="576263" y="4581525"/>
            <a:ext cx="2627312" cy="633413"/>
          </a:xfrm>
          <a:prstGeom prst="wedgeEllipseCallout">
            <a:avLst>
              <a:gd name="adj1" fmla="val 97009"/>
              <a:gd name="adj2" fmla="val 62532"/>
            </a:avLst>
          </a:prstGeom>
          <a:solidFill>
            <a:srgbClr val="CCCCFF">
              <a:alpha val="45882"/>
            </a:srgb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输出控制电路</a:t>
            </a:r>
          </a:p>
        </p:txBody>
      </p:sp>
      <p:sp>
        <p:nvSpPr>
          <p:cNvPr id="371729" name="Rectangle 17"/>
          <p:cNvSpPr>
            <a:spLocks noChangeArrowheads="1"/>
          </p:cNvSpPr>
          <p:nvPr/>
        </p:nvSpPr>
        <p:spPr bwMode="auto">
          <a:xfrm>
            <a:off x="4643438" y="785813"/>
            <a:ext cx="1116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M=4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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4</a:t>
            </a:r>
          </a:p>
        </p:txBody>
      </p:sp>
      <p:sp>
        <p:nvSpPr>
          <p:cNvPr id="371730" name="Rectangle 18"/>
          <p:cNvSpPr>
            <a:spLocks noChangeArrowheads="1"/>
          </p:cNvSpPr>
          <p:nvPr/>
        </p:nvSpPr>
        <p:spPr bwMode="auto">
          <a:xfrm>
            <a:off x="2808288" y="2709863"/>
            <a:ext cx="1439862" cy="2159000"/>
          </a:xfrm>
          <a:prstGeom prst="rect">
            <a:avLst/>
          </a:prstGeom>
          <a:noFill/>
          <a:ln w="38100">
            <a:solidFill>
              <a:srgbClr val="6699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71731" name="AutoShape 19"/>
          <p:cNvSpPr>
            <a:spLocks noChangeArrowheads="1"/>
          </p:cNvSpPr>
          <p:nvPr/>
        </p:nvSpPr>
        <p:spPr bwMode="auto">
          <a:xfrm>
            <a:off x="0" y="3249613"/>
            <a:ext cx="2627313" cy="633412"/>
          </a:xfrm>
          <a:prstGeom prst="wedgeEllipseCallout">
            <a:avLst>
              <a:gd name="adj1" fmla="val 83657"/>
              <a:gd name="adj2" fmla="val 11403"/>
            </a:avLst>
          </a:prstGeom>
          <a:solidFill>
            <a:srgbClr val="CCCCFF">
              <a:alpha val="45882"/>
            </a:srgb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地址译码器</a:t>
            </a:r>
          </a:p>
        </p:txBody>
      </p:sp>
      <p:sp>
        <p:nvSpPr>
          <p:cNvPr id="15" name="矩形 14"/>
          <p:cNvSpPr/>
          <p:nvPr/>
        </p:nvSpPr>
        <p:spPr>
          <a:xfrm>
            <a:off x="155226" y="65995"/>
            <a:ext cx="4674870" cy="68326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571500" indent="-571500" fontAlgn="auto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l"/>
            </a:pPr>
            <a:r>
              <a:rPr lang="zh-CN" altLang="en-US" sz="3200" smtClean="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二极管</a:t>
            </a:r>
            <a:r>
              <a:rPr lang="en-US" altLang="zh-CN" sz="3200" smtClean="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ROM</a:t>
            </a:r>
            <a:r>
              <a:rPr lang="zh-CN" altLang="en-US" sz="3200" smtClean="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基本结构</a:t>
            </a:r>
            <a:endParaRPr lang="zh-CN" altLang="en-US" sz="3200" dirty="0">
              <a:solidFill>
                <a:srgbClr val="0000FF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767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1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71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71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71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71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1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71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1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371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23" grpId="0" animBg="1"/>
      <p:bldP spid="371724" grpId="0" animBg="1"/>
      <p:bldP spid="371725" grpId="0" animBg="1" autoUpdateAnimBg="0"/>
      <p:bldP spid="371726" grpId="0" animBg="1" autoUpdateAnimBg="0"/>
      <p:bldP spid="371727" grpId="0" animBg="1"/>
      <p:bldP spid="371728" grpId="0" animBg="1" autoUpdateAnimBg="0"/>
      <p:bldP spid="371729" grpId="0"/>
      <p:bldP spid="371730" grpId="0" animBg="1"/>
      <p:bldP spid="371731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矩形 64"/>
          <p:cNvSpPr/>
          <p:nvPr/>
        </p:nvSpPr>
        <p:spPr bwMode="auto">
          <a:xfrm>
            <a:off x="0" y="0"/>
            <a:ext cx="9144000" cy="103498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95263" marR="0" indent="-1952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3470162"/>
              </p:ext>
            </p:extLst>
          </p:nvPr>
        </p:nvGraphicFramePr>
        <p:xfrm>
          <a:off x="4229510" y="190430"/>
          <a:ext cx="4898545" cy="4908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0" name="Picture" r:id="rId5" imgW="3371760" imgH="3390840" progId="Word.Picture.8">
                  <p:embed/>
                </p:oleObj>
              </mc:Choice>
              <mc:Fallback>
                <p:oleObj name="Picture" r:id="rId5" imgW="3371760" imgH="339084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9510" y="190430"/>
                        <a:ext cx="4898545" cy="490862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70B8D2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2793" name="Text Box 57"/>
          <p:cNvSpPr txBox="1">
            <a:spLocks noChangeArrowheads="1"/>
          </p:cNvSpPr>
          <p:nvPr/>
        </p:nvSpPr>
        <p:spPr bwMode="auto">
          <a:xfrm>
            <a:off x="140829" y="151943"/>
            <a:ext cx="40132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None/>
            </a:pPr>
            <a:r>
              <a:rPr kumimoji="1" lang="zh-CN" altLang="en-US" sz="2400" b="0" smtClean="0">
                <a:solidFill>
                  <a:srgbClr val="000066"/>
                </a:solidFill>
                <a:latin typeface="+mn-ea"/>
                <a:ea typeface="+mn-ea"/>
              </a:rPr>
              <a:t> 字线</a:t>
            </a:r>
            <a:r>
              <a:rPr kumimoji="1" lang="zh-CN" altLang="en-US" sz="2400" b="0">
                <a:solidFill>
                  <a:srgbClr val="000066"/>
                </a:solidFill>
                <a:latin typeface="+mn-ea"/>
                <a:ea typeface="+mn-ea"/>
              </a:rPr>
              <a:t>与位线的交点都是一</a:t>
            </a:r>
            <a:r>
              <a:rPr kumimoji="1" lang="zh-CN" altLang="en-US" sz="2400" b="0" smtClean="0">
                <a:solidFill>
                  <a:srgbClr val="000066"/>
                </a:solidFill>
                <a:latin typeface="+mn-ea"/>
                <a:ea typeface="+mn-ea"/>
              </a:rPr>
              <a:t>个存储单元。由于本例中</a:t>
            </a:r>
            <a:r>
              <a:rPr kumimoji="1" lang="zh-CN" altLang="en-US" sz="2400" smtClean="0">
                <a:solidFill>
                  <a:srgbClr val="000066"/>
                </a:solidFill>
                <a:latin typeface="+mn-ea"/>
                <a:ea typeface="+mn-ea"/>
              </a:rPr>
              <a:t>地址译码器低电平有效</a:t>
            </a:r>
            <a:r>
              <a:rPr kumimoji="1" lang="zh-CN" altLang="en-US" sz="2400" b="0" smtClean="0">
                <a:solidFill>
                  <a:srgbClr val="000066"/>
                </a:solidFill>
                <a:latin typeface="+mn-ea"/>
                <a:ea typeface="+mn-ea"/>
              </a:rPr>
              <a:t>，则交点</a:t>
            </a:r>
            <a:r>
              <a:rPr kumimoji="1" lang="zh-CN" altLang="en-US" sz="2400" b="0">
                <a:solidFill>
                  <a:srgbClr val="000066"/>
                </a:solidFill>
                <a:latin typeface="+mn-ea"/>
                <a:ea typeface="+mn-ea"/>
              </a:rPr>
              <a:t>处有</a:t>
            </a:r>
            <a:r>
              <a:rPr kumimoji="1" lang="zh-CN" altLang="en-US" sz="2400" b="0" smtClean="0">
                <a:solidFill>
                  <a:srgbClr val="000066"/>
                </a:solidFill>
                <a:latin typeface="+mn-ea"/>
                <a:ea typeface="+mn-ea"/>
              </a:rPr>
              <a:t>二极管相当于存</a:t>
            </a:r>
            <a:r>
              <a:rPr kumimoji="1" lang="en-US" altLang="zh-CN" sz="2400">
                <a:solidFill>
                  <a:srgbClr val="A50021"/>
                </a:solidFill>
                <a:latin typeface="+mn-ea"/>
                <a:ea typeface="+mn-ea"/>
              </a:rPr>
              <a:t>0</a:t>
            </a:r>
            <a:r>
              <a:rPr kumimoji="1" lang="zh-CN" altLang="en-US" sz="2400" b="0">
                <a:solidFill>
                  <a:srgbClr val="000066"/>
                </a:solidFill>
                <a:latin typeface="+mn-ea"/>
                <a:ea typeface="+mn-ea"/>
              </a:rPr>
              <a:t>，无二极管</a:t>
            </a:r>
            <a:r>
              <a:rPr kumimoji="1" lang="zh-CN" altLang="en-US" sz="2400" b="0" smtClean="0">
                <a:solidFill>
                  <a:srgbClr val="000066"/>
                </a:solidFill>
                <a:latin typeface="+mn-ea"/>
                <a:ea typeface="+mn-ea"/>
              </a:rPr>
              <a:t>相当于存</a:t>
            </a:r>
            <a:r>
              <a:rPr kumimoji="1" lang="en-US" altLang="zh-CN" sz="2400" smtClean="0">
                <a:solidFill>
                  <a:srgbClr val="A50021"/>
                </a:solidFill>
                <a:latin typeface="+mn-ea"/>
                <a:ea typeface="+mn-ea"/>
              </a:rPr>
              <a:t>1。</a:t>
            </a:r>
            <a:endParaRPr kumimoji="1" lang="en-US" altLang="zh-CN" sz="2400">
              <a:solidFill>
                <a:srgbClr val="A50021"/>
              </a:solidFill>
              <a:latin typeface="+mn-ea"/>
              <a:ea typeface="+mn-ea"/>
            </a:endParaRPr>
          </a:p>
        </p:txBody>
      </p:sp>
      <p:grpSp>
        <p:nvGrpSpPr>
          <p:cNvPr id="2" name="Group 80"/>
          <p:cNvGrpSpPr>
            <a:grpSpLocks/>
          </p:cNvGrpSpPr>
          <p:nvPr/>
        </p:nvGrpSpPr>
        <p:grpSpPr bwMode="auto">
          <a:xfrm>
            <a:off x="185279" y="5839616"/>
            <a:ext cx="4057649" cy="461963"/>
            <a:chOff x="1530" y="813"/>
            <a:chExt cx="2556" cy="291"/>
          </a:xfrm>
        </p:grpSpPr>
        <p:sp>
          <p:nvSpPr>
            <p:cNvPr id="15423" name="Rectangle 81"/>
            <p:cNvSpPr>
              <a:spLocks noChangeArrowheads="1"/>
            </p:cNvSpPr>
            <p:nvPr/>
          </p:nvSpPr>
          <p:spPr bwMode="auto">
            <a:xfrm>
              <a:off x="1530" y="813"/>
              <a:ext cx="255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0">
                  <a:solidFill>
                    <a:srgbClr val="000066"/>
                  </a:solidFill>
                  <a:latin typeface="+mn-ea"/>
                  <a:ea typeface="+mn-ea"/>
                </a:rPr>
                <a:t>当</a:t>
              </a:r>
              <a:r>
                <a:rPr kumimoji="1" lang="en-US" altLang="zh-CN" sz="2400" i="1">
                  <a:solidFill>
                    <a:srgbClr val="000066"/>
                  </a:solidFill>
                  <a:latin typeface="+mn-lt"/>
                  <a:ea typeface="+mn-ea"/>
                </a:rPr>
                <a:t>OE</a:t>
              </a:r>
              <a:r>
                <a:rPr kumimoji="1" lang="en-US" altLang="zh-CN" sz="2400">
                  <a:solidFill>
                    <a:srgbClr val="000066"/>
                  </a:solidFill>
                  <a:latin typeface="+mn-lt"/>
                  <a:ea typeface="+mn-ea"/>
                </a:rPr>
                <a:t>=1</a:t>
              </a:r>
              <a:r>
                <a:rPr kumimoji="1" lang="zh-CN" altLang="en-US" sz="2400" b="0" smtClean="0">
                  <a:solidFill>
                    <a:srgbClr val="000066"/>
                  </a:solidFill>
                  <a:latin typeface="+mn-ea"/>
                  <a:ea typeface="+mn-ea"/>
                </a:rPr>
                <a:t>时，输出</a:t>
              </a:r>
              <a:r>
                <a:rPr kumimoji="1" lang="zh-CN" altLang="en-US" sz="2400" b="0">
                  <a:solidFill>
                    <a:srgbClr val="000066"/>
                  </a:solidFill>
                  <a:latin typeface="+mn-ea"/>
                  <a:ea typeface="+mn-ea"/>
                </a:rPr>
                <a:t>为高阻状态</a:t>
              </a:r>
            </a:p>
          </p:txBody>
        </p:sp>
        <p:sp>
          <p:nvSpPr>
            <p:cNvPr id="15424" name="Line 82"/>
            <p:cNvSpPr>
              <a:spLocks noChangeShapeType="1"/>
            </p:cNvSpPr>
            <p:nvPr/>
          </p:nvSpPr>
          <p:spPr bwMode="auto">
            <a:xfrm>
              <a:off x="1837" y="867"/>
              <a:ext cx="205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86"/>
          <p:cNvGrpSpPr>
            <a:grpSpLocks/>
          </p:cNvGrpSpPr>
          <p:nvPr/>
        </p:nvGrpSpPr>
        <p:grpSpPr bwMode="auto">
          <a:xfrm>
            <a:off x="180516" y="2644740"/>
            <a:ext cx="3695700" cy="3070226"/>
            <a:chOff x="224" y="651"/>
            <a:chExt cx="2328" cy="1934"/>
          </a:xfrm>
        </p:grpSpPr>
        <p:grpSp>
          <p:nvGrpSpPr>
            <p:cNvPr id="15366" name="Group 25"/>
            <p:cNvGrpSpPr>
              <a:grpSpLocks/>
            </p:cNvGrpSpPr>
            <p:nvPr/>
          </p:nvGrpSpPr>
          <p:grpSpPr bwMode="auto">
            <a:xfrm>
              <a:off x="454" y="1591"/>
              <a:ext cx="657" cy="291"/>
              <a:chOff x="3396" y="3230"/>
              <a:chExt cx="657" cy="291"/>
            </a:xfrm>
          </p:grpSpPr>
          <p:sp>
            <p:nvSpPr>
              <p:cNvPr id="15421" name="Text Box 26"/>
              <p:cNvSpPr txBox="1">
                <a:spLocks noChangeArrowheads="1"/>
              </p:cNvSpPr>
              <p:nvPr/>
            </p:nvSpPr>
            <p:spPr bwMode="auto">
              <a:xfrm>
                <a:off x="3396" y="3233"/>
                <a:ext cx="32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>
                    <a:latin typeface="Times New Roman" panose="02020603050405020304" pitchFamily="18" charset="0"/>
                    <a:ea typeface="楷体_GB2312" pitchFamily="49" charset="-122"/>
                  </a:rPr>
                  <a:t>0</a:t>
                </a:r>
              </a:p>
            </p:txBody>
          </p:sp>
          <p:sp>
            <p:nvSpPr>
              <p:cNvPr id="15422" name="Text Box 27"/>
              <p:cNvSpPr txBox="1">
                <a:spLocks noChangeArrowheads="1"/>
              </p:cNvSpPr>
              <p:nvPr/>
            </p:nvSpPr>
            <p:spPr bwMode="auto">
              <a:xfrm>
                <a:off x="3726" y="3230"/>
                <a:ext cx="32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>
                    <a:latin typeface="Times New Roman" panose="02020603050405020304" pitchFamily="18" charset="0"/>
                    <a:ea typeface="楷体_GB2312" pitchFamily="49" charset="-122"/>
                  </a:rPr>
                  <a:t>0</a:t>
                </a:r>
              </a:p>
            </p:txBody>
          </p:sp>
        </p:grpSp>
        <p:grpSp>
          <p:nvGrpSpPr>
            <p:cNvPr id="15367" name="Group 28"/>
            <p:cNvGrpSpPr>
              <a:grpSpLocks/>
            </p:cNvGrpSpPr>
            <p:nvPr/>
          </p:nvGrpSpPr>
          <p:grpSpPr bwMode="auto">
            <a:xfrm>
              <a:off x="448" y="1831"/>
              <a:ext cx="653" cy="288"/>
              <a:chOff x="3390" y="3470"/>
              <a:chExt cx="653" cy="288"/>
            </a:xfrm>
          </p:grpSpPr>
          <p:sp>
            <p:nvSpPr>
              <p:cNvPr id="15419" name="Text Box 29"/>
              <p:cNvSpPr txBox="1">
                <a:spLocks noChangeArrowheads="1"/>
              </p:cNvSpPr>
              <p:nvPr/>
            </p:nvSpPr>
            <p:spPr bwMode="auto">
              <a:xfrm>
                <a:off x="3390" y="3470"/>
                <a:ext cx="32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>
                    <a:latin typeface="Times New Roman" panose="02020603050405020304" pitchFamily="18" charset="0"/>
                    <a:ea typeface="楷体_GB2312" pitchFamily="49" charset="-122"/>
                  </a:rPr>
                  <a:t>0</a:t>
                </a:r>
              </a:p>
            </p:txBody>
          </p:sp>
          <p:sp>
            <p:nvSpPr>
              <p:cNvPr id="15420" name="Text Box 30"/>
              <p:cNvSpPr txBox="1">
                <a:spLocks noChangeArrowheads="1"/>
              </p:cNvSpPr>
              <p:nvPr/>
            </p:nvSpPr>
            <p:spPr bwMode="auto">
              <a:xfrm>
                <a:off x="3715" y="3470"/>
                <a:ext cx="32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</a:p>
            </p:txBody>
          </p:sp>
        </p:grpSp>
        <p:grpSp>
          <p:nvGrpSpPr>
            <p:cNvPr id="15368" name="Group 31"/>
            <p:cNvGrpSpPr>
              <a:grpSpLocks/>
            </p:cNvGrpSpPr>
            <p:nvPr/>
          </p:nvGrpSpPr>
          <p:grpSpPr bwMode="auto">
            <a:xfrm>
              <a:off x="446" y="2053"/>
              <a:ext cx="659" cy="297"/>
              <a:chOff x="3388" y="3692"/>
              <a:chExt cx="659" cy="297"/>
            </a:xfrm>
          </p:grpSpPr>
          <p:sp>
            <p:nvSpPr>
              <p:cNvPr id="15417" name="Text Box 32"/>
              <p:cNvSpPr txBox="1">
                <a:spLocks noChangeArrowheads="1"/>
              </p:cNvSpPr>
              <p:nvPr/>
            </p:nvSpPr>
            <p:spPr bwMode="auto">
              <a:xfrm>
                <a:off x="3720" y="3701"/>
                <a:ext cx="32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>
                    <a:latin typeface="Times New Roman" panose="02020603050405020304" pitchFamily="18" charset="0"/>
                    <a:ea typeface="楷体_GB2312" pitchFamily="49" charset="-122"/>
                  </a:rPr>
                  <a:t>0</a:t>
                </a:r>
              </a:p>
            </p:txBody>
          </p:sp>
          <p:sp>
            <p:nvSpPr>
              <p:cNvPr id="15418" name="Text Box 33"/>
              <p:cNvSpPr txBox="1">
                <a:spLocks noChangeArrowheads="1"/>
              </p:cNvSpPr>
              <p:nvPr/>
            </p:nvSpPr>
            <p:spPr bwMode="auto">
              <a:xfrm>
                <a:off x="3388" y="3692"/>
                <a:ext cx="32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</a:p>
            </p:txBody>
          </p:sp>
        </p:grpSp>
        <p:grpSp>
          <p:nvGrpSpPr>
            <p:cNvPr id="15369" name="Group 34"/>
            <p:cNvGrpSpPr>
              <a:grpSpLocks/>
            </p:cNvGrpSpPr>
            <p:nvPr/>
          </p:nvGrpSpPr>
          <p:grpSpPr bwMode="auto">
            <a:xfrm>
              <a:off x="443" y="2293"/>
              <a:ext cx="658" cy="292"/>
              <a:chOff x="3385" y="3932"/>
              <a:chExt cx="658" cy="292"/>
            </a:xfrm>
          </p:grpSpPr>
          <p:sp>
            <p:nvSpPr>
              <p:cNvPr id="15415" name="Text Box 35"/>
              <p:cNvSpPr txBox="1">
                <a:spLocks noChangeArrowheads="1"/>
              </p:cNvSpPr>
              <p:nvPr/>
            </p:nvSpPr>
            <p:spPr bwMode="auto">
              <a:xfrm>
                <a:off x="3385" y="3932"/>
                <a:ext cx="32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</a:p>
            </p:txBody>
          </p:sp>
          <p:sp>
            <p:nvSpPr>
              <p:cNvPr id="15416" name="Text Box 36"/>
              <p:cNvSpPr txBox="1">
                <a:spLocks noChangeArrowheads="1"/>
              </p:cNvSpPr>
              <p:nvPr/>
            </p:nvSpPr>
            <p:spPr bwMode="auto">
              <a:xfrm>
                <a:off x="3715" y="3936"/>
                <a:ext cx="32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</a:p>
            </p:txBody>
          </p:sp>
        </p:grpSp>
        <p:grpSp>
          <p:nvGrpSpPr>
            <p:cNvPr id="15370" name="Group 37"/>
            <p:cNvGrpSpPr>
              <a:grpSpLocks/>
            </p:cNvGrpSpPr>
            <p:nvPr/>
          </p:nvGrpSpPr>
          <p:grpSpPr bwMode="auto">
            <a:xfrm>
              <a:off x="1088" y="2263"/>
              <a:ext cx="1464" cy="295"/>
              <a:chOff x="4120" y="3929"/>
              <a:chExt cx="1464" cy="295"/>
            </a:xfrm>
          </p:grpSpPr>
          <p:sp>
            <p:nvSpPr>
              <p:cNvPr id="15411" name="Text Box 38"/>
              <p:cNvSpPr txBox="1">
                <a:spLocks noChangeArrowheads="1"/>
              </p:cNvSpPr>
              <p:nvPr/>
            </p:nvSpPr>
            <p:spPr bwMode="auto">
              <a:xfrm>
                <a:off x="4120" y="3936"/>
                <a:ext cx="32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0</a:t>
                </a:r>
              </a:p>
            </p:txBody>
          </p:sp>
          <p:sp>
            <p:nvSpPr>
              <p:cNvPr id="15412" name="Text Box 39"/>
              <p:cNvSpPr txBox="1">
                <a:spLocks noChangeArrowheads="1"/>
              </p:cNvSpPr>
              <p:nvPr/>
            </p:nvSpPr>
            <p:spPr bwMode="auto">
              <a:xfrm>
                <a:off x="4876" y="3930"/>
                <a:ext cx="32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0</a:t>
                </a:r>
              </a:p>
            </p:txBody>
          </p:sp>
          <p:sp>
            <p:nvSpPr>
              <p:cNvPr id="15413" name="Text Box 40"/>
              <p:cNvSpPr txBox="1">
                <a:spLocks noChangeArrowheads="1"/>
              </p:cNvSpPr>
              <p:nvPr/>
            </p:nvSpPr>
            <p:spPr bwMode="auto">
              <a:xfrm>
                <a:off x="5256" y="3933"/>
                <a:ext cx="32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 smtClean="0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kumimoji="1" lang="en-US" altLang="zh-CN" sz="2400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5414" name="Text Box 41"/>
              <p:cNvSpPr txBox="1">
                <a:spLocks noChangeArrowheads="1"/>
              </p:cNvSpPr>
              <p:nvPr/>
            </p:nvSpPr>
            <p:spPr bwMode="auto">
              <a:xfrm>
                <a:off x="4497" y="3929"/>
                <a:ext cx="32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 smtClean="0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0</a:t>
                </a:r>
                <a:endParaRPr kumimoji="1" lang="en-US" altLang="zh-CN" sz="2400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15371" name="Group 42"/>
            <p:cNvGrpSpPr>
              <a:grpSpLocks/>
            </p:cNvGrpSpPr>
            <p:nvPr/>
          </p:nvGrpSpPr>
          <p:grpSpPr bwMode="auto">
            <a:xfrm>
              <a:off x="1096" y="1802"/>
              <a:ext cx="1453" cy="291"/>
              <a:chOff x="4128" y="3468"/>
              <a:chExt cx="1453" cy="291"/>
            </a:xfrm>
          </p:grpSpPr>
          <p:sp>
            <p:nvSpPr>
              <p:cNvPr id="15407" name="Text Box 43"/>
              <p:cNvSpPr txBox="1">
                <a:spLocks noChangeArrowheads="1"/>
              </p:cNvSpPr>
              <p:nvPr/>
            </p:nvSpPr>
            <p:spPr bwMode="auto">
              <a:xfrm>
                <a:off x="4495" y="3468"/>
                <a:ext cx="32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0</a:t>
                </a:r>
              </a:p>
            </p:txBody>
          </p:sp>
          <p:sp>
            <p:nvSpPr>
              <p:cNvPr id="15408" name="Text Box 44"/>
              <p:cNvSpPr txBox="1">
                <a:spLocks noChangeArrowheads="1"/>
              </p:cNvSpPr>
              <p:nvPr/>
            </p:nvSpPr>
            <p:spPr bwMode="auto">
              <a:xfrm>
                <a:off x="5253" y="3471"/>
                <a:ext cx="32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0</a:t>
                </a:r>
              </a:p>
            </p:txBody>
          </p:sp>
          <p:sp>
            <p:nvSpPr>
              <p:cNvPr id="15409" name="Text Box 45"/>
              <p:cNvSpPr txBox="1">
                <a:spLocks noChangeArrowheads="1"/>
              </p:cNvSpPr>
              <p:nvPr/>
            </p:nvSpPr>
            <p:spPr bwMode="auto">
              <a:xfrm>
                <a:off x="4128" y="3470"/>
                <a:ext cx="32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0</a:t>
                </a:r>
              </a:p>
            </p:txBody>
          </p:sp>
          <p:sp>
            <p:nvSpPr>
              <p:cNvPr id="15410" name="Text Box 46"/>
              <p:cNvSpPr txBox="1">
                <a:spLocks noChangeArrowheads="1"/>
              </p:cNvSpPr>
              <p:nvPr/>
            </p:nvSpPr>
            <p:spPr bwMode="auto">
              <a:xfrm>
                <a:off x="4881" y="3468"/>
                <a:ext cx="32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</a:p>
            </p:txBody>
          </p:sp>
        </p:grpSp>
        <p:grpSp>
          <p:nvGrpSpPr>
            <p:cNvPr id="15372" name="Group 47"/>
            <p:cNvGrpSpPr>
              <a:grpSpLocks/>
            </p:cNvGrpSpPr>
            <p:nvPr/>
          </p:nvGrpSpPr>
          <p:grpSpPr bwMode="auto">
            <a:xfrm>
              <a:off x="1084" y="2033"/>
              <a:ext cx="1462" cy="291"/>
              <a:chOff x="4116" y="3699"/>
              <a:chExt cx="1462" cy="291"/>
            </a:xfrm>
          </p:grpSpPr>
          <p:sp>
            <p:nvSpPr>
              <p:cNvPr id="15403" name="Text Box 48"/>
              <p:cNvSpPr txBox="1">
                <a:spLocks noChangeArrowheads="1"/>
              </p:cNvSpPr>
              <p:nvPr/>
            </p:nvSpPr>
            <p:spPr bwMode="auto">
              <a:xfrm>
                <a:off x="4501" y="3699"/>
                <a:ext cx="32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0</a:t>
                </a:r>
              </a:p>
            </p:txBody>
          </p:sp>
          <p:sp>
            <p:nvSpPr>
              <p:cNvPr id="15404" name="Text Box 49"/>
              <p:cNvSpPr txBox="1">
                <a:spLocks noChangeArrowheads="1"/>
              </p:cNvSpPr>
              <p:nvPr/>
            </p:nvSpPr>
            <p:spPr bwMode="auto">
              <a:xfrm>
                <a:off x="5250" y="3702"/>
                <a:ext cx="32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</a:p>
            </p:txBody>
          </p:sp>
          <p:sp>
            <p:nvSpPr>
              <p:cNvPr id="15405" name="Text Box 50"/>
              <p:cNvSpPr txBox="1">
                <a:spLocks noChangeArrowheads="1"/>
              </p:cNvSpPr>
              <p:nvPr/>
            </p:nvSpPr>
            <p:spPr bwMode="auto">
              <a:xfrm>
                <a:off x="4116" y="3701"/>
                <a:ext cx="32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</a:p>
            </p:txBody>
          </p:sp>
          <p:sp>
            <p:nvSpPr>
              <p:cNvPr id="15406" name="Text Box 51"/>
              <p:cNvSpPr txBox="1">
                <a:spLocks noChangeArrowheads="1"/>
              </p:cNvSpPr>
              <p:nvPr/>
            </p:nvSpPr>
            <p:spPr bwMode="auto">
              <a:xfrm>
                <a:off x="4878" y="3699"/>
                <a:ext cx="32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</a:p>
            </p:txBody>
          </p:sp>
        </p:grpSp>
        <p:grpSp>
          <p:nvGrpSpPr>
            <p:cNvPr id="15373" name="Group 52"/>
            <p:cNvGrpSpPr>
              <a:grpSpLocks/>
            </p:cNvGrpSpPr>
            <p:nvPr/>
          </p:nvGrpSpPr>
          <p:grpSpPr bwMode="auto">
            <a:xfrm>
              <a:off x="1090" y="1568"/>
              <a:ext cx="1449" cy="293"/>
              <a:chOff x="4122" y="3234"/>
              <a:chExt cx="1449" cy="293"/>
            </a:xfrm>
          </p:grpSpPr>
          <p:sp>
            <p:nvSpPr>
              <p:cNvPr id="15399" name="Text Box 53"/>
              <p:cNvSpPr txBox="1">
                <a:spLocks noChangeArrowheads="1"/>
              </p:cNvSpPr>
              <p:nvPr/>
            </p:nvSpPr>
            <p:spPr bwMode="auto">
              <a:xfrm>
                <a:off x="4882" y="3234"/>
                <a:ext cx="32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0</a:t>
                </a:r>
              </a:p>
            </p:txBody>
          </p:sp>
          <p:sp>
            <p:nvSpPr>
              <p:cNvPr id="15400" name="Text Box 54"/>
              <p:cNvSpPr txBox="1">
                <a:spLocks noChangeArrowheads="1"/>
              </p:cNvSpPr>
              <p:nvPr/>
            </p:nvSpPr>
            <p:spPr bwMode="auto">
              <a:xfrm>
                <a:off x="4122" y="3239"/>
                <a:ext cx="32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0</a:t>
                </a:r>
              </a:p>
            </p:txBody>
          </p:sp>
          <p:sp>
            <p:nvSpPr>
              <p:cNvPr id="15401" name="Text Box 55"/>
              <p:cNvSpPr txBox="1">
                <a:spLocks noChangeArrowheads="1"/>
              </p:cNvSpPr>
              <p:nvPr/>
            </p:nvSpPr>
            <p:spPr bwMode="auto">
              <a:xfrm>
                <a:off x="4500" y="3239"/>
                <a:ext cx="32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</a:p>
            </p:txBody>
          </p:sp>
          <p:sp>
            <p:nvSpPr>
              <p:cNvPr id="15402" name="Text Box 56"/>
              <p:cNvSpPr txBox="1">
                <a:spLocks noChangeArrowheads="1"/>
              </p:cNvSpPr>
              <p:nvPr/>
            </p:nvSpPr>
            <p:spPr bwMode="auto">
              <a:xfrm>
                <a:off x="5244" y="3237"/>
                <a:ext cx="32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0</a:t>
                </a:r>
              </a:p>
            </p:txBody>
          </p:sp>
        </p:grpSp>
        <p:grpSp>
          <p:nvGrpSpPr>
            <p:cNvPr id="15374" name="Group 58"/>
            <p:cNvGrpSpPr>
              <a:grpSpLocks/>
            </p:cNvGrpSpPr>
            <p:nvPr/>
          </p:nvGrpSpPr>
          <p:grpSpPr bwMode="auto">
            <a:xfrm>
              <a:off x="316" y="1026"/>
              <a:ext cx="2216" cy="1540"/>
              <a:chOff x="90" y="54"/>
              <a:chExt cx="2457" cy="1540"/>
            </a:xfrm>
          </p:grpSpPr>
          <p:sp>
            <p:nvSpPr>
              <p:cNvPr id="15378" name="Text Box 59"/>
              <p:cNvSpPr txBox="1">
                <a:spLocks noChangeArrowheads="1"/>
              </p:cNvSpPr>
              <p:nvPr/>
            </p:nvSpPr>
            <p:spPr bwMode="auto">
              <a:xfrm>
                <a:off x="164" y="54"/>
                <a:ext cx="81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zh-CN" altLang="en-US" sz="2800">
                    <a:latin typeface="Times New Roman" panose="02020603050405020304" pitchFamily="18" charset="0"/>
                    <a:ea typeface="楷体_GB2312" pitchFamily="49" charset="-122"/>
                  </a:rPr>
                  <a:t>地   址</a:t>
                </a:r>
              </a:p>
            </p:txBody>
          </p:sp>
          <p:sp>
            <p:nvSpPr>
              <p:cNvPr id="15379" name="Text Box 60"/>
              <p:cNvSpPr txBox="1">
                <a:spLocks noChangeArrowheads="1"/>
              </p:cNvSpPr>
              <p:nvPr/>
            </p:nvSpPr>
            <p:spPr bwMode="auto">
              <a:xfrm>
                <a:off x="238" y="344"/>
                <a:ext cx="45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 i="1">
                    <a:latin typeface="Times New Roman" panose="02020603050405020304" pitchFamily="18" charset="0"/>
                    <a:ea typeface="楷体_GB2312" pitchFamily="49" charset="-122"/>
                  </a:rPr>
                  <a:t>A</a:t>
                </a:r>
                <a:r>
                  <a:rPr kumimoji="1" lang="en-US" altLang="zh-CN" sz="2400" baseline="-25000"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kumimoji="1" lang="en-US" altLang="zh-CN" sz="240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5380" name="Text Box 61"/>
              <p:cNvSpPr txBox="1">
                <a:spLocks noChangeArrowheads="1"/>
              </p:cNvSpPr>
              <p:nvPr/>
            </p:nvSpPr>
            <p:spPr bwMode="auto">
              <a:xfrm>
                <a:off x="515" y="350"/>
                <a:ext cx="45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 i="1">
                    <a:latin typeface="Times New Roman" panose="02020603050405020304" pitchFamily="18" charset="0"/>
                    <a:ea typeface="楷体_GB2312" pitchFamily="49" charset="-122"/>
                  </a:rPr>
                  <a:t>A</a:t>
                </a:r>
                <a:r>
                  <a:rPr kumimoji="1" lang="en-US" altLang="zh-CN" sz="2400" baseline="-25000">
                    <a:latin typeface="Times New Roman" panose="02020603050405020304" pitchFamily="18" charset="0"/>
                    <a:ea typeface="楷体_GB2312" pitchFamily="49" charset="-122"/>
                  </a:rPr>
                  <a:t>0</a:t>
                </a:r>
                <a:endParaRPr kumimoji="1" lang="en-US" altLang="zh-CN" sz="240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5381" name="Line 62"/>
              <p:cNvSpPr>
                <a:spLocks noChangeShapeType="1"/>
              </p:cNvSpPr>
              <p:nvPr/>
            </p:nvSpPr>
            <p:spPr bwMode="auto">
              <a:xfrm>
                <a:off x="910" y="68"/>
                <a:ext cx="0" cy="140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82" name="Text Box 63"/>
              <p:cNvSpPr txBox="1">
                <a:spLocks noChangeArrowheads="1"/>
              </p:cNvSpPr>
              <p:nvPr/>
            </p:nvSpPr>
            <p:spPr bwMode="auto">
              <a:xfrm>
                <a:off x="952" y="350"/>
                <a:ext cx="45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 i="1">
                    <a:latin typeface="Times New Roman" panose="02020603050405020304" pitchFamily="18" charset="0"/>
                    <a:ea typeface="楷体_GB2312" pitchFamily="49" charset="-122"/>
                  </a:rPr>
                  <a:t>D</a:t>
                </a:r>
                <a:r>
                  <a:rPr kumimoji="1" lang="en-US" altLang="zh-CN" sz="2400" baseline="-25000">
                    <a:latin typeface="Times New Roman" panose="02020603050405020304" pitchFamily="18" charset="0"/>
                    <a:ea typeface="楷体_GB2312" pitchFamily="49" charset="-122"/>
                  </a:rPr>
                  <a:t>3</a:t>
                </a:r>
                <a:endParaRPr kumimoji="1" lang="en-US" altLang="zh-CN" sz="240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5383" name="Text Box 64"/>
              <p:cNvSpPr txBox="1">
                <a:spLocks noChangeArrowheads="1"/>
              </p:cNvSpPr>
              <p:nvPr/>
            </p:nvSpPr>
            <p:spPr bwMode="auto">
              <a:xfrm>
                <a:off x="1318" y="356"/>
                <a:ext cx="45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 i="1">
                    <a:latin typeface="Times New Roman" panose="02020603050405020304" pitchFamily="18" charset="0"/>
                    <a:ea typeface="楷体_GB2312" pitchFamily="49" charset="-122"/>
                  </a:rPr>
                  <a:t>D</a:t>
                </a:r>
                <a:r>
                  <a:rPr kumimoji="1" lang="en-US" altLang="zh-CN" sz="2400" baseline="-25000">
                    <a:latin typeface="Times New Roman" panose="02020603050405020304" pitchFamily="18" charset="0"/>
                    <a:ea typeface="楷体_GB2312" pitchFamily="49" charset="-122"/>
                  </a:rPr>
                  <a:t>2</a:t>
                </a:r>
                <a:endParaRPr kumimoji="1" lang="en-US" altLang="zh-CN" sz="240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5384" name="Text Box 65"/>
              <p:cNvSpPr txBox="1">
                <a:spLocks noChangeArrowheads="1"/>
              </p:cNvSpPr>
              <p:nvPr/>
            </p:nvSpPr>
            <p:spPr bwMode="auto">
              <a:xfrm>
                <a:off x="1702" y="344"/>
                <a:ext cx="45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 i="1">
                    <a:latin typeface="Times New Roman" panose="02020603050405020304" pitchFamily="18" charset="0"/>
                    <a:ea typeface="楷体_GB2312" pitchFamily="49" charset="-122"/>
                  </a:rPr>
                  <a:t>D</a:t>
                </a:r>
                <a:r>
                  <a:rPr kumimoji="1" lang="en-US" altLang="zh-CN" sz="2400" baseline="-25000"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kumimoji="1" lang="en-US" altLang="zh-CN" sz="240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5385" name="Text Box 66"/>
              <p:cNvSpPr txBox="1">
                <a:spLocks noChangeArrowheads="1"/>
              </p:cNvSpPr>
              <p:nvPr/>
            </p:nvSpPr>
            <p:spPr bwMode="auto">
              <a:xfrm>
                <a:off x="2068" y="350"/>
                <a:ext cx="45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 i="1">
                    <a:latin typeface="Times New Roman" panose="02020603050405020304" pitchFamily="18" charset="0"/>
                    <a:ea typeface="楷体_GB2312" pitchFamily="49" charset="-122"/>
                  </a:rPr>
                  <a:t>D</a:t>
                </a:r>
                <a:r>
                  <a:rPr kumimoji="1" lang="en-US" altLang="zh-CN" sz="2400" baseline="-25000">
                    <a:latin typeface="Times New Roman" panose="02020603050405020304" pitchFamily="18" charset="0"/>
                    <a:ea typeface="楷体_GB2312" pitchFamily="49" charset="-122"/>
                  </a:rPr>
                  <a:t>0</a:t>
                </a:r>
                <a:endParaRPr kumimoji="1" lang="en-US" altLang="zh-CN" sz="240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5386" name="Text Box 67"/>
              <p:cNvSpPr txBox="1">
                <a:spLocks noChangeArrowheads="1"/>
              </p:cNvSpPr>
              <p:nvPr/>
            </p:nvSpPr>
            <p:spPr bwMode="auto">
              <a:xfrm>
                <a:off x="1308" y="55"/>
                <a:ext cx="98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zh-CN" altLang="en-US" sz="2800">
                    <a:latin typeface="Times New Roman" panose="02020603050405020304" pitchFamily="18" charset="0"/>
                    <a:ea typeface="楷体_GB2312" pitchFamily="49" charset="-122"/>
                  </a:rPr>
                  <a:t>内   容</a:t>
                </a:r>
              </a:p>
            </p:txBody>
          </p:sp>
          <p:sp>
            <p:nvSpPr>
              <p:cNvPr id="15387" name="Line 68"/>
              <p:cNvSpPr>
                <a:spLocks noChangeShapeType="1"/>
              </p:cNvSpPr>
              <p:nvPr/>
            </p:nvSpPr>
            <p:spPr bwMode="auto">
              <a:xfrm>
                <a:off x="111" y="73"/>
                <a:ext cx="2436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88" name="Line 69"/>
              <p:cNvSpPr>
                <a:spLocks noChangeShapeType="1"/>
              </p:cNvSpPr>
              <p:nvPr/>
            </p:nvSpPr>
            <p:spPr bwMode="auto">
              <a:xfrm>
                <a:off x="99" y="637"/>
                <a:ext cx="24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89" name="Line 70"/>
              <p:cNvSpPr>
                <a:spLocks noChangeShapeType="1"/>
              </p:cNvSpPr>
              <p:nvPr/>
            </p:nvSpPr>
            <p:spPr bwMode="auto">
              <a:xfrm>
                <a:off x="96" y="877"/>
                <a:ext cx="24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0" name="Line 71"/>
              <p:cNvSpPr>
                <a:spLocks noChangeShapeType="1"/>
              </p:cNvSpPr>
              <p:nvPr/>
            </p:nvSpPr>
            <p:spPr bwMode="auto">
              <a:xfrm>
                <a:off x="93" y="1117"/>
                <a:ext cx="24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1" name="Line 72"/>
              <p:cNvSpPr>
                <a:spLocks noChangeShapeType="1"/>
              </p:cNvSpPr>
              <p:nvPr/>
            </p:nvSpPr>
            <p:spPr bwMode="auto">
              <a:xfrm>
                <a:off x="90" y="1339"/>
                <a:ext cx="24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2" name="Line 73"/>
              <p:cNvSpPr>
                <a:spLocks noChangeShapeType="1"/>
              </p:cNvSpPr>
              <p:nvPr/>
            </p:nvSpPr>
            <p:spPr bwMode="auto">
              <a:xfrm>
                <a:off x="96" y="1579"/>
                <a:ext cx="24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3" name="Line 74"/>
              <p:cNvSpPr>
                <a:spLocks noChangeShapeType="1"/>
              </p:cNvSpPr>
              <p:nvPr/>
            </p:nvSpPr>
            <p:spPr bwMode="auto">
              <a:xfrm>
                <a:off x="910" y="74"/>
                <a:ext cx="0" cy="150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4" name="Line 75"/>
              <p:cNvSpPr>
                <a:spLocks noChangeShapeType="1"/>
              </p:cNvSpPr>
              <p:nvPr/>
            </p:nvSpPr>
            <p:spPr bwMode="auto">
              <a:xfrm>
                <a:off x="92" y="364"/>
                <a:ext cx="245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5" name="Line 76"/>
              <p:cNvSpPr>
                <a:spLocks noChangeShapeType="1"/>
              </p:cNvSpPr>
              <p:nvPr/>
            </p:nvSpPr>
            <p:spPr bwMode="auto">
              <a:xfrm>
                <a:off x="528" y="354"/>
                <a:ext cx="0" cy="123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6" name="Line 77"/>
              <p:cNvSpPr>
                <a:spLocks noChangeShapeType="1"/>
              </p:cNvSpPr>
              <p:nvPr/>
            </p:nvSpPr>
            <p:spPr bwMode="auto">
              <a:xfrm>
                <a:off x="1288" y="357"/>
                <a:ext cx="0" cy="123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7" name="Line 78"/>
              <p:cNvSpPr>
                <a:spLocks noChangeShapeType="1"/>
              </p:cNvSpPr>
              <p:nvPr/>
            </p:nvSpPr>
            <p:spPr bwMode="auto">
              <a:xfrm>
                <a:off x="1666" y="357"/>
                <a:ext cx="0" cy="123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8" name="Line 79"/>
              <p:cNvSpPr>
                <a:spLocks noChangeShapeType="1"/>
              </p:cNvSpPr>
              <p:nvPr/>
            </p:nvSpPr>
            <p:spPr bwMode="auto">
              <a:xfrm>
                <a:off x="2043" y="353"/>
                <a:ext cx="0" cy="123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5375" name="Group 83"/>
            <p:cNvGrpSpPr>
              <a:grpSpLocks/>
            </p:cNvGrpSpPr>
            <p:nvPr/>
          </p:nvGrpSpPr>
          <p:grpSpPr bwMode="auto">
            <a:xfrm>
              <a:off x="224" y="651"/>
              <a:ext cx="1199" cy="291"/>
              <a:chOff x="1323" y="756"/>
              <a:chExt cx="1199" cy="291"/>
            </a:xfrm>
          </p:grpSpPr>
          <p:sp>
            <p:nvSpPr>
              <p:cNvPr id="15376" name="Rectangle 84"/>
              <p:cNvSpPr>
                <a:spLocks noChangeArrowheads="1"/>
              </p:cNvSpPr>
              <p:nvPr/>
            </p:nvSpPr>
            <p:spPr bwMode="auto">
              <a:xfrm>
                <a:off x="1323" y="756"/>
                <a:ext cx="119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zh-CN" altLang="en-US" sz="2400" b="0">
                    <a:solidFill>
                      <a:srgbClr val="000066"/>
                    </a:solidFill>
                    <a:latin typeface="+mn-lt"/>
                    <a:ea typeface="+mn-ea"/>
                  </a:rPr>
                  <a:t>当</a:t>
                </a:r>
                <a:r>
                  <a:rPr kumimoji="1" lang="en-US" altLang="zh-CN" sz="2400" i="1">
                    <a:solidFill>
                      <a:srgbClr val="000066"/>
                    </a:solidFill>
                    <a:latin typeface="+mn-lt"/>
                    <a:ea typeface="+mn-ea"/>
                  </a:rPr>
                  <a:t>OE</a:t>
                </a:r>
                <a:r>
                  <a:rPr kumimoji="1" lang="en-US" altLang="zh-CN" sz="2400">
                    <a:solidFill>
                      <a:srgbClr val="000066"/>
                    </a:solidFill>
                    <a:latin typeface="+mn-lt"/>
                    <a:ea typeface="+mn-ea"/>
                  </a:rPr>
                  <a:t>=0</a:t>
                </a:r>
                <a:r>
                  <a:rPr kumimoji="1" lang="zh-CN" altLang="en-US" sz="2400" b="0" smtClean="0">
                    <a:solidFill>
                      <a:srgbClr val="000066"/>
                    </a:solidFill>
                    <a:latin typeface="+mn-lt"/>
                    <a:ea typeface="+mn-ea"/>
                  </a:rPr>
                  <a:t>时，</a:t>
                </a:r>
                <a:endParaRPr kumimoji="1" lang="zh-CN" altLang="en-US" sz="2400" b="0">
                  <a:solidFill>
                    <a:srgbClr val="000066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15377" name="Line 85"/>
              <p:cNvSpPr>
                <a:spLocks noChangeShapeType="1"/>
              </p:cNvSpPr>
              <p:nvPr/>
            </p:nvSpPr>
            <p:spPr bwMode="auto">
              <a:xfrm>
                <a:off x="1630" y="810"/>
                <a:ext cx="205" cy="0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338"/>
              <p:cNvSpPr>
                <a:spLocks noChangeArrowheads="1"/>
              </p:cNvSpPr>
              <p:nvPr/>
            </p:nvSpPr>
            <p:spPr bwMode="auto">
              <a:xfrm>
                <a:off x="4527243" y="5251416"/>
                <a:ext cx="4303077" cy="16127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120000"/>
                  </a:lnSpc>
                  <a:spcBef>
                    <a:spcPct val="20000"/>
                  </a:spcBef>
                  <a:buBlip>
                    <a:blip r:embed="rId7"/>
                  </a:buBlip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20000"/>
                  </a:spcBef>
                  <a:buBlip>
                    <a:blip r:embed="rId8"/>
                  </a:buBlip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Blip>
                    <a:blip r:embed="rId9"/>
                  </a:buBlip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Blip>
                    <a:blip r:embed="rId10"/>
                  </a:buBlip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20000"/>
                  </a:spcBef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ts val="600"/>
                  </a:spcBef>
                  <a:buFontTx/>
                  <a:buNone/>
                </a:pPr>
                <a:r>
                  <a:rPr kumimoji="1" lang="zh-CN" altLang="en-US" sz="2400" i="0" smtClean="0">
                    <a:solidFill>
                      <a:srgbClr val="800000"/>
                    </a:solidFill>
                    <a:latin typeface="+mn-ea"/>
                    <a:ea typeface="+mn-ea"/>
                  </a:rPr>
                  <a:t>位线与字线之间逻辑关系为</a:t>
                </a:r>
                <a:r>
                  <a:rPr kumimoji="1" lang="zh-CN" altLang="en-US" sz="2400" i="0">
                    <a:solidFill>
                      <a:srgbClr val="800000"/>
                    </a:solidFill>
                    <a:latin typeface="+mn-ea"/>
                    <a:ea typeface="+mn-ea"/>
                  </a:rPr>
                  <a:t>：  </a:t>
                </a:r>
                <a:r>
                  <a:rPr kumimoji="1" lang="zh-CN" altLang="en-US" sz="2400" i="0" smtClean="0">
                    <a:solidFill>
                      <a:srgbClr val="800000"/>
                    </a:solidFill>
                    <a:latin typeface="+mn-ea"/>
                    <a:ea typeface="+mn-ea"/>
                  </a:rPr>
                  <a:t>   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  <a:ea typeface="+mn-ea"/>
                      </a:rPr>
                      <m:t>𝑫</m:t>
                    </m:r>
                    <m:r>
                      <a:rPr kumimoji="1" lang="en-US" altLang="zh-CN" sz="2400" b="1" i="1" baseline="-30000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  <a:ea typeface="+mn-ea"/>
                      </a:rPr>
                      <m:t>𝟎</m:t>
                    </m:r>
                    <m:r>
                      <a:rPr kumimoji="1" lang="en-US" altLang="zh-CN" sz="2400" b="1" i="1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acc>
                      <m:accPr>
                        <m:chr m:val="̅"/>
                        <m:ctrlPr>
                          <a:rPr kumimoji="1" lang="en-US" altLang="zh-CN" sz="2400" i="1" smtClean="0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kumimoji="1" lang="en-US" altLang="zh-CN" sz="2400" i="1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accPr>
                          <m:e>
                            <m:r>
                              <a:rPr kumimoji="1" lang="en-US" altLang="zh-CN" sz="2400" b="1" i="1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𝒀</m:t>
                            </m:r>
                            <m:r>
                              <a:rPr kumimoji="1" lang="en-US" altLang="zh-CN" sz="2400" b="1" i="1" baseline="-30000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𝟐</m:t>
                            </m:r>
                          </m:e>
                        </m:acc>
                        <m:r>
                          <a:rPr kumimoji="1" lang="en-US" altLang="zh-CN" sz="2400" b="1" i="1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∙</m:t>
                        </m:r>
                        <m:acc>
                          <m:accPr>
                            <m:chr m:val="̅"/>
                            <m:ctrlPr>
                              <a:rPr kumimoji="1" lang="en-US" altLang="zh-CN" sz="2400" i="1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accPr>
                          <m:e>
                            <m:r>
                              <a:rPr kumimoji="1" lang="en-US" altLang="zh-CN" sz="2400" b="1" i="1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𝒀</m:t>
                            </m:r>
                            <m:r>
                              <a:rPr kumimoji="1" lang="en-US" altLang="zh-CN" sz="2400" b="1" i="1" baseline="-30000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𝟑</m:t>
                            </m:r>
                          </m:e>
                        </m:acc>
                      </m:e>
                    </m:acc>
                    <m:r>
                      <a:rPr kumimoji="1" lang="en-US" altLang="zh-CN" sz="2400" b="1" i="1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</m:oMath>
                </a14:m>
                <a:r>
                  <a:rPr kumimoji="1" lang="en-US" altLang="zh-CN" sz="2400" i="0" smtClean="0">
                    <a:solidFill>
                      <a:srgbClr val="800000"/>
                    </a:solidFill>
                    <a:latin typeface="+mn-ea"/>
                    <a:ea typeface="+mn-ea"/>
                  </a:rPr>
                  <a:t>     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  <a:ea typeface="+mn-ea"/>
                      </a:rPr>
                      <m:t>𝑫</m:t>
                    </m:r>
                    <m:r>
                      <a:rPr kumimoji="1" lang="en-US" altLang="zh-CN" sz="2400" b="1" i="1" baseline="-30000">
                        <a:solidFill>
                          <a:srgbClr val="800000"/>
                        </a:solidFill>
                        <a:latin typeface="Cambria Math" panose="02040503050406030204" pitchFamily="18" charset="0"/>
                        <a:ea typeface="+mn-ea"/>
                      </a:rPr>
                      <m:t>𝟏</m:t>
                    </m:r>
                    <m:r>
                      <a:rPr kumimoji="1" lang="en-US" altLang="zh-CN" sz="2400" b="1" i="1">
                        <a:solidFill>
                          <a:srgbClr val="800000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acc>
                      <m:accPr>
                        <m:chr m:val="̅"/>
                        <m:ctrlPr>
                          <a:rPr kumimoji="1" lang="en-US" altLang="zh-CN" sz="2400" i="1" smtClean="0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kumimoji="1" lang="en-US" altLang="zh-CN" sz="2400" i="1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accPr>
                          <m:e>
                            <m:r>
                              <a:rPr kumimoji="1" lang="en-US" altLang="zh-CN" sz="2400" b="1" i="1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𝒀</m:t>
                            </m:r>
                            <m:r>
                              <a:rPr kumimoji="1" lang="en-US" altLang="zh-CN" sz="2400" b="1" i="1" baseline="-30000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𝟏</m:t>
                            </m:r>
                          </m:e>
                        </m:acc>
                        <m:r>
                          <a:rPr kumimoji="1" lang="en-US" altLang="zh-CN" sz="2400" b="1" i="1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∙</m:t>
                        </m:r>
                        <m:acc>
                          <m:accPr>
                            <m:chr m:val="̅"/>
                            <m:ctrlPr>
                              <a:rPr kumimoji="1" lang="en-US" altLang="zh-CN" sz="2400" i="1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accPr>
                          <m:e>
                            <m:r>
                              <a:rPr kumimoji="1" lang="en-US" altLang="zh-CN" sz="2400" b="1" i="1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𝒀</m:t>
                            </m:r>
                            <m:r>
                              <a:rPr kumimoji="1" lang="en-US" altLang="zh-CN" sz="2400" b="1" i="1" baseline="-30000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𝟐</m:t>
                            </m:r>
                          </m:e>
                        </m:acc>
                      </m:e>
                    </m:acc>
                  </m:oMath>
                </a14:m>
                <a:endParaRPr kumimoji="1" lang="en-US" altLang="zh-CN" sz="2400" i="0" smtClean="0">
                  <a:solidFill>
                    <a:srgbClr val="800000"/>
                  </a:solidFill>
                  <a:latin typeface="+mn-ea"/>
                  <a:ea typeface="+mn-ea"/>
                </a:endParaRPr>
              </a:p>
              <a:p>
                <a:pPr eaLnBrk="1" hangingPunct="1">
                  <a:spcBef>
                    <a:spcPts val="60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  <a:ea typeface="+mn-ea"/>
                      </a:rPr>
                      <m:t>𝑫</m:t>
                    </m:r>
                    <m:r>
                      <a:rPr kumimoji="1" lang="en-US" altLang="zh-CN" sz="2400" b="1" i="1" baseline="-30000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  <a:ea typeface="+mn-ea"/>
                      </a:rPr>
                      <m:t>𝟐</m:t>
                    </m:r>
                    <m:r>
                      <a:rPr kumimoji="1" lang="en-US" altLang="zh-CN" sz="2400" b="1" i="1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acc>
                      <m:accPr>
                        <m:chr m:val="̅"/>
                        <m:ctrlPr>
                          <a:rPr kumimoji="1" lang="en-US" altLang="zh-CN" sz="2400" i="1" smtClean="0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kumimoji="1" lang="en-US" altLang="zh-CN" sz="2400" i="1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accPr>
                          <m:e>
                            <m:r>
                              <a:rPr kumimoji="1" lang="en-US" altLang="zh-CN" sz="2400" b="1" i="1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𝒀</m:t>
                            </m:r>
                            <m:r>
                              <a:rPr kumimoji="1" lang="en-US" altLang="zh-CN" sz="2400" b="1" i="1" baseline="-30000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𝟎</m:t>
                            </m:r>
                          </m:e>
                        </m:acc>
                      </m:e>
                    </m:acc>
                  </m:oMath>
                </a14:m>
                <a:r>
                  <a:rPr kumimoji="1" lang="en-US" altLang="zh-CN" sz="2400" i="0" smtClean="0">
                    <a:solidFill>
                      <a:srgbClr val="800000"/>
                    </a:solidFill>
                    <a:latin typeface="+mn-ea"/>
                    <a:ea typeface="+mn-ea"/>
                  </a:rPr>
                  <a:t>            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  <a:ea typeface="+mn-ea"/>
                      </a:rPr>
                      <m:t>𝑫</m:t>
                    </m:r>
                    <m:r>
                      <a:rPr kumimoji="1" lang="en-US" altLang="zh-CN" sz="2400" b="1" i="1" baseline="-30000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  <a:ea typeface="+mn-ea"/>
                      </a:rPr>
                      <m:t>𝟑</m:t>
                    </m:r>
                    <m:r>
                      <a:rPr kumimoji="1" lang="en-US" altLang="zh-CN" sz="2400" b="1" i="1">
                        <a:solidFill>
                          <a:srgbClr val="800000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acc>
                      <m:accPr>
                        <m:chr m:val="̅"/>
                        <m:ctrlPr>
                          <a:rPr kumimoji="1" lang="en-US" altLang="zh-CN" sz="2400" i="1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kumimoji="1" lang="en-US" altLang="zh-CN" sz="2400" i="1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accPr>
                          <m:e>
                            <m:r>
                              <a:rPr kumimoji="1" lang="en-US" altLang="zh-CN" sz="2400" b="1" i="1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𝒀</m:t>
                            </m:r>
                            <m:r>
                              <a:rPr kumimoji="1" lang="en-US" altLang="zh-CN" sz="2400" b="1" i="1" baseline="-30000" smtClean="0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𝟐</m:t>
                            </m:r>
                          </m:e>
                        </m:acc>
                      </m:e>
                    </m:acc>
                  </m:oMath>
                </a14:m>
                <a:endParaRPr kumimoji="1" lang="en-US" altLang="zh-CN" sz="2400" i="0" baseline="-30000">
                  <a:solidFill>
                    <a:srgbClr val="80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67" name="Rectangle 3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27243" y="5251416"/>
                <a:ext cx="4303077" cy="1612749"/>
              </a:xfrm>
              <a:prstGeom prst="rect">
                <a:avLst/>
              </a:prstGeom>
              <a:blipFill rotWithShape="0">
                <a:blip r:embed="rId11"/>
                <a:stretch>
                  <a:fillRect l="-2266" t="-75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5747728"/>
      </p:ext>
    </p:extLst>
  </p:cSld>
  <p:clrMapOvr>
    <a:masterClrMapping/>
  </p:clrMapOvr>
  <p:transition>
    <p:wipe dir="d"/>
    <p:sndAc>
      <p:stSnd>
        <p:snd r:embed="rId4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72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93" grpId="0" autoUpdateAnimBg="0"/>
      <p:bldP spid="67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auto">
          <a:xfrm>
            <a:off x="0" y="0"/>
            <a:ext cx="9144000" cy="103498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95263" marR="0" indent="-1952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74797" name="Rectangle 13"/>
          <p:cNvSpPr>
            <a:spLocks noChangeArrowheads="1"/>
          </p:cNvSpPr>
          <p:nvPr/>
        </p:nvSpPr>
        <p:spPr bwMode="auto">
          <a:xfrm>
            <a:off x="3594512" y="1882775"/>
            <a:ext cx="3816350" cy="3255963"/>
          </a:xfrm>
          <a:prstGeom prst="rect">
            <a:avLst/>
          </a:prstGeom>
          <a:noFill/>
          <a:ln w="28575">
            <a:solidFill>
              <a:srgbClr val="FF505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174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399541"/>
              </p:ext>
            </p:extLst>
          </p:nvPr>
        </p:nvGraphicFramePr>
        <p:xfrm>
          <a:off x="2835687" y="1384300"/>
          <a:ext cx="5310187" cy="5049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3" name="图片" r:id="rId3" imgW="3627120" imgH="3931920" progId="Word.Picture.8">
                  <p:embed/>
                </p:oleObj>
              </mc:Choice>
              <mc:Fallback>
                <p:oleObj name="图片" r:id="rId3" imgW="3627120" imgH="393192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5687" y="1384300"/>
                        <a:ext cx="5310187" cy="50498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4800" name="AutoShape 16"/>
          <p:cNvSpPr>
            <a:spLocks noChangeArrowheads="1"/>
          </p:cNvSpPr>
          <p:nvPr/>
        </p:nvSpPr>
        <p:spPr bwMode="auto">
          <a:xfrm>
            <a:off x="3123024" y="1430338"/>
            <a:ext cx="952500" cy="534987"/>
          </a:xfrm>
          <a:prstGeom prst="wedgeEllipseCallout">
            <a:avLst>
              <a:gd name="adj1" fmla="val 103833"/>
              <a:gd name="adj2" fmla="val 242880"/>
            </a:avLst>
          </a:prstGeom>
          <a:solidFill>
            <a:schemeClr val="bg1"/>
          </a:solidFill>
          <a:ln w="9525">
            <a:solidFill>
              <a:srgbClr val="CC0099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66"/>
                </a:solidFill>
                <a:latin typeface="+mn-ea"/>
                <a:ea typeface="+mn-ea"/>
              </a:rPr>
              <a:t>字线</a:t>
            </a:r>
          </a:p>
        </p:txBody>
      </p:sp>
      <p:sp>
        <p:nvSpPr>
          <p:cNvPr id="374801" name="AutoShape 17"/>
          <p:cNvSpPr>
            <a:spLocks noChangeArrowheads="1"/>
          </p:cNvSpPr>
          <p:nvPr/>
        </p:nvSpPr>
        <p:spPr bwMode="auto">
          <a:xfrm>
            <a:off x="7947437" y="1249363"/>
            <a:ext cx="1036637" cy="1146175"/>
          </a:xfrm>
          <a:prstGeom prst="wedgeRoundRectCallout">
            <a:avLst>
              <a:gd name="adj1" fmla="val -191500"/>
              <a:gd name="adj2" fmla="val 98477"/>
              <a:gd name="adj3" fmla="val 16667"/>
            </a:avLst>
          </a:prstGeom>
          <a:solidFill>
            <a:schemeClr val="bg1"/>
          </a:solidFill>
          <a:ln w="9525">
            <a:solidFill>
              <a:srgbClr val="CC0099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3300"/>
                </a:solidFill>
                <a:latin typeface="+mn-ea"/>
                <a:ea typeface="+mn-ea"/>
              </a:rPr>
              <a:t>存储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3300"/>
                </a:solidFill>
                <a:latin typeface="+mn-ea"/>
                <a:ea typeface="+mn-ea"/>
              </a:rPr>
              <a:t>矩阵</a:t>
            </a:r>
          </a:p>
        </p:txBody>
      </p:sp>
      <p:sp>
        <p:nvSpPr>
          <p:cNvPr id="374802" name="AutoShape 18"/>
          <p:cNvSpPr>
            <a:spLocks noChangeArrowheads="1"/>
          </p:cNvSpPr>
          <p:nvPr/>
        </p:nvSpPr>
        <p:spPr bwMode="auto">
          <a:xfrm>
            <a:off x="8271287" y="2870200"/>
            <a:ext cx="863600" cy="628650"/>
          </a:xfrm>
          <a:prstGeom prst="wedgeEllipseCallout">
            <a:avLst>
              <a:gd name="adj1" fmla="val -175000"/>
              <a:gd name="adj2" fmla="val 108588"/>
            </a:avLst>
          </a:prstGeom>
          <a:solidFill>
            <a:schemeClr val="bg1"/>
          </a:solidFill>
          <a:ln w="9525">
            <a:solidFill>
              <a:srgbClr val="CC0099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66"/>
                </a:solidFill>
                <a:latin typeface="+mn-ea"/>
                <a:ea typeface="+mn-ea"/>
              </a:rPr>
              <a:t>位线</a:t>
            </a:r>
          </a:p>
        </p:txBody>
      </p:sp>
      <p:sp>
        <p:nvSpPr>
          <p:cNvPr id="374803" name="Rectangle 19"/>
          <p:cNvSpPr>
            <a:spLocks noChangeArrowheads="1"/>
          </p:cNvSpPr>
          <p:nvPr/>
        </p:nvSpPr>
        <p:spPr bwMode="auto">
          <a:xfrm>
            <a:off x="231394" y="1503632"/>
            <a:ext cx="2416968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kumimoji="1" lang="zh-CN" altLang="en-US" sz="2400" b="0" smtClean="0">
                <a:solidFill>
                  <a:srgbClr val="000066"/>
                </a:solidFill>
                <a:latin typeface="+mn-ea"/>
                <a:ea typeface="+mn-ea"/>
              </a:rPr>
              <a:t> 字线</a:t>
            </a:r>
            <a:r>
              <a:rPr kumimoji="1" lang="zh-CN" altLang="en-US" sz="2400" b="0">
                <a:solidFill>
                  <a:srgbClr val="000066"/>
                </a:solidFill>
                <a:latin typeface="+mn-ea"/>
                <a:ea typeface="+mn-ea"/>
              </a:rPr>
              <a:t>与位线的交点都是一个存储单元</a:t>
            </a:r>
            <a:r>
              <a:rPr kumimoji="1" lang="zh-CN" altLang="en-US" sz="2400" b="0" smtClean="0">
                <a:solidFill>
                  <a:srgbClr val="000066"/>
                </a:solidFill>
                <a:latin typeface="+mn-ea"/>
                <a:ea typeface="+mn-ea"/>
              </a:rPr>
              <a:t>。</a:t>
            </a:r>
            <a:endParaRPr kumimoji="1" lang="zh-CN" altLang="en-US" sz="2400" b="0">
              <a:solidFill>
                <a:srgbClr val="000066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Char char="•"/>
            </a:pPr>
            <a:r>
              <a:rPr kumimoji="1" lang="zh-CN" altLang="en-US" sz="2400" b="0" smtClean="0">
                <a:solidFill>
                  <a:srgbClr val="000066"/>
                </a:solidFill>
                <a:latin typeface="+mn-ea"/>
                <a:ea typeface="+mn-ea"/>
              </a:rPr>
              <a:t>与教材图</a:t>
            </a:r>
            <a:r>
              <a:rPr kumimoji="1" lang="en-US" altLang="zh-CN" sz="2400" b="0" smtClean="0">
                <a:solidFill>
                  <a:srgbClr val="000066"/>
                </a:solidFill>
                <a:latin typeface="+mn-ea"/>
                <a:ea typeface="+mn-ea"/>
              </a:rPr>
              <a:t>6-2</a:t>
            </a:r>
            <a:r>
              <a:rPr kumimoji="1" lang="zh-CN" altLang="en-US" sz="2400" b="0" smtClean="0">
                <a:solidFill>
                  <a:srgbClr val="000066"/>
                </a:solidFill>
                <a:latin typeface="+mn-ea"/>
                <a:ea typeface="+mn-ea"/>
              </a:rPr>
              <a:t>例题相比，右图中的</a:t>
            </a:r>
            <a:r>
              <a:rPr kumimoji="1" lang="zh-CN" altLang="en-US" sz="2400">
                <a:solidFill>
                  <a:srgbClr val="800000"/>
                </a:solidFill>
                <a:latin typeface="+mn-ea"/>
                <a:ea typeface="+mn-ea"/>
              </a:rPr>
              <a:t>译码器输出低电平有效</a:t>
            </a:r>
            <a:r>
              <a:rPr kumimoji="1" lang="zh-CN" altLang="en-US" sz="2400" b="0" smtClean="0">
                <a:solidFill>
                  <a:srgbClr val="000066"/>
                </a:solidFill>
                <a:latin typeface="+mn-ea"/>
                <a:ea typeface="+mn-ea"/>
              </a:rPr>
              <a:t>，故交点</a:t>
            </a:r>
            <a:r>
              <a:rPr kumimoji="1" lang="zh-CN" altLang="en-US" sz="2400" b="0">
                <a:solidFill>
                  <a:srgbClr val="000066"/>
                </a:solidFill>
                <a:latin typeface="+mn-ea"/>
                <a:ea typeface="+mn-ea"/>
              </a:rPr>
              <a:t>处有</a:t>
            </a:r>
            <a:r>
              <a:rPr kumimoji="1" lang="en-US" altLang="zh-CN" sz="2400" b="0">
                <a:solidFill>
                  <a:srgbClr val="000066"/>
                </a:solidFill>
                <a:latin typeface="+mn-ea"/>
                <a:ea typeface="+mn-ea"/>
              </a:rPr>
              <a:t>MOS</a:t>
            </a:r>
            <a:r>
              <a:rPr kumimoji="1" lang="zh-CN" altLang="en-US" sz="2400" b="0">
                <a:solidFill>
                  <a:srgbClr val="000066"/>
                </a:solidFill>
                <a:latin typeface="+mn-ea"/>
                <a:ea typeface="+mn-ea"/>
              </a:rPr>
              <a:t>管相当存</a:t>
            </a:r>
            <a:r>
              <a:rPr kumimoji="1" lang="en-US" altLang="zh-CN" sz="2400">
                <a:solidFill>
                  <a:srgbClr val="800000"/>
                </a:solidFill>
                <a:latin typeface="+mn-ea"/>
                <a:ea typeface="+mn-ea"/>
              </a:rPr>
              <a:t>0</a:t>
            </a:r>
            <a:r>
              <a:rPr kumimoji="1" lang="zh-CN" altLang="en-US" sz="2400" b="0">
                <a:solidFill>
                  <a:srgbClr val="000066"/>
                </a:solidFill>
                <a:latin typeface="+mn-ea"/>
                <a:ea typeface="+mn-ea"/>
              </a:rPr>
              <a:t>，无</a:t>
            </a:r>
            <a:r>
              <a:rPr kumimoji="1" lang="en-US" altLang="zh-CN" sz="2400" b="0">
                <a:solidFill>
                  <a:srgbClr val="000066"/>
                </a:solidFill>
                <a:latin typeface="+mn-ea"/>
                <a:ea typeface="+mn-ea"/>
              </a:rPr>
              <a:t>MOS</a:t>
            </a:r>
            <a:r>
              <a:rPr kumimoji="1" lang="zh-CN" altLang="en-US" sz="2400" b="0">
                <a:solidFill>
                  <a:srgbClr val="000066"/>
                </a:solidFill>
                <a:latin typeface="+mn-ea"/>
                <a:ea typeface="+mn-ea"/>
              </a:rPr>
              <a:t>管相当存</a:t>
            </a:r>
            <a:r>
              <a:rPr kumimoji="1" lang="en-US" altLang="zh-CN" sz="2400">
                <a:solidFill>
                  <a:srgbClr val="800000"/>
                </a:solidFill>
                <a:latin typeface="+mn-ea"/>
                <a:ea typeface="+mn-ea"/>
              </a:rPr>
              <a:t>1</a:t>
            </a:r>
            <a:r>
              <a:rPr kumimoji="1" lang="zh-CN" altLang="en-US" sz="2400" b="0">
                <a:solidFill>
                  <a:srgbClr val="000066"/>
                </a:solidFill>
                <a:latin typeface="+mn-ea"/>
                <a:ea typeface="+mn-ea"/>
              </a:rPr>
              <a:t>。</a:t>
            </a:r>
          </a:p>
        </p:txBody>
      </p:sp>
      <p:sp>
        <p:nvSpPr>
          <p:cNvPr id="374813" name="Rectangle 29"/>
          <p:cNvSpPr>
            <a:spLocks noChangeArrowheads="1"/>
          </p:cNvSpPr>
          <p:nvPr/>
        </p:nvSpPr>
        <p:spPr bwMode="auto">
          <a:xfrm>
            <a:off x="4778787" y="1573213"/>
            <a:ext cx="3276600" cy="3276600"/>
          </a:xfrm>
          <a:prstGeom prst="rect">
            <a:avLst/>
          </a:prstGeom>
          <a:noFill/>
          <a:ln w="38100">
            <a:solidFill>
              <a:srgbClr val="CC0099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0" name="矩形 9"/>
          <p:cNvSpPr/>
          <p:nvPr/>
        </p:nvSpPr>
        <p:spPr>
          <a:xfrm>
            <a:off x="231394" y="163852"/>
            <a:ext cx="4918526" cy="68326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571500" indent="-571500" fontAlgn="auto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l"/>
            </a:pPr>
            <a:r>
              <a:rPr lang="en-US" altLang="zh-CN" sz="3200" smtClean="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NMOS</a:t>
            </a:r>
            <a:r>
              <a:rPr lang="zh-CN" altLang="en-US" sz="3200" smtClean="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 </a:t>
            </a:r>
            <a:r>
              <a:rPr lang="en-US" altLang="zh-CN" sz="3200" smtClean="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ROM</a:t>
            </a:r>
            <a:r>
              <a:rPr lang="zh-CN" altLang="en-US" sz="3200" smtClean="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基本原理</a:t>
            </a:r>
            <a:endParaRPr lang="zh-CN" altLang="en-US" sz="3200" dirty="0">
              <a:solidFill>
                <a:srgbClr val="0000FF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95488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4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74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" dur="500"/>
                                        <p:tgtEl>
                                          <p:spTgt spid="3748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4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74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" dur="500"/>
                                        <p:tgtEl>
                                          <p:spTgt spid="3748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4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74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6" dur="500"/>
                                        <p:tgtEl>
                                          <p:spTgt spid="3748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4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374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374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97" grpId="0" animBg="1"/>
      <p:bldP spid="374800" grpId="0" animBg="1" autoUpdateAnimBg="0"/>
      <p:bldP spid="374800" grpId="1" animBg="1"/>
      <p:bldP spid="374801" grpId="0" animBg="1"/>
      <p:bldP spid="374801" grpId="1" animBg="1"/>
      <p:bldP spid="374802" grpId="0" animBg="1" autoUpdateAnimBg="0"/>
      <p:bldP spid="374802" grpId="1" animBg="1"/>
      <p:bldP spid="374803" grpId="0" autoUpdateAnimBg="0"/>
      <p:bldP spid="3748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0" y="0"/>
            <a:ext cx="9144000" cy="103498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95263" marR="0" indent="-1952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85200"/>
            <a:ext cx="5675143" cy="68326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571500" indent="-571500" fontAlgn="auto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l"/>
            </a:pPr>
            <a:r>
              <a:rPr lang="zh-CN" altLang="en-US" sz="3200" smtClean="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可编程只读存储器</a:t>
            </a:r>
            <a:r>
              <a:rPr lang="en-US" altLang="zh-CN" sz="32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(PROM)</a:t>
            </a:r>
            <a:endParaRPr lang="zh-CN" altLang="en-US" sz="3200" dirty="0">
              <a:solidFill>
                <a:srgbClr val="0000FF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39236" y="789008"/>
            <a:ext cx="8665527" cy="1052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 anchor="ctr">
            <a:spAutoFit/>
          </a:bodyPr>
          <a:lstStyle/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600" b="0" smtClean="0">
                <a:latin typeface="+mn-ea"/>
                <a:ea typeface="+mn-ea"/>
              </a:rPr>
              <a:t>与</a:t>
            </a:r>
            <a:r>
              <a:rPr lang="en-US" altLang="zh-CN" sz="2600" b="0" smtClean="0">
                <a:latin typeface="+mn-ea"/>
                <a:ea typeface="+mn-ea"/>
              </a:rPr>
              <a:t>ROM</a:t>
            </a:r>
            <a:r>
              <a:rPr lang="zh-CN" altLang="en-US" sz="2600" b="0" smtClean="0">
                <a:latin typeface="+mn-ea"/>
                <a:ea typeface="+mn-ea"/>
              </a:rPr>
              <a:t>在出厂时固定不同，</a:t>
            </a:r>
            <a:r>
              <a:rPr lang="en-US" altLang="zh-CN" sz="2600" smtClean="0">
                <a:latin typeface="+mn-ea"/>
                <a:ea typeface="+mn-ea"/>
              </a:rPr>
              <a:t>PROM</a:t>
            </a:r>
            <a:r>
              <a:rPr lang="zh-CN" altLang="en-US" sz="2600" b="0" smtClean="0">
                <a:latin typeface="+mn-ea"/>
                <a:ea typeface="+mn-ea"/>
              </a:rPr>
              <a:t>在出厂后，用户</a:t>
            </a:r>
            <a:r>
              <a:rPr lang="zh-CN" altLang="en-US" sz="2600" b="0">
                <a:latin typeface="+mn-ea"/>
                <a:ea typeface="+mn-ea"/>
              </a:rPr>
              <a:t>可根据</a:t>
            </a:r>
            <a:r>
              <a:rPr lang="zh-CN" altLang="en-US" sz="2600" b="0" smtClean="0">
                <a:latin typeface="+mn-ea"/>
                <a:ea typeface="+mn-ea"/>
              </a:rPr>
              <a:t>需要进行编程，</a:t>
            </a:r>
            <a:r>
              <a:rPr lang="zh-CN" altLang="en-US" sz="2600" smtClean="0">
                <a:latin typeface="+mn-ea"/>
                <a:ea typeface="+mn-ea"/>
              </a:rPr>
              <a:t>但只能</a:t>
            </a:r>
            <a:r>
              <a:rPr lang="zh-CN" altLang="en-US" sz="2600">
                <a:latin typeface="+mn-ea"/>
                <a:ea typeface="+mn-ea"/>
              </a:rPr>
              <a:t>改写一次</a:t>
            </a:r>
            <a:r>
              <a:rPr lang="en-US" altLang="zh-CN" sz="2600" b="0" smtClean="0">
                <a:latin typeface="+mn-ea"/>
                <a:ea typeface="+mn-ea"/>
              </a:rPr>
              <a:t>。</a:t>
            </a:r>
            <a:endParaRPr lang="zh-CN" altLang="en-US" sz="2600" dirty="0">
              <a:solidFill>
                <a:srgbClr val="A50021"/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lum bright="-100000"/>
          </a:blip>
          <a:stretch>
            <a:fillRect/>
          </a:stretch>
        </p:blipFill>
        <p:spPr>
          <a:xfrm>
            <a:off x="117179" y="1933268"/>
            <a:ext cx="6342654" cy="480281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459833" y="1806141"/>
            <a:ext cx="2580640" cy="4929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0">
                <a:solidFill>
                  <a:srgbClr val="7030A0"/>
                </a:solidFill>
                <a:latin typeface="+mn-ea"/>
                <a:ea typeface="+mn-ea"/>
              </a:rPr>
              <a:t>出厂时每个发射极的熔断丝都是连通</a:t>
            </a:r>
            <a:r>
              <a:rPr lang="zh-CN" altLang="en-US" b="0" smtClean="0">
                <a:solidFill>
                  <a:srgbClr val="7030A0"/>
                </a:solidFill>
                <a:latin typeface="+mn-ea"/>
                <a:ea typeface="+mn-ea"/>
              </a:rPr>
              <a:t>的，</a:t>
            </a:r>
            <a:r>
              <a:rPr lang="zh-CN" altLang="en-US" b="0">
                <a:solidFill>
                  <a:srgbClr val="7030A0"/>
                </a:solidFill>
                <a:latin typeface="+mn-ea"/>
                <a:ea typeface="+mn-ea"/>
              </a:rPr>
              <a:t>存储内容全部为</a:t>
            </a:r>
            <a:r>
              <a:rPr lang="en-US" altLang="zh-CN" b="0" smtClean="0">
                <a:solidFill>
                  <a:srgbClr val="7030A0"/>
                </a:solidFill>
                <a:latin typeface="+mn-ea"/>
                <a:ea typeface="+mn-ea"/>
              </a:rPr>
              <a:t>0。</a:t>
            </a:r>
            <a:r>
              <a:rPr lang="zh-CN" altLang="en-US" b="0">
                <a:solidFill>
                  <a:srgbClr val="7030A0"/>
                </a:solidFill>
                <a:latin typeface="+mn-ea"/>
                <a:ea typeface="+mn-ea"/>
              </a:rPr>
              <a:t>如果想使某单元改写为</a:t>
            </a:r>
            <a:r>
              <a:rPr lang="en-US" altLang="zh-CN" b="0">
                <a:solidFill>
                  <a:srgbClr val="7030A0"/>
                </a:solidFill>
                <a:latin typeface="+mn-ea"/>
                <a:ea typeface="+mn-ea"/>
              </a:rPr>
              <a:t>1</a:t>
            </a:r>
            <a:r>
              <a:rPr lang="zh-CN" altLang="en-US" b="0">
                <a:solidFill>
                  <a:srgbClr val="7030A0"/>
                </a:solidFill>
                <a:latin typeface="+mn-ea"/>
                <a:ea typeface="+mn-ea"/>
              </a:rPr>
              <a:t>，需要使熔断丝通过大电流，使它烧断。一经烧断，再不能恢复。</a:t>
            </a:r>
          </a:p>
          <a:p>
            <a:pPr>
              <a:lnSpc>
                <a:spcPct val="120000"/>
              </a:lnSpc>
            </a:pPr>
            <a:endParaRPr lang="zh-CN" altLang="en-US" b="0">
              <a:solidFill>
                <a:srgbClr val="7030A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4979454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0" y="0"/>
            <a:ext cx="9144000" cy="103498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95263" marR="0" indent="-1952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85200"/>
            <a:ext cx="4865434" cy="63318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571500" indent="-571500" fontAlgn="auto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l"/>
            </a:pPr>
            <a:r>
              <a:rPr lang="zh-CN" altLang="en-US" sz="3200" smtClean="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可擦可编程只读存储器</a:t>
            </a:r>
            <a:endParaRPr lang="zh-CN" altLang="en-US" sz="3200" dirty="0">
              <a:solidFill>
                <a:srgbClr val="0000FF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537335" y="2966916"/>
            <a:ext cx="7215187" cy="1571842"/>
          </a:xfrm>
          <a:prstGeom prst="rect">
            <a:avLst/>
          </a:prstGeom>
          <a:solidFill>
            <a:srgbClr val="D4F0EF"/>
          </a:solidFill>
          <a:ln>
            <a:noFill/>
          </a:ln>
        </p:spPr>
        <p:txBody>
          <a:bodyPr wrap="square" lIns="90000" tIns="46800" rIns="90000" bIns="46800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Blip>
                <a:blip r:embed="rId2"/>
              </a:buBlip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Blip>
                <a:blip r:embed="rId3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Blip>
                <a:blip r:embed="rId4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Blip>
                <a:blip r:embed="rId5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i="0" smtClean="0">
                <a:latin typeface="楷体_GB2312" pitchFamily="49" charset="-122"/>
                <a:ea typeface="楷体_GB2312" pitchFamily="49" charset="-122"/>
              </a:rPr>
              <a:t>☆ </a:t>
            </a:r>
            <a:r>
              <a:rPr kumimoji="1" lang="zh-CN" altLang="en-US" sz="2400" i="0" smtClean="0">
                <a:latin typeface="楷体_GB2312" pitchFamily="49" charset="-122"/>
                <a:ea typeface="楷体_GB2312" pitchFamily="49" charset="-122"/>
              </a:rPr>
              <a:t>电</a:t>
            </a:r>
            <a:r>
              <a:rPr kumimoji="1" lang="zh-CN" altLang="en-US" sz="2400" i="0">
                <a:latin typeface="楷体_GB2312" pitchFamily="49" charset="-122"/>
                <a:ea typeface="楷体_GB2312" pitchFamily="49" charset="-122"/>
              </a:rPr>
              <a:t>擦除，一般芯片内部带有升压电路，可以直接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i="0">
                <a:latin typeface="楷体_GB2312" pitchFamily="49" charset="-122"/>
                <a:ea typeface="楷体_GB2312" pitchFamily="49" charset="-122"/>
              </a:rPr>
              <a:t>  读写</a:t>
            </a:r>
            <a:r>
              <a:rPr kumimoji="1" lang="en-US" altLang="zh-CN" sz="2400" i="0">
                <a:latin typeface="楷体_GB2312" pitchFamily="49" charset="-122"/>
                <a:ea typeface="楷体_GB2312" pitchFamily="49" charset="-122"/>
              </a:rPr>
              <a:t>E</a:t>
            </a:r>
            <a:r>
              <a:rPr kumimoji="1" lang="en-US" altLang="zh-CN" sz="2400" i="0" baseline="30000"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en-US" altLang="zh-CN" sz="2400" i="0">
                <a:latin typeface="楷体_GB2312" pitchFamily="49" charset="-122"/>
                <a:ea typeface="楷体_GB2312" pitchFamily="49" charset="-122"/>
              </a:rPr>
              <a:t>PROM</a:t>
            </a:r>
            <a:r>
              <a:rPr kumimoji="1" lang="zh-CN" altLang="en-US" sz="2400" i="0">
                <a:latin typeface="楷体_GB2312" pitchFamily="49" charset="-122"/>
                <a:ea typeface="楷体_GB2312" pitchFamily="49" charset="-122"/>
              </a:rPr>
              <a:t>，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i="0" smtClean="0">
                <a:latin typeface="楷体_GB2312" pitchFamily="49" charset="-122"/>
                <a:ea typeface="楷体_GB2312" pitchFamily="49" charset="-122"/>
              </a:rPr>
              <a:t>☆ 擦除</a:t>
            </a:r>
            <a:r>
              <a:rPr kumimoji="1" lang="zh-CN" altLang="en-US" sz="2400" i="0">
                <a:latin typeface="楷体_GB2312" pitchFamily="49" charset="-122"/>
                <a:ea typeface="楷体_GB2312" pitchFamily="49" charset="-122"/>
              </a:rPr>
              <a:t>时间较短，可对</a:t>
            </a:r>
            <a:r>
              <a:rPr kumimoji="1" lang="zh-CN" altLang="en-US" sz="2400" i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单个</a:t>
            </a:r>
            <a:r>
              <a:rPr kumimoji="1" lang="zh-CN" altLang="en-US" sz="2400" i="0">
                <a:latin typeface="楷体_GB2312" pitchFamily="49" charset="-122"/>
                <a:ea typeface="楷体_GB2312" pitchFamily="49" charset="-122"/>
              </a:rPr>
              <a:t>存储单元擦除。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i="0" smtClean="0">
                <a:latin typeface="楷体_GB2312" pitchFamily="49" charset="-122"/>
                <a:ea typeface="楷体_GB2312" pitchFamily="49" charset="-122"/>
              </a:rPr>
              <a:t>☆ 读出</a:t>
            </a:r>
            <a:r>
              <a:rPr kumimoji="1" lang="zh-CN" altLang="en-US" sz="2400" i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kumimoji="1" lang="en-US" altLang="zh-CN" sz="2400" i="0">
                <a:latin typeface="楷体_GB2312" pitchFamily="49" charset="-122"/>
                <a:ea typeface="楷体_GB2312" pitchFamily="49" charset="-122"/>
              </a:rPr>
              <a:t>5V</a:t>
            </a:r>
            <a:r>
              <a:rPr kumimoji="1" lang="zh-CN" altLang="en-US" sz="2400" i="0">
                <a:latin typeface="楷体_GB2312" pitchFamily="49" charset="-122"/>
                <a:ea typeface="楷体_GB2312" pitchFamily="49" charset="-122"/>
              </a:rPr>
              <a:t>；擦除：</a:t>
            </a:r>
            <a:r>
              <a:rPr kumimoji="1" lang="en-US" altLang="zh-CN" sz="2400" i="0">
                <a:latin typeface="楷体_GB2312" pitchFamily="49" charset="-122"/>
                <a:ea typeface="楷体_GB2312" pitchFamily="49" charset="-122"/>
              </a:rPr>
              <a:t>20V</a:t>
            </a:r>
            <a:r>
              <a:rPr kumimoji="1" lang="zh-CN" altLang="en-US" sz="2400" i="0">
                <a:latin typeface="楷体_GB2312" pitchFamily="49" charset="-122"/>
                <a:ea typeface="楷体_GB2312" pitchFamily="49" charset="-122"/>
              </a:rPr>
              <a:t>；写入：</a:t>
            </a:r>
            <a:r>
              <a:rPr kumimoji="1" lang="en-US" altLang="zh-CN" sz="2400" i="0">
                <a:latin typeface="楷体_GB2312" pitchFamily="49" charset="-122"/>
                <a:ea typeface="楷体_GB2312" pitchFamily="49" charset="-122"/>
              </a:rPr>
              <a:t>20V</a:t>
            </a:r>
            <a:r>
              <a:rPr kumimoji="1" lang="zh-CN" altLang="en-US" sz="2400" i="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28600" y="673430"/>
            <a:ext cx="713684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Blip>
                <a:blip r:embed="rId2"/>
              </a:buBlip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Blip>
                <a:blip r:embed="rId3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Blip>
                <a:blip r:embed="rId4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Blip>
                <a:blip r:embed="rId5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600" i="0">
                <a:solidFill>
                  <a:srgbClr val="C00000"/>
                </a:solidFill>
                <a:latin typeface="+mn-ea"/>
                <a:ea typeface="+mn-ea"/>
              </a:rPr>
              <a:t>EPROM</a:t>
            </a:r>
            <a:r>
              <a:rPr lang="zh-CN" altLang="en-US" sz="2600" i="0">
                <a:solidFill>
                  <a:srgbClr val="7030A0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sz="2600" i="0">
                <a:solidFill>
                  <a:srgbClr val="7030A0"/>
                </a:solidFill>
                <a:latin typeface="+mn-ea"/>
                <a:ea typeface="+mn-ea"/>
              </a:rPr>
              <a:t>光擦除可编程</a:t>
            </a:r>
            <a:r>
              <a:rPr lang="en-US" altLang="zh-CN" sz="2600" i="0">
                <a:solidFill>
                  <a:srgbClr val="7030A0"/>
                </a:solidFill>
                <a:latin typeface="+mn-ea"/>
                <a:ea typeface="+mn-ea"/>
              </a:rPr>
              <a:t>ROM</a:t>
            </a:r>
            <a:r>
              <a:rPr lang="zh-CN" altLang="en-US" sz="2600" i="0">
                <a:solidFill>
                  <a:srgbClr val="7030A0"/>
                </a:solidFill>
                <a:latin typeface="+mn-ea"/>
                <a:ea typeface="+mn-ea"/>
              </a:rPr>
              <a:t>（</a:t>
            </a:r>
            <a:r>
              <a:rPr lang="en-US" altLang="zh-CN" sz="2600" i="0">
                <a:solidFill>
                  <a:srgbClr val="7030A0"/>
                </a:solidFill>
                <a:latin typeface="+mn-ea"/>
                <a:ea typeface="+mn-ea"/>
              </a:rPr>
              <a:t>UVEPROM</a:t>
            </a:r>
            <a:r>
              <a:rPr lang="zh-CN" altLang="en-US" sz="2600" i="0">
                <a:solidFill>
                  <a:srgbClr val="7030A0"/>
                </a:solidFill>
                <a:latin typeface="+mn-ea"/>
                <a:ea typeface="+mn-ea"/>
              </a:rPr>
              <a:t>）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28600" y="2419283"/>
            <a:ext cx="476408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Blip>
                <a:blip r:embed="rId2"/>
              </a:buBlip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Blip>
                <a:blip r:embed="rId3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Blip>
                <a:blip r:embed="rId4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Blip>
                <a:blip r:embed="rId5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600" i="0">
                <a:solidFill>
                  <a:srgbClr val="C00000"/>
                </a:solidFill>
                <a:latin typeface="+mn-ea"/>
                <a:ea typeface="+mn-ea"/>
              </a:rPr>
              <a:t>E</a:t>
            </a:r>
            <a:r>
              <a:rPr lang="en-US" altLang="zh-CN" sz="2600" i="0" baseline="30000">
                <a:solidFill>
                  <a:srgbClr val="C00000"/>
                </a:solidFill>
                <a:latin typeface="+mn-ea"/>
                <a:ea typeface="+mn-ea"/>
              </a:rPr>
              <a:t>2</a:t>
            </a:r>
            <a:r>
              <a:rPr lang="en-US" altLang="zh-CN" sz="2600" i="0">
                <a:solidFill>
                  <a:srgbClr val="C00000"/>
                </a:solidFill>
                <a:latin typeface="+mn-ea"/>
                <a:ea typeface="+mn-ea"/>
              </a:rPr>
              <a:t>PROM</a:t>
            </a:r>
            <a:r>
              <a:rPr lang="zh-CN" altLang="en-US" sz="2600" i="0">
                <a:solidFill>
                  <a:srgbClr val="7030A0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sz="2600">
                <a:solidFill>
                  <a:srgbClr val="7030A0"/>
                </a:solidFill>
                <a:latin typeface="+mn-ea"/>
                <a:ea typeface="+mn-ea"/>
              </a:rPr>
              <a:t>电</a:t>
            </a:r>
            <a:r>
              <a:rPr lang="zh-CN" altLang="en-US" sz="2600">
                <a:solidFill>
                  <a:srgbClr val="7030A0"/>
                </a:solidFill>
                <a:latin typeface="+mn-ea"/>
                <a:ea typeface="+mn-ea"/>
              </a:rPr>
              <a:t>擦除可编程</a:t>
            </a:r>
            <a:r>
              <a:rPr lang="en-US" altLang="zh-CN" sz="2600">
                <a:solidFill>
                  <a:srgbClr val="7030A0"/>
                </a:solidFill>
                <a:latin typeface="+mn-ea"/>
                <a:ea typeface="+mn-ea"/>
              </a:rPr>
              <a:t>ROM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228600" y="4578560"/>
            <a:ext cx="540968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Blip>
                <a:blip r:embed="rId2"/>
              </a:buBlip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Blip>
                <a:blip r:embed="rId3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Blip>
                <a:blip r:embed="rId4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Blip>
                <a:blip r:embed="rId5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600" i="0">
                <a:solidFill>
                  <a:srgbClr val="C00000"/>
                </a:solidFill>
                <a:latin typeface="+mn-ea"/>
                <a:ea typeface="+mn-ea"/>
              </a:rPr>
              <a:t>FLASH ROM</a:t>
            </a:r>
            <a:r>
              <a:rPr lang="zh-CN" altLang="en-US" sz="2600" i="0">
                <a:solidFill>
                  <a:srgbClr val="7030A0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sz="2600">
                <a:solidFill>
                  <a:srgbClr val="7030A0"/>
                </a:solidFill>
                <a:latin typeface="+mn-ea"/>
                <a:ea typeface="+mn-ea"/>
              </a:rPr>
              <a:t>电擦除可编程</a:t>
            </a:r>
            <a:r>
              <a:rPr lang="en-US" altLang="zh-CN" sz="2600">
                <a:solidFill>
                  <a:srgbClr val="7030A0"/>
                </a:solidFill>
                <a:latin typeface="+mn-ea"/>
                <a:ea typeface="+mn-ea"/>
              </a:rPr>
              <a:t>ROM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537335" y="1198690"/>
            <a:ext cx="7215187" cy="1202510"/>
          </a:xfrm>
          <a:prstGeom prst="rect">
            <a:avLst/>
          </a:prstGeom>
          <a:solidFill>
            <a:srgbClr val="D4F0EF"/>
          </a:solidFill>
          <a:ln>
            <a:noFill/>
          </a:ln>
        </p:spPr>
        <p:txBody>
          <a:bodyPr wrap="square" lIns="90000" tIns="46800" rIns="90000" bIns="46800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Blip>
                <a:blip r:embed="rId2"/>
              </a:buBlip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Blip>
                <a:blip r:embed="rId3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Blip>
                <a:blip r:embed="rId4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Blip>
                <a:blip r:embed="rId5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i="0" smtClean="0">
                <a:latin typeface="楷体_GB2312" pitchFamily="49" charset="-122"/>
                <a:ea typeface="楷体_GB2312" pitchFamily="49" charset="-122"/>
              </a:rPr>
              <a:t>☆ </a:t>
            </a:r>
            <a:r>
              <a:rPr kumimoji="1" lang="zh-CN" altLang="en-US" sz="2400" i="0" smtClean="0">
                <a:latin typeface="楷体_GB2312" pitchFamily="49" charset="-122"/>
                <a:ea typeface="楷体_GB2312" pitchFamily="49" charset="-122"/>
              </a:rPr>
              <a:t>紫外线</a:t>
            </a:r>
            <a:r>
              <a:rPr kumimoji="1" lang="zh-CN" altLang="en-US" sz="2400" i="0">
                <a:latin typeface="楷体_GB2312" pitchFamily="49" charset="-122"/>
                <a:ea typeface="楷体_GB2312" pitchFamily="49" charset="-122"/>
              </a:rPr>
              <a:t>照射擦除，时间长</a:t>
            </a:r>
            <a:r>
              <a:rPr kumimoji="1" lang="en-US" altLang="zh-CN" sz="2400" i="0">
                <a:latin typeface="楷体_GB2312" pitchFamily="49" charset="-122"/>
                <a:ea typeface="楷体_GB2312" pitchFamily="49" charset="-122"/>
              </a:rPr>
              <a:t>20</a:t>
            </a:r>
            <a:r>
              <a:rPr kumimoji="1" lang="zh-CN" altLang="en-US" sz="2400" i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kumimoji="1" lang="en-US" altLang="zh-CN" sz="2400" i="0">
                <a:latin typeface="楷体_GB2312" pitchFamily="49" charset="-122"/>
                <a:ea typeface="楷体_GB2312" pitchFamily="49" charset="-122"/>
              </a:rPr>
              <a:t>30</a:t>
            </a:r>
            <a:r>
              <a:rPr kumimoji="1" lang="zh-CN" altLang="en-US" sz="2400" i="0">
                <a:latin typeface="楷体_GB2312" pitchFamily="49" charset="-122"/>
                <a:ea typeface="楷体_GB2312" pitchFamily="49" charset="-122"/>
              </a:rPr>
              <a:t>分钟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i="0" smtClean="0">
                <a:latin typeface="楷体_GB2312" pitchFamily="49" charset="-122"/>
                <a:ea typeface="楷体_GB2312" pitchFamily="49" charset="-122"/>
              </a:rPr>
              <a:t>☆ </a:t>
            </a:r>
            <a:r>
              <a:rPr kumimoji="1" lang="zh-CN" altLang="en-US" sz="2400" i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整</a:t>
            </a:r>
            <a:r>
              <a:rPr kumimoji="1" lang="zh-CN" altLang="en-US" sz="2400" i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片</a:t>
            </a:r>
            <a:r>
              <a:rPr kumimoji="1" lang="zh-CN" altLang="en-US" sz="2400" i="0">
                <a:latin typeface="楷体_GB2312" pitchFamily="49" charset="-122"/>
                <a:ea typeface="楷体_GB2312" pitchFamily="49" charset="-122"/>
              </a:rPr>
              <a:t>擦除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i="0" smtClean="0">
                <a:latin typeface="楷体_GB2312" pitchFamily="49" charset="-122"/>
                <a:ea typeface="楷体_GB2312" pitchFamily="49" charset="-122"/>
              </a:rPr>
              <a:t>☆ 写入</a:t>
            </a:r>
            <a:r>
              <a:rPr kumimoji="1" lang="zh-CN" altLang="en-US" sz="2400" i="0">
                <a:latin typeface="楷体_GB2312" pitchFamily="49" charset="-122"/>
                <a:ea typeface="楷体_GB2312" pitchFamily="49" charset="-122"/>
              </a:rPr>
              <a:t>一般需要专门的工具</a:t>
            </a: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1537335" y="5141582"/>
            <a:ext cx="7215187" cy="1571842"/>
          </a:xfrm>
          <a:prstGeom prst="rect">
            <a:avLst/>
          </a:prstGeom>
          <a:solidFill>
            <a:srgbClr val="D4F0EF"/>
          </a:solidFill>
          <a:ln>
            <a:noFill/>
          </a:ln>
        </p:spPr>
        <p:txBody>
          <a:bodyPr wrap="square" lIns="90000" tIns="46800" rIns="90000" bIns="46800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Blip>
                <a:blip r:embed="rId2"/>
              </a:buBlip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Blip>
                <a:blip r:embed="rId3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Blip>
                <a:blip r:embed="rId4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Blip>
                <a:blip r:embed="rId5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i="0" smtClean="0">
                <a:latin typeface="楷体_GB2312" pitchFamily="49" charset="-122"/>
                <a:ea typeface="楷体_GB2312" pitchFamily="49" charset="-122"/>
              </a:rPr>
              <a:t>☆ </a:t>
            </a:r>
            <a:r>
              <a:rPr kumimoji="1" lang="zh-CN" altLang="en-US" sz="2400" i="0" smtClean="0">
                <a:latin typeface="楷体_GB2312" pitchFamily="49" charset="-122"/>
                <a:ea typeface="楷体_GB2312" pitchFamily="49" charset="-122"/>
              </a:rPr>
              <a:t>结合</a:t>
            </a:r>
            <a:r>
              <a:rPr kumimoji="1" lang="en-US" altLang="zh-CN" sz="2400" i="0">
                <a:latin typeface="楷体_GB2312" pitchFamily="49" charset="-122"/>
                <a:ea typeface="楷体_GB2312" pitchFamily="49" charset="-122"/>
              </a:rPr>
              <a:t>EPROM</a:t>
            </a:r>
            <a:r>
              <a:rPr kumimoji="1" lang="zh-CN" altLang="en-US" sz="2400" i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kumimoji="1" lang="en-US" altLang="zh-CN" sz="2400" i="0">
                <a:latin typeface="楷体_GB2312" pitchFamily="49" charset="-122"/>
                <a:ea typeface="楷体_GB2312" pitchFamily="49" charset="-122"/>
              </a:rPr>
              <a:t>E</a:t>
            </a:r>
            <a:r>
              <a:rPr kumimoji="1" lang="en-US" altLang="zh-CN" sz="2400" i="0" baseline="30000"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en-US" altLang="zh-CN" sz="2400" i="0">
                <a:latin typeface="楷体_GB2312" pitchFamily="49" charset="-122"/>
                <a:ea typeface="楷体_GB2312" pitchFamily="49" charset="-122"/>
              </a:rPr>
              <a:t>PROM</a:t>
            </a:r>
            <a:r>
              <a:rPr kumimoji="1" lang="zh-CN" altLang="en-US" sz="2400" i="0">
                <a:latin typeface="楷体_GB2312" pitchFamily="49" charset="-122"/>
                <a:ea typeface="楷体_GB2312" pitchFamily="49" charset="-122"/>
              </a:rPr>
              <a:t>的特点，构成的电路形式简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i="0">
                <a:latin typeface="楷体_GB2312" pitchFamily="49" charset="-122"/>
                <a:ea typeface="楷体_GB2312" pitchFamily="49" charset="-122"/>
              </a:rPr>
              <a:t>  单，集成度高，可靠性好。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i="0" smtClean="0">
                <a:latin typeface="楷体_GB2312" pitchFamily="49" charset="-122"/>
                <a:ea typeface="楷体_GB2312" pitchFamily="49" charset="-122"/>
              </a:rPr>
              <a:t>☆ 擦除</a:t>
            </a:r>
            <a:r>
              <a:rPr kumimoji="1" lang="zh-CN" altLang="en-US" sz="2400" i="0">
                <a:latin typeface="楷体_GB2312" pitchFamily="49" charset="-122"/>
                <a:ea typeface="楷体_GB2312" pitchFamily="49" charset="-122"/>
              </a:rPr>
              <a:t>时间短</a:t>
            </a:r>
            <a:r>
              <a:rPr kumimoji="1" lang="en-US" altLang="zh-CN" sz="2400" i="0">
                <a:latin typeface="楷体_GB2312" pitchFamily="49" charset="-122"/>
                <a:ea typeface="楷体_GB2312" pitchFamily="49" charset="-122"/>
              </a:rPr>
              <a:t>(ms</a:t>
            </a:r>
            <a:r>
              <a:rPr kumimoji="1" lang="zh-CN" altLang="en-US" sz="2400" i="0">
                <a:latin typeface="楷体_GB2312" pitchFamily="49" charset="-122"/>
                <a:ea typeface="楷体_GB2312" pitchFamily="49" charset="-122"/>
              </a:rPr>
              <a:t>级</a:t>
            </a:r>
            <a:r>
              <a:rPr kumimoji="1" lang="en-US" altLang="zh-CN" sz="2400" i="0"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sz="2400" i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1" lang="zh-CN" altLang="en-US" sz="2400" i="0">
                <a:solidFill>
                  <a:srgbClr val="0000FF"/>
                </a:solidFill>
                <a:ea typeface="楷体_GB2312" pitchFamily="49" charset="-122"/>
              </a:rPr>
              <a:t>整片</a:t>
            </a:r>
            <a:r>
              <a:rPr kumimoji="1" lang="zh-CN" altLang="en-US" sz="2400" i="0">
                <a:ea typeface="楷体_GB2312" pitchFamily="49" charset="-122"/>
              </a:rPr>
              <a:t>擦除、或</a:t>
            </a:r>
            <a:r>
              <a:rPr kumimoji="1" lang="zh-CN" altLang="en-US" sz="2400" i="0">
                <a:solidFill>
                  <a:srgbClr val="0000FF"/>
                </a:solidFill>
                <a:ea typeface="楷体_GB2312" pitchFamily="49" charset="-122"/>
              </a:rPr>
              <a:t>分块</a:t>
            </a:r>
            <a:r>
              <a:rPr kumimoji="1" lang="zh-CN" altLang="en-US" sz="2400" i="0">
                <a:ea typeface="楷体_GB2312" pitchFamily="49" charset="-122"/>
              </a:rPr>
              <a:t>擦除。</a:t>
            </a:r>
            <a:endParaRPr kumimoji="1" lang="zh-CN" altLang="en-US" sz="2400" i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i="0" smtClean="0">
                <a:latin typeface="楷体_GB2312" pitchFamily="49" charset="-122"/>
                <a:ea typeface="楷体_GB2312" pitchFamily="49" charset="-122"/>
              </a:rPr>
              <a:t>☆ 读出</a:t>
            </a:r>
            <a:r>
              <a:rPr kumimoji="1" lang="zh-CN" altLang="en-US" sz="2400" i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kumimoji="1" lang="en-US" altLang="zh-CN" sz="2400" i="0">
                <a:latin typeface="楷体_GB2312" pitchFamily="49" charset="-122"/>
                <a:ea typeface="楷体_GB2312" pitchFamily="49" charset="-122"/>
              </a:rPr>
              <a:t>5V</a:t>
            </a:r>
            <a:r>
              <a:rPr kumimoji="1" lang="zh-CN" altLang="en-US" sz="2400" i="0">
                <a:latin typeface="楷体_GB2312" pitchFamily="49" charset="-122"/>
                <a:ea typeface="楷体_GB2312" pitchFamily="49" charset="-122"/>
              </a:rPr>
              <a:t>；写入：</a:t>
            </a:r>
            <a:r>
              <a:rPr kumimoji="1" lang="en-US" altLang="zh-CN" sz="2400" i="0">
                <a:latin typeface="楷体_GB2312" pitchFamily="49" charset="-122"/>
                <a:ea typeface="楷体_GB2312" pitchFamily="49" charset="-122"/>
              </a:rPr>
              <a:t>12V</a:t>
            </a:r>
            <a:r>
              <a:rPr kumimoji="1" lang="zh-CN" altLang="en-US" sz="2400" i="0">
                <a:latin typeface="楷体_GB2312" pitchFamily="49" charset="-122"/>
                <a:ea typeface="楷体_GB2312" pitchFamily="49" charset="-122"/>
              </a:rPr>
              <a:t>；擦除：</a:t>
            </a:r>
            <a:r>
              <a:rPr kumimoji="1" lang="en-US" altLang="zh-CN" sz="2400" i="0">
                <a:latin typeface="楷体_GB2312" pitchFamily="49" charset="-122"/>
                <a:ea typeface="楷体_GB2312" pitchFamily="49" charset="-122"/>
              </a:rPr>
              <a:t>12V(</a:t>
            </a:r>
            <a:r>
              <a:rPr kumimoji="1" lang="zh-CN" altLang="en-US" sz="2400" i="0">
                <a:latin typeface="楷体_GB2312" pitchFamily="49" charset="-122"/>
                <a:ea typeface="楷体_GB2312" pitchFamily="49" charset="-122"/>
              </a:rPr>
              <a:t>整块擦除</a:t>
            </a:r>
            <a:r>
              <a:rPr kumimoji="1" lang="en-US" altLang="zh-CN" sz="2400" i="0"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2225632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  <p:bldP spid="12" grpId="0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0" y="0"/>
            <a:ext cx="9144000" cy="103498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95263" marR="0" indent="-1952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6070893" cy="138961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571500" indent="-571500" fontAlgn="auto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l"/>
            </a:pPr>
            <a:r>
              <a:rPr lang="zh-CN" altLang="en-US" sz="3200" smtClean="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快</a:t>
            </a:r>
            <a:r>
              <a:rPr lang="zh-CN" altLang="en-US" sz="32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闪存储器</a:t>
            </a:r>
            <a:r>
              <a:rPr lang="en-US" altLang="zh-CN" sz="32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(Flash Memory)</a:t>
            </a:r>
          </a:p>
          <a:p>
            <a:pPr marL="571500" indent="-571500" fontAlgn="auto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l"/>
            </a:pPr>
            <a:endParaRPr lang="zh-CN" altLang="en-US" sz="3200" dirty="0">
              <a:solidFill>
                <a:srgbClr val="0000FF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39236" y="593598"/>
            <a:ext cx="8665527" cy="4081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 anchor="ctr">
            <a:spAutoFit/>
          </a:bodyPr>
          <a:lstStyle/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b="0">
                <a:latin typeface="+mn-ea"/>
                <a:ea typeface="+mn-ea"/>
              </a:rPr>
              <a:t>存储单元采用</a:t>
            </a:r>
            <a:r>
              <a:rPr lang="zh-CN" altLang="en-US">
                <a:latin typeface="+mn-ea"/>
                <a:ea typeface="+mn-ea"/>
              </a:rPr>
              <a:t>浮栅隧道氧化层</a:t>
            </a:r>
            <a:r>
              <a:rPr lang="en-US" altLang="zh-CN">
                <a:latin typeface="+mn-ea"/>
                <a:ea typeface="+mn-ea"/>
              </a:rPr>
              <a:t>MOS</a:t>
            </a:r>
            <a:r>
              <a:rPr lang="zh-CN" altLang="en-US">
                <a:latin typeface="+mn-ea"/>
                <a:ea typeface="+mn-ea"/>
              </a:rPr>
              <a:t>管</a:t>
            </a:r>
            <a:r>
              <a:rPr lang="zh-CN" altLang="en-US" b="0" smtClean="0">
                <a:latin typeface="+mn-ea"/>
                <a:ea typeface="+mn-ea"/>
              </a:rPr>
              <a:t>。</a:t>
            </a:r>
            <a:r>
              <a:rPr lang="zh-CN" altLang="en-US">
                <a:solidFill>
                  <a:srgbClr val="7030A0"/>
                </a:solidFill>
                <a:latin typeface="+mn-ea"/>
                <a:ea typeface="+mn-ea"/>
              </a:rPr>
              <a:t>根据浮置</a:t>
            </a:r>
            <a:r>
              <a:rPr lang="zh-CN" altLang="en-US" smtClean="0">
                <a:solidFill>
                  <a:srgbClr val="7030A0"/>
                </a:solidFill>
                <a:latin typeface="+mn-ea"/>
                <a:ea typeface="+mn-ea"/>
              </a:rPr>
              <a:t>栅</a:t>
            </a:r>
            <a:r>
              <a:rPr lang="en-US" altLang="zh-CN">
                <a:solidFill>
                  <a:srgbClr val="C00000"/>
                </a:solidFill>
                <a:latin typeface="+mn-ea"/>
              </a:rPr>
              <a:t>G</a:t>
            </a:r>
            <a:r>
              <a:rPr lang="en-US" altLang="zh-CN" baseline="-25000">
                <a:solidFill>
                  <a:srgbClr val="C00000"/>
                </a:solidFill>
                <a:latin typeface="+mn-ea"/>
              </a:rPr>
              <a:t>f</a:t>
            </a:r>
            <a:r>
              <a:rPr lang="zh-CN" altLang="en-US" smtClean="0">
                <a:solidFill>
                  <a:srgbClr val="7030A0"/>
                </a:solidFill>
                <a:latin typeface="+mn-ea"/>
                <a:ea typeface="+mn-ea"/>
              </a:rPr>
              <a:t>上</a:t>
            </a:r>
            <a:r>
              <a:rPr lang="zh-CN" altLang="en-US">
                <a:solidFill>
                  <a:srgbClr val="7030A0"/>
                </a:solidFill>
                <a:latin typeface="+mn-ea"/>
                <a:ea typeface="+mn-ea"/>
              </a:rPr>
              <a:t>是否有电荷来区分</a:t>
            </a:r>
            <a:r>
              <a:rPr lang="en-US" altLang="zh-CN">
                <a:solidFill>
                  <a:srgbClr val="7030A0"/>
                </a:solidFill>
                <a:latin typeface="+mn-ea"/>
                <a:ea typeface="+mn-ea"/>
              </a:rPr>
              <a:t>1</a:t>
            </a:r>
            <a:r>
              <a:rPr lang="zh-CN" altLang="en-US">
                <a:solidFill>
                  <a:srgbClr val="7030A0"/>
                </a:solidFill>
                <a:latin typeface="+mn-ea"/>
                <a:ea typeface="+mn-ea"/>
              </a:rPr>
              <a:t>和</a:t>
            </a:r>
            <a:r>
              <a:rPr lang="en-US" altLang="zh-CN" smtClean="0">
                <a:solidFill>
                  <a:srgbClr val="7030A0"/>
                </a:solidFill>
                <a:latin typeface="+mn-ea"/>
                <a:ea typeface="+mn-ea"/>
              </a:rPr>
              <a:t>0（</a:t>
            </a:r>
            <a:r>
              <a:rPr lang="en-US" altLang="zh-CN">
                <a:solidFill>
                  <a:srgbClr val="C00000"/>
                </a:solidFill>
                <a:latin typeface="+mn-ea"/>
              </a:rPr>
              <a:t> G</a:t>
            </a:r>
            <a:r>
              <a:rPr lang="en-US" altLang="zh-CN" baseline="-25000">
                <a:solidFill>
                  <a:srgbClr val="C00000"/>
                </a:solidFill>
                <a:latin typeface="+mn-ea"/>
              </a:rPr>
              <a:t>f</a:t>
            </a:r>
            <a:r>
              <a:rPr lang="zh-CN" altLang="en-US" smtClean="0">
                <a:solidFill>
                  <a:srgbClr val="7030A0"/>
                </a:solidFill>
                <a:latin typeface="+mn-ea"/>
                <a:ea typeface="+mn-ea"/>
              </a:rPr>
              <a:t>控制漏源极是否导通</a:t>
            </a:r>
            <a:r>
              <a:rPr lang="en-US" altLang="zh-CN" smtClean="0">
                <a:solidFill>
                  <a:srgbClr val="7030A0"/>
                </a:solidFill>
                <a:latin typeface="+mn-ea"/>
                <a:ea typeface="+mn-ea"/>
              </a:rPr>
              <a:t>）</a:t>
            </a:r>
            <a:r>
              <a:rPr lang="zh-CN" altLang="en-US" smtClean="0">
                <a:solidFill>
                  <a:srgbClr val="7030A0"/>
                </a:solidFill>
                <a:latin typeface="+mn-ea"/>
                <a:ea typeface="+mn-ea"/>
              </a:rPr>
              <a:t>。</a:t>
            </a:r>
            <a:endParaRPr lang="en-US" altLang="zh-CN" smtClean="0">
              <a:solidFill>
                <a:srgbClr val="7030A0"/>
              </a:solidFill>
              <a:latin typeface="+mn-ea"/>
              <a:ea typeface="+mn-ea"/>
            </a:endParaRPr>
          </a:p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b="0" smtClean="0">
                <a:latin typeface="+mn-ea"/>
                <a:ea typeface="+mn-ea"/>
              </a:rPr>
              <a:t>当</a:t>
            </a:r>
            <a:r>
              <a:rPr lang="en-US" altLang="zh-CN" b="0" smtClean="0">
                <a:latin typeface="+mn-ea"/>
                <a:ea typeface="+mn-ea"/>
              </a:rPr>
              <a:t>G</a:t>
            </a:r>
            <a:r>
              <a:rPr lang="en-US" altLang="zh-CN" b="0" baseline="-25000">
                <a:latin typeface="+mn-ea"/>
              </a:rPr>
              <a:t>C</a:t>
            </a:r>
            <a:r>
              <a:rPr lang="zh-CN" altLang="en-US" b="0" smtClean="0">
                <a:latin typeface="+mn-ea"/>
                <a:ea typeface="+mn-ea"/>
              </a:rPr>
              <a:t>与</a:t>
            </a:r>
            <a:r>
              <a:rPr lang="en-US" altLang="zh-CN" b="0">
                <a:latin typeface="+mn-ea"/>
                <a:ea typeface="+mn-ea"/>
              </a:rPr>
              <a:t>D</a:t>
            </a:r>
            <a:r>
              <a:rPr lang="zh-CN" altLang="en-US" b="0">
                <a:latin typeface="+mn-ea"/>
                <a:ea typeface="+mn-ea"/>
              </a:rPr>
              <a:t>之间加高压时</a:t>
            </a:r>
            <a:r>
              <a:rPr lang="en-US" altLang="zh-CN" b="0">
                <a:latin typeface="+mn-ea"/>
                <a:ea typeface="+mn-ea"/>
              </a:rPr>
              <a:t>(</a:t>
            </a:r>
            <a:r>
              <a:rPr lang="zh-CN" altLang="en-US" b="0">
                <a:latin typeface="+mn-ea"/>
                <a:ea typeface="+mn-ea"/>
              </a:rPr>
              <a:t>可正可负</a:t>
            </a:r>
            <a:r>
              <a:rPr lang="en-US" altLang="zh-CN" b="0">
                <a:latin typeface="+mn-ea"/>
                <a:ea typeface="+mn-ea"/>
              </a:rPr>
              <a:t>)</a:t>
            </a:r>
            <a:r>
              <a:rPr lang="zh-CN" altLang="en-US" b="0">
                <a:latin typeface="+mn-ea"/>
                <a:ea typeface="+mn-ea"/>
              </a:rPr>
              <a:t>，薄氧化层被击穿，形成导电隧道，漏区电子可以到达浮</a:t>
            </a:r>
            <a:r>
              <a:rPr lang="zh-CN" altLang="en-US" b="0" smtClean="0">
                <a:latin typeface="+mn-ea"/>
                <a:ea typeface="+mn-ea"/>
              </a:rPr>
              <a:t>栅</a:t>
            </a:r>
            <a:r>
              <a:rPr lang="en-US" altLang="zh-CN" smtClean="0">
                <a:solidFill>
                  <a:srgbClr val="C00000"/>
                </a:solidFill>
                <a:latin typeface="+mn-ea"/>
              </a:rPr>
              <a:t>G</a:t>
            </a:r>
            <a:r>
              <a:rPr lang="en-US" altLang="zh-CN" baseline="-25000" smtClean="0">
                <a:solidFill>
                  <a:srgbClr val="C00000"/>
                </a:solidFill>
                <a:latin typeface="+mn-ea"/>
              </a:rPr>
              <a:t>f </a:t>
            </a:r>
            <a:r>
              <a:rPr lang="en-US" altLang="zh-CN" b="0" smtClean="0">
                <a:latin typeface="+mn-ea"/>
                <a:ea typeface="+mn-ea"/>
              </a:rPr>
              <a:t>(</a:t>
            </a:r>
            <a:r>
              <a:rPr lang="en-US" altLang="zh-CN" b="0">
                <a:latin typeface="+mn-ea"/>
                <a:ea typeface="+mn-ea"/>
              </a:rPr>
              <a:t>G</a:t>
            </a:r>
            <a:r>
              <a:rPr lang="en-US" altLang="zh-CN" b="0" baseline="-25000">
                <a:latin typeface="+mn-ea"/>
                <a:ea typeface="+mn-ea"/>
              </a:rPr>
              <a:t>C</a:t>
            </a:r>
            <a:r>
              <a:rPr lang="en-US" altLang="zh-CN" b="0">
                <a:latin typeface="+mn-ea"/>
                <a:ea typeface="+mn-ea"/>
              </a:rPr>
              <a:t>D</a:t>
            </a:r>
            <a:r>
              <a:rPr lang="zh-CN" altLang="en-US" b="0">
                <a:latin typeface="+mn-ea"/>
                <a:ea typeface="+mn-ea"/>
              </a:rPr>
              <a:t>间加正电压</a:t>
            </a:r>
            <a:r>
              <a:rPr lang="en-US" altLang="zh-CN" b="0">
                <a:latin typeface="+mn-ea"/>
                <a:ea typeface="+mn-ea"/>
              </a:rPr>
              <a:t>)</a:t>
            </a:r>
            <a:r>
              <a:rPr lang="zh-CN" altLang="en-US" b="0">
                <a:latin typeface="+mn-ea"/>
                <a:ea typeface="+mn-ea"/>
              </a:rPr>
              <a:t>，浮栅电子也可以到达漏区</a:t>
            </a:r>
            <a:r>
              <a:rPr lang="en-US" altLang="zh-CN" b="0">
                <a:latin typeface="+mn-ea"/>
                <a:ea typeface="+mn-ea"/>
              </a:rPr>
              <a:t>(G</a:t>
            </a:r>
            <a:r>
              <a:rPr lang="en-US" altLang="zh-CN" b="0" baseline="-25000">
                <a:latin typeface="+mn-ea"/>
                <a:ea typeface="+mn-ea"/>
              </a:rPr>
              <a:t>C</a:t>
            </a:r>
            <a:r>
              <a:rPr lang="en-US" altLang="zh-CN" b="0">
                <a:latin typeface="+mn-ea"/>
                <a:ea typeface="+mn-ea"/>
              </a:rPr>
              <a:t>D</a:t>
            </a:r>
            <a:r>
              <a:rPr lang="zh-CN" altLang="en-US" b="0">
                <a:latin typeface="+mn-ea"/>
                <a:ea typeface="+mn-ea"/>
              </a:rPr>
              <a:t>间负电压</a:t>
            </a:r>
            <a:r>
              <a:rPr lang="en-US" altLang="zh-CN" b="0">
                <a:latin typeface="+mn-ea"/>
                <a:ea typeface="+mn-ea"/>
              </a:rPr>
              <a:t>)</a:t>
            </a:r>
            <a:r>
              <a:rPr lang="zh-CN" altLang="en-US" b="0" smtClean="0">
                <a:latin typeface="+mn-ea"/>
                <a:ea typeface="+mn-ea"/>
              </a:rPr>
              <a:t>，因此</a:t>
            </a:r>
            <a:r>
              <a:rPr lang="zh-CN" altLang="en-US" smtClean="0">
                <a:latin typeface="+mn-ea"/>
                <a:ea typeface="+mn-ea"/>
              </a:rPr>
              <a:t>写入</a:t>
            </a:r>
            <a:r>
              <a:rPr lang="zh-CN" altLang="en-US">
                <a:latin typeface="+mn-ea"/>
                <a:ea typeface="+mn-ea"/>
              </a:rPr>
              <a:t>和擦除都可以通过电信号来实现</a:t>
            </a:r>
            <a:r>
              <a:rPr lang="zh-CN" altLang="en-US" smtClean="0">
                <a:latin typeface="+mn-ea"/>
                <a:ea typeface="+mn-ea"/>
              </a:rPr>
              <a:t>。</a:t>
            </a:r>
            <a:r>
              <a:rPr lang="zh-CN" altLang="en-US" b="0">
                <a:latin typeface="+mn-ea"/>
                <a:ea typeface="+mn-ea"/>
              </a:rPr>
              <a:t>与</a:t>
            </a:r>
            <a:r>
              <a:rPr lang="en-US" altLang="zh-CN" b="0">
                <a:latin typeface="+mn-ea"/>
                <a:ea typeface="+mn-ea"/>
              </a:rPr>
              <a:t>E</a:t>
            </a:r>
            <a:r>
              <a:rPr lang="en-US" altLang="zh-CN" b="0" baseline="30000">
                <a:latin typeface="+mn-ea"/>
                <a:ea typeface="+mn-ea"/>
              </a:rPr>
              <a:t>2</a:t>
            </a:r>
            <a:r>
              <a:rPr lang="en-US" altLang="zh-CN" b="0">
                <a:latin typeface="+mn-ea"/>
                <a:ea typeface="+mn-ea"/>
              </a:rPr>
              <a:t>PROM</a:t>
            </a:r>
            <a:r>
              <a:rPr lang="zh-CN" altLang="en-US" b="0" smtClean="0">
                <a:latin typeface="+mn-ea"/>
                <a:ea typeface="+mn-ea"/>
              </a:rPr>
              <a:t>相比</a:t>
            </a:r>
            <a:r>
              <a:rPr lang="zh-CN" altLang="en-US" smtClean="0">
                <a:latin typeface="+mn-ea"/>
                <a:ea typeface="+mn-ea"/>
              </a:rPr>
              <a:t>，</a:t>
            </a:r>
            <a:r>
              <a:rPr lang="en-US" altLang="zh-CN" smtClean="0">
                <a:solidFill>
                  <a:srgbClr val="C00000"/>
                </a:solidFill>
                <a:latin typeface="+mn-ea"/>
                <a:ea typeface="+mn-ea"/>
              </a:rPr>
              <a:t>Flash</a:t>
            </a:r>
            <a:r>
              <a:rPr lang="zh-CN" altLang="en-US" b="0" smtClean="0">
                <a:latin typeface="+mn-ea"/>
                <a:ea typeface="+mn-ea"/>
              </a:rPr>
              <a:t>擦除时间更短</a:t>
            </a:r>
            <a:r>
              <a:rPr lang="zh-CN" altLang="en-US" b="0">
                <a:latin typeface="+mn-ea"/>
                <a:ea typeface="+mn-ea"/>
              </a:rPr>
              <a:t>，集成度高、容量大，应用广泛。</a:t>
            </a:r>
            <a:endParaRPr lang="en-US" altLang="zh-CN" b="0">
              <a:latin typeface="+mn-ea"/>
              <a:ea typeface="+mn-ea"/>
            </a:endParaRPr>
          </a:p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Arial" panose="020B0604020202020204" pitchFamily="34" charset="0"/>
              <a:buChar char="•"/>
              <a:defRPr/>
            </a:pPr>
            <a:endParaRPr lang="zh-CN" altLang="en-US" b="0">
              <a:latin typeface="+mn-ea"/>
              <a:ea typeface="+mn-ea"/>
            </a:endParaRPr>
          </a:p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Arial" panose="020B0604020202020204" pitchFamily="34" charset="0"/>
              <a:buChar char="•"/>
              <a:defRPr/>
            </a:pPr>
            <a:endParaRPr lang="zh-CN" altLang="en-US" dirty="0">
              <a:solidFill>
                <a:srgbClr val="A50021"/>
              </a:solidFill>
              <a:latin typeface="+mn-ea"/>
              <a:ea typeface="+mn-ea"/>
              <a:cs typeface="Times New Roman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83356" y="3802574"/>
            <a:ext cx="7689211" cy="305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52137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0" y="20096"/>
            <a:ext cx="9144000" cy="103498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95263" marR="0" indent="-1952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85200"/>
            <a:ext cx="4652236" cy="63318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571500" indent="-571500" fontAlgn="auto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l"/>
            </a:pPr>
            <a:r>
              <a:rPr lang="zh-CN" altLang="en-US" sz="3200" smtClean="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随机存取存储器</a:t>
            </a:r>
            <a:r>
              <a:rPr lang="en-US" altLang="zh-CN" sz="3200" smtClean="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RAM</a:t>
            </a:r>
            <a:endParaRPr lang="zh-CN" altLang="en-US" sz="3200" dirty="0">
              <a:solidFill>
                <a:srgbClr val="0000FF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pic>
        <p:nvPicPr>
          <p:cNvPr id="9" name="Picture 1" descr="C:\Users\Administrator\AppData\Roaming\Tencent\Users\1092842674\QQ\WinTemp\RichOle\WWJZ}K~]`AO2H48B2_%I$O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40" y="2928251"/>
            <a:ext cx="3452812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 descr="C:\Users\Administrator\AppData\Roaming\Tencent\Users\1092842674\QQ\WinTemp\RichOle\HH)GKD(9]@$F}$1581~MNX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045" y="2816446"/>
            <a:ext cx="5019675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338560" y="803587"/>
            <a:ext cx="8466880" cy="2012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000" indent="-342000">
              <a:lnSpc>
                <a:spcPct val="120000"/>
              </a:lnSpc>
              <a:buClr>
                <a:srgbClr val="0000FF"/>
              </a:buClr>
              <a:buFont typeface="Arial" panose="020B0604020202020204" pitchFamily="34" charset="0"/>
              <a:buChar char="•"/>
            </a:pPr>
            <a:r>
              <a:rPr lang="zh-CN" altLang="en-US" sz="2600" b="0">
                <a:latin typeface="+mn-ea"/>
                <a:ea typeface="+mn-ea"/>
              </a:rPr>
              <a:t>随机存取存储器（</a:t>
            </a:r>
            <a:r>
              <a:rPr lang="en-US" altLang="zh-CN" sz="2600" b="0">
                <a:latin typeface="+mn-ea"/>
                <a:ea typeface="+mn-ea"/>
              </a:rPr>
              <a:t>RAM</a:t>
            </a:r>
            <a:r>
              <a:rPr lang="zh-CN" altLang="en-US" sz="2600" b="0" smtClean="0">
                <a:latin typeface="+mn-ea"/>
                <a:ea typeface="+mn-ea"/>
              </a:rPr>
              <a:t>）可以</a:t>
            </a:r>
            <a:r>
              <a:rPr lang="zh-CN" altLang="en-US" sz="2600" b="0">
                <a:latin typeface="+mn-ea"/>
                <a:ea typeface="+mn-ea"/>
              </a:rPr>
              <a:t>从任意选定的单元</a:t>
            </a:r>
            <a:r>
              <a:rPr lang="zh-CN" altLang="en-US" sz="2600">
                <a:solidFill>
                  <a:srgbClr val="800000"/>
                </a:solidFill>
                <a:latin typeface="+mn-ea"/>
                <a:ea typeface="+mn-ea"/>
              </a:rPr>
              <a:t>读出</a:t>
            </a:r>
            <a:r>
              <a:rPr lang="zh-CN" altLang="en-US" sz="2600" b="0">
                <a:latin typeface="+mn-ea"/>
                <a:ea typeface="+mn-ea"/>
              </a:rPr>
              <a:t>数据，或将数据</a:t>
            </a:r>
            <a:r>
              <a:rPr lang="zh-CN" altLang="en-US" sz="2600">
                <a:solidFill>
                  <a:srgbClr val="800000"/>
                </a:solidFill>
                <a:latin typeface="+mn-ea"/>
                <a:ea typeface="+mn-ea"/>
              </a:rPr>
              <a:t>写入</a:t>
            </a:r>
            <a:r>
              <a:rPr lang="zh-CN" altLang="en-US" sz="2600" b="0">
                <a:latin typeface="+mn-ea"/>
                <a:ea typeface="+mn-ea"/>
              </a:rPr>
              <a:t>任意选定的存储单元。</a:t>
            </a:r>
          </a:p>
          <a:p>
            <a:pPr marL="342000" indent="-342000">
              <a:lnSpc>
                <a:spcPct val="120000"/>
              </a:lnSpc>
              <a:buClr>
                <a:srgbClr val="0000FF"/>
              </a:buClr>
              <a:buFont typeface="Arial" panose="020B0604020202020204" pitchFamily="34" charset="0"/>
              <a:buChar char="•"/>
            </a:pPr>
            <a:r>
              <a:rPr lang="en-US" altLang="zh-CN" sz="2600" b="0">
                <a:latin typeface="+mn-ea"/>
                <a:ea typeface="+mn-ea"/>
              </a:rPr>
              <a:t>RAM</a:t>
            </a:r>
            <a:r>
              <a:rPr lang="zh-CN" altLang="en-US" sz="2600" b="0">
                <a:latin typeface="+mn-ea"/>
                <a:ea typeface="+mn-ea"/>
              </a:rPr>
              <a:t>分为静态</a:t>
            </a:r>
            <a:r>
              <a:rPr lang="en-US" altLang="zh-CN" sz="2600" b="0">
                <a:latin typeface="+mn-ea"/>
                <a:ea typeface="+mn-ea"/>
              </a:rPr>
              <a:t>RAM</a:t>
            </a:r>
            <a:r>
              <a:rPr lang="zh-CN" altLang="en-US" sz="2600" b="0">
                <a:latin typeface="+mn-ea"/>
                <a:ea typeface="+mn-ea"/>
              </a:rPr>
              <a:t>和动态</a:t>
            </a:r>
            <a:r>
              <a:rPr lang="en-US" altLang="zh-CN" sz="2600" b="0">
                <a:latin typeface="+mn-ea"/>
                <a:ea typeface="+mn-ea"/>
              </a:rPr>
              <a:t>RAM</a:t>
            </a:r>
            <a:r>
              <a:rPr lang="zh-CN" altLang="en-US" sz="2600" b="0">
                <a:latin typeface="+mn-ea"/>
                <a:ea typeface="+mn-ea"/>
              </a:rPr>
              <a:t>；</a:t>
            </a:r>
            <a:endParaRPr lang="en-US" altLang="zh-CN" sz="2600" b="0">
              <a:latin typeface="+mn-ea"/>
              <a:ea typeface="+mn-ea"/>
            </a:endParaRPr>
          </a:p>
          <a:p>
            <a:pPr marL="342000" indent="-342000">
              <a:lnSpc>
                <a:spcPct val="120000"/>
              </a:lnSpc>
              <a:buClr>
                <a:srgbClr val="0000FF"/>
              </a:buClr>
              <a:buFont typeface="Arial" panose="020B0604020202020204" pitchFamily="34" charset="0"/>
              <a:buChar char="•"/>
            </a:pPr>
            <a:r>
              <a:rPr lang="zh-CN" altLang="en-US" sz="2600" b="0">
                <a:latin typeface="+mn-ea"/>
                <a:ea typeface="+mn-ea"/>
              </a:rPr>
              <a:t>静态</a:t>
            </a:r>
            <a:r>
              <a:rPr lang="en-US" altLang="zh-CN" sz="2600" b="0">
                <a:latin typeface="+mn-ea"/>
                <a:ea typeface="+mn-ea"/>
              </a:rPr>
              <a:t>RAM</a:t>
            </a:r>
            <a:r>
              <a:rPr lang="zh-CN" altLang="en-US" sz="2600" b="0">
                <a:latin typeface="+mn-ea"/>
                <a:ea typeface="+mn-ea"/>
              </a:rPr>
              <a:t>又分为双极型和</a:t>
            </a:r>
            <a:r>
              <a:rPr lang="en-US" altLang="zh-CN" sz="2600" b="0">
                <a:latin typeface="+mn-ea"/>
                <a:ea typeface="+mn-ea"/>
              </a:rPr>
              <a:t>MOS</a:t>
            </a:r>
            <a:r>
              <a:rPr lang="zh-CN" altLang="en-US" sz="2600" b="0">
                <a:latin typeface="+mn-ea"/>
                <a:ea typeface="+mn-ea"/>
              </a:rPr>
              <a:t>型。</a:t>
            </a:r>
          </a:p>
        </p:txBody>
      </p:sp>
      <p:sp>
        <p:nvSpPr>
          <p:cNvPr id="11" name="矩形 7"/>
          <p:cNvSpPr>
            <a:spLocks noChangeArrowheads="1"/>
          </p:cNvSpPr>
          <p:nvPr/>
        </p:nvSpPr>
        <p:spPr bwMode="auto">
          <a:xfrm>
            <a:off x="1402556" y="5992485"/>
            <a:ext cx="544353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Blip>
                <a:blip r:embed="rId4"/>
              </a:buBlip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Blip>
                <a:blip r:embed="rId5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Blip>
                <a:blip r:embed="rId6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Blip>
                <a:blip r:embed="rId7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i="0">
                <a:latin typeface="+mn-ea"/>
                <a:ea typeface="+mn-ea"/>
              </a:rPr>
              <a:t>输入：</a:t>
            </a:r>
            <a:r>
              <a:rPr lang="zh-CN" altLang="en-US" sz="2400" b="0" i="0">
                <a:latin typeface="+mn-ea"/>
                <a:ea typeface="+mn-ea"/>
              </a:rPr>
              <a:t>地址输入</a:t>
            </a:r>
            <a:r>
              <a:rPr lang="zh-CN" altLang="en-US" sz="2400" i="0">
                <a:latin typeface="+mn-ea"/>
                <a:ea typeface="+mn-ea"/>
              </a:rPr>
              <a:t>、</a:t>
            </a:r>
            <a:r>
              <a:rPr lang="zh-CN" altLang="en-US" sz="2400" i="0">
                <a:solidFill>
                  <a:srgbClr val="800000"/>
                </a:solidFill>
                <a:latin typeface="+mn-ea"/>
                <a:ea typeface="+mn-ea"/>
              </a:rPr>
              <a:t>控制输入</a:t>
            </a:r>
            <a:r>
              <a:rPr lang="zh-CN" altLang="en-US" sz="2400" i="0">
                <a:latin typeface="+mn-ea"/>
                <a:ea typeface="+mn-ea"/>
              </a:rPr>
              <a:t>、</a:t>
            </a:r>
            <a:r>
              <a:rPr lang="zh-CN" altLang="en-US" sz="2400" i="0">
                <a:solidFill>
                  <a:srgbClr val="800000"/>
                </a:solidFill>
                <a:latin typeface="+mn-ea"/>
                <a:ea typeface="+mn-ea"/>
              </a:rPr>
              <a:t>数据输入</a:t>
            </a:r>
            <a:endParaRPr lang="en-US" altLang="zh-CN" sz="2400" i="0">
              <a:solidFill>
                <a:srgbClr val="800000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i="0">
                <a:latin typeface="+mn-ea"/>
                <a:ea typeface="+mn-ea"/>
              </a:rPr>
              <a:t>输出：</a:t>
            </a:r>
            <a:r>
              <a:rPr lang="zh-CN" altLang="en-US" sz="2400" b="0" i="0">
                <a:latin typeface="+mn-ea"/>
                <a:ea typeface="+mn-ea"/>
              </a:rPr>
              <a:t>数据输出</a:t>
            </a:r>
          </a:p>
        </p:txBody>
      </p:sp>
    </p:spTree>
    <p:extLst>
      <p:ext uri="{BB962C8B-B14F-4D97-AF65-F5344CB8AC3E}">
        <p14:creationId xmlns:p14="http://schemas.microsoft.com/office/powerpoint/2010/main" val="101692376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0" y="0"/>
            <a:ext cx="9144000" cy="103498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95263" marR="0" indent="-1952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85200"/>
            <a:ext cx="4652236" cy="63318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571500" indent="-571500" fontAlgn="auto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l"/>
            </a:pPr>
            <a:r>
              <a:rPr lang="zh-CN" altLang="en-US" sz="3200" smtClean="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随机存取存储器</a:t>
            </a:r>
            <a:r>
              <a:rPr lang="en-US" altLang="zh-CN" sz="3200" smtClean="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RAM</a:t>
            </a:r>
            <a:endParaRPr lang="zh-CN" altLang="en-US" sz="3200" dirty="0">
              <a:solidFill>
                <a:srgbClr val="0000FF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8560" y="803587"/>
            <a:ext cx="8466880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000" indent="-342000">
              <a:lnSpc>
                <a:spcPct val="120000"/>
              </a:lnSpc>
              <a:buClr>
                <a:srgbClr val="0000FF"/>
              </a:buClr>
              <a:buFont typeface="Arial" panose="020B0604020202020204" pitchFamily="34" charset="0"/>
              <a:buChar char="•"/>
            </a:pPr>
            <a:r>
              <a:rPr lang="en-US" altLang="zh-CN" sz="2600" b="0" smtClean="0">
                <a:latin typeface="+mn-ea"/>
                <a:ea typeface="+mn-ea"/>
              </a:rPr>
              <a:t>Intel</a:t>
            </a:r>
            <a:r>
              <a:rPr lang="zh-CN" altLang="en-US" sz="2600" b="0" smtClean="0">
                <a:latin typeface="+mn-ea"/>
                <a:ea typeface="+mn-ea"/>
              </a:rPr>
              <a:t>公司</a:t>
            </a:r>
            <a:r>
              <a:rPr lang="en-US" altLang="zh-CN" sz="2600" b="0" smtClean="0">
                <a:latin typeface="+mn-ea"/>
                <a:ea typeface="+mn-ea"/>
              </a:rPr>
              <a:t>MOS</a:t>
            </a:r>
            <a:r>
              <a:rPr lang="zh-CN" altLang="en-US" sz="2600" b="0" smtClean="0">
                <a:latin typeface="+mn-ea"/>
                <a:ea typeface="+mn-ea"/>
              </a:rPr>
              <a:t>型</a:t>
            </a:r>
            <a:r>
              <a:rPr lang="en-US" altLang="zh-CN" sz="2600" smtClean="0">
                <a:latin typeface="+mn-ea"/>
                <a:ea typeface="+mn-ea"/>
              </a:rPr>
              <a:t>SRAM </a:t>
            </a:r>
            <a:r>
              <a:rPr lang="en-US" altLang="zh-CN" sz="2600" b="0" smtClean="0">
                <a:latin typeface="+mn-ea"/>
                <a:ea typeface="+mn-ea"/>
              </a:rPr>
              <a:t>2114</a:t>
            </a:r>
            <a:r>
              <a:rPr lang="zh-CN" altLang="en-US" sz="2600" b="0">
                <a:latin typeface="+mn-ea"/>
                <a:ea typeface="+mn-ea"/>
              </a:rPr>
              <a:t>（</a:t>
            </a:r>
            <a:r>
              <a:rPr lang="en-US" altLang="zh-CN" sz="2600" b="0">
                <a:latin typeface="+mn-ea"/>
                <a:ea typeface="+mn-ea"/>
              </a:rPr>
              <a:t>1024×4</a:t>
            </a:r>
            <a:r>
              <a:rPr lang="zh-CN" altLang="en-US" sz="2600" b="0">
                <a:latin typeface="+mn-ea"/>
                <a:ea typeface="+mn-ea"/>
              </a:rPr>
              <a:t>位</a:t>
            </a:r>
            <a:r>
              <a:rPr lang="zh-CN" altLang="en-US" sz="2600" b="0" smtClean="0">
                <a:latin typeface="+mn-ea"/>
                <a:ea typeface="+mn-ea"/>
              </a:rPr>
              <a:t>）结构图</a:t>
            </a:r>
            <a:endParaRPr lang="zh-CN" altLang="en-US" sz="2600" b="0">
              <a:latin typeface="+mn-ea"/>
              <a:ea typeface="+mn-ea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5966104"/>
              </p:ext>
            </p:extLst>
          </p:nvPr>
        </p:nvGraphicFramePr>
        <p:xfrm>
          <a:off x="497711" y="1616284"/>
          <a:ext cx="5393803" cy="368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60" name="Visio" r:id="rId3" imgW="4930034" imgH="3368088" progId="Visio.Drawing.15">
                  <p:embed/>
                </p:oleObj>
              </mc:Choice>
              <mc:Fallback>
                <p:oleObj name="Visio" r:id="rId3" imgW="4930034" imgH="3368088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711" y="1616284"/>
                        <a:ext cx="5393803" cy="3685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9678590"/>
              </p:ext>
            </p:extLst>
          </p:nvPr>
        </p:nvGraphicFramePr>
        <p:xfrm>
          <a:off x="6465565" y="1699033"/>
          <a:ext cx="1124854" cy="511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61" name="Equation" r:id="rId5" imgW="469800" imgH="215640" progId="Equation.DSMT4">
                  <p:embed/>
                </p:oleObj>
              </mc:Choice>
              <mc:Fallback>
                <p:oleObj name="Equation" r:id="rId5" imgW="4698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5565" y="1699033"/>
                        <a:ext cx="1124854" cy="5115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4529762"/>
              </p:ext>
            </p:extLst>
          </p:nvPr>
        </p:nvGraphicFramePr>
        <p:xfrm>
          <a:off x="6473544" y="2188878"/>
          <a:ext cx="1352449" cy="4631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62" name="Equation" r:id="rId7" imgW="622080" imgH="215640" progId="Equation.DSMT4">
                  <p:embed/>
                </p:oleObj>
              </mc:Choice>
              <mc:Fallback>
                <p:oleObj name="Equation" r:id="rId7" imgW="6220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3544" y="2188878"/>
                        <a:ext cx="1352449" cy="4631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92"/>
          <p:cNvSpPr>
            <a:spLocks noChangeArrowheads="1"/>
          </p:cNvSpPr>
          <p:nvPr/>
        </p:nvSpPr>
        <p:spPr bwMode="auto">
          <a:xfrm>
            <a:off x="6447350" y="2684811"/>
            <a:ext cx="24018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Blip>
                <a:blip r:embed="rId9"/>
              </a:buBlip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Blip>
                <a:blip r:embed="rId10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Blip>
                <a:blip r:embed="rId11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Blip>
                <a:blip r:embed="rId12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 i="0">
                <a:solidFill>
                  <a:srgbClr val="800000"/>
                </a:solidFill>
                <a:latin typeface="Arial" panose="020B0604020202020204" pitchFamily="34" charset="0"/>
              </a:rPr>
              <a:t>执行写操作</a:t>
            </a:r>
          </a:p>
        </p:txBody>
      </p:sp>
      <p:graphicFrame>
        <p:nvGraphicFramePr>
          <p:cNvPr id="15" name="Object 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2387991"/>
              </p:ext>
            </p:extLst>
          </p:nvPr>
        </p:nvGraphicFramePr>
        <p:xfrm>
          <a:off x="6473544" y="3458791"/>
          <a:ext cx="1158851" cy="525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63" name="Equation" r:id="rId13" imgW="469800" imgH="215640" progId="Equation.DSMT4">
                  <p:embed/>
                </p:oleObj>
              </mc:Choice>
              <mc:Fallback>
                <p:oleObj name="Equation" r:id="rId13" imgW="4698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3544" y="3458791"/>
                        <a:ext cx="1158851" cy="5255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9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8145003"/>
              </p:ext>
            </p:extLst>
          </p:nvPr>
        </p:nvGraphicFramePr>
        <p:xfrm>
          <a:off x="6484234" y="3885984"/>
          <a:ext cx="1481309" cy="519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64" name="Equation" r:id="rId15" imgW="609480" imgH="215640" progId="Equation.DSMT4">
                  <p:embed/>
                </p:oleObj>
              </mc:Choice>
              <mc:Fallback>
                <p:oleObj name="Equation" r:id="rId15" imgW="6094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4234" y="3885984"/>
                        <a:ext cx="1481309" cy="5199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95"/>
          <p:cNvSpPr>
            <a:spLocks noChangeArrowheads="1"/>
          </p:cNvSpPr>
          <p:nvPr/>
        </p:nvSpPr>
        <p:spPr bwMode="auto">
          <a:xfrm>
            <a:off x="6447350" y="4452185"/>
            <a:ext cx="25463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Blip>
                <a:blip r:embed="rId9"/>
              </a:buBlip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Blip>
                <a:blip r:embed="rId10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Blip>
                <a:blip r:embed="rId11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Blip>
                <a:blip r:embed="rId12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 i="0">
                <a:solidFill>
                  <a:srgbClr val="0000FF"/>
                </a:solidFill>
                <a:latin typeface="Arial" panose="020B0604020202020204" pitchFamily="34" charset="0"/>
              </a:rPr>
              <a:t>执行读操作</a:t>
            </a:r>
          </a:p>
        </p:txBody>
      </p:sp>
      <p:sp>
        <p:nvSpPr>
          <p:cNvPr id="18" name="矩形 17"/>
          <p:cNvSpPr/>
          <p:nvPr/>
        </p:nvSpPr>
        <p:spPr>
          <a:xfrm>
            <a:off x="205842" y="5608184"/>
            <a:ext cx="8787857" cy="1011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000" indent="-342000">
              <a:lnSpc>
                <a:spcPct val="120000"/>
              </a:lnSpc>
              <a:buClr>
                <a:srgbClr val="0000FF"/>
              </a:buClr>
              <a:buFont typeface="Arial" panose="020B0604020202020204" pitchFamily="34" charset="0"/>
              <a:buChar char="•"/>
            </a:pPr>
            <a:r>
              <a:rPr lang="zh-CN" altLang="en-US" sz="2600" smtClean="0">
                <a:solidFill>
                  <a:srgbClr val="C00000"/>
                </a:solidFill>
                <a:latin typeface="+mn-ea"/>
                <a:ea typeface="+mn-ea"/>
              </a:rPr>
              <a:t>注：</a:t>
            </a:r>
            <a:r>
              <a:rPr lang="en-US" altLang="zh-CN" sz="2600" b="0" smtClean="0">
                <a:solidFill>
                  <a:srgbClr val="800000"/>
                </a:solidFill>
                <a:latin typeface="+mn-ea"/>
                <a:ea typeface="+mn-ea"/>
              </a:rPr>
              <a:t>RAM</a:t>
            </a:r>
            <a:r>
              <a:rPr lang="zh-CN" altLang="en-US" sz="2600" b="0" smtClean="0">
                <a:solidFill>
                  <a:srgbClr val="800000"/>
                </a:solidFill>
                <a:latin typeface="+mn-ea"/>
                <a:ea typeface="+mn-ea"/>
              </a:rPr>
              <a:t>的结构原理和应用由后续</a:t>
            </a:r>
            <a:r>
              <a:rPr lang="en-US" altLang="zh-CN" sz="2600" b="0" smtClean="0">
                <a:solidFill>
                  <a:srgbClr val="800000"/>
                </a:solidFill>
                <a:latin typeface="+mn-ea"/>
                <a:ea typeface="+mn-ea"/>
              </a:rPr>
              <a:t>《</a:t>
            </a:r>
            <a:r>
              <a:rPr lang="zh-CN" altLang="en-US" sz="2600" b="0" smtClean="0">
                <a:solidFill>
                  <a:srgbClr val="800000"/>
                </a:solidFill>
                <a:latin typeface="+mn-ea"/>
                <a:ea typeface="+mn-ea"/>
              </a:rPr>
              <a:t>计算机组成原理</a:t>
            </a:r>
            <a:r>
              <a:rPr lang="en-US" altLang="zh-CN" sz="2600" b="0" smtClean="0">
                <a:solidFill>
                  <a:srgbClr val="800000"/>
                </a:solidFill>
                <a:latin typeface="+mn-ea"/>
                <a:ea typeface="+mn-ea"/>
              </a:rPr>
              <a:t>》</a:t>
            </a:r>
            <a:r>
              <a:rPr lang="zh-CN" altLang="en-US" sz="2600" b="0" smtClean="0">
                <a:solidFill>
                  <a:srgbClr val="800000"/>
                </a:solidFill>
                <a:latin typeface="+mn-ea"/>
                <a:ea typeface="+mn-ea"/>
              </a:rPr>
              <a:t>课程做详细介绍。</a:t>
            </a:r>
            <a:endParaRPr lang="zh-CN" altLang="en-US" sz="2600" b="0">
              <a:solidFill>
                <a:srgbClr val="8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206153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14" grpId="0"/>
      <p:bldP spid="17" grpId="0"/>
      <p:bldP spid="18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0" y="0"/>
            <a:ext cx="9144000" cy="103498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95263" marR="0" indent="-1952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1090" y="40878"/>
            <a:ext cx="3970959" cy="75713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indent="0" fontAlgn="auto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en-US" altLang="zh-CN" sz="3600" smtClean="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2. </a:t>
            </a:r>
            <a:r>
              <a:rPr lang="zh-CN" altLang="en-US" sz="3600" smtClean="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可编程逻辑器件</a:t>
            </a:r>
            <a:endParaRPr lang="zh-CN" altLang="en-US" sz="3600" dirty="0">
              <a:solidFill>
                <a:srgbClr val="0000FF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81090" y="753842"/>
            <a:ext cx="8824014" cy="2049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000" indent="-3420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Arial" panose="020B0604020202020204" pitchFamily="34" charset="0"/>
              <a:buChar char="•"/>
            </a:pPr>
            <a:r>
              <a:rPr lang="zh-CN" altLang="en-US" sz="2600" smtClean="0">
                <a:latin typeface="+mn-ea"/>
                <a:ea typeface="+mn-ea"/>
              </a:rPr>
              <a:t>可编程逻辑器件</a:t>
            </a:r>
            <a:r>
              <a:rPr lang="zh-CN" altLang="en-US" sz="2600" b="0" smtClean="0">
                <a:latin typeface="+mn-ea"/>
                <a:ea typeface="+mn-ea"/>
              </a:rPr>
              <a:t>（</a:t>
            </a:r>
            <a:r>
              <a:rPr lang="en-US" altLang="zh-CN" sz="2600" b="0" smtClean="0">
                <a:latin typeface="+mn-ea"/>
                <a:ea typeface="+mn-ea"/>
              </a:rPr>
              <a:t>Programmable </a:t>
            </a:r>
            <a:r>
              <a:rPr lang="en-US" altLang="zh-CN" sz="2600" b="0">
                <a:latin typeface="+mn-ea"/>
                <a:ea typeface="+mn-ea"/>
              </a:rPr>
              <a:t>Logic </a:t>
            </a:r>
            <a:r>
              <a:rPr lang="en-US" altLang="zh-CN" sz="2600" b="0" smtClean="0">
                <a:latin typeface="+mn-ea"/>
                <a:ea typeface="+mn-ea"/>
              </a:rPr>
              <a:t>Device, </a:t>
            </a:r>
            <a:r>
              <a:rPr lang="en-US" altLang="zh-CN" sz="2600" smtClean="0">
                <a:solidFill>
                  <a:srgbClr val="800000"/>
                </a:solidFill>
                <a:latin typeface="+mn-ea"/>
                <a:ea typeface="+mn-ea"/>
              </a:rPr>
              <a:t>PLD</a:t>
            </a:r>
            <a:r>
              <a:rPr lang="zh-CN" altLang="en-US" sz="2600" b="0">
                <a:latin typeface="+mn-ea"/>
                <a:ea typeface="+mn-ea"/>
              </a:rPr>
              <a:t>）是一种通用器件，逻辑功能</a:t>
            </a:r>
            <a:r>
              <a:rPr lang="zh-CN" altLang="en-US" sz="2600" b="0" smtClean="0">
                <a:latin typeface="+mn-ea"/>
                <a:ea typeface="+mn-ea"/>
              </a:rPr>
              <a:t>可由用户对</a:t>
            </a:r>
            <a:r>
              <a:rPr lang="zh-CN" altLang="en-US" sz="2600" b="0">
                <a:latin typeface="+mn-ea"/>
                <a:ea typeface="+mn-ea"/>
              </a:rPr>
              <a:t>器件编程来</a:t>
            </a:r>
            <a:r>
              <a:rPr lang="zh-CN" altLang="en-US" sz="2600" b="0" smtClean="0">
                <a:latin typeface="+mn-ea"/>
                <a:ea typeface="+mn-ea"/>
              </a:rPr>
              <a:t>设定。</a:t>
            </a:r>
            <a:endParaRPr lang="en-US" altLang="zh-CN" sz="2600" b="0">
              <a:latin typeface="+mn-ea"/>
              <a:ea typeface="+mn-ea"/>
            </a:endParaRPr>
          </a:p>
          <a:p>
            <a:pPr marL="342000" indent="-3420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Arial" panose="020B0604020202020204" pitchFamily="34" charset="0"/>
              <a:buChar char="•"/>
            </a:pPr>
            <a:r>
              <a:rPr lang="zh-CN" altLang="en-US" sz="2600" b="0">
                <a:latin typeface="+mn-ea"/>
                <a:ea typeface="+mn-ea"/>
              </a:rPr>
              <a:t>可编程逻辑器件的编程可以用硬件描述语言</a:t>
            </a:r>
            <a:r>
              <a:rPr lang="en-US" altLang="zh-CN" sz="2600" b="0">
                <a:latin typeface="+mn-ea"/>
                <a:ea typeface="+mn-ea"/>
              </a:rPr>
              <a:t>HDL</a:t>
            </a:r>
            <a:r>
              <a:rPr lang="zh-CN" altLang="en-US" sz="2600" b="0">
                <a:latin typeface="+mn-ea"/>
                <a:ea typeface="+mn-ea"/>
              </a:rPr>
              <a:t>来实现。目前最主要的硬件描述语言是</a:t>
            </a:r>
            <a:r>
              <a:rPr lang="en-US" altLang="zh-CN" sz="2600">
                <a:latin typeface="+mn-ea"/>
                <a:ea typeface="+mn-ea"/>
              </a:rPr>
              <a:t>VHDL</a:t>
            </a:r>
            <a:r>
              <a:rPr lang="zh-CN" altLang="en-US" sz="2600" b="0">
                <a:latin typeface="+mn-ea"/>
                <a:ea typeface="+mn-ea"/>
              </a:rPr>
              <a:t>和</a:t>
            </a:r>
            <a:r>
              <a:rPr lang="en-US" altLang="zh-CN" sz="2600">
                <a:solidFill>
                  <a:srgbClr val="800000"/>
                </a:solidFill>
                <a:latin typeface="+mn-ea"/>
                <a:ea typeface="+mn-ea"/>
              </a:rPr>
              <a:t>Verilog </a:t>
            </a:r>
            <a:r>
              <a:rPr lang="en-US" altLang="zh-CN" sz="2600" smtClean="0">
                <a:solidFill>
                  <a:srgbClr val="800000"/>
                </a:solidFill>
                <a:latin typeface="+mn-ea"/>
                <a:ea typeface="+mn-ea"/>
              </a:rPr>
              <a:t>HDL</a:t>
            </a:r>
            <a:r>
              <a:rPr lang="zh-CN" altLang="en-US" sz="2600" b="0" smtClean="0">
                <a:latin typeface="+mn-ea"/>
                <a:ea typeface="+mn-ea"/>
              </a:rPr>
              <a:t>。</a:t>
            </a:r>
            <a:endParaRPr lang="zh-CN" altLang="en-US" sz="2600" b="0">
              <a:latin typeface="+mn-ea"/>
              <a:ea typeface="+mn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81090" y="2802929"/>
            <a:ext cx="2617931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en-US" altLang="zh-CN" sz="2600">
                <a:solidFill>
                  <a:srgbClr val="0000FF"/>
                </a:solidFill>
                <a:latin typeface="+mn-ea"/>
                <a:ea typeface="+mn-ea"/>
              </a:rPr>
              <a:t>PLD</a:t>
            </a:r>
            <a:r>
              <a:rPr lang="zh-CN" altLang="en-US" sz="2600" smtClean="0">
                <a:solidFill>
                  <a:srgbClr val="0000FF"/>
                </a:solidFill>
                <a:latin typeface="+mn-ea"/>
                <a:ea typeface="+mn-ea"/>
              </a:rPr>
              <a:t>的结构</a:t>
            </a:r>
            <a:endParaRPr lang="zh-CN" altLang="en-US" sz="2600" b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57" name="Rectangle 55"/>
          <p:cNvSpPr>
            <a:spLocks noChangeArrowheads="1"/>
          </p:cNvSpPr>
          <p:nvPr/>
        </p:nvSpPr>
        <p:spPr bwMode="auto">
          <a:xfrm>
            <a:off x="3457566" y="4221930"/>
            <a:ext cx="838200" cy="1371600"/>
          </a:xfrm>
          <a:prstGeom prst="rect">
            <a:avLst/>
          </a:prstGeom>
          <a:solidFill>
            <a:sysClr val="window" lastClr="FFFFFF"/>
          </a:solidFill>
          <a:ln w="38100">
            <a:solidFill>
              <a:srgbClr val="4F81BD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i="0" u="none" strike="noStrike" kern="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ea"/>
                <a:ea typeface="+mn-ea"/>
              </a:rPr>
              <a:t>与门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i="0" u="none" strike="noStrike" kern="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ea"/>
                <a:ea typeface="+mn-ea"/>
              </a:rPr>
              <a:t>阵列</a:t>
            </a:r>
            <a:endParaRPr kumimoji="1" lang="zh-CN" altLang="en-US" sz="1800" i="0" u="none" strike="noStrike" kern="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58" name="Rectangle 56"/>
          <p:cNvSpPr>
            <a:spLocks noChangeArrowheads="1"/>
          </p:cNvSpPr>
          <p:nvPr/>
        </p:nvSpPr>
        <p:spPr bwMode="auto">
          <a:xfrm>
            <a:off x="5286366" y="4221930"/>
            <a:ext cx="838200" cy="1371600"/>
          </a:xfrm>
          <a:prstGeom prst="rect">
            <a:avLst/>
          </a:prstGeom>
          <a:solidFill>
            <a:sysClr val="window" lastClr="FFFFFF"/>
          </a:solidFill>
          <a:ln w="28575">
            <a:solidFill>
              <a:srgbClr val="4F81BD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i="0" u="none" strike="noStrike" kern="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ea"/>
                <a:ea typeface="+mn-ea"/>
              </a:rPr>
              <a:t>或门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i="0" u="none" strike="noStrike" kern="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ea"/>
                <a:ea typeface="+mn-ea"/>
              </a:rPr>
              <a:t>阵列</a:t>
            </a:r>
            <a:endParaRPr kumimoji="1" lang="zh-CN" altLang="en-US" sz="1800" i="0" u="none" strike="noStrike" kern="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59" name="AutoShape 57"/>
          <p:cNvSpPr>
            <a:spLocks noChangeArrowheads="1"/>
          </p:cNvSpPr>
          <p:nvPr/>
        </p:nvSpPr>
        <p:spPr bwMode="auto">
          <a:xfrm>
            <a:off x="4295766" y="4602930"/>
            <a:ext cx="990600" cy="685800"/>
          </a:xfrm>
          <a:prstGeom prst="rightArrow">
            <a:avLst>
              <a:gd name="adj1" fmla="val 50000"/>
              <a:gd name="adj2" fmla="val 36111"/>
            </a:avLst>
          </a:prstGeom>
          <a:solidFill>
            <a:srgbClr val="F9B1E4"/>
          </a:solidFill>
          <a:ln w="38100">
            <a:solidFill>
              <a:srgbClr val="F9B1E4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乘积项</a:t>
            </a:r>
            <a:endParaRPr kumimoji="1" lang="zh-CN" altLang="en-US" sz="2400" smtClean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0" name="AutoShape 58"/>
          <p:cNvSpPr>
            <a:spLocks noChangeArrowheads="1"/>
          </p:cNvSpPr>
          <p:nvPr/>
        </p:nvSpPr>
        <p:spPr bwMode="auto">
          <a:xfrm>
            <a:off x="6124566" y="4602930"/>
            <a:ext cx="838200" cy="685800"/>
          </a:xfrm>
          <a:prstGeom prst="rightArrow">
            <a:avLst>
              <a:gd name="adj1" fmla="val 50000"/>
              <a:gd name="adj2" fmla="val 30556"/>
            </a:avLst>
          </a:prstGeom>
          <a:solidFill>
            <a:srgbClr val="F9B1E4"/>
          </a:solidFill>
          <a:ln w="38100">
            <a:solidFill>
              <a:srgbClr val="F9B1E4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和项</a:t>
            </a:r>
            <a:endParaRPr kumimoji="1" lang="zh-CN" altLang="en-US" sz="2400" smtClean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1" name="Rectangle 59"/>
          <p:cNvSpPr>
            <a:spLocks noChangeArrowheads="1"/>
          </p:cNvSpPr>
          <p:nvPr/>
        </p:nvSpPr>
        <p:spPr bwMode="auto">
          <a:xfrm>
            <a:off x="3228966" y="3993330"/>
            <a:ext cx="3048000" cy="1828800"/>
          </a:xfrm>
          <a:prstGeom prst="rect">
            <a:avLst/>
          </a:prstGeom>
          <a:noFill/>
          <a:ln w="19050">
            <a:solidFill>
              <a:srgbClr val="E507BB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en-GB" altLang="zh-CN" sz="2400" smtClean="0">
              <a:solidFill>
                <a:srgbClr val="4F899D"/>
              </a:solidFill>
              <a:latin typeface="Tahoma" panose="020B0604030504040204" pitchFamily="34" charset="0"/>
            </a:endParaRPr>
          </a:p>
        </p:txBody>
      </p:sp>
      <p:sp>
        <p:nvSpPr>
          <p:cNvPr id="62" name="AutoShape 60"/>
          <p:cNvSpPr>
            <a:spLocks noChangeArrowheads="1"/>
          </p:cNvSpPr>
          <p:nvPr/>
        </p:nvSpPr>
        <p:spPr bwMode="auto">
          <a:xfrm>
            <a:off x="4676766" y="2926530"/>
            <a:ext cx="1676400" cy="762000"/>
          </a:xfrm>
          <a:prstGeom prst="wedgeRoundRectCallout">
            <a:avLst>
              <a:gd name="adj1" fmla="val -55116"/>
              <a:gd name="adj2" fmla="val 97083"/>
              <a:gd name="adj3" fmla="val 16667"/>
            </a:avLst>
          </a:prstGeom>
          <a:solidFill>
            <a:srgbClr val="3399FF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smtClean="0">
                <a:solidFill>
                  <a:srgbClr val="990033"/>
                </a:solidFill>
                <a:latin typeface="Times New Roman" panose="02020603050405020304" pitchFamily="18" charset="0"/>
              </a:rPr>
              <a:t>PLD</a:t>
            </a:r>
            <a:r>
              <a:rPr kumimoji="1" lang="zh-CN" altLang="zh-CN" sz="2400" smtClean="0">
                <a:solidFill>
                  <a:srgbClr val="990033"/>
                </a:solidFill>
                <a:latin typeface="Times New Roman" panose="02020603050405020304" pitchFamily="18" charset="0"/>
              </a:rPr>
              <a:t>主体</a:t>
            </a:r>
            <a:endParaRPr kumimoji="1" lang="zh-CN" altLang="en-US" sz="2400" smtClean="0">
              <a:solidFill>
                <a:srgbClr val="9900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" name="Rectangle 61"/>
          <p:cNvSpPr>
            <a:spLocks noChangeArrowheads="1"/>
          </p:cNvSpPr>
          <p:nvPr/>
        </p:nvSpPr>
        <p:spPr bwMode="auto">
          <a:xfrm>
            <a:off x="1628766" y="4221930"/>
            <a:ext cx="838200" cy="1371600"/>
          </a:xfrm>
          <a:prstGeom prst="rect">
            <a:avLst/>
          </a:prstGeom>
          <a:solidFill>
            <a:sysClr val="window" lastClr="FFFFFF"/>
          </a:solidFill>
          <a:ln w="28575">
            <a:solidFill>
              <a:srgbClr val="4F81BD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i="0" u="none" strike="noStrike" kern="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ea"/>
                <a:ea typeface="+mn-ea"/>
              </a:rPr>
              <a:t>输入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i="0" u="none" strike="noStrike" kern="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ea"/>
                <a:ea typeface="+mn-ea"/>
              </a:rPr>
              <a:t>电路</a:t>
            </a:r>
            <a:endParaRPr kumimoji="1" lang="zh-CN" altLang="en-US" sz="1800" i="0" u="none" strike="noStrike" kern="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64" name="AutoShape 62"/>
          <p:cNvSpPr>
            <a:spLocks noChangeArrowheads="1"/>
          </p:cNvSpPr>
          <p:nvPr/>
        </p:nvSpPr>
        <p:spPr bwMode="auto">
          <a:xfrm>
            <a:off x="485766" y="4221930"/>
            <a:ext cx="1143000" cy="6858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F9B1E4"/>
          </a:solidFill>
          <a:ln w="38100">
            <a:solidFill>
              <a:srgbClr val="F9B1E4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输入信号</a:t>
            </a:r>
            <a:endParaRPr kumimoji="1" lang="zh-CN" altLang="en-US" sz="2400" smtClean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5" name="AutoShape 63"/>
          <p:cNvSpPr>
            <a:spLocks noChangeArrowheads="1"/>
          </p:cNvSpPr>
          <p:nvPr/>
        </p:nvSpPr>
        <p:spPr bwMode="auto">
          <a:xfrm>
            <a:off x="2466966" y="4602930"/>
            <a:ext cx="990600" cy="685800"/>
          </a:xfrm>
          <a:prstGeom prst="rightArrow">
            <a:avLst>
              <a:gd name="adj1" fmla="val 50000"/>
              <a:gd name="adj2" fmla="val 51157"/>
            </a:avLst>
          </a:prstGeom>
          <a:solidFill>
            <a:srgbClr val="F9B1E4"/>
          </a:solidFill>
          <a:ln w="38100">
            <a:solidFill>
              <a:srgbClr val="F9B1E4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互补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2000" smtClean="0">
              <a:solidFill>
                <a:srgbClr val="00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2000" smtClean="0">
              <a:solidFill>
                <a:srgbClr val="00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输入</a:t>
            </a:r>
            <a:endParaRPr kumimoji="1" lang="zh-CN" altLang="en-US" sz="2400" smtClean="0">
              <a:solidFill>
                <a:srgbClr val="00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6" name="Rectangle 64"/>
          <p:cNvSpPr>
            <a:spLocks noChangeArrowheads="1"/>
          </p:cNvSpPr>
          <p:nvPr/>
        </p:nvSpPr>
        <p:spPr bwMode="auto">
          <a:xfrm>
            <a:off x="6962766" y="4221930"/>
            <a:ext cx="838200" cy="1371600"/>
          </a:xfrm>
          <a:prstGeom prst="rect">
            <a:avLst/>
          </a:prstGeom>
          <a:solidFill>
            <a:sysClr val="window" lastClr="FFFFFF"/>
          </a:solidFill>
          <a:ln w="38100">
            <a:solidFill>
              <a:srgbClr val="4F81BD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i="0" u="none" strike="noStrike" kern="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ea"/>
                <a:ea typeface="+mn-ea"/>
              </a:rPr>
              <a:t>输出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i="0" u="none" strike="noStrike" kern="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ea"/>
                <a:ea typeface="+mn-ea"/>
              </a:rPr>
              <a:t>电路</a:t>
            </a:r>
            <a:endParaRPr kumimoji="1" lang="zh-CN" altLang="en-US" sz="1800" i="0" u="none" strike="noStrike" kern="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67" name="AutoShape 65"/>
          <p:cNvSpPr>
            <a:spLocks noChangeArrowheads="1"/>
          </p:cNvSpPr>
          <p:nvPr/>
        </p:nvSpPr>
        <p:spPr bwMode="auto">
          <a:xfrm>
            <a:off x="7800966" y="4145730"/>
            <a:ext cx="1143000" cy="6858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F9B1E4"/>
          </a:solidFill>
          <a:ln w="38100">
            <a:solidFill>
              <a:srgbClr val="F9B1E4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 smtClean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输出函数</a:t>
            </a:r>
            <a:endParaRPr kumimoji="1" lang="zh-CN" altLang="en-US" sz="2400" smtClean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68" name="Group 66"/>
          <p:cNvGrpSpPr>
            <a:grpSpLocks/>
          </p:cNvGrpSpPr>
          <p:nvPr/>
        </p:nvGrpSpPr>
        <p:grpSpPr bwMode="auto">
          <a:xfrm>
            <a:off x="942966" y="5136330"/>
            <a:ext cx="7620000" cy="1600200"/>
            <a:chOff x="576" y="3024"/>
            <a:chExt cx="4800" cy="960"/>
          </a:xfrm>
        </p:grpSpPr>
        <p:sp>
          <p:nvSpPr>
            <p:cNvPr id="69" name="Line 67"/>
            <p:cNvSpPr>
              <a:spLocks noChangeShapeType="1"/>
            </p:cNvSpPr>
            <p:nvPr/>
          </p:nvSpPr>
          <p:spPr bwMode="auto">
            <a:xfrm>
              <a:off x="4896" y="3024"/>
              <a:ext cx="480" cy="0"/>
            </a:xfrm>
            <a:prstGeom prst="line">
              <a:avLst/>
            </a:prstGeom>
            <a:noFill/>
            <a:ln w="38100">
              <a:solidFill>
                <a:srgbClr val="4F81B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70" name="Line 68"/>
            <p:cNvSpPr>
              <a:spLocks noChangeShapeType="1"/>
            </p:cNvSpPr>
            <p:nvPr/>
          </p:nvSpPr>
          <p:spPr bwMode="auto">
            <a:xfrm>
              <a:off x="5376" y="3024"/>
              <a:ext cx="0" cy="960"/>
            </a:xfrm>
            <a:prstGeom prst="line">
              <a:avLst/>
            </a:prstGeom>
            <a:noFill/>
            <a:ln w="38100">
              <a:solidFill>
                <a:srgbClr val="4F81B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71" name="Line 69"/>
            <p:cNvSpPr>
              <a:spLocks noChangeShapeType="1"/>
            </p:cNvSpPr>
            <p:nvPr/>
          </p:nvSpPr>
          <p:spPr bwMode="auto">
            <a:xfrm>
              <a:off x="4896" y="3216"/>
              <a:ext cx="288" cy="0"/>
            </a:xfrm>
            <a:prstGeom prst="line">
              <a:avLst/>
            </a:prstGeom>
            <a:noFill/>
            <a:ln w="38100">
              <a:solidFill>
                <a:srgbClr val="4F81B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72" name="Line 70"/>
            <p:cNvSpPr>
              <a:spLocks noChangeShapeType="1"/>
            </p:cNvSpPr>
            <p:nvPr/>
          </p:nvSpPr>
          <p:spPr bwMode="auto">
            <a:xfrm>
              <a:off x="5184" y="3216"/>
              <a:ext cx="0" cy="576"/>
            </a:xfrm>
            <a:prstGeom prst="line">
              <a:avLst/>
            </a:prstGeom>
            <a:noFill/>
            <a:ln w="38100">
              <a:solidFill>
                <a:srgbClr val="4F81B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73" name="Line 71"/>
            <p:cNvSpPr>
              <a:spLocks noChangeShapeType="1"/>
            </p:cNvSpPr>
            <p:nvPr/>
          </p:nvSpPr>
          <p:spPr bwMode="auto">
            <a:xfrm flipH="1">
              <a:off x="768" y="3792"/>
              <a:ext cx="4416" cy="0"/>
            </a:xfrm>
            <a:prstGeom prst="line">
              <a:avLst/>
            </a:prstGeom>
            <a:noFill/>
            <a:ln w="38100">
              <a:solidFill>
                <a:srgbClr val="4F81B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74" name="Line 72"/>
            <p:cNvSpPr>
              <a:spLocks noChangeShapeType="1"/>
            </p:cNvSpPr>
            <p:nvPr/>
          </p:nvSpPr>
          <p:spPr bwMode="auto">
            <a:xfrm flipV="1">
              <a:off x="768" y="3216"/>
              <a:ext cx="0" cy="576"/>
            </a:xfrm>
            <a:prstGeom prst="line">
              <a:avLst/>
            </a:prstGeom>
            <a:noFill/>
            <a:ln w="38100">
              <a:solidFill>
                <a:srgbClr val="4F81B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75" name="Line 73"/>
            <p:cNvSpPr>
              <a:spLocks noChangeShapeType="1"/>
            </p:cNvSpPr>
            <p:nvPr/>
          </p:nvSpPr>
          <p:spPr bwMode="auto">
            <a:xfrm>
              <a:off x="768" y="3216"/>
              <a:ext cx="240" cy="0"/>
            </a:xfrm>
            <a:prstGeom prst="line">
              <a:avLst/>
            </a:prstGeom>
            <a:noFill/>
            <a:ln w="38100">
              <a:solidFill>
                <a:srgbClr val="4F81B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76" name="Line 74"/>
            <p:cNvSpPr>
              <a:spLocks noChangeShapeType="1"/>
            </p:cNvSpPr>
            <p:nvPr/>
          </p:nvSpPr>
          <p:spPr bwMode="auto">
            <a:xfrm flipH="1">
              <a:off x="576" y="3024"/>
              <a:ext cx="432" cy="0"/>
            </a:xfrm>
            <a:prstGeom prst="line">
              <a:avLst/>
            </a:prstGeom>
            <a:noFill/>
            <a:ln w="38100">
              <a:solidFill>
                <a:srgbClr val="4F81B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77" name="Line 75"/>
            <p:cNvSpPr>
              <a:spLocks noChangeShapeType="1"/>
            </p:cNvSpPr>
            <p:nvPr/>
          </p:nvSpPr>
          <p:spPr bwMode="auto">
            <a:xfrm>
              <a:off x="576" y="3024"/>
              <a:ext cx="0" cy="912"/>
            </a:xfrm>
            <a:prstGeom prst="line">
              <a:avLst/>
            </a:prstGeom>
            <a:noFill/>
            <a:ln w="38100">
              <a:solidFill>
                <a:srgbClr val="4F81B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78" name="Line 76"/>
            <p:cNvSpPr>
              <a:spLocks noChangeShapeType="1"/>
            </p:cNvSpPr>
            <p:nvPr/>
          </p:nvSpPr>
          <p:spPr bwMode="auto">
            <a:xfrm>
              <a:off x="576" y="3984"/>
              <a:ext cx="4800" cy="0"/>
            </a:xfrm>
            <a:prstGeom prst="line">
              <a:avLst/>
            </a:prstGeom>
            <a:noFill/>
            <a:ln w="38100">
              <a:solidFill>
                <a:srgbClr val="4F81B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79" name="Group 77"/>
          <p:cNvGrpSpPr>
            <a:grpSpLocks/>
          </p:cNvGrpSpPr>
          <p:nvPr/>
        </p:nvGrpSpPr>
        <p:grpSpPr bwMode="auto">
          <a:xfrm>
            <a:off x="1476366" y="6339655"/>
            <a:ext cx="5105400" cy="396875"/>
            <a:chOff x="912" y="3744"/>
            <a:chExt cx="3216" cy="250"/>
          </a:xfrm>
        </p:grpSpPr>
        <p:sp>
          <p:nvSpPr>
            <p:cNvPr id="80" name="Line 78"/>
            <p:cNvSpPr>
              <a:spLocks noChangeShapeType="1"/>
            </p:cNvSpPr>
            <p:nvPr/>
          </p:nvSpPr>
          <p:spPr bwMode="auto">
            <a:xfrm flipH="1">
              <a:off x="2016" y="3888"/>
              <a:ext cx="2112" cy="0"/>
            </a:xfrm>
            <a:prstGeom prst="line">
              <a:avLst/>
            </a:prstGeom>
            <a:noFill/>
            <a:ln w="57150">
              <a:solidFill>
                <a:srgbClr val="00206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81" name="Text Box 79"/>
            <p:cNvSpPr txBox="1">
              <a:spLocks noChangeArrowheads="1"/>
            </p:cNvSpPr>
            <p:nvPr/>
          </p:nvSpPr>
          <p:spPr bwMode="auto">
            <a:xfrm>
              <a:off x="912" y="3744"/>
              <a:ext cx="12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i="0" u="none" strike="noStrike" kern="0" cap="none" spc="0" normalizeH="0" baseline="0" noProof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反馈输入信号</a:t>
              </a:r>
            </a:p>
          </p:txBody>
        </p:sp>
      </p:grpSp>
      <p:sp>
        <p:nvSpPr>
          <p:cNvPr id="82" name="AutoShape 80"/>
          <p:cNvSpPr>
            <a:spLocks noChangeArrowheads="1"/>
          </p:cNvSpPr>
          <p:nvPr/>
        </p:nvSpPr>
        <p:spPr bwMode="auto">
          <a:xfrm>
            <a:off x="3395669" y="2996073"/>
            <a:ext cx="4827587" cy="917575"/>
          </a:xfrm>
          <a:prstGeom prst="wedgeRoundRectCallout">
            <a:avLst>
              <a:gd name="adj1" fmla="val 32419"/>
              <a:gd name="adj2" fmla="val 98177"/>
              <a:gd name="adj3" fmla="val 16667"/>
            </a:avLst>
          </a:prstGeom>
          <a:solidFill>
            <a:sysClr val="window" lastClr="FFFF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zh-CN" sz="2000" i="0" u="none" strike="noStrike" kern="0" cap="none" spc="0" normalizeH="0" baseline="0" noProof="0" smtClean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</a:rPr>
              <a:t> </a:t>
            </a:r>
            <a:r>
              <a:rPr kumimoji="1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可由或阵列直接输出，构成组合输出；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000" i="0" u="none" strike="noStrike" kern="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 通过寄存器输出，构成时序方式输出</a:t>
            </a:r>
            <a:r>
              <a:rPr kumimoji="1" lang="zh-CN" altLang="en-US" sz="2400" i="0" u="none" strike="noStrike" kern="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3984330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57" grpId="0" animBg="1" autoUpdateAnimBg="0"/>
      <p:bldP spid="58" grpId="0" animBg="1" autoUpdateAnimBg="0"/>
      <p:bldP spid="59" grpId="0" animBg="1" autoUpdateAnimBg="0"/>
      <p:bldP spid="60" grpId="0" animBg="1" autoUpdateAnimBg="0"/>
      <p:bldP spid="61" grpId="0" animBg="1" autoUpdateAnimBg="0"/>
      <p:bldP spid="62" grpId="0" animBg="1" autoUpdateAnimBg="0"/>
      <p:bldP spid="63" grpId="0" animBg="1" autoUpdateAnimBg="0"/>
      <p:bldP spid="64" grpId="0" animBg="1" autoUpdateAnimBg="0"/>
      <p:bldP spid="65" grpId="0" animBg="1" autoUpdateAnimBg="0"/>
      <p:bldP spid="66" grpId="0" animBg="1" autoUpdateAnimBg="0"/>
      <p:bldP spid="67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7841067"/>
              </p:ext>
            </p:extLst>
          </p:nvPr>
        </p:nvGraphicFramePr>
        <p:xfrm>
          <a:off x="4610261" y="2456194"/>
          <a:ext cx="3416300" cy="431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87" name="图片" r:id="rId5" imgW="2746248" imgH="1831848" progId="Word.Picture.8">
                  <p:embed/>
                </p:oleObj>
              </mc:Choice>
              <mc:Fallback>
                <p:oleObj name="图片" r:id="rId5" imgW="2746248" imgH="1831848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261" y="2456194"/>
                        <a:ext cx="3416300" cy="4319588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33CC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6106602"/>
              </p:ext>
            </p:extLst>
          </p:nvPr>
        </p:nvGraphicFramePr>
        <p:xfrm>
          <a:off x="506413" y="2457450"/>
          <a:ext cx="3416300" cy="431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88" name="Picture" r:id="rId7" imgW="2746248" imgH="1831848" progId="Word.Picture.8">
                  <p:embed/>
                </p:oleObj>
              </mc:Choice>
              <mc:Fallback>
                <p:oleObj name="Picture" r:id="rId7" imgW="2746248" imgH="1831848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413" y="2457450"/>
                        <a:ext cx="3416300" cy="4319588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33CC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 bwMode="auto">
          <a:xfrm>
            <a:off x="0" y="0"/>
            <a:ext cx="9144000" cy="103498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95263" marR="0" indent="-1952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67650" name="Text Box 34"/>
          <p:cNvSpPr txBox="1">
            <a:spLocks noChangeArrowheads="1"/>
          </p:cNvSpPr>
          <p:nvPr/>
        </p:nvSpPr>
        <p:spPr bwMode="auto">
          <a:xfrm>
            <a:off x="357770" y="838924"/>
            <a:ext cx="338053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solidFill>
                  <a:srgbClr val="000066"/>
                </a:solidFill>
                <a:latin typeface="+mn-ea"/>
                <a:ea typeface="+mn-ea"/>
              </a:rPr>
              <a:t>(1) </a:t>
            </a:r>
            <a:r>
              <a:rPr kumimoji="1" lang="zh-CN" altLang="en-US" sz="2400" b="1">
                <a:solidFill>
                  <a:srgbClr val="000066"/>
                </a:solidFill>
                <a:latin typeface="+mn-ea"/>
                <a:ea typeface="+mn-ea"/>
              </a:rPr>
              <a:t>连接的方式</a:t>
            </a:r>
          </a:p>
        </p:txBody>
      </p:sp>
      <p:graphicFrame>
        <p:nvGraphicFramePr>
          <p:cNvPr id="36765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1210619"/>
              </p:ext>
            </p:extLst>
          </p:nvPr>
        </p:nvGraphicFramePr>
        <p:xfrm>
          <a:off x="2805071" y="788346"/>
          <a:ext cx="327025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89" name="Picture" r:id="rId8" imgW="1542960" imgH="333360" progId="Word.Picture.8">
                  <p:embed/>
                </p:oleObj>
              </mc:Choice>
              <mc:Fallback>
                <p:oleObj name="Picture" r:id="rId8" imgW="1542960" imgH="33336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5071" y="788346"/>
                        <a:ext cx="3270250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765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0188354"/>
              </p:ext>
            </p:extLst>
          </p:nvPr>
        </p:nvGraphicFramePr>
        <p:xfrm>
          <a:off x="5737386" y="715814"/>
          <a:ext cx="3459163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90" name="Picture" r:id="rId10" imgW="1581120" imgH="343080" progId="Word.Picture.8">
                  <p:embed/>
                </p:oleObj>
              </mc:Choice>
              <mc:Fallback>
                <p:oleObj name="Picture" r:id="rId10" imgW="1581120" imgH="34308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7386" y="715814"/>
                        <a:ext cx="3459163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765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7424804"/>
              </p:ext>
            </p:extLst>
          </p:nvPr>
        </p:nvGraphicFramePr>
        <p:xfrm>
          <a:off x="5760537" y="1513617"/>
          <a:ext cx="3459162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91" name="Picture" r:id="rId12" imgW="1657440" imgH="343080" progId="Word.Picture.8">
                  <p:embed/>
                </p:oleObj>
              </mc:Choice>
              <mc:Fallback>
                <p:oleObj name="Picture" r:id="rId12" imgW="1657440" imgH="34308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0537" y="1513617"/>
                        <a:ext cx="3459162" cy="712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112167" y="51743"/>
            <a:ext cx="5385808" cy="6832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500" indent="-571500" fontAlgn="auto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l"/>
            </a:pPr>
            <a:r>
              <a:rPr lang="en-US" altLang="zh-CN" sz="3200" smtClean="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PLD</a:t>
            </a:r>
            <a:r>
              <a:rPr lang="zh-CN" altLang="en-US" sz="32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的逻辑符号表示</a:t>
            </a:r>
            <a:r>
              <a:rPr lang="zh-CN" altLang="en-US" sz="3200" smtClean="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方法</a:t>
            </a:r>
            <a:endParaRPr lang="zh-CN" altLang="en-US" sz="3200" dirty="0">
              <a:solidFill>
                <a:srgbClr val="0000FF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722474" y="4832682"/>
            <a:ext cx="2424112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kumimoji="1" lang="en-GB" altLang="zh-CN" sz="2000">
              <a:latin typeface="Times New Roman" panose="02020603050405020304" pitchFamily="18" charset="0"/>
            </a:endParaRPr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1180270"/>
              </p:ext>
            </p:extLst>
          </p:nvPr>
        </p:nvGraphicFramePr>
        <p:xfrm>
          <a:off x="4610261" y="3103894"/>
          <a:ext cx="3394075" cy="201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92" name="图片" r:id="rId14" imgW="2028444" imgH="934212" progId="Word.Picture.8">
                  <p:embed/>
                </p:oleObj>
              </mc:Choice>
              <mc:Fallback>
                <p:oleObj name="图片" r:id="rId14" imgW="2028444" imgH="934212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261" y="3103894"/>
                        <a:ext cx="3394075" cy="2011363"/>
                      </a:xfrm>
                      <a:prstGeom prst="rect">
                        <a:avLst/>
                      </a:prstGeom>
                      <a:solidFill>
                        <a:srgbClr val="FFFFFF">
                          <a:alpha val="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6"/>
          <p:cNvSpPr>
            <a:spLocks noChangeArrowheads="1"/>
          </p:cNvSpPr>
          <p:nvPr/>
        </p:nvSpPr>
        <p:spPr bwMode="auto">
          <a:xfrm>
            <a:off x="1225711" y="5120019"/>
            <a:ext cx="1155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 i="1">
                <a:latin typeface="Times New Roman" panose="02020603050405020304" pitchFamily="18" charset="0"/>
              </a:rPr>
              <a:t>L=A•B•C</a:t>
            </a:r>
          </a:p>
        </p:txBody>
      </p:sp>
      <p:sp>
        <p:nvSpPr>
          <p:cNvPr id="13" name="Rectangle 27"/>
          <p:cNvSpPr>
            <a:spLocks noChangeArrowheads="1"/>
          </p:cNvSpPr>
          <p:nvPr/>
        </p:nvSpPr>
        <p:spPr bwMode="auto">
          <a:xfrm>
            <a:off x="1081249" y="2527632"/>
            <a:ext cx="1368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66"/>
                </a:solidFill>
                <a:latin typeface="Tahoma" panose="020B0604030504040204" pitchFamily="34" charset="0"/>
                <a:ea typeface="楷体_GB2312" pitchFamily="49" charset="-122"/>
              </a:rPr>
              <a:t>与门</a:t>
            </a:r>
          </a:p>
        </p:txBody>
      </p:sp>
      <p:sp>
        <p:nvSpPr>
          <p:cNvPr id="14" name="Rectangle 28"/>
          <p:cNvSpPr>
            <a:spLocks noChangeArrowheads="1"/>
          </p:cNvSpPr>
          <p:nvPr/>
        </p:nvSpPr>
        <p:spPr bwMode="auto">
          <a:xfrm>
            <a:off x="5330986" y="2527632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solidFill>
                  <a:srgbClr val="000066"/>
                </a:solidFill>
                <a:latin typeface="Tahoma" panose="020B0604030504040204" pitchFamily="34" charset="0"/>
                <a:ea typeface="楷体_GB2312" pitchFamily="49" charset="-122"/>
              </a:rPr>
              <a:t>或门</a:t>
            </a:r>
          </a:p>
        </p:txBody>
      </p:sp>
      <p:grpSp>
        <p:nvGrpSpPr>
          <p:cNvPr id="15" name="Group 29"/>
          <p:cNvGrpSpPr>
            <a:grpSpLocks/>
          </p:cNvGrpSpPr>
          <p:nvPr/>
        </p:nvGrpSpPr>
        <p:grpSpPr bwMode="auto">
          <a:xfrm>
            <a:off x="638336" y="3248357"/>
            <a:ext cx="2963863" cy="1671637"/>
            <a:chOff x="514" y="1846"/>
            <a:chExt cx="1867" cy="1053"/>
          </a:xfrm>
        </p:grpSpPr>
        <p:grpSp>
          <p:nvGrpSpPr>
            <p:cNvPr id="16" name="Group 30"/>
            <p:cNvGrpSpPr>
              <a:grpSpLocks/>
            </p:cNvGrpSpPr>
            <p:nvPr/>
          </p:nvGrpSpPr>
          <p:grpSpPr bwMode="auto">
            <a:xfrm>
              <a:off x="759" y="1928"/>
              <a:ext cx="96" cy="96"/>
              <a:chOff x="864" y="2928"/>
              <a:chExt cx="96" cy="96"/>
            </a:xfrm>
          </p:grpSpPr>
          <p:sp>
            <p:nvSpPr>
              <p:cNvPr id="32" name="Line 31"/>
              <p:cNvSpPr>
                <a:spLocks noChangeShapeType="1"/>
              </p:cNvSpPr>
              <p:nvPr/>
            </p:nvSpPr>
            <p:spPr bwMode="auto">
              <a:xfrm>
                <a:off x="864" y="2928"/>
                <a:ext cx="96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Line 32"/>
              <p:cNvSpPr>
                <a:spLocks noChangeShapeType="1"/>
              </p:cNvSpPr>
              <p:nvPr/>
            </p:nvSpPr>
            <p:spPr bwMode="auto">
              <a:xfrm flipH="1">
                <a:off x="864" y="2928"/>
                <a:ext cx="96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7" name="Group 33"/>
            <p:cNvGrpSpPr>
              <a:grpSpLocks/>
            </p:cNvGrpSpPr>
            <p:nvPr/>
          </p:nvGrpSpPr>
          <p:grpSpPr bwMode="auto">
            <a:xfrm>
              <a:off x="612" y="1934"/>
              <a:ext cx="408" cy="91"/>
              <a:chOff x="432" y="2256"/>
              <a:chExt cx="480" cy="96"/>
            </a:xfrm>
          </p:grpSpPr>
          <p:sp>
            <p:nvSpPr>
              <p:cNvPr id="30" name="Oval 34"/>
              <p:cNvSpPr>
                <a:spLocks noChangeArrowheads="1"/>
              </p:cNvSpPr>
              <p:nvPr/>
            </p:nvSpPr>
            <p:spPr bwMode="auto">
              <a:xfrm>
                <a:off x="816" y="2256"/>
                <a:ext cx="96" cy="96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1" name="Oval 35"/>
              <p:cNvSpPr>
                <a:spLocks noChangeArrowheads="1"/>
              </p:cNvSpPr>
              <p:nvPr/>
            </p:nvSpPr>
            <p:spPr bwMode="auto">
              <a:xfrm>
                <a:off x="432" y="2256"/>
                <a:ext cx="96" cy="96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</p:grpSp>
        <p:sp>
          <p:nvSpPr>
            <p:cNvPr id="18" name="AutoShape 36"/>
            <p:cNvSpPr>
              <a:spLocks noChangeArrowheads="1"/>
            </p:cNvSpPr>
            <p:nvPr/>
          </p:nvSpPr>
          <p:spPr bwMode="auto">
            <a:xfrm>
              <a:off x="1405" y="1846"/>
              <a:ext cx="552" cy="336"/>
            </a:xfrm>
            <a:prstGeom prst="flowChartDelay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9" name="Line 37"/>
            <p:cNvSpPr>
              <a:spLocks noChangeShapeType="1"/>
            </p:cNvSpPr>
            <p:nvPr/>
          </p:nvSpPr>
          <p:spPr bwMode="auto">
            <a:xfrm flipH="1">
              <a:off x="514" y="1995"/>
              <a:ext cx="89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38"/>
            <p:cNvSpPr>
              <a:spLocks noChangeShapeType="1"/>
            </p:cNvSpPr>
            <p:nvPr/>
          </p:nvSpPr>
          <p:spPr bwMode="auto">
            <a:xfrm>
              <a:off x="1957" y="1995"/>
              <a:ext cx="4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39"/>
            <p:cNvSpPr>
              <a:spLocks noChangeShapeType="1"/>
            </p:cNvSpPr>
            <p:nvPr/>
          </p:nvSpPr>
          <p:spPr bwMode="auto">
            <a:xfrm>
              <a:off x="641" y="1846"/>
              <a:ext cx="0" cy="8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40"/>
            <p:cNvSpPr>
              <a:spLocks noChangeShapeType="1"/>
            </p:cNvSpPr>
            <p:nvPr/>
          </p:nvSpPr>
          <p:spPr bwMode="auto">
            <a:xfrm>
              <a:off x="811" y="1846"/>
              <a:ext cx="0" cy="8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41"/>
            <p:cNvSpPr>
              <a:spLocks noChangeShapeType="1"/>
            </p:cNvSpPr>
            <p:nvPr/>
          </p:nvSpPr>
          <p:spPr bwMode="auto">
            <a:xfrm>
              <a:off x="981" y="1846"/>
              <a:ext cx="0" cy="8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42"/>
            <p:cNvSpPr>
              <a:spLocks noChangeShapeType="1"/>
            </p:cNvSpPr>
            <p:nvPr/>
          </p:nvSpPr>
          <p:spPr bwMode="auto">
            <a:xfrm>
              <a:off x="1150" y="1846"/>
              <a:ext cx="0" cy="8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Text Box 43"/>
            <p:cNvSpPr txBox="1">
              <a:spLocks noChangeArrowheads="1"/>
            </p:cNvSpPr>
            <p:nvPr/>
          </p:nvSpPr>
          <p:spPr bwMode="auto">
            <a:xfrm>
              <a:off x="556" y="2668"/>
              <a:ext cx="2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6" name="Text Box 44"/>
            <p:cNvSpPr txBox="1">
              <a:spLocks noChangeArrowheads="1"/>
            </p:cNvSpPr>
            <p:nvPr/>
          </p:nvSpPr>
          <p:spPr bwMode="auto">
            <a:xfrm>
              <a:off x="726" y="2668"/>
              <a:ext cx="2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7" name="Text Box 45"/>
            <p:cNvSpPr txBox="1">
              <a:spLocks noChangeArrowheads="1"/>
            </p:cNvSpPr>
            <p:nvPr/>
          </p:nvSpPr>
          <p:spPr bwMode="auto">
            <a:xfrm>
              <a:off x="896" y="2668"/>
              <a:ext cx="2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8" name="Text Box 46"/>
            <p:cNvSpPr txBox="1">
              <a:spLocks noChangeArrowheads="1"/>
            </p:cNvSpPr>
            <p:nvPr/>
          </p:nvSpPr>
          <p:spPr bwMode="auto">
            <a:xfrm>
              <a:off x="1066" y="2668"/>
              <a:ext cx="2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29" name="Rectangle 47"/>
            <p:cNvSpPr>
              <a:spLocks noChangeArrowheads="1"/>
            </p:cNvSpPr>
            <p:nvPr/>
          </p:nvSpPr>
          <p:spPr bwMode="auto">
            <a:xfrm>
              <a:off x="2154" y="1979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 i="1">
                  <a:latin typeface="Times New Roman" panose="02020603050405020304" pitchFamily="18" charset="0"/>
                </a:rPr>
                <a:t>L</a:t>
              </a:r>
              <a:endParaRPr kumimoji="1" lang="en-US" altLang="zh-CN" sz="2000" i="1" baseline="-25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4" name="Group 67"/>
          <p:cNvGrpSpPr>
            <a:grpSpLocks/>
          </p:cNvGrpSpPr>
          <p:nvPr/>
        </p:nvGrpSpPr>
        <p:grpSpPr bwMode="auto">
          <a:xfrm>
            <a:off x="927261" y="5624844"/>
            <a:ext cx="1908175" cy="1008063"/>
            <a:chOff x="832" y="2886"/>
            <a:chExt cx="1202" cy="635"/>
          </a:xfrm>
        </p:grpSpPr>
        <p:sp>
          <p:nvSpPr>
            <p:cNvPr id="35" name="Rectangle 49"/>
            <p:cNvSpPr>
              <a:spLocks noChangeArrowheads="1"/>
            </p:cNvSpPr>
            <p:nvPr/>
          </p:nvSpPr>
          <p:spPr bwMode="auto">
            <a:xfrm>
              <a:off x="864" y="2886"/>
              <a:ext cx="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sz="2000" b="1"/>
            </a:p>
          </p:txBody>
        </p:sp>
        <p:sp>
          <p:nvSpPr>
            <p:cNvPr id="36" name="Rectangle 50"/>
            <p:cNvSpPr>
              <a:spLocks noChangeArrowheads="1"/>
            </p:cNvSpPr>
            <p:nvPr/>
          </p:nvSpPr>
          <p:spPr bwMode="auto">
            <a:xfrm>
              <a:off x="832" y="2901"/>
              <a:ext cx="19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  <p:sp>
          <p:nvSpPr>
            <p:cNvPr id="37" name="Rectangle 51"/>
            <p:cNvSpPr>
              <a:spLocks noChangeArrowheads="1"/>
            </p:cNvSpPr>
            <p:nvPr/>
          </p:nvSpPr>
          <p:spPr bwMode="auto">
            <a:xfrm>
              <a:off x="832" y="3091"/>
              <a:ext cx="19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  <p:sp>
          <p:nvSpPr>
            <p:cNvPr id="38" name="Rectangle 52"/>
            <p:cNvSpPr>
              <a:spLocks noChangeArrowheads="1"/>
            </p:cNvSpPr>
            <p:nvPr/>
          </p:nvSpPr>
          <p:spPr bwMode="auto">
            <a:xfrm>
              <a:off x="832" y="3287"/>
              <a:ext cx="19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  <p:sp>
          <p:nvSpPr>
            <p:cNvPr id="39" name="Line 53"/>
            <p:cNvSpPr>
              <a:spLocks noChangeShapeType="1"/>
            </p:cNvSpPr>
            <p:nvPr/>
          </p:nvSpPr>
          <p:spPr bwMode="auto">
            <a:xfrm flipH="1">
              <a:off x="1032" y="3082"/>
              <a:ext cx="298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54"/>
            <p:cNvSpPr>
              <a:spLocks noChangeShapeType="1"/>
            </p:cNvSpPr>
            <p:nvPr/>
          </p:nvSpPr>
          <p:spPr bwMode="auto">
            <a:xfrm flipH="1">
              <a:off x="1037" y="3399"/>
              <a:ext cx="290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55"/>
            <p:cNvSpPr>
              <a:spLocks noChangeShapeType="1"/>
            </p:cNvSpPr>
            <p:nvPr/>
          </p:nvSpPr>
          <p:spPr bwMode="auto">
            <a:xfrm flipH="1">
              <a:off x="1037" y="3255"/>
              <a:ext cx="890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Rectangle 56"/>
            <p:cNvSpPr>
              <a:spLocks noChangeArrowheads="1"/>
            </p:cNvSpPr>
            <p:nvPr/>
          </p:nvSpPr>
          <p:spPr bwMode="auto">
            <a:xfrm>
              <a:off x="1330" y="2976"/>
              <a:ext cx="325" cy="545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6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3" name="Rectangle 57"/>
            <p:cNvSpPr>
              <a:spLocks noChangeArrowheads="1"/>
            </p:cNvSpPr>
            <p:nvPr/>
          </p:nvSpPr>
          <p:spPr bwMode="auto">
            <a:xfrm>
              <a:off x="882" y="2931"/>
              <a:ext cx="1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rgbClr val="000066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000" b="1">
                <a:solidFill>
                  <a:srgbClr val="000066"/>
                </a:solidFill>
              </a:endParaRPr>
            </a:p>
          </p:txBody>
        </p:sp>
        <p:sp>
          <p:nvSpPr>
            <p:cNvPr id="44" name="Rectangle 58"/>
            <p:cNvSpPr>
              <a:spLocks noChangeArrowheads="1"/>
            </p:cNvSpPr>
            <p:nvPr/>
          </p:nvSpPr>
          <p:spPr bwMode="auto">
            <a:xfrm>
              <a:off x="884" y="3113"/>
              <a:ext cx="1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rgbClr val="000066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2000" b="1">
                <a:solidFill>
                  <a:srgbClr val="000066"/>
                </a:solidFill>
              </a:endParaRPr>
            </a:p>
          </p:txBody>
        </p:sp>
        <p:sp>
          <p:nvSpPr>
            <p:cNvPr id="45" name="Rectangle 60"/>
            <p:cNvSpPr>
              <a:spLocks noChangeArrowheads="1"/>
            </p:cNvSpPr>
            <p:nvPr/>
          </p:nvSpPr>
          <p:spPr bwMode="auto">
            <a:xfrm>
              <a:off x="839" y="3294"/>
              <a:ext cx="18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rgbClr val="000066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2000" b="1">
                <a:solidFill>
                  <a:srgbClr val="000066"/>
                </a:solidFill>
              </a:endParaRPr>
            </a:p>
          </p:txBody>
        </p:sp>
        <p:sp>
          <p:nvSpPr>
            <p:cNvPr id="46" name="Rectangle 61"/>
            <p:cNvSpPr>
              <a:spLocks noChangeArrowheads="1"/>
            </p:cNvSpPr>
            <p:nvPr/>
          </p:nvSpPr>
          <p:spPr bwMode="auto">
            <a:xfrm>
              <a:off x="1440" y="3005"/>
              <a:ext cx="19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7" name="Rectangle 62"/>
            <p:cNvSpPr>
              <a:spLocks noChangeArrowheads="1"/>
            </p:cNvSpPr>
            <p:nvPr/>
          </p:nvSpPr>
          <p:spPr bwMode="auto">
            <a:xfrm>
              <a:off x="1429" y="3022"/>
              <a:ext cx="14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</a:rPr>
                <a:t>&amp;</a:t>
              </a:r>
              <a:endParaRPr lang="en-US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48" name="Rectangle 63"/>
            <p:cNvSpPr>
              <a:spLocks noChangeArrowheads="1"/>
            </p:cNvSpPr>
            <p:nvPr/>
          </p:nvSpPr>
          <p:spPr bwMode="auto">
            <a:xfrm>
              <a:off x="1612" y="3007"/>
              <a:ext cx="2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sz="1800"/>
            </a:p>
          </p:txBody>
        </p:sp>
        <p:sp>
          <p:nvSpPr>
            <p:cNvPr id="49" name="Rectangle 64"/>
            <p:cNvSpPr>
              <a:spLocks noChangeArrowheads="1"/>
            </p:cNvSpPr>
            <p:nvPr/>
          </p:nvSpPr>
          <p:spPr bwMode="auto">
            <a:xfrm>
              <a:off x="1927" y="3149"/>
              <a:ext cx="10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solidFill>
                    <a:srgbClr val="000066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sz="2400">
                <a:solidFill>
                  <a:srgbClr val="000066"/>
                </a:solidFill>
              </a:endParaRPr>
            </a:p>
          </p:txBody>
        </p:sp>
      </p:grpSp>
      <p:sp>
        <p:nvSpPr>
          <p:cNvPr id="50" name="Rectangle 82"/>
          <p:cNvSpPr>
            <a:spLocks noChangeArrowheads="1"/>
          </p:cNvSpPr>
          <p:nvPr/>
        </p:nvSpPr>
        <p:spPr bwMode="auto">
          <a:xfrm>
            <a:off x="4899186" y="5120019"/>
            <a:ext cx="1676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 i="1">
                <a:latin typeface="Times New Roman" panose="02020603050405020304" pitchFamily="18" charset="0"/>
              </a:rPr>
              <a:t>L=A+B+C+D</a:t>
            </a:r>
          </a:p>
        </p:txBody>
      </p:sp>
      <p:grpSp>
        <p:nvGrpSpPr>
          <p:cNvPr id="53" name="Group 66"/>
          <p:cNvGrpSpPr>
            <a:grpSpLocks/>
          </p:cNvGrpSpPr>
          <p:nvPr/>
        </p:nvGrpSpPr>
        <p:grpSpPr bwMode="auto">
          <a:xfrm>
            <a:off x="4846799" y="5551819"/>
            <a:ext cx="1995487" cy="1158875"/>
            <a:chOff x="3301" y="2840"/>
            <a:chExt cx="1257" cy="730"/>
          </a:xfrm>
        </p:grpSpPr>
        <p:sp>
          <p:nvSpPr>
            <p:cNvPr id="54" name="AutoShape 66"/>
            <p:cNvSpPr>
              <a:spLocks noChangeAspect="1" noChangeArrowheads="1" noTextEdit="1"/>
            </p:cNvSpPr>
            <p:nvPr/>
          </p:nvSpPr>
          <p:spPr bwMode="auto">
            <a:xfrm>
              <a:off x="3369" y="2840"/>
              <a:ext cx="1189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Rectangle 67"/>
            <p:cNvSpPr>
              <a:spLocks noChangeArrowheads="1"/>
            </p:cNvSpPr>
            <p:nvPr/>
          </p:nvSpPr>
          <p:spPr bwMode="auto">
            <a:xfrm>
              <a:off x="3301" y="3056"/>
              <a:ext cx="175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  <p:sp>
          <p:nvSpPr>
            <p:cNvPr id="56" name="Rectangle 68"/>
            <p:cNvSpPr>
              <a:spLocks noChangeArrowheads="1"/>
            </p:cNvSpPr>
            <p:nvPr/>
          </p:nvSpPr>
          <p:spPr bwMode="auto">
            <a:xfrm>
              <a:off x="3301" y="3216"/>
              <a:ext cx="175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b="1"/>
            </a:p>
          </p:txBody>
        </p:sp>
        <p:sp>
          <p:nvSpPr>
            <p:cNvPr id="57" name="Line 69"/>
            <p:cNvSpPr>
              <a:spLocks noChangeShapeType="1"/>
            </p:cNvSpPr>
            <p:nvPr/>
          </p:nvSpPr>
          <p:spPr bwMode="auto">
            <a:xfrm flipH="1">
              <a:off x="3486" y="3320"/>
              <a:ext cx="262" cy="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70"/>
            <p:cNvSpPr>
              <a:spLocks noChangeShapeType="1"/>
            </p:cNvSpPr>
            <p:nvPr/>
          </p:nvSpPr>
          <p:spPr bwMode="auto">
            <a:xfrm flipH="1">
              <a:off x="3486" y="3189"/>
              <a:ext cx="637" cy="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Rectangle 71"/>
            <p:cNvSpPr>
              <a:spLocks noChangeArrowheads="1"/>
            </p:cNvSpPr>
            <p:nvPr/>
          </p:nvSpPr>
          <p:spPr bwMode="auto">
            <a:xfrm>
              <a:off x="3751" y="2962"/>
              <a:ext cx="372" cy="608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6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0" name="Rectangle 72"/>
            <p:cNvSpPr>
              <a:spLocks noChangeArrowheads="1"/>
            </p:cNvSpPr>
            <p:nvPr/>
          </p:nvSpPr>
          <p:spPr bwMode="auto">
            <a:xfrm>
              <a:off x="3339" y="2931"/>
              <a:ext cx="1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rgbClr val="000066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000" b="1">
                <a:solidFill>
                  <a:srgbClr val="000066"/>
                </a:solidFill>
              </a:endParaRPr>
            </a:p>
          </p:txBody>
        </p:sp>
        <p:sp>
          <p:nvSpPr>
            <p:cNvPr id="61" name="Rectangle 73"/>
            <p:cNvSpPr>
              <a:spLocks noChangeArrowheads="1"/>
            </p:cNvSpPr>
            <p:nvPr/>
          </p:nvSpPr>
          <p:spPr bwMode="auto">
            <a:xfrm>
              <a:off x="3343" y="3090"/>
              <a:ext cx="1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rgbClr val="000066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2000" b="1">
                <a:solidFill>
                  <a:srgbClr val="000066"/>
                </a:solidFill>
              </a:endParaRPr>
            </a:p>
          </p:txBody>
        </p:sp>
        <p:sp>
          <p:nvSpPr>
            <p:cNvPr id="62" name="Rectangle 74"/>
            <p:cNvSpPr>
              <a:spLocks noChangeArrowheads="1"/>
            </p:cNvSpPr>
            <p:nvPr/>
          </p:nvSpPr>
          <p:spPr bwMode="auto">
            <a:xfrm>
              <a:off x="3424" y="3113"/>
              <a:ext cx="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sz="2000" b="1"/>
            </a:p>
          </p:txBody>
        </p:sp>
        <p:sp>
          <p:nvSpPr>
            <p:cNvPr id="63" name="Rectangle 75"/>
            <p:cNvSpPr>
              <a:spLocks noChangeArrowheads="1"/>
            </p:cNvSpPr>
            <p:nvPr/>
          </p:nvSpPr>
          <p:spPr bwMode="auto">
            <a:xfrm>
              <a:off x="3334" y="3238"/>
              <a:ext cx="13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rgbClr val="000066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2000" b="1">
                <a:solidFill>
                  <a:srgbClr val="000066"/>
                </a:solidFill>
              </a:endParaRPr>
            </a:p>
          </p:txBody>
        </p:sp>
        <p:sp>
          <p:nvSpPr>
            <p:cNvPr id="64" name="Rectangle 76"/>
            <p:cNvSpPr>
              <a:spLocks noChangeArrowheads="1"/>
            </p:cNvSpPr>
            <p:nvPr/>
          </p:nvSpPr>
          <p:spPr bwMode="auto">
            <a:xfrm>
              <a:off x="3799" y="3015"/>
              <a:ext cx="28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≥1</a:t>
              </a:r>
            </a:p>
          </p:txBody>
        </p:sp>
        <p:sp>
          <p:nvSpPr>
            <p:cNvPr id="65" name="Rectangle 77"/>
            <p:cNvSpPr>
              <a:spLocks noChangeArrowheads="1"/>
            </p:cNvSpPr>
            <p:nvPr/>
          </p:nvSpPr>
          <p:spPr bwMode="auto">
            <a:xfrm>
              <a:off x="4406" y="3155"/>
              <a:ext cx="10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solidFill>
                    <a:srgbClr val="000066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66" name="Rectangle 78"/>
            <p:cNvSpPr>
              <a:spLocks noChangeArrowheads="1"/>
            </p:cNvSpPr>
            <p:nvPr/>
          </p:nvSpPr>
          <p:spPr bwMode="auto">
            <a:xfrm>
              <a:off x="4475" y="3065"/>
              <a:ext cx="2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sz="1800"/>
            </a:p>
          </p:txBody>
        </p:sp>
        <p:sp>
          <p:nvSpPr>
            <p:cNvPr id="67" name="Line 79"/>
            <p:cNvSpPr>
              <a:spLocks noChangeShapeType="1"/>
            </p:cNvSpPr>
            <p:nvPr/>
          </p:nvSpPr>
          <p:spPr bwMode="auto">
            <a:xfrm flipH="1">
              <a:off x="3484" y="3453"/>
              <a:ext cx="261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Rectangle 80"/>
            <p:cNvSpPr>
              <a:spLocks noChangeArrowheads="1"/>
            </p:cNvSpPr>
            <p:nvPr/>
          </p:nvSpPr>
          <p:spPr bwMode="auto">
            <a:xfrm>
              <a:off x="3334" y="3374"/>
              <a:ext cx="15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solidFill>
                    <a:srgbClr val="000066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 sz="2000" b="1">
                <a:solidFill>
                  <a:srgbClr val="000066"/>
                </a:solidFill>
              </a:endParaRPr>
            </a:p>
          </p:txBody>
        </p:sp>
        <p:sp>
          <p:nvSpPr>
            <p:cNvPr id="69" name="Line 81"/>
            <p:cNvSpPr>
              <a:spLocks noChangeShapeType="1"/>
            </p:cNvSpPr>
            <p:nvPr/>
          </p:nvSpPr>
          <p:spPr bwMode="auto">
            <a:xfrm flipH="1">
              <a:off x="4122" y="3278"/>
              <a:ext cx="262" cy="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69"/>
            <p:cNvSpPr>
              <a:spLocks noChangeShapeType="1"/>
            </p:cNvSpPr>
            <p:nvPr/>
          </p:nvSpPr>
          <p:spPr bwMode="auto">
            <a:xfrm flipH="1">
              <a:off x="3480" y="3067"/>
              <a:ext cx="262" cy="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" name="Text Box 23"/>
          <p:cNvSpPr txBox="1">
            <a:spLocks noChangeArrowheads="1"/>
          </p:cNvSpPr>
          <p:nvPr/>
        </p:nvSpPr>
        <p:spPr bwMode="auto">
          <a:xfrm>
            <a:off x="347824" y="1773364"/>
            <a:ext cx="4203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>
                <a:solidFill>
                  <a:srgbClr val="000066"/>
                </a:solidFill>
                <a:latin typeface="+mn-ea"/>
                <a:ea typeface="+mn-ea"/>
              </a:rPr>
              <a:t>(2)</a:t>
            </a:r>
            <a:r>
              <a:rPr kumimoji="1" lang="zh-CN" altLang="en-US" sz="2400" b="1">
                <a:solidFill>
                  <a:srgbClr val="000066"/>
                </a:solidFill>
                <a:latin typeface="+mn-ea"/>
                <a:ea typeface="+mn-ea"/>
              </a:rPr>
              <a:t>基本门电路的表示方式</a:t>
            </a:r>
          </a:p>
        </p:txBody>
      </p:sp>
    </p:spTree>
    <p:extLst>
      <p:ext uri="{BB962C8B-B14F-4D97-AF65-F5344CB8AC3E}">
        <p14:creationId xmlns:p14="http://schemas.microsoft.com/office/powerpoint/2010/main" val="3391564181"/>
      </p:ext>
    </p:extLst>
  </p:cSld>
  <p:clrMapOvr>
    <a:masterClrMapping/>
  </p:clrMapOvr>
  <p:transition>
    <p:wipe dir="r"/>
    <p:sndAc>
      <p:stSnd>
        <p:snd r:embed="rId4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50" grpId="0" autoUpdateAnimBg="0"/>
      <p:bldP spid="12" grpId="0" autoUpdateAnimBg="0"/>
      <p:bldP spid="13" grpId="0"/>
      <p:bldP spid="14" grpId="0"/>
      <p:bldP spid="50" grpId="0" autoUpdateAnimBg="0"/>
      <p:bldP spid="7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>
            <a:extLst>
              <a:ext uri="{FF2B5EF4-FFF2-40B4-BE49-F238E27FC236}">
                <a16:creationId xmlns="" xmlns:a16="http://schemas.microsoft.com/office/drawing/2014/main" id="{C100C266-104C-4688-8A14-B9F8FEBD4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0995" y="1717675"/>
            <a:ext cx="3168650" cy="641350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99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360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rPr>
              <a:t>主要内容</a:t>
            </a:r>
          </a:p>
        </p:txBody>
      </p:sp>
      <p:sp>
        <p:nvSpPr>
          <p:cNvPr id="12291" name="AutoShape 6">
            <a:extLst>
              <a:ext uri="{FF2B5EF4-FFF2-40B4-BE49-F238E27FC236}">
                <a16:creationId xmlns="" xmlns:a16="http://schemas.microsoft.com/office/drawing/2014/main" id="{916CE1AA-6073-423B-B3FD-4F660D8B6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1910" y="3092953"/>
            <a:ext cx="5976095" cy="1580007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195263" indent="-195263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14350" indent="-5143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kumimoji="1" lang="zh-CN" altLang="en-US" sz="3200" smtClean="0">
                <a:latin typeface="+mn-lt"/>
                <a:ea typeface="+mn-ea"/>
                <a:cs typeface="+mn-ea"/>
                <a:sym typeface="+mn-lt"/>
              </a:rPr>
              <a:t>半导体存储器</a:t>
            </a:r>
            <a:endParaRPr kumimoji="1" lang="en-US" altLang="zh-CN" sz="3200" smtClean="0">
              <a:latin typeface="+mn-lt"/>
              <a:ea typeface="+mn-ea"/>
              <a:cs typeface="+mn-ea"/>
              <a:sym typeface="+mn-lt"/>
            </a:endParaRPr>
          </a:p>
          <a:p>
            <a:pPr marL="514350" indent="-5143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kumimoji="1" lang="zh-CN" altLang="en-US" sz="3200" smtClean="0">
                <a:latin typeface="+mn-lt"/>
                <a:ea typeface="+mn-ea"/>
                <a:cs typeface="+mn-ea"/>
              </a:rPr>
              <a:t>可编程逻辑器件</a:t>
            </a:r>
            <a:endParaRPr kumimoji="1" lang="zh-CN" altLang="en-US" sz="3200">
              <a:latin typeface="+mn-lt"/>
              <a:ea typeface="+mn-ea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0734120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072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8329171"/>
              </p:ext>
            </p:extLst>
          </p:nvPr>
        </p:nvGraphicFramePr>
        <p:xfrm>
          <a:off x="1083278" y="3885979"/>
          <a:ext cx="2376488" cy="1220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40" name="图片" r:id="rId4" imgW="1075675" imgH="552292" progId="Word.Picture.8">
                  <p:embed/>
                </p:oleObj>
              </mc:Choice>
              <mc:Fallback>
                <p:oleObj name="图片" r:id="rId4" imgW="1075675" imgH="552292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3278" y="3885979"/>
                        <a:ext cx="2376488" cy="1220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072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0413941"/>
              </p:ext>
            </p:extLst>
          </p:nvPr>
        </p:nvGraphicFramePr>
        <p:xfrm>
          <a:off x="1299178" y="1335866"/>
          <a:ext cx="3005138" cy="147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41" name="图片" r:id="rId6" imgW="1104583" imgH="543163" progId="Word.Picture.8">
                  <p:embed/>
                </p:oleObj>
              </mc:Choice>
              <mc:Fallback>
                <p:oleObj name="图片" r:id="rId6" imgW="1104583" imgH="543163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9178" y="1335866"/>
                        <a:ext cx="3005138" cy="147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072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2354645"/>
              </p:ext>
            </p:extLst>
          </p:nvPr>
        </p:nvGraphicFramePr>
        <p:xfrm>
          <a:off x="4467828" y="1264429"/>
          <a:ext cx="3241675" cy="1392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42" name="图片" r:id="rId8" imgW="1285637" imgH="552292" progId="Word.Picture.8">
                  <p:embed/>
                </p:oleObj>
              </mc:Choice>
              <mc:Fallback>
                <p:oleObj name="图片" r:id="rId8" imgW="1285637" imgH="552292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7828" y="1264429"/>
                        <a:ext cx="3241675" cy="1392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6268053" y="3814541"/>
            <a:ext cx="2395538" cy="2184400"/>
            <a:chOff x="4014" y="2614"/>
            <a:chExt cx="1509" cy="1376"/>
          </a:xfrm>
        </p:grpSpPr>
        <p:graphicFrame>
          <p:nvGraphicFramePr>
            <p:cNvPr id="33807" name="Object 10"/>
            <p:cNvGraphicFramePr>
              <a:graphicFrameLocks noChangeAspect="1"/>
            </p:cNvGraphicFramePr>
            <p:nvPr/>
          </p:nvGraphicFramePr>
          <p:xfrm>
            <a:off x="4014" y="2614"/>
            <a:ext cx="1351" cy="10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943" name="图片" r:id="rId10" imgW="999460" imgH="771620" progId="Word.Picture.8">
                    <p:embed/>
                  </p:oleObj>
                </mc:Choice>
                <mc:Fallback>
                  <p:oleObj name="图片" r:id="rId10" imgW="999460" imgH="771620" progId="Word.Picture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" y="2614"/>
                          <a:ext cx="1351" cy="10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08" name="Rectangle 37"/>
            <p:cNvSpPr>
              <a:spLocks noChangeArrowheads="1"/>
            </p:cNvSpPr>
            <p:nvPr/>
          </p:nvSpPr>
          <p:spPr bwMode="auto">
            <a:xfrm>
              <a:off x="4056" y="3702"/>
              <a:ext cx="14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三态输出缓冲器</a:t>
              </a:r>
            </a:p>
          </p:txBody>
        </p:sp>
      </p:grpSp>
      <p:sp>
        <p:nvSpPr>
          <p:cNvPr id="370726" name="Rectangle 38"/>
          <p:cNvSpPr>
            <a:spLocks noChangeArrowheads="1"/>
          </p:cNvSpPr>
          <p:nvPr/>
        </p:nvSpPr>
        <p:spPr bwMode="auto">
          <a:xfrm>
            <a:off x="2883503" y="2993216"/>
            <a:ext cx="2789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输出恒等于</a:t>
            </a:r>
            <a:r>
              <a:rPr kumimoji="1" lang="en-US" altLang="zh-CN" sz="24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kumimoji="1" lang="zh-CN" altLang="en-US" sz="24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的与门</a:t>
            </a:r>
          </a:p>
        </p:txBody>
      </p:sp>
      <p:sp>
        <p:nvSpPr>
          <p:cNvPr id="370727" name="Rectangle 39"/>
          <p:cNvSpPr>
            <a:spLocks noChangeArrowheads="1"/>
          </p:cNvSpPr>
          <p:nvPr/>
        </p:nvSpPr>
        <p:spPr bwMode="auto">
          <a:xfrm>
            <a:off x="988028" y="5460779"/>
            <a:ext cx="2176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输出为</a:t>
            </a:r>
            <a:r>
              <a:rPr kumimoji="1" lang="en-US" altLang="zh-CN" sz="24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sz="24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的与门</a:t>
            </a:r>
          </a:p>
        </p:txBody>
      </p:sp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3388328" y="4068541"/>
            <a:ext cx="2447925" cy="1825625"/>
            <a:chOff x="2200" y="2795"/>
            <a:chExt cx="1542" cy="1150"/>
          </a:xfrm>
        </p:grpSpPr>
        <p:graphicFrame>
          <p:nvGraphicFramePr>
            <p:cNvPr id="33805" name="Object 9"/>
            <p:cNvGraphicFramePr>
              <a:graphicFrameLocks noChangeAspect="1"/>
            </p:cNvGraphicFramePr>
            <p:nvPr/>
          </p:nvGraphicFramePr>
          <p:xfrm>
            <a:off x="2200" y="2795"/>
            <a:ext cx="1542" cy="6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944" name="图片" r:id="rId12" imgW="950854" imgH="343280" progId="Word.Picture.8">
                    <p:embed/>
                  </p:oleObj>
                </mc:Choice>
                <mc:Fallback>
                  <p:oleObj name="图片" r:id="rId12" imgW="950854" imgH="343280" progId="Word.Picture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0" y="2795"/>
                          <a:ext cx="1542" cy="6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06" name="Rectangle 42"/>
            <p:cNvSpPr>
              <a:spLocks noChangeArrowheads="1"/>
            </p:cNvSpPr>
            <p:nvPr/>
          </p:nvSpPr>
          <p:spPr bwMode="auto">
            <a:xfrm>
              <a:off x="2426" y="3657"/>
              <a:ext cx="108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solidFill>
                    <a:srgbClr val="000066"/>
                  </a:solidFill>
                  <a:latin typeface="楷体_GB2312" pitchFamily="49" charset="-122"/>
                  <a:ea typeface="楷体_GB2312" pitchFamily="49" charset="-122"/>
                </a:rPr>
                <a:t>输入缓冲器</a:t>
              </a:r>
            </a:p>
          </p:txBody>
        </p:sp>
      </p:grpSp>
      <p:graphicFrame>
        <p:nvGraphicFramePr>
          <p:cNvPr id="37073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2609397"/>
              </p:ext>
            </p:extLst>
          </p:nvPr>
        </p:nvGraphicFramePr>
        <p:xfrm>
          <a:off x="580041" y="1264429"/>
          <a:ext cx="8064500" cy="223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45" name="图片" r:id="rId14" imgW="2746248" imgH="1831848" progId="Word.Picture.8">
                  <p:embed/>
                </p:oleObj>
              </mc:Choice>
              <mc:Fallback>
                <p:oleObj name="图片" r:id="rId14" imgW="2746248" imgH="1831848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041" y="1264429"/>
                        <a:ext cx="8064500" cy="223202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33CC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073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7150744"/>
              </p:ext>
            </p:extLst>
          </p:nvPr>
        </p:nvGraphicFramePr>
        <p:xfrm>
          <a:off x="580041" y="3814541"/>
          <a:ext cx="2806700" cy="208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46" name="图片" r:id="rId16" imgW="2746248" imgH="1831848" progId="Word.Picture.8">
                  <p:embed/>
                </p:oleObj>
              </mc:Choice>
              <mc:Fallback>
                <p:oleObj name="图片" r:id="rId16" imgW="2746248" imgH="1831848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041" y="3814541"/>
                        <a:ext cx="2806700" cy="2087563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33CC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073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4228504"/>
              </p:ext>
            </p:extLst>
          </p:nvPr>
        </p:nvGraphicFramePr>
        <p:xfrm>
          <a:off x="3458178" y="3814541"/>
          <a:ext cx="2665413" cy="208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47" name="图片" r:id="rId17" imgW="2746248" imgH="1831848" progId="Word.Picture.8">
                  <p:embed/>
                </p:oleObj>
              </mc:Choice>
              <mc:Fallback>
                <p:oleObj name="图片" r:id="rId17" imgW="2746248" imgH="1831848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8178" y="3814541"/>
                        <a:ext cx="2665413" cy="2087563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33CC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073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6733676"/>
              </p:ext>
            </p:extLst>
          </p:nvPr>
        </p:nvGraphicFramePr>
        <p:xfrm>
          <a:off x="6233128" y="3814541"/>
          <a:ext cx="2411413" cy="208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48" name="图片" r:id="rId18" imgW="2746248" imgH="1831848" progId="Word.Picture.8">
                  <p:embed/>
                </p:oleObj>
              </mc:Choice>
              <mc:Fallback>
                <p:oleObj name="图片" r:id="rId18" imgW="2746248" imgH="1831848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3128" y="3814541"/>
                        <a:ext cx="2411413" cy="2087563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33CC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/>
          <p:cNvSpPr/>
          <p:nvPr/>
        </p:nvSpPr>
        <p:spPr bwMode="auto">
          <a:xfrm>
            <a:off x="0" y="0"/>
            <a:ext cx="9144000" cy="103498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95263" marR="0" indent="-1952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2167" y="51743"/>
            <a:ext cx="5385808" cy="6832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571500" indent="-571500" fontAlgn="auto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l"/>
            </a:pPr>
            <a:r>
              <a:rPr lang="en-US" altLang="zh-CN" sz="3200" smtClean="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PLD</a:t>
            </a:r>
            <a:r>
              <a:rPr lang="zh-CN" altLang="en-US" sz="32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的逻辑符号表示</a:t>
            </a:r>
            <a:r>
              <a:rPr lang="zh-CN" altLang="en-US" sz="3200" smtClean="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方法</a:t>
            </a:r>
            <a:endParaRPr lang="zh-CN" altLang="en-US" sz="3200" dirty="0">
              <a:solidFill>
                <a:srgbClr val="0000FF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41739241"/>
      </p:ext>
    </p:extLst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0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7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7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0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7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70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7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7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72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0" y="0"/>
            <a:ext cx="9144000" cy="103498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95263" marR="0" indent="-1952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1090" y="40878"/>
            <a:ext cx="2811988" cy="68326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571500" indent="-571500" fontAlgn="auto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l"/>
            </a:pPr>
            <a:r>
              <a:rPr lang="en-US" altLang="zh-CN" sz="3200" smtClean="0">
                <a:solidFill>
                  <a:srgbClr val="0000FF"/>
                </a:solidFill>
                <a:latin typeface="+mn-ea"/>
                <a:cs typeface="+mn-ea"/>
              </a:rPr>
              <a:t>PLD</a:t>
            </a:r>
            <a:r>
              <a:rPr lang="zh-CN" altLang="en-US" sz="32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的分类</a:t>
            </a:r>
            <a:endParaRPr lang="zh-CN" altLang="en-US" sz="3200" dirty="0">
              <a:solidFill>
                <a:srgbClr val="0000FF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74868" y="686077"/>
            <a:ext cx="5857413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000" indent="-3420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00FF"/>
              </a:buClr>
              <a:buFont typeface="Arial" panose="020B0604020202020204" pitchFamily="34" charset="0"/>
              <a:buChar char="•"/>
            </a:pPr>
            <a:r>
              <a:rPr lang="zh-CN" altLang="en-US" sz="2600" smtClean="0">
                <a:latin typeface="+mn-ea"/>
                <a:ea typeface="+mn-ea"/>
              </a:rPr>
              <a:t>按</a:t>
            </a:r>
            <a:r>
              <a:rPr lang="en-US" altLang="zh-CN" sz="2600">
                <a:latin typeface="+mn-ea"/>
                <a:ea typeface="+mn-ea"/>
              </a:rPr>
              <a:t>PLD</a:t>
            </a:r>
            <a:r>
              <a:rPr lang="zh-CN" altLang="en-US" sz="2600">
                <a:latin typeface="+mn-ea"/>
                <a:ea typeface="+mn-ea"/>
              </a:rPr>
              <a:t>中的与、或阵列</a:t>
            </a:r>
            <a:r>
              <a:rPr lang="zh-CN" altLang="en-US" sz="2600" smtClean="0">
                <a:latin typeface="+mn-ea"/>
                <a:ea typeface="+mn-ea"/>
              </a:rPr>
              <a:t>是否可编程</a:t>
            </a:r>
            <a:endParaRPr lang="zh-CN" altLang="en-US" sz="2600">
              <a:latin typeface="+mn-ea"/>
              <a:ea typeface="+mn-ea"/>
            </a:endParaRPr>
          </a:p>
        </p:txBody>
      </p:sp>
      <p:sp>
        <p:nvSpPr>
          <p:cNvPr id="32" name="Rectangle 12"/>
          <p:cNvSpPr>
            <a:spLocks noChangeArrowheads="1"/>
          </p:cNvSpPr>
          <p:nvPr/>
        </p:nvSpPr>
        <p:spPr bwMode="auto">
          <a:xfrm>
            <a:off x="2837886" y="6048798"/>
            <a:ext cx="3551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PLD</a:t>
            </a:r>
            <a:r>
              <a:rPr kumimoji="1" lang="zh-CN" altLang="en-US" sz="240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中的三种与、或阵列</a:t>
            </a:r>
          </a:p>
        </p:txBody>
      </p:sp>
      <p:graphicFrame>
        <p:nvGraphicFramePr>
          <p:cNvPr id="3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268619"/>
              </p:ext>
            </p:extLst>
          </p:nvPr>
        </p:nvGraphicFramePr>
        <p:xfrm>
          <a:off x="274868" y="2432473"/>
          <a:ext cx="2951163" cy="332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87" name="图片" r:id="rId3" imgW="1429512" imgH="1923288" progId="Word.Picture.8">
                  <p:embed/>
                </p:oleObj>
              </mc:Choice>
              <mc:Fallback>
                <p:oleObj name="图片" r:id="rId3" imgW="1429512" imgH="1923288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868" y="2432473"/>
                        <a:ext cx="2951163" cy="332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14"/>
          <p:cNvSpPr>
            <a:spLocks noChangeArrowheads="1"/>
          </p:cNvSpPr>
          <p:nvPr/>
        </p:nvSpPr>
        <p:spPr bwMode="auto">
          <a:xfrm>
            <a:off x="3389543" y="1568873"/>
            <a:ext cx="24479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与阵列、或阵列均可编程</a:t>
            </a:r>
            <a:r>
              <a:rPr kumimoji="1" lang="en-US" altLang="zh-CN" sz="200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000">
                <a:solidFill>
                  <a:srgbClr val="FF0000"/>
                </a:solidFill>
                <a:latin typeface="+mn-ea"/>
                <a:ea typeface="+mn-ea"/>
              </a:rPr>
              <a:t>PLA</a:t>
            </a:r>
            <a:r>
              <a:rPr kumimoji="1" lang="en-US" altLang="zh-CN" sz="200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35" name="Rectangle 15"/>
          <p:cNvSpPr>
            <a:spLocks noChangeArrowheads="1"/>
          </p:cNvSpPr>
          <p:nvPr/>
        </p:nvSpPr>
        <p:spPr bwMode="auto">
          <a:xfrm>
            <a:off x="638406" y="1497435"/>
            <a:ext cx="22288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与阵列固定，或阵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列可编程</a:t>
            </a:r>
            <a:r>
              <a:rPr kumimoji="1" lang="en-US" altLang="zh-CN" sz="200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000" smtClean="0">
                <a:solidFill>
                  <a:srgbClr val="FF0000"/>
                </a:solidFill>
                <a:latin typeface="+mn-ea"/>
                <a:ea typeface="+mn-ea"/>
              </a:rPr>
              <a:t>PROM</a:t>
            </a:r>
            <a:r>
              <a:rPr kumimoji="1" lang="en-US" altLang="zh-CN" sz="200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36" name="Rectangle 16"/>
          <p:cNvSpPr>
            <a:spLocks noChangeArrowheads="1"/>
          </p:cNvSpPr>
          <p:nvPr/>
        </p:nvSpPr>
        <p:spPr bwMode="auto">
          <a:xfrm>
            <a:off x="6178781" y="1568873"/>
            <a:ext cx="26638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与阵列可编程，或阵列固定</a:t>
            </a:r>
            <a:r>
              <a:rPr kumimoji="1" lang="en-US" altLang="zh-CN" sz="200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000">
                <a:solidFill>
                  <a:srgbClr val="FF0000"/>
                </a:solidFill>
                <a:latin typeface="+mn-ea"/>
                <a:ea typeface="+mn-ea"/>
              </a:rPr>
              <a:t>PAL</a:t>
            </a:r>
            <a:r>
              <a:rPr kumimoji="1" lang="zh-CN" altLang="en-US" sz="200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kumimoji="1" lang="en-US" altLang="zh-CN" sz="2000">
                <a:solidFill>
                  <a:srgbClr val="FF0000"/>
                </a:solidFill>
                <a:latin typeface="+mn-ea"/>
                <a:ea typeface="+mn-ea"/>
              </a:rPr>
              <a:t>GAL</a:t>
            </a:r>
            <a:r>
              <a:rPr kumimoji="1" lang="zh-CN" altLang="en-US" sz="200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等</a:t>
            </a:r>
            <a:r>
              <a:rPr kumimoji="1" lang="en-US" altLang="zh-CN" sz="2000" smtClean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</a:p>
        </p:txBody>
      </p:sp>
      <p:graphicFrame>
        <p:nvGraphicFramePr>
          <p:cNvPr id="3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7714869"/>
              </p:ext>
            </p:extLst>
          </p:nvPr>
        </p:nvGraphicFramePr>
        <p:xfrm>
          <a:off x="3318106" y="2216573"/>
          <a:ext cx="2717800" cy="364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88" name="图片" r:id="rId5" imgW="1429512" imgH="1914144" progId="Word.Picture.8">
                  <p:embed/>
                </p:oleObj>
              </mc:Choice>
              <mc:Fallback>
                <p:oleObj name="图片" r:id="rId5" imgW="1429512" imgH="1914144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8106" y="2216573"/>
                        <a:ext cx="2717800" cy="364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9575799"/>
              </p:ext>
            </p:extLst>
          </p:nvPr>
        </p:nvGraphicFramePr>
        <p:xfrm>
          <a:off x="6178781" y="2432473"/>
          <a:ext cx="2711450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89" name="图片" r:id="rId7" imgW="1429512" imgH="1877568" progId="Word.Picture.8">
                  <p:embed/>
                </p:oleObj>
              </mc:Choice>
              <mc:Fallback>
                <p:oleObj name="图片" r:id="rId7" imgW="1429512" imgH="1877568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8781" y="2432473"/>
                        <a:ext cx="2711450" cy="342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AutoShape 19"/>
          <p:cNvSpPr>
            <a:spLocks noChangeArrowheads="1"/>
          </p:cNvSpPr>
          <p:nvPr/>
        </p:nvSpPr>
        <p:spPr bwMode="auto">
          <a:xfrm>
            <a:off x="346306" y="1497435"/>
            <a:ext cx="2808287" cy="4392613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D60093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 smtClean="0">
              <a:solidFill>
                <a:prstClr val="black"/>
              </a:solidFill>
            </a:endParaRPr>
          </a:p>
        </p:txBody>
      </p:sp>
      <p:sp>
        <p:nvSpPr>
          <p:cNvPr id="40" name="AutoShape 20"/>
          <p:cNvSpPr>
            <a:spLocks noChangeArrowheads="1"/>
          </p:cNvSpPr>
          <p:nvPr/>
        </p:nvSpPr>
        <p:spPr bwMode="auto">
          <a:xfrm>
            <a:off x="3299056" y="1534148"/>
            <a:ext cx="2663825" cy="4392612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D60093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 smtClean="0">
              <a:solidFill>
                <a:prstClr val="black"/>
              </a:solidFill>
            </a:endParaRPr>
          </a:p>
        </p:txBody>
      </p:sp>
      <p:sp>
        <p:nvSpPr>
          <p:cNvPr id="41" name="AutoShape 21"/>
          <p:cNvSpPr>
            <a:spLocks noChangeArrowheads="1"/>
          </p:cNvSpPr>
          <p:nvPr/>
        </p:nvSpPr>
        <p:spPr bwMode="auto">
          <a:xfrm>
            <a:off x="6107342" y="1429972"/>
            <a:ext cx="2874611" cy="4565709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D60093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27365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/>
      <p:bldP spid="35" grpId="0"/>
      <p:bldP spid="36" grpId="0"/>
      <p:bldP spid="39" grpId="0" animBg="1"/>
      <p:bldP spid="40" grpId="0" animBg="1"/>
      <p:bldP spid="4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2005743"/>
              </p:ext>
            </p:extLst>
          </p:nvPr>
        </p:nvGraphicFramePr>
        <p:xfrm>
          <a:off x="715701" y="1370013"/>
          <a:ext cx="8153400" cy="391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82" name="位图图像" r:id="rId4" imgW="5733333" imgH="2752381" progId="Paint.Picture">
                  <p:embed/>
                </p:oleObj>
              </mc:Choice>
              <mc:Fallback>
                <p:oleObj name="位图图像" r:id="rId4" imgW="5733333" imgH="275238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701" y="1370013"/>
                        <a:ext cx="8153400" cy="3914775"/>
                      </a:xfrm>
                      <a:prstGeom prst="rect">
                        <a:avLst/>
                      </a:prstGeom>
                      <a:noFill/>
                      <a:ln w="57150" cmpd="thinThick">
                        <a:solidFill>
                          <a:srgbClr val="00CC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334701" y="5637213"/>
            <a:ext cx="739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实现的函数为：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334701" y="6399213"/>
            <a:ext cx="822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kumimoji="1" lang="zh-CN" altLang="en-US" sz="2000" b="0" smtClean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34701" y="6141194"/>
            <a:ext cx="8286750" cy="573088"/>
            <a:chOff x="207" y="3504"/>
            <a:chExt cx="5418" cy="368"/>
          </a:xfrm>
        </p:grpSpPr>
        <p:graphicFrame>
          <p:nvGraphicFramePr>
            <p:cNvPr id="34833" name="Object 3"/>
            <p:cNvGraphicFramePr>
              <a:graphicFrameLocks noChangeAspect="1"/>
            </p:cNvGraphicFramePr>
            <p:nvPr/>
          </p:nvGraphicFramePr>
          <p:xfrm>
            <a:off x="207" y="3516"/>
            <a:ext cx="2034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83" name="公式" r:id="rId6" imgW="1168400" imgH="241300" progId="Equation.3">
                    <p:embed/>
                  </p:oleObj>
                </mc:Choice>
                <mc:Fallback>
                  <p:oleObj name="公式" r:id="rId6" imgW="11684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" y="3516"/>
                          <a:ext cx="2034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4" name="Object 4"/>
            <p:cNvGraphicFramePr>
              <a:graphicFrameLocks noChangeAspect="1"/>
            </p:cNvGraphicFramePr>
            <p:nvPr/>
          </p:nvGraphicFramePr>
          <p:xfrm>
            <a:off x="2322" y="3504"/>
            <a:ext cx="1873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84" name="公式" r:id="rId8" imgW="1180588" imgH="241195" progId="Equation.3">
                    <p:embed/>
                  </p:oleObj>
                </mc:Choice>
                <mc:Fallback>
                  <p:oleObj name="公式" r:id="rId8" imgW="1180588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2" y="3504"/>
                          <a:ext cx="1873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5" name="Object 5"/>
            <p:cNvGraphicFramePr>
              <a:graphicFrameLocks noChangeAspect="1"/>
            </p:cNvGraphicFramePr>
            <p:nvPr/>
          </p:nvGraphicFramePr>
          <p:xfrm>
            <a:off x="4198" y="3504"/>
            <a:ext cx="1427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85" name="公式" r:id="rId10" imgW="698500" imgH="228600" progId="Equation.3">
                    <p:embed/>
                  </p:oleObj>
                </mc:Choice>
                <mc:Fallback>
                  <p:oleObj name="公式" r:id="rId10" imgW="6985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8" y="3504"/>
                          <a:ext cx="1427" cy="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3674" name="Line 10"/>
          <p:cNvSpPr>
            <a:spLocks noChangeShapeType="1"/>
          </p:cNvSpPr>
          <p:nvPr/>
        </p:nvSpPr>
        <p:spPr bwMode="auto">
          <a:xfrm flipV="1">
            <a:off x="1306251" y="3160713"/>
            <a:ext cx="76200" cy="304800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zh-CN" altLang="en-US" sz="1800" b="0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13675" name="Line 11"/>
          <p:cNvSpPr>
            <a:spLocks noChangeShapeType="1"/>
          </p:cNvSpPr>
          <p:nvPr/>
        </p:nvSpPr>
        <p:spPr bwMode="auto">
          <a:xfrm flipH="1" flipV="1">
            <a:off x="1706301" y="3198813"/>
            <a:ext cx="228600" cy="304800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hangingPunct="1"/>
            <a:endParaRPr lang="zh-CN" altLang="en-US" sz="1800" b="0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13676" name="AutoShape 12"/>
          <p:cNvSpPr>
            <a:spLocks noChangeArrowheads="1"/>
          </p:cNvSpPr>
          <p:nvPr/>
        </p:nvSpPr>
        <p:spPr bwMode="auto">
          <a:xfrm>
            <a:off x="2787389" y="1296988"/>
            <a:ext cx="2057400" cy="990600"/>
          </a:xfrm>
          <a:prstGeom prst="wedgeRoundRectCallout">
            <a:avLst>
              <a:gd name="adj1" fmla="val -81713"/>
              <a:gd name="adj2" fmla="val 85417"/>
              <a:gd name="adj3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smtClean="0">
                <a:solidFill>
                  <a:srgbClr val="990033"/>
                </a:solidFill>
                <a:latin typeface="Times New Roman" panose="02020603050405020304" pitchFamily="18" charset="0"/>
              </a:rPr>
              <a:t>固定连接点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smtClean="0">
                <a:solidFill>
                  <a:srgbClr val="990033"/>
                </a:solidFill>
                <a:latin typeface="Times New Roman" panose="02020603050405020304" pitchFamily="18" charset="0"/>
              </a:rPr>
              <a:t>（与）</a:t>
            </a:r>
          </a:p>
        </p:txBody>
      </p:sp>
      <p:sp>
        <p:nvSpPr>
          <p:cNvPr id="113677" name="AutoShape 13"/>
          <p:cNvSpPr>
            <a:spLocks noChangeArrowheads="1"/>
          </p:cNvSpPr>
          <p:nvPr/>
        </p:nvSpPr>
        <p:spPr bwMode="auto">
          <a:xfrm>
            <a:off x="3763701" y="1261801"/>
            <a:ext cx="2057400" cy="990600"/>
          </a:xfrm>
          <a:prstGeom prst="wedgeRoundRectCallout">
            <a:avLst>
              <a:gd name="adj1" fmla="val -51743"/>
              <a:gd name="adj2" fmla="val 94474"/>
              <a:gd name="adj3" fmla="val 16667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smtClean="0">
                <a:solidFill>
                  <a:srgbClr val="990033"/>
                </a:solidFill>
                <a:latin typeface="Times New Roman" panose="02020603050405020304" pitchFamily="18" charset="0"/>
              </a:rPr>
              <a:t>编程连接点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smtClean="0">
                <a:solidFill>
                  <a:srgbClr val="990033"/>
                </a:solidFill>
                <a:latin typeface="Times New Roman" panose="02020603050405020304" pitchFamily="18" charset="0"/>
              </a:rPr>
              <a:t>（或）</a:t>
            </a: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1096701" y="3198813"/>
            <a:ext cx="2057400" cy="3581400"/>
            <a:chOff x="720" y="1596"/>
            <a:chExt cx="1200" cy="2292"/>
          </a:xfrm>
        </p:grpSpPr>
        <p:sp>
          <p:nvSpPr>
            <p:cNvPr id="34831" name="Oval 15"/>
            <p:cNvSpPr>
              <a:spLocks noChangeArrowheads="1"/>
            </p:cNvSpPr>
            <p:nvPr/>
          </p:nvSpPr>
          <p:spPr bwMode="auto">
            <a:xfrm>
              <a:off x="720" y="3504"/>
              <a:ext cx="624" cy="38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0" smtClean="0">
                <a:solidFill>
                  <a:prstClr val="black"/>
                </a:solidFill>
              </a:endParaRPr>
            </a:p>
          </p:txBody>
        </p:sp>
        <p:sp>
          <p:nvSpPr>
            <p:cNvPr id="34832" name="Line 16"/>
            <p:cNvSpPr>
              <a:spLocks noChangeShapeType="1"/>
            </p:cNvSpPr>
            <p:nvPr/>
          </p:nvSpPr>
          <p:spPr bwMode="auto">
            <a:xfrm flipV="1">
              <a:off x="1152" y="1596"/>
              <a:ext cx="768" cy="1908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 sz="1800" b="0" smtClean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020501" y="5103813"/>
            <a:ext cx="2667000" cy="1752600"/>
            <a:chOff x="672" y="2928"/>
            <a:chExt cx="1584" cy="1008"/>
          </a:xfrm>
        </p:grpSpPr>
        <p:sp>
          <p:nvSpPr>
            <p:cNvPr id="34829" name="Oval 18"/>
            <p:cNvSpPr>
              <a:spLocks noChangeArrowheads="1"/>
            </p:cNvSpPr>
            <p:nvPr/>
          </p:nvSpPr>
          <p:spPr bwMode="auto">
            <a:xfrm>
              <a:off x="672" y="3456"/>
              <a:ext cx="1584" cy="48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0" smtClean="0">
                <a:solidFill>
                  <a:prstClr val="black"/>
                </a:solidFill>
              </a:endParaRPr>
            </a:p>
          </p:txBody>
        </p:sp>
        <p:sp>
          <p:nvSpPr>
            <p:cNvPr id="34830" name="Line 19"/>
            <p:cNvSpPr>
              <a:spLocks noChangeShapeType="1"/>
            </p:cNvSpPr>
            <p:nvPr/>
          </p:nvSpPr>
          <p:spPr bwMode="auto">
            <a:xfrm flipV="1">
              <a:off x="1632" y="2928"/>
              <a:ext cx="288" cy="528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 sz="1800" b="0" smtClean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2" name="Rectangle 32"/>
          <p:cNvSpPr>
            <a:spLocks noChangeArrowheads="1"/>
          </p:cNvSpPr>
          <p:nvPr/>
        </p:nvSpPr>
        <p:spPr bwMode="auto">
          <a:xfrm>
            <a:off x="179388" y="739001"/>
            <a:ext cx="89646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smtClean="0">
                <a:solidFill>
                  <a:srgbClr val="A50021"/>
                </a:solidFill>
                <a:latin typeface="微软雅黑"/>
                <a:ea typeface="微软雅黑"/>
              </a:rPr>
              <a:t>例</a:t>
            </a:r>
            <a:r>
              <a:rPr kumimoji="1" lang="en-US" altLang="zh-CN" sz="2800" smtClean="0">
                <a:solidFill>
                  <a:srgbClr val="A50021"/>
                </a:solidFill>
                <a:latin typeface="微软雅黑"/>
                <a:ea typeface="微软雅黑"/>
              </a:rPr>
              <a:t>1 </a:t>
            </a:r>
            <a:r>
              <a:rPr kumimoji="1" lang="en-US" altLang="zh-CN" sz="2800">
                <a:solidFill>
                  <a:srgbClr val="000000"/>
                </a:solidFill>
                <a:latin typeface="微软雅黑"/>
                <a:ea typeface="微软雅黑"/>
              </a:rPr>
              <a:t>PROM</a:t>
            </a:r>
            <a:r>
              <a:rPr kumimoji="1" lang="zh-CN" altLang="en-US" sz="2800" smtClean="0">
                <a:solidFill>
                  <a:srgbClr val="000000"/>
                </a:solidFill>
                <a:latin typeface="微软雅黑"/>
                <a:ea typeface="微软雅黑"/>
              </a:rPr>
              <a:t>电路图如下，试</a:t>
            </a:r>
            <a:r>
              <a:rPr kumimoji="1" lang="zh-CN" altLang="en-US" sz="2800">
                <a:solidFill>
                  <a:srgbClr val="000000"/>
                </a:solidFill>
                <a:latin typeface="微软雅黑"/>
                <a:ea typeface="微软雅黑"/>
              </a:rPr>
              <a:t>写出该电路的逻辑表达式。</a:t>
            </a:r>
          </a:p>
        </p:txBody>
      </p:sp>
      <p:sp>
        <p:nvSpPr>
          <p:cNvPr id="23" name="矩形 22"/>
          <p:cNvSpPr/>
          <p:nvPr/>
        </p:nvSpPr>
        <p:spPr>
          <a:xfrm>
            <a:off x="181090" y="40878"/>
            <a:ext cx="6094938" cy="683264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marL="571500" marR="0" lvl="0" indent="-571500" defTabSz="9144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320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/>
                <a:ea typeface="微软雅黑"/>
                <a:cs typeface="+mn-ea"/>
              </a:rPr>
              <a:t>基于</a:t>
            </a:r>
            <a:r>
              <a:rPr kumimoji="0" lang="en-US" altLang="zh-CN" sz="320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/>
                <a:ea typeface="微软雅黑"/>
                <a:cs typeface="+mn-ea"/>
              </a:rPr>
              <a:t>PLD</a:t>
            </a:r>
            <a:r>
              <a:rPr kumimoji="0" lang="zh-CN" altLang="en-US" sz="320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/>
                <a:ea typeface="微软雅黑"/>
                <a:cs typeface="+mn-ea"/>
              </a:rPr>
              <a:t>的组合逻辑电路分析</a:t>
            </a:r>
            <a:endParaRPr kumimoji="0" lang="zh-CN" altLang="en-US" sz="320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08502" y="1503570"/>
            <a:ext cx="131318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200" smtClean="0">
                <a:solidFill>
                  <a:srgbClr val="FF0000"/>
                </a:solidFill>
                <a:latin typeface="微软雅黑"/>
                <a:ea typeface="微软雅黑"/>
              </a:rPr>
              <a:t>简化形式</a:t>
            </a:r>
            <a:endParaRPr lang="zh-CN" altLang="en-US" sz="2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9879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8" dur="500"/>
                                        <p:tgtEl>
                                          <p:spTgt spid="1136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3" dur="500"/>
                                        <p:tgtEl>
                                          <p:spTgt spid="1136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8" grpId="0" autoUpdateAnimBg="0"/>
      <p:bldP spid="113674" grpId="0" animBg="1"/>
      <p:bldP spid="113675" grpId="0" animBg="1"/>
      <p:bldP spid="113676" grpId="0" animBg="1" autoUpdateAnimBg="0"/>
      <p:bldP spid="113677" grpId="0" animBg="1" autoUpdateAnimBg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auto">
          <a:xfrm>
            <a:off x="0" y="0"/>
            <a:ext cx="9144000" cy="103498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95263" marR="0" indent="-1952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1090" y="40878"/>
            <a:ext cx="6094938" cy="63318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571500" marR="0" lvl="0" indent="-571500" defTabSz="9144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3200" kern="0">
                <a:solidFill>
                  <a:srgbClr val="0000FF"/>
                </a:solidFill>
                <a:latin typeface="微软雅黑"/>
                <a:ea typeface="微软雅黑"/>
                <a:cs typeface="+mn-ea"/>
              </a:rPr>
              <a:t>基于</a:t>
            </a:r>
            <a:r>
              <a:rPr lang="en-US" altLang="zh-CN" sz="3200" kern="0">
                <a:solidFill>
                  <a:srgbClr val="0000FF"/>
                </a:solidFill>
                <a:latin typeface="微软雅黑"/>
                <a:ea typeface="微软雅黑"/>
                <a:cs typeface="+mn-ea"/>
              </a:rPr>
              <a:t>PLD</a:t>
            </a:r>
            <a:r>
              <a:rPr lang="zh-CN" altLang="en-US" sz="3200" kern="0">
                <a:solidFill>
                  <a:srgbClr val="0000FF"/>
                </a:solidFill>
                <a:latin typeface="微软雅黑"/>
                <a:ea typeface="微软雅黑"/>
                <a:cs typeface="+mn-ea"/>
              </a:rPr>
              <a:t>的组合逻辑电路分析</a:t>
            </a:r>
            <a:endParaRPr lang="zh-CN" altLang="en-US" sz="3200" kern="0" dirty="0">
              <a:solidFill>
                <a:srgbClr val="0000FF"/>
              </a:solidFill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38916" name="Rectangle 28"/>
          <p:cNvSpPr>
            <a:spLocks noChangeArrowheads="1"/>
          </p:cNvSpPr>
          <p:nvPr/>
        </p:nvSpPr>
        <p:spPr bwMode="auto">
          <a:xfrm>
            <a:off x="323850" y="664101"/>
            <a:ext cx="8715978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600" b="1" smtClean="0">
                <a:solidFill>
                  <a:srgbClr val="A50021"/>
                </a:solidFill>
                <a:latin typeface="+mn-ea"/>
                <a:ea typeface="+mn-ea"/>
              </a:rPr>
              <a:t>例</a:t>
            </a:r>
            <a:r>
              <a:rPr kumimoji="1" lang="en-US" altLang="zh-CN" sz="2600" b="1" smtClean="0">
                <a:solidFill>
                  <a:srgbClr val="A50021"/>
                </a:solidFill>
                <a:latin typeface="+mn-ea"/>
                <a:ea typeface="+mn-ea"/>
              </a:rPr>
              <a:t>2</a:t>
            </a:r>
            <a:r>
              <a:rPr kumimoji="1" lang="en-US" altLang="zh-CN" sz="2600" b="1" smtClean="0">
                <a:latin typeface="+mn-ea"/>
                <a:ea typeface="+mn-ea"/>
              </a:rPr>
              <a:t>：</a:t>
            </a:r>
            <a:r>
              <a:rPr kumimoji="1" lang="zh-CN" altLang="en-US" sz="2600" b="1" smtClean="0">
                <a:latin typeface="+mn-ea"/>
                <a:ea typeface="+mn-ea"/>
              </a:rPr>
              <a:t>由</a:t>
            </a:r>
            <a:r>
              <a:rPr kumimoji="1" lang="en-US" altLang="zh-CN" sz="2600" b="1">
                <a:latin typeface="+mn-ea"/>
                <a:ea typeface="+mn-ea"/>
              </a:rPr>
              <a:t>PLA</a:t>
            </a:r>
            <a:r>
              <a:rPr kumimoji="1" lang="zh-CN" altLang="en-US" sz="2600" b="1">
                <a:latin typeface="+mn-ea"/>
                <a:ea typeface="+mn-ea"/>
              </a:rPr>
              <a:t>构成的逻辑电路如图所示，试写出该电路的逻辑表达式，并确定其逻辑功能。</a:t>
            </a:r>
          </a:p>
        </p:txBody>
      </p:sp>
      <p:graphicFrame>
        <p:nvGraphicFramePr>
          <p:cNvPr id="389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4791920"/>
              </p:ext>
            </p:extLst>
          </p:nvPr>
        </p:nvGraphicFramePr>
        <p:xfrm>
          <a:off x="2713620" y="1640189"/>
          <a:ext cx="3936437" cy="5206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6" name="Picture" r:id="rId3" imgW="1716024" imgH="2788920" progId="Word.Picture.8">
                  <p:embed/>
                </p:oleObj>
              </mc:Choice>
              <mc:Fallback>
                <p:oleObj name="Picture" r:id="rId3" imgW="1716024" imgH="278892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3620" y="1640189"/>
                        <a:ext cx="3936437" cy="5206558"/>
                      </a:xfrm>
                      <a:prstGeom prst="rect">
                        <a:avLst/>
                      </a:prstGeom>
                      <a:solidFill>
                        <a:srgbClr val="FFFFFF">
                          <a:alpha val="0"/>
                        </a:srgbClr>
                      </a:solidFill>
                      <a:ln w="9525">
                        <a:solidFill>
                          <a:srgbClr val="FFFFFF">
                            <a:alpha val="0"/>
                          </a:srgb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4031" name="AutoShape 31"/>
          <p:cNvSpPr>
            <a:spLocks noChangeArrowheads="1"/>
          </p:cNvSpPr>
          <p:nvPr/>
        </p:nvSpPr>
        <p:spPr bwMode="auto">
          <a:xfrm>
            <a:off x="2404862" y="1640189"/>
            <a:ext cx="4245195" cy="5206558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rgbClr val="D60093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63819724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auto">
          <a:xfrm>
            <a:off x="0" y="0"/>
            <a:ext cx="9144000" cy="103498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95263" marR="0" indent="-1952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1090" y="40878"/>
            <a:ext cx="6094938" cy="63318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571500" marR="0" lvl="0" indent="-571500" defTabSz="9144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3200" kern="0">
                <a:solidFill>
                  <a:srgbClr val="0000FF"/>
                </a:solidFill>
                <a:latin typeface="微软雅黑"/>
                <a:ea typeface="微软雅黑"/>
                <a:cs typeface="+mn-ea"/>
              </a:rPr>
              <a:t>基于</a:t>
            </a:r>
            <a:r>
              <a:rPr lang="en-US" altLang="zh-CN" sz="3200" kern="0">
                <a:solidFill>
                  <a:srgbClr val="0000FF"/>
                </a:solidFill>
                <a:latin typeface="微软雅黑"/>
                <a:ea typeface="微软雅黑"/>
                <a:cs typeface="+mn-ea"/>
              </a:rPr>
              <a:t>PLD</a:t>
            </a:r>
            <a:r>
              <a:rPr lang="zh-CN" altLang="en-US" sz="3200" kern="0">
                <a:solidFill>
                  <a:srgbClr val="0000FF"/>
                </a:solidFill>
                <a:latin typeface="微软雅黑"/>
                <a:ea typeface="微软雅黑"/>
                <a:cs typeface="+mn-ea"/>
              </a:rPr>
              <a:t>的组合逻辑电路分析</a:t>
            </a:r>
            <a:endParaRPr lang="zh-CN" altLang="en-US" sz="3200" kern="0" dirty="0">
              <a:solidFill>
                <a:srgbClr val="0000FF"/>
              </a:solidFill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38916" name="Rectangle 28"/>
          <p:cNvSpPr>
            <a:spLocks noChangeArrowheads="1"/>
          </p:cNvSpPr>
          <p:nvPr/>
        </p:nvSpPr>
        <p:spPr bwMode="auto">
          <a:xfrm>
            <a:off x="323850" y="664101"/>
            <a:ext cx="8715978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kumimoji="1" lang="zh-CN" altLang="en-US" sz="2600" b="1" smtClean="0">
                <a:latin typeface="+mn-ea"/>
                <a:ea typeface="+mn-ea"/>
              </a:rPr>
              <a:t>解：</a:t>
            </a:r>
            <a:r>
              <a:rPr kumimoji="1" lang="zh-CN" altLang="en-US" sz="2600" smtClean="0">
                <a:solidFill>
                  <a:srgbClr val="000066"/>
                </a:solidFill>
                <a:latin typeface="+mn-ea"/>
                <a:ea typeface="+mn-ea"/>
              </a:rPr>
              <a:t>写出</a:t>
            </a:r>
            <a:r>
              <a:rPr kumimoji="1" lang="zh-CN" altLang="en-US" sz="2600">
                <a:solidFill>
                  <a:srgbClr val="000066"/>
                </a:solidFill>
                <a:latin typeface="+mn-ea"/>
                <a:ea typeface="+mn-ea"/>
              </a:rPr>
              <a:t>该电路的</a:t>
            </a:r>
            <a:r>
              <a:rPr kumimoji="1" lang="zh-CN" altLang="en-US" sz="2600" smtClean="0">
                <a:solidFill>
                  <a:srgbClr val="000066"/>
                </a:solidFill>
                <a:latin typeface="+mn-ea"/>
                <a:ea typeface="+mn-ea"/>
              </a:rPr>
              <a:t>逻辑表达式</a:t>
            </a:r>
            <a:endParaRPr kumimoji="1" lang="zh-CN" altLang="en-US" sz="2600">
              <a:solidFill>
                <a:srgbClr val="000066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kumimoji="1" lang="zh-CN" altLang="en-US" sz="2600" b="1">
              <a:latin typeface="+mn-ea"/>
              <a:ea typeface="+mn-ea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9878597"/>
              </p:ext>
            </p:extLst>
          </p:nvPr>
        </p:nvGraphicFramePr>
        <p:xfrm>
          <a:off x="3852862" y="5701021"/>
          <a:ext cx="4479925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06" name="Equation" r:id="rId3" imgW="2590800" imgH="482600" progId="Equation.DSMT4">
                  <p:embed/>
                </p:oleObj>
              </mc:Choice>
              <mc:Fallback>
                <p:oleObj name="Equation" r:id="rId3" imgW="25908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2862" y="5701021"/>
                        <a:ext cx="4479925" cy="1027112"/>
                      </a:xfrm>
                      <a:prstGeom prst="rect">
                        <a:avLst/>
                      </a:prstGeom>
                      <a:solidFill>
                        <a:srgbClr val="FFFFFF">
                          <a:alpha val="0"/>
                        </a:srgbClr>
                      </a:solidFill>
                      <a:ln w="9525">
                        <a:solidFill>
                          <a:sysClr val="window" lastClr="FFFF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4860925" y="3062596"/>
            <a:ext cx="1277937" cy="511175"/>
          </a:xfrm>
          <a:prstGeom prst="wedgeRoundRectCallout">
            <a:avLst>
              <a:gd name="adj1" fmla="val -161806"/>
              <a:gd name="adj2" fmla="val 126921"/>
              <a:gd name="adj3" fmla="val 16667"/>
            </a:avLst>
          </a:prstGeom>
          <a:solidFill>
            <a:srgbClr val="EEECE1">
              <a:alpha val="29019"/>
            </a:srgbClr>
          </a:solidFill>
          <a:ln w="9525">
            <a:solidFill>
              <a:srgbClr val="4F81BD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1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400" b="0" i="0" u="none" strike="noStrike" kern="0" cap="none" spc="0" normalizeH="0" baseline="-2500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400" b="0" i="1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 sz="2400" b="0" i="0" u="none" strike="noStrike" kern="0" cap="none" spc="0" normalizeH="0" baseline="-2500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400" b="0" i="1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en-US" altLang="zh-CN" sz="2400" b="0" i="0" u="none" strike="noStrike" kern="0" cap="none" spc="0" normalizeH="0" baseline="-2500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kumimoji="1" lang="en-US" altLang="zh-CN" sz="24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AutoShape 24"/>
          <p:cNvSpPr>
            <a:spLocks noChangeArrowheads="1"/>
          </p:cNvSpPr>
          <p:nvPr/>
        </p:nvSpPr>
        <p:spPr bwMode="auto">
          <a:xfrm>
            <a:off x="3860800" y="3643621"/>
            <a:ext cx="1066800" cy="495300"/>
          </a:xfrm>
          <a:prstGeom prst="wedgeRoundRectCallout">
            <a:avLst>
              <a:gd name="adj1" fmla="val -101338"/>
              <a:gd name="adj2" fmla="val 107190"/>
              <a:gd name="adj3" fmla="val 16667"/>
            </a:avLst>
          </a:prstGeom>
          <a:solidFill>
            <a:srgbClr val="00FF00">
              <a:alpha val="29019"/>
            </a:srgbClr>
          </a:solidFill>
          <a:ln w="9525">
            <a:solidFill>
              <a:srgbClr val="FFCC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0" i="1" smtClean="0">
                <a:solidFill>
                  <a:srgbClr val="80008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400" b="0" baseline="-25000" smtClean="0">
                <a:solidFill>
                  <a:srgbClr val="800080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400" b="0" i="1" smtClean="0">
                <a:solidFill>
                  <a:srgbClr val="800080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400" b="0" baseline="-25000" smtClean="0">
                <a:solidFill>
                  <a:srgbClr val="800080"/>
                </a:solidFill>
                <a:latin typeface="Times New Roman" panose="02020603050405020304" pitchFamily="18" charset="0"/>
              </a:rPr>
              <a:t>n</a:t>
            </a:r>
            <a:endParaRPr kumimoji="1" lang="en-US" altLang="zh-CN" sz="2400" b="0" smtClean="0">
              <a:solidFill>
                <a:srgbClr val="80008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" name="AutoShape 25"/>
          <p:cNvSpPr>
            <a:spLocks noChangeArrowheads="1"/>
          </p:cNvSpPr>
          <p:nvPr/>
        </p:nvSpPr>
        <p:spPr bwMode="auto">
          <a:xfrm>
            <a:off x="4241800" y="4286558"/>
            <a:ext cx="1143000" cy="495300"/>
          </a:xfrm>
          <a:prstGeom prst="wedgeRoundRectCallout">
            <a:avLst>
              <a:gd name="adj1" fmla="val -132917"/>
              <a:gd name="adj2" fmla="val 73528"/>
              <a:gd name="adj3" fmla="val 16667"/>
            </a:avLst>
          </a:prstGeom>
          <a:solidFill>
            <a:srgbClr val="00FF00"/>
          </a:solidFill>
          <a:ln w="9525">
            <a:solidFill>
              <a:srgbClr val="FFCC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0" i="1" smtClean="0">
                <a:solidFill>
                  <a:srgbClr val="80008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400" b="0" baseline="-25000" smtClean="0">
                <a:solidFill>
                  <a:srgbClr val="800080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400" b="0" smtClean="0">
                <a:solidFill>
                  <a:srgbClr val="800080"/>
                </a:solidFill>
                <a:latin typeface="Times New Roman" panose="02020603050405020304" pitchFamily="18" charset="0"/>
              </a:rPr>
              <a:t>C</a:t>
            </a:r>
            <a:r>
              <a:rPr kumimoji="1" lang="en-US" altLang="zh-CN" sz="2400" b="0" baseline="-25000" smtClean="0">
                <a:solidFill>
                  <a:srgbClr val="800080"/>
                </a:solidFill>
                <a:latin typeface="Times New Roman" panose="02020603050405020304" pitchFamily="18" charset="0"/>
              </a:rPr>
              <a:t>n</a:t>
            </a:r>
            <a:endParaRPr kumimoji="1" lang="en-US" altLang="zh-CN" sz="2400" b="0" smtClean="0">
              <a:solidFill>
                <a:srgbClr val="80008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" name="AutoShape 26"/>
          <p:cNvSpPr>
            <a:spLocks noChangeArrowheads="1"/>
          </p:cNvSpPr>
          <p:nvPr/>
        </p:nvSpPr>
        <p:spPr bwMode="auto">
          <a:xfrm>
            <a:off x="4789487" y="4919971"/>
            <a:ext cx="1143000" cy="495300"/>
          </a:xfrm>
          <a:prstGeom prst="wedgeRoundRectCallout">
            <a:avLst>
              <a:gd name="adj1" fmla="val -179167"/>
              <a:gd name="adj2" fmla="val 33333"/>
              <a:gd name="adj3" fmla="val 16667"/>
            </a:avLst>
          </a:prstGeom>
          <a:solidFill>
            <a:srgbClr val="00FF00"/>
          </a:solidFill>
          <a:ln w="9525">
            <a:solidFill>
              <a:srgbClr val="FFCC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0" i="1" smtClean="0">
                <a:solidFill>
                  <a:srgbClr val="800080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400" b="0" baseline="-25000" smtClean="0">
                <a:solidFill>
                  <a:srgbClr val="800080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400" b="0" i="1" smtClean="0">
                <a:solidFill>
                  <a:srgbClr val="800080"/>
                </a:solidFill>
                <a:latin typeface="Times New Roman" panose="02020603050405020304" pitchFamily="18" charset="0"/>
              </a:rPr>
              <a:t>C</a:t>
            </a:r>
            <a:r>
              <a:rPr kumimoji="1" lang="en-US" altLang="zh-CN" sz="2400" b="0" baseline="-25000" smtClean="0">
                <a:solidFill>
                  <a:srgbClr val="800080"/>
                </a:solidFill>
                <a:latin typeface="Times New Roman" panose="02020603050405020304" pitchFamily="18" charset="0"/>
              </a:rPr>
              <a:t>n</a:t>
            </a:r>
            <a:endParaRPr kumimoji="1" lang="en-US" altLang="zh-CN" sz="2400" b="0" smtClean="0">
              <a:solidFill>
                <a:srgbClr val="80008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5" name="Group 44"/>
          <p:cNvGrpSpPr>
            <a:grpSpLocks/>
          </p:cNvGrpSpPr>
          <p:nvPr/>
        </p:nvGrpSpPr>
        <p:grpSpPr bwMode="auto">
          <a:xfrm>
            <a:off x="4573587" y="1973571"/>
            <a:ext cx="1136650" cy="511175"/>
            <a:chOff x="3334" y="1117"/>
            <a:chExt cx="801" cy="322"/>
          </a:xfrm>
        </p:grpSpPr>
        <p:sp>
          <p:nvSpPr>
            <p:cNvPr id="16" name="AutoShape 29"/>
            <p:cNvSpPr>
              <a:spLocks noChangeArrowheads="1"/>
            </p:cNvSpPr>
            <p:nvPr/>
          </p:nvSpPr>
          <p:spPr bwMode="auto">
            <a:xfrm>
              <a:off x="3334" y="1117"/>
              <a:ext cx="801" cy="322"/>
            </a:xfrm>
            <a:prstGeom prst="wedgeRoundRectCallout">
              <a:avLst>
                <a:gd name="adj1" fmla="val -141996"/>
                <a:gd name="adj2" fmla="val 153423"/>
                <a:gd name="adj3" fmla="val 16667"/>
              </a:avLst>
            </a:prstGeom>
            <a:solidFill>
              <a:srgbClr val="EEECE1">
                <a:alpha val="29019"/>
              </a:srgbClr>
            </a:solidFill>
            <a:ln w="9525">
              <a:solidFill>
                <a:srgbClr val="4F81BD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1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2400" b="0" i="0" u="none" strike="noStrike" kern="0" cap="none" spc="0" normalizeH="0" baseline="-2500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kumimoji="1" lang="en-US" altLang="zh-CN" sz="2400" b="0" i="1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kumimoji="1" lang="en-US" altLang="zh-CN" sz="2400" b="0" i="0" u="none" strike="noStrike" kern="0" cap="none" spc="0" normalizeH="0" baseline="-2500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kumimoji="1" lang="en-US" altLang="zh-CN" sz="2400" b="0" i="1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kumimoji="1" lang="en-US" altLang="zh-CN" sz="2400" b="0" i="0" u="none" strike="noStrike" kern="0" cap="none" spc="0" normalizeH="0" baseline="-2500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kumimoji="1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" name="Line 30"/>
            <p:cNvSpPr>
              <a:spLocks noChangeShapeType="1"/>
            </p:cNvSpPr>
            <p:nvPr/>
          </p:nvSpPr>
          <p:spPr bwMode="auto">
            <a:xfrm>
              <a:off x="3430" y="1173"/>
              <a:ext cx="112" cy="0"/>
            </a:xfrm>
            <a:prstGeom prst="line">
              <a:avLst/>
            </a:prstGeom>
            <a:noFill/>
            <a:ln w="19050">
              <a:solidFill>
                <a:srgbClr val="4F81B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8" name="Line 31"/>
            <p:cNvSpPr>
              <a:spLocks noChangeShapeType="1"/>
            </p:cNvSpPr>
            <p:nvPr/>
          </p:nvSpPr>
          <p:spPr bwMode="auto">
            <a:xfrm>
              <a:off x="3883" y="1173"/>
              <a:ext cx="112" cy="0"/>
            </a:xfrm>
            <a:prstGeom prst="line">
              <a:avLst/>
            </a:prstGeom>
            <a:noFill/>
            <a:ln w="19050">
              <a:solidFill>
                <a:srgbClr val="4F81B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19" name="Group 47"/>
          <p:cNvGrpSpPr>
            <a:grpSpLocks/>
          </p:cNvGrpSpPr>
          <p:nvPr/>
        </p:nvGrpSpPr>
        <p:grpSpPr bwMode="auto">
          <a:xfrm>
            <a:off x="5202237" y="2476808"/>
            <a:ext cx="1150938" cy="511175"/>
            <a:chOff x="3730" y="1434"/>
            <a:chExt cx="725" cy="322"/>
          </a:xfrm>
        </p:grpSpPr>
        <p:sp>
          <p:nvSpPr>
            <p:cNvPr id="20" name="AutoShape 33"/>
            <p:cNvSpPr>
              <a:spLocks noChangeArrowheads="1"/>
            </p:cNvSpPr>
            <p:nvPr/>
          </p:nvSpPr>
          <p:spPr bwMode="auto">
            <a:xfrm>
              <a:off x="3730" y="1434"/>
              <a:ext cx="725" cy="322"/>
            </a:xfrm>
            <a:prstGeom prst="wedgeRoundRectCallout">
              <a:avLst>
                <a:gd name="adj1" fmla="val -182551"/>
                <a:gd name="adj2" fmla="val 154806"/>
                <a:gd name="adj3" fmla="val 16667"/>
              </a:avLst>
            </a:prstGeom>
            <a:solidFill>
              <a:srgbClr val="EEECE1">
                <a:alpha val="29019"/>
              </a:srgbClr>
            </a:solidFill>
            <a:ln w="9525">
              <a:solidFill>
                <a:srgbClr val="4F81BD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1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2400" b="0" i="0" u="none" strike="noStrike" kern="0" cap="none" spc="0" normalizeH="0" baseline="-2500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kumimoji="1" lang="en-US" altLang="zh-CN" sz="2400" b="0" i="1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kumimoji="1" lang="en-US" altLang="zh-CN" sz="2400" b="0" i="0" u="none" strike="noStrike" kern="0" cap="none" spc="0" normalizeH="0" baseline="-2500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kumimoji="1" lang="en-US" altLang="zh-CN" sz="2400" b="0" i="1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kumimoji="1" lang="en-US" altLang="zh-CN" sz="2400" b="0" i="0" u="none" strike="noStrike" kern="0" cap="none" spc="0" normalizeH="0" baseline="-2500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kumimoji="1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" name="Line 34"/>
            <p:cNvSpPr>
              <a:spLocks noChangeShapeType="1"/>
            </p:cNvSpPr>
            <p:nvPr/>
          </p:nvSpPr>
          <p:spPr bwMode="auto">
            <a:xfrm>
              <a:off x="4005" y="1480"/>
              <a:ext cx="131" cy="0"/>
            </a:xfrm>
            <a:prstGeom prst="line">
              <a:avLst/>
            </a:prstGeom>
            <a:noFill/>
            <a:ln w="19050">
              <a:solidFill>
                <a:srgbClr val="4F81B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2" name="Line 35"/>
            <p:cNvSpPr>
              <a:spLocks noChangeShapeType="1"/>
            </p:cNvSpPr>
            <p:nvPr/>
          </p:nvSpPr>
          <p:spPr bwMode="auto">
            <a:xfrm>
              <a:off x="4185" y="1480"/>
              <a:ext cx="131" cy="0"/>
            </a:xfrm>
            <a:prstGeom prst="line">
              <a:avLst/>
            </a:prstGeom>
            <a:noFill/>
            <a:ln w="19050">
              <a:solidFill>
                <a:srgbClr val="4F81B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5221133"/>
              </p:ext>
            </p:extLst>
          </p:nvPr>
        </p:nvGraphicFramePr>
        <p:xfrm>
          <a:off x="323850" y="1541771"/>
          <a:ext cx="3702050" cy="489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07" name="Picture" r:id="rId5" imgW="1716024" imgH="2788920" progId="Word.Picture.8">
                  <p:embed/>
                </p:oleObj>
              </mc:Choice>
              <mc:Fallback>
                <p:oleObj name="Picture" r:id="rId5" imgW="1716024" imgH="278892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541771"/>
                        <a:ext cx="3702050" cy="4895850"/>
                      </a:xfrm>
                      <a:prstGeom prst="rect">
                        <a:avLst/>
                      </a:prstGeom>
                      <a:solidFill>
                        <a:srgbClr val="FFFFFF">
                          <a:alpha val="0"/>
                        </a:srgbClr>
                      </a:solidFill>
                      <a:ln w="9525">
                        <a:solidFill>
                          <a:srgbClr val="FFFFFF">
                            <a:alpha val="0"/>
                          </a:srgb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Group 43"/>
          <p:cNvGrpSpPr>
            <a:grpSpLocks/>
          </p:cNvGrpSpPr>
          <p:nvPr/>
        </p:nvGrpSpPr>
        <p:grpSpPr bwMode="auto">
          <a:xfrm>
            <a:off x="3276600" y="1397308"/>
            <a:ext cx="1187450" cy="511175"/>
            <a:chOff x="2517" y="754"/>
            <a:chExt cx="948" cy="322"/>
          </a:xfrm>
        </p:grpSpPr>
        <p:sp>
          <p:nvSpPr>
            <p:cNvPr id="25" name="AutoShape 39"/>
            <p:cNvSpPr>
              <a:spLocks noChangeArrowheads="1"/>
            </p:cNvSpPr>
            <p:nvPr/>
          </p:nvSpPr>
          <p:spPr bwMode="auto">
            <a:xfrm>
              <a:off x="2517" y="754"/>
              <a:ext cx="948" cy="322"/>
            </a:xfrm>
            <a:prstGeom prst="wedgeRoundRectCallout">
              <a:avLst>
                <a:gd name="adj1" fmla="val -68004"/>
                <a:gd name="adj2" fmla="val 177419"/>
                <a:gd name="adj3" fmla="val 16667"/>
              </a:avLst>
            </a:prstGeom>
            <a:solidFill>
              <a:srgbClr val="EEECE1">
                <a:alpha val="29019"/>
              </a:srgbClr>
            </a:solidFill>
            <a:ln w="9525">
              <a:solidFill>
                <a:srgbClr val="4F81BD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1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2400" b="0" i="0" u="none" strike="noStrike" kern="0" cap="none" spc="0" normalizeH="0" baseline="-2500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kumimoji="1" lang="en-US" altLang="zh-CN" sz="2400" b="0" i="1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kumimoji="1" lang="en-US" altLang="zh-CN" sz="2400" b="0" i="0" u="none" strike="noStrike" kern="0" cap="none" spc="0" normalizeH="0" baseline="-2500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kumimoji="1" lang="en-US" altLang="zh-CN" sz="2400" b="0" i="1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kumimoji="1" lang="en-US" altLang="zh-CN" sz="2400" b="0" i="0" u="none" strike="noStrike" kern="0" cap="none" spc="0" normalizeH="0" baseline="-2500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kumimoji="1" lang="en-US" altLang="zh-CN" sz="2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" name="Line 40"/>
            <p:cNvSpPr>
              <a:spLocks noChangeShapeType="1"/>
            </p:cNvSpPr>
            <p:nvPr/>
          </p:nvSpPr>
          <p:spPr bwMode="auto">
            <a:xfrm>
              <a:off x="2863" y="799"/>
              <a:ext cx="138" cy="0"/>
            </a:xfrm>
            <a:prstGeom prst="line">
              <a:avLst/>
            </a:prstGeom>
            <a:noFill/>
            <a:ln w="19050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7" name="Line 41"/>
            <p:cNvSpPr>
              <a:spLocks noChangeShapeType="1"/>
            </p:cNvSpPr>
            <p:nvPr/>
          </p:nvSpPr>
          <p:spPr bwMode="auto">
            <a:xfrm>
              <a:off x="2635" y="799"/>
              <a:ext cx="138" cy="0"/>
            </a:xfrm>
            <a:prstGeom prst="line">
              <a:avLst/>
            </a:prstGeom>
            <a:noFill/>
            <a:ln w="19050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832644" y="6209020"/>
            <a:ext cx="12557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全加器</a:t>
            </a:r>
          </a:p>
        </p:txBody>
      </p:sp>
    </p:spTree>
    <p:extLst>
      <p:ext uri="{BB962C8B-B14F-4D97-AF65-F5344CB8AC3E}">
        <p14:creationId xmlns:p14="http://schemas.microsoft.com/office/powerpoint/2010/main" val="331025055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autoUpdateAnimBg="0"/>
      <p:bldP spid="12" grpId="0" animBg="1" autoUpdateAnimBg="0"/>
      <p:bldP spid="13" grpId="0" animBg="1" autoUpdateAnimBg="0"/>
      <p:bldP spid="14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 bwMode="auto">
          <a:xfrm>
            <a:off x="0" y="0"/>
            <a:ext cx="9144000" cy="103498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95263" marR="0" indent="-1952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0962" name="Rectangle 31"/>
          <p:cNvSpPr>
            <a:spLocks noChangeArrowheads="1"/>
          </p:cNvSpPr>
          <p:nvPr/>
        </p:nvSpPr>
        <p:spPr bwMode="auto">
          <a:xfrm>
            <a:off x="115888" y="221249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0963" name="Rectangle 32"/>
          <p:cNvSpPr>
            <a:spLocks noChangeArrowheads="1"/>
          </p:cNvSpPr>
          <p:nvPr/>
        </p:nvSpPr>
        <p:spPr bwMode="auto">
          <a:xfrm>
            <a:off x="179388" y="739001"/>
            <a:ext cx="7848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smtClean="0">
                <a:solidFill>
                  <a:srgbClr val="A50021"/>
                </a:solidFill>
                <a:latin typeface="+mn-ea"/>
                <a:ea typeface="+mn-ea"/>
              </a:rPr>
              <a:t>例</a:t>
            </a:r>
            <a:r>
              <a:rPr kumimoji="1" lang="en-US" altLang="zh-CN" sz="2800" b="1" smtClean="0">
                <a:solidFill>
                  <a:srgbClr val="A50021"/>
                </a:solidFill>
                <a:latin typeface="+mn-ea"/>
                <a:ea typeface="+mn-ea"/>
              </a:rPr>
              <a:t>3  </a:t>
            </a:r>
            <a:r>
              <a:rPr kumimoji="1" lang="zh-CN" altLang="en-US" sz="2800" b="1">
                <a:latin typeface="+mn-ea"/>
                <a:ea typeface="+mn-ea"/>
              </a:rPr>
              <a:t>试写出该电路的逻辑表达式。</a:t>
            </a:r>
          </a:p>
        </p:txBody>
      </p:sp>
      <p:graphicFrame>
        <p:nvGraphicFramePr>
          <p:cNvPr id="4096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0121962"/>
              </p:ext>
            </p:extLst>
          </p:nvPr>
        </p:nvGraphicFramePr>
        <p:xfrm>
          <a:off x="6975476" y="3496780"/>
          <a:ext cx="2428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60" name="公式" r:id="rId3" imgW="114151" imgH="215619" progId="Equation.3">
                  <p:embed/>
                </p:oleObj>
              </mc:Choice>
              <mc:Fallback>
                <p:oleObj name="公式" r:id="rId3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5476" y="3496780"/>
                        <a:ext cx="24288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115888" y="1114736"/>
            <a:ext cx="4716463" cy="5545137"/>
            <a:chOff x="0" y="799"/>
            <a:chExt cx="2971" cy="3657"/>
          </a:xfrm>
        </p:grpSpPr>
        <p:sp>
          <p:nvSpPr>
            <p:cNvPr id="40971" name="Rectangle 35"/>
            <p:cNvSpPr>
              <a:spLocks noChangeArrowheads="1"/>
            </p:cNvSpPr>
            <p:nvPr/>
          </p:nvSpPr>
          <p:spPr bwMode="auto">
            <a:xfrm>
              <a:off x="113" y="935"/>
              <a:ext cx="2812" cy="352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>
                  <a:alpha val="0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20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</a:p>
          </p:txBody>
        </p:sp>
        <p:graphicFrame>
          <p:nvGraphicFramePr>
            <p:cNvPr id="40972" name="Object 7"/>
            <p:cNvGraphicFramePr>
              <a:graphicFrameLocks noChangeAspect="1"/>
            </p:cNvGraphicFramePr>
            <p:nvPr/>
          </p:nvGraphicFramePr>
          <p:xfrm>
            <a:off x="0" y="981"/>
            <a:ext cx="2748" cy="3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961" name="图片" r:id="rId5" imgW="2401824" imgH="2779776" progId="Word.Picture.8">
                    <p:embed/>
                  </p:oleObj>
                </mc:Choice>
                <mc:Fallback>
                  <p:oleObj name="图片" r:id="rId5" imgW="2401824" imgH="2779776" progId="Word.Picture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-1224" r="-543"/>
                        <a:stretch>
                          <a:fillRect/>
                        </a:stretch>
                      </p:blipFill>
                      <p:spPr bwMode="auto">
                        <a:xfrm>
                          <a:off x="0" y="981"/>
                          <a:ext cx="2748" cy="3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>
                                  <a:alpha val="0"/>
                                </a:srgb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73" name="Rectangle 37"/>
            <p:cNvSpPr>
              <a:spLocks noChangeArrowheads="1"/>
            </p:cNvSpPr>
            <p:nvPr/>
          </p:nvSpPr>
          <p:spPr bwMode="auto">
            <a:xfrm>
              <a:off x="2880" y="799"/>
              <a:ext cx="91" cy="3129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40974" name="Object 8"/>
            <p:cNvGraphicFramePr>
              <a:graphicFrameLocks noChangeAspect="1"/>
            </p:cNvGraphicFramePr>
            <p:nvPr/>
          </p:nvGraphicFramePr>
          <p:xfrm>
            <a:off x="2844" y="2092"/>
            <a:ext cx="7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962" name="公式" r:id="rId7" imgW="114151" imgH="215619" progId="Equation.3">
                    <p:embed/>
                  </p:oleObj>
                </mc:Choice>
                <mc:Fallback>
                  <p:oleObj name="公式" r:id="rId7" imgW="114151" imgH="21561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4" y="2092"/>
                          <a:ext cx="72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>
                                  <a:alpha val="0"/>
                                </a:srgbClr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871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8754185"/>
              </p:ext>
            </p:extLst>
          </p:nvPr>
        </p:nvGraphicFramePr>
        <p:xfrm>
          <a:off x="5048251" y="2226780"/>
          <a:ext cx="2979737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63" name="公式" r:id="rId8" imgW="1028700" imgH="228600" progId="Equation.3">
                  <p:embed/>
                </p:oleObj>
              </mc:Choice>
              <mc:Fallback>
                <p:oleObj name="公式" r:id="rId8" imgW="1028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8251" y="2226780"/>
                        <a:ext cx="2979737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1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811672"/>
              </p:ext>
            </p:extLst>
          </p:nvPr>
        </p:nvGraphicFramePr>
        <p:xfrm>
          <a:off x="5097463" y="4163530"/>
          <a:ext cx="2830513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64" name="公式" r:id="rId10" imgW="1028700" imgH="228600" progId="Equation.3">
                  <p:embed/>
                </p:oleObj>
              </mc:Choice>
              <mc:Fallback>
                <p:oleObj name="公式" r:id="rId10" imgW="1028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7463" y="4163530"/>
                        <a:ext cx="2830513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1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2578527"/>
              </p:ext>
            </p:extLst>
          </p:nvPr>
        </p:nvGraphicFramePr>
        <p:xfrm>
          <a:off x="5145088" y="5009668"/>
          <a:ext cx="3503613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65" name="公式" r:id="rId12" imgW="1270000" imgH="228600" progId="Equation.3">
                  <p:embed/>
                </p:oleObj>
              </mc:Choice>
              <mc:Fallback>
                <p:oleObj name="公式" r:id="rId12" imgW="1270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5088" y="5009668"/>
                        <a:ext cx="3503613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9" name="Rectangle 42"/>
          <p:cNvSpPr>
            <a:spLocks noChangeArrowheads="1"/>
          </p:cNvSpPr>
          <p:nvPr/>
        </p:nvSpPr>
        <p:spPr bwMode="auto">
          <a:xfrm>
            <a:off x="115888" y="309831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38711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8243957"/>
              </p:ext>
            </p:extLst>
          </p:nvPr>
        </p:nvGraphicFramePr>
        <p:xfrm>
          <a:off x="5048251" y="3274530"/>
          <a:ext cx="381635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66" name="公式" r:id="rId14" imgW="1422400" imgH="228600" progId="Equation.3">
                  <p:embed/>
                </p:oleObj>
              </mc:Choice>
              <mc:Fallback>
                <p:oleObj name="公式" r:id="rId14" imgW="1422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8251" y="3274530"/>
                        <a:ext cx="3816350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/>
          <p:cNvSpPr/>
          <p:nvPr/>
        </p:nvSpPr>
        <p:spPr>
          <a:xfrm>
            <a:off x="181090" y="40878"/>
            <a:ext cx="6094938" cy="63318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571500" marR="0" lvl="0" indent="-571500" defTabSz="9144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3200" kern="0">
                <a:solidFill>
                  <a:srgbClr val="0000FF"/>
                </a:solidFill>
                <a:latin typeface="微软雅黑"/>
                <a:ea typeface="微软雅黑"/>
                <a:cs typeface="+mn-ea"/>
              </a:rPr>
              <a:t>基于</a:t>
            </a:r>
            <a:r>
              <a:rPr lang="en-US" altLang="zh-CN" sz="3200" kern="0">
                <a:solidFill>
                  <a:srgbClr val="0000FF"/>
                </a:solidFill>
                <a:latin typeface="微软雅黑"/>
                <a:ea typeface="微软雅黑"/>
                <a:cs typeface="+mn-ea"/>
              </a:rPr>
              <a:t>PLD</a:t>
            </a:r>
            <a:r>
              <a:rPr lang="zh-CN" altLang="en-US" sz="3200" kern="0">
                <a:solidFill>
                  <a:srgbClr val="0000FF"/>
                </a:solidFill>
                <a:latin typeface="微软雅黑"/>
                <a:ea typeface="微软雅黑"/>
                <a:cs typeface="+mn-ea"/>
              </a:rPr>
              <a:t>的组合逻辑电路分析</a:t>
            </a:r>
            <a:endParaRPr lang="zh-CN" altLang="en-US" sz="3200" kern="0" dirty="0">
              <a:solidFill>
                <a:srgbClr val="0000FF"/>
              </a:solidFill>
              <a:latin typeface="微软雅黑"/>
              <a:ea typeface="微软雅黑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7466384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8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8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8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 bwMode="auto">
          <a:xfrm>
            <a:off x="0" y="0"/>
            <a:ext cx="9144000" cy="103498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95263" marR="0" indent="-1952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0963" name="Rectangle 32"/>
          <p:cNvSpPr>
            <a:spLocks noChangeArrowheads="1"/>
          </p:cNvSpPr>
          <p:nvPr/>
        </p:nvSpPr>
        <p:spPr bwMode="auto">
          <a:xfrm>
            <a:off x="801829" y="5194861"/>
            <a:ext cx="62913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 smtClean="0">
                <a:latin typeface="+mn-ea"/>
                <a:ea typeface="+mn-ea"/>
              </a:rPr>
              <a:t>设计过程</a:t>
            </a:r>
            <a:endParaRPr kumimoji="1" lang="zh-CN" altLang="en-US" sz="2400" b="1">
              <a:latin typeface="+mn-ea"/>
              <a:ea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076" y="10733"/>
            <a:ext cx="6094938" cy="68326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571500" indent="-571500" fontAlgn="auto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l"/>
            </a:pPr>
            <a:r>
              <a:rPr lang="zh-CN" altLang="en-US" sz="3200" smtClean="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基于</a:t>
            </a:r>
            <a:r>
              <a:rPr lang="en-US" altLang="zh-CN" sz="3200" smtClean="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PLD</a:t>
            </a:r>
            <a:r>
              <a:rPr lang="zh-CN" altLang="en-US" sz="3200" smtClean="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的组合逻辑电路设计</a:t>
            </a:r>
            <a:endParaRPr lang="zh-CN" altLang="en-US" sz="3200" dirty="0">
              <a:solidFill>
                <a:srgbClr val="0000FF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grpSp>
        <p:nvGrpSpPr>
          <p:cNvPr id="17" name="Group 5"/>
          <p:cNvGrpSpPr>
            <a:grpSpLocks/>
          </p:cNvGrpSpPr>
          <p:nvPr/>
        </p:nvGrpSpPr>
        <p:grpSpPr bwMode="auto">
          <a:xfrm>
            <a:off x="1980973" y="5293891"/>
            <a:ext cx="1219200" cy="1371600"/>
            <a:chOff x="432" y="2544"/>
            <a:chExt cx="768" cy="864"/>
          </a:xfrm>
        </p:grpSpPr>
        <p:sp>
          <p:nvSpPr>
            <p:cNvPr id="18" name="Rectangle 6"/>
            <p:cNvSpPr>
              <a:spLocks noChangeArrowheads="1"/>
            </p:cNvSpPr>
            <p:nvPr/>
          </p:nvSpPr>
          <p:spPr bwMode="auto">
            <a:xfrm>
              <a:off x="432" y="2544"/>
              <a:ext cx="480" cy="864"/>
            </a:xfrm>
            <a:prstGeom prst="rect">
              <a:avLst/>
            </a:prstGeom>
            <a:solidFill>
              <a:srgbClr val="FFCC99"/>
            </a:solidFill>
            <a:ln w="38100">
              <a:solidFill>
                <a:srgbClr val="990033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000" b="1">
                  <a:solidFill>
                    <a:srgbClr val="0000FF"/>
                  </a:solidFill>
                  <a:latin typeface="+mn-ea"/>
                  <a:ea typeface="+mn-ea"/>
                </a:rPr>
                <a:t> 电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000" b="1">
                  <a:solidFill>
                    <a:srgbClr val="0000FF"/>
                  </a:solidFill>
                  <a:latin typeface="+mn-ea"/>
                  <a:ea typeface="+mn-ea"/>
                </a:rPr>
                <a:t> 路方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000" b="1">
                  <a:solidFill>
                    <a:srgbClr val="0000FF"/>
                  </a:solidFill>
                  <a:latin typeface="+mn-ea"/>
                  <a:ea typeface="+mn-ea"/>
                </a:rPr>
                <a:t> 设案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000" b="1">
                  <a:solidFill>
                    <a:srgbClr val="0000FF"/>
                  </a:solidFill>
                  <a:latin typeface="+mn-ea"/>
                  <a:ea typeface="+mn-ea"/>
                </a:rPr>
                <a:t> 计</a:t>
              </a:r>
            </a:p>
          </p:txBody>
        </p:sp>
        <p:sp>
          <p:nvSpPr>
            <p:cNvPr id="19" name="Line 7"/>
            <p:cNvSpPr>
              <a:spLocks noChangeShapeType="1"/>
            </p:cNvSpPr>
            <p:nvPr/>
          </p:nvSpPr>
          <p:spPr bwMode="auto">
            <a:xfrm>
              <a:off x="912" y="2976"/>
              <a:ext cx="288" cy="0"/>
            </a:xfrm>
            <a:prstGeom prst="line">
              <a:avLst/>
            </a:prstGeom>
            <a:noFill/>
            <a:ln w="38100">
              <a:solidFill>
                <a:srgbClr val="9900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20" name="Group 8"/>
          <p:cNvGrpSpPr>
            <a:grpSpLocks/>
          </p:cNvGrpSpPr>
          <p:nvPr/>
        </p:nvGrpSpPr>
        <p:grpSpPr bwMode="auto">
          <a:xfrm>
            <a:off x="3200173" y="5293891"/>
            <a:ext cx="1219200" cy="1371600"/>
            <a:chOff x="432" y="2544"/>
            <a:chExt cx="768" cy="864"/>
          </a:xfrm>
        </p:grpSpPr>
        <p:sp>
          <p:nvSpPr>
            <p:cNvPr id="21" name="Rectangle 9"/>
            <p:cNvSpPr>
              <a:spLocks noChangeArrowheads="1"/>
            </p:cNvSpPr>
            <p:nvPr/>
          </p:nvSpPr>
          <p:spPr bwMode="auto">
            <a:xfrm>
              <a:off x="432" y="2544"/>
              <a:ext cx="480" cy="864"/>
            </a:xfrm>
            <a:prstGeom prst="rect">
              <a:avLst/>
            </a:prstGeom>
            <a:solidFill>
              <a:srgbClr val="FFCC99"/>
            </a:solidFill>
            <a:ln w="38100">
              <a:solidFill>
                <a:srgbClr val="990033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000" b="1">
                  <a:solidFill>
                    <a:srgbClr val="0000FF"/>
                  </a:solidFill>
                  <a:latin typeface="+mn-ea"/>
                  <a:ea typeface="+mn-ea"/>
                </a:rPr>
                <a:t>设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000" b="1">
                  <a:solidFill>
                    <a:srgbClr val="0000FF"/>
                  </a:solidFill>
                  <a:latin typeface="+mn-ea"/>
                  <a:ea typeface="+mn-ea"/>
                </a:rPr>
                <a:t>计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000" b="1">
                  <a:solidFill>
                    <a:srgbClr val="0000FF"/>
                  </a:solidFill>
                  <a:latin typeface="+mn-ea"/>
                  <a:ea typeface="+mn-ea"/>
                </a:rPr>
                <a:t>输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000" b="1">
                  <a:solidFill>
                    <a:srgbClr val="0000FF"/>
                  </a:solidFill>
                  <a:latin typeface="+mn-ea"/>
                  <a:ea typeface="+mn-ea"/>
                </a:rPr>
                <a:t>入</a:t>
              </a:r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>
              <a:off x="912" y="2976"/>
              <a:ext cx="288" cy="0"/>
            </a:xfrm>
            <a:prstGeom prst="line">
              <a:avLst/>
            </a:prstGeom>
            <a:noFill/>
            <a:ln w="38100">
              <a:solidFill>
                <a:srgbClr val="9900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23" name="Group 11"/>
          <p:cNvGrpSpPr>
            <a:grpSpLocks/>
          </p:cNvGrpSpPr>
          <p:nvPr/>
        </p:nvGrpSpPr>
        <p:grpSpPr bwMode="auto">
          <a:xfrm>
            <a:off x="4419373" y="5293891"/>
            <a:ext cx="1219200" cy="1371600"/>
            <a:chOff x="432" y="2544"/>
            <a:chExt cx="768" cy="864"/>
          </a:xfrm>
        </p:grpSpPr>
        <p:sp>
          <p:nvSpPr>
            <p:cNvPr id="24" name="Rectangle 12"/>
            <p:cNvSpPr>
              <a:spLocks noChangeArrowheads="1"/>
            </p:cNvSpPr>
            <p:nvPr/>
          </p:nvSpPr>
          <p:spPr bwMode="auto">
            <a:xfrm>
              <a:off x="432" y="2544"/>
              <a:ext cx="480" cy="864"/>
            </a:xfrm>
            <a:prstGeom prst="rect">
              <a:avLst/>
            </a:prstGeom>
            <a:solidFill>
              <a:srgbClr val="FFCC99"/>
            </a:solidFill>
            <a:ln w="38100">
              <a:solidFill>
                <a:srgbClr val="990033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000" b="1">
                  <a:solidFill>
                    <a:srgbClr val="0000FF"/>
                  </a:solidFill>
                  <a:latin typeface="+mn-ea"/>
                  <a:ea typeface="+mn-ea"/>
                </a:rPr>
                <a:t>优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000" b="1">
                  <a:solidFill>
                    <a:srgbClr val="0000FF"/>
                  </a:solidFill>
                  <a:latin typeface="+mn-ea"/>
                  <a:ea typeface="+mn-ea"/>
                </a:rPr>
                <a:t>化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000" b="1">
                  <a:solidFill>
                    <a:srgbClr val="0000FF"/>
                  </a:solidFill>
                  <a:latin typeface="+mn-ea"/>
                  <a:ea typeface="+mn-ea"/>
                </a:rPr>
                <a:t>电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000" b="1">
                  <a:solidFill>
                    <a:srgbClr val="0000FF"/>
                  </a:solidFill>
                  <a:latin typeface="+mn-ea"/>
                  <a:ea typeface="+mn-ea"/>
                </a:rPr>
                <a:t>路</a:t>
              </a: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912" y="2976"/>
              <a:ext cx="288" cy="0"/>
            </a:xfrm>
            <a:prstGeom prst="line">
              <a:avLst/>
            </a:prstGeom>
            <a:noFill/>
            <a:ln w="38100">
              <a:solidFill>
                <a:srgbClr val="9900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26" name="Group 14"/>
          <p:cNvGrpSpPr>
            <a:grpSpLocks/>
          </p:cNvGrpSpPr>
          <p:nvPr/>
        </p:nvGrpSpPr>
        <p:grpSpPr bwMode="auto">
          <a:xfrm>
            <a:off x="5638573" y="5293891"/>
            <a:ext cx="1219200" cy="1371600"/>
            <a:chOff x="432" y="2544"/>
            <a:chExt cx="768" cy="864"/>
          </a:xfrm>
        </p:grpSpPr>
        <p:sp>
          <p:nvSpPr>
            <p:cNvPr id="27" name="Rectangle 15"/>
            <p:cNvSpPr>
              <a:spLocks noChangeArrowheads="1"/>
            </p:cNvSpPr>
            <p:nvPr/>
          </p:nvSpPr>
          <p:spPr bwMode="auto">
            <a:xfrm>
              <a:off x="432" y="2544"/>
              <a:ext cx="480" cy="864"/>
            </a:xfrm>
            <a:prstGeom prst="rect">
              <a:avLst/>
            </a:prstGeom>
            <a:solidFill>
              <a:srgbClr val="FFCC99"/>
            </a:solidFill>
            <a:ln w="38100">
              <a:solidFill>
                <a:srgbClr val="990033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000" b="1">
                  <a:solidFill>
                    <a:srgbClr val="0000FF"/>
                  </a:solidFill>
                  <a:latin typeface="+mn-ea"/>
                  <a:ea typeface="+mn-ea"/>
                </a:rPr>
                <a:t>选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000" b="1">
                  <a:solidFill>
                    <a:srgbClr val="0000FF"/>
                  </a:solidFill>
                  <a:latin typeface="+mn-ea"/>
                  <a:ea typeface="+mn-ea"/>
                </a:rPr>
                <a:t>择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000" b="1">
                  <a:solidFill>
                    <a:srgbClr val="0000FF"/>
                  </a:solidFill>
                  <a:latin typeface="+mn-ea"/>
                  <a:ea typeface="+mn-ea"/>
                </a:rPr>
                <a:t>器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000" b="1">
                  <a:solidFill>
                    <a:srgbClr val="0000FF"/>
                  </a:solidFill>
                  <a:latin typeface="+mn-ea"/>
                  <a:ea typeface="+mn-ea"/>
                </a:rPr>
                <a:t>件</a:t>
              </a:r>
            </a:p>
          </p:txBody>
        </p:sp>
        <p:sp>
          <p:nvSpPr>
            <p:cNvPr id="28" name="Line 16"/>
            <p:cNvSpPr>
              <a:spLocks noChangeShapeType="1"/>
            </p:cNvSpPr>
            <p:nvPr/>
          </p:nvSpPr>
          <p:spPr bwMode="auto">
            <a:xfrm>
              <a:off x="912" y="2976"/>
              <a:ext cx="288" cy="0"/>
            </a:xfrm>
            <a:prstGeom prst="line">
              <a:avLst/>
            </a:prstGeom>
            <a:noFill/>
            <a:ln w="38100">
              <a:solidFill>
                <a:srgbClr val="9900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29" name="Group 17"/>
          <p:cNvGrpSpPr>
            <a:grpSpLocks/>
          </p:cNvGrpSpPr>
          <p:nvPr/>
        </p:nvGrpSpPr>
        <p:grpSpPr bwMode="auto">
          <a:xfrm>
            <a:off x="6857773" y="5293891"/>
            <a:ext cx="1219200" cy="1371600"/>
            <a:chOff x="432" y="2544"/>
            <a:chExt cx="768" cy="864"/>
          </a:xfrm>
        </p:grpSpPr>
        <p:sp>
          <p:nvSpPr>
            <p:cNvPr id="30" name="Rectangle 18"/>
            <p:cNvSpPr>
              <a:spLocks noChangeArrowheads="1"/>
            </p:cNvSpPr>
            <p:nvPr/>
          </p:nvSpPr>
          <p:spPr bwMode="auto">
            <a:xfrm>
              <a:off x="432" y="2544"/>
              <a:ext cx="480" cy="864"/>
            </a:xfrm>
            <a:prstGeom prst="rect">
              <a:avLst/>
            </a:prstGeom>
            <a:solidFill>
              <a:srgbClr val="FFCC99"/>
            </a:solidFill>
            <a:ln w="38100">
              <a:solidFill>
                <a:srgbClr val="990033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000" b="1">
                  <a:solidFill>
                    <a:srgbClr val="0000FF"/>
                  </a:solidFill>
                  <a:latin typeface="+mn-ea"/>
                  <a:ea typeface="+mn-ea"/>
                </a:rPr>
                <a:t>编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000" b="1">
                  <a:solidFill>
                    <a:srgbClr val="0000FF"/>
                  </a:solidFill>
                  <a:latin typeface="+mn-ea"/>
                  <a:ea typeface="+mn-ea"/>
                </a:rPr>
                <a:t>程</a:t>
              </a:r>
            </a:p>
          </p:txBody>
        </p:sp>
        <p:sp>
          <p:nvSpPr>
            <p:cNvPr id="31" name="Line 19"/>
            <p:cNvSpPr>
              <a:spLocks noChangeShapeType="1"/>
            </p:cNvSpPr>
            <p:nvPr/>
          </p:nvSpPr>
          <p:spPr bwMode="auto">
            <a:xfrm>
              <a:off x="912" y="2976"/>
              <a:ext cx="288" cy="0"/>
            </a:xfrm>
            <a:prstGeom prst="line">
              <a:avLst/>
            </a:prstGeom>
            <a:noFill/>
            <a:ln w="38100">
              <a:solidFill>
                <a:srgbClr val="9900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32" name="Rectangle 20"/>
          <p:cNvSpPr>
            <a:spLocks noChangeArrowheads="1"/>
          </p:cNvSpPr>
          <p:nvPr/>
        </p:nvSpPr>
        <p:spPr bwMode="auto">
          <a:xfrm>
            <a:off x="8076973" y="5293891"/>
            <a:ext cx="762000" cy="1371600"/>
          </a:xfrm>
          <a:prstGeom prst="rect">
            <a:avLst/>
          </a:prstGeom>
          <a:solidFill>
            <a:srgbClr val="FFCC99"/>
          </a:solidFill>
          <a:ln w="38100">
            <a:solidFill>
              <a:srgbClr val="990033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 b="1">
                <a:solidFill>
                  <a:srgbClr val="0000FF"/>
                </a:solidFill>
                <a:latin typeface="+mn-ea"/>
                <a:ea typeface="+mn-ea"/>
              </a:rPr>
              <a:t> 器时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 b="1">
                <a:solidFill>
                  <a:srgbClr val="0000FF"/>
                </a:solidFill>
                <a:latin typeface="+mn-ea"/>
                <a:ea typeface="+mn-ea"/>
              </a:rPr>
              <a:t> 件序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 b="1">
                <a:solidFill>
                  <a:srgbClr val="0000FF"/>
                </a:solidFill>
                <a:latin typeface="+mn-ea"/>
                <a:ea typeface="+mn-ea"/>
              </a:rPr>
              <a:t> 功检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 b="1">
                <a:solidFill>
                  <a:srgbClr val="0000FF"/>
                </a:solidFill>
                <a:latin typeface="+mn-ea"/>
                <a:ea typeface="+mn-ea"/>
              </a:rPr>
              <a:t> 能查</a:t>
            </a:r>
          </a:p>
        </p:txBody>
      </p:sp>
      <p:graphicFrame>
        <p:nvGraphicFramePr>
          <p:cNvPr id="33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2663707"/>
              </p:ext>
            </p:extLst>
          </p:nvPr>
        </p:nvGraphicFramePr>
        <p:xfrm>
          <a:off x="152173" y="1260764"/>
          <a:ext cx="4473575" cy="331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86" name="位图图像" r:id="rId3" imgW="5495238" imgH="5219048" progId="Paint.Picture">
                  <p:embed/>
                </p:oleObj>
              </mc:Choice>
              <mc:Fallback>
                <p:oleObj name="位图图像" r:id="rId3" imgW="5495238" imgH="521904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173" y="1260764"/>
                        <a:ext cx="4473575" cy="3313112"/>
                      </a:xfrm>
                      <a:prstGeom prst="rect">
                        <a:avLst/>
                      </a:prstGeom>
                      <a:noFill/>
                      <a:ln w="57150" cmpd="thickThin">
                        <a:solidFill>
                          <a:srgbClr val="00CC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5694518"/>
              </p:ext>
            </p:extLst>
          </p:nvPr>
        </p:nvGraphicFramePr>
        <p:xfrm>
          <a:off x="4689248" y="1260764"/>
          <a:ext cx="4103687" cy="331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87" name="位图图像" r:id="rId5" imgW="3161905" imgH="2657846" progId="Paint.Picture">
                  <p:embed/>
                </p:oleObj>
              </mc:Choice>
              <mc:Fallback>
                <p:oleObj name="位图图像" r:id="rId5" imgW="3161905" imgH="265784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9248" y="1260764"/>
                        <a:ext cx="4103687" cy="3313112"/>
                      </a:xfrm>
                      <a:prstGeom prst="rect">
                        <a:avLst/>
                      </a:prstGeom>
                      <a:noFill/>
                      <a:ln w="57150" cmpd="thinThick">
                        <a:solidFill>
                          <a:srgbClr val="00CC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 Box 8"/>
          <p:cNvSpPr txBox="1">
            <a:spLocks noChangeArrowheads="1"/>
          </p:cNvSpPr>
          <p:nvPr/>
        </p:nvSpPr>
        <p:spPr bwMode="auto">
          <a:xfrm>
            <a:off x="152173" y="765020"/>
            <a:ext cx="58047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smtClean="0">
                <a:latin typeface="+mn-ea"/>
                <a:ea typeface="+mn-ea"/>
                <a:cs typeface="Times New Roman" panose="02020603050405020304" pitchFamily="18" charset="0"/>
              </a:rPr>
              <a:t>以</a:t>
            </a:r>
            <a:r>
              <a:rPr lang="en-US" altLang="zh-CN" sz="2400" b="1" smtClean="0">
                <a:latin typeface="+mn-ea"/>
                <a:ea typeface="+mn-ea"/>
                <a:cs typeface="Times New Roman" panose="02020603050405020304" pitchFamily="18" charset="0"/>
              </a:rPr>
              <a:t>PROM</a:t>
            </a:r>
            <a:r>
              <a:rPr lang="zh-CN" altLang="en-US" sz="2400" b="1" smtClean="0">
                <a:latin typeface="+mn-ea"/>
                <a:ea typeface="+mn-ea"/>
                <a:cs typeface="Times New Roman" panose="02020603050405020304" pitchFamily="18" charset="0"/>
              </a:rPr>
              <a:t>为例，从</a:t>
            </a:r>
            <a:r>
              <a:rPr lang="zh-CN" altLang="en-US" sz="2400" b="1">
                <a:latin typeface="+mn-ea"/>
                <a:ea typeface="+mn-ea"/>
                <a:cs typeface="Times New Roman" panose="02020603050405020304" pitchFamily="18" charset="0"/>
              </a:rPr>
              <a:t>组合电路</a:t>
            </a:r>
            <a:r>
              <a:rPr lang="zh-CN" altLang="en-US" sz="2400" b="1" smtClean="0">
                <a:latin typeface="+mn-ea"/>
                <a:ea typeface="+mn-ea"/>
                <a:cs typeface="Times New Roman" panose="02020603050405020304" pitchFamily="18" charset="0"/>
              </a:rPr>
              <a:t>角度看</a:t>
            </a:r>
            <a:r>
              <a:rPr lang="en-US" altLang="zh-CN" sz="2400" b="1">
                <a:latin typeface="+mn-ea"/>
                <a:ea typeface="+mn-ea"/>
                <a:cs typeface="Times New Roman" panose="02020603050405020304" pitchFamily="18" charset="0"/>
              </a:rPr>
              <a:t>:</a:t>
            </a:r>
          </a:p>
        </p:txBody>
      </p:sp>
      <p:grpSp>
        <p:nvGrpSpPr>
          <p:cNvPr id="39" name="Group 15"/>
          <p:cNvGrpSpPr>
            <a:grpSpLocks/>
          </p:cNvGrpSpPr>
          <p:nvPr/>
        </p:nvGrpSpPr>
        <p:grpSpPr bwMode="auto">
          <a:xfrm>
            <a:off x="5207436" y="2595851"/>
            <a:ext cx="3886200" cy="2743200"/>
            <a:chOff x="3072" y="1824"/>
            <a:chExt cx="2448" cy="1728"/>
          </a:xfrm>
        </p:grpSpPr>
        <p:sp>
          <p:nvSpPr>
            <p:cNvPr id="40" name="AutoShape 16"/>
            <p:cNvSpPr>
              <a:spLocks noChangeArrowheads="1"/>
            </p:cNvSpPr>
            <p:nvPr/>
          </p:nvSpPr>
          <p:spPr bwMode="auto">
            <a:xfrm>
              <a:off x="3072" y="2640"/>
              <a:ext cx="2448" cy="912"/>
            </a:xfrm>
            <a:prstGeom prst="wedgeRectCallout">
              <a:avLst>
                <a:gd name="adj1" fmla="val -90074"/>
                <a:gd name="adj2" fmla="val -16206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存储矩阵为或阵列把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乘积项组合成</a:t>
              </a:r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个逻辑函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数输出。</a:t>
              </a:r>
            </a:p>
          </p:txBody>
        </p:sp>
        <p:sp>
          <p:nvSpPr>
            <p:cNvPr id="41" name="Line 17"/>
            <p:cNvSpPr>
              <a:spLocks noChangeShapeType="1"/>
            </p:cNvSpPr>
            <p:nvPr/>
          </p:nvSpPr>
          <p:spPr bwMode="auto">
            <a:xfrm flipV="1">
              <a:off x="3984" y="1824"/>
              <a:ext cx="528" cy="816"/>
            </a:xfrm>
            <a:prstGeom prst="line">
              <a:avLst/>
            </a:prstGeom>
            <a:noFill/>
            <a:ln w="76200">
              <a:solidFill>
                <a:srgbClr val="FFCC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2" name="Group 12"/>
          <p:cNvGrpSpPr>
            <a:grpSpLocks/>
          </p:cNvGrpSpPr>
          <p:nvPr/>
        </p:nvGrpSpPr>
        <p:grpSpPr bwMode="auto">
          <a:xfrm>
            <a:off x="1183304" y="2595479"/>
            <a:ext cx="7696200" cy="2455629"/>
            <a:chOff x="672" y="2295"/>
            <a:chExt cx="4848" cy="1401"/>
          </a:xfrm>
        </p:grpSpPr>
        <p:sp>
          <p:nvSpPr>
            <p:cNvPr id="43" name="AutoShape 13"/>
            <p:cNvSpPr>
              <a:spLocks noChangeArrowheads="1"/>
            </p:cNvSpPr>
            <p:nvPr/>
          </p:nvSpPr>
          <p:spPr bwMode="auto">
            <a:xfrm>
              <a:off x="672" y="3264"/>
              <a:ext cx="4848" cy="432"/>
            </a:xfrm>
            <a:prstGeom prst="wedgeRectCallout">
              <a:avLst>
                <a:gd name="adj1" fmla="val -39052"/>
                <a:gd name="adj2" fmla="val -28083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地址译码器产生</a:t>
              </a:r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400" b="1" i="1" baseline="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个字线为固定与阵列产生</a:t>
              </a:r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400" b="1" i="1" baseline="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个乘积项</a:t>
              </a:r>
            </a:p>
          </p:txBody>
        </p:sp>
        <p:sp>
          <p:nvSpPr>
            <p:cNvPr id="44" name="Line 14"/>
            <p:cNvSpPr>
              <a:spLocks noChangeShapeType="1"/>
            </p:cNvSpPr>
            <p:nvPr/>
          </p:nvSpPr>
          <p:spPr bwMode="auto">
            <a:xfrm flipV="1">
              <a:off x="2640" y="2295"/>
              <a:ext cx="1039" cy="969"/>
            </a:xfrm>
            <a:prstGeom prst="line">
              <a:avLst/>
            </a:prstGeom>
            <a:noFill/>
            <a:ln w="76200">
              <a:solidFill>
                <a:srgbClr val="FFCC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6" name="Group 9"/>
          <p:cNvGrpSpPr>
            <a:grpSpLocks/>
          </p:cNvGrpSpPr>
          <p:nvPr/>
        </p:nvGrpSpPr>
        <p:grpSpPr bwMode="auto">
          <a:xfrm>
            <a:off x="1407091" y="2376383"/>
            <a:ext cx="5334000" cy="2743200"/>
            <a:chOff x="832" y="1488"/>
            <a:chExt cx="3360" cy="1728"/>
          </a:xfrm>
        </p:grpSpPr>
        <p:sp>
          <p:nvSpPr>
            <p:cNvPr id="37" name="AutoShape 10"/>
            <p:cNvSpPr>
              <a:spLocks noChangeArrowheads="1"/>
            </p:cNvSpPr>
            <p:nvPr/>
          </p:nvSpPr>
          <p:spPr bwMode="auto">
            <a:xfrm>
              <a:off x="832" y="2784"/>
              <a:ext cx="3360" cy="432"/>
            </a:xfrm>
            <a:prstGeom prst="wedgeRectCallout">
              <a:avLst>
                <a:gd name="adj1" fmla="val -57813"/>
                <a:gd name="adj2" fmla="val -386498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输入地址信号为电路的输入逻辑变量</a:t>
              </a:r>
              <a:endParaRPr lang="zh-CN" altLang="en-US" sz="1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Line 11"/>
            <p:cNvSpPr>
              <a:spLocks noChangeShapeType="1"/>
            </p:cNvSpPr>
            <p:nvPr/>
          </p:nvSpPr>
          <p:spPr bwMode="auto">
            <a:xfrm flipV="1">
              <a:off x="2279" y="1488"/>
              <a:ext cx="960" cy="1296"/>
            </a:xfrm>
            <a:prstGeom prst="line">
              <a:avLst/>
            </a:prstGeom>
            <a:noFill/>
            <a:ln w="76200">
              <a:solidFill>
                <a:srgbClr val="FFCC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978912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/>
      <p:bldP spid="32" grpId="0" animBg="1" autoUpdateAnimBg="0"/>
      <p:bldP spid="3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 bwMode="auto">
          <a:xfrm>
            <a:off x="0" y="0"/>
            <a:ext cx="9144000" cy="103498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95263" marR="0" indent="-1952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Text Box 18"/>
          <p:cNvSpPr txBox="1">
            <a:spLocks noChangeArrowheads="1"/>
          </p:cNvSpPr>
          <p:nvPr/>
        </p:nvSpPr>
        <p:spPr bwMode="auto">
          <a:xfrm>
            <a:off x="181090" y="46300"/>
            <a:ext cx="8476773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 sz="2800" b="1" smtClean="0">
                <a:solidFill>
                  <a:srgbClr val="A50021"/>
                </a:solidFill>
                <a:latin typeface="+mn-ea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smtClean="0">
                <a:solidFill>
                  <a:srgbClr val="A50021"/>
                </a:solidFill>
                <a:latin typeface="+mn-ea"/>
                <a:ea typeface="+mn-ea"/>
                <a:cs typeface="Times New Roman" panose="02020603050405020304" pitchFamily="18" charset="0"/>
              </a:rPr>
              <a:t>4</a:t>
            </a:r>
            <a:r>
              <a:rPr lang="zh-CN" altLang="en-US" sz="2800" b="1" smtClean="0">
                <a:solidFill>
                  <a:srgbClr val="A50021"/>
                </a:solidFill>
                <a:latin typeface="+mn-ea"/>
                <a:ea typeface="+mn-ea"/>
                <a:cs typeface="Times New Roman" panose="02020603050405020304" pitchFamily="18" charset="0"/>
              </a:rPr>
              <a:t>：</a:t>
            </a:r>
            <a:r>
              <a:rPr lang="zh-CN" altLang="en-US" sz="2800" b="1">
                <a:latin typeface="+mn-ea"/>
                <a:ea typeface="+mn-ea"/>
                <a:cs typeface="Times New Roman" panose="02020603050405020304" pitchFamily="18" charset="0"/>
              </a:rPr>
              <a:t>试用适当容量的</a:t>
            </a:r>
            <a:r>
              <a:rPr lang="en-US" altLang="zh-CN" sz="2800" b="1">
                <a:latin typeface="+mn-ea"/>
                <a:ea typeface="+mn-ea"/>
                <a:cs typeface="Times New Roman" panose="02020603050405020304" pitchFamily="18" charset="0"/>
              </a:rPr>
              <a:t>PROM</a:t>
            </a:r>
            <a:r>
              <a:rPr lang="zh-CN" altLang="en-US" sz="2800" b="1">
                <a:latin typeface="+mn-ea"/>
                <a:ea typeface="+mn-ea"/>
                <a:cs typeface="Times New Roman" panose="02020603050405020304" pitchFamily="18" charset="0"/>
              </a:rPr>
              <a:t>实现两个两位二进制数比较的比较器。</a:t>
            </a:r>
          </a:p>
        </p:txBody>
      </p:sp>
      <p:sp>
        <p:nvSpPr>
          <p:cNvPr id="8" name="Text Box 19"/>
          <p:cNvSpPr txBox="1">
            <a:spLocks noChangeArrowheads="1"/>
          </p:cNvSpPr>
          <p:nvPr/>
        </p:nvSpPr>
        <p:spPr bwMode="auto">
          <a:xfrm>
            <a:off x="152400" y="1164030"/>
            <a:ext cx="8839200" cy="131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zh-CN" altLang="en-US" sz="2400" b="0" smtClean="0">
                <a:latin typeface="+mn-ea"/>
                <a:ea typeface="+mn-ea"/>
                <a:cs typeface="Times New Roman" panose="02020603050405020304" pitchFamily="18" charset="0"/>
              </a:rPr>
              <a:t>解：</a:t>
            </a:r>
            <a:r>
              <a:rPr lang="en-US" altLang="zh-CN" sz="2400" smtClean="0">
                <a:latin typeface="+mn-ea"/>
                <a:ea typeface="+mn-ea"/>
                <a:cs typeface="Times New Roman" panose="02020603050405020304" pitchFamily="18" charset="0"/>
              </a:rPr>
              <a:t>(1)</a:t>
            </a:r>
            <a:r>
              <a:rPr lang="zh-CN" altLang="en-US" sz="2400" smtClean="0">
                <a:latin typeface="+mn-ea"/>
                <a:ea typeface="+mn-ea"/>
                <a:cs typeface="Times New Roman" panose="02020603050405020304" pitchFamily="18" charset="0"/>
              </a:rPr>
              <a:t>设</a:t>
            </a:r>
            <a:r>
              <a:rPr lang="zh-CN" altLang="en-US" sz="2400" b="0" smtClean="0">
                <a:latin typeface="+mn-ea"/>
                <a:ea typeface="+mn-ea"/>
                <a:cs typeface="Times New Roman" panose="02020603050405020304" pitchFamily="18" charset="0"/>
              </a:rPr>
              <a:t>两</a:t>
            </a:r>
            <a:r>
              <a:rPr lang="zh-CN" altLang="en-US" sz="2400" b="0">
                <a:latin typeface="+mn-ea"/>
                <a:ea typeface="+mn-ea"/>
                <a:cs typeface="Times New Roman" panose="02020603050405020304" pitchFamily="18" charset="0"/>
              </a:rPr>
              <a:t>个两位二进制数分别为</a:t>
            </a:r>
            <a:r>
              <a:rPr lang="en-US" altLang="zh-CN" sz="2400" b="0" i="1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400" b="0" baseline="-2500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sz="2400" b="0" i="1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400" b="0" baseline="-2500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0</a:t>
            </a:r>
            <a:r>
              <a:rPr lang="zh-CN" altLang="en-US" sz="2400" b="0">
                <a:latin typeface="+mn-ea"/>
                <a:ea typeface="+mn-ea"/>
                <a:cs typeface="Times New Roman" panose="02020603050405020304" pitchFamily="18" charset="0"/>
              </a:rPr>
              <a:t>和</a:t>
            </a:r>
            <a:r>
              <a:rPr lang="en-US" altLang="zh-CN" sz="2400" b="0" i="1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B</a:t>
            </a:r>
            <a:r>
              <a:rPr lang="en-US" altLang="zh-CN" sz="2400" b="0" baseline="-2500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sz="2400" b="0" i="1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B</a:t>
            </a:r>
            <a:r>
              <a:rPr lang="en-US" altLang="zh-CN" sz="2400" b="0" baseline="-2500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0</a:t>
            </a:r>
            <a:r>
              <a:rPr lang="zh-CN" altLang="en-US" sz="2400" b="0">
                <a:latin typeface="+mn-ea"/>
                <a:ea typeface="+mn-ea"/>
                <a:cs typeface="Times New Roman" panose="02020603050405020304" pitchFamily="18" charset="0"/>
              </a:rPr>
              <a:t>，当</a:t>
            </a:r>
            <a:r>
              <a:rPr lang="en-US" altLang="zh-CN" sz="2400" b="0" i="1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400" b="0" baseline="-2500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sz="2400" b="0" i="1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400" b="0" baseline="-2500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0</a:t>
            </a:r>
            <a:r>
              <a:rPr lang="zh-CN" altLang="en-US" sz="2400" b="0">
                <a:latin typeface="+mn-ea"/>
                <a:ea typeface="+mn-ea"/>
                <a:cs typeface="Times New Roman" panose="02020603050405020304" pitchFamily="18" charset="0"/>
              </a:rPr>
              <a:t>大于</a:t>
            </a:r>
            <a:r>
              <a:rPr lang="en-US" altLang="zh-CN" sz="2400" b="0" i="1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B</a:t>
            </a:r>
            <a:r>
              <a:rPr lang="en-US" altLang="zh-CN" sz="2400" b="0" baseline="-2500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sz="2400" b="0" i="1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B</a:t>
            </a:r>
            <a:r>
              <a:rPr lang="en-US" altLang="zh-CN" sz="2400" b="0" baseline="-2500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0</a:t>
            </a:r>
            <a:r>
              <a:rPr lang="zh-CN" altLang="en-US" sz="2400" b="0">
                <a:latin typeface="+mn-ea"/>
                <a:ea typeface="+mn-ea"/>
                <a:cs typeface="Times New Roman" panose="02020603050405020304" pitchFamily="18" charset="0"/>
              </a:rPr>
              <a:t>时，</a:t>
            </a:r>
            <a:r>
              <a:rPr lang="en-US" altLang="zh-CN" sz="2400" b="0" i="1">
                <a:latin typeface="+mn-ea"/>
                <a:ea typeface="+mn-ea"/>
                <a:cs typeface="Times New Roman" panose="02020603050405020304" pitchFamily="18" charset="0"/>
              </a:rPr>
              <a:t>F</a:t>
            </a:r>
            <a:r>
              <a:rPr lang="en-US" altLang="zh-CN" sz="2400" b="0" baseline="-25000">
                <a:latin typeface="+mn-ea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sz="2400" b="0">
                <a:latin typeface="+mn-ea"/>
                <a:ea typeface="+mn-ea"/>
                <a:cs typeface="Times New Roman" panose="02020603050405020304" pitchFamily="18" charset="0"/>
              </a:rPr>
              <a:t>＝</a:t>
            </a:r>
            <a:r>
              <a:rPr lang="en-US" altLang="zh-CN" sz="2400" b="0">
                <a:latin typeface="+mn-ea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sz="2400" b="0">
                <a:latin typeface="+mn-ea"/>
                <a:ea typeface="+mn-ea"/>
                <a:cs typeface="Times New Roman" panose="02020603050405020304" pitchFamily="18" charset="0"/>
              </a:rPr>
              <a:t>， </a:t>
            </a:r>
            <a:r>
              <a:rPr lang="en-US" altLang="zh-CN" sz="2400" b="0" i="1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400" b="0" baseline="-2500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sz="2400" b="0" i="1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400" b="0" baseline="-2500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0</a:t>
            </a:r>
            <a:r>
              <a:rPr lang="zh-CN" altLang="en-US" sz="2400" b="0">
                <a:latin typeface="+mn-ea"/>
                <a:ea typeface="+mn-ea"/>
                <a:cs typeface="Times New Roman" panose="02020603050405020304" pitchFamily="18" charset="0"/>
              </a:rPr>
              <a:t>等于</a:t>
            </a:r>
            <a:r>
              <a:rPr lang="en-US" altLang="zh-CN" sz="2400" b="0" i="1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B</a:t>
            </a:r>
            <a:r>
              <a:rPr lang="en-US" altLang="zh-CN" sz="2400" b="0" baseline="-2500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sz="2400" b="0" i="1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B</a:t>
            </a:r>
            <a:r>
              <a:rPr lang="en-US" altLang="zh-CN" sz="2400" b="0" baseline="-2500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0</a:t>
            </a:r>
            <a:r>
              <a:rPr lang="zh-CN" altLang="en-US" sz="2400" b="0">
                <a:latin typeface="+mn-ea"/>
                <a:ea typeface="+mn-ea"/>
                <a:cs typeface="Times New Roman" panose="02020603050405020304" pitchFamily="18" charset="0"/>
              </a:rPr>
              <a:t>时，</a:t>
            </a:r>
            <a:r>
              <a:rPr lang="en-US" altLang="zh-CN" sz="2400" b="0" i="1">
                <a:latin typeface="+mn-ea"/>
                <a:ea typeface="+mn-ea"/>
                <a:cs typeface="Times New Roman" panose="02020603050405020304" pitchFamily="18" charset="0"/>
              </a:rPr>
              <a:t>F</a:t>
            </a:r>
            <a:r>
              <a:rPr lang="en-US" altLang="zh-CN" sz="2400" b="0" baseline="-25000">
                <a:latin typeface="+mn-ea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sz="2400" b="0">
                <a:latin typeface="+mn-ea"/>
                <a:ea typeface="+mn-ea"/>
                <a:cs typeface="Times New Roman" panose="02020603050405020304" pitchFamily="18" charset="0"/>
              </a:rPr>
              <a:t>＝</a:t>
            </a:r>
            <a:r>
              <a:rPr lang="en-US" altLang="zh-CN" sz="2400" b="0">
                <a:latin typeface="+mn-ea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sz="2400" b="0">
                <a:latin typeface="+mn-ea"/>
                <a:ea typeface="+mn-ea"/>
                <a:cs typeface="Times New Roman" panose="02020603050405020304" pitchFamily="18" charset="0"/>
              </a:rPr>
              <a:t>， </a:t>
            </a:r>
            <a:r>
              <a:rPr lang="en-US" altLang="zh-CN" sz="2400" b="0" i="1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400" b="0" baseline="-2500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sz="2400" b="0" i="1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400" b="0" baseline="-2500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0</a:t>
            </a:r>
            <a:r>
              <a:rPr lang="zh-CN" altLang="en-US" sz="2400" b="0">
                <a:latin typeface="+mn-ea"/>
                <a:ea typeface="+mn-ea"/>
                <a:cs typeface="Times New Roman" panose="02020603050405020304" pitchFamily="18" charset="0"/>
              </a:rPr>
              <a:t>小于</a:t>
            </a:r>
            <a:r>
              <a:rPr lang="en-US" altLang="zh-CN" sz="2400" b="0" i="1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B</a:t>
            </a:r>
            <a:r>
              <a:rPr lang="en-US" altLang="zh-CN" sz="2400" b="0" baseline="-2500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sz="2400" b="0" i="1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B</a:t>
            </a:r>
            <a:r>
              <a:rPr lang="en-US" altLang="zh-CN" sz="2400" b="0" baseline="-2500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0</a:t>
            </a:r>
            <a:r>
              <a:rPr lang="zh-CN" altLang="en-US" sz="2400" b="0">
                <a:latin typeface="+mn-ea"/>
                <a:ea typeface="+mn-ea"/>
                <a:cs typeface="Times New Roman" panose="02020603050405020304" pitchFamily="18" charset="0"/>
              </a:rPr>
              <a:t>时，</a:t>
            </a:r>
            <a:r>
              <a:rPr lang="en-US" altLang="zh-CN" sz="2400" b="0" i="1">
                <a:latin typeface="+mn-ea"/>
                <a:ea typeface="+mn-ea"/>
                <a:cs typeface="Times New Roman" panose="02020603050405020304" pitchFamily="18" charset="0"/>
              </a:rPr>
              <a:t>F</a:t>
            </a:r>
            <a:r>
              <a:rPr lang="en-US" altLang="zh-CN" sz="2400" b="0" baseline="-25000">
                <a:latin typeface="+mn-ea"/>
                <a:ea typeface="+mn-ea"/>
                <a:cs typeface="Times New Roman" panose="02020603050405020304" pitchFamily="18" charset="0"/>
              </a:rPr>
              <a:t>3</a:t>
            </a:r>
            <a:r>
              <a:rPr lang="zh-CN" altLang="en-US" sz="2400" b="0">
                <a:latin typeface="+mn-ea"/>
                <a:ea typeface="+mn-ea"/>
                <a:cs typeface="Times New Roman" panose="02020603050405020304" pitchFamily="18" charset="0"/>
              </a:rPr>
              <a:t>＝</a:t>
            </a:r>
            <a:r>
              <a:rPr lang="en-US" altLang="zh-CN" sz="2400" b="0">
                <a:latin typeface="+mn-ea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sz="2400" b="0">
                <a:latin typeface="+mn-ea"/>
                <a:ea typeface="+mn-ea"/>
                <a:cs typeface="Times New Roman" panose="02020603050405020304" pitchFamily="18" charset="0"/>
              </a:rPr>
              <a:t>，下表给出了两位二进制数比较结果的输入输出对照表。</a:t>
            </a:r>
          </a:p>
        </p:txBody>
      </p:sp>
      <p:graphicFrame>
        <p:nvGraphicFramePr>
          <p:cNvPr id="20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7032536"/>
              </p:ext>
            </p:extLst>
          </p:nvPr>
        </p:nvGraphicFramePr>
        <p:xfrm>
          <a:off x="181090" y="2778842"/>
          <a:ext cx="4891088" cy="432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8" name="Document" r:id="rId3" imgW="3232132" imgH="2866579" progId="Word.Document.8">
                  <p:embed/>
                </p:oleObj>
              </mc:Choice>
              <mc:Fallback>
                <p:oleObj name="Document" r:id="rId3" imgW="3232132" imgH="286657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090" y="2778842"/>
                        <a:ext cx="4891088" cy="432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4905737" y="2677242"/>
            <a:ext cx="384175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400" smtClean="0">
                <a:solidFill>
                  <a:srgbClr val="003300"/>
                </a:solidFill>
                <a:latin typeface="+mn-lt"/>
                <a:ea typeface="+mn-ea"/>
                <a:cs typeface="Times New Roman" panose="02020603050405020304" pitchFamily="18" charset="0"/>
              </a:rPr>
              <a:t>输出函数最小</a:t>
            </a:r>
            <a:r>
              <a:rPr lang="zh-CN" altLang="en-US" sz="2400">
                <a:solidFill>
                  <a:srgbClr val="003300"/>
                </a:solidFill>
                <a:latin typeface="+mn-lt"/>
                <a:ea typeface="+mn-ea"/>
                <a:cs typeface="Times New Roman" panose="02020603050405020304" pitchFamily="18" charset="0"/>
              </a:rPr>
              <a:t>项</a:t>
            </a:r>
            <a:r>
              <a:rPr lang="zh-CN" altLang="en-US" sz="2400" smtClean="0">
                <a:solidFill>
                  <a:srgbClr val="003300"/>
                </a:solidFill>
                <a:latin typeface="+mn-lt"/>
                <a:ea typeface="+mn-ea"/>
                <a:cs typeface="Times New Roman" panose="02020603050405020304" pitchFamily="18" charset="0"/>
              </a:rPr>
              <a:t>表达式：</a:t>
            </a:r>
            <a:endParaRPr lang="zh-CN" altLang="en-US" sz="2400">
              <a:solidFill>
                <a:srgbClr val="003300"/>
              </a:solidFill>
              <a:latin typeface="+mn-lt"/>
              <a:ea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0">
                <a:solidFill>
                  <a:srgbClr val="003300"/>
                </a:solidFill>
                <a:latin typeface="+mn-lt"/>
                <a:ea typeface="+mn-ea"/>
                <a:cs typeface="Times New Roman" panose="02020603050405020304" pitchFamily="18" charset="0"/>
              </a:rPr>
              <a:t>   </a:t>
            </a:r>
            <a:r>
              <a:rPr lang="en-US" altLang="zh-CN" sz="2400" b="0" i="1">
                <a:solidFill>
                  <a:srgbClr val="003300"/>
                </a:solidFill>
                <a:latin typeface="+mn-lt"/>
                <a:ea typeface="+mn-ea"/>
                <a:cs typeface="Times New Roman" panose="02020603050405020304" pitchFamily="18" charset="0"/>
              </a:rPr>
              <a:t>F</a:t>
            </a:r>
            <a:r>
              <a:rPr lang="en-US" altLang="zh-CN" sz="2400" b="0" baseline="-25000">
                <a:solidFill>
                  <a:srgbClr val="003300"/>
                </a:solidFill>
                <a:latin typeface="+mn-lt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sz="2400" b="0">
                <a:solidFill>
                  <a:srgbClr val="003300"/>
                </a:solidFill>
                <a:latin typeface="+mn-lt"/>
                <a:ea typeface="+mn-ea"/>
                <a:cs typeface="Times New Roman" panose="02020603050405020304" pitchFamily="18" charset="0"/>
              </a:rPr>
              <a:t>＝</a:t>
            </a:r>
            <a:r>
              <a:rPr lang="zh-CN" altLang="en-US" sz="2400" b="0">
                <a:solidFill>
                  <a:srgbClr val="003300"/>
                </a:solidFill>
                <a:latin typeface="+mn-lt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</a:t>
            </a:r>
            <a:r>
              <a:rPr lang="en-US" altLang="zh-CN" sz="2400" b="0">
                <a:solidFill>
                  <a:srgbClr val="003300"/>
                </a:solidFill>
                <a:latin typeface="+mn-lt"/>
                <a:ea typeface="+mn-ea"/>
                <a:cs typeface="Times New Roman" panose="02020603050405020304" pitchFamily="18" charset="0"/>
              </a:rPr>
              <a:t>m</a:t>
            </a:r>
            <a:r>
              <a:rPr lang="zh-CN" altLang="en-US" sz="2400" b="0">
                <a:solidFill>
                  <a:srgbClr val="003300"/>
                </a:solidFill>
                <a:latin typeface="+mn-lt"/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sz="2400" b="0">
                <a:solidFill>
                  <a:srgbClr val="003300"/>
                </a:solidFill>
                <a:latin typeface="+mn-lt"/>
                <a:ea typeface="+mn-ea"/>
                <a:cs typeface="Times New Roman" panose="02020603050405020304" pitchFamily="18" charset="0"/>
              </a:rPr>
              <a:t>4,8,9,12,13,14</a:t>
            </a:r>
            <a:r>
              <a:rPr lang="zh-CN" altLang="en-US" sz="2400" b="0">
                <a:solidFill>
                  <a:srgbClr val="003300"/>
                </a:solidFill>
                <a:latin typeface="+mn-lt"/>
                <a:ea typeface="+mn-ea"/>
                <a:cs typeface="Times New Roman" panose="02020603050405020304" pitchFamily="18" charset="0"/>
              </a:rPr>
              <a:t>）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400" b="0">
                <a:solidFill>
                  <a:srgbClr val="003300"/>
                </a:solidFill>
                <a:latin typeface="+mn-lt"/>
                <a:ea typeface="+mn-ea"/>
                <a:cs typeface="Times New Roman" panose="02020603050405020304" pitchFamily="18" charset="0"/>
              </a:rPr>
              <a:t>   </a:t>
            </a:r>
            <a:r>
              <a:rPr lang="en-US" altLang="zh-CN" sz="2400" b="0" i="1">
                <a:solidFill>
                  <a:srgbClr val="003300"/>
                </a:solidFill>
                <a:latin typeface="+mn-lt"/>
                <a:ea typeface="+mn-ea"/>
                <a:cs typeface="Times New Roman" panose="02020603050405020304" pitchFamily="18" charset="0"/>
              </a:rPr>
              <a:t>F</a:t>
            </a:r>
            <a:r>
              <a:rPr lang="en-US" altLang="zh-CN" sz="2400" b="0" baseline="-25000">
                <a:solidFill>
                  <a:srgbClr val="003300"/>
                </a:solidFill>
                <a:latin typeface="+mn-lt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sz="2400" b="0">
                <a:solidFill>
                  <a:srgbClr val="003300"/>
                </a:solidFill>
                <a:latin typeface="+mn-lt"/>
                <a:ea typeface="+mn-ea"/>
                <a:cs typeface="Times New Roman" panose="02020603050405020304" pitchFamily="18" charset="0"/>
              </a:rPr>
              <a:t>＝</a:t>
            </a:r>
            <a:r>
              <a:rPr lang="zh-CN" altLang="en-US" sz="2400" b="0">
                <a:solidFill>
                  <a:srgbClr val="003300"/>
                </a:solidFill>
                <a:latin typeface="+mn-lt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</a:t>
            </a:r>
            <a:r>
              <a:rPr lang="en-US" altLang="zh-CN" sz="2400" b="0">
                <a:solidFill>
                  <a:srgbClr val="003300"/>
                </a:solidFill>
                <a:latin typeface="+mn-lt"/>
                <a:ea typeface="+mn-ea"/>
                <a:cs typeface="Times New Roman" panose="02020603050405020304" pitchFamily="18" charset="0"/>
              </a:rPr>
              <a:t>m</a:t>
            </a:r>
            <a:r>
              <a:rPr lang="zh-CN" altLang="en-US" sz="2400" b="0">
                <a:solidFill>
                  <a:srgbClr val="003300"/>
                </a:solidFill>
                <a:latin typeface="+mn-lt"/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sz="2400" b="0">
                <a:solidFill>
                  <a:srgbClr val="003300"/>
                </a:solidFill>
                <a:latin typeface="+mn-lt"/>
                <a:ea typeface="+mn-ea"/>
                <a:cs typeface="Times New Roman" panose="02020603050405020304" pitchFamily="18" charset="0"/>
              </a:rPr>
              <a:t>0,5,10,15</a:t>
            </a:r>
            <a:r>
              <a:rPr lang="zh-CN" altLang="en-US" sz="2400" b="0">
                <a:solidFill>
                  <a:srgbClr val="003300"/>
                </a:solidFill>
                <a:latin typeface="+mn-lt"/>
                <a:ea typeface="+mn-ea"/>
                <a:cs typeface="Times New Roman" panose="02020603050405020304" pitchFamily="18" charset="0"/>
              </a:rPr>
              <a:t>）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400" b="0">
                <a:solidFill>
                  <a:srgbClr val="003300"/>
                </a:solidFill>
                <a:latin typeface="+mn-lt"/>
                <a:ea typeface="+mn-ea"/>
                <a:cs typeface="Times New Roman" panose="02020603050405020304" pitchFamily="18" charset="0"/>
              </a:rPr>
              <a:t>   </a:t>
            </a:r>
            <a:r>
              <a:rPr lang="en-US" altLang="zh-CN" sz="2400" b="0" i="1">
                <a:solidFill>
                  <a:srgbClr val="003300"/>
                </a:solidFill>
                <a:latin typeface="+mn-lt"/>
                <a:ea typeface="+mn-ea"/>
                <a:cs typeface="Times New Roman" panose="02020603050405020304" pitchFamily="18" charset="0"/>
              </a:rPr>
              <a:t>F</a:t>
            </a:r>
            <a:r>
              <a:rPr lang="en-US" altLang="zh-CN" sz="2400" b="0" baseline="-25000">
                <a:solidFill>
                  <a:srgbClr val="003300"/>
                </a:solidFill>
                <a:latin typeface="+mn-lt"/>
                <a:ea typeface="+mn-ea"/>
                <a:cs typeface="Times New Roman" panose="02020603050405020304" pitchFamily="18" charset="0"/>
              </a:rPr>
              <a:t>3</a:t>
            </a:r>
            <a:r>
              <a:rPr lang="zh-CN" altLang="en-US" sz="2400" b="0">
                <a:solidFill>
                  <a:srgbClr val="003300"/>
                </a:solidFill>
                <a:latin typeface="+mn-lt"/>
                <a:ea typeface="+mn-ea"/>
                <a:cs typeface="Times New Roman" panose="02020603050405020304" pitchFamily="18" charset="0"/>
              </a:rPr>
              <a:t>＝</a:t>
            </a:r>
            <a:r>
              <a:rPr lang="zh-CN" altLang="en-US" sz="2400" b="0">
                <a:solidFill>
                  <a:srgbClr val="003300"/>
                </a:solidFill>
                <a:latin typeface="+mn-lt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</a:t>
            </a:r>
            <a:r>
              <a:rPr lang="en-US" altLang="zh-CN" sz="2400" b="0">
                <a:solidFill>
                  <a:srgbClr val="003300"/>
                </a:solidFill>
                <a:latin typeface="+mn-lt"/>
                <a:ea typeface="+mn-ea"/>
                <a:cs typeface="Times New Roman" panose="02020603050405020304" pitchFamily="18" charset="0"/>
              </a:rPr>
              <a:t>m</a:t>
            </a:r>
            <a:r>
              <a:rPr lang="zh-CN" altLang="en-US" sz="2400" b="0">
                <a:solidFill>
                  <a:srgbClr val="003300"/>
                </a:solidFill>
                <a:latin typeface="+mn-lt"/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sz="2400" b="0">
                <a:solidFill>
                  <a:srgbClr val="003300"/>
                </a:solidFill>
                <a:latin typeface="+mn-lt"/>
                <a:ea typeface="+mn-ea"/>
                <a:cs typeface="Times New Roman" panose="02020603050405020304" pitchFamily="18" charset="0"/>
              </a:rPr>
              <a:t>1,2,3,6,7,11</a:t>
            </a:r>
            <a:r>
              <a:rPr lang="zh-CN" altLang="en-US" sz="2400" b="0">
                <a:solidFill>
                  <a:srgbClr val="003300"/>
                </a:solidFill>
                <a:latin typeface="+mn-lt"/>
                <a:ea typeface="+mn-ea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4783680" y="4477327"/>
            <a:ext cx="4085863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smtClean="0">
                <a:latin typeface="+mn-ea"/>
                <a:ea typeface="+mn-ea"/>
                <a:cs typeface="Times New Roman" panose="02020603050405020304" pitchFamily="18" charset="0"/>
              </a:rPr>
              <a:t>(2)</a:t>
            </a:r>
            <a:r>
              <a:rPr lang="zh-CN" altLang="en-US" sz="2400" b="0" smtClean="0">
                <a:latin typeface="+mn-lt"/>
                <a:ea typeface="+mn-ea"/>
                <a:cs typeface="Times New Roman" panose="02020603050405020304" pitchFamily="18" charset="0"/>
              </a:rPr>
              <a:t>把</a:t>
            </a:r>
            <a:r>
              <a:rPr lang="en-US" altLang="zh-CN" sz="2400" b="0" i="1">
                <a:solidFill>
                  <a:srgbClr val="FF0000"/>
                </a:solidFill>
                <a:latin typeface="+mn-lt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400" b="0" baseline="-25000">
                <a:solidFill>
                  <a:srgbClr val="FF0000"/>
                </a:solidFill>
                <a:latin typeface="+mn-lt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sz="2400" b="0" i="1">
                <a:solidFill>
                  <a:srgbClr val="FF0000"/>
                </a:solidFill>
                <a:latin typeface="+mn-lt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2400" b="0" baseline="-25000">
                <a:solidFill>
                  <a:srgbClr val="FF0000"/>
                </a:solidFill>
                <a:latin typeface="+mn-lt"/>
                <a:ea typeface="+mn-ea"/>
                <a:cs typeface="Times New Roman" panose="02020603050405020304" pitchFamily="18" charset="0"/>
              </a:rPr>
              <a:t>0</a:t>
            </a:r>
            <a:r>
              <a:rPr lang="zh-CN" altLang="en-US" sz="2400" b="0">
                <a:latin typeface="+mn-lt"/>
                <a:ea typeface="+mn-ea"/>
                <a:cs typeface="Times New Roman" panose="02020603050405020304" pitchFamily="18" charset="0"/>
              </a:rPr>
              <a:t>和</a:t>
            </a:r>
            <a:r>
              <a:rPr lang="en-US" altLang="zh-CN" sz="2400" b="0" i="1">
                <a:solidFill>
                  <a:srgbClr val="FF0000"/>
                </a:solidFill>
                <a:latin typeface="+mn-lt"/>
                <a:ea typeface="+mn-ea"/>
                <a:cs typeface="Times New Roman" panose="02020603050405020304" pitchFamily="18" charset="0"/>
              </a:rPr>
              <a:t>B</a:t>
            </a:r>
            <a:r>
              <a:rPr lang="en-US" altLang="zh-CN" sz="2400" b="0" baseline="-25000">
                <a:solidFill>
                  <a:srgbClr val="FF0000"/>
                </a:solidFill>
                <a:latin typeface="+mn-lt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sz="2400" b="0" i="1">
                <a:solidFill>
                  <a:srgbClr val="FF0000"/>
                </a:solidFill>
                <a:latin typeface="+mn-lt"/>
                <a:ea typeface="+mn-ea"/>
                <a:cs typeface="Times New Roman" panose="02020603050405020304" pitchFamily="18" charset="0"/>
              </a:rPr>
              <a:t>B</a:t>
            </a:r>
            <a:r>
              <a:rPr lang="en-US" altLang="zh-CN" sz="2400" b="0" baseline="-25000">
                <a:solidFill>
                  <a:srgbClr val="FF0000"/>
                </a:solidFill>
                <a:latin typeface="+mn-lt"/>
                <a:ea typeface="+mn-ea"/>
                <a:cs typeface="Times New Roman" panose="02020603050405020304" pitchFamily="18" charset="0"/>
              </a:rPr>
              <a:t>0</a:t>
            </a:r>
            <a:r>
              <a:rPr lang="zh-CN" altLang="en-US" sz="2400" b="0">
                <a:latin typeface="+mn-lt"/>
                <a:ea typeface="+mn-ea"/>
                <a:cs typeface="Times New Roman" panose="02020603050405020304" pitchFamily="18" charset="0"/>
              </a:rPr>
              <a:t>作为</a:t>
            </a:r>
            <a:r>
              <a:rPr lang="en-US" altLang="zh-CN" sz="2400">
                <a:latin typeface="+mn-lt"/>
                <a:ea typeface="+mn-ea"/>
                <a:cs typeface="Times New Roman" panose="02020603050405020304" pitchFamily="18" charset="0"/>
              </a:rPr>
              <a:t>PROM</a:t>
            </a:r>
            <a:r>
              <a:rPr lang="zh-CN" altLang="en-US" sz="2400" b="0">
                <a:latin typeface="+mn-lt"/>
                <a:ea typeface="+mn-ea"/>
                <a:cs typeface="Times New Roman" panose="02020603050405020304" pitchFamily="18" charset="0"/>
              </a:rPr>
              <a:t>的输</a:t>
            </a:r>
            <a:r>
              <a:rPr lang="zh-CN" altLang="en-US" sz="2400" b="0">
                <a:latin typeface="+mn-lt"/>
                <a:ea typeface="+mn-ea"/>
                <a:cs typeface="Times New Roman" panose="02020603050405020304" pitchFamily="18" charset="0"/>
              </a:rPr>
              <a:t>入</a:t>
            </a:r>
            <a:r>
              <a:rPr lang="zh-CN" altLang="en-US" sz="2400" b="0">
                <a:latin typeface="+mn-lt"/>
                <a:ea typeface="+mn-ea"/>
                <a:cs typeface="Times New Roman" panose="02020603050405020304" pitchFamily="18" charset="0"/>
              </a:rPr>
              <a:t>信号，</a:t>
            </a:r>
            <a:r>
              <a:rPr lang="en-US" altLang="zh-CN" sz="2400" b="0" i="1">
                <a:solidFill>
                  <a:srgbClr val="FF0000"/>
                </a:solidFill>
                <a:latin typeface="+mn-lt"/>
                <a:ea typeface="+mn-ea"/>
                <a:cs typeface="Times New Roman" panose="02020603050405020304" pitchFamily="18" charset="0"/>
              </a:rPr>
              <a:t>F</a:t>
            </a:r>
            <a:r>
              <a:rPr lang="en-US" altLang="zh-CN" sz="2400" b="0" baseline="-25000">
                <a:solidFill>
                  <a:srgbClr val="FF0000"/>
                </a:solidFill>
                <a:latin typeface="+mn-lt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sz="2400" b="0">
                <a:solidFill>
                  <a:srgbClr val="FF0000"/>
                </a:solidFill>
                <a:latin typeface="+mn-lt"/>
                <a:ea typeface="+mn-ea"/>
                <a:cs typeface="Times New Roman" panose="02020603050405020304" pitchFamily="18" charset="0"/>
              </a:rPr>
              <a:t>、</a:t>
            </a:r>
            <a:r>
              <a:rPr lang="en-US" altLang="zh-CN" sz="2400" b="0" i="1">
                <a:solidFill>
                  <a:srgbClr val="FF0000"/>
                </a:solidFill>
                <a:latin typeface="+mn-lt"/>
                <a:ea typeface="+mn-ea"/>
                <a:cs typeface="Times New Roman" panose="02020603050405020304" pitchFamily="18" charset="0"/>
              </a:rPr>
              <a:t>F</a:t>
            </a:r>
            <a:r>
              <a:rPr lang="en-US" altLang="zh-CN" sz="2400" b="0" baseline="-25000">
                <a:solidFill>
                  <a:srgbClr val="FF0000"/>
                </a:solidFill>
                <a:latin typeface="+mn-lt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sz="2400" b="0">
                <a:latin typeface="+mn-lt"/>
                <a:ea typeface="+mn-ea"/>
                <a:cs typeface="Times New Roman" panose="02020603050405020304" pitchFamily="18" charset="0"/>
              </a:rPr>
              <a:t>和</a:t>
            </a:r>
            <a:r>
              <a:rPr lang="en-US" altLang="zh-CN" sz="2400" b="0" i="1">
                <a:solidFill>
                  <a:srgbClr val="FF0000"/>
                </a:solidFill>
                <a:latin typeface="+mn-lt"/>
                <a:ea typeface="+mn-ea"/>
                <a:cs typeface="Times New Roman" panose="02020603050405020304" pitchFamily="18" charset="0"/>
              </a:rPr>
              <a:t>F</a:t>
            </a:r>
            <a:r>
              <a:rPr lang="en-US" altLang="zh-CN" sz="2400" b="0" baseline="-25000">
                <a:solidFill>
                  <a:srgbClr val="FF0000"/>
                </a:solidFill>
                <a:latin typeface="+mn-lt"/>
                <a:ea typeface="+mn-ea"/>
                <a:cs typeface="Times New Roman" panose="02020603050405020304" pitchFamily="18" charset="0"/>
              </a:rPr>
              <a:t>3</a:t>
            </a:r>
            <a:r>
              <a:rPr lang="zh-CN" altLang="en-US" sz="2400" b="0">
                <a:latin typeface="+mn-lt"/>
                <a:ea typeface="+mn-ea"/>
                <a:cs typeface="Times New Roman" panose="02020603050405020304" pitchFamily="18" charset="0"/>
              </a:rPr>
              <a:t>为或阵列的</a:t>
            </a:r>
            <a:r>
              <a:rPr lang="zh-CN" altLang="en-US" sz="2400" b="0">
                <a:latin typeface="+mn-lt"/>
                <a:ea typeface="+mn-ea"/>
                <a:cs typeface="Times New Roman" panose="02020603050405020304" pitchFamily="18" charset="0"/>
              </a:rPr>
              <a:t>输出</a:t>
            </a:r>
            <a:r>
              <a:rPr lang="zh-CN" altLang="en-US" sz="2400" b="0" smtClean="0">
                <a:latin typeface="+mn-lt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400" b="0" smtClean="0">
                <a:latin typeface="+mn-lt"/>
                <a:ea typeface="+mn-ea"/>
                <a:cs typeface="Times New Roman" panose="02020603050405020304" pitchFamily="18" charset="0"/>
              </a:rPr>
              <a:t>PROM</a:t>
            </a:r>
            <a:r>
              <a:rPr lang="zh-CN" altLang="en-US" sz="2400" b="0">
                <a:latin typeface="+mn-lt"/>
                <a:ea typeface="+mn-ea"/>
                <a:cs typeface="Times New Roman" panose="02020603050405020304" pitchFamily="18" charset="0"/>
              </a:rPr>
              <a:t>实现比较器的</a:t>
            </a:r>
            <a:r>
              <a:rPr lang="zh-CN" altLang="en-US" sz="2400" b="0">
                <a:latin typeface="+mn-lt"/>
                <a:ea typeface="+mn-ea"/>
                <a:cs typeface="Times New Roman" panose="02020603050405020304" pitchFamily="18" charset="0"/>
              </a:rPr>
              <a:t>阵列</a:t>
            </a:r>
            <a:r>
              <a:rPr lang="zh-CN" altLang="en-US" sz="2400" b="0" smtClean="0">
                <a:latin typeface="+mn-lt"/>
                <a:ea typeface="+mn-ea"/>
                <a:cs typeface="Times New Roman" panose="02020603050405020304" pitchFamily="18" charset="0"/>
              </a:rPr>
              <a:t>图为：</a:t>
            </a:r>
            <a:endParaRPr lang="zh-CN" altLang="en-US" sz="2400" b="0">
              <a:latin typeface="+mn-lt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16871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  <p:bldP spid="23" grpId="0" autoUpdateAnimBg="0"/>
      <p:bldP spid="24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 bwMode="auto">
          <a:xfrm>
            <a:off x="0" y="0"/>
            <a:ext cx="9144000" cy="103498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95263" marR="0" indent="-1952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45058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33491"/>
              </p:ext>
            </p:extLst>
          </p:nvPr>
        </p:nvGraphicFramePr>
        <p:xfrm>
          <a:off x="534987" y="543648"/>
          <a:ext cx="3676650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4" name="位图图像" r:id="rId3" imgW="2800741" imgH="3715269" progId="Paint.Picture">
                  <p:embed/>
                </p:oleObj>
              </mc:Choice>
              <mc:Fallback>
                <p:oleObj name="位图图像" r:id="rId3" imgW="2800741" imgH="371526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987" y="543648"/>
                        <a:ext cx="3676650" cy="4876800"/>
                      </a:xfrm>
                      <a:prstGeom prst="rect">
                        <a:avLst/>
                      </a:prstGeom>
                      <a:noFill/>
                      <a:ln w="57150" cmpd="thinThick">
                        <a:solidFill>
                          <a:srgbClr val="00CC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4554537" y="619848"/>
            <a:ext cx="3962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0" smtClean="0">
                <a:latin typeface="+mn-ea"/>
                <a:ea typeface="+mn-ea"/>
                <a:cs typeface="Times New Roman" panose="02020603050405020304" pitchFamily="18" charset="0"/>
              </a:rPr>
              <a:t>(3)</a:t>
            </a:r>
            <a:r>
              <a:rPr lang="zh-CN" altLang="en-US" sz="2400" b="0" smtClean="0">
                <a:latin typeface="+mn-ea"/>
                <a:ea typeface="+mn-ea"/>
                <a:cs typeface="Times New Roman" panose="02020603050405020304" pitchFamily="18" charset="0"/>
              </a:rPr>
              <a:t>选用</a:t>
            </a:r>
            <a:r>
              <a:rPr lang="en-US" altLang="zh-CN" sz="2400" b="0">
                <a:latin typeface="+mn-ea"/>
                <a:ea typeface="+mn-ea"/>
                <a:cs typeface="Times New Roman" panose="02020603050405020304" pitchFamily="18" charset="0"/>
              </a:rPr>
              <a:t>PROM</a:t>
            </a:r>
            <a:r>
              <a:rPr lang="zh-CN" altLang="en-US" sz="2400" b="0">
                <a:latin typeface="+mn-ea"/>
                <a:ea typeface="+mn-ea"/>
                <a:cs typeface="Times New Roman" panose="02020603050405020304" pitchFamily="18" charset="0"/>
              </a:rPr>
              <a:t>的容量</a:t>
            </a:r>
            <a:r>
              <a:rPr lang="en-US" altLang="zh-CN" sz="2400" b="0">
                <a:latin typeface="+mn-ea"/>
                <a:ea typeface="+mn-ea"/>
                <a:cs typeface="Times New Roman" panose="02020603050405020304" pitchFamily="18" charset="0"/>
              </a:rPr>
              <a:t>16×3</a:t>
            </a:r>
            <a:r>
              <a:rPr lang="zh-CN" altLang="en-US" sz="2400" b="0">
                <a:latin typeface="+mn-ea"/>
                <a:ea typeface="+mn-ea"/>
                <a:cs typeface="Times New Roman" panose="02020603050405020304" pitchFamily="18" charset="0"/>
              </a:rPr>
              <a:t>位可满足要求。</a:t>
            </a: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4630737" y="1555857"/>
            <a:ext cx="3886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0" smtClean="0">
                <a:latin typeface="+mn-ea"/>
                <a:ea typeface="+mn-ea"/>
                <a:cs typeface="Times New Roman" panose="02020603050405020304" pitchFamily="18" charset="0"/>
              </a:rPr>
              <a:t>PROM</a:t>
            </a:r>
            <a:r>
              <a:rPr lang="zh-CN" altLang="en-US" sz="2400" b="0" smtClean="0">
                <a:latin typeface="+mn-ea"/>
                <a:ea typeface="+mn-ea"/>
                <a:cs typeface="Times New Roman" panose="02020603050405020304" pitchFamily="18" charset="0"/>
              </a:rPr>
              <a:t>实现</a:t>
            </a:r>
            <a:r>
              <a:rPr lang="zh-CN" altLang="en-US" sz="2400" b="0">
                <a:latin typeface="+mn-ea"/>
                <a:ea typeface="+mn-ea"/>
                <a:cs typeface="Times New Roman" panose="02020603050405020304" pitchFamily="18" charset="0"/>
              </a:rPr>
              <a:t>简单的组合逻辑电路函数</a:t>
            </a:r>
            <a:r>
              <a:rPr lang="zh-CN" altLang="en-US" sz="2400" b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方便</a:t>
            </a:r>
            <a:r>
              <a:rPr lang="zh-CN" altLang="en-US" sz="2400" b="0">
                <a:latin typeface="+mn-ea"/>
                <a:ea typeface="+mn-ea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99145" y="3784942"/>
            <a:ext cx="387318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0" smtClean="0">
                <a:latin typeface="+mn-ea"/>
                <a:ea typeface="+mn-ea"/>
                <a:cs typeface="Times New Roman" panose="02020603050405020304" pitchFamily="18" charset="0"/>
              </a:rPr>
              <a:t>大多数</a:t>
            </a:r>
            <a:r>
              <a:rPr lang="zh-CN" altLang="en-US" sz="2400" b="0">
                <a:latin typeface="+mn-ea"/>
                <a:ea typeface="+mn-ea"/>
                <a:cs typeface="Times New Roman" panose="02020603050405020304" pitchFamily="18" charset="0"/>
              </a:rPr>
              <a:t>组合逻辑函数的最小项不超过</a:t>
            </a:r>
            <a:r>
              <a:rPr lang="en-US" altLang="zh-CN" sz="2400" b="0">
                <a:latin typeface="+mn-ea"/>
                <a:ea typeface="+mn-ea"/>
                <a:cs typeface="Times New Roman" panose="02020603050405020304" pitchFamily="18" charset="0"/>
              </a:rPr>
              <a:t>40</a:t>
            </a:r>
            <a:r>
              <a:rPr lang="zh-CN" altLang="en-US" sz="2400" b="0">
                <a:latin typeface="+mn-ea"/>
                <a:ea typeface="+mn-ea"/>
                <a:cs typeface="Times New Roman" panose="02020603050405020304" pitchFamily="18" charset="0"/>
              </a:rPr>
              <a:t>个</a:t>
            </a:r>
            <a:r>
              <a:rPr lang="zh-CN" altLang="en-US" sz="2400" b="0" smtClean="0">
                <a:latin typeface="+mn-ea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400" b="0" smtClean="0">
                <a:latin typeface="+mn-ea"/>
                <a:ea typeface="+mn-ea"/>
                <a:cs typeface="Times New Roman" panose="02020603050405020304" pitchFamily="18" charset="0"/>
              </a:rPr>
              <a:t>PROM</a:t>
            </a:r>
            <a:r>
              <a:rPr lang="zh-CN" altLang="en-US" sz="2400" b="0">
                <a:latin typeface="+mn-ea"/>
                <a:ea typeface="+mn-ea"/>
                <a:cs typeface="Times New Roman" panose="02020603050405020304" pitchFamily="18" charset="0"/>
              </a:rPr>
              <a:t>芯片的面积利用率不高，功耗增加。</a:t>
            </a: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4630737" y="2491866"/>
            <a:ext cx="3886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0">
                <a:latin typeface="+mn-ea"/>
                <a:ea typeface="+mn-ea"/>
                <a:cs typeface="Times New Roman" panose="02020603050405020304" pitchFamily="18" charset="0"/>
              </a:rPr>
              <a:t>PROM</a:t>
            </a:r>
            <a:r>
              <a:rPr lang="zh-CN" altLang="en-US" sz="2400" b="0">
                <a:latin typeface="+mn-ea"/>
                <a:ea typeface="+mn-ea"/>
                <a:cs typeface="Times New Roman" panose="02020603050405020304" pitchFamily="18" charset="0"/>
              </a:rPr>
              <a:t>与阵列固定，必须进行全译码，产生全部的最小项。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672306" y="1034980"/>
            <a:ext cx="5545138" cy="4359275"/>
            <a:chOff x="612" y="416"/>
            <a:chExt cx="3493" cy="2746"/>
          </a:xfrm>
        </p:grpSpPr>
        <p:sp>
          <p:nvSpPr>
            <p:cNvPr id="45071" name="AutoShape 15"/>
            <p:cNvSpPr>
              <a:spLocks noChangeArrowheads="1"/>
            </p:cNvSpPr>
            <p:nvPr/>
          </p:nvSpPr>
          <p:spPr bwMode="auto">
            <a:xfrm>
              <a:off x="2949" y="416"/>
              <a:ext cx="1156" cy="1517"/>
            </a:xfrm>
            <a:prstGeom prst="wedgeRoundRectCallout">
              <a:avLst>
                <a:gd name="adj1" fmla="val -147060"/>
                <a:gd name="adj2" fmla="val 116579"/>
                <a:gd name="adj3" fmla="val 16667"/>
              </a:avLst>
            </a:prstGeom>
            <a:solidFill>
              <a:srgbClr val="66FFFF"/>
            </a:solidFill>
            <a:ln w="9525">
              <a:solidFill>
                <a:srgbClr val="66FF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个地址进行全译码，产生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个乘积项。</a:t>
              </a:r>
            </a:p>
          </p:txBody>
        </p:sp>
        <p:sp>
          <p:nvSpPr>
            <p:cNvPr id="45072" name="Rectangle 16"/>
            <p:cNvSpPr>
              <a:spLocks noChangeArrowheads="1"/>
            </p:cNvSpPr>
            <p:nvPr/>
          </p:nvSpPr>
          <p:spPr bwMode="auto">
            <a:xfrm>
              <a:off x="612" y="2929"/>
              <a:ext cx="1463" cy="233"/>
            </a:xfrm>
            <a:prstGeom prst="rect">
              <a:avLst/>
            </a:prstGeom>
            <a:noFill/>
            <a:ln w="28575">
              <a:solidFill>
                <a:srgbClr val="99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0" y="683348"/>
            <a:ext cx="533400" cy="433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95000"/>
              </a:lnSpc>
              <a:spcBef>
                <a:spcPct val="5000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r" eaLnBrk="1" hangingPunct="1">
              <a:lnSpc>
                <a:spcPct val="95000"/>
              </a:lnSpc>
              <a:spcBef>
                <a:spcPct val="50000"/>
              </a:spcBef>
              <a:buFontTx/>
              <a:buNone/>
            </a:pPr>
            <a:endParaRPr lang="en-US" altLang="zh-CN" sz="18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eaLnBrk="1" hangingPunct="1">
              <a:lnSpc>
                <a:spcPct val="95000"/>
              </a:lnSpc>
              <a:spcBef>
                <a:spcPct val="5000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r" eaLnBrk="1" hangingPunct="1">
              <a:lnSpc>
                <a:spcPct val="95000"/>
              </a:lnSpc>
              <a:spcBef>
                <a:spcPct val="5000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r" eaLnBrk="1" hangingPunct="1">
              <a:lnSpc>
                <a:spcPct val="95000"/>
              </a:lnSpc>
              <a:spcBef>
                <a:spcPct val="5000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r" eaLnBrk="1" hangingPunct="1">
              <a:lnSpc>
                <a:spcPct val="95000"/>
              </a:lnSpc>
              <a:spcBef>
                <a:spcPct val="50000"/>
              </a:spcBef>
              <a:buFontTx/>
              <a:buNone/>
            </a:pPr>
            <a:endParaRPr lang="en-US" altLang="zh-CN" sz="18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eaLnBrk="1" hangingPunct="1">
              <a:lnSpc>
                <a:spcPct val="95000"/>
              </a:lnSpc>
              <a:spcBef>
                <a:spcPct val="50000"/>
              </a:spcBef>
              <a:buFontTx/>
              <a:buNone/>
            </a:pPr>
            <a:endParaRPr lang="en-US" altLang="zh-CN" sz="18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eaLnBrk="1" hangingPunct="1">
              <a:lnSpc>
                <a:spcPct val="95000"/>
              </a:lnSpc>
              <a:spcBef>
                <a:spcPct val="50000"/>
              </a:spcBef>
              <a:buFontTx/>
              <a:buNone/>
            </a:pPr>
            <a:endParaRPr lang="en-US" altLang="zh-CN" sz="18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eaLnBrk="1" hangingPunct="1">
              <a:lnSpc>
                <a:spcPct val="95000"/>
              </a:lnSpc>
              <a:spcBef>
                <a:spcPct val="50000"/>
              </a:spcBef>
              <a:buFontTx/>
              <a:buNone/>
            </a:pPr>
            <a:endParaRPr lang="en-US" altLang="zh-CN" sz="18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eaLnBrk="1" hangingPunct="1">
              <a:lnSpc>
                <a:spcPct val="95000"/>
              </a:lnSpc>
              <a:spcBef>
                <a:spcPct val="50000"/>
              </a:spcBef>
              <a:buFontTx/>
              <a:buNone/>
            </a:pPr>
            <a:endParaRPr lang="en-US" altLang="zh-CN" sz="18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eaLnBrk="1" hangingPunct="1">
              <a:lnSpc>
                <a:spcPct val="95000"/>
              </a:lnSpc>
              <a:spcBef>
                <a:spcPct val="5000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3088481" y="1108005"/>
            <a:ext cx="5289550" cy="4302125"/>
            <a:chOff x="2134" y="462"/>
            <a:chExt cx="3332" cy="2710"/>
          </a:xfrm>
        </p:grpSpPr>
        <p:sp>
          <p:nvSpPr>
            <p:cNvPr id="45069" name="AutoShape 20"/>
            <p:cNvSpPr>
              <a:spLocks noChangeArrowheads="1"/>
            </p:cNvSpPr>
            <p:nvPr/>
          </p:nvSpPr>
          <p:spPr bwMode="auto">
            <a:xfrm>
              <a:off x="4105" y="462"/>
              <a:ext cx="1361" cy="1266"/>
            </a:xfrm>
            <a:prstGeom prst="wedgeRoundRectCallout">
              <a:avLst>
                <a:gd name="adj1" fmla="val -158542"/>
                <a:gd name="adj2" fmla="val 143333"/>
                <a:gd name="adj3" fmla="val 16667"/>
              </a:avLst>
            </a:prstGeom>
            <a:solidFill>
              <a:srgbClr val="66FFFF"/>
            </a:solidFill>
            <a:ln w="9525">
              <a:solidFill>
                <a:srgbClr val="66FFFF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个输出产生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个乘积项之和函数。</a:t>
              </a:r>
            </a:p>
          </p:txBody>
        </p:sp>
        <p:sp>
          <p:nvSpPr>
            <p:cNvPr id="45070" name="Rectangle 21"/>
            <p:cNvSpPr>
              <a:spLocks noChangeArrowheads="1"/>
            </p:cNvSpPr>
            <p:nvPr/>
          </p:nvSpPr>
          <p:spPr bwMode="auto">
            <a:xfrm>
              <a:off x="2134" y="2932"/>
              <a:ext cx="720" cy="240"/>
            </a:xfrm>
            <a:prstGeom prst="rect">
              <a:avLst/>
            </a:prstGeom>
            <a:noFill/>
            <a:ln w="28575">
              <a:solidFill>
                <a:srgbClr val="9900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" name="Text Box 23"/>
          <p:cNvSpPr txBox="1">
            <a:spLocks noChangeArrowheads="1"/>
          </p:cNvSpPr>
          <p:nvPr/>
        </p:nvSpPr>
        <p:spPr bwMode="auto">
          <a:xfrm>
            <a:off x="533400" y="5625165"/>
            <a:ext cx="86106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0" smtClean="0">
                <a:latin typeface="+mn-ea"/>
                <a:ea typeface="+mn-ea"/>
                <a:cs typeface="Times New Roman" panose="02020603050405020304" pitchFamily="18" charset="0"/>
              </a:rPr>
              <a:t>为</a:t>
            </a:r>
            <a:r>
              <a:rPr lang="zh-CN" altLang="en-US" sz="2400" b="0">
                <a:latin typeface="+mn-ea"/>
                <a:ea typeface="+mn-ea"/>
                <a:cs typeface="Times New Roman" panose="02020603050405020304" pitchFamily="18" charset="0"/>
              </a:rPr>
              <a:t>解决这一问题，考虑与阵列也设计成可编程形式来实现</a:t>
            </a:r>
            <a:r>
              <a:rPr lang="zh-CN" altLang="en-US" sz="2400" b="0">
                <a:latin typeface="+mn-ea"/>
                <a:ea typeface="+mn-ea"/>
                <a:cs typeface="Times New Roman" panose="02020603050405020304" pitchFamily="18" charset="0"/>
              </a:rPr>
              <a:t>组合逻辑</a:t>
            </a:r>
            <a:r>
              <a:rPr lang="zh-CN" altLang="en-US" sz="2400" b="0" smtClean="0">
                <a:latin typeface="+mn-ea"/>
                <a:ea typeface="+mn-ea"/>
                <a:cs typeface="Times New Roman" panose="02020603050405020304" pitchFamily="18" charset="0"/>
              </a:rPr>
              <a:t>，即由</a:t>
            </a:r>
            <a:r>
              <a:rPr lang="en-US" altLang="zh-CN" sz="2400" smtClean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PLA</a:t>
            </a:r>
            <a:r>
              <a:rPr lang="zh-CN" altLang="en-US" sz="2400" b="0">
                <a:latin typeface="+mn-ea"/>
                <a:ea typeface="+mn-ea"/>
                <a:cs typeface="Times New Roman" panose="02020603050405020304" pitchFamily="18" charset="0"/>
              </a:rPr>
              <a:t>实现</a:t>
            </a:r>
            <a:r>
              <a:rPr lang="zh-CN" altLang="en-US" sz="2400" b="0" smtClean="0">
                <a:latin typeface="+mn-ea"/>
                <a:ea typeface="+mn-ea"/>
                <a:cs typeface="Times New Roman" panose="02020603050405020304" pitchFamily="18" charset="0"/>
              </a:rPr>
              <a:t>。</a:t>
            </a:r>
            <a:endParaRPr lang="en-US" altLang="zh-CN" sz="1800" b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60294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7" grpId="0" autoUpdateAnimBg="0"/>
      <p:bldP spid="8" grpId="0" autoUpdateAnimBg="0"/>
      <p:bldP spid="12" grpId="0" autoUpdateAnimBg="0"/>
      <p:bldP spid="16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矩形 112"/>
          <p:cNvSpPr/>
          <p:nvPr/>
        </p:nvSpPr>
        <p:spPr bwMode="auto">
          <a:xfrm>
            <a:off x="0" y="0"/>
            <a:ext cx="9144000" cy="103498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95263" marR="0" indent="-1952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6082" name="Text Box 6"/>
          <p:cNvSpPr txBox="1">
            <a:spLocks noChangeArrowheads="1"/>
          </p:cNvSpPr>
          <p:nvPr/>
        </p:nvSpPr>
        <p:spPr bwMode="auto">
          <a:xfrm>
            <a:off x="152400" y="152400"/>
            <a:ext cx="8991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smtClean="0">
                <a:solidFill>
                  <a:srgbClr val="C00000"/>
                </a:solidFill>
                <a:latin typeface="+mn-ea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smtClean="0">
                <a:solidFill>
                  <a:srgbClr val="C00000"/>
                </a:solidFill>
                <a:latin typeface="+mn-ea"/>
                <a:ea typeface="+mn-ea"/>
                <a:cs typeface="Times New Roman" panose="02020603050405020304" pitchFamily="18" charset="0"/>
              </a:rPr>
              <a:t>5</a:t>
            </a:r>
            <a:r>
              <a:rPr lang="en-US" altLang="zh-CN" sz="2800" b="1" smtClean="0">
                <a:latin typeface="+mn-ea"/>
                <a:ea typeface="+mn-ea"/>
                <a:cs typeface="Times New Roman" panose="02020603050405020304" pitchFamily="18" charset="0"/>
              </a:rPr>
              <a:t>: </a:t>
            </a:r>
            <a:r>
              <a:rPr lang="zh-CN" altLang="en-US" sz="2800" b="1">
                <a:latin typeface="+mn-ea"/>
                <a:ea typeface="+mn-ea"/>
                <a:cs typeface="Times New Roman" panose="02020603050405020304" pitchFamily="18" charset="0"/>
              </a:rPr>
              <a:t>试用</a:t>
            </a:r>
            <a:r>
              <a:rPr lang="en-US" altLang="zh-CN" sz="2800" b="1">
                <a:latin typeface="+mn-ea"/>
                <a:ea typeface="+mn-ea"/>
                <a:cs typeface="Times New Roman" panose="02020603050405020304" pitchFamily="18" charset="0"/>
              </a:rPr>
              <a:t>PLA</a:t>
            </a:r>
            <a:r>
              <a:rPr lang="zh-CN" altLang="en-US" sz="2800" b="1">
                <a:latin typeface="+mn-ea"/>
                <a:ea typeface="+mn-ea"/>
                <a:cs typeface="Times New Roman" panose="02020603050405020304" pitchFamily="18" charset="0"/>
              </a:rPr>
              <a:t>实现四位自然二进制码转换成四位格雷码。</a:t>
            </a:r>
          </a:p>
        </p:txBody>
      </p:sp>
      <p:sp>
        <p:nvSpPr>
          <p:cNvPr id="115719" name="Text Box 7"/>
          <p:cNvSpPr txBox="1">
            <a:spLocks noChangeArrowheads="1"/>
          </p:cNvSpPr>
          <p:nvPr/>
        </p:nvSpPr>
        <p:spPr bwMode="auto">
          <a:xfrm>
            <a:off x="381000" y="685800"/>
            <a:ext cx="7848600" cy="941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 sz="2400" b="0" smtClean="0">
                <a:latin typeface="+mn-ea"/>
                <a:ea typeface="+mn-ea"/>
                <a:cs typeface="Times New Roman" panose="02020603050405020304" pitchFamily="18" charset="0"/>
              </a:rPr>
              <a:t>解：（</a:t>
            </a:r>
            <a:r>
              <a:rPr lang="en-US" altLang="zh-CN" sz="2400" b="0">
                <a:latin typeface="+mn-ea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sz="2400" b="0">
                <a:latin typeface="+mn-ea"/>
                <a:ea typeface="+mn-ea"/>
                <a:cs typeface="Times New Roman" panose="02020603050405020304" pitchFamily="18" charset="0"/>
              </a:rPr>
              <a:t>）设四位自然二进制码为</a:t>
            </a:r>
            <a:r>
              <a:rPr lang="en-US" altLang="zh-CN" sz="2400" b="0" i="1">
                <a:solidFill>
                  <a:srgbClr val="C00000"/>
                </a:solidFill>
                <a:latin typeface="+mn-ea"/>
                <a:ea typeface="+mn-ea"/>
                <a:cs typeface="Times New Roman" panose="02020603050405020304" pitchFamily="18" charset="0"/>
              </a:rPr>
              <a:t>B</a:t>
            </a:r>
            <a:r>
              <a:rPr lang="en-US" altLang="zh-CN" sz="2400" b="0" baseline="-25000">
                <a:solidFill>
                  <a:srgbClr val="C00000"/>
                </a:solidFill>
                <a:latin typeface="+mn-ea"/>
                <a:ea typeface="+mn-ea"/>
                <a:cs typeface="Times New Roman" panose="02020603050405020304" pitchFamily="18" charset="0"/>
              </a:rPr>
              <a:t>3</a:t>
            </a:r>
            <a:r>
              <a:rPr lang="en-US" altLang="zh-CN" sz="2400" b="0" i="1">
                <a:solidFill>
                  <a:srgbClr val="C00000"/>
                </a:solidFill>
                <a:latin typeface="+mn-ea"/>
                <a:ea typeface="+mn-ea"/>
                <a:cs typeface="Times New Roman" panose="02020603050405020304" pitchFamily="18" charset="0"/>
              </a:rPr>
              <a:t>B</a:t>
            </a:r>
            <a:r>
              <a:rPr lang="en-US" altLang="zh-CN" sz="2400" b="0" baseline="-25000">
                <a:solidFill>
                  <a:srgbClr val="C00000"/>
                </a:solidFill>
                <a:latin typeface="+mn-ea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sz="2400" b="0" i="1">
                <a:solidFill>
                  <a:srgbClr val="C00000"/>
                </a:solidFill>
                <a:latin typeface="+mn-ea"/>
                <a:ea typeface="+mn-ea"/>
                <a:cs typeface="Times New Roman" panose="02020603050405020304" pitchFamily="18" charset="0"/>
              </a:rPr>
              <a:t>B</a:t>
            </a:r>
            <a:r>
              <a:rPr lang="en-US" altLang="zh-CN" sz="2400" b="0" baseline="-25000">
                <a:solidFill>
                  <a:srgbClr val="C00000"/>
                </a:solidFill>
                <a:latin typeface="+mn-ea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sz="2400" b="0" i="1">
                <a:solidFill>
                  <a:srgbClr val="C00000"/>
                </a:solidFill>
                <a:latin typeface="+mn-ea"/>
                <a:ea typeface="+mn-ea"/>
                <a:cs typeface="Times New Roman" panose="02020603050405020304" pitchFamily="18" charset="0"/>
              </a:rPr>
              <a:t>B</a:t>
            </a:r>
            <a:r>
              <a:rPr lang="en-US" altLang="zh-CN" sz="2400" b="0" baseline="-25000">
                <a:solidFill>
                  <a:srgbClr val="C00000"/>
                </a:solidFill>
                <a:latin typeface="+mn-ea"/>
                <a:ea typeface="+mn-ea"/>
                <a:cs typeface="Times New Roman" panose="02020603050405020304" pitchFamily="18" charset="0"/>
              </a:rPr>
              <a:t>0</a:t>
            </a:r>
            <a:r>
              <a:rPr lang="zh-CN" altLang="en-US" sz="2400" b="0">
                <a:latin typeface="+mn-ea"/>
                <a:ea typeface="+mn-ea"/>
                <a:cs typeface="Times New Roman" panose="02020603050405020304" pitchFamily="18" charset="0"/>
              </a:rPr>
              <a:t>，四位格雷码为</a:t>
            </a:r>
            <a:r>
              <a:rPr lang="en-US" altLang="zh-CN" sz="2400" b="0" i="1">
                <a:solidFill>
                  <a:srgbClr val="C00000"/>
                </a:solidFill>
                <a:latin typeface="+mn-ea"/>
                <a:ea typeface="+mn-ea"/>
                <a:cs typeface="Times New Roman" panose="02020603050405020304" pitchFamily="18" charset="0"/>
              </a:rPr>
              <a:t>G</a:t>
            </a:r>
            <a:r>
              <a:rPr lang="en-US" altLang="zh-CN" sz="2400" b="0" baseline="-25000">
                <a:solidFill>
                  <a:srgbClr val="C00000"/>
                </a:solidFill>
                <a:latin typeface="+mn-ea"/>
                <a:ea typeface="+mn-ea"/>
                <a:cs typeface="Times New Roman" panose="02020603050405020304" pitchFamily="18" charset="0"/>
              </a:rPr>
              <a:t>3</a:t>
            </a:r>
            <a:r>
              <a:rPr lang="en-US" altLang="zh-CN" sz="2400" b="0" i="1">
                <a:solidFill>
                  <a:srgbClr val="C00000"/>
                </a:solidFill>
                <a:latin typeface="+mn-ea"/>
                <a:ea typeface="+mn-ea"/>
                <a:cs typeface="Times New Roman" panose="02020603050405020304" pitchFamily="18" charset="0"/>
              </a:rPr>
              <a:t>G</a:t>
            </a:r>
            <a:r>
              <a:rPr lang="en-US" altLang="zh-CN" sz="2400" b="0" baseline="-25000">
                <a:solidFill>
                  <a:srgbClr val="C00000"/>
                </a:solidFill>
                <a:latin typeface="+mn-ea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sz="2400" b="0" i="1">
                <a:solidFill>
                  <a:srgbClr val="C00000"/>
                </a:solidFill>
                <a:latin typeface="+mn-ea"/>
                <a:ea typeface="+mn-ea"/>
                <a:cs typeface="Times New Roman" panose="02020603050405020304" pitchFamily="18" charset="0"/>
              </a:rPr>
              <a:t>G</a:t>
            </a:r>
            <a:r>
              <a:rPr lang="en-US" altLang="zh-CN" sz="2400" b="0" baseline="-25000">
                <a:solidFill>
                  <a:srgbClr val="C00000"/>
                </a:solidFill>
                <a:latin typeface="+mn-ea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sz="2400" b="0" i="1">
                <a:solidFill>
                  <a:srgbClr val="C00000"/>
                </a:solidFill>
                <a:latin typeface="+mn-ea"/>
                <a:ea typeface="+mn-ea"/>
                <a:cs typeface="Times New Roman" panose="02020603050405020304" pitchFamily="18" charset="0"/>
              </a:rPr>
              <a:t>G</a:t>
            </a:r>
            <a:r>
              <a:rPr lang="en-US" altLang="zh-CN" sz="2400" b="0" baseline="-25000">
                <a:solidFill>
                  <a:srgbClr val="C00000"/>
                </a:solidFill>
                <a:latin typeface="+mn-ea"/>
                <a:ea typeface="+mn-ea"/>
                <a:cs typeface="Times New Roman" panose="02020603050405020304" pitchFamily="18" charset="0"/>
              </a:rPr>
              <a:t>0</a:t>
            </a:r>
            <a:r>
              <a:rPr lang="zh-CN" altLang="en-US" sz="2400" b="0">
                <a:latin typeface="+mn-ea"/>
                <a:ea typeface="+mn-ea"/>
                <a:cs typeface="Times New Roman" panose="02020603050405020304" pitchFamily="18" charset="0"/>
              </a:rPr>
              <a:t>，其对应的真值表如下表所示。</a:t>
            </a:r>
          </a:p>
        </p:txBody>
      </p:sp>
      <p:sp>
        <p:nvSpPr>
          <p:cNvPr id="46084" name="Rectangle 30"/>
          <p:cNvSpPr>
            <a:spLocks noChangeArrowheads="1"/>
          </p:cNvSpPr>
          <p:nvPr/>
        </p:nvSpPr>
        <p:spPr bwMode="auto">
          <a:xfrm>
            <a:off x="981075" y="1714500"/>
            <a:ext cx="9525" cy="31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085" name="Rectangle 37"/>
          <p:cNvSpPr>
            <a:spLocks noChangeArrowheads="1"/>
          </p:cNvSpPr>
          <p:nvPr/>
        </p:nvSpPr>
        <p:spPr bwMode="auto">
          <a:xfrm>
            <a:off x="2981325" y="1714500"/>
            <a:ext cx="11113" cy="317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086" name="Rectangle 98"/>
          <p:cNvSpPr>
            <a:spLocks noChangeArrowheads="1"/>
          </p:cNvSpPr>
          <p:nvPr/>
        </p:nvSpPr>
        <p:spPr bwMode="auto">
          <a:xfrm>
            <a:off x="981075" y="1973263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087" name="Rectangle 103"/>
          <p:cNvSpPr>
            <a:spLocks noChangeArrowheads="1"/>
          </p:cNvSpPr>
          <p:nvPr/>
        </p:nvSpPr>
        <p:spPr bwMode="auto">
          <a:xfrm>
            <a:off x="2981325" y="1973263"/>
            <a:ext cx="11113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509270" y="1973263"/>
            <a:ext cx="5024120" cy="4670108"/>
            <a:chOff x="264" y="1071"/>
            <a:chExt cx="2942" cy="2783"/>
          </a:xfrm>
        </p:grpSpPr>
        <p:sp>
          <p:nvSpPr>
            <p:cNvPr id="46095" name="Rectangle 11"/>
            <p:cNvSpPr>
              <a:spLocks noChangeArrowheads="1"/>
            </p:cNvSpPr>
            <p:nvPr/>
          </p:nvSpPr>
          <p:spPr bwMode="auto">
            <a:xfrm>
              <a:off x="384" y="1095"/>
              <a:ext cx="9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en-US" altLang="zh-CN" sz="18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096" name="Rectangle 12"/>
            <p:cNvSpPr>
              <a:spLocks noChangeArrowheads="1"/>
            </p:cNvSpPr>
            <p:nvPr/>
          </p:nvSpPr>
          <p:spPr bwMode="auto">
            <a:xfrm>
              <a:off x="744" y="1080"/>
              <a:ext cx="21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18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altLang="zh-CN" sz="1800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097" name="Rectangle 14"/>
            <p:cNvSpPr>
              <a:spLocks noChangeArrowheads="1"/>
            </p:cNvSpPr>
            <p:nvPr/>
          </p:nvSpPr>
          <p:spPr bwMode="auto">
            <a:xfrm>
              <a:off x="864" y="1080"/>
              <a:ext cx="2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altLang="zh-CN" sz="18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18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zh-CN" sz="1800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098" name="Rectangle 16"/>
            <p:cNvSpPr>
              <a:spLocks noChangeArrowheads="1"/>
            </p:cNvSpPr>
            <p:nvPr/>
          </p:nvSpPr>
          <p:spPr bwMode="auto">
            <a:xfrm>
              <a:off x="1056" y="1080"/>
              <a:ext cx="2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altLang="zh-CN" sz="18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18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1800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099" name="Rectangle 18"/>
            <p:cNvSpPr>
              <a:spLocks noChangeArrowheads="1"/>
            </p:cNvSpPr>
            <p:nvPr/>
          </p:nvSpPr>
          <p:spPr bwMode="auto">
            <a:xfrm>
              <a:off x="1236" y="1080"/>
              <a:ext cx="32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altLang="zh-CN" sz="18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18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800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100" name="Rectangle 20"/>
            <p:cNvSpPr>
              <a:spLocks noChangeArrowheads="1"/>
            </p:cNvSpPr>
            <p:nvPr/>
          </p:nvSpPr>
          <p:spPr bwMode="auto">
            <a:xfrm>
              <a:off x="2040" y="1080"/>
              <a:ext cx="2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en-US" altLang="zh-CN" sz="18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altLang="zh-CN" sz="1800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101" name="Rectangle 22"/>
            <p:cNvSpPr>
              <a:spLocks noChangeArrowheads="1"/>
            </p:cNvSpPr>
            <p:nvPr/>
          </p:nvSpPr>
          <p:spPr bwMode="auto">
            <a:xfrm>
              <a:off x="2171" y="1071"/>
              <a:ext cx="30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altLang="zh-CN" sz="18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en-US" altLang="zh-CN" sz="18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zh-CN" sz="1800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102" name="Rectangle 24"/>
            <p:cNvSpPr>
              <a:spLocks noChangeArrowheads="1"/>
            </p:cNvSpPr>
            <p:nvPr/>
          </p:nvSpPr>
          <p:spPr bwMode="auto">
            <a:xfrm>
              <a:off x="2352" y="1080"/>
              <a:ext cx="35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altLang="zh-CN" sz="18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en-US" altLang="zh-CN" sz="18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1800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103" name="Rectangle 26"/>
            <p:cNvSpPr>
              <a:spLocks noChangeArrowheads="1"/>
            </p:cNvSpPr>
            <p:nvPr/>
          </p:nvSpPr>
          <p:spPr bwMode="auto">
            <a:xfrm>
              <a:off x="2532" y="1080"/>
              <a:ext cx="30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altLang="zh-CN" sz="18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en-US" altLang="zh-CN" sz="18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800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104" name="Rectangle 28"/>
            <p:cNvSpPr>
              <a:spLocks noChangeArrowheads="1"/>
            </p:cNvSpPr>
            <p:nvPr/>
          </p:nvSpPr>
          <p:spPr bwMode="auto">
            <a:xfrm>
              <a:off x="264" y="1073"/>
              <a:ext cx="354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105" name="Line 29"/>
            <p:cNvSpPr>
              <a:spLocks noChangeShapeType="1"/>
            </p:cNvSpPr>
            <p:nvPr/>
          </p:nvSpPr>
          <p:spPr bwMode="auto">
            <a:xfrm>
              <a:off x="264" y="1073"/>
              <a:ext cx="3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6" name="Line 31"/>
            <p:cNvSpPr>
              <a:spLocks noChangeShapeType="1"/>
            </p:cNvSpPr>
            <p:nvPr/>
          </p:nvSpPr>
          <p:spPr bwMode="auto">
            <a:xfrm>
              <a:off x="618" y="1092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7" name="Rectangle 32"/>
            <p:cNvSpPr>
              <a:spLocks noChangeArrowheads="1"/>
            </p:cNvSpPr>
            <p:nvPr/>
          </p:nvSpPr>
          <p:spPr bwMode="auto">
            <a:xfrm>
              <a:off x="618" y="1073"/>
              <a:ext cx="19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108" name="Line 33"/>
            <p:cNvSpPr>
              <a:spLocks noChangeShapeType="1"/>
            </p:cNvSpPr>
            <p:nvPr/>
          </p:nvSpPr>
          <p:spPr bwMode="auto">
            <a:xfrm>
              <a:off x="618" y="1073"/>
              <a:ext cx="1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9" name="Line 34"/>
            <p:cNvSpPr>
              <a:spLocks noChangeShapeType="1"/>
            </p:cNvSpPr>
            <p:nvPr/>
          </p:nvSpPr>
          <p:spPr bwMode="auto">
            <a:xfrm>
              <a:off x="618" y="1073"/>
              <a:ext cx="1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0" name="Rectangle 35"/>
            <p:cNvSpPr>
              <a:spLocks noChangeArrowheads="1"/>
            </p:cNvSpPr>
            <p:nvPr/>
          </p:nvSpPr>
          <p:spPr bwMode="auto">
            <a:xfrm>
              <a:off x="637" y="1073"/>
              <a:ext cx="1241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111" name="Line 36"/>
            <p:cNvSpPr>
              <a:spLocks noChangeShapeType="1"/>
            </p:cNvSpPr>
            <p:nvPr/>
          </p:nvSpPr>
          <p:spPr bwMode="auto">
            <a:xfrm>
              <a:off x="637" y="1073"/>
              <a:ext cx="124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2" name="Line 38"/>
            <p:cNvSpPr>
              <a:spLocks noChangeShapeType="1"/>
            </p:cNvSpPr>
            <p:nvPr/>
          </p:nvSpPr>
          <p:spPr bwMode="auto">
            <a:xfrm>
              <a:off x="1878" y="1092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3" name="Rectangle 39"/>
            <p:cNvSpPr>
              <a:spLocks noChangeArrowheads="1"/>
            </p:cNvSpPr>
            <p:nvPr/>
          </p:nvSpPr>
          <p:spPr bwMode="auto">
            <a:xfrm>
              <a:off x="1878" y="1073"/>
              <a:ext cx="20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114" name="Line 40"/>
            <p:cNvSpPr>
              <a:spLocks noChangeShapeType="1"/>
            </p:cNvSpPr>
            <p:nvPr/>
          </p:nvSpPr>
          <p:spPr bwMode="auto">
            <a:xfrm>
              <a:off x="1878" y="1073"/>
              <a:ext cx="2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5" name="Line 41"/>
            <p:cNvSpPr>
              <a:spLocks noChangeShapeType="1"/>
            </p:cNvSpPr>
            <p:nvPr/>
          </p:nvSpPr>
          <p:spPr bwMode="auto">
            <a:xfrm>
              <a:off x="1878" y="1073"/>
              <a:ext cx="1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6" name="Rectangle 42"/>
            <p:cNvSpPr>
              <a:spLocks noChangeArrowheads="1"/>
            </p:cNvSpPr>
            <p:nvPr/>
          </p:nvSpPr>
          <p:spPr bwMode="auto">
            <a:xfrm>
              <a:off x="1898" y="1073"/>
              <a:ext cx="1308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117" name="Line 43"/>
            <p:cNvSpPr>
              <a:spLocks noChangeShapeType="1"/>
            </p:cNvSpPr>
            <p:nvPr/>
          </p:nvSpPr>
          <p:spPr bwMode="auto">
            <a:xfrm>
              <a:off x="1898" y="1073"/>
              <a:ext cx="130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18" name="Rectangle 44"/>
            <p:cNvSpPr>
              <a:spLocks noChangeArrowheads="1"/>
            </p:cNvSpPr>
            <p:nvPr/>
          </p:nvSpPr>
          <p:spPr bwMode="auto">
            <a:xfrm>
              <a:off x="618" y="1094"/>
              <a:ext cx="6" cy="16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119" name="Line 45"/>
            <p:cNvSpPr>
              <a:spLocks noChangeShapeType="1"/>
            </p:cNvSpPr>
            <p:nvPr/>
          </p:nvSpPr>
          <p:spPr bwMode="auto">
            <a:xfrm>
              <a:off x="618" y="1094"/>
              <a:ext cx="1" cy="16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20" name="Rectangle 46"/>
            <p:cNvSpPr>
              <a:spLocks noChangeArrowheads="1"/>
            </p:cNvSpPr>
            <p:nvPr/>
          </p:nvSpPr>
          <p:spPr bwMode="auto">
            <a:xfrm>
              <a:off x="1878" y="1094"/>
              <a:ext cx="7" cy="16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121" name="Line 47"/>
            <p:cNvSpPr>
              <a:spLocks noChangeShapeType="1"/>
            </p:cNvSpPr>
            <p:nvPr/>
          </p:nvSpPr>
          <p:spPr bwMode="auto">
            <a:xfrm>
              <a:off x="1878" y="1094"/>
              <a:ext cx="1" cy="16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22" name="Rectangle 48"/>
            <p:cNvSpPr>
              <a:spLocks noChangeArrowheads="1"/>
            </p:cNvSpPr>
            <p:nvPr/>
          </p:nvSpPr>
          <p:spPr bwMode="auto">
            <a:xfrm>
              <a:off x="410" y="1263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123" name="Rectangle 49"/>
            <p:cNvSpPr>
              <a:spLocks noChangeArrowheads="1"/>
            </p:cNvSpPr>
            <p:nvPr/>
          </p:nvSpPr>
          <p:spPr bwMode="auto">
            <a:xfrm>
              <a:off x="410" y="1423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124" name="Rectangle 50"/>
            <p:cNvSpPr>
              <a:spLocks noChangeArrowheads="1"/>
            </p:cNvSpPr>
            <p:nvPr/>
          </p:nvSpPr>
          <p:spPr bwMode="auto">
            <a:xfrm>
              <a:off x="410" y="1585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125" name="Rectangle 51"/>
            <p:cNvSpPr>
              <a:spLocks noChangeArrowheads="1"/>
            </p:cNvSpPr>
            <p:nvPr/>
          </p:nvSpPr>
          <p:spPr bwMode="auto">
            <a:xfrm>
              <a:off x="410" y="1744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126" name="Rectangle 52"/>
            <p:cNvSpPr>
              <a:spLocks noChangeArrowheads="1"/>
            </p:cNvSpPr>
            <p:nvPr/>
          </p:nvSpPr>
          <p:spPr bwMode="auto">
            <a:xfrm>
              <a:off x="410" y="1906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127" name="Rectangle 53"/>
            <p:cNvSpPr>
              <a:spLocks noChangeArrowheads="1"/>
            </p:cNvSpPr>
            <p:nvPr/>
          </p:nvSpPr>
          <p:spPr bwMode="auto">
            <a:xfrm>
              <a:off x="410" y="2068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128" name="Rectangle 54"/>
            <p:cNvSpPr>
              <a:spLocks noChangeArrowheads="1"/>
            </p:cNvSpPr>
            <p:nvPr/>
          </p:nvSpPr>
          <p:spPr bwMode="auto">
            <a:xfrm>
              <a:off x="410" y="2227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129" name="Rectangle 55"/>
            <p:cNvSpPr>
              <a:spLocks noChangeArrowheads="1"/>
            </p:cNvSpPr>
            <p:nvPr/>
          </p:nvSpPr>
          <p:spPr bwMode="auto">
            <a:xfrm>
              <a:off x="410" y="2389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130" name="Rectangle 56"/>
            <p:cNvSpPr>
              <a:spLocks noChangeArrowheads="1"/>
            </p:cNvSpPr>
            <p:nvPr/>
          </p:nvSpPr>
          <p:spPr bwMode="auto">
            <a:xfrm>
              <a:off x="410" y="2549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131" name="Rectangle 57"/>
            <p:cNvSpPr>
              <a:spLocks noChangeArrowheads="1"/>
            </p:cNvSpPr>
            <p:nvPr/>
          </p:nvSpPr>
          <p:spPr bwMode="auto">
            <a:xfrm>
              <a:off x="410" y="2710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132" name="Rectangle 58"/>
            <p:cNvSpPr>
              <a:spLocks noChangeArrowheads="1"/>
            </p:cNvSpPr>
            <p:nvPr/>
          </p:nvSpPr>
          <p:spPr bwMode="auto">
            <a:xfrm>
              <a:off x="374" y="2870"/>
              <a:ext cx="1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133" name="Rectangle 59"/>
            <p:cNvSpPr>
              <a:spLocks noChangeArrowheads="1"/>
            </p:cNvSpPr>
            <p:nvPr/>
          </p:nvSpPr>
          <p:spPr bwMode="auto">
            <a:xfrm>
              <a:off x="378" y="3032"/>
              <a:ext cx="1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134" name="Rectangle 60"/>
            <p:cNvSpPr>
              <a:spLocks noChangeArrowheads="1"/>
            </p:cNvSpPr>
            <p:nvPr/>
          </p:nvSpPr>
          <p:spPr bwMode="auto">
            <a:xfrm>
              <a:off x="374" y="3192"/>
              <a:ext cx="1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  <a:endPara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135" name="Rectangle 61"/>
            <p:cNvSpPr>
              <a:spLocks noChangeArrowheads="1"/>
            </p:cNvSpPr>
            <p:nvPr/>
          </p:nvSpPr>
          <p:spPr bwMode="auto">
            <a:xfrm>
              <a:off x="374" y="3353"/>
              <a:ext cx="1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13</a:t>
              </a:r>
              <a:endPara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136" name="Rectangle 62"/>
            <p:cNvSpPr>
              <a:spLocks noChangeArrowheads="1"/>
            </p:cNvSpPr>
            <p:nvPr/>
          </p:nvSpPr>
          <p:spPr bwMode="auto">
            <a:xfrm>
              <a:off x="374" y="3513"/>
              <a:ext cx="1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14</a:t>
              </a:r>
              <a:endPara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137" name="Rectangle 63"/>
            <p:cNvSpPr>
              <a:spLocks noChangeArrowheads="1"/>
            </p:cNvSpPr>
            <p:nvPr/>
          </p:nvSpPr>
          <p:spPr bwMode="auto">
            <a:xfrm>
              <a:off x="374" y="3675"/>
              <a:ext cx="1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  <a:endPara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138" name="Rectangle 64"/>
            <p:cNvSpPr>
              <a:spLocks noChangeArrowheads="1"/>
            </p:cNvSpPr>
            <p:nvPr/>
          </p:nvSpPr>
          <p:spPr bwMode="auto">
            <a:xfrm>
              <a:off x="781" y="1263"/>
              <a:ext cx="6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0   0   0   0</a:t>
              </a:r>
              <a:endPara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139" name="Rectangle 65"/>
            <p:cNvSpPr>
              <a:spLocks noChangeArrowheads="1"/>
            </p:cNvSpPr>
            <p:nvPr/>
          </p:nvSpPr>
          <p:spPr bwMode="auto">
            <a:xfrm>
              <a:off x="781" y="1423"/>
              <a:ext cx="6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0   0   0   1</a:t>
              </a:r>
              <a:endPara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140" name="Rectangle 66"/>
            <p:cNvSpPr>
              <a:spLocks noChangeArrowheads="1"/>
            </p:cNvSpPr>
            <p:nvPr/>
          </p:nvSpPr>
          <p:spPr bwMode="auto">
            <a:xfrm>
              <a:off x="781" y="1585"/>
              <a:ext cx="6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0   0   1   0</a:t>
              </a:r>
              <a:endPara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141" name="Rectangle 67"/>
            <p:cNvSpPr>
              <a:spLocks noChangeArrowheads="1"/>
            </p:cNvSpPr>
            <p:nvPr/>
          </p:nvSpPr>
          <p:spPr bwMode="auto">
            <a:xfrm>
              <a:off x="781" y="1744"/>
              <a:ext cx="6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0   0   1   1</a:t>
              </a:r>
              <a:endPara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142" name="Rectangle 68"/>
            <p:cNvSpPr>
              <a:spLocks noChangeArrowheads="1"/>
            </p:cNvSpPr>
            <p:nvPr/>
          </p:nvSpPr>
          <p:spPr bwMode="auto">
            <a:xfrm>
              <a:off x="781" y="1906"/>
              <a:ext cx="6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0   1   0   0</a:t>
              </a:r>
              <a:endPara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143" name="Rectangle 69"/>
            <p:cNvSpPr>
              <a:spLocks noChangeArrowheads="1"/>
            </p:cNvSpPr>
            <p:nvPr/>
          </p:nvSpPr>
          <p:spPr bwMode="auto">
            <a:xfrm>
              <a:off x="781" y="2068"/>
              <a:ext cx="6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0   1   0   1</a:t>
              </a:r>
              <a:endPara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144" name="Rectangle 70"/>
            <p:cNvSpPr>
              <a:spLocks noChangeArrowheads="1"/>
            </p:cNvSpPr>
            <p:nvPr/>
          </p:nvSpPr>
          <p:spPr bwMode="auto">
            <a:xfrm>
              <a:off x="781" y="2227"/>
              <a:ext cx="6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0   1   1   0</a:t>
              </a:r>
              <a:endPara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145" name="Rectangle 71"/>
            <p:cNvSpPr>
              <a:spLocks noChangeArrowheads="1"/>
            </p:cNvSpPr>
            <p:nvPr/>
          </p:nvSpPr>
          <p:spPr bwMode="auto">
            <a:xfrm>
              <a:off x="781" y="2389"/>
              <a:ext cx="6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0   1   1   1</a:t>
              </a:r>
              <a:endPara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146" name="Rectangle 72"/>
            <p:cNvSpPr>
              <a:spLocks noChangeArrowheads="1"/>
            </p:cNvSpPr>
            <p:nvPr/>
          </p:nvSpPr>
          <p:spPr bwMode="auto">
            <a:xfrm>
              <a:off x="781" y="2549"/>
              <a:ext cx="6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1   0   0   0</a:t>
              </a:r>
              <a:endPara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147" name="Rectangle 73"/>
            <p:cNvSpPr>
              <a:spLocks noChangeArrowheads="1"/>
            </p:cNvSpPr>
            <p:nvPr/>
          </p:nvSpPr>
          <p:spPr bwMode="auto">
            <a:xfrm>
              <a:off x="781" y="2710"/>
              <a:ext cx="6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1   0   0   1</a:t>
              </a:r>
              <a:endPara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148" name="Rectangle 74"/>
            <p:cNvSpPr>
              <a:spLocks noChangeArrowheads="1"/>
            </p:cNvSpPr>
            <p:nvPr/>
          </p:nvSpPr>
          <p:spPr bwMode="auto">
            <a:xfrm>
              <a:off x="781" y="2870"/>
              <a:ext cx="6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1   0   1   0</a:t>
              </a:r>
              <a:endPara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149" name="Rectangle 75"/>
            <p:cNvSpPr>
              <a:spLocks noChangeArrowheads="1"/>
            </p:cNvSpPr>
            <p:nvPr/>
          </p:nvSpPr>
          <p:spPr bwMode="auto">
            <a:xfrm>
              <a:off x="781" y="3032"/>
              <a:ext cx="6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1   0   1   1</a:t>
              </a:r>
              <a:endPara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150" name="Rectangle 76"/>
            <p:cNvSpPr>
              <a:spLocks noChangeArrowheads="1"/>
            </p:cNvSpPr>
            <p:nvPr/>
          </p:nvSpPr>
          <p:spPr bwMode="auto">
            <a:xfrm>
              <a:off x="781" y="3192"/>
              <a:ext cx="6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1   1   0   0</a:t>
              </a:r>
              <a:endPara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151" name="Rectangle 77"/>
            <p:cNvSpPr>
              <a:spLocks noChangeArrowheads="1"/>
            </p:cNvSpPr>
            <p:nvPr/>
          </p:nvSpPr>
          <p:spPr bwMode="auto">
            <a:xfrm>
              <a:off x="781" y="3353"/>
              <a:ext cx="6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1   1   0   1</a:t>
              </a:r>
              <a:endPara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152" name="Rectangle 78"/>
            <p:cNvSpPr>
              <a:spLocks noChangeArrowheads="1"/>
            </p:cNvSpPr>
            <p:nvPr/>
          </p:nvSpPr>
          <p:spPr bwMode="auto">
            <a:xfrm>
              <a:off x="781" y="3513"/>
              <a:ext cx="6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1   1   1   0</a:t>
              </a:r>
              <a:endPara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153" name="Rectangle 79"/>
            <p:cNvSpPr>
              <a:spLocks noChangeArrowheads="1"/>
            </p:cNvSpPr>
            <p:nvPr/>
          </p:nvSpPr>
          <p:spPr bwMode="auto">
            <a:xfrm>
              <a:off x="781" y="3675"/>
              <a:ext cx="6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1   1   1   1</a:t>
              </a:r>
              <a:endPara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154" name="Rectangle 80"/>
            <p:cNvSpPr>
              <a:spLocks noChangeArrowheads="1"/>
            </p:cNvSpPr>
            <p:nvPr/>
          </p:nvSpPr>
          <p:spPr bwMode="auto">
            <a:xfrm>
              <a:off x="2093" y="1263"/>
              <a:ext cx="6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0   0   0   0</a:t>
              </a:r>
              <a:endPara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155" name="Rectangle 81"/>
            <p:cNvSpPr>
              <a:spLocks noChangeArrowheads="1"/>
            </p:cNvSpPr>
            <p:nvPr/>
          </p:nvSpPr>
          <p:spPr bwMode="auto">
            <a:xfrm>
              <a:off x="2093" y="1423"/>
              <a:ext cx="6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0   0   0   1</a:t>
              </a:r>
              <a:endPara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156" name="Rectangle 82"/>
            <p:cNvSpPr>
              <a:spLocks noChangeArrowheads="1"/>
            </p:cNvSpPr>
            <p:nvPr/>
          </p:nvSpPr>
          <p:spPr bwMode="auto">
            <a:xfrm>
              <a:off x="2093" y="1585"/>
              <a:ext cx="6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0   0   1   1</a:t>
              </a:r>
              <a:endPara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157" name="Rectangle 83"/>
            <p:cNvSpPr>
              <a:spLocks noChangeArrowheads="1"/>
            </p:cNvSpPr>
            <p:nvPr/>
          </p:nvSpPr>
          <p:spPr bwMode="auto">
            <a:xfrm>
              <a:off x="2093" y="1744"/>
              <a:ext cx="6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0   0   1   0</a:t>
              </a:r>
              <a:endPara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158" name="Rectangle 84"/>
            <p:cNvSpPr>
              <a:spLocks noChangeArrowheads="1"/>
            </p:cNvSpPr>
            <p:nvPr/>
          </p:nvSpPr>
          <p:spPr bwMode="auto">
            <a:xfrm>
              <a:off x="2093" y="1906"/>
              <a:ext cx="6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0   1   1   0</a:t>
              </a:r>
              <a:endPara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159" name="Rectangle 85"/>
            <p:cNvSpPr>
              <a:spLocks noChangeArrowheads="1"/>
            </p:cNvSpPr>
            <p:nvPr/>
          </p:nvSpPr>
          <p:spPr bwMode="auto">
            <a:xfrm>
              <a:off x="2093" y="2068"/>
              <a:ext cx="6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0   1   1   1</a:t>
              </a:r>
              <a:endPara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160" name="Rectangle 86"/>
            <p:cNvSpPr>
              <a:spLocks noChangeArrowheads="1"/>
            </p:cNvSpPr>
            <p:nvPr/>
          </p:nvSpPr>
          <p:spPr bwMode="auto">
            <a:xfrm>
              <a:off x="2093" y="2227"/>
              <a:ext cx="6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0   1   0   1</a:t>
              </a:r>
              <a:endPara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161" name="Rectangle 87"/>
            <p:cNvSpPr>
              <a:spLocks noChangeArrowheads="1"/>
            </p:cNvSpPr>
            <p:nvPr/>
          </p:nvSpPr>
          <p:spPr bwMode="auto">
            <a:xfrm>
              <a:off x="2093" y="2389"/>
              <a:ext cx="6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0   1   0   0</a:t>
              </a:r>
              <a:endPara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162" name="Rectangle 88"/>
            <p:cNvSpPr>
              <a:spLocks noChangeArrowheads="1"/>
            </p:cNvSpPr>
            <p:nvPr/>
          </p:nvSpPr>
          <p:spPr bwMode="auto">
            <a:xfrm>
              <a:off x="2093" y="2549"/>
              <a:ext cx="6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1   1   0   0</a:t>
              </a:r>
              <a:endPara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163" name="Rectangle 89"/>
            <p:cNvSpPr>
              <a:spLocks noChangeArrowheads="1"/>
            </p:cNvSpPr>
            <p:nvPr/>
          </p:nvSpPr>
          <p:spPr bwMode="auto">
            <a:xfrm>
              <a:off x="2093" y="2710"/>
              <a:ext cx="6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1   1   0   1</a:t>
              </a:r>
              <a:endPara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164" name="Rectangle 90"/>
            <p:cNvSpPr>
              <a:spLocks noChangeArrowheads="1"/>
            </p:cNvSpPr>
            <p:nvPr/>
          </p:nvSpPr>
          <p:spPr bwMode="auto">
            <a:xfrm>
              <a:off x="2093" y="2870"/>
              <a:ext cx="6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1   1   1   1</a:t>
              </a:r>
              <a:endPara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165" name="Rectangle 91"/>
            <p:cNvSpPr>
              <a:spLocks noChangeArrowheads="1"/>
            </p:cNvSpPr>
            <p:nvPr/>
          </p:nvSpPr>
          <p:spPr bwMode="auto">
            <a:xfrm>
              <a:off x="2093" y="3032"/>
              <a:ext cx="6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1   1   1   0</a:t>
              </a:r>
              <a:endPara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166" name="Rectangle 92"/>
            <p:cNvSpPr>
              <a:spLocks noChangeArrowheads="1"/>
            </p:cNvSpPr>
            <p:nvPr/>
          </p:nvSpPr>
          <p:spPr bwMode="auto">
            <a:xfrm>
              <a:off x="2093" y="3192"/>
              <a:ext cx="6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1   0   1   0</a:t>
              </a:r>
              <a:endPara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167" name="Rectangle 93"/>
            <p:cNvSpPr>
              <a:spLocks noChangeArrowheads="1"/>
            </p:cNvSpPr>
            <p:nvPr/>
          </p:nvSpPr>
          <p:spPr bwMode="auto">
            <a:xfrm>
              <a:off x="2093" y="3353"/>
              <a:ext cx="6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1   0   1   1</a:t>
              </a:r>
              <a:endPara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168" name="Rectangle 94"/>
            <p:cNvSpPr>
              <a:spLocks noChangeArrowheads="1"/>
            </p:cNvSpPr>
            <p:nvPr/>
          </p:nvSpPr>
          <p:spPr bwMode="auto">
            <a:xfrm>
              <a:off x="2093" y="3513"/>
              <a:ext cx="6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1   0   0   1</a:t>
              </a:r>
              <a:endPara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169" name="Rectangle 95"/>
            <p:cNvSpPr>
              <a:spLocks noChangeArrowheads="1"/>
            </p:cNvSpPr>
            <p:nvPr/>
          </p:nvSpPr>
          <p:spPr bwMode="auto">
            <a:xfrm>
              <a:off x="2093" y="3675"/>
              <a:ext cx="6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1   0   0   0</a:t>
              </a:r>
              <a:endPara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170" name="Line 97"/>
            <p:cNvSpPr>
              <a:spLocks noChangeShapeType="1"/>
            </p:cNvSpPr>
            <p:nvPr/>
          </p:nvSpPr>
          <p:spPr bwMode="auto">
            <a:xfrm>
              <a:off x="264" y="1255"/>
              <a:ext cx="3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71" name="Line 99"/>
            <p:cNvSpPr>
              <a:spLocks noChangeShapeType="1"/>
            </p:cNvSpPr>
            <p:nvPr/>
          </p:nvSpPr>
          <p:spPr bwMode="auto">
            <a:xfrm>
              <a:off x="618" y="1255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72" name="Line 100"/>
            <p:cNvSpPr>
              <a:spLocks noChangeShapeType="1"/>
            </p:cNvSpPr>
            <p:nvPr/>
          </p:nvSpPr>
          <p:spPr bwMode="auto">
            <a:xfrm>
              <a:off x="618" y="1255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73" name="Line 102"/>
            <p:cNvSpPr>
              <a:spLocks noChangeShapeType="1"/>
            </p:cNvSpPr>
            <p:nvPr/>
          </p:nvSpPr>
          <p:spPr bwMode="auto">
            <a:xfrm>
              <a:off x="624" y="1255"/>
              <a:ext cx="12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74" name="Line 104"/>
            <p:cNvSpPr>
              <a:spLocks noChangeShapeType="1"/>
            </p:cNvSpPr>
            <p:nvPr/>
          </p:nvSpPr>
          <p:spPr bwMode="auto">
            <a:xfrm>
              <a:off x="1878" y="1255"/>
              <a:ext cx="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75" name="Line 105"/>
            <p:cNvSpPr>
              <a:spLocks noChangeShapeType="1"/>
            </p:cNvSpPr>
            <p:nvPr/>
          </p:nvSpPr>
          <p:spPr bwMode="auto">
            <a:xfrm>
              <a:off x="1878" y="1255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76" name="Line 107"/>
            <p:cNvSpPr>
              <a:spLocks noChangeShapeType="1"/>
            </p:cNvSpPr>
            <p:nvPr/>
          </p:nvSpPr>
          <p:spPr bwMode="auto">
            <a:xfrm>
              <a:off x="1885" y="1255"/>
              <a:ext cx="132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77" name="Rectangle 108"/>
            <p:cNvSpPr>
              <a:spLocks noChangeArrowheads="1"/>
            </p:cNvSpPr>
            <p:nvPr/>
          </p:nvSpPr>
          <p:spPr bwMode="auto">
            <a:xfrm>
              <a:off x="264" y="3835"/>
              <a:ext cx="354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178" name="Line 109"/>
            <p:cNvSpPr>
              <a:spLocks noChangeShapeType="1"/>
            </p:cNvSpPr>
            <p:nvPr/>
          </p:nvSpPr>
          <p:spPr bwMode="auto">
            <a:xfrm>
              <a:off x="264" y="3835"/>
              <a:ext cx="3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79" name="Rectangle 110"/>
            <p:cNvSpPr>
              <a:spLocks noChangeArrowheads="1"/>
            </p:cNvSpPr>
            <p:nvPr/>
          </p:nvSpPr>
          <p:spPr bwMode="auto">
            <a:xfrm>
              <a:off x="618" y="1261"/>
              <a:ext cx="6" cy="257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180" name="Line 111"/>
            <p:cNvSpPr>
              <a:spLocks noChangeShapeType="1"/>
            </p:cNvSpPr>
            <p:nvPr/>
          </p:nvSpPr>
          <p:spPr bwMode="auto">
            <a:xfrm>
              <a:off x="618" y="1261"/>
              <a:ext cx="1" cy="25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81" name="Rectangle 112"/>
            <p:cNvSpPr>
              <a:spLocks noChangeArrowheads="1"/>
            </p:cNvSpPr>
            <p:nvPr/>
          </p:nvSpPr>
          <p:spPr bwMode="auto">
            <a:xfrm>
              <a:off x="618" y="3835"/>
              <a:ext cx="19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182" name="Line 113"/>
            <p:cNvSpPr>
              <a:spLocks noChangeShapeType="1"/>
            </p:cNvSpPr>
            <p:nvPr/>
          </p:nvSpPr>
          <p:spPr bwMode="auto">
            <a:xfrm>
              <a:off x="618" y="3835"/>
              <a:ext cx="1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83" name="Line 114"/>
            <p:cNvSpPr>
              <a:spLocks noChangeShapeType="1"/>
            </p:cNvSpPr>
            <p:nvPr/>
          </p:nvSpPr>
          <p:spPr bwMode="auto">
            <a:xfrm>
              <a:off x="618" y="3835"/>
              <a:ext cx="1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84" name="Rectangle 115"/>
            <p:cNvSpPr>
              <a:spLocks noChangeArrowheads="1"/>
            </p:cNvSpPr>
            <p:nvPr/>
          </p:nvSpPr>
          <p:spPr bwMode="auto">
            <a:xfrm>
              <a:off x="637" y="3835"/>
              <a:ext cx="1241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185" name="Line 116"/>
            <p:cNvSpPr>
              <a:spLocks noChangeShapeType="1"/>
            </p:cNvSpPr>
            <p:nvPr/>
          </p:nvSpPr>
          <p:spPr bwMode="auto">
            <a:xfrm>
              <a:off x="637" y="3835"/>
              <a:ext cx="124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86" name="Rectangle 117"/>
            <p:cNvSpPr>
              <a:spLocks noChangeArrowheads="1"/>
            </p:cNvSpPr>
            <p:nvPr/>
          </p:nvSpPr>
          <p:spPr bwMode="auto">
            <a:xfrm>
              <a:off x="1878" y="1261"/>
              <a:ext cx="7" cy="257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187" name="Line 118"/>
            <p:cNvSpPr>
              <a:spLocks noChangeShapeType="1"/>
            </p:cNvSpPr>
            <p:nvPr/>
          </p:nvSpPr>
          <p:spPr bwMode="auto">
            <a:xfrm>
              <a:off x="1878" y="1261"/>
              <a:ext cx="1" cy="257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88" name="Rectangle 119"/>
            <p:cNvSpPr>
              <a:spLocks noChangeArrowheads="1"/>
            </p:cNvSpPr>
            <p:nvPr/>
          </p:nvSpPr>
          <p:spPr bwMode="auto">
            <a:xfrm>
              <a:off x="1878" y="3835"/>
              <a:ext cx="20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189" name="Line 120"/>
            <p:cNvSpPr>
              <a:spLocks noChangeShapeType="1"/>
            </p:cNvSpPr>
            <p:nvPr/>
          </p:nvSpPr>
          <p:spPr bwMode="auto">
            <a:xfrm>
              <a:off x="1878" y="3835"/>
              <a:ext cx="2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90" name="Line 121"/>
            <p:cNvSpPr>
              <a:spLocks noChangeShapeType="1"/>
            </p:cNvSpPr>
            <p:nvPr/>
          </p:nvSpPr>
          <p:spPr bwMode="auto">
            <a:xfrm>
              <a:off x="1878" y="3835"/>
              <a:ext cx="1" cy="1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91" name="Rectangle 122"/>
            <p:cNvSpPr>
              <a:spLocks noChangeArrowheads="1"/>
            </p:cNvSpPr>
            <p:nvPr/>
          </p:nvSpPr>
          <p:spPr bwMode="auto">
            <a:xfrm>
              <a:off x="1898" y="3835"/>
              <a:ext cx="1308" cy="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192" name="Line 123"/>
            <p:cNvSpPr>
              <a:spLocks noChangeShapeType="1"/>
            </p:cNvSpPr>
            <p:nvPr/>
          </p:nvSpPr>
          <p:spPr bwMode="auto">
            <a:xfrm>
              <a:off x="1898" y="3835"/>
              <a:ext cx="130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5721" name="Text Box 9"/>
          <p:cNvSpPr txBox="1">
            <a:spLocks noChangeArrowheads="1"/>
          </p:cNvSpPr>
          <p:nvPr/>
        </p:nvSpPr>
        <p:spPr bwMode="auto">
          <a:xfrm>
            <a:off x="5533390" y="2379818"/>
            <a:ext cx="3260725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 sz="2400" b="0" smtClean="0">
                <a:latin typeface="+mn-ea"/>
                <a:ea typeface="+mn-ea"/>
                <a:cs typeface="Times New Roman" panose="02020603050405020304" pitchFamily="18" charset="0"/>
              </a:rPr>
              <a:t>根据</a:t>
            </a:r>
            <a:r>
              <a:rPr lang="zh-CN" altLang="en-US" sz="2400" b="0">
                <a:latin typeface="+mn-ea"/>
                <a:ea typeface="+mn-ea"/>
                <a:cs typeface="Times New Roman" panose="02020603050405020304" pitchFamily="18" charset="0"/>
              </a:rPr>
              <a:t>表列出逻辑函数并简化，得最简输出表达式如下：</a:t>
            </a:r>
          </a:p>
        </p:txBody>
      </p: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5624830" y="3979630"/>
            <a:ext cx="2482850" cy="2017869"/>
            <a:chOff x="3620" y="2094"/>
            <a:chExt cx="1769" cy="1432"/>
          </a:xfrm>
        </p:grpSpPr>
        <p:graphicFrame>
          <p:nvGraphicFramePr>
            <p:cNvPr id="46091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54474663"/>
                </p:ext>
              </p:extLst>
            </p:nvPr>
          </p:nvGraphicFramePr>
          <p:xfrm>
            <a:off x="3620" y="2094"/>
            <a:ext cx="846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78" name="公式" r:id="rId3" imgW="558800" imgH="228600" progId="Equation.3">
                    <p:embed/>
                  </p:oleObj>
                </mc:Choice>
                <mc:Fallback>
                  <p:oleObj name="公式" r:id="rId3" imgW="5588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0" y="2094"/>
                          <a:ext cx="846" cy="3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92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66010933"/>
                </p:ext>
              </p:extLst>
            </p:nvPr>
          </p:nvGraphicFramePr>
          <p:xfrm>
            <a:off x="3620" y="2425"/>
            <a:ext cx="1657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79" name="公式" r:id="rId5" imgW="1143000" imgH="241200" progId="Equation.3">
                    <p:embed/>
                  </p:oleObj>
                </mc:Choice>
                <mc:Fallback>
                  <p:oleObj name="公式" r:id="rId5" imgW="11430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0" y="2425"/>
                          <a:ext cx="1657" cy="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93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31395275"/>
                </p:ext>
              </p:extLst>
            </p:nvPr>
          </p:nvGraphicFramePr>
          <p:xfrm>
            <a:off x="3620" y="2790"/>
            <a:ext cx="1769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80" name="公式" r:id="rId7" imgW="1130300" imgH="228600" progId="Equation.3">
                    <p:embed/>
                  </p:oleObj>
                </mc:Choice>
                <mc:Fallback>
                  <p:oleObj name="公式" r:id="rId7" imgW="11303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0" y="2790"/>
                          <a:ext cx="1769" cy="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94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1272770"/>
                </p:ext>
              </p:extLst>
            </p:nvPr>
          </p:nvGraphicFramePr>
          <p:xfrm>
            <a:off x="3620" y="3170"/>
            <a:ext cx="1639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81" name="公式" r:id="rId9" imgW="1129810" imgH="241195" progId="Equation.3">
                    <p:embed/>
                  </p:oleObj>
                </mc:Choice>
                <mc:Fallback>
                  <p:oleObj name="公式" r:id="rId9" imgW="1129810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0" y="3170"/>
                          <a:ext cx="1639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7786840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5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9" grpId="0" autoUpdateAnimBg="0"/>
      <p:bldP spid="115721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0" y="0"/>
            <a:ext cx="9144000" cy="103498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95263" marR="0" indent="-1952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573" y="762172"/>
            <a:ext cx="9072854" cy="1171384"/>
          </a:xfrm>
        </p:spPr>
        <p:txBody>
          <a:bodyPr/>
          <a:lstStyle/>
          <a:p>
            <a:pPr marL="0" indent="0" algn="just" eaLnBrk="1" hangingPunct="1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sz="2600" b="1" smtClean="0">
                <a:latin typeface="+mn-ea"/>
              </a:rPr>
              <a:t>    半导体存储器</a:t>
            </a:r>
            <a:r>
              <a:rPr lang="zh-CN" altLang="en-US" sz="2600" smtClean="0">
                <a:latin typeface="+mn-ea"/>
              </a:rPr>
              <a:t>是一种由半导体器件构成的能够</a:t>
            </a:r>
            <a:r>
              <a:rPr lang="zh-CN" altLang="en-US" sz="2600" b="1" smtClean="0">
                <a:solidFill>
                  <a:srgbClr val="003300"/>
                </a:solidFill>
                <a:latin typeface="+mn-ea"/>
              </a:rPr>
              <a:t>存储数据、运算结果、操作指令</a:t>
            </a:r>
            <a:r>
              <a:rPr lang="zh-CN" altLang="en-US" sz="2600" smtClean="0">
                <a:latin typeface="+mn-ea"/>
              </a:rPr>
              <a:t>的逻辑部件</a:t>
            </a:r>
            <a:r>
              <a:rPr lang="en-US" altLang="zh-CN" sz="2600" smtClean="0">
                <a:latin typeface="+mn-ea"/>
              </a:rPr>
              <a:t>, </a:t>
            </a:r>
            <a:r>
              <a:rPr lang="zh-CN" altLang="en-US" sz="2600" smtClean="0">
                <a:latin typeface="+mn-ea"/>
              </a:rPr>
              <a:t>主要用做计算机</a:t>
            </a:r>
            <a:r>
              <a:rPr lang="zh-CN" altLang="en-US" sz="2600" b="1" smtClean="0">
                <a:latin typeface="+mn-ea"/>
              </a:rPr>
              <a:t>内存储器</a:t>
            </a:r>
            <a:r>
              <a:rPr lang="zh-CN" altLang="en-US" sz="2600" smtClean="0">
                <a:latin typeface="+mn-ea"/>
              </a:rPr>
              <a:t>。</a:t>
            </a:r>
            <a:endParaRPr lang="en-US" altLang="zh-CN" sz="2400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1090" y="111301"/>
            <a:ext cx="3509294" cy="75713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indent="0" fontAlgn="auto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</a:pPr>
            <a:r>
              <a:rPr lang="en-US" altLang="zh-CN" sz="36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1. </a:t>
            </a:r>
            <a:r>
              <a:rPr lang="zh-CN" altLang="en-US" sz="3600" smtClean="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半导体存储器</a:t>
            </a:r>
            <a:endParaRPr lang="zh-CN" altLang="en-US" sz="3600" dirty="0">
              <a:solidFill>
                <a:srgbClr val="0000FF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81090" y="1811473"/>
            <a:ext cx="8229600" cy="639967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457200" indent="-457200" algn="l"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800" kern="0">
                <a:solidFill>
                  <a:srgbClr val="0000FF"/>
                </a:solidFill>
                <a:latin typeface="+mn-ea"/>
                <a:ea typeface="+mn-ea"/>
              </a:rPr>
              <a:t>分类</a:t>
            </a:r>
            <a:endParaRPr lang="zh-CN" altLang="en-US" sz="2800" b="1" kern="0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2930265" y="2682430"/>
            <a:ext cx="24479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Blip>
                <a:blip r:embed="rId2"/>
              </a:buBlip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Blip>
                <a:blip r:embed="rId3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Blip>
                <a:blip r:embed="rId4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Blip>
                <a:blip r:embed="rId5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400" i="0">
                <a:latin typeface="+mn-ea"/>
                <a:ea typeface="+mn-ea"/>
              </a:rPr>
              <a:t>掩模</a:t>
            </a:r>
            <a:r>
              <a:rPr lang="en-US" altLang="zh-CN" sz="2400" i="0">
                <a:latin typeface="+mn-ea"/>
                <a:ea typeface="+mn-ea"/>
              </a:rPr>
              <a:t>ROM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2930265" y="3253930"/>
            <a:ext cx="3384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Blip>
                <a:blip r:embed="rId2"/>
              </a:buBlip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Blip>
                <a:blip r:embed="rId3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Blip>
                <a:blip r:embed="rId4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Blip>
                <a:blip r:embed="rId5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400" i="0">
                <a:latin typeface="+mn-ea"/>
                <a:ea typeface="+mn-ea"/>
              </a:rPr>
              <a:t>可编程</a:t>
            </a:r>
            <a:r>
              <a:rPr lang="en-US" altLang="zh-CN" sz="2400" i="0">
                <a:latin typeface="+mn-ea"/>
                <a:ea typeface="+mn-ea"/>
              </a:rPr>
              <a:t>ROM</a:t>
            </a:r>
            <a:r>
              <a:rPr lang="zh-CN" altLang="en-US" sz="2400" i="0">
                <a:latin typeface="+mn-ea"/>
                <a:ea typeface="+mn-ea"/>
              </a:rPr>
              <a:t>（</a:t>
            </a:r>
            <a:r>
              <a:rPr lang="en-US" altLang="zh-CN" sz="2400" i="0">
                <a:latin typeface="+mn-ea"/>
                <a:ea typeface="+mn-ea"/>
              </a:rPr>
              <a:t>PROM</a:t>
            </a:r>
            <a:r>
              <a:rPr lang="zh-CN" altLang="en-US" sz="2400" i="0">
                <a:latin typeface="+mn-ea"/>
                <a:ea typeface="+mn-ea"/>
              </a:rPr>
              <a:t>）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2930265" y="3753992"/>
            <a:ext cx="37433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Blip>
                <a:blip r:embed="rId2"/>
              </a:buBlip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Blip>
                <a:blip r:embed="rId3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Blip>
                <a:blip r:embed="rId4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Blip>
                <a:blip r:embed="rId5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400" i="0">
                <a:latin typeface="+mn-ea"/>
                <a:ea typeface="+mn-ea"/>
              </a:rPr>
              <a:t>可擦除可编程</a:t>
            </a:r>
            <a:r>
              <a:rPr lang="en-US" altLang="zh-CN" sz="2400" i="0">
                <a:latin typeface="+mn-ea"/>
                <a:ea typeface="+mn-ea"/>
              </a:rPr>
              <a:t>ROM</a:t>
            </a:r>
            <a:r>
              <a:rPr lang="zh-CN" altLang="en-US" sz="2400" i="0">
                <a:latin typeface="+mn-ea"/>
                <a:ea typeface="+mn-ea"/>
              </a:rPr>
              <a:t>（</a:t>
            </a:r>
            <a:r>
              <a:rPr lang="en-US" altLang="zh-CN" sz="2400" i="0">
                <a:latin typeface="+mn-ea"/>
                <a:ea typeface="+mn-ea"/>
              </a:rPr>
              <a:t>EPROM</a:t>
            </a:r>
            <a:r>
              <a:rPr lang="zh-CN" altLang="en-US" sz="2400" i="0">
                <a:latin typeface="+mn-ea"/>
                <a:ea typeface="+mn-ea"/>
              </a:rPr>
              <a:t>）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898135" y="5533580"/>
            <a:ext cx="187166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Blip>
                <a:blip r:embed="rId2"/>
              </a:buBlip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Blip>
                <a:blip r:embed="rId3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Blip>
                <a:blip r:embed="rId4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Blip>
                <a:blip r:embed="rId5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400" i="0">
                <a:latin typeface="+mn-ea"/>
                <a:ea typeface="+mn-ea"/>
              </a:rPr>
              <a:t>随机存储器</a:t>
            </a:r>
            <a:r>
              <a:rPr lang="en-US" altLang="zh-CN" sz="2400" i="0">
                <a:latin typeface="+mn-ea"/>
                <a:ea typeface="+mn-ea"/>
              </a:rPr>
              <a:t>RAM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2842823" y="5209730"/>
            <a:ext cx="3384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Blip>
                <a:blip r:embed="rId2"/>
              </a:buBlip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Blip>
                <a:blip r:embed="rId3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Blip>
                <a:blip r:embed="rId4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Blip>
                <a:blip r:embed="rId5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400" i="0">
                <a:latin typeface="+mn-ea"/>
                <a:ea typeface="+mn-ea"/>
              </a:rPr>
              <a:t>静态存储器</a:t>
            </a:r>
            <a:r>
              <a:rPr lang="en-US" altLang="zh-CN" sz="2400" i="0">
                <a:latin typeface="+mn-ea"/>
                <a:ea typeface="+mn-ea"/>
              </a:rPr>
              <a:t>SRAM</a:t>
            </a: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2842823" y="6019355"/>
            <a:ext cx="3384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Blip>
                <a:blip r:embed="rId2"/>
              </a:buBlip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Blip>
                <a:blip r:embed="rId3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Blip>
                <a:blip r:embed="rId4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Blip>
                <a:blip r:embed="rId5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400" i="0">
                <a:latin typeface="+mn-ea"/>
                <a:ea typeface="+mn-ea"/>
              </a:rPr>
              <a:t>动态存储器</a:t>
            </a:r>
            <a:r>
              <a:rPr lang="en-US" altLang="zh-CN" sz="2400" i="0">
                <a:latin typeface="+mn-ea"/>
                <a:ea typeface="+mn-ea"/>
              </a:rPr>
              <a:t>DRAM</a:t>
            </a:r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140898" y="3111055"/>
            <a:ext cx="431800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Blip>
                <a:blip r:embed="rId2"/>
              </a:buBlip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Blip>
                <a:blip r:embed="rId3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Blip>
                <a:blip r:embed="rId4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Blip>
                <a:blip r:embed="rId5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400" i="0">
                <a:latin typeface="+mn-ea"/>
                <a:ea typeface="+mn-ea"/>
              </a:rPr>
              <a:t>按存取方式的不同</a:t>
            </a:r>
          </a:p>
        </p:txBody>
      </p:sp>
      <p:sp>
        <p:nvSpPr>
          <p:cNvPr id="16" name="AutoShape 10"/>
          <p:cNvSpPr>
            <a:spLocks/>
          </p:cNvSpPr>
          <p:nvPr/>
        </p:nvSpPr>
        <p:spPr bwMode="auto">
          <a:xfrm>
            <a:off x="753673" y="2617342"/>
            <a:ext cx="144462" cy="3617913"/>
          </a:xfrm>
          <a:prstGeom prst="leftBrace">
            <a:avLst>
              <a:gd name="adj1" fmla="val 278267"/>
              <a:gd name="adj2" fmla="val 50000"/>
            </a:avLst>
          </a:prstGeom>
          <a:noFill/>
          <a:ln w="3810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0000"/>
              </a:spcBef>
              <a:buBlip>
                <a:blip r:embed="rId2"/>
              </a:buBlip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Blip>
                <a:blip r:embed="rId3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Blip>
                <a:blip r:embed="rId4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Blip>
                <a:blip r:embed="rId5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 b="0" i="0">
              <a:latin typeface="+mn-ea"/>
              <a:ea typeface="+mn-ea"/>
            </a:endParaRPr>
          </a:p>
        </p:txBody>
      </p:sp>
      <p:sp>
        <p:nvSpPr>
          <p:cNvPr id="17" name="AutoShape 11"/>
          <p:cNvSpPr>
            <a:spLocks/>
          </p:cNvSpPr>
          <p:nvPr/>
        </p:nvSpPr>
        <p:spPr bwMode="auto">
          <a:xfrm>
            <a:off x="2644515" y="2896742"/>
            <a:ext cx="288925" cy="1458913"/>
          </a:xfrm>
          <a:prstGeom prst="leftBrace">
            <a:avLst>
              <a:gd name="adj1" fmla="val 56105"/>
              <a:gd name="adj2" fmla="val 50000"/>
            </a:avLst>
          </a:prstGeom>
          <a:noFill/>
          <a:ln w="3810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0000"/>
              </a:spcBef>
              <a:buBlip>
                <a:blip r:embed="rId2"/>
              </a:buBlip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Blip>
                <a:blip r:embed="rId3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Blip>
                <a:blip r:embed="rId4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Blip>
                <a:blip r:embed="rId5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 b="0" i="0">
              <a:latin typeface="+mn-ea"/>
              <a:ea typeface="+mn-ea"/>
            </a:endParaRPr>
          </a:p>
        </p:txBody>
      </p:sp>
      <p:sp>
        <p:nvSpPr>
          <p:cNvPr id="18" name="AutoShape 12"/>
          <p:cNvSpPr>
            <a:spLocks/>
          </p:cNvSpPr>
          <p:nvPr/>
        </p:nvSpPr>
        <p:spPr bwMode="auto">
          <a:xfrm>
            <a:off x="2641210" y="5325617"/>
            <a:ext cx="288925" cy="950913"/>
          </a:xfrm>
          <a:prstGeom prst="leftBrace">
            <a:avLst>
              <a:gd name="adj1" fmla="val 36569"/>
              <a:gd name="adj2" fmla="val 50000"/>
            </a:avLst>
          </a:prstGeom>
          <a:noFill/>
          <a:ln w="3810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0000"/>
              </a:spcBef>
              <a:buBlip>
                <a:blip r:embed="rId2"/>
              </a:buBlip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Blip>
                <a:blip r:embed="rId3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Blip>
                <a:blip r:embed="rId4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Blip>
                <a:blip r:embed="rId5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 b="0" i="0">
              <a:latin typeface="+mn-ea"/>
              <a:ea typeface="+mn-ea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592627" y="3265042"/>
            <a:ext cx="19796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Blip>
                <a:blip r:embed="rId2"/>
              </a:buBlip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Blip>
                <a:blip r:embed="rId3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Blip>
                <a:blip r:embed="rId4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Blip>
                <a:blip r:embed="rId5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400" i="0">
                <a:latin typeface="+mn-ea"/>
                <a:ea typeface="+mn-ea"/>
              </a:rPr>
              <a:t>UVEPROM</a:t>
            </a: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6592627" y="3906392"/>
            <a:ext cx="15128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Blip>
                <a:blip r:embed="rId2"/>
              </a:buBlip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Blip>
                <a:blip r:embed="rId3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Blip>
                <a:blip r:embed="rId4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Blip>
                <a:blip r:embed="rId5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400" i="0">
                <a:latin typeface="+mn-ea"/>
                <a:ea typeface="+mn-ea"/>
              </a:rPr>
              <a:t>E</a:t>
            </a:r>
            <a:r>
              <a:rPr lang="en-US" altLang="zh-CN" sz="2400" i="0" baseline="30000">
                <a:latin typeface="+mn-ea"/>
                <a:ea typeface="+mn-ea"/>
              </a:rPr>
              <a:t>2</a:t>
            </a:r>
            <a:r>
              <a:rPr lang="en-US" altLang="zh-CN" sz="2400" i="0">
                <a:latin typeface="+mn-ea"/>
                <a:ea typeface="+mn-ea"/>
              </a:rPr>
              <a:t>PROM</a:t>
            </a: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855273" y="3039617"/>
            <a:ext cx="22320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Blip>
                <a:blip r:embed="rId2"/>
              </a:buBlip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Blip>
                <a:blip r:embed="rId3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Blip>
                <a:blip r:embed="rId4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Blip>
                <a:blip r:embed="rId5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400" i="0">
                <a:latin typeface="+mn-ea"/>
                <a:ea typeface="+mn-ea"/>
              </a:rPr>
              <a:t>只读存储器</a:t>
            </a:r>
            <a:r>
              <a:rPr lang="en-US" altLang="zh-CN" sz="2400" i="0" smtClean="0">
                <a:latin typeface="+mn-ea"/>
                <a:ea typeface="+mn-ea"/>
              </a:rPr>
              <a:t>ROM</a:t>
            </a:r>
            <a:endParaRPr lang="en-US" altLang="zh-CN" sz="2400">
              <a:latin typeface="+mn-ea"/>
              <a:ea typeface="+mn-ea"/>
            </a:endParaRP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6592627" y="4458815"/>
            <a:ext cx="24844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Blip>
                <a:blip r:embed="rId2"/>
              </a:buBlip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Blip>
                <a:blip r:embed="rId3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Blip>
                <a:blip r:embed="rId4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Blip>
                <a:blip r:embed="rId5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400" i="0">
                <a:latin typeface="+mn-ea"/>
                <a:ea typeface="+mn-ea"/>
              </a:rPr>
              <a:t>Flash Memory</a:t>
            </a:r>
          </a:p>
        </p:txBody>
      </p:sp>
      <p:sp>
        <p:nvSpPr>
          <p:cNvPr id="23" name="AutoShape 21"/>
          <p:cNvSpPr>
            <a:spLocks/>
          </p:cNvSpPr>
          <p:nvPr/>
        </p:nvSpPr>
        <p:spPr bwMode="auto">
          <a:xfrm>
            <a:off x="6159240" y="3426967"/>
            <a:ext cx="287337" cy="1673225"/>
          </a:xfrm>
          <a:prstGeom prst="leftBrace">
            <a:avLst>
              <a:gd name="adj1" fmla="val 64702"/>
              <a:gd name="adj2" fmla="val 50000"/>
            </a:avLst>
          </a:prstGeom>
          <a:noFill/>
          <a:ln w="3810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0000"/>
              </a:spcBef>
              <a:buBlip>
                <a:blip r:embed="rId2"/>
              </a:buBlip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Blip>
                <a:blip r:embed="rId3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Blip>
                <a:blip r:embed="rId4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Blip>
                <a:blip r:embed="rId5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 b="0" i="0">
              <a:latin typeface="+mn-ea"/>
              <a:ea typeface="+mn-ea"/>
            </a:endParaRPr>
          </a:p>
        </p:txBody>
      </p:sp>
      <p:sp>
        <p:nvSpPr>
          <p:cNvPr id="24" name="AutoShape 24"/>
          <p:cNvSpPr>
            <a:spLocks noChangeArrowheads="1"/>
          </p:cNvSpPr>
          <p:nvPr/>
        </p:nvSpPr>
        <p:spPr bwMode="auto">
          <a:xfrm>
            <a:off x="4616984" y="4534248"/>
            <a:ext cx="1295400" cy="461962"/>
          </a:xfrm>
          <a:prstGeom prst="wedgeRectCallout">
            <a:avLst>
              <a:gd name="adj1" fmla="val 103473"/>
              <a:gd name="adj2" fmla="val -118130"/>
            </a:avLst>
          </a:prstGeom>
          <a:solidFill>
            <a:schemeClr val="accent1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Blip>
                <a:blip r:embed="rId2"/>
              </a:buBlip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Blip>
                <a:blip r:embed="rId3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Blip>
                <a:blip r:embed="rId4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Blip>
                <a:blip r:embed="rId5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i="0">
                <a:solidFill>
                  <a:srgbClr val="0000FF"/>
                </a:solidFill>
                <a:latin typeface="+mn-ea"/>
                <a:ea typeface="+mn-ea"/>
              </a:rPr>
              <a:t>电可擦除</a:t>
            </a:r>
          </a:p>
        </p:txBody>
      </p:sp>
      <p:sp>
        <p:nvSpPr>
          <p:cNvPr id="25" name="AutoShape 25"/>
          <p:cNvSpPr>
            <a:spLocks noChangeArrowheads="1"/>
          </p:cNvSpPr>
          <p:nvPr/>
        </p:nvSpPr>
        <p:spPr bwMode="auto">
          <a:xfrm>
            <a:off x="6845040" y="2481602"/>
            <a:ext cx="1727200" cy="506107"/>
          </a:xfrm>
          <a:prstGeom prst="wedgeRectCallout">
            <a:avLst>
              <a:gd name="adj1" fmla="val -45495"/>
              <a:gd name="adj2" fmla="val 106412"/>
            </a:avLst>
          </a:prstGeom>
          <a:solidFill>
            <a:schemeClr val="accent1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Blip>
                <a:blip r:embed="rId2"/>
              </a:buBlip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Blip>
                <a:blip r:embed="rId3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Blip>
                <a:blip r:embed="rId4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Blip>
                <a:blip r:embed="rId5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i="0">
                <a:solidFill>
                  <a:srgbClr val="0000FF"/>
                </a:solidFill>
                <a:latin typeface="+mn-ea"/>
                <a:ea typeface="+mn-ea"/>
              </a:rPr>
              <a:t>紫外线擦除</a:t>
            </a:r>
          </a:p>
        </p:txBody>
      </p:sp>
      <p:sp>
        <p:nvSpPr>
          <p:cNvPr id="26" name="AutoShape 27"/>
          <p:cNvSpPr>
            <a:spLocks noChangeArrowheads="1"/>
          </p:cNvSpPr>
          <p:nvPr/>
        </p:nvSpPr>
        <p:spPr bwMode="auto">
          <a:xfrm>
            <a:off x="6751228" y="5058943"/>
            <a:ext cx="1979612" cy="454025"/>
          </a:xfrm>
          <a:prstGeom prst="wedgeRectCallout">
            <a:avLst>
              <a:gd name="adj1" fmla="val -33638"/>
              <a:gd name="adj2" fmla="val -109475"/>
            </a:avLst>
          </a:prstGeom>
          <a:solidFill>
            <a:schemeClr val="accent1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Blip>
                <a:blip r:embed="rId2"/>
              </a:buBlip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Blip>
                <a:blip r:embed="rId3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Blip>
                <a:blip r:embed="rId4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Blip>
                <a:blip r:embed="rId5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i="0">
                <a:solidFill>
                  <a:srgbClr val="0000FF"/>
                </a:solidFill>
                <a:latin typeface="+mn-ea"/>
                <a:ea typeface="+mn-ea"/>
              </a:rPr>
              <a:t>快闪存储器</a:t>
            </a:r>
          </a:p>
        </p:txBody>
      </p:sp>
      <p:sp>
        <p:nvSpPr>
          <p:cNvPr id="29" name="AutoShape 27"/>
          <p:cNvSpPr>
            <a:spLocks noChangeArrowheads="1"/>
          </p:cNvSpPr>
          <p:nvPr/>
        </p:nvSpPr>
        <p:spPr bwMode="auto">
          <a:xfrm>
            <a:off x="5761422" y="5604989"/>
            <a:ext cx="1979612" cy="454025"/>
          </a:xfrm>
          <a:prstGeom prst="wedgeRectCallout">
            <a:avLst>
              <a:gd name="adj1" fmla="val -79829"/>
              <a:gd name="adj2" fmla="val -58487"/>
            </a:avLst>
          </a:prstGeom>
          <a:solidFill>
            <a:schemeClr val="accent1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Blip>
                <a:blip r:embed="rId2"/>
              </a:buBlip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Blip>
                <a:blip r:embed="rId3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Blip>
                <a:blip r:embed="rId4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Blip>
                <a:blip r:embed="rId5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smtClean="0">
                <a:solidFill>
                  <a:srgbClr val="0000FF"/>
                </a:solidFill>
                <a:latin typeface="+mn-ea"/>
                <a:ea typeface="+mn-ea"/>
              </a:rPr>
              <a:t>触发器</a:t>
            </a:r>
            <a:r>
              <a:rPr lang="zh-CN" altLang="en-US" sz="2000">
                <a:solidFill>
                  <a:srgbClr val="0000FF"/>
                </a:solidFill>
                <a:latin typeface="+mn-ea"/>
                <a:ea typeface="+mn-ea"/>
              </a:rPr>
              <a:t>组成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000" i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30" name="AutoShape 27"/>
          <p:cNvSpPr>
            <a:spLocks noChangeArrowheads="1"/>
          </p:cNvSpPr>
          <p:nvPr/>
        </p:nvSpPr>
        <p:spPr bwMode="auto">
          <a:xfrm>
            <a:off x="5698725" y="6336798"/>
            <a:ext cx="2292629" cy="454025"/>
          </a:xfrm>
          <a:prstGeom prst="wedgeRectCallout">
            <a:avLst>
              <a:gd name="adj1" fmla="val -64178"/>
              <a:gd name="adj2" fmla="val -43191"/>
            </a:avLst>
          </a:prstGeom>
          <a:solidFill>
            <a:schemeClr val="accent1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Blip>
                <a:blip r:embed="rId2"/>
              </a:buBlip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Blip>
                <a:blip r:embed="rId3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Blip>
                <a:blip r:embed="rId4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Blip>
                <a:blip r:embed="rId5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2000" smtClean="0">
                <a:solidFill>
                  <a:srgbClr val="0000FF"/>
                </a:solidFill>
                <a:latin typeface="+mn-ea"/>
                <a:ea typeface="+mn-ea"/>
              </a:rPr>
              <a:t>含电容，需要刷新</a:t>
            </a:r>
            <a:endParaRPr lang="zh-CN" altLang="en-US" sz="2000">
              <a:solidFill>
                <a:srgbClr val="0000FF"/>
              </a:solidFill>
              <a:latin typeface="+mn-ea"/>
              <a:ea typeface="+mn-ea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000" i="0">
              <a:solidFill>
                <a:srgbClr val="0000FF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1363478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9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9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0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 animBg="1"/>
      <p:bldP spid="17" grpId="0" animBg="1"/>
      <p:bldP spid="18" grpId="0" animBg="1"/>
      <p:bldP spid="19" grpId="0"/>
      <p:bldP spid="20" grpId="0"/>
      <p:bldP spid="21" grpId="0"/>
      <p:bldP spid="22" grpId="0"/>
      <p:bldP spid="23" grpId="0" animBg="1"/>
      <p:bldP spid="24" grpId="0" animBg="1"/>
      <p:bldP spid="25" grpId="0" animBg="1"/>
      <p:bldP spid="26" grpId="0" animBg="1"/>
      <p:bldP spid="29" grpId="0" animBg="1"/>
      <p:bldP spid="3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 bwMode="auto">
          <a:xfrm>
            <a:off x="0" y="0"/>
            <a:ext cx="9144000" cy="103498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95263" marR="0" indent="-1952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471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3756794"/>
              </p:ext>
            </p:extLst>
          </p:nvPr>
        </p:nvGraphicFramePr>
        <p:xfrm>
          <a:off x="4078288" y="1521460"/>
          <a:ext cx="4208462" cy="306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7" name="位图图像" r:id="rId3" imgW="3104762" imgH="2257740" progId="Paint.Picture">
                  <p:embed/>
                </p:oleObj>
              </mc:Choice>
              <mc:Fallback>
                <p:oleObj name="位图图像" r:id="rId3" imgW="3104762" imgH="225774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8288" y="1521460"/>
                        <a:ext cx="4208462" cy="3060700"/>
                      </a:xfrm>
                      <a:prstGeom prst="rect">
                        <a:avLst/>
                      </a:prstGeom>
                      <a:noFill/>
                      <a:ln w="57150" cmpd="thinThick">
                        <a:solidFill>
                          <a:srgbClr val="00CC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7" name="Text Box 9"/>
          <p:cNvSpPr txBox="1">
            <a:spLocks noChangeArrowheads="1"/>
          </p:cNvSpPr>
          <p:nvPr/>
        </p:nvSpPr>
        <p:spPr bwMode="auto">
          <a:xfrm>
            <a:off x="152400" y="19632"/>
            <a:ext cx="8839200" cy="1384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(2)</a:t>
            </a:r>
            <a:r>
              <a:rPr lang="zh-CN" altLang="en-US" sz="2400" b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转换器</a:t>
            </a:r>
            <a:r>
              <a: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有四个输入信号，化简后需用到</a:t>
            </a:r>
            <a:r>
              <a:rPr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个不同的乘积项，</a:t>
            </a:r>
            <a:r>
              <a: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组成</a:t>
            </a:r>
            <a:r>
              <a:rPr lang="en-US" altLang="zh-CN" sz="2400" b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400" b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</a:t>
            </a:r>
            <a:r>
              <a: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输出函数，故选用四输入的</a:t>
            </a:r>
            <a:r>
              <a:rPr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7×4PLA</a:t>
            </a:r>
            <a:r>
              <a: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实现，下图是四位自然二进制码转换为四位格雷码转换器</a:t>
            </a:r>
            <a:r>
              <a:rPr lang="en-US" altLang="zh-CN" sz="240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PLA</a:t>
            </a:r>
            <a:r>
              <a: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阵列图。</a:t>
            </a:r>
          </a:p>
        </p:txBody>
      </p:sp>
      <p:sp>
        <p:nvSpPr>
          <p:cNvPr id="124943" name="Text Box 15"/>
          <p:cNvSpPr txBox="1">
            <a:spLocks noChangeArrowheads="1"/>
          </p:cNvSpPr>
          <p:nvPr/>
        </p:nvSpPr>
        <p:spPr bwMode="auto">
          <a:xfrm>
            <a:off x="206375" y="4777090"/>
            <a:ext cx="8839200" cy="128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zh-CN" altLang="en-US" sz="2400" b="0">
                <a:latin typeface="+mn-ea"/>
                <a:ea typeface="+mn-ea"/>
                <a:cs typeface="Times New Roman" panose="02020603050405020304" pitchFamily="18" charset="0"/>
              </a:rPr>
              <a:t>用</a:t>
            </a:r>
            <a:r>
              <a:rPr lang="en-US" altLang="zh-CN" sz="2400">
                <a:latin typeface="+mn-ea"/>
                <a:cs typeface="Times New Roman" panose="02020603050405020304" pitchFamily="18" charset="0"/>
              </a:rPr>
              <a:t>PLA</a:t>
            </a:r>
            <a:r>
              <a:rPr lang="zh-CN" altLang="en-US" sz="2400" b="0" smtClean="0">
                <a:latin typeface="+mn-ea"/>
                <a:ea typeface="+mn-ea"/>
                <a:cs typeface="Times New Roman" panose="02020603050405020304" pitchFamily="18" charset="0"/>
              </a:rPr>
              <a:t>实现同样的的</a:t>
            </a:r>
            <a:r>
              <a:rPr lang="zh-CN" altLang="en-US" sz="2400" b="0">
                <a:latin typeface="+mn-ea"/>
                <a:ea typeface="+mn-ea"/>
                <a:cs typeface="Times New Roman" panose="02020603050405020304" pitchFamily="18" charset="0"/>
              </a:rPr>
              <a:t>逻辑</a:t>
            </a:r>
            <a:r>
              <a:rPr lang="zh-CN" altLang="en-US" sz="2400" b="0" smtClean="0">
                <a:latin typeface="+mn-ea"/>
                <a:ea typeface="+mn-ea"/>
                <a:cs typeface="Times New Roman" panose="02020603050405020304" pitchFamily="18" charset="0"/>
              </a:rPr>
              <a:t>功能，仅</a:t>
            </a:r>
            <a:r>
              <a:rPr lang="zh-CN" altLang="en-US" sz="2400" b="0">
                <a:latin typeface="+mn-ea"/>
                <a:ea typeface="+mn-ea"/>
                <a:cs typeface="Times New Roman" panose="02020603050405020304" pitchFamily="18" charset="0"/>
              </a:rPr>
              <a:t>用了七个乘积项，比</a:t>
            </a:r>
            <a:r>
              <a:rPr lang="en-US" altLang="zh-CN" sz="2400">
                <a:latin typeface="+mn-ea"/>
                <a:ea typeface="+mn-ea"/>
                <a:cs typeface="Times New Roman" panose="02020603050405020304" pitchFamily="18" charset="0"/>
              </a:rPr>
              <a:t>PROM</a:t>
            </a:r>
            <a:r>
              <a:rPr lang="zh-CN" altLang="en-US" sz="2400" b="0">
                <a:latin typeface="+mn-ea"/>
                <a:ea typeface="+mn-ea"/>
                <a:cs typeface="Times New Roman" panose="02020603050405020304" pitchFamily="18" charset="0"/>
              </a:rPr>
              <a:t>全译码少用</a:t>
            </a:r>
            <a:r>
              <a:rPr lang="en-US" altLang="zh-CN" sz="2400" b="0">
                <a:latin typeface="+mn-ea"/>
                <a:ea typeface="+mn-ea"/>
                <a:cs typeface="Times New Roman" panose="02020603050405020304" pitchFamily="18" charset="0"/>
              </a:rPr>
              <a:t>9</a:t>
            </a:r>
            <a:r>
              <a:rPr lang="zh-CN" altLang="en-US" sz="2400" b="0" smtClean="0">
                <a:latin typeface="+mn-ea"/>
                <a:ea typeface="+mn-ea"/>
                <a:cs typeface="Times New Roman" panose="02020603050405020304" pitchFamily="18" charset="0"/>
              </a:rPr>
              <a:t>个。因此降低</a:t>
            </a:r>
            <a:r>
              <a:rPr lang="zh-CN" altLang="en-US" sz="2400" b="0">
                <a:latin typeface="+mn-ea"/>
                <a:ea typeface="+mn-ea"/>
                <a:cs typeface="Times New Roman" panose="02020603050405020304" pitchFamily="18" charset="0"/>
              </a:rPr>
              <a:t>了</a:t>
            </a:r>
            <a:r>
              <a:rPr lang="zh-CN" altLang="en-US" sz="2400" b="0" smtClean="0">
                <a:latin typeface="+mn-ea"/>
                <a:ea typeface="+mn-ea"/>
                <a:cs typeface="Times New Roman" panose="02020603050405020304" pitchFamily="18" charset="0"/>
              </a:rPr>
              <a:t>芯片面积</a:t>
            </a:r>
            <a:r>
              <a:rPr lang="zh-CN" altLang="en-US" sz="2400" b="0">
                <a:latin typeface="+mn-ea"/>
                <a:ea typeface="+mn-ea"/>
                <a:cs typeface="Times New Roman" panose="02020603050405020304" pitchFamily="18" charset="0"/>
              </a:rPr>
              <a:t>，提高</a:t>
            </a:r>
            <a:r>
              <a:rPr lang="zh-CN" altLang="en-US" sz="2400" b="0">
                <a:latin typeface="+mn-ea"/>
                <a:ea typeface="+mn-ea"/>
                <a:cs typeface="Times New Roman" panose="02020603050405020304" pitchFamily="18" charset="0"/>
              </a:rPr>
              <a:t>了</a:t>
            </a:r>
            <a:r>
              <a:rPr lang="zh-CN" altLang="en-US" sz="2400" b="0" smtClean="0">
                <a:latin typeface="+mn-ea"/>
                <a:ea typeface="+mn-ea"/>
                <a:cs typeface="Times New Roman" panose="02020603050405020304" pitchFamily="18" charset="0"/>
              </a:rPr>
              <a:t>芯片利用率，在实现多</a:t>
            </a:r>
            <a:r>
              <a:rPr lang="zh-CN" altLang="en-US" sz="2400" b="0">
                <a:latin typeface="+mn-ea"/>
                <a:ea typeface="+mn-ea"/>
                <a:cs typeface="Times New Roman" panose="02020603050405020304" pitchFamily="18" charset="0"/>
              </a:rPr>
              <a:t>输入、多输出的</a:t>
            </a:r>
            <a:r>
              <a:rPr lang="zh-CN" altLang="en-US" sz="2400" b="0">
                <a:latin typeface="+mn-ea"/>
                <a:ea typeface="+mn-ea"/>
                <a:cs typeface="Times New Roman" panose="02020603050405020304" pitchFamily="18" charset="0"/>
              </a:rPr>
              <a:t>复杂</a:t>
            </a:r>
            <a:r>
              <a:rPr lang="zh-CN" altLang="en-US" sz="2400" b="0" smtClean="0">
                <a:latin typeface="+mn-ea"/>
                <a:ea typeface="+mn-ea"/>
                <a:cs typeface="Times New Roman" panose="02020603050405020304" pitchFamily="18" charset="0"/>
              </a:rPr>
              <a:t>逻辑函数方面较</a:t>
            </a:r>
            <a:r>
              <a:rPr lang="en-US" altLang="zh-CN" sz="2400" b="0">
                <a:latin typeface="+mn-ea"/>
                <a:ea typeface="+mn-ea"/>
                <a:cs typeface="Times New Roman" panose="02020603050405020304" pitchFamily="18" charset="0"/>
              </a:rPr>
              <a:t>PROM</a:t>
            </a:r>
            <a:r>
              <a:rPr lang="zh-CN" altLang="en-US" sz="2400" b="0">
                <a:latin typeface="+mn-ea"/>
                <a:ea typeface="+mn-ea"/>
                <a:cs typeface="Times New Roman" panose="02020603050405020304" pitchFamily="18" charset="0"/>
              </a:rPr>
              <a:t>有优越之处。</a:t>
            </a:r>
          </a:p>
        </p:txBody>
      </p:sp>
      <p:sp>
        <p:nvSpPr>
          <p:cNvPr id="124944" name="Text Box 16"/>
          <p:cNvSpPr txBox="1">
            <a:spLocks noChangeArrowheads="1"/>
          </p:cNvSpPr>
          <p:nvPr/>
        </p:nvSpPr>
        <p:spPr bwMode="auto">
          <a:xfrm>
            <a:off x="304800" y="6049156"/>
            <a:ext cx="8382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 b="1" smtClean="0">
                <a:solidFill>
                  <a:srgbClr val="003300"/>
                </a:solidFill>
                <a:latin typeface="+mn-ea"/>
                <a:ea typeface="+mn-ea"/>
                <a:cs typeface="Times New Roman" panose="02020603050405020304" pitchFamily="18" charset="0"/>
              </a:rPr>
              <a:t>PLA</a:t>
            </a:r>
            <a:r>
              <a:rPr lang="zh-CN" altLang="en-US" sz="2400" b="1">
                <a:solidFill>
                  <a:srgbClr val="003300"/>
                </a:solidFill>
                <a:latin typeface="+mn-ea"/>
                <a:ea typeface="+mn-ea"/>
                <a:cs typeface="Times New Roman" panose="02020603050405020304" pitchFamily="18" charset="0"/>
              </a:rPr>
              <a:t>除了能实现各种组合电路外，还可以在或阵列之后接入触发器组，作为反馈输入信号，</a:t>
            </a:r>
            <a:r>
              <a:rPr lang="zh-CN" altLang="en-US" sz="2400" b="1">
                <a:solidFill>
                  <a:srgbClr val="A50021"/>
                </a:solidFill>
                <a:latin typeface="+mn-ea"/>
                <a:ea typeface="+mn-ea"/>
                <a:cs typeface="Times New Roman" panose="02020603050405020304" pitchFamily="18" charset="0"/>
              </a:rPr>
              <a:t>实现时序逻辑电路</a:t>
            </a:r>
            <a:r>
              <a:rPr lang="zh-CN" altLang="en-US" sz="2400" b="1">
                <a:solidFill>
                  <a:srgbClr val="003300"/>
                </a:solidFill>
                <a:latin typeface="+mn-ea"/>
                <a:ea typeface="+mn-ea"/>
                <a:cs typeface="Times New Roman" panose="02020603050405020304" pitchFamily="18" charset="0"/>
              </a:rPr>
              <a:t>。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6967538" y="4335303"/>
            <a:ext cx="1152525" cy="530225"/>
            <a:chOff x="4404" y="2688"/>
            <a:chExt cx="726" cy="334"/>
          </a:xfrm>
        </p:grpSpPr>
        <p:sp>
          <p:nvSpPr>
            <p:cNvPr id="47139" name="AutoShape 20"/>
            <p:cNvSpPr>
              <a:spLocks/>
            </p:cNvSpPr>
            <p:nvPr/>
          </p:nvSpPr>
          <p:spPr bwMode="auto">
            <a:xfrm rot="-5400000">
              <a:off x="4680" y="2424"/>
              <a:ext cx="96" cy="624"/>
            </a:xfrm>
            <a:prstGeom prst="leftBrace">
              <a:avLst>
                <a:gd name="adj1" fmla="val 54167"/>
                <a:gd name="adj2" fmla="val 50000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140" name="Text Box 21"/>
            <p:cNvSpPr txBox="1">
              <a:spLocks noChangeArrowheads="1"/>
            </p:cNvSpPr>
            <p:nvPr/>
          </p:nvSpPr>
          <p:spPr bwMode="auto">
            <a:xfrm>
              <a:off x="4404" y="2772"/>
              <a:ext cx="7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zh-CN" altLang="en-US" sz="20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个输出</a:t>
              </a:r>
            </a:p>
          </p:txBody>
        </p:sp>
      </p:grpSp>
      <p:sp>
        <p:nvSpPr>
          <p:cNvPr id="124951" name="AutoShape 23"/>
          <p:cNvSpPr>
            <a:spLocks noChangeArrowheads="1"/>
          </p:cNvSpPr>
          <p:nvPr/>
        </p:nvSpPr>
        <p:spPr bwMode="auto">
          <a:xfrm>
            <a:off x="2755900" y="4262279"/>
            <a:ext cx="1905000" cy="609600"/>
          </a:xfrm>
          <a:prstGeom prst="wedgeRoundRectCallout">
            <a:avLst>
              <a:gd name="adj1" fmla="val 69300"/>
              <a:gd name="adj2" fmla="val -58023"/>
              <a:gd name="adj3" fmla="val 16667"/>
            </a:avLst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与阵列</a:t>
            </a:r>
          </a:p>
        </p:txBody>
      </p:sp>
      <p:sp>
        <p:nvSpPr>
          <p:cNvPr id="124952" name="AutoShape 24"/>
          <p:cNvSpPr>
            <a:spLocks noChangeArrowheads="1"/>
          </p:cNvSpPr>
          <p:nvPr/>
        </p:nvSpPr>
        <p:spPr bwMode="auto">
          <a:xfrm>
            <a:off x="5725319" y="4262279"/>
            <a:ext cx="1905000" cy="609600"/>
          </a:xfrm>
          <a:prstGeom prst="wedgeRoundRectCallout">
            <a:avLst>
              <a:gd name="adj1" fmla="val 32167"/>
              <a:gd name="adj2" fmla="val -101981"/>
              <a:gd name="adj3" fmla="val 16667"/>
            </a:avLst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或阵列</a:t>
            </a:r>
          </a:p>
        </p:txBody>
      </p:sp>
      <p:sp>
        <p:nvSpPr>
          <p:cNvPr id="124953" name="AutoShape 25"/>
          <p:cNvSpPr>
            <a:spLocks noChangeArrowheads="1"/>
          </p:cNvSpPr>
          <p:nvPr/>
        </p:nvSpPr>
        <p:spPr bwMode="auto">
          <a:xfrm>
            <a:off x="457200" y="1407160"/>
            <a:ext cx="2209800" cy="1066800"/>
          </a:xfrm>
          <a:prstGeom prst="wedgeRoundRectCallout">
            <a:avLst>
              <a:gd name="adj1" fmla="val 115949"/>
              <a:gd name="adj2" fmla="val -7440"/>
              <a:gd name="adj3" fmla="val 16667"/>
            </a:avLst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四个自然二进制码输入</a:t>
            </a:r>
          </a:p>
        </p:txBody>
      </p:sp>
      <p:sp>
        <p:nvSpPr>
          <p:cNvPr id="124956" name="Rectangle 28"/>
          <p:cNvSpPr>
            <a:spLocks noChangeArrowheads="1"/>
          </p:cNvSpPr>
          <p:nvPr/>
        </p:nvSpPr>
        <p:spPr bwMode="auto">
          <a:xfrm>
            <a:off x="4191000" y="3636010"/>
            <a:ext cx="414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</a:p>
        </p:txBody>
      </p:sp>
      <p:sp>
        <p:nvSpPr>
          <p:cNvPr id="124957" name="Line 29"/>
          <p:cNvSpPr>
            <a:spLocks noChangeShapeType="1"/>
          </p:cNvSpPr>
          <p:nvPr/>
        </p:nvSpPr>
        <p:spPr bwMode="auto">
          <a:xfrm>
            <a:off x="4391025" y="3836035"/>
            <a:ext cx="2667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4958" name="Rectangle 30"/>
          <p:cNvSpPr>
            <a:spLocks noChangeArrowheads="1"/>
          </p:cNvSpPr>
          <p:nvPr/>
        </p:nvSpPr>
        <p:spPr bwMode="auto">
          <a:xfrm>
            <a:off x="6829425" y="3626485"/>
            <a:ext cx="414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</a:p>
        </p:txBody>
      </p:sp>
      <p:sp>
        <p:nvSpPr>
          <p:cNvPr id="124959" name="Line 31"/>
          <p:cNvSpPr>
            <a:spLocks noChangeShapeType="1"/>
          </p:cNvSpPr>
          <p:nvPr/>
        </p:nvSpPr>
        <p:spPr bwMode="auto">
          <a:xfrm>
            <a:off x="7038975" y="3826510"/>
            <a:ext cx="0" cy="285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4961" name="Rectangle 33"/>
          <p:cNvSpPr>
            <a:spLocks noChangeArrowheads="1"/>
          </p:cNvSpPr>
          <p:nvPr/>
        </p:nvSpPr>
        <p:spPr bwMode="auto">
          <a:xfrm>
            <a:off x="5667375" y="1969135"/>
            <a:ext cx="414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</a:p>
        </p:txBody>
      </p:sp>
      <p:sp>
        <p:nvSpPr>
          <p:cNvPr id="124962" name="Rectangle 34"/>
          <p:cNvSpPr>
            <a:spLocks noChangeArrowheads="1"/>
          </p:cNvSpPr>
          <p:nvPr/>
        </p:nvSpPr>
        <p:spPr bwMode="auto">
          <a:xfrm>
            <a:off x="5953125" y="1969135"/>
            <a:ext cx="414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</a:p>
        </p:txBody>
      </p:sp>
      <p:sp>
        <p:nvSpPr>
          <p:cNvPr id="124963" name="Line 35"/>
          <p:cNvSpPr>
            <a:spLocks noChangeShapeType="1"/>
          </p:cNvSpPr>
          <p:nvPr/>
        </p:nvSpPr>
        <p:spPr bwMode="auto">
          <a:xfrm>
            <a:off x="5867400" y="2178685"/>
            <a:ext cx="2057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4964" name="Rectangle 36"/>
          <p:cNvSpPr>
            <a:spLocks noChangeArrowheads="1"/>
          </p:cNvSpPr>
          <p:nvPr/>
        </p:nvSpPr>
        <p:spPr bwMode="auto">
          <a:xfrm>
            <a:off x="5362575" y="2254885"/>
            <a:ext cx="414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</a:p>
        </p:txBody>
      </p:sp>
      <p:sp>
        <p:nvSpPr>
          <p:cNvPr id="124965" name="Rectangle 37"/>
          <p:cNvSpPr>
            <a:spLocks noChangeArrowheads="1"/>
          </p:cNvSpPr>
          <p:nvPr/>
        </p:nvSpPr>
        <p:spPr bwMode="auto">
          <a:xfrm>
            <a:off x="6248400" y="2254885"/>
            <a:ext cx="414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</a:p>
        </p:txBody>
      </p:sp>
      <p:sp>
        <p:nvSpPr>
          <p:cNvPr id="124966" name="Line 38"/>
          <p:cNvSpPr>
            <a:spLocks noChangeShapeType="1"/>
          </p:cNvSpPr>
          <p:nvPr/>
        </p:nvSpPr>
        <p:spPr bwMode="auto">
          <a:xfrm>
            <a:off x="5562600" y="2454910"/>
            <a:ext cx="2362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4967" name="Rectangle 39"/>
          <p:cNvSpPr>
            <a:spLocks noChangeArrowheads="1"/>
          </p:cNvSpPr>
          <p:nvPr/>
        </p:nvSpPr>
        <p:spPr bwMode="auto">
          <a:xfrm>
            <a:off x="7705725" y="1969135"/>
            <a:ext cx="414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</a:p>
        </p:txBody>
      </p:sp>
      <p:sp>
        <p:nvSpPr>
          <p:cNvPr id="124968" name="Rectangle 40"/>
          <p:cNvSpPr>
            <a:spLocks noChangeArrowheads="1"/>
          </p:cNvSpPr>
          <p:nvPr/>
        </p:nvSpPr>
        <p:spPr bwMode="auto">
          <a:xfrm>
            <a:off x="7715250" y="2254885"/>
            <a:ext cx="414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</a:p>
        </p:txBody>
      </p:sp>
      <p:sp>
        <p:nvSpPr>
          <p:cNvPr id="124969" name="Line 41"/>
          <p:cNvSpPr>
            <a:spLocks noChangeShapeType="1"/>
          </p:cNvSpPr>
          <p:nvPr/>
        </p:nvSpPr>
        <p:spPr bwMode="auto">
          <a:xfrm flipH="1">
            <a:off x="7924800" y="2169160"/>
            <a:ext cx="0" cy="1981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441385" y="2325311"/>
            <a:ext cx="2637923" cy="2063340"/>
            <a:chOff x="3651" y="2061"/>
            <a:chExt cx="1774" cy="1452"/>
          </a:xfrm>
        </p:grpSpPr>
        <p:graphicFrame>
          <p:nvGraphicFramePr>
            <p:cNvPr id="47135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62911975"/>
                </p:ext>
              </p:extLst>
            </p:nvPr>
          </p:nvGraphicFramePr>
          <p:xfrm>
            <a:off x="3651" y="2061"/>
            <a:ext cx="846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28" name="公式" r:id="rId5" imgW="558800" imgH="228600" progId="Equation.3">
                    <p:embed/>
                  </p:oleObj>
                </mc:Choice>
                <mc:Fallback>
                  <p:oleObj name="公式" r:id="rId5" imgW="5588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2061"/>
                          <a:ext cx="846" cy="3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36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50205415"/>
                </p:ext>
              </p:extLst>
            </p:nvPr>
          </p:nvGraphicFramePr>
          <p:xfrm>
            <a:off x="3655" y="2419"/>
            <a:ext cx="1657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29" name="公式" r:id="rId7" imgW="1143000" imgH="241200" progId="Equation.3">
                    <p:embed/>
                  </p:oleObj>
                </mc:Choice>
                <mc:Fallback>
                  <p:oleObj name="公式" r:id="rId7" imgW="11430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5" y="2419"/>
                          <a:ext cx="1657" cy="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37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4157801"/>
                </p:ext>
              </p:extLst>
            </p:nvPr>
          </p:nvGraphicFramePr>
          <p:xfrm>
            <a:off x="3656" y="2790"/>
            <a:ext cx="1769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30" name="公式" r:id="rId9" imgW="1130300" imgH="228600" progId="Equation.3">
                    <p:embed/>
                  </p:oleObj>
                </mc:Choice>
                <mc:Fallback>
                  <p:oleObj name="公式" r:id="rId9" imgW="11303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6" y="2790"/>
                          <a:ext cx="1769" cy="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38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92498516"/>
                </p:ext>
              </p:extLst>
            </p:nvPr>
          </p:nvGraphicFramePr>
          <p:xfrm>
            <a:off x="3661" y="3157"/>
            <a:ext cx="1639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31" name="公式" r:id="rId11" imgW="1129810" imgH="241195" progId="Equation.3">
                    <p:embed/>
                  </p:oleObj>
                </mc:Choice>
                <mc:Fallback>
                  <p:oleObj name="公式" r:id="rId11" imgW="1129810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1" y="3157"/>
                          <a:ext cx="1639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58"/>
          <p:cNvGrpSpPr>
            <a:grpSpLocks/>
          </p:cNvGrpSpPr>
          <p:nvPr/>
        </p:nvGrpSpPr>
        <p:grpSpPr bwMode="auto">
          <a:xfrm>
            <a:off x="539750" y="2180273"/>
            <a:ext cx="3455988" cy="1657350"/>
            <a:chOff x="340" y="1207"/>
            <a:chExt cx="2177" cy="1044"/>
          </a:xfrm>
        </p:grpSpPr>
        <p:sp>
          <p:nvSpPr>
            <p:cNvPr id="47133" name="AutoShape 26"/>
            <p:cNvSpPr>
              <a:spLocks noChangeArrowheads="1"/>
            </p:cNvSpPr>
            <p:nvPr/>
          </p:nvSpPr>
          <p:spPr bwMode="auto">
            <a:xfrm>
              <a:off x="340" y="1480"/>
              <a:ext cx="1392" cy="480"/>
            </a:xfrm>
            <a:prstGeom prst="wedgeRoundRectCallout">
              <a:avLst>
                <a:gd name="adj1" fmla="val 88148"/>
                <a:gd name="adj2" fmla="val -1875"/>
                <a:gd name="adj3" fmla="val 16667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七个乘积项</a:t>
              </a:r>
            </a:p>
          </p:txBody>
        </p:sp>
        <p:sp>
          <p:nvSpPr>
            <p:cNvPr id="47134" name="AutoShape 57"/>
            <p:cNvSpPr>
              <a:spLocks/>
            </p:cNvSpPr>
            <p:nvPr/>
          </p:nvSpPr>
          <p:spPr bwMode="auto">
            <a:xfrm>
              <a:off x="2336" y="1207"/>
              <a:ext cx="181" cy="1044"/>
            </a:xfrm>
            <a:prstGeom prst="leftBrace">
              <a:avLst>
                <a:gd name="adj1" fmla="val 48066"/>
                <a:gd name="adj2" fmla="val 50000"/>
              </a:avLst>
            </a:prstGeom>
            <a:noFill/>
            <a:ln w="2857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129" name="Line 59"/>
          <p:cNvSpPr>
            <a:spLocks noChangeShapeType="1"/>
          </p:cNvSpPr>
          <p:nvPr/>
        </p:nvSpPr>
        <p:spPr bwMode="auto">
          <a:xfrm>
            <a:off x="4625975" y="1691323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30" name="Line 60"/>
          <p:cNvSpPr>
            <a:spLocks noChangeShapeType="1"/>
          </p:cNvSpPr>
          <p:nvPr/>
        </p:nvSpPr>
        <p:spPr bwMode="auto">
          <a:xfrm>
            <a:off x="5178425" y="1688148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31" name="Line 61"/>
          <p:cNvSpPr>
            <a:spLocks noChangeShapeType="1"/>
          </p:cNvSpPr>
          <p:nvPr/>
        </p:nvSpPr>
        <p:spPr bwMode="auto">
          <a:xfrm>
            <a:off x="5772150" y="169291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32" name="Line 62"/>
          <p:cNvSpPr>
            <a:spLocks noChangeShapeType="1"/>
          </p:cNvSpPr>
          <p:nvPr/>
        </p:nvSpPr>
        <p:spPr bwMode="auto">
          <a:xfrm>
            <a:off x="6391275" y="1689735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3939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249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249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1249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4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4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49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49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49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4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49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49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4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4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49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49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24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24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249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249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3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24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24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249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249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249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24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43" grpId="0" autoUpdateAnimBg="0"/>
      <p:bldP spid="124944" grpId="0" autoUpdateAnimBg="0"/>
      <p:bldP spid="124951" grpId="0" animBg="1" autoUpdateAnimBg="0"/>
      <p:bldP spid="124952" grpId="0" animBg="1" autoUpdateAnimBg="0"/>
      <p:bldP spid="124953" grpId="0" animBg="1" autoUpdateAnimBg="0"/>
      <p:bldP spid="124956" grpId="0" autoUpdateAnimBg="0"/>
      <p:bldP spid="124957" grpId="0" animBg="1"/>
      <p:bldP spid="124958" grpId="0" autoUpdateAnimBg="0"/>
      <p:bldP spid="124959" grpId="0" animBg="1"/>
      <p:bldP spid="124961" grpId="0" autoUpdateAnimBg="0"/>
      <p:bldP spid="124962" grpId="0" autoUpdateAnimBg="0"/>
      <p:bldP spid="124963" grpId="0" animBg="1"/>
      <p:bldP spid="124964" grpId="0" autoUpdateAnimBg="0"/>
      <p:bldP spid="124965" grpId="0" autoUpdateAnimBg="0"/>
      <p:bldP spid="124966" grpId="0" animBg="1"/>
      <p:bldP spid="124967" grpId="0" autoUpdateAnimBg="0"/>
      <p:bldP spid="124968" grpId="0" autoUpdateAnimBg="0"/>
      <p:bldP spid="12496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矩形 131"/>
          <p:cNvSpPr/>
          <p:nvPr/>
        </p:nvSpPr>
        <p:spPr bwMode="auto">
          <a:xfrm>
            <a:off x="0" y="0"/>
            <a:ext cx="9144000" cy="103498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95263" marR="0" indent="-1952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48131" name="Group 122"/>
          <p:cNvGrpSpPr>
            <a:grpSpLocks/>
          </p:cNvGrpSpPr>
          <p:nvPr/>
        </p:nvGrpSpPr>
        <p:grpSpPr bwMode="auto">
          <a:xfrm>
            <a:off x="609600" y="2041488"/>
            <a:ext cx="4724400" cy="4876800"/>
            <a:chOff x="384" y="1248"/>
            <a:chExt cx="2976" cy="3072"/>
          </a:xfrm>
        </p:grpSpPr>
        <p:sp>
          <p:nvSpPr>
            <p:cNvPr id="48179" name="Rectangle 39"/>
            <p:cNvSpPr>
              <a:spLocks noChangeArrowheads="1"/>
            </p:cNvSpPr>
            <p:nvPr/>
          </p:nvSpPr>
          <p:spPr bwMode="auto">
            <a:xfrm>
              <a:off x="2339" y="2335"/>
              <a:ext cx="343" cy="51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180" name="AutoShape 40"/>
            <p:cNvSpPr>
              <a:spLocks noChangeArrowheads="1"/>
            </p:cNvSpPr>
            <p:nvPr/>
          </p:nvSpPr>
          <p:spPr bwMode="auto">
            <a:xfrm rot="5400000">
              <a:off x="2329" y="2579"/>
              <a:ext cx="98" cy="77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181" name="Text Box 41"/>
            <p:cNvSpPr txBox="1">
              <a:spLocks noChangeArrowheads="1"/>
            </p:cNvSpPr>
            <p:nvPr/>
          </p:nvSpPr>
          <p:spPr bwMode="auto">
            <a:xfrm>
              <a:off x="2328" y="2376"/>
              <a:ext cx="48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96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9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zh-CN" sz="90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lang="en-US" altLang="zh-CN" sz="9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zh-CN" sz="1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96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  <a:p>
              <a:pPr algn="just">
                <a:lnSpc>
                  <a:spcPct val="96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</a:p>
            <a:p>
              <a:pPr algn="just">
                <a:lnSpc>
                  <a:spcPct val="96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CN" sz="10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zh-CN" sz="1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182" name="Line 42"/>
            <p:cNvSpPr>
              <a:spLocks noChangeShapeType="1"/>
            </p:cNvSpPr>
            <p:nvPr/>
          </p:nvSpPr>
          <p:spPr bwMode="auto">
            <a:xfrm>
              <a:off x="2553" y="2658"/>
              <a:ext cx="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83" name="Line 43"/>
            <p:cNvSpPr>
              <a:spLocks noChangeShapeType="1"/>
            </p:cNvSpPr>
            <p:nvPr/>
          </p:nvSpPr>
          <p:spPr bwMode="auto">
            <a:xfrm flipH="1">
              <a:off x="2179" y="2623"/>
              <a:ext cx="15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84" name="Line 44"/>
            <p:cNvSpPr>
              <a:spLocks noChangeShapeType="1"/>
            </p:cNvSpPr>
            <p:nvPr/>
          </p:nvSpPr>
          <p:spPr bwMode="auto">
            <a:xfrm>
              <a:off x="2176" y="2623"/>
              <a:ext cx="0" cy="5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85" name="Oval 45"/>
            <p:cNvSpPr>
              <a:spLocks noChangeArrowheads="1"/>
            </p:cNvSpPr>
            <p:nvPr/>
          </p:nvSpPr>
          <p:spPr bwMode="auto">
            <a:xfrm>
              <a:off x="2691" y="2712"/>
              <a:ext cx="51" cy="5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186" name="Line 46"/>
            <p:cNvSpPr>
              <a:spLocks noChangeShapeType="1"/>
            </p:cNvSpPr>
            <p:nvPr/>
          </p:nvSpPr>
          <p:spPr bwMode="auto">
            <a:xfrm>
              <a:off x="2746" y="2739"/>
              <a:ext cx="1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87" name="Line 47"/>
            <p:cNvSpPr>
              <a:spLocks noChangeShapeType="1"/>
            </p:cNvSpPr>
            <p:nvPr/>
          </p:nvSpPr>
          <p:spPr bwMode="auto">
            <a:xfrm>
              <a:off x="2682" y="2452"/>
              <a:ext cx="1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88" name="Rectangle 48"/>
            <p:cNvSpPr>
              <a:spLocks noChangeArrowheads="1"/>
            </p:cNvSpPr>
            <p:nvPr/>
          </p:nvSpPr>
          <p:spPr bwMode="auto">
            <a:xfrm>
              <a:off x="2339" y="2847"/>
              <a:ext cx="343" cy="51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189" name="AutoShape 49"/>
            <p:cNvSpPr>
              <a:spLocks noChangeArrowheads="1"/>
            </p:cNvSpPr>
            <p:nvPr/>
          </p:nvSpPr>
          <p:spPr bwMode="auto">
            <a:xfrm rot="5400000">
              <a:off x="2329" y="3091"/>
              <a:ext cx="98" cy="77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190" name="Text Box 50"/>
            <p:cNvSpPr txBox="1">
              <a:spLocks noChangeArrowheads="1"/>
            </p:cNvSpPr>
            <p:nvPr/>
          </p:nvSpPr>
          <p:spPr bwMode="auto">
            <a:xfrm>
              <a:off x="2328" y="2880"/>
              <a:ext cx="514" cy="6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96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9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zh-CN" sz="90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altLang="zh-CN" sz="9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zh-CN" sz="1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96000"/>
                </a:lnSpc>
                <a:spcBef>
                  <a:spcPct val="0"/>
                </a:spcBef>
                <a:buFontTx/>
                <a:buNone/>
              </a:pPr>
              <a:endPara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96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</a:p>
            <a:p>
              <a:pPr algn="just">
                <a:lnSpc>
                  <a:spcPct val="96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altLang="zh-CN" sz="10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zh-CN" sz="1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191" name="Line 51"/>
            <p:cNvSpPr>
              <a:spLocks noChangeShapeType="1"/>
            </p:cNvSpPr>
            <p:nvPr/>
          </p:nvSpPr>
          <p:spPr bwMode="auto">
            <a:xfrm>
              <a:off x="2553" y="3170"/>
              <a:ext cx="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92" name="Line 52"/>
            <p:cNvSpPr>
              <a:spLocks noChangeShapeType="1"/>
            </p:cNvSpPr>
            <p:nvPr/>
          </p:nvSpPr>
          <p:spPr bwMode="auto">
            <a:xfrm flipH="1">
              <a:off x="2167" y="3135"/>
              <a:ext cx="1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93" name="Line 53"/>
            <p:cNvSpPr>
              <a:spLocks noChangeShapeType="1"/>
            </p:cNvSpPr>
            <p:nvPr/>
          </p:nvSpPr>
          <p:spPr bwMode="auto">
            <a:xfrm>
              <a:off x="2176" y="3135"/>
              <a:ext cx="0" cy="5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94" name="Oval 54"/>
            <p:cNvSpPr>
              <a:spLocks noChangeArrowheads="1"/>
            </p:cNvSpPr>
            <p:nvPr/>
          </p:nvSpPr>
          <p:spPr bwMode="auto">
            <a:xfrm>
              <a:off x="2691" y="3224"/>
              <a:ext cx="51" cy="5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195" name="Line 55"/>
            <p:cNvSpPr>
              <a:spLocks noChangeShapeType="1"/>
            </p:cNvSpPr>
            <p:nvPr/>
          </p:nvSpPr>
          <p:spPr bwMode="auto">
            <a:xfrm>
              <a:off x="2742" y="3252"/>
              <a:ext cx="1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96" name="Line 56"/>
            <p:cNvSpPr>
              <a:spLocks noChangeShapeType="1"/>
            </p:cNvSpPr>
            <p:nvPr/>
          </p:nvSpPr>
          <p:spPr bwMode="auto">
            <a:xfrm>
              <a:off x="2682" y="2964"/>
              <a:ext cx="12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97" name="Rectangle 57"/>
            <p:cNvSpPr>
              <a:spLocks noChangeArrowheads="1"/>
            </p:cNvSpPr>
            <p:nvPr/>
          </p:nvSpPr>
          <p:spPr bwMode="auto">
            <a:xfrm>
              <a:off x="2339" y="3359"/>
              <a:ext cx="343" cy="51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198" name="AutoShape 58"/>
            <p:cNvSpPr>
              <a:spLocks noChangeArrowheads="1"/>
            </p:cNvSpPr>
            <p:nvPr/>
          </p:nvSpPr>
          <p:spPr bwMode="auto">
            <a:xfrm rot="5400000">
              <a:off x="2329" y="3603"/>
              <a:ext cx="98" cy="77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199" name="Text Box 59"/>
            <p:cNvSpPr txBox="1">
              <a:spLocks noChangeArrowheads="1"/>
            </p:cNvSpPr>
            <p:nvPr/>
          </p:nvSpPr>
          <p:spPr bwMode="auto">
            <a:xfrm>
              <a:off x="2340" y="3396"/>
              <a:ext cx="514" cy="6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96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9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zh-CN" sz="90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lang="en-US" altLang="zh-CN" sz="9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zh-CN" sz="1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96000"/>
                </a:lnSpc>
                <a:spcBef>
                  <a:spcPct val="0"/>
                </a:spcBef>
                <a:buFontTx/>
                <a:buNone/>
              </a:pPr>
              <a:endPara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96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</a:p>
            <a:p>
              <a:pPr algn="just">
                <a:lnSpc>
                  <a:spcPct val="96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altLang="zh-CN" sz="10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Q</a:t>
              </a:r>
              <a:r>
                <a:rPr lang="en-US" altLang="zh-CN" sz="1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200" name="Line 60"/>
            <p:cNvSpPr>
              <a:spLocks noChangeShapeType="1"/>
            </p:cNvSpPr>
            <p:nvPr/>
          </p:nvSpPr>
          <p:spPr bwMode="auto">
            <a:xfrm>
              <a:off x="2553" y="3682"/>
              <a:ext cx="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01" name="Line 61"/>
            <p:cNvSpPr>
              <a:spLocks noChangeShapeType="1"/>
            </p:cNvSpPr>
            <p:nvPr/>
          </p:nvSpPr>
          <p:spPr bwMode="auto">
            <a:xfrm flipH="1">
              <a:off x="2167" y="3647"/>
              <a:ext cx="1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02" name="Line 62"/>
            <p:cNvSpPr>
              <a:spLocks noChangeShapeType="1"/>
            </p:cNvSpPr>
            <p:nvPr/>
          </p:nvSpPr>
          <p:spPr bwMode="auto">
            <a:xfrm>
              <a:off x="2176" y="3647"/>
              <a:ext cx="0" cy="5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03" name="Oval 63"/>
            <p:cNvSpPr>
              <a:spLocks noChangeArrowheads="1"/>
            </p:cNvSpPr>
            <p:nvPr/>
          </p:nvSpPr>
          <p:spPr bwMode="auto">
            <a:xfrm>
              <a:off x="2691" y="3736"/>
              <a:ext cx="51" cy="5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204" name="Line 64"/>
            <p:cNvSpPr>
              <a:spLocks noChangeShapeType="1"/>
            </p:cNvSpPr>
            <p:nvPr/>
          </p:nvSpPr>
          <p:spPr bwMode="auto">
            <a:xfrm>
              <a:off x="2742" y="3764"/>
              <a:ext cx="1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05" name="Line 65"/>
            <p:cNvSpPr>
              <a:spLocks noChangeShapeType="1"/>
            </p:cNvSpPr>
            <p:nvPr/>
          </p:nvSpPr>
          <p:spPr bwMode="auto">
            <a:xfrm>
              <a:off x="2682" y="3476"/>
              <a:ext cx="12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06" name="Line 66"/>
            <p:cNvSpPr>
              <a:spLocks noChangeShapeType="1"/>
            </p:cNvSpPr>
            <p:nvPr/>
          </p:nvSpPr>
          <p:spPr bwMode="auto">
            <a:xfrm flipV="1">
              <a:off x="2802" y="2092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07" name="Line 67"/>
            <p:cNvSpPr>
              <a:spLocks noChangeShapeType="1"/>
            </p:cNvSpPr>
            <p:nvPr/>
          </p:nvSpPr>
          <p:spPr bwMode="auto">
            <a:xfrm flipV="1">
              <a:off x="2922" y="1975"/>
              <a:ext cx="0" cy="7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08" name="Line 68"/>
            <p:cNvSpPr>
              <a:spLocks noChangeShapeType="1"/>
            </p:cNvSpPr>
            <p:nvPr/>
          </p:nvSpPr>
          <p:spPr bwMode="auto">
            <a:xfrm>
              <a:off x="2789" y="2964"/>
              <a:ext cx="2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09" name="Line 69"/>
            <p:cNvSpPr>
              <a:spLocks noChangeShapeType="1"/>
            </p:cNvSpPr>
            <p:nvPr/>
          </p:nvSpPr>
          <p:spPr bwMode="auto">
            <a:xfrm>
              <a:off x="2892" y="3252"/>
              <a:ext cx="25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10" name="Line 70"/>
            <p:cNvSpPr>
              <a:spLocks noChangeShapeType="1"/>
            </p:cNvSpPr>
            <p:nvPr/>
          </p:nvSpPr>
          <p:spPr bwMode="auto">
            <a:xfrm>
              <a:off x="2792" y="3476"/>
              <a:ext cx="4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11" name="Line 71"/>
            <p:cNvSpPr>
              <a:spLocks noChangeShapeType="1"/>
            </p:cNvSpPr>
            <p:nvPr/>
          </p:nvSpPr>
          <p:spPr bwMode="auto">
            <a:xfrm>
              <a:off x="2904" y="3764"/>
              <a:ext cx="45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12" name="Line 72"/>
            <p:cNvSpPr>
              <a:spLocks noChangeShapeType="1"/>
            </p:cNvSpPr>
            <p:nvPr/>
          </p:nvSpPr>
          <p:spPr bwMode="auto">
            <a:xfrm flipH="1" flipV="1">
              <a:off x="3033" y="1857"/>
              <a:ext cx="0" cy="11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13" name="Line 73"/>
            <p:cNvSpPr>
              <a:spLocks noChangeShapeType="1"/>
            </p:cNvSpPr>
            <p:nvPr/>
          </p:nvSpPr>
          <p:spPr bwMode="auto">
            <a:xfrm flipH="1" flipV="1">
              <a:off x="3144" y="1694"/>
              <a:ext cx="1" cy="15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14" name="Line 74"/>
            <p:cNvSpPr>
              <a:spLocks noChangeShapeType="1"/>
            </p:cNvSpPr>
            <p:nvPr/>
          </p:nvSpPr>
          <p:spPr bwMode="auto">
            <a:xfrm flipV="1">
              <a:off x="3257" y="1568"/>
              <a:ext cx="0" cy="19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15" name="Line 75"/>
            <p:cNvSpPr>
              <a:spLocks noChangeShapeType="1"/>
            </p:cNvSpPr>
            <p:nvPr/>
          </p:nvSpPr>
          <p:spPr bwMode="auto">
            <a:xfrm flipV="1">
              <a:off x="3359" y="1411"/>
              <a:ext cx="1" cy="23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16" name="Text Box 76"/>
            <p:cNvSpPr txBox="1">
              <a:spLocks noChangeArrowheads="1"/>
            </p:cNvSpPr>
            <p:nvPr/>
          </p:nvSpPr>
          <p:spPr bwMode="auto">
            <a:xfrm>
              <a:off x="2844" y="3936"/>
              <a:ext cx="454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9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zh-CN" sz="1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CC</a:t>
              </a:r>
              <a:endPara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217" name="Text Box 77"/>
            <p:cNvSpPr txBox="1">
              <a:spLocks noChangeArrowheads="1"/>
            </p:cNvSpPr>
            <p:nvPr/>
          </p:nvSpPr>
          <p:spPr bwMode="auto">
            <a:xfrm>
              <a:off x="2149" y="4080"/>
              <a:ext cx="35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900">
                  <a:latin typeface="Times New Roman" panose="02020603050405020304" pitchFamily="18" charset="0"/>
                  <a:cs typeface="Times New Roman" panose="02020603050405020304" pitchFamily="18" charset="0"/>
                </a:rPr>
                <a:t>CP</a:t>
              </a:r>
            </a:p>
          </p:txBody>
        </p:sp>
        <p:sp>
          <p:nvSpPr>
            <p:cNvPr id="48218" name="Line 78"/>
            <p:cNvSpPr>
              <a:spLocks noChangeShapeType="1"/>
            </p:cNvSpPr>
            <p:nvPr/>
          </p:nvSpPr>
          <p:spPr bwMode="auto">
            <a:xfrm flipH="1">
              <a:off x="384" y="2092"/>
              <a:ext cx="241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19" name="Line 79"/>
            <p:cNvSpPr>
              <a:spLocks noChangeShapeType="1"/>
            </p:cNvSpPr>
            <p:nvPr/>
          </p:nvSpPr>
          <p:spPr bwMode="auto">
            <a:xfrm flipH="1">
              <a:off x="384" y="1975"/>
              <a:ext cx="253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20" name="Line 80"/>
            <p:cNvSpPr>
              <a:spLocks noChangeShapeType="1"/>
            </p:cNvSpPr>
            <p:nvPr/>
          </p:nvSpPr>
          <p:spPr bwMode="auto">
            <a:xfrm flipH="1">
              <a:off x="384" y="1849"/>
              <a:ext cx="264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21" name="Line 81"/>
            <p:cNvSpPr>
              <a:spLocks noChangeShapeType="1"/>
            </p:cNvSpPr>
            <p:nvPr/>
          </p:nvSpPr>
          <p:spPr bwMode="auto">
            <a:xfrm flipH="1">
              <a:off x="384" y="1688"/>
              <a:ext cx="27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22" name="Line 82"/>
            <p:cNvSpPr>
              <a:spLocks noChangeShapeType="1"/>
            </p:cNvSpPr>
            <p:nvPr/>
          </p:nvSpPr>
          <p:spPr bwMode="auto">
            <a:xfrm flipH="1">
              <a:off x="392" y="1562"/>
              <a:ext cx="286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23" name="Line 83"/>
            <p:cNvSpPr>
              <a:spLocks noChangeShapeType="1"/>
            </p:cNvSpPr>
            <p:nvPr/>
          </p:nvSpPr>
          <p:spPr bwMode="auto">
            <a:xfrm flipH="1">
              <a:off x="392" y="1410"/>
              <a:ext cx="296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24" name="Line 84"/>
            <p:cNvSpPr>
              <a:spLocks noChangeShapeType="1"/>
            </p:cNvSpPr>
            <p:nvPr/>
          </p:nvSpPr>
          <p:spPr bwMode="auto">
            <a:xfrm flipH="1">
              <a:off x="392" y="2443"/>
              <a:ext cx="194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25" name="Line 85"/>
            <p:cNvSpPr>
              <a:spLocks noChangeShapeType="1"/>
            </p:cNvSpPr>
            <p:nvPr/>
          </p:nvSpPr>
          <p:spPr bwMode="auto">
            <a:xfrm flipH="1">
              <a:off x="401" y="2955"/>
              <a:ext cx="193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26" name="Line 86"/>
            <p:cNvSpPr>
              <a:spLocks noChangeShapeType="1"/>
            </p:cNvSpPr>
            <p:nvPr/>
          </p:nvSpPr>
          <p:spPr bwMode="auto">
            <a:xfrm flipH="1">
              <a:off x="418" y="3467"/>
              <a:ext cx="192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27" name="Line 87"/>
            <p:cNvSpPr>
              <a:spLocks noChangeShapeType="1"/>
            </p:cNvSpPr>
            <p:nvPr/>
          </p:nvSpPr>
          <p:spPr bwMode="auto">
            <a:xfrm flipH="1">
              <a:off x="418" y="4006"/>
              <a:ext cx="242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28" name="Line 88"/>
            <p:cNvSpPr>
              <a:spLocks noChangeShapeType="1"/>
            </p:cNvSpPr>
            <p:nvPr/>
          </p:nvSpPr>
          <p:spPr bwMode="auto">
            <a:xfrm>
              <a:off x="2022" y="1248"/>
              <a:ext cx="0" cy="29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29" name="Line 89"/>
            <p:cNvSpPr>
              <a:spLocks noChangeShapeType="1"/>
            </p:cNvSpPr>
            <p:nvPr/>
          </p:nvSpPr>
          <p:spPr bwMode="auto">
            <a:xfrm>
              <a:off x="1798" y="1266"/>
              <a:ext cx="0" cy="29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30" name="Line 90"/>
            <p:cNvSpPr>
              <a:spLocks noChangeShapeType="1"/>
            </p:cNvSpPr>
            <p:nvPr/>
          </p:nvSpPr>
          <p:spPr bwMode="auto">
            <a:xfrm>
              <a:off x="1567" y="1266"/>
              <a:ext cx="0" cy="29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31" name="Line 91"/>
            <p:cNvSpPr>
              <a:spLocks noChangeShapeType="1"/>
            </p:cNvSpPr>
            <p:nvPr/>
          </p:nvSpPr>
          <p:spPr bwMode="auto">
            <a:xfrm>
              <a:off x="1345" y="1284"/>
              <a:ext cx="0" cy="29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32" name="Line 92"/>
            <p:cNvSpPr>
              <a:spLocks noChangeShapeType="1"/>
            </p:cNvSpPr>
            <p:nvPr/>
          </p:nvSpPr>
          <p:spPr bwMode="auto">
            <a:xfrm>
              <a:off x="1105" y="1274"/>
              <a:ext cx="0" cy="29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33" name="Line 93"/>
            <p:cNvSpPr>
              <a:spLocks noChangeShapeType="1"/>
            </p:cNvSpPr>
            <p:nvPr/>
          </p:nvSpPr>
          <p:spPr bwMode="auto">
            <a:xfrm>
              <a:off x="881" y="1293"/>
              <a:ext cx="0" cy="29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34" name="Oval 94"/>
            <p:cNvSpPr>
              <a:spLocks noChangeArrowheads="1"/>
            </p:cNvSpPr>
            <p:nvPr/>
          </p:nvSpPr>
          <p:spPr bwMode="auto">
            <a:xfrm>
              <a:off x="1320" y="1380"/>
              <a:ext cx="51" cy="5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235" name="Oval 95"/>
            <p:cNvSpPr>
              <a:spLocks noChangeArrowheads="1"/>
            </p:cNvSpPr>
            <p:nvPr/>
          </p:nvSpPr>
          <p:spPr bwMode="auto">
            <a:xfrm>
              <a:off x="1996" y="1383"/>
              <a:ext cx="52" cy="5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236" name="Oval 96"/>
            <p:cNvSpPr>
              <a:spLocks noChangeArrowheads="1"/>
            </p:cNvSpPr>
            <p:nvPr/>
          </p:nvSpPr>
          <p:spPr bwMode="auto">
            <a:xfrm>
              <a:off x="1774" y="1536"/>
              <a:ext cx="50" cy="5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237" name="Oval 97"/>
            <p:cNvSpPr>
              <a:spLocks noChangeArrowheads="1"/>
            </p:cNvSpPr>
            <p:nvPr/>
          </p:nvSpPr>
          <p:spPr bwMode="auto">
            <a:xfrm>
              <a:off x="1542" y="1536"/>
              <a:ext cx="51" cy="5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238" name="Oval 98"/>
            <p:cNvSpPr>
              <a:spLocks noChangeArrowheads="1"/>
            </p:cNvSpPr>
            <p:nvPr/>
          </p:nvSpPr>
          <p:spPr bwMode="auto">
            <a:xfrm>
              <a:off x="1996" y="1662"/>
              <a:ext cx="52" cy="5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239" name="Oval 99"/>
            <p:cNvSpPr>
              <a:spLocks noChangeArrowheads="1"/>
            </p:cNvSpPr>
            <p:nvPr/>
          </p:nvSpPr>
          <p:spPr bwMode="auto">
            <a:xfrm>
              <a:off x="855" y="1662"/>
              <a:ext cx="52" cy="5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240" name="Oval 100"/>
            <p:cNvSpPr>
              <a:spLocks noChangeArrowheads="1"/>
            </p:cNvSpPr>
            <p:nvPr/>
          </p:nvSpPr>
          <p:spPr bwMode="auto">
            <a:xfrm>
              <a:off x="1079" y="1823"/>
              <a:ext cx="51" cy="5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241" name="Oval 101"/>
            <p:cNvSpPr>
              <a:spLocks noChangeArrowheads="1"/>
            </p:cNvSpPr>
            <p:nvPr/>
          </p:nvSpPr>
          <p:spPr bwMode="auto">
            <a:xfrm>
              <a:off x="1774" y="1823"/>
              <a:ext cx="50" cy="5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242" name="Oval 102"/>
            <p:cNvSpPr>
              <a:spLocks noChangeArrowheads="1"/>
            </p:cNvSpPr>
            <p:nvPr/>
          </p:nvSpPr>
          <p:spPr bwMode="auto">
            <a:xfrm>
              <a:off x="1996" y="1949"/>
              <a:ext cx="52" cy="5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243" name="Oval 103"/>
            <p:cNvSpPr>
              <a:spLocks noChangeArrowheads="1"/>
            </p:cNvSpPr>
            <p:nvPr/>
          </p:nvSpPr>
          <p:spPr bwMode="auto">
            <a:xfrm>
              <a:off x="1774" y="1949"/>
              <a:ext cx="50" cy="5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244" name="Oval 104"/>
            <p:cNvSpPr>
              <a:spLocks noChangeArrowheads="1"/>
            </p:cNvSpPr>
            <p:nvPr/>
          </p:nvSpPr>
          <p:spPr bwMode="auto">
            <a:xfrm>
              <a:off x="1550" y="2066"/>
              <a:ext cx="51" cy="5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245" name="Oval 105"/>
            <p:cNvSpPr>
              <a:spLocks noChangeArrowheads="1"/>
            </p:cNvSpPr>
            <p:nvPr/>
          </p:nvSpPr>
          <p:spPr bwMode="auto">
            <a:xfrm>
              <a:off x="1319" y="1949"/>
              <a:ext cx="51" cy="5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246" name="Line 106"/>
            <p:cNvSpPr>
              <a:spLocks noChangeShapeType="1"/>
            </p:cNvSpPr>
            <p:nvPr/>
          </p:nvSpPr>
          <p:spPr bwMode="auto">
            <a:xfrm flipH="1">
              <a:off x="642" y="1284"/>
              <a:ext cx="0" cy="29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47" name="Oval 107"/>
            <p:cNvSpPr>
              <a:spLocks noChangeArrowheads="1"/>
            </p:cNvSpPr>
            <p:nvPr/>
          </p:nvSpPr>
          <p:spPr bwMode="auto">
            <a:xfrm>
              <a:off x="624" y="1949"/>
              <a:ext cx="52" cy="5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248" name="Oval 108"/>
            <p:cNvSpPr>
              <a:spLocks noChangeArrowheads="1"/>
            </p:cNvSpPr>
            <p:nvPr/>
          </p:nvSpPr>
          <p:spPr bwMode="auto">
            <a:xfrm>
              <a:off x="1079" y="2066"/>
              <a:ext cx="51" cy="5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249" name="Oval 109"/>
            <p:cNvSpPr>
              <a:spLocks noChangeArrowheads="1"/>
            </p:cNvSpPr>
            <p:nvPr/>
          </p:nvSpPr>
          <p:spPr bwMode="auto">
            <a:xfrm>
              <a:off x="855" y="2066"/>
              <a:ext cx="52" cy="5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250" name="Oval 110"/>
            <p:cNvSpPr>
              <a:spLocks noChangeArrowheads="1"/>
            </p:cNvSpPr>
            <p:nvPr/>
          </p:nvSpPr>
          <p:spPr bwMode="auto">
            <a:xfrm>
              <a:off x="624" y="2415"/>
              <a:ext cx="52" cy="5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251" name="Oval 111"/>
            <p:cNvSpPr>
              <a:spLocks noChangeArrowheads="1"/>
            </p:cNvSpPr>
            <p:nvPr/>
          </p:nvSpPr>
          <p:spPr bwMode="auto">
            <a:xfrm>
              <a:off x="864" y="2415"/>
              <a:ext cx="52" cy="5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252" name="Oval 112"/>
            <p:cNvSpPr>
              <a:spLocks noChangeArrowheads="1"/>
            </p:cNvSpPr>
            <p:nvPr/>
          </p:nvSpPr>
          <p:spPr bwMode="auto">
            <a:xfrm>
              <a:off x="1079" y="2937"/>
              <a:ext cx="51" cy="5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253" name="Oval 113"/>
            <p:cNvSpPr>
              <a:spLocks noChangeArrowheads="1"/>
            </p:cNvSpPr>
            <p:nvPr/>
          </p:nvSpPr>
          <p:spPr bwMode="auto">
            <a:xfrm>
              <a:off x="855" y="2927"/>
              <a:ext cx="52" cy="5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254" name="Oval 114"/>
            <p:cNvSpPr>
              <a:spLocks noChangeArrowheads="1"/>
            </p:cNvSpPr>
            <p:nvPr/>
          </p:nvSpPr>
          <p:spPr bwMode="auto">
            <a:xfrm>
              <a:off x="1542" y="3447"/>
              <a:ext cx="51" cy="5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255" name="Oval 115"/>
            <p:cNvSpPr>
              <a:spLocks noChangeArrowheads="1"/>
            </p:cNvSpPr>
            <p:nvPr/>
          </p:nvSpPr>
          <p:spPr bwMode="auto">
            <a:xfrm>
              <a:off x="1319" y="3438"/>
              <a:ext cx="51" cy="5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256" name="Oval 116"/>
            <p:cNvSpPr>
              <a:spLocks noChangeArrowheads="1"/>
            </p:cNvSpPr>
            <p:nvPr/>
          </p:nvSpPr>
          <p:spPr bwMode="auto">
            <a:xfrm>
              <a:off x="1996" y="3977"/>
              <a:ext cx="52" cy="5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257" name="Oval 117"/>
            <p:cNvSpPr>
              <a:spLocks noChangeArrowheads="1"/>
            </p:cNvSpPr>
            <p:nvPr/>
          </p:nvSpPr>
          <p:spPr bwMode="auto">
            <a:xfrm>
              <a:off x="1774" y="3977"/>
              <a:ext cx="50" cy="5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258" name="Oval 119"/>
            <p:cNvSpPr>
              <a:spLocks noChangeArrowheads="1"/>
            </p:cNvSpPr>
            <p:nvPr/>
          </p:nvSpPr>
          <p:spPr bwMode="auto">
            <a:xfrm>
              <a:off x="2156" y="3633"/>
              <a:ext cx="44" cy="4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259" name="Oval 120"/>
            <p:cNvSpPr>
              <a:spLocks noChangeArrowheads="1"/>
            </p:cNvSpPr>
            <p:nvPr/>
          </p:nvSpPr>
          <p:spPr bwMode="auto">
            <a:xfrm>
              <a:off x="2162" y="3122"/>
              <a:ext cx="43" cy="4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7" name="Text Box 123"/>
          <p:cNvSpPr txBox="1">
            <a:spLocks noChangeArrowheads="1"/>
          </p:cNvSpPr>
          <p:nvPr/>
        </p:nvSpPr>
        <p:spPr bwMode="auto">
          <a:xfrm>
            <a:off x="5638800" y="2041488"/>
            <a:ext cx="3505200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 sz="2400" b="0" smtClean="0">
                <a:latin typeface="+mn-ea"/>
                <a:ea typeface="+mn-ea"/>
                <a:cs typeface="Times New Roman" panose="02020603050405020304" pitchFamily="18" charset="0"/>
              </a:rPr>
              <a:t>解</a:t>
            </a:r>
            <a:r>
              <a:rPr lang="en-US" altLang="zh-CN" sz="2400" b="0" smtClean="0">
                <a:latin typeface="+mn-ea"/>
                <a:ea typeface="+mn-ea"/>
                <a:cs typeface="Times New Roman" panose="02020603050405020304" pitchFamily="18" charset="0"/>
              </a:rPr>
              <a:t>:</a:t>
            </a:r>
            <a:r>
              <a:rPr lang="zh-CN" altLang="en-US" sz="2400" b="0" smtClean="0"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400" b="0" smtClean="0">
                <a:latin typeface="+mn-ea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(1)</a:t>
            </a:r>
            <a:r>
              <a:rPr lang="zh-CN" altLang="en-US" sz="2400" b="0" smtClean="0">
                <a:latin typeface="+mn-ea"/>
                <a:ea typeface="+mn-ea"/>
                <a:cs typeface="Times New Roman" panose="02020603050405020304" pitchFamily="18" charset="0"/>
              </a:rPr>
              <a:t>根据</a:t>
            </a:r>
            <a:r>
              <a:rPr lang="en-US" altLang="zh-CN" sz="2400" b="0">
                <a:latin typeface="+mn-ea"/>
                <a:ea typeface="+mn-ea"/>
                <a:cs typeface="Times New Roman" panose="02020603050405020304" pitchFamily="18" charset="0"/>
              </a:rPr>
              <a:t>PLA</a:t>
            </a:r>
            <a:r>
              <a:rPr lang="zh-CN" altLang="en-US" sz="2400" b="0">
                <a:latin typeface="+mn-ea"/>
                <a:ea typeface="+mn-ea"/>
                <a:cs typeface="Times New Roman" panose="02020603050405020304" pitchFamily="18" charset="0"/>
              </a:rPr>
              <a:t>与或阵列的输入</a:t>
            </a:r>
            <a:r>
              <a:rPr lang="en-US" altLang="zh-CN" sz="2400" b="0">
                <a:latin typeface="+mn-ea"/>
                <a:ea typeface="+mn-ea"/>
                <a:cs typeface="Times New Roman" panose="02020603050405020304" pitchFamily="18" charset="0"/>
              </a:rPr>
              <a:t>/ </a:t>
            </a:r>
            <a:r>
              <a:rPr lang="zh-CN" altLang="en-US" sz="2400" b="0">
                <a:latin typeface="+mn-ea"/>
                <a:ea typeface="+mn-ea"/>
                <a:cs typeface="Times New Roman" panose="02020603050405020304" pitchFamily="18" charset="0"/>
              </a:rPr>
              <a:t>输出关系，可直接得到各触发器的激励方程及输出方程：</a:t>
            </a:r>
          </a:p>
        </p:txBody>
      </p:sp>
      <p:grpSp>
        <p:nvGrpSpPr>
          <p:cNvPr id="3" name="Group 159"/>
          <p:cNvGrpSpPr>
            <a:grpSpLocks/>
          </p:cNvGrpSpPr>
          <p:nvPr/>
        </p:nvGrpSpPr>
        <p:grpSpPr bwMode="auto">
          <a:xfrm>
            <a:off x="5693093" y="3963453"/>
            <a:ext cx="3276600" cy="2678113"/>
            <a:chOff x="3696" y="2392"/>
            <a:chExt cx="2064" cy="1687"/>
          </a:xfrm>
        </p:grpSpPr>
        <p:sp>
          <p:nvSpPr>
            <p:cNvPr id="48169" name="Text Box 124"/>
            <p:cNvSpPr txBox="1">
              <a:spLocks noChangeArrowheads="1"/>
            </p:cNvSpPr>
            <p:nvPr/>
          </p:nvSpPr>
          <p:spPr bwMode="auto">
            <a:xfrm>
              <a:off x="3696" y="2392"/>
              <a:ext cx="2064" cy="1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zh-CN" sz="2400" b="1" baseline="-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= </a:t>
              </a:r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zh-CN" sz="2400" b="1" baseline="-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+ </a:t>
              </a:r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zh-CN" sz="2400" b="1" baseline="-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zh-CN" sz="2400" b="1" baseline="-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zh-CN" sz="2400" b="1" baseline="-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= </a:t>
              </a:r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zh-CN" sz="2400" b="1" baseline="-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zh-CN" sz="2400" b="1" baseline="-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+ </a:t>
              </a:r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zh-CN" sz="2400" b="1" baseline="-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zh-CN" sz="2400" b="1" baseline="-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zh-CN" sz="2400" b="1" baseline="-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= </a:t>
              </a:r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zh-CN" sz="2400" b="1" baseline="-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zh-CN" sz="2400" b="1" baseline="-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+ </a:t>
              </a:r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zh-CN" sz="2400" b="1" baseline="-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zh-CN" sz="2400" b="1" baseline="-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zh-CN" sz="2400" b="1" baseline="-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CC</a:t>
              </a:r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= </a:t>
              </a:r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zh-CN" sz="2400" b="1" baseline="-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zh-CN" sz="2400" b="1" baseline="-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zh-CN" sz="2400" b="1" baseline="-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+ </a:t>
              </a:r>
            </a:p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</a:t>
              </a:r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zh-CN" sz="2400" b="1" baseline="-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zh-CN" sz="2400" b="1" baseline="-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400" b="1" i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zh-CN" sz="2400" b="1" baseline="-3000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170" name="Line 127"/>
            <p:cNvSpPr>
              <a:spLocks noChangeShapeType="1"/>
            </p:cNvSpPr>
            <p:nvPr/>
          </p:nvSpPr>
          <p:spPr bwMode="auto">
            <a:xfrm>
              <a:off x="4158" y="2428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1" name="Line 128"/>
            <p:cNvSpPr>
              <a:spLocks noChangeShapeType="1"/>
            </p:cNvSpPr>
            <p:nvPr/>
          </p:nvSpPr>
          <p:spPr bwMode="auto">
            <a:xfrm>
              <a:off x="4566" y="2428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2" name="Line 130"/>
            <p:cNvSpPr>
              <a:spLocks noChangeShapeType="1"/>
            </p:cNvSpPr>
            <p:nvPr/>
          </p:nvSpPr>
          <p:spPr bwMode="auto">
            <a:xfrm>
              <a:off x="4200" y="276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3" name="Line 131"/>
            <p:cNvSpPr>
              <a:spLocks noChangeShapeType="1"/>
            </p:cNvSpPr>
            <p:nvPr/>
          </p:nvSpPr>
          <p:spPr bwMode="auto">
            <a:xfrm>
              <a:off x="4200" y="310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4" name="Line 132"/>
            <p:cNvSpPr>
              <a:spLocks noChangeShapeType="1"/>
            </p:cNvSpPr>
            <p:nvPr/>
          </p:nvSpPr>
          <p:spPr bwMode="auto">
            <a:xfrm>
              <a:off x="4440" y="310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5" name="Line 133"/>
            <p:cNvSpPr>
              <a:spLocks noChangeShapeType="1"/>
            </p:cNvSpPr>
            <p:nvPr/>
          </p:nvSpPr>
          <p:spPr bwMode="auto">
            <a:xfrm>
              <a:off x="4296" y="382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6" name="Line 134"/>
            <p:cNvSpPr>
              <a:spLocks noChangeShapeType="1"/>
            </p:cNvSpPr>
            <p:nvPr/>
          </p:nvSpPr>
          <p:spPr bwMode="auto">
            <a:xfrm>
              <a:off x="4536" y="382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7" name="Line 136"/>
            <p:cNvSpPr>
              <a:spLocks noChangeShapeType="1"/>
            </p:cNvSpPr>
            <p:nvPr/>
          </p:nvSpPr>
          <p:spPr bwMode="auto">
            <a:xfrm>
              <a:off x="4824" y="382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8" name="Line 137"/>
            <p:cNvSpPr>
              <a:spLocks noChangeShapeType="1"/>
            </p:cNvSpPr>
            <p:nvPr/>
          </p:nvSpPr>
          <p:spPr bwMode="auto">
            <a:xfrm>
              <a:off x="4308" y="346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141"/>
          <p:cNvGrpSpPr>
            <a:grpSpLocks/>
          </p:cNvGrpSpPr>
          <p:nvPr/>
        </p:nvGrpSpPr>
        <p:grpSpPr bwMode="auto">
          <a:xfrm>
            <a:off x="5693093" y="3972977"/>
            <a:ext cx="2901950" cy="457200"/>
            <a:chOff x="4992" y="2544"/>
            <a:chExt cx="1828" cy="288"/>
          </a:xfrm>
        </p:grpSpPr>
        <p:sp>
          <p:nvSpPr>
            <p:cNvPr id="48165" name="Line 126"/>
            <p:cNvSpPr>
              <a:spLocks noChangeShapeType="1"/>
            </p:cNvSpPr>
            <p:nvPr/>
          </p:nvSpPr>
          <p:spPr bwMode="auto">
            <a:xfrm>
              <a:off x="5484" y="2580"/>
              <a:ext cx="9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8166" name="Group 140"/>
            <p:cNvGrpSpPr>
              <a:grpSpLocks/>
            </p:cNvGrpSpPr>
            <p:nvPr/>
          </p:nvGrpSpPr>
          <p:grpSpPr bwMode="auto">
            <a:xfrm>
              <a:off x="4992" y="2544"/>
              <a:ext cx="1828" cy="288"/>
              <a:chOff x="3672" y="2400"/>
              <a:chExt cx="1828" cy="288"/>
            </a:xfrm>
          </p:grpSpPr>
          <p:sp>
            <p:nvSpPr>
              <p:cNvPr id="48167" name="Text Box 125"/>
              <p:cNvSpPr txBox="1">
                <a:spLocks noChangeArrowheads="1"/>
              </p:cNvSpPr>
              <p:nvPr/>
            </p:nvSpPr>
            <p:spPr bwMode="auto">
              <a:xfrm>
                <a:off x="3672" y="2400"/>
                <a:ext cx="182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1" i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CN" sz="2400" b="1" baseline="-300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CN" sz="2400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altLang="zh-CN" sz="2400" b="1" i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sz="2400" b="1" baseline="-300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CN" sz="2400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altLang="zh-CN" sz="2400" b="1" i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sz="2400" b="1" baseline="-300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b="1" i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sz="2400" b="1" baseline="-300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48168" name="Line 139"/>
              <p:cNvSpPr>
                <a:spLocks noChangeShapeType="1"/>
              </p:cNvSpPr>
              <p:nvPr/>
            </p:nvSpPr>
            <p:spPr bwMode="auto">
              <a:xfrm>
                <a:off x="4542" y="2434"/>
                <a:ext cx="136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04" name="Line 142"/>
          <p:cNvSpPr>
            <a:spLocks noChangeShapeType="1"/>
          </p:cNvSpPr>
          <p:nvPr/>
        </p:nvSpPr>
        <p:spPr bwMode="auto">
          <a:xfrm>
            <a:off x="4400550" y="4422738"/>
            <a:ext cx="228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" name="Line 143"/>
          <p:cNvSpPr>
            <a:spLocks noChangeShapeType="1"/>
          </p:cNvSpPr>
          <p:nvPr/>
        </p:nvSpPr>
        <p:spPr bwMode="auto">
          <a:xfrm>
            <a:off x="4648200" y="3203538"/>
            <a:ext cx="0" cy="12001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" name="Line 144"/>
          <p:cNvSpPr>
            <a:spLocks noChangeShapeType="1"/>
          </p:cNvSpPr>
          <p:nvPr/>
        </p:nvSpPr>
        <p:spPr bwMode="auto">
          <a:xfrm flipH="1">
            <a:off x="590550" y="3184488"/>
            <a:ext cx="4038600" cy="190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8" name="Line 146"/>
          <p:cNvSpPr>
            <a:spLocks noChangeShapeType="1"/>
          </p:cNvSpPr>
          <p:nvPr/>
        </p:nvSpPr>
        <p:spPr bwMode="auto">
          <a:xfrm>
            <a:off x="304800" y="3565488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" name="Line 148"/>
          <p:cNvSpPr>
            <a:spLocks noChangeShapeType="1"/>
          </p:cNvSpPr>
          <p:nvPr/>
        </p:nvSpPr>
        <p:spPr bwMode="auto">
          <a:xfrm>
            <a:off x="4419600" y="5241888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" name="Line 149"/>
          <p:cNvSpPr>
            <a:spLocks noChangeShapeType="1"/>
          </p:cNvSpPr>
          <p:nvPr/>
        </p:nvSpPr>
        <p:spPr bwMode="auto">
          <a:xfrm>
            <a:off x="4991100" y="2727288"/>
            <a:ext cx="0" cy="2514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" name="Line 150"/>
          <p:cNvSpPr>
            <a:spLocks noChangeShapeType="1"/>
          </p:cNvSpPr>
          <p:nvPr/>
        </p:nvSpPr>
        <p:spPr bwMode="auto">
          <a:xfrm flipH="1">
            <a:off x="914400" y="2727288"/>
            <a:ext cx="4038600" cy="190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" name="Line 151"/>
          <p:cNvSpPr>
            <a:spLocks noChangeShapeType="1"/>
          </p:cNvSpPr>
          <p:nvPr/>
        </p:nvSpPr>
        <p:spPr bwMode="auto">
          <a:xfrm>
            <a:off x="4267200" y="3946488"/>
            <a:ext cx="152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" name="Line 152"/>
          <p:cNvSpPr>
            <a:spLocks noChangeShapeType="1"/>
          </p:cNvSpPr>
          <p:nvPr/>
        </p:nvSpPr>
        <p:spPr bwMode="auto">
          <a:xfrm>
            <a:off x="4419600" y="3413088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" name="Line 153"/>
          <p:cNvSpPr>
            <a:spLocks noChangeShapeType="1"/>
          </p:cNvSpPr>
          <p:nvPr/>
        </p:nvSpPr>
        <p:spPr bwMode="auto">
          <a:xfrm flipH="1">
            <a:off x="685800" y="3394038"/>
            <a:ext cx="3733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" name="Text Box 157"/>
          <p:cNvSpPr txBox="1">
            <a:spLocks noChangeArrowheads="1"/>
          </p:cNvSpPr>
          <p:nvPr/>
        </p:nvSpPr>
        <p:spPr bwMode="auto">
          <a:xfrm>
            <a:off x="3200400" y="3489288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b="1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15" name="Line 158"/>
          <p:cNvSpPr>
            <a:spLocks noChangeShapeType="1"/>
          </p:cNvSpPr>
          <p:nvPr/>
        </p:nvSpPr>
        <p:spPr bwMode="auto">
          <a:xfrm>
            <a:off x="609600" y="3946488"/>
            <a:ext cx="3048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99" name="Group 1031"/>
          <p:cNvGrpSpPr>
            <a:grpSpLocks/>
          </p:cNvGrpSpPr>
          <p:nvPr/>
        </p:nvGrpSpPr>
        <p:grpSpPr bwMode="auto">
          <a:xfrm>
            <a:off x="893763" y="3827426"/>
            <a:ext cx="238125" cy="228600"/>
            <a:chOff x="563" y="2373"/>
            <a:chExt cx="150" cy="144"/>
          </a:xfrm>
        </p:grpSpPr>
        <p:sp>
          <p:nvSpPr>
            <p:cNvPr id="48163" name="Line 1027"/>
            <p:cNvSpPr>
              <a:spLocks noChangeShapeType="1"/>
            </p:cNvSpPr>
            <p:nvPr/>
          </p:nvSpPr>
          <p:spPr bwMode="auto">
            <a:xfrm>
              <a:off x="569" y="2373"/>
              <a:ext cx="144" cy="14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4" name="Line 1028"/>
            <p:cNvSpPr>
              <a:spLocks noChangeShapeType="1"/>
            </p:cNvSpPr>
            <p:nvPr/>
          </p:nvSpPr>
          <p:spPr bwMode="auto">
            <a:xfrm flipH="1">
              <a:off x="563" y="2373"/>
              <a:ext cx="144" cy="14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1" name="Group 1032"/>
          <p:cNvGrpSpPr>
            <a:grpSpLocks/>
          </p:cNvGrpSpPr>
          <p:nvPr/>
        </p:nvGrpSpPr>
        <p:grpSpPr bwMode="auto">
          <a:xfrm>
            <a:off x="1284288" y="3838538"/>
            <a:ext cx="238125" cy="228600"/>
            <a:chOff x="563" y="2373"/>
            <a:chExt cx="150" cy="144"/>
          </a:xfrm>
        </p:grpSpPr>
        <p:sp>
          <p:nvSpPr>
            <p:cNvPr id="48161" name="Line 1033"/>
            <p:cNvSpPr>
              <a:spLocks noChangeShapeType="1"/>
            </p:cNvSpPr>
            <p:nvPr/>
          </p:nvSpPr>
          <p:spPr bwMode="auto">
            <a:xfrm>
              <a:off x="569" y="2373"/>
              <a:ext cx="144" cy="14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2" name="Line 1034"/>
            <p:cNvSpPr>
              <a:spLocks noChangeShapeType="1"/>
            </p:cNvSpPr>
            <p:nvPr/>
          </p:nvSpPr>
          <p:spPr bwMode="auto">
            <a:xfrm flipH="1">
              <a:off x="563" y="2373"/>
              <a:ext cx="144" cy="14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6" name="Group 1035"/>
          <p:cNvGrpSpPr>
            <a:grpSpLocks/>
          </p:cNvGrpSpPr>
          <p:nvPr/>
        </p:nvGrpSpPr>
        <p:grpSpPr bwMode="auto">
          <a:xfrm>
            <a:off x="1273175" y="3271801"/>
            <a:ext cx="238125" cy="228600"/>
            <a:chOff x="563" y="2373"/>
            <a:chExt cx="150" cy="144"/>
          </a:xfrm>
        </p:grpSpPr>
        <p:sp>
          <p:nvSpPr>
            <p:cNvPr id="48159" name="Line 1036"/>
            <p:cNvSpPr>
              <a:spLocks noChangeShapeType="1"/>
            </p:cNvSpPr>
            <p:nvPr/>
          </p:nvSpPr>
          <p:spPr bwMode="auto">
            <a:xfrm>
              <a:off x="569" y="2373"/>
              <a:ext cx="144" cy="14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0" name="Line 1037"/>
            <p:cNvSpPr>
              <a:spLocks noChangeShapeType="1"/>
            </p:cNvSpPr>
            <p:nvPr/>
          </p:nvSpPr>
          <p:spPr bwMode="auto">
            <a:xfrm flipH="1">
              <a:off x="563" y="2373"/>
              <a:ext cx="144" cy="14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7" name="Group 1038"/>
          <p:cNvGrpSpPr>
            <a:grpSpLocks/>
          </p:cNvGrpSpPr>
          <p:nvPr/>
        </p:nvGrpSpPr>
        <p:grpSpPr bwMode="auto">
          <a:xfrm>
            <a:off x="903288" y="3097176"/>
            <a:ext cx="238125" cy="228600"/>
            <a:chOff x="563" y="2373"/>
            <a:chExt cx="150" cy="144"/>
          </a:xfrm>
        </p:grpSpPr>
        <p:sp>
          <p:nvSpPr>
            <p:cNvPr id="48157" name="Line 1039"/>
            <p:cNvSpPr>
              <a:spLocks noChangeShapeType="1"/>
            </p:cNvSpPr>
            <p:nvPr/>
          </p:nvSpPr>
          <p:spPr bwMode="auto">
            <a:xfrm>
              <a:off x="569" y="2373"/>
              <a:ext cx="144" cy="14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8" name="Line 1040"/>
            <p:cNvSpPr>
              <a:spLocks noChangeShapeType="1"/>
            </p:cNvSpPr>
            <p:nvPr/>
          </p:nvSpPr>
          <p:spPr bwMode="auto">
            <a:xfrm flipH="1">
              <a:off x="563" y="2373"/>
              <a:ext cx="144" cy="14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8" name="Group 1041"/>
          <p:cNvGrpSpPr>
            <a:grpSpLocks/>
          </p:cNvGrpSpPr>
          <p:nvPr/>
        </p:nvGrpSpPr>
        <p:grpSpPr bwMode="auto">
          <a:xfrm>
            <a:off x="1284288" y="2639976"/>
            <a:ext cx="238125" cy="228600"/>
            <a:chOff x="563" y="2373"/>
            <a:chExt cx="150" cy="144"/>
          </a:xfrm>
        </p:grpSpPr>
        <p:sp>
          <p:nvSpPr>
            <p:cNvPr id="48155" name="Line 1042"/>
            <p:cNvSpPr>
              <a:spLocks noChangeShapeType="1"/>
            </p:cNvSpPr>
            <p:nvPr/>
          </p:nvSpPr>
          <p:spPr bwMode="auto">
            <a:xfrm>
              <a:off x="569" y="2373"/>
              <a:ext cx="144" cy="14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6" name="Line 1043"/>
            <p:cNvSpPr>
              <a:spLocks noChangeShapeType="1"/>
            </p:cNvSpPr>
            <p:nvPr/>
          </p:nvSpPr>
          <p:spPr bwMode="auto">
            <a:xfrm flipH="1">
              <a:off x="563" y="2373"/>
              <a:ext cx="144" cy="14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8152" name="圆角矩形 131"/>
          <p:cNvSpPr>
            <a:spLocks noChangeArrowheads="1"/>
          </p:cNvSpPr>
          <p:nvPr/>
        </p:nvSpPr>
        <p:spPr bwMode="auto">
          <a:xfrm>
            <a:off x="395288" y="2052601"/>
            <a:ext cx="3313112" cy="15081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630"/>
            <a:ext cx="6094938" cy="68326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571500" indent="-571500" fontAlgn="auto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l"/>
            </a:pPr>
            <a:r>
              <a:rPr lang="zh-CN" altLang="en-US" sz="3200" smtClean="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基于</a:t>
            </a:r>
            <a:r>
              <a:rPr lang="en-US" altLang="zh-CN" sz="3200" smtClean="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PLD</a:t>
            </a:r>
            <a:r>
              <a:rPr lang="zh-CN" altLang="en-US" sz="3200" smtClean="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的时序逻辑电路设计</a:t>
            </a:r>
            <a:endParaRPr lang="zh-CN" altLang="en-US" sz="3200" dirty="0">
              <a:solidFill>
                <a:srgbClr val="0000FF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48130" name="Text Box 37"/>
          <p:cNvSpPr txBox="1">
            <a:spLocks noChangeArrowheads="1"/>
          </p:cNvSpPr>
          <p:nvPr/>
        </p:nvSpPr>
        <p:spPr bwMode="auto">
          <a:xfrm>
            <a:off x="0" y="562721"/>
            <a:ext cx="8109020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sz="2400" b="1" smtClean="0">
                <a:solidFill>
                  <a:srgbClr val="A50021"/>
                </a:solidFill>
                <a:latin typeface="+mn-ea"/>
                <a:ea typeface="+mn-ea"/>
                <a:cs typeface="Times New Roman" panose="02020603050405020304" pitchFamily="18" charset="0"/>
              </a:rPr>
              <a:t>例</a:t>
            </a:r>
            <a:r>
              <a:rPr lang="en-US" altLang="zh-CN" sz="2400" smtClean="0">
                <a:solidFill>
                  <a:srgbClr val="A50021"/>
                </a:solidFill>
                <a:latin typeface="+mn-ea"/>
                <a:ea typeface="+mn-ea"/>
                <a:cs typeface="Times New Roman" panose="02020603050405020304" pitchFamily="18" charset="0"/>
              </a:rPr>
              <a:t>6</a:t>
            </a:r>
            <a:r>
              <a:rPr lang="zh-CN" altLang="en-US" sz="2400" b="1" smtClean="0">
                <a:latin typeface="+mn-ea"/>
                <a:ea typeface="+mn-ea"/>
                <a:cs typeface="Times New Roman" panose="02020603050405020304" pitchFamily="18" charset="0"/>
              </a:rPr>
              <a:t>：</a:t>
            </a:r>
            <a:r>
              <a:rPr lang="en-US" altLang="zh-CN" sz="2400" b="1">
                <a:latin typeface="+mn-ea"/>
                <a:ea typeface="+mn-ea"/>
                <a:cs typeface="Times New Roman" panose="02020603050405020304" pitchFamily="18" charset="0"/>
              </a:rPr>
              <a:t>PLA</a:t>
            </a:r>
            <a:r>
              <a:rPr lang="zh-CN" altLang="en-US" sz="2400" b="1">
                <a:latin typeface="+mn-ea"/>
                <a:ea typeface="+mn-ea"/>
                <a:cs typeface="Times New Roman" panose="02020603050405020304" pitchFamily="18" charset="0"/>
              </a:rPr>
              <a:t>和</a:t>
            </a:r>
            <a:r>
              <a:rPr lang="en-US" altLang="zh-CN" sz="2400" b="1" i="1" smtClean="0">
                <a:latin typeface="+mn-ea"/>
                <a:ea typeface="+mn-ea"/>
                <a:cs typeface="Times New Roman" panose="02020603050405020304" pitchFamily="18" charset="0"/>
              </a:rPr>
              <a:t>D </a:t>
            </a:r>
            <a:r>
              <a:rPr lang="zh-CN" altLang="en-US" sz="2400" b="1" smtClean="0">
                <a:latin typeface="+mn-ea"/>
                <a:ea typeface="+mn-ea"/>
                <a:cs typeface="Times New Roman" panose="02020603050405020304" pitchFamily="18" charset="0"/>
              </a:rPr>
              <a:t>触发器</a:t>
            </a:r>
            <a:r>
              <a:rPr lang="zh-CN" altLang="en-US" sz="2400" b="1">
                <a:latin typeface="+mn-ea"/>
                <a:ea typeface="+mn-ea"/>
                <a:cs typeface="Times New Roman" panose="02020603050405020304" pitchFamily="18" charset="0"/>
              </a:rPr>
              <a:t>组成的同步时序电路如图所示，要求： </a:t>
            </a: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sz="2400" b="1">
                <a:latin typeface="+mn-ea"/>
                <a:ea typeface="+mn-ea"/>
                <a:cs typeface="Times New Roman" panose="02020603050405020304" pitchFamily="18" charset="0"/>
              </a:rPr>
              <a:t>         （</a:t>
            </a:r>
            <a:r>
              <a:rPr lang="en-US" altLang="zh-CN" sz="2400" b="1">
                <a:latin typeface="+mn-ea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sz="2400" b="1">
                <a:latin typeface="+mn-ea"/>
                <a:ea typeface="+mn-ea"/>
                <a:cs typeface="Times New Roman" panose="02020603050405020304" pitchFamily="18" charset="0"/>
              </a:rPr>
              <a:t>）写出电路的驱动方程、输出方程。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zh-CN" altLang="en-US" sz="2400" b="1">
                <a:latin typeface="+mn-ea"/>
                <a:ea typeface="+mn-ea"/>
                <a:cs typeface="Times New Roman" panose="02020603050405020304" pitchFamily="18" charset="0"/>
              </a:rPr>
              <a:t>         （</a:t>
            </a:r>
            <a:r>
              <a:rPr lang="en-US" altLang="zh-CN" sz="2400" b="1">
                <a:latin typeface="+mn-ea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sz="2400" b="1">
                <a:latin typeface="+mn-ea"/>
                <a:ea typeface="+mn-ea"/>
                <a:cs typeface="Times New Roman" panose="02020603050405020304" pitchFamily="18" charset="0"/>
              </a:rPr>
              <a:t>）分析电路功能，画出电路的状态转换图。 </a:t>
            </a:r>
          </a:p>
        </p:txBody>
      </p:sp>
    </p:spTree>
    <p:extLst>
      <p:ext uri="{BB962C8B-B14F-4D97-AF65-F5344CB8AC3E}">
        <p14:creationId xmlns:p14="http://schemas.microsoft.com/office/powerpoint/2010/main" val="121513322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2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utoUpdateAnimBg="0"/>
      <p:bldP spid="104" grpId="0" animBg="1"/>
      <p:bldP spid="105" grpId="0" animBg="1"/>
      <p:bldP spid="106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utoUpdateAnimBg="0"/>
      <p:bldP spid="11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矩形 74"/>
          <p:cNvSpPr/>
          <p:nvPr/>
        </p:nvSpPr>
        <p:spPr bwMode="auto">
          <a:xfrm>
            <a:off x="0" y="0"/>
            <a:ext cx="9144000" cy="103498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95263" marR="0" indent="-1952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Rectangle 2118"/>
          <p:cNvSpPr>
            <a:spLocks noChangeArrowheads="1"/>
          </p:cNvSpPr>
          <p:nvPr/>
        </p:nvSpPr>
        <p:spPr bwMode="auto">
          <a:xfrm>
            <a:off x="381000" y="3467100"/>
            <a:ext cx="1447800" cy="304800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120"/>
          <p:cNvSpPr>
            <a:spLocks noChangeArrowheads="1"/>
          </p:cNvSpPr>
          <p:nvPr/>
        </p:nvSpPr>
        <p:spPr bwMode="auto">
          <a:xfrm>
            <a:off x="4953000" y="3467100"/>
            <a:ext cx="1447800" cy="304800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117"/>
          <p:cNvSpPr>
            <a:spLocks noChangeArrowheads="1"/>
          </p:cNvSpPr>
          <p:nvPr/>
        </p:nvSpPr>
        <p:spPr bwMode="auto">
          <a:xfrm>
            <a:off x="4953000" y="1943100"/>
            <a:ext cx="1447800" cy="304800"/>
          </a:xfrm>
          <a:prstGeom prst="rect">
            <a:avLst/>
          </a:prstGeom>
          <a:solidFill>
            <a:srgbClr val="FFFFCC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2115"/>
          <p:cNvSpPr>
            <a:spLocks noChangeArrowheads="1"/>
          </p:cNvSpPr>
          <p:nvPr/>
        </p:nvSpPr>
        <p:spPr bwMode="auto">
          <a:xfrm>
            <a:off x="381000" y="1943100"/>
            <a:ext cx="1447800" cy="304800"/>
          </a:xfrm>
          <a:prstGeom prst="rect">
            <a:avLst/>
          </a:prstGeom>
          <a:solidFill>
            <a:srgbClr val="FFFFCC">
              <a:alpha val="50195"/>
            </a:srgbClr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158" name="Text Box 2085"/>
          <p:cNvSpPr txBox="1">
            <a:spLocks noChangeArrowheads="1"/>
          </p:cNvSpPr>
          <p:nvPr/>
        </p:nvSpPr>
        <p:spPr bwMode="auto">
          <a:xfrm>
            <a:off x="-19050" y="13884"/>
            <a:ext cx="9057712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(2) </a:t>
            </a:r>
            <a:r>
              <a:rPr lang="zh-CN" altLang="en-US" sz="2400" b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先</a:t>
            </a:r>
            <a:r>
              <a: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设定电路的状态，根据触发器的激励方程和输出方程，可列出下表所示的电路状态转换表。 </a:t>
            </a:r>
          </a:p>
        </p:txBody>
      </p:sp>
      <p:grpSp>
        <p:nvGrpSpPr>
          <p:cNvPr id="49159" name="Group 2096"/>
          <p:cNvGrpSpPr>
            <a:grpSpLocks/>
          </p:cNvGrpSpPr>
          <p:nvPr/>
        </p:nvGrpSpPr>
        <p:grpSpPr bwMode="auto">
          <a:xfrm>
            <a:off x="6350" y="922338"/>
            <a:ext cx="2282825" cy="985837"/>
            <a:chOff x="0" y="374"/>
            <a:chExt cx="976" cy="384"/>
          </a:xfrm>
        </p:grpSpPr>
        <p:sp>
          <p:nvSpPr>
            <p:cNvPr id="49225" name="Rectangle 2087"/>
            <p:cNvSpPr>
              <a:spLocks noChangeArrowheads="1"/>
            </p:cNvSpPr>
            <p:nvPr/>
          </p:nvSpPr>
          <p:spPr bwMode="auto">
            <a:xfrm>
              <a:off x="43" y="374"/>
              <a:ext cx="890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ctr" hangingPunct="1">
                <a:spcBef>
                  <a:spcPct val="50000"/>
                </a:spcBef>
                <a:buFontTx/>
                <a:buNone/>
              </a:pPr>
              <a:endPara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 eaLnBrk="1" fontAlgn="ctr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zh-CN" sz="2000" b="1" baseline="-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zh-CN" sz="2000" b="1" baseline="-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zh-CN" sz="2000" b="1" baseline="-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226" name="Rectangle 2095"/>
            <p:cNvSpPr>
              <a:spLocks noChangeArrowheads="1"/>
            </p:cNvSpPr>
            <p:nvPr/>
          </p:nvSpPr>
          <p:spPr bwMode="auto">
            <a:xfrm>
              <a:off x="0" y="374"/>
              <a:ext cx="976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9160" name="Group 2098"/>
          <p:cNvGrpSpPr>
            <a:grpSpLocks/>
          </p:cNvGrpSpPr>
          <p:nvPr/>
        </p:nvGrpSpPr>
        <p:grpSpPr bwMode="auto">
          <a:xfrm>
            <a:off x="2289175" y="922338"/>
            <a:ext cx="2284413" cy="985837"/>
            <a:chOff x="976" y="374"/>
            <a:chExt cx="976" cy="384"/>
          </a:xfrm>
        </p:grpSpPr>
        <p:sp>
          <p:nvSpPr>
            <p:cNvPr id="49223" name="Rectangle 2088"/>
            <p:cNvSpPr>
              <a:spLocks noChangeArrowheads="1"/>
            </p:cNvSpPr>
            <p:nvPr/>
          </p:nvSpPr>
          <p:spPr bwMode="auto">
            <a:xfrm>
              <a:off x="1019" y="374"/>
              <a:ext cx="890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ctr" hangingPunct="1">
                <a:spcBef>
                  <a:spcPct val="0"/>
                </a:spcBef>
                <a:buFontTx/>
                <a:buNone/>
              </a:pPr>
              <a:endPara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 eaLnBrk="1" fontAlgn="ctr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zh-CN" sz="2000" b="1" baseline="-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zh-CN" sz="2000" b="1" baseline="-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zh-CN" sz="2000" b="1" baseline="-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 fontAlgn="ctr">
                <a:spcBef>
                  <a:spcPct val="0"/>
                </a:spcBef>
                <a:buFontTx/>
                <a:buNone/>
              </a:pPr>
              <a:endPara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224" name="Rectangle 2097"/>
            <p:cNvSpPr>
              <a:spLocks noChangeArrowheads="1"/>
            </p:cNvSpPr>
            <p:nvPr/>
          </p:nvSpPr>
          <p:spPr bwMode="auto">
            <a:xfrm>
              <a:off x="976" y="374"/>
              <a:ext cx="976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9161" name="Group 2100"/>
          <p:cNvGrpSpPr>
            <a:grpSpLocks/>
          </p:cNvGrpSpPr>
          <p:nvPr/>
        </p:nvGrpSpPr>
        <p:grpSpPr bwMode="auto">
          <a:xfrm>
            <a:off x="4573588" y="922338"/>
            <a:ext cx="2282825" cy="985837"/>
            <a:chOff x="1952" y="374"/>
            <a:chExt cx="976" cy="384"/>
          </a:xfrm>
        </p:grpSpPr>
        <p:sp>
          <p:nvSpPr>
            <p:cNvPr id="49221" name="Rectangle 2089"/>
            <p:cNvSpPr>
              <a:spLocks noChangeArrowheads="1"/>
            </p:cNvSpPr>
            <p:nvPr/>
          </p:nvSpPr>
          <p:spPr bwMode="auto">
            <a:xfrm>
              <a:off x="1995" y="374"/>
              <a:ext cx="890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ctr" hangingPunct="1">
                <a:spcBef>
                  <a:spcPct val="0"/>
                </a:spcBef>
                <a:buFontTx/>
                <a:buNone/>
              </a:pPr>
              <a:endPara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 eaLnBrk="1" fontAlgn="ctr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zh-CN" sz="2000" b="1" baseline="-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0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sz="20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zh-CN" sz="2000" b="1" baseline="-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0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sz="20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zh-CN" sz="2000" b="1" baseline="-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altLang="zh-CN" sz="20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sz="20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</a:p>
            <a:p>
              <a:pPr algn="ctr" fontAlgn="ctr">
                <a:spcBef>
                  <a:spcPct val="0"/>
                </a:spcBef>
                <a:buFontTx/>
                <a:buNone/>
              </a:pPr>
              <a:endPara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222" name="Rectangle 2099"/>
            <p:cNvSpPr>
              <a:spLocks noChangeArrowheads="1"/>
            </p:cNvSpPr>
            <p:nvPr/>
          </p:nvSpPr>
          <p:spPr bwMode="auto">
            <a:xfrm>
              <a:off x="1952" y="374"/>
              <a:ext cx="976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9162" name="Group 2102"/>
          <p:cNvGrpSpPr>
            <a:grpSpLocks/>
          </p:cNvGrpSpPr>
          <p:nvPr/>
        </p:nvGrpSpPr>
        <p:grpSpPr bwMode="auto">
          <a:xfrm>
            <a:off x="6856413" y="922338"/>
            <a:ext cx="2282825" cy="985837"/>
            <a:chOff x="2928" y="374"/>
            <a:chExt cx="976" cy="384"/>
          </a:xfrm>
        </p:grpSpPr>
        <p:sp>
          <p:nvSpPr>
            <p:cNvPr id="49219" name="Rectangle 2090"/>
            <p:cNvSpPr>
              <a:spLocks noChangeArrowheads="1"/>
            </p:cNvSpPr>
            <p:nvPr/>
          </p:nvSpPr>
          <p:spPr bwMode="auto">
            <a:xfrm>
              <a:off x="2971" y="374"/>
              <a:ext cx="890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fontAlgn="ctr" hangingPunct="1">
                <a:spcBef>
                  <a:spcPct val="0"/>
                </a:spcBef>
                <a:buFontTx/>
                <a:buNone/>
              </a:pPr>
              <a:endPara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 eaLnBrk="1" fontAlgn="ctr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zh-CN" sz="2000" b="1" baseline="-30000">
                  <a:latin typeface="Times New Roman" panose="02020603050405020304" pitchFamily="18" charset="0"/>
                  <a:cs typeface="Times New Roman" panose="02020603050405020304" pitchFamily="18" charset="0"/>
                </a:rPr>
                <a:t>CC</a:t>
              </a:r>
              <a:endPara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 fontAlgn="ctr">
                <a:spcBef>
                  <a:spcPct val="0"/>
                </a:spcBef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220" name="Rectangle 2101"/>
            <p:cNvSpPr>
              <a:spLocks noChangeArrowheads="1"/>
            </p:cNvSpPr>
            <p:nvPr/>
          </p:nvSpPr>
          <p:spPr bwMode="auto">
            <a:xfrm>
              <a:off x="2928" y="374"/>
              <a:ext cx="976" cy="384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9163" name="Group 2104"/>
          <p:cNvGrpSpPr>
            <a:grpSpLocks/>
          </p:cNvGrpSpPr>
          <p:nvPr/>
        </p:nvGrpSpPr>
        <p:grpSpPr bwMode="auto">
          <a:xfrm>
            <a:off x="6350" y="1908175"/>
            <a:ext cx="2282825" cy="2503488"/>
            <a:chOff x="0" y="758"/>
            <a:chExt cx="976" cy="976"/>
          </a:xfrm>
        </p:grpSpPr>
        <p:sp>
          <p:nvSpPr>
            <p:cNvPr id="49217" name="Rectangle 2091"/>
            <p:cNvSpPr>
              <a:spLocks noChangeArrowheads="1"/>
            </p:cNvSpPr>
            <p:nvPr/>
          </p:nvSpPr>
          <p:spPr bwMode="auto">
            <a:xfrm>
              <a:off x="43" y="758"/>
              <a:ext cx="890" cy="9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0      0      0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0      0      1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0      1      0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0      1      1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1      0      0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1      0      1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1      1      0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1      1      1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218" name="Rectangle 2103"/>
            <p:cNvSpPr>
              <a:spLocks noChangeArrowheads="1"/>
            </p:cNvSpPr>
            <p:nvPr/>
          </p:nvSpPr>
          <p:spPr bwMode="auto">
            <a:xfrm>
              <a:off x="0" y="758"/>
              <a:ext cx="976" cy="976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9164" name="Group 2106"/>
          <p:cNvGrpSpPr>
            <a:grpSpLocks/>
          </p:cNvGrpSpPr>
          <p:nvPr/>
        </p:nvGrpSpPr>
        <p:grpSpPr bwMode="auto">
          <a:xfrm>
            <a:off x="2289175" y="1908175"/>
            <a:ext cx="2284413" cy="2503488"/>
            <a:chOff x="976" y="758"/>
            <a:chExt cx="976" cy="976"/>
          </a:xfrm>
        </p:grpSpPr>
        <p:sp>
          <p:nvSpPr>
            <p:cNvPr id="49215" name="Rectangle 2092"/>
            <p:cNvSpPr>
              <a:spLocks noChangeArrowheads="1"/>
            </p:cNvSpPr>
            <p:nvPr/>
          </p:nvSpPr>
          <p:spPr bwMode="auto">
            <a:xfrm>
              <a:off x="1019" y="758"/>
              <a:ext cx="890" cy="9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1      0      1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0      1      1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1      0      1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0      1      0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0      0      1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1      1      1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0      0      1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1      1      0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216" name="Rectangle 2105"/>
            <p:cNvSpPr>
              <a:spLocks noChangeArrowheads="1"/>
            </p:cNvSpPr>
            <p:nvPr/>
          </p:nvSpPr>
          <p:spPr bwMode="auto">
            <a:xfrm>
              <a:off x="976" y="758"/>
              <a:ext cx="976" cy="976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9165" name="Group 2108"/>
          <p:cNvGrpSpPr>
            <a:grpSpLocks/>
          </p:cNvGrpSpPr>
          <p:nvPr/>
        </p:nvGrpSpPr>
        <p:grpSpPr bwMode="auto">
          <a:xfrm>
            <a:off x="4573588" y="1908175"/>
            <a:ext cx="2282825" cy="2503488"/>
            <a:chOff x="1952" y="758"/>
            <a:chExt cx="976" cy="976"/>
          </a:xfrm>
        </p:grpSpPr>
        <p:sp>
          <p:nvSpPr>
            <p:cNvPr id="49213" name="Rectangle 2093"/>
            <p:cNvSpPr>
              <a:spLocks noChangeArrowheads="1"/>
            </p:cNvSpPr>
            <p:nvPr/>
          </p:nvSpPr>
          <p:spPr bwMode="auto">
            <a:xfrm>
              <a:off x="1995" y="758"/>
              <a:ext cx="890" cy="9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1      0      1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0      1      1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1      0      1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0      1      0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0      0      1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1      1      1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0      0      1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1      1      0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214" name="Rectangle 2107"/>
            <p:cNvSpPr>
              <a:spLocks noChangeArrowheads="1"/>
            </p:cNvSpPr>
            <p:nvPr/>
          </p:nvSpPr>
          <p:spPr bwMode="auto">
            <a:xfrm>
              <a:off x="1952" y="758"/>
              <a:ext cx="976" cy="976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9166" name="Group 2110"/>
          <p:cNvGrpSpPr>
            <a:grpSpLocks/>
          </p:cNvGrpSpPr>
          <p:nvPr/>
        </p:nvGrpSpPr>
        <p:grpSpPr bwMode="auto">
          <a:xfrm>
            <a:off x="6856413" y="1908175"/>
            <a:ext cx="2282825" cy="2503488"/>
            <a:chOff x="2928" y="758"/>
            <a:chExt cx="976" cy="976"/>
          </a:xfrm>
        </p:grpSpPr>
        <p:sp>
          <p:nvSpPr>
            <p:cNvPr id="49211" name="Rectangle 2094"/>
            <p:cNvSpPr>
              <a:spLocks noChangeArrowheads="1"/>
            </p:cNvSpPr>
            <p:nvPr/>
          </p:nvSpPr>
          <p:spPr bwMode="auto">
            <a:xfrm>
              <a:off x="2971" y="758"/>
              <a:ext cx="890" cy="9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212" name="Rectangle 2109"/>
            <p:cNvSpPr>
              <a:spLocks noChangeArrowheads="1"/>
            </p:cNvSpPr>
            <p:nvPr/>
          </p:nvSpPr>
          <p:spPr bwMode="auto">
            <a:xfrm>
              <a:off x="2928" y="758"/>
              <a:ext cx="976" cy="976"/>
            </a:xfrm>
            <a:prstGeom prst="rect">
              <a:avLst/>
            </a:prstGeom>
            <a:noFill/>
            <a:ln w="7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9167" name="Rectangle 2112"/>
          <p:cNvSpPr>
            <a:spLocks noChangeArrowheads="1"/>
          </p:cNvSpPr>
          <p:nvPr/>
        </p:nvSpPr>
        <p:spPr bwMode="auto">
          <a:xfrm>
            <a:off x="0" y="914400"/>
            <a:ext cx="9145588" cy="3505200"/>
          </a:xfrm>
          <a:prstGeom prst="rect">
            <a:avLst/>
          </a:prstGeom>
          <a:noFill/>
          <a:ln w="11112">
            <a:solidFill>
              <a:srgbClr val="A0A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 Box 2114"/>
          <p:cNvSpPr txBox="1">
            <a:spLocks noChangeArrowheads="1"/>
          </p:cNvSpPr>
          <p:nvPr/>
        </p:nvSpPr>
        <p:spPr bwMode="auto">
          <a:xfrm>
            <a:off x="533400" y="4362450"/>
            <a:ext cx="754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根据状态转换表，画出下图所示的电路状态转换图。 </a:t>
            </a:r>
          </a:p>
        </p:txBody>
      </p:sp>
      <p:sp>
        <p:nvSpPr>
          <p:cNvPr id="35" name="Line 2121"/>
          <p:cNvSpPr>
            <a:spLocks noChangeShapeType="1"/>
          </p:cNvSpPr>
          <p:nvPr/>
        </p:nvSpPr>
        <p:spPr bwMode="auto">
          <a:xfrm>
            <a:off x="6400800" y="2095500"/>
            <a:ext cx="381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Line 2122"/>
          <p:cNvSpPr>
            <a:spLocks noChangeShapeType="1"/>
          </p:cNvSpPr>
          <p:nvPr/>
        </p:nvSpPr>
        <p:spPr bwMode="auto">
          <a:xfrm>
            <a:off x="6781800" y="2095500"/>
            <a:ext cx="0" cy="762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Line 2123"/>
          <p:cNvSpPr>
            <a:spLocks noChangeShapeType="1"/>
          </p:cNvSpPr>
          <p:nvPr/>
        </p:nvSpPr>
        <p:spPr bwMode="auto">
          <a:xfrm>
            <a:off x="38100" y="2857500"/>
            <a:ext cx="6781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" name="Line 2124"/>
          <p:cNvSpPr>
            <a:spLocks noChangeShapeType="1"/>
          </p:cNvSpPr>
          <p:nvPr/>
        </p:nvSpPr>
        <p:spPr bwMode="auto">
          <a:xfrm flipH="1">
            <a:off x="57150" y="2857500"/>
            <a:ext cx="0" cy="838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Line 2125"/>
          <p:cNvSpPr>
            <a:spLocks noChangeShapeType="1"/>
          </p:cNvSpPr>
          <p:nvPr/>
        </p:nvSpPr>
        <p:spPr bwMode="auto">
          <a:xfrm flipH="1">
            <a:off x="57150" y="3657600"/>
            <a:ext cx="381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7" name="Group 2128"/>
          <p:cNvGrpSpPr>
            <a:grpSpLocks/>
          </p:cNvGrpSpPr>
          <p:nvPr/>
        </p:nvGrpSpPr>
        <p:grpSpPr bwMode="auto">
          <a:xfrm>
            <a:off x="1524000" y="4914900"/>
            <a:ext cx="914400" cy="685800"/>
            <a:chOff x="960" y="3312"/>
            <a:chExt cx="576" cy="432"/>
          </a:xfrm>
        </p:grpSpPr>
        <p:sp>
          <p:nvSpPr>
            <p:cNvPr id="49209" name="Oval 2126"/>
            <p:cNvSpPr>
              <a:spLocks noChangeArrowheads="1"/>
            </p:cNvSpPr>
            <p:nvPr/>
          </p:nvSpPr>
          <p:spPr bwMode="auto">
            <a:xfrm>
              <a:off x="960" y="3312"/>
              <a:ext cx="432" cy="43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210" name="Text Box 2127"/>
            <p:cNvSpPr txBox="1">
              <a:spLocks noChangeArrowheads="1"/>
            </p:cNvSpPr>
            <p:nvPr/>
          </p:nvSpPr>
          <p:spPr bwMode="auto">
            <a:xfrm>
              <a:off x="984" y="3396"/>
              <a:ext cx="5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000</a:t>
              </a:r>
            </a:p>
          </p:txBody>
        </p:sp>
      </p:grpSp>
      <p:sp>
        <p:nvSpPr>
          <p:cNvPr id="43" name="Line 2129"/>
          <p:cNvSpPr>
            <a:spLocks noChangeShapeType="1"/>
          </p:cNvSpPr>
          <p:nvPr/>
        </p:nvSpPr>
        <p:spPr bwMode="auto">
          <a:xfrm>
            <a:off x="2209800" y="5219700"/>
            <a:ext cx="9144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0" name="Group 2130"/>
          <p:cNvGrpSpPr>
            <a:grpSpLocks/>
          </p:cNvGrpSpPr>
          <p:nvPr/>
        </p:nvGrpSpPr>
        <p:grpSpPr bwMode="auto">
          <a:xfrm>
            <a:off x="3124200" y="4895850"/>
            <a:ext cx="914400" cy="685800"/>
            <a:chOff x="960" y="3312"/>
            <a:chExt cx="576" cy="432"/>
          </a:xfrm>
        </p:grpSpPr>
        <p:sp>
          <p:nvSpPr>
            <p:cNvPr id="49207" name="Oval 2131"/>
            <p:cNvSpPr>
              <a:spLocks noChangeArrowheads="1"/>
            </p:cNvSpPr>
            <p:nvPr/>
          </p:nvSpPr>
          <p:spPr bwMode="auto">
            <a:xfrm>
              <a:off x="960" y="3312"/>
              <a:ext cx="432" cy="43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208" name="Text Box 2132"/>
            <p:cNvSpPr txBox="1">
              <a:spLocks noChangeArrowheads="1"/>
            </p:cNvSpPr>
            <p:nvPr/>
          </p:nvSpPr>
          <p:spPr bwMode="auto">
            <a:xfrm>
              <a:off x="984" y="3396"/>
              <a:ext cx="5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101</a:t>
              </a:r>
            </a:p>
          </p:txBody>
        </p:sp>
      </p:grpSp>
      <p:sp>
        <p:nvSpPr>
          <p:cNvPr id="47" name="Line 2133"/>
          <p:cNvSpPr>
            <a:spLocks noChangeShapeType="1"/>
          </p:cNvSpPr>
          <p:nvPr/>
        </p:nvSpPr>
        <p:spPr bwMode="auto">
          <a:xfrm>
            <a:off x="3810000" y="5219700"/>
            <a:ext cx="9144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0" name="Group 2134"/>
          <p:cNvGrpSpPr>
            <a:grpSpLocks/>
          </p:cNvGrpSpPr>
          <p:nvPr/>
        </p:nvGrpSpPr>
        <p:grpSpPr bwMode="auto">
          <a:xfrm>
            <a:off x="4724400" y="4838700"/>
            <a:ext cx="914400" cy="685800"/>
            <a:chOff x="960" y="3312"/>
            <a:chExt cx="576" cy="432"/>
          </a:xfrm>
        </p:grpSpPr>
        <p:sp>
          <p:nvSpPr>
            <p:cNvPr id="49205" name="Oval 2135"/>
            <p:cNvSpPr>
              <a:spLocks noChangeArrowheads="1"/>
            </p:cNvSpPr>
            <p:nvPr/>
          </p:nvSpPr>
          <p:spPr bwMode="auto">
            <a:xfrm>
              <a:off x="960" y="3312"/>
              <a:ext cx="432" cy="43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206" name="Text Box 2136"/>
            <p:cNvSpPr txBox="1">
              <a:spLocks noChangeArrowheads="1"/>
            </p:cNvSpPr>
            <p:nvPr/>
          </p:nvSpPr>
          <p:spPr bwMode="auto">
            <a:xfrm>
              <a:off x="984" y="3396"/>
              <a:ext cx="5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111</a:t>
              </a:r>
            </a:p>
          </p:txBody>
        </p:sp>
      </p:grpSp>
      <p:sp>
        <p:nvSpPr>
          <p:cNvPr id="51" name="Line 2137"/>
          <p:cNvSpPr>
            <a:spLocks noChangeShapeType="1"/>
          </p:cNvSpPr>
          <p:nvPr/>
        </p:nvSpPr>
        <p:spPr bwMode="auto">
          <a:xfrm>
            <a:off x="5410200" y="5200650"/>
            <a:ext cx="9144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4" name="Group 2138"/>
          <p:cNvGrpSpPr>
            <a:grpSpLocks/>
          </p:cNvGrpSpPr>
          <p:nvPr/>
        </p:nvGrpSpPr>
        <p:grpSpPr bwMode="auto">
          <a:xfrm>
            <a:off x="6324600" y="4819650"/>
            <a:ext cx="914400" cy="685800"/>
            <a:chOff x="960" y="3312"/>
            <a:chExt cx="576" cy="432"/>
          </a:xfrm>
        </p:grpSpPr>
        <p:sp>
          <p:nvSpPr>
            <p:cNvPr id="49203" name="Oval 2139"/>
            <p:cNvSpPr>
              <a:spLocks noChangeArrowheads="1"/>
            </p:cNvSpPr>
            <p:nvPr/>
          </p:nvSpPr>
          <p:spPr bwMode="auto">
            <a:xfrm>
              <a:off x="960" y="3312"/>
              <a:ext cx="432" cy="43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204" name="Text Box 2140"/>
            <p:cNvSpPr txBox="1">
              <a:spLocks noChangeArrowheads="1"/>
            </p:cNvSpPr>
            <p:nvPr/>
          </p:nvSpPr>
          <p:spPr bwMode="auto">
            <a:xfrm>
              <a:off x="984" y="3396"/>
              <a:ext cx="5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110</a:t>
              </a:r>
            </a:p>
          </p:txBody>
        </p:sp>
      </p:grpSp>
      <p:sp>
        <p:nvSpPr>
          <p:cNvPr id="55" name="Line 2141"/>
          <p:cNvSpPr>
            <a:spLocks noChangeShapeType="1"/>
          </p:cNvSpPr>
          <p:nvPr/>
        </p:nvSpPr>
        <p:spPr bwMode="auto">
          <a:xfrm>
            <a:off x="6648450" y="5505450"/>
            <a:ext cx="0" cy="51435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8" name="Group 2142"/>
          <p:cNvGrpSpPr>
            <a:grpSpLocks/>
          </p:cNvGrpSpPr>
          <p:nvPr/>
        </p:nvGrpSpPr>
        <p:grpSpPr bwMode="auto">
          <a:xfrm>
            <a:off x="6305550" y="6019800"/>
            <a:ext cx="914400" cy="685800"/>
            <a:chOff x="960" y="3312"/>
            <a:chExt cx="576" cy="432"/>
          </a:xfrm>
        </p:grpSpPr>
        <p:sp>
          <p:nvSpPr>
            <p:cNvPr id="49201" name="Oval 2143"/>
            <p:cNvSpPr>
              <a:spLocks noChangeArrowheads="1"/>
            </p:cNvSpPr>
            <p:nvPr/>
          </p:nvSpPr>
          <p:spPr bwMode="auto">
            <a:xfrm>
              <a:off x="960" y="3312"/>
              <a:ext cx="432" cy="43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202" name="Text Box 2144"/>
            <p:cNvSpPr txBox="1">
              <a:spLocks noChangeArrowheads="1"/>
            </p:cNvSpPr>
            <p:nvPr/>
          </p:nvSpPr>
          <p:spPr bwMode="auto">
            <a:xfrm>
              <a:off x="984" y="3396"/>
              <a:ext cx="5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001</a:t>
              </a:r>
            </a:p>
          </p:txBody>
        </p:sp>
      </p:grpSp>
      <p:sp>
        <p:nvSpPr>
          <p:cNvPr id="59" name="Line 2145"/>
          <p:cNvSpPr>
            <a:spLocks noChangeShapeType="1"/>
          </p:cNvSpPr>
          <p:nvPr/>
        </p:nvSpPr>
        <p:spPr bwMode="auto">
          <a:xfrm flipH="1">
            <a:off x="5448300" y="6381750"/>
            <a:ext cx="838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2" name="Group 2146"/>
          <p:cNvGrpSpPr>
            <a:grpSpLocks/>
          </p:cNvGrpSpPr>
          <p:nvPr/>
        </p:nvGrpSpPr>
        <p:grpSpPr bwMode="auto">
          <a:xfrm>
            <a:off x="4762500" y="6057900"/>
            <a:ext cx="914400" cy="685800"/>
            <a:chOff x="960" y="3312"/>
            <a:chExt cx="576" cy="432"/>
          </a:xfrm>
        </p:grpSpPr>
        <p:sp>
          <p:nvSpPr>
            <p:cNvPr id="49199" name="Oval 2147"/>
            <p:cNvSpPr>
              <a:spLocks noChangeArrowheads="1"/>
            </p:cNvSpPr>
            <p:nvPr/>
          </p:nvSpPr>
          <p:spPr bwMode="auto">
            <a:xfrm>
              <a:off x="960" y="3312"/>
              <a:ext cx="432" cy="43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200" name="Text Box 2148"/>
            <p:cNvSpPr txBox="1">
              <a:spLocks noChangeArrowheads="1"/>
            </p:cNvSpPr>
            <p:nvPr/>
          </p:nvSpPr>
          <p:spPr bwMode="auto">
            <a:xfrm>
              <a:off x="984" y="3396"/>
              <a:ext cx="5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011</a:t>
              </a:r>
            </a:p>
          </p:txBody>
        </p:sp>
      </p:grpSp>
      <p:sp>
        <p:nvSpPr>
          <p:cNvPr id="63" name="Line 2149"/>
          <p:cNvSpPr>
            <a:spLocks noChangeShapeType="1"/>
          </p:cNvSpPr>
          <p:nvPr/>
        </p:nvSpPr>
        <p:spPr bwMode="auto">
          <a:xfrm flipH="1">
            <a:off x="3810000" y="6400800"/>
            <a:ext cx="9525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6" name="Group 2150"/>
          <p:cNvGrpSpPr>
            <a:grpSpLocks/>
          </p:cNvGrpSpPr>
          <p:nvPr/>
        </p:nvGrpSpPr>
        <p:grpSpPr bwMode="auto">
          <a:xfrm>
            <a:off x="3162300" y="6057900"/>
            <a:ext cx="914400" cy="685800"/>
            <a:chOff x="960" y="3312"/>
            <a:chExt cx="576" cy="432"/>
          </a:xfrm>
        </p:grpSpPr>
        <p:sp>
          <p:nvSpPr>
            <p:cNvPr id="49197" name="Oval 2151"/>
            <p:cNvSpPr>
              <a:spLocks noChangeArrowheads="1"/>
            </p:cNvSpPr>
            <p:nvPr/>
          </p:nvSpPr>
          <p:spPr bwMode="auto">
            <a:xfrm>
              <a:off x="960" y="3312"/>
              <a:ext cx="432" cy="43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198" name="Text Box 2152"/>
            <p:cNvSpPr txBox="1">
              <a:spLocks noChangeArrowheads="1"/>
            </p:cNvSpPr>
            <p:nvPr/>
          </p:nvSpPr>
          <p:spPr bwMode="auto">
            <a:xfrm>
              <a:off x="984" y="3396"/>
              <a:ext cx="5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010</a:t>
              </a:r>
            </a:p>
          </p:txBody>
        </p:sp>
      </p:grpSp>
      <p:sp>
        <p:nvSpPr>
          <p:cNvPr id="67" name="Line 2153"/>
          <p:cNvSpPr>
            <a:spLocks noChangeShapeType="1"/>
          </p:cNvSpPr>
          <p:nvPr/>
        </p:nvSpPr>
        <p:spPr bwMode="auto">
          <a:xfrm flipH="1" flipV="1">
            <a:off x="3505200" y="5562600"/>
            <a:ext cx="0" cy="609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0" name="Group 2154"/>
          <p:cNvGrpSpPr>
            <a:grpSpLocks/>
          </p:cNvGrpSpPr>
          <p:nvPr/>
        </p:nvGrpSpPr>
        <p:grpSpPr bwMode="auto">
          <a:xfrm>
            <a:off x="7810500" y="5676900"/>
            <a:ext cx="914400" cy="685800"/>
            <a:chOff x="960" y="3312"/>
            <a:chExt cx="576" cy="432"/>
          </a:xfrm>
        </p:grpSpPr>
        <p:sp>
          <p:nvSpPr>
            <p:cNvPr id="49195" name="Oval 2155"/>
            <p:cNvSpPr>
              <a:spLocks noChangeArrowheads="1"/>
            </p:cNvSpPr>
            <p:nvPr/>
          </p:nvSpPr>
          <p:spPr bwMode="auto">
            <a:xfrm>
              <a:off x="960" y="3312"/>
              <a:ext cx="432" cy="43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196" name="Text Box 2156"/>
            <p:cNvSpPr txBox="1">
              <a:spLocks noChangeArrowheads="1"/>
            </p:cNvSpPr>
            <p:nvPr/>
          </p:nvSpPr>
          <p:spPr bwMode="auto">
            <a:xfrm>
              <a:off x="984" y="3396"/>
              <a:ext cx="5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100</a:t>
              </a:r>
            </a:p>
          </p:txBody>
        </p:sp>
      </p:grpSp>
      <p:sp>
        <p:nvSpPr>
          <p:cNvPr id="71" name="Line 2157"/>
          <p:cNvSpPr>
            <a:spLocks noChangeShapeType="1"/>
          </p:cNvSpPr>
          <p:nvPr/>
        </p:nvSpPr>
        <p:spPr bwMode="auto">
          <a:xfrm flipH="1">
            <a:off x="7010400" y="6019800"/>
            <a:ext cx="838200" cy="304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" name="Text Box 2158"/>
          <p:cNvSpPr txBox="1">
            <a:spLocks noChangeArrowheads="1"/>
          </p:cNvSpPr>
          <p:nvPr/>
        </p:nvSpPr>
        <p:spPr bwMode="auto">
          <a:xfrm>
            <a:off x="19050" y="5811520"/>
            <a:ext cx="3048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smtClean="0">
                <a:solidFill>
                  <a:srgbClr val="003300"/>
                </a:solidFill>
                <a:latin typeface="+mn-ea"/>
                <a:ea typeface="+mn-ea"/>
                <a:cs typeface="Times New Roman" panose="02020603050405020304" pitchFamily="18" charset="0"/>
              </a:rPr>
              <a:t>该</a:t>
            </a:r>
            <a:r>
              <a:rPr lang="zh-CN" altLang="en-US" sz="2400" b="1">
                <a:solidFill>
                  <a:srgbClr val="003300"/>
                </a:solidFill>
                <a:latin typeface="+mn-ea"/>
                <a:ea typeface="+mn-ea"/>
                <a:cs typeface="Times New Roman" panose="02020603050405020304" pitchFamily="18" charset="0"/>
              </a:rPr>
              <a:t>电路是能够自启动的同步六进制计数器。 </a:t>
            </a:r>
          </a:p>
        </p:txBody>
      </p:sp>
      <p:sp>
        <p:nvSpPr>
          <p:cNvPr id="76" name="Line 3074"/>
          <p:cNvSpPr>
            <a:spLocks noChangeShapeType="1"/>
          </p:cNvSpPr>
          <p:nvPr/>
        </p:nvSpPr>
        <p:spPr bwMode="auto">
          <a:xfrm>
            <a:off x="1828800" y="3657600"/>
            <a:ext cx="3124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" name="Line 3075"/>
          <p:cNvSpPr>
            <a:spLocks noChangeShapeType="1"/>
          </p:cNvSpPr>
          <p:nvPr/>
        </p:nvSpPr>
        <p:spPr bwMode="auto">
          <a:xfrm>
            <a:off x="1828800" y="2100263"/>
            <a:ext cx="31242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82580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8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0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20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30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40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34" grpId="0" autoUpdateAnimBg="0"/>
      <p:bldP spid="35" grpId="0" animBg="1"/>
      <p:bldP spid="36" grpId="0" animBg="1"/>
      <p:bldP spid="37" grpId="0" animBg="1"/>
      <p:bldP spid="38" grpId="0" animBg="1"/>
      <p:bldP spid="39" grpId="0" animBg="1"/>
      <p:bldP spid="43" grpId="0" animBg="1"/>
      <p:bldP spid="47" grpId="0" animBg="1"/>
      <p:bldP spid="51" grpId="0" animBg="1"/>
      <p:bldP spid="55" grpId="0" animBg="1"/>
      <p:bldP spid="59" grpId="0" animBg="1"/>
      <p:bldP spid="63" grpId="0" animBg="1"/>
      <p:bldP spid="67" grpId="0" animBg="1"/>
      <p:bldP spid="71" grpId="0" animBg="1"/>
      <p:bldP spid="72" grpId="0" autoUpdateAnimBg="0"/>
      <p:bldP spid="76" grpId="0" animBg="1"/>
      <p:bldP spid="7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34"/>
          <p:cNvGrpSpPr>
            <a:grpSpLocks/>
          </p:cNvGrpSpPr>
          <p:nvPr/>
        </p:nvGrpSpPr>
        <p:grpSpPr bwMode="auto">
          <a:xfrm>
            <a:off x="1048099" y="1328560"/>
            <a:ext cx="3455988" cy="709612"/>
            <a:chOff x="492" y="2253"/>
            <a:chExt cx="2177" cy="447"/>
          </a:xfrm>
        </p:grpSpPr>
        <p:sp>
          <p:nvSpPr>
            <p:cNvPr id="52" name="Rectangle 38"/>
            <p:cNvSpPr>
              <a:spLocks noChangeArrowheads="1"/>
            </p:cNvSpPr>
            <p:nvPr/>
          </p:nvSpPr>
          <p:spPr bwMode="auto">
            <a:xfrm>
              <a:off x="492" y="2253"/>
              <a:ext cx="2177" cy="447"/>
            </a:xfrm>
            <a:prstGeom prst="rect">
              <a:avLst/>
            </a:prstGeom>
            <a:solidFill>
              <a:schemeClr val="accent1">
                <a:alpha val="38039"/>
              </a:schemeClr>
            </a:solidFill>
            <a:ln w="20638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Rectangle 36"/>
            <p:cNvSpPr>
              <a:spLocks noChangeArrowheads="1"/>
            </p:cNvSpPr>
            <p:nvPr/>
          </p:nvSpPr>
          <p:spPr bwMode="auto">
            <a:xfrm>
              <a:off x="810" y="2275"/>
              <a:ext cx="1626" cy="194"/>
            </a:xfrm>
            <a:prstGeom prst="rect">
              <a:avLst/>
            </a:prstGeom>
            <a:solidFill>
              <a:srgbClr val="99CCFF">
                <a:alpha val="3803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000" smtClean="0">
                  <a:solidFill>
                    <a:srgbClr val="000099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低密度可编程逻辑器件</a:t>
              </a:r>
            </a:p>
          </p:txBody>
        </p:sp>
        <p:sp>
          <p:nvSpPr>
            <p:cNvPr id="51" name="Rectangle 37"/>
            <p:cNvSpPr>
              <a:spLocks noChangeArrowheads="1"/>
            </p:cNvSpPr>
            <p:nvPr/>
          </p:nvSpPr>
          <p:spPr bwMode="auto">
            <a:xfrm>
              <a:off x="1263" y="2500"/>
              <a:ext cx="874" cy="194"/>
            </a:xfrm>
            <a:prstGeom prst="rect">
              <a:avLst/>
            </a:prstGeom>
            <a:solidFill>
              <a:srgbClr val="99CCFF">
                <a:alpha val="3803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000" smtClean="0">
                  <a:solidFill>
                    <a:srgbClr val="000099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（</a:t>
              </a:r>
              <a:r>
                <a:rPr kumimoji="1" lang="en-US" altLang="zh-CN" sz="2000" smtClean="0">
                  <a:solidFill>
                    <a:srgbClr val="000099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LDPLD</a:t>
              </a:r>
              <a:r>
                <a:rPr kumimoji="1" lang="zh-CN" altLang="en-US" sz="2000" smtClean="0">
                  <a:solidFill>
                    <a:srgbClr val="000099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）</a:t>
              </a:r>
            </a:p>
          </p:txBody>
        </p:sp>
      </p:grpSp>
      <p:grpSp>
        <p:nvGrpSpPr>
          <p:cNvPr id="70" name="Group 56"/>
          <p:cNvGrpSpPr>
            <a:grpSpLocks/>
          </p:cNvGrpSpPr>
          <p:nvPr/>
        </p:nvGrpSpPr>
        <p:grpSpPr bwMode="auto">
          <a:xfrm>
            <a:off x="5347664" y="1350580"/>
            <a:ext cx="3429000" cy="747713"/>
            <a:chOff x="3177" y="2298"/>
            <a:chExt cx="2160" cy="471"/>
          </a:xfrm>
        </p:grpSpPr>
        <p:sp>
          <p:nvSpPr>
            <p:cNvPr id="74" name="Rectangle 60"/>
            <p:cNvSpPr>
              <a:spLocks noChangeArrowheads="1"/>
            </p:cNvSpPr>
            <p:nvPr/>
          </p:nvSpPr>
          <p:spPr bwMode="auto">
            <a:xfrm>
              <a:off x="3177" y="2298"/>
              <a:ext cx="2160" cy="471"/>
            </a:xfrm>
            <a:prstGeom prst="rect">
              <a:avLst/>
            </a:prstGeom>
            <a:solidFill>
              <a:schemeClr val="accent1">
                <a:lumMod val="90000"/>
                <a:alpha val="45097"/>
              </a:schemeClr>
            </a:solidFill>
            <a:ln w="20638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Rectangle 58"/>
            <p:cNvSpPr>
              <a:spLocks noChangeArrowheads="1"/>
            </p:cNvSpPr>
            <p:nvPr/>
          </p:nvSpPr>
          <p:spPr bwMode="auto">
            <a:xfrm>
              <a:off x="3317" y="2352"/>
              <a:ext cx="162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0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高密度可编程逻辑器件</a:t>
              </a:r>
            </a:p>
          </p:txBody>
        </p:sp>
        <p:sp>
          <p:nvSpPr>
            <p:cNvPr id="73" name="Rectangle 59"/>
            <p:cNvSpPr>
              <a:spLocks noChangeArrowheads="1"/>
            </p:cNvSpPr>
            <p:nvPr/>
          </p:nvSpPr>
          <p:spPr bwMode="auto">
            <a:xfrm>
              <a:off x="3765" y="2528"/>
              <a:ext cx="89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0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（</a:t>
              </a:r>
              <a:r>
                <a:rPr kumimoji="1" lang="en-US" altLang="zh-CN" sz="20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HDPLD</a:t>
              </a:r>
              <a:r>
                <a:rPr kumimoji="1" lang="zh-CN" altLang="en-US" sz="2000" smtClean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）</a:t>
              </a:r>
            </a:p>
          </p:txBody>
        </p:sp>
      </p:grpSp>
      <p:sp>
        <p:nvSpPr>
          <p:cNvPr id="17" name="矩形 16"/>
          <p:cNvSpPr/>
          <p:nvPr/>
        </p:nvSpPr>
        <p:spPr bwMode="auto">
          <a:xfrm>
            <a:off x="0" y="0"/>
            <a:ext cx="9144000" cy="103498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95263" marR="0" indent="-1952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6893" y="11273"/>
            <a:ext cx="3939483" cy="112646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457200" indent="-457200" fontAlgn="auto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l"/>
            </a:pPr>
            <a:r>
              <a:rPr lang="en-US" altLang="zh-CN" sz="280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PLD</a:t>
            </a:r>
            <a:r>
              <a:rPr lang="zh-CN" altLang="en-US" sz="280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芯片技术的分类与发展现状</a:t>
            </a:r>
            <a:endParaRPr lang="en-US" altLang="zh-CN" sz="280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9" name="Group 5"/>
          <p:cNvGrpSpPr>
            <a:grpSpLocks/>
          </p:cNvGrpSpPr>
          <p:nvPr/>
        </p:nvGrpSpPr>
        <p:grpSpPr bwMode="auto">
          <a:xfrm>
            <a:off x="2975599" y="954331"/>
            <a:ext cx="3984625" cy="353834"/>
            <a:chOff x="1720" y="1923"/>
            <a:chExt cx="2510" cy="359"/>
          </a:xfrm>
        </p:grpSpPr>
        <p:sp>
          <p:nvSpPr>
            <p:cNvPr id="20" name="Line 6"/>
            <p:cNvSpPr>
              <a:spLocks noChangeShapeType="1"/>
            </p:cNvSpPr>
            <p:nvPr/>
          </p:nvSpPr>
          <p:spPr bwMode="auto">
            <a:xfrm>
              <a:off x="3219" y="1923"/>
              <a:ext cx="1" cy="179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600" b="0" smtClean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" name="Line 7"/>
            <p:cNvSpPr>
              <a:spLocks noChangeShapeType="1"/>
            </p:cNvSpPr>
            <p:nvPr/>
          </p:nvSpPr>
          <p:spPr bwMode="auto">
            <a:xfrm>
              <a:off x="1720" y="2103"/>
              <a:ext cx="1" cy="179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600" b="0" smtClean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" name="Line 8"/>
            <p:cNvSpPr>
              <a:spLocks noChangeShapeType="1"/>
            </p:cNvSpPr>
            <p:nvPr/>
          </p:nvSpPr>
          <p:spPr bwMode="auto">
            <a:xfrm>
              <a:off x="4229" y="2103"/>
              <a:ext cx="1" cy="179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600" b="0" smtClean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" name="Line 9"/>
            <p:cNvSpPr>
              <a:spLocks noChangeShapeType="1"/>
            </p:cNvSpPr>
            <p:nvPr/>
          </p:nvSpPr>
          <p:spPr bwMode="auto">
            <a:xfrm>
              <a:off x="1720" y="2103"/>
              <a:ext cx="1075" cy="1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600" b="0" smtClean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" name="Line 10"/>
            <p:cNvSpPr>
              <a:spLocks noChangeShapeType="1"/>
            </p:cNvSpPr>
            <p:nvPr/>
          </p:nvSpPr>
          <p:spPr bwMode="auto">
            <a:xfrm>
              <a:off x="2795" y="2103"/>
              <a:ext cx="1434" cy="1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600" b="0" smtClean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5" name="Group 11"/>
          <p:cNvGrpSpPr>
            <a:grpSpLocks/>
          </p:cNvGrpSpPr>
          <p:nvPr/>
        </p:nvGrpSpPr>
        <p:grpSpPr bwMode="auto">
          <a:xfrm>
            <a:off x="1325913" y="2063153"/>
            <a:ext cx="3416300" cy="377826"/>
            <a:chOff x="644" y="2927"/>
            <a:chExt cx="2152" cy="357"/>
          </a:xfrm>
        </p:grpSpPr>
        <p:sp>
          <p:nvSpPr>
            <p:cNvPr id="26" name="Line 12"/>
            <p:cNvSpPr>
              <a:spLocks noChangeShapeType="1"/>
            </p:cNvSpPr>
            <p:nvPr/>
          </p:nvSpPr>
          <p:spPr bwMode="auto">
            <a:xfrm>
              <a:off x="1720" y="2927"/>
              <a:ext cx="1" cy="178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600" b="0" smtClean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644" y="3105"/>
              <a:ext cx="1" cy="179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600" b="0" smtClean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>
              <a:off x="1361" y="3105"/>
              <a:ext cx="1" cy="179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600" b="0" smtClean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>
              <a:off x="2078" y="3105"/>
              <a:ext cx="1" cy="179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600" b="0" smtClean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0" name="Line 16"/>
            <p:cNvSpPr>
              <a:spLocks noChangeShapeType="1"/>
            </p:cNvSpPr>
            <p:nvPr/>
          </p:nvSpPr>
          <p:spPr bwMode="auto">
            <a:xfrm>
              <a:off x="2795" y="3105"/>
              <a:ext cx="1" cy="179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600" b="0" smtClean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1" name="Line 17"/>
            <p:cNvSpPr>
              <a:spLocks noChangeShapeType="1"/>
            </p:cNvSpPr>
            <p:nvPr/>
          </p:nvSpPr>
          <p:spPr bwMode="auto">
            <a:xfrm>
              <a:off x="644" y="3105"/>
              <a:ext cx="717" cy="1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600" b="0" smtClean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2" name="Line 18"/>
            <p:cNvSpPr>
              <a:spLocks noChangeShapeType="1"/>
            </p:cNvSpPr>
            <p:nvPr/>
          </p:nvSpPr>
          <p:spPr bwMode="auto">
            <a:xfrm>
              <a:off x="1361" y="3105"/>
              <a:ext cx="359" cy="1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600" b="0" smtClean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3" name="Line 19"/>
            <p:cNvSpPr>
              <a:spLocks noChangeShapeType="1"/>
            </p:cNvSpPr>
            <p:nvPr/>
          </p:nvSpPr>
          <p:spPr bwMode="auto">
            <a:xfrm>
              <a:off x="1720" y="3105"/>
              <a:ext cx="358" cy="1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600" b="0" smtClean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4" name="Line 20"/>
            <p:cNvSpPr>
              <a:spLocks noChangeShapeType="1"/>
            </p:cNvSpPr>
            <p:nvPr/>
          </p:nvSpPr>
          <p:spPr bwMode="auto">
            <a:xfrm>
              <a:off x="2078" y="3105"/>
              <a:ext cx="717" cy="1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600" b="0" smtClean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35" name="Group 21"/>
          <p:cNvGrpSpPr>
            <a:grpSpLocks/>
          </p:cNvGrpSpPr>
          <p:nvPr/>
        </p:nvGrpSpPr>
        <p:grpSpPr bwMode="auto">
          <a:xfrm>
            <a:off x="876650" y="2446645"/>
            <a:ext cx="4313238" cy="604837"/>
            <a:chOff x="361" y="3284"/>
            <a:chExt cx="2717" cy="381"/>
          </a:xfrm>
        </p:grpSpPr>
        <p:sp>
          <p:nvSpPr>
            <p:cNvPr id="36" name="Rectangle 22"/>
            <p:cNvSpPr>
              <a:spLocks noChangeArrowheads="1"/>
            </p:cNvSpPr>
            <p:nvPr/>
          </p:nvSpPr>
          <p:spPr bwMode="auto">
            <a:xfrm>
              <a:off x="361" y="3284"/>
              <a:ext cx="566" cy="381"/>
            </a:xfrm>
            <a:prstGeom prst="rect">
              <a:avLst/>
            </a:prstGeom>
            <a:solidFill>
              <a:srgbClr val="FFCCFF">
                <a:alpha val="16078"/>
              </a:srgbClr>
            </a:solidFill>
            <a:ln w="20638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Rectangle 23"/>
            <p:cNvSpPr>
              <a:spLocks noChangeArrowheads="1"/>
            </p:cNvSpPr>
            <p:nvPr/>
          </p:nvSpPr>
          <p:spPr bwMode="auto">
            <a:xfrm>
              <a:off x="361" y="3284"/>
              <a:ext cx="566" cy="381"/>
            </a:xfrm>
            <a:prstGeom prst="rect">
              <a:avLst/>
            </a:prstGeom>
            <a:solidFill>
              <a:srgbClr val="FFFF00">
                <a:alpha val="1607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Rectangle 24"/>
            <p:cNvSpPr>
              <a:spLocks noChangeArrowheads="1"/>
            </p:cNvSpPr>
            <p:nvPr/>
          </p:nvSpPr>
          <p:spPr bwMode="auto">
            <a:xfrm>
              <a:off x="384" y="3360"/>
              <a:ext cx="4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000" smtClean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PROM</a:t>
              </a:r>
            </a:p>
          </p:txBody>
        </p:sp>
        <p:sp>
          <p:nvSpPr>
            <p:cNvPr id="39" name="Rectangle 25"/>
            <p:cNvSpPr>
              <a:spLocks noChangeArrowheads="1"/>
            </p:cNvSpPr>
            <p:nvPr/>
          </p:nvSpPr>
          <p:spPr bwMode="auto">
            <a:xfrm>
              <a:off x="1078" y="3284"/>
              <a:ext cx="566" cy="381"/>
            </a:xfrm>
            <a:prstGeom prst="rect">
              <a:avLst/>
            </a:prstGeom>
            <a:solidFill>
              <a:srgbClr val="FFFF00">
                <a:alpha val="1607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Rectangle 26"/>
            <p:cNvSpPr>
              <a:spLocks noChangeArrowheads="1"/>
            </p:cNvSpPr>
            <p:nvPr/>
          </p:nvSpPr>
          <p:spPr bwMode="auto">
            <a:xfrm>
              <a:off x="1210" y="3354"/>
              <a:ext cx="32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000" smtClean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PLA</a:t>
              </a:r>
            </a:p>
          </p:txBody>
        </p:sp>
        <p:sp>
          <p:nvSpPr>
            <p:cNvPr id="41" name="Rectangle 27"/>
            <p:cNvSpPr>
              <a:spLocks noChangeArrowheads="1"/>
            </p:cNvSpPr>
            <p:nvPr/>
          </p:nvSpPr>
          <p:spPr bwMode="auto">
            <a:xfrm>
              <a:off x="1078" y="3284"/>
              <a:ext cx="566" cy="381"/>
            </a:xfrm>
            <a:prstGeom prst="rect">
              <a:avLst/>
            </a:prstGeom>
            <a:noFill/>
            <a:ln w="20638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Rectangle 28"/>
            <p:cNvSpPr>
              <a:spLocks noChangeArrowheads="1"/>
            </p:cNvSpPr>
            <p:nvPr/>
          </p:nvSpPr>
          <p:spPr bwMode="auto">
            <a:xfrm>
              <a:off x="1795" y="3284"/>
              <a:ext cx="566" cy="381"/>
            </a:xfrm>
            <a:prstGeom prst="rect">
              <a:avLst/>
            </a:prstGeom>
            <a:solidFill>
              <a:srgbClr val="FFFF00">
                <a:alpha val="1607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Rectangle 29"/>
            <p:cNvSpPr>
              <a:spLocks noChangeArrowheads="1"/>
            </p:cNvSpPr>
            <p:nvPr/>
          </p:nvSpPr>
          <p:spPr bwMode="auto">
            <a:xfrm>
              <a:off x="1927" y="3354"/>
              <a:ext cx="32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000" smtClean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PAL</a:t>
              </a:r>
            </a:p>
          </p:txBody>
        </p:sp>
        <p:sp>
          <p:nvSpPr>
            <p:cNvPr id="44" name="Rectangle 30"/>
            <p:cNvSpPr>
              <a:spLocks noChangeArrowheads="1"/>
            </p:cNvSpPr>
            <p:nvPr/>
          </p:nvSpPr>
          <p:spPr bwMode="auto">
            <a:xfrm>
              <a:off x="1795" y="3284"/>
              <a:ext cx="566" cy="381"/>
            </a:xfrm>
            <a:prstGeom prst="rect">
              <a:avLst/>
            </a:prstGeom>
            <a:noFill/>
            <a:ln w="20638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Rectangle 31"/>
            <p:cNvSpPr>
              <a:spLocks noChangeArrowheads="1"/>
            </p:cNvSpPr>
            <p:nvPr/>
          </p:nvSpPr>
          <p:spPr bwMode="auto">
            <a:xfrm>
              <a:off x="2512" y="3284"/>
              <a:ext cx="566" cy="381"/>
            </a:xfrm>
            <a:prstGeom prst="rect">
              <a:avLst/>
            </a:prstGeom>
            <a:solidFill>
              <a:srgbClr val="FFFF00">
                <a:alpha val="16078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Rectangle 32"/>
            <p:cNvSpPr>
              <a:spLocks noChangeArrowheads="1"/>
            </p:cNvSpPr>
            <p:nvPr/>
          </p:nvSpPr>
          <p:spPr bwMode="auto">
            <a:xfrm>
              <a:off x="2631" y="3354"/>
              <a:ext cx="34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000" smtClean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GAL</a:t>
              </a:r>
            </a:p>
          </p:txBody>
        </p:sp>
        <p:sp>
          <p:nvSpPr>
            <p:cNvPr id="47" name="Rectangle 33"/>
            <p:cNvSpPr>
              <a:spLocks noChangeArrowheads="1"/>
            </p:cNvSpPr>
            <p:nvPr/>
          </p:nvSpPr>
          <p:spPr bwMode="auto">
            <a:xfrm>
              <a:off x="2512" y="3284"/>
              <a:ext cx="566" cy="381"/>
            </a:xfrm>
            <a:prstGeom prst="rect">
              <a:avLst/>
            </a:prstGeom>
            <a:noFill/>
            <a:ln w="20638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3" name="Group 39"/>
          <p:cNvGrpSpPr>
            <a:grpSpLocks/>
          </p:cNvGrpSpPr>
          <p:nvPr/>
        </p:nvGrpSpPr>
        <p:grpSpPr bwMode="auto">
          <a:xfrm>
            <a:off x="5878863" y="2063153"/>
            <a:ext cx="2278062" cy="387351"/>
            <a:chOff x="3512" y="2927"/>
            <a:chExt cx="1435" cy="357"/>
          </a:xfrm>
        </p:grpSpPr>
        <p:sp>
          <p:nvSpPr>
            <p:cNvPr id="54" name="Line 40"/>
            <p:cNvSpPr>
              <a:spLocks noChangeShapeType="1"/>
            </p:cNvSpPr>
            <p:nvPr/>
          </p:nvSpPr>
          <p:spPr bwMode="auto">
            <a:xfrm>
              <a:off x="4229" y="2927"/>
              <a:ext cx="1" cy="178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600" b="0" smtClean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5" name="Line 41"/>
            <p:cNvSpPr>
              <a:spLocks noChangeShapeType="1"/>
            </p:cNvSpPr>
            <p:nvPr/>
          </p:nvSpPr>
          <p:spPr bwMode="auto">
            <a:xfrm>
              <a:off x="3512" y="3105"/>
              <a:ext cx="1" cy="179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600" b="0" smtClean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6" name="Line 42"/>
            <p:cNvSpPr>
              <a:spLocks noChangeShapeType="1"/>
            </p:cNvSpPr>
            <p:nvPr/>
          </p:nvSpPr>
          <p:spPr bwMode="auto">
            <a:xfrm>
              <a:off x="4229" y="3105"/>
              <a:ext cx="1" cy="179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600" b="0" smtClean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7" name="Line 43"/>
            <p:cNvSpPr>
              <a:spLocks noChangeShapeType="1"/>
            </p:cNvSpPr>
            <p:nvPr/>
          </p:nvSpPr>
          <p:spPr bwMode="auto">
            <a:xfrm>
              <a:off x="4946" y="3105"/>
              <a:ext cx="1" cy="179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600" b="0" smtClean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8" name="Line 44"/>
            <p:cNvSpPr>
              <a:spLocks noChangeShapeType="1"/>
            </p:cNvSpPr>
            <p:nvPr/>
          </p:nvSpPr>
          <p:spPr bwMode="auto">
            <a:xfrm>
              <a:off x="3512" y="3105"/>
              <a:ext cx="717" cy="1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600" b="0" smtClean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9" name="Line 45"/>
            <p:cNvSpPr>
              <a:spLocks noChangeShapeType="1"/>
            </p:cNvSpPr>
            <p:nvPr/>
          </p:nvSpPr>
          <p:spPr bwMode="auto">
            <a:xfrm>
              <a:off x="4229" y="3105"/>
              <a:ext cx="717" cy="1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hangingPunct="1"/>
              <a:endParaRPr lang="zh-CN" altLang="en-US" sz="1600" b="0" smtClean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60" name="Group 46"/>
          <p:cNvGrpSpPr>
            <a:grpSpLocks/>
          </p:cNvGrpSpPr>
          <p:nvPr/>
        </p:nvGrpSpPr>
        <p:grpSpPr bwMode="auto">
          <a:xfrm>
            <a:off x="5497975" y="2440749"/>
            <a:ext cx="3243263" cy="650875"/>
            <a:chOff x="3229" y="3264"/>
            <a:chExt cx="2043" cy="410"/>
          </a:xfrm>
        </p:grpSpPr>
        <p:sp>
          <p:nvSpPr>
            <p:cNvPr id="69" name="Rectangle 55"/>
            <p:cNvSpPr>
              <a:spLocks noChangeArrowheads="1"/>
            </p:cNvSpPr>
            <p:nvPr/>
          </p:nvSpPr>
          <p:spPr bwMode="auto">
            <a:xfrm>
              <a:off x="4706" y="3293"/>
              <a:ext cx="566" cy="381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0638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Rectangle 47"/>
            <p:cNvSpPr>
              <a:spLocks noChangeArrowheads="1"/>
            </p:cNvSpPr>
            <p:nvPr/>
          </p:nvSpPr>
          <p:spPr bwMode="auto">
            <a:xfrm>
              <a:off x="3229" y="3284"/>
              <a:ext cx="566" cy="381"/>
            </a:xfrm>
            <a:prstGeom prst="rect">
              <a:avLst/>
            </a:prstGeom>
            <a:solidFill>
              <a:srgbClr val="FFFF66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Rectangle 48"/>
            <p:cNvSpPr>
              <a:spLocks noChangeArrowheads="1"/>
            </p:cNvSpPr>
            <p:nvPr/>
          </p:nvSpPr>
          <p:spPr bwMode="auto">
            <a:xfrm>
              <a:off x="3264" y="3360"/>
              <a:ext cx="428" cy="192"/>
            </a:xfrm>
            <a:prstGeom prst="rect">
              <a:avLst/>
            </a:prstGeom>
            <a:solidFill>
              <a:srgbClr val="FFFF66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000" smtClean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EPLD</a:t>
              </a:r>
            </a:p>
          </p:txBody>
        </p:sp>
        <p:sp>
          <p:nvSpPr>
            <p:cNvPr id="63" name="Rectangle 49"/>
            <p:cNvSpPr>
              <a:spLocks noChangeArrowheads="1"/>
            </p:cNvSpPr>
            <p:nvPr/>
          </p:nvSpPr>
          <p:spPr bwMode="auto">
            <a:xfrm>
              <a:off x="3229" y="3284"/>
              <a:ext cx="566" cy="381"/>
            </a:xfrm>
            <a:prstGeom prst="rect">
              <a:avLst/>
            </a:prstGeom>
            <a:solidFill>
              <a:srgbClr val="FFFF66">
                <a:alpha val="30980"/>
              </a:srgbClr>
            </a:solidFill>
            <a:ln w="20638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Rectangle 50"/>
            <p:cNvSpPr>
              <a:spLocks noChangeArrowheads="1"/>
            </p:cNvSpPr>
            <p:nvPr/>
          </p:nvSpPr>
          <p:spPr bwMode="auto">
            <a:xfrm>
              <a:off x="3936" y="3264"/>
              <a:ext cx="566" cy="381"/>
            </a:xfrm>
            <a:prstGeom prst="rect">
              <a:avLst/>
            </a:prstGeom>
            <a:solidFill>
              <a:srgbClr val="FFFF66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Rectangle 51"/>
            <p:cNvSpPr>
              <a:spLocks noChangeArrowheads="1"/>
            </p:cNvSpPr>
            <p:nvPr/>
          </p:nvSpPr>
          <p:spPr bwMode="auto">
            <a:xfrm>
              <a:off x="3984" y="3360"/>
              <a:ext cx="437" cy="192"/>
            </a:xfrm>
            <a:prstGeom prst="rect">
              <a:avLst/>
            </a:prstGeom>
            <a:solidFill>
              <a:srgbClr val="FFFF66">
                <a:alpha val="3098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000" smtClean="0">
                  <a:solidFill>
                    <a:srgbClr val="000099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CPLD</a:t>
              </a:r>
            </a:p>
          </p:txBody>
        </p:sp>
        <p:sp>
          <p:nvSpPr>
            <p:cNvPr id="66" name="Rectangle 52"/>
            <p:cNvSpPr>
              <a:spLocks noChangeArrowheads="1"/>
            </p:cNvSpPr>
            <p:nvPr/>
          </p:nvSpPr>
          <p:spPr bwMode="auto">
            <a:xfrm>
              <a:off x="3946" y="3284"/>
              <a:ext cx="566" cy="381"/>
            </a:xfrm>
            <a:prstGeom prst="rect">
              <a:avLst/>
            </a:prstGeom>
            <a:solidFill>
              <a:srgbClr val="FFFF66">
                <a:alpha val="30980"/>
              </a:srgbClr>
            </a:solidFill>
            <a:ln w="20638">
              <a:solidFill>
                <a:srgbClr val="80808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Rectangle 54"/>
            <p:cNvSpPr>
              <a:spLocks noChangeArrowheads="1"/>
            </p:cNvSpPr>
            <p:nvPr/>
          </p:nvSpPr>
          <p:spPr bwMode="auto">
            <a:xfrm>
              <a:off x="4738" y="3354"/>
              <a:ext cx="527" cy="23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smtClean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FPGA</a:t>
              </a:r>
            </a:p>
          </p:txBody>
        </p:sp>
      </p:grpSp>
      <p:grpSp>
        <p:nvGrpSpPr>
          <p:cNvPr id="75" name="Group 61"/>
          <p:cNvGrpSpPr>
            <a:grpSpLocks/>
          </p:cNvGrpSpPr>
          <p:nvPr/>
        </p:nvGrpSpPr>
        <p:grpSpPr bwMode="auto">
          <a:xfrm>
            <a:off x="4261476" y="48002"/>
            <a:ext cx="2584696" cy="894206"/>
            <a:chOff x="2545" y="1177"/>
            <a:chExt cx="1680" cy="715"/>
          </a:xfrm>
        </p:grpSpPr>
        <p:sp>
          <p:nvSpPr>
            <p:cNvPr id="77" name="Rectangle 63"/>
            <p:cNvSpPr>
              <a:spLocks noChangeArrowheads="1"/>
            </p:cNvSpPr>
            <p:nvPr/>
          </p:nvSpPr>
          <p:spPr bwMode="auto">
            <a:xfrm>
              <a:off x="2597" y="1256"/>
              <a:ext cx="1408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400" smtClean="0">
                  <a:solidFill>
                    <a:srgbClr val="000099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可编程逻辑器件</a:t>
              </a:r>
            </a:p>
          </p:txBody>
        </p:sp>
        <p:sp>
          <p:nvSpPr>
            <p:cNvPr id="78" name="Rectangle 64"/>
            <p:cNvSpPr>
              <a:spLocks noChangeArrowheads="1"/>
            </p:cNvSpPr>
            <p:nvPr/>
          </p:nvSpPr>
          <p:spPr bwMode="auto">
            <a:xfrm>
              <a:off x="2930" y="1493"/>
              <a:ext cx="802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400" smtClean="0">
                  <a:solidFill>
                    <a:srgbClr val="000099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（</a:t>
              </a:r>
              <a:r>
                <a:rPr kumimoji="1" lang="en-US" altLang="zh-CN" sz="2400" smtClean="0">
                  <a:solidFill>
                    <a:srgbClr val="000099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PLD</a:t>
              </a:r>
              <a:r>
                <a:rPr kumimoji="1" lang="zh-CN" altLang="en-US" sz="2400" smtClean="0">
                  <a:solidFill>
                    <a:srgbClr val="000099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）</a:t>
              </a:r>
            </a:p>
          </p:txBody>
        </p:sp>
        <p:sp>
          <p:nvSpPr>
            <p:cNvPr id="79" name="Rectangle 65"/>
            <p:cNvSpPr>
              <a:spLocks noChangeArrowheads="1"/>
            </p:cNvSpPr>
            <p:nvPr/>
          </p:nvSpPr>
          <p:spPr bwMode="auto">
            <a:xfrm>
              <a:off x="2545" y="1177"/>
              <a:ext cx="1680" cy="715"/>
            </a:xfrm>
            <a:prstGeom prst="rect">
              <a:avLst/>
            </a:prstGeom>
            <a:noFill/>
            <a:ln w="20638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09148" y="3292454"/>
            <a:ext cx="7942253" cy="3513286"/>
            <a:chOff x="600873" y="3227547"/>
            <a:chExt cx="7942253" cy="3675144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0873" y="3559791"/>
              <a:ext cx="7942253" cy="3342900"/>
            </a:xfrm>
            <a:prstGeom prst="rect">
              <a:avLst/>
            </a:prstGeom>
          </p:spPr>
        </p:pic>
        <p:sp>
          <p:nvSpPr>
            <p:cNvPr id="85" name="Rectangle 58"/>
            <p:cNvSpPr>
              <a:spLocks noChangeArrowheads="1"/>
            </p:cNvSpPr>
            <p:nvPr/>
          </p:nvSpPr>
          <p:spPr bwMode="auto">
            <a:xfrm>
              <a:off x="2953355" y="3227547"/>
              <a:ext cx="3755713" cy="386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40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主流</a:t>
              </a:r>
              <a:r>
                <a:rPr kumimoji="1" lang="en-US" altLang="zh-CN" sz="240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FPGA</a:t>
              </a:r>
              <a:r>
                <a:rPr kumimoji="1" lang="zh-CN" altLang="en-US" sz="240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产品</a:t>
              </a:r>
            </a:p>
          </p:txBody>
        </p:sp>
      </p:grpSp>
      <p:sp>
        <p:nvSpPr>
          <p:cNvPr id="2" name="椭圆 1"/>
          <p:cNvSpPr/>
          <p:nvPr/>
        </p:nvSpPr>
        <p:spPr>
          <a:xfrm>
            <a:off x="7707665" y="2359780"/>
            <a:ext cx="1243295" cy="85806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1752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0" y="0"/>
            <a:ext cx="9144000" cy="103498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95263" marR="0" indent="-1952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5917827" cy="6331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457200" indent="-457200" fontAlgn="auto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l"/>
            </a:pPr>
            <a:r>
              <a:rPr lang="en-US" altLang="zh-CN" sz="320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FPGA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0" y="626906"/>
            <a:ext cx="9144000" cy="5961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 anchor="ctr">
            <a:spAutoFit/>
          </a:bodyPr>
          <a:lstStyle/>
          <a:p>
            <a:pPr marL="342900" indent="-34290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>
                <a:solidFill>
                  <a:srgbClr val="A50021"/>
                </a:solidFill>
                <a:latin typeface="+mn-ea"/>
                <a:ea typeface="+mn-ea"/>
              </a:rPr>
              <a:t>现场可编程</a:t>
            </a:r>
            <a:r>
              <a:rPr lang="zh-CN" altLang="en-US">
                <a:solidFill>
                  <a:srgbClr val="A50021"/>
                </a:solidFill>
                <a:latin typeface="+mn-ea"/>
                <a:ea typeface="+mn-ea"/>
              </a:rPr>
              <a:t>逻辑</a:t>
            </a:r>
            <a:r>
              <a:rPr lang="zh-CN" altLang="en-US" smtClean="0">
                <a:solidFill>
                  <a:srgbClr val="A50021"/>
                </a:solidFill>
                <a:latin typeface="+mn-ea"/>
                <a:ea typeface="+mn-ea"/>
              </a:rPr>
              <a:t>门阵列</a:t>
            </a:r>
            <a:r>
              <a:rPr kumimoji="1" lang="en-US" altLang="zh-CN" b="0" smtClean="0">
                <a:latin typeface="+mn-ea"/>
                <a:ea typeface="+mn-ea"/>
              </a:rPr>
              <a:t>(</a:t>
            </a:r>
            <a:r>
              <a:rPr kumimoji="1" lang="en-US" altLang="zh-CN" smtClean="0">
                <a:latin typeface="+mn-ea"/>
                <a:ea typeface="+mn-ea"/>
              </a:rPr>
              <a:t>FPGA</a:t>
            </a:r>
            <a:r>
              <a:rPr kumimoji="1" lang="en-US" altLang="zh-CN" b="0" smtClean="0">
                <a:latin typeface="+mn-ea"/>
                <a:ea typeface="+mn-ea"/>
              </a:rPr>
              <a:t> ,Field </a:t>
            </a:r>
            <a:r>
              <a:rPr kumimoji="1" lang="en-US" altLang="zh-CN" b="0">
                <a:latin typeface="+mn-ea"/>
                <a:ea typeface="+mn-ea"/>
              </a:rPr>
              <a:t>Programmable </a:t>
            </a:r>
            <a:r>
              <a:rPr kumimoji="1" lang="en-US" altLang="zh-CN" b="0">
                <a:latin typeface="+mn-ea"/>
                <a:ea typeface="+mn-ea"/>
              </a:rPr>
              <a:t>Gate </a:t>
            </a:r>
            <a:r>
              <a:rPr kumimoji="1" lang="en-US" altLang="zh-CN" b="0" smtClean="0">
                <a:latin typeface="+mn-ea"/>
                <a:ea typeface="+mn-ea"/>
              </a:rPr>
              <a:t>Array)</a:t>
            </a:r>
            <a:r>
              <a:rPr kumimoji="1" lang="zh-CN" altLang="en-US" b="0">
                <a:latin typeface="+mn-ea"/>
                <a:ea typeface="+mn-ea"/>
              </a:rPr>
              <a:t>是一种可编程逻辑芯片</a:t>
            </a:r>
            <a:r>
              <a:rPr kumimoji="1" lang="zh-CN" altLang="en-US" b="0">
                <a:latin typeface="+mn-ea"/>
                <a:ea typeface="+mn-ea"/>
              </a:rPr>
              <a:t>，</a:t>
            </a:r>
            <a:r>
              <a:rPr kumimoji="1" lang="zh-CN" altLang="en-US" b="0">
                <a:latin typeface="+mn-ea"/>
                <a:ea typeface="+mn-ea"/>
              </a:rPr>
              <a:t>与固定</a:t>
            </a:r>
            <a:r>
              <a:rPr kumimoji="1" lang="zh-CN" altLang="en-US" b="0">
                <a:latin typeface="+mn-ea"/>
                <a:ea typeface="+mn-ea"/>
              </a:rPr>
              <a:t>功能</a:t>
            </a:r>
            <a:r>
              <a:rPr kumimoji="1" lang="zh-CN" altLang="en-US" b="0" smtClean="0">
                <a:latin typeface="+mn-ea"/>
                <a:ea typeface="+mn-ea"/>
              </a:rPr>
              <a:t>的</a:t>
            </a:r>
            <a:r>
              <a:rPr kumimoji="1" lang="zh-CN" altLang="en-US" b="0">
                <a:latin typeface="+mn-ea"/>
                <a:ea typeface="+mn-ea"/>
              </a:rPr>
              <a:t>专用集成电路</a:t>
            </a:r>
            <a:r>
              <a:rPr kumimoji="1" lang="en-US" altLang="zh-CN" smtClean="0">
                <a:latin typeface="+mn-ea"/>
                <a:ea typeface="+mn-ea"/>
              </a:rPr>
              <a:t>ASIC </a:t>
            </a:r>
            <a:r>
              <a:rPr kumimoji="1" lang="en-US" altLang="zh-CN" b="0" smtClean="0">
                <a:latin typeface="+mn-ea"/>
                <a:ea typeface="+mn-ea"/>
              </a:rPr>
              <a:t>(Application-Specific </a:t>
            </a:r>
            <a:r>
              <a:rPr kumimoji="1" lang="en-US" altLang="zh-CN" b="0">
                <a:latin typeface="+mn-ea"/>
                <a:ea typeface="+mn-ea"/>
              </a:rPr>
              <a:t>Integrated </a:t>
            </a:r>
            <a:r>
              <a:rPr kumimoji="1" lang="en-US" altLang="zh-CN" b="0" smtClean="0">
                <a:latin typeface="+mn-ea"/>
                <a:ea typeface="+mn-ea"/>
              </a:rPr>
              <a:t>Circuit)</a:t>
            </a:r>
            <a:r>
              <a:rPr kumimoji="1" lang="zh-CN" altLang="en-US" b="0" smtClean="0">
                <a:latin typeface="+mn-ea"/>
                <a:ea typeface="+mn-ea"/>
              </a:rPr>
              <a:t>不同</a:t>
            </a:r>
            <a:r>
              <a:rPr kumimoji="1" lang="zh-CN" altLang="en-US" b="0">
                <a:latin typeface="+mn-ea"/>
                <a:ea typeface="+mn-ea"/>
              </a:rPr>
              <a:t>，</a:t>
            </a:r>
            <a:r>
              <a:rPr kumimoji="1" lang="en-US" altLang="zh-CN" b="0">
                <a:latin typeface="+mn-ea"/>
                <a:ea typeface="+mn-ea"/>
              </a:rPr>
              <a:t>FPGA </a:t>
            </a:r>
            <a:r>
              <a:rPr kumimoji="1" lang="zh-CN" altLang="en-US" b="0" smtClean="0">
                <a:latin typeface="+mn-ea"/>
                <a:ea typeface="+mn-ea"/>
              </a:rPr>
              <a:t>的逻辑电路可以</a:t>
            </a:r>
            <a:r>
              <a:rPr kumimoji="1" lang="zh-CN" altLang="en-US" b="0">
                <a:latin typeface="+mn-ea"/>
                <a:ea typeface="+mn-ea"/>
              </a:rPr>
              <a:t>通过编程修改，从而实现不同的</a:t>
            </a:r>
            <a:r>
              <a:rPr kumimoji="1" lang="zh-CN" altLang="en-US" b="0">
                <a:latin typeface="+mn-ea"/>
                <a:ea typeface="+mn-ea"/>
              </a:rPr>
              <a:t>功能</a:t>
            </a:r>
            <a:r>
              <a:rPr kumimoji="1" lang="zh-CN" altLang="en-US" b="0" smtClean="0">
                <a:latin typeface="+mn-ea"/>
                <a:ea typeface="+mn-ea"/>
              </a:rPr>
              <a:t>。</a:t>
            </a:r>
            <a:endParaRPr kumimoji="1" lang="en-US" altLang="zh-CN" b="0" smtClean="0">
              <a:latin typeface="+mn-ea"/>
              <a:ea typeface="+mn-ea"/>
            </a:endParaRPr>
          </a:p>
          <a:p>
            <a:pPr marL="342900" indent="-34290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Font typeface="Arial" panose="020B0604020202020204" pitchFamily="34" charset="0"/>
              <a:buChar char="•"/>
              <a:defRPr/>
            </a:pPr>
            <a:r>
              <a:rPr kumimoji="1" lang="en-US" altLang="zh-CN" smtClean="0">
                <a:solidFill>
                  <a:srgbClr val="A50021"/>
                </a:solidFill>
                <a:latin typeface="+mn-ea"/>
                <a:ea typeface="+mn-ea"/>
              </a:rPr>
              <a:t>FPGA </a:t>
            </a:r>
            <a:r>
              <a:rPr kumimoji="1" lang="zh-CN" altLang="en-US" b="0">
                <a:latin typeface="+mn-ea"/>
                <a:ea typeface="+mn-ea"/>
              </a:rPr>
              <a:t>可以在硬件级别</a:t>
            </a:r>
            <a:r>
              <a:rPr kumimoji="1" lang="zh-CN" altLang="en-US" b="0">
                <a:latin typeface="+mn-ea"/>
                <a:ea typeface="+mn-ea"/>
              </a:rPr>
              <a:t>上</a:t>
            </a:r>
            <a:r>
              <a:rPr kumimoji="1" lang="zh-CN" altLang="en-US" b="0" smtClean="0">
                <a:latin typeface="+mn-ea"/>
                <a:ea typeface="+mn-ea"/>
              </a:rPr>
              <a:t>实现</a:t>
            </a:r>
            <a:r>
              <a:rPr kumimoji="1" lang="zh-CN" altLang="en-US">
                <a:solidFill>
                  <a:srgbClr val="003300"/>
                </a:solidFill>
                <a:latin typeface="+mn-ea"/>
                <a:ea typeface="+mn-ea"/>
              </a:rPr>
              <a:t>运算器、乘法器、数字滤波器、二维卷积</a:t>
            </a:r>
            <a:r>
              <a:rPr kumimoji="1" lang="zh-CN" altLang="en-US">
                <a:solidFill>
                  <a:srgbClr val="003300"/>
                </a:solidFill>
                <a:latin typeface="+mn-ea"/>
                <a:ea typeface="+mn-ea"/>
              </a:rPr>
              <a:t>器</a:t>
            </a:r>
            <a:r>
              <a:rPr kumimoji="1" lang="zh-CN" altLang="en-US" b="0" smtClean="0">
                <a:latin typeface="+mn-ea"/>
                <a:ea typeface="+mn-ea"/>
              </a:rPr>
              <a:t>等具有</a:t>
            </a:r>
            <a:r>
              <a:rPr kumimoji="1" lang="zh-CN" altLang="en-US" b="0">
                <a:latin typeface="+mn-ea"/>
                <a:ea typeface="+mn-ea"/>
              </a:rPr>
              <a:t>复杂算法的逻辑单元和信号处理</a:t>
            </a:r>
            <a:r>
              <a:rPr kumimoji="1" lang="zh-CN" altLang="en-US" b="0">
                <a:latin typeface="+mn-ea"/>
                <a:ea typeface="+mn-ea"/>
              </a:rPr>
              <a:t>单元</a:t>
            </a:r>
            <a:r>
              <a:rPr kumimoji="1" lang="zh-CN" altLang="en-US" b="0" smtClean="0">
                <a:latin typeface="+mn-ea"/>
                <a:ea typeface="+mn-ea"/>
              </a:rPr>
              <a:t>电路，主要</a:t>
            </a:r>
            <a:r>
              <a:rPr kumimoji="1" lang="zh-CN" altLang="en-US" smtClean="0">
                <a:latin typeface="+mn-ea"/>
                <a:ea typeface="+mn-ea"/>
              </a:rPr>
              <a:t>应用场景</a:t>
            </a:r>
            <a:r>
              <a:rPr kumimoji="1" lang="zh-CN" altLang="en-US" b="0" smtClean="0">
                <a:latin typeface="+mn-ea"/>
                <a:ea typeface="+mn-ea"/>
              </a:rPr>
              <a:t>包括：</a:t>
            </a:r>
            <a:endParaRPr lang="en-US" altLang="zh-CN" smtClean="0"/>
          </a:p>
          <a:p>
            <a:pPr marL="800100" lvl="1" indent="-34290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Font typeface="Wingdings" panose="05000000000000000000" pitchFamily="2" charset="2"/>
              <a:buChar char="Ø"/>
              <a:defRPr/>
            </a:pPr>
            <a:r>
              <a:rPr lang="zh-CN" altLang="zh-CN" sz="2200" smtClean="0">
                <a:solidFill>
                  <a:srgbClr val="7030A0"/>
                </a:solidFill>
                <a:latin typeface="+mn-ea"/>
                <a:ea typeface="+mn-ea"/>
              </a:rPr>
              <a:t>硬件</a:t>
            </a:r>
            <a:r>
              <a:rPr lang="zh-CN" altLang="zh-CN" sz="2200">
                <a:solidFill>
                  <a:srgbClr val="7030A0"/>
                </a:solidFill>
                <a:latin typeface="+mn-ea"/>
                <a:ea typeface="+mn-ea"/>
              </a:rPr>
              <a:t>加速器</a:t>
            </a:r>
            <a:r>
              <a:rPr lang="zh-CN" altLang="zh-CN" sz="2200" b="0" smtClean="0">
                <a:solidFill>
                  <a:srgbClr val="7030A0"/>
                </a:solidFill>
                <a:latin typeface="+mn-ea"/>
                <a:ea typeface="+mn-ea"/>
              </a:rPr>
              <a:t>：</a:t>
            </a:r>
            <a:r>
              <a:rPr lang="zh-CN" altLang="zh-CN" sz="2200" b="0" smtClean="0">
                <a:latin typeface="+mn-ea"/>
                <a:ea typeface="+mn-ea"/>
              </a:rPr>
              <a:t>如深度</a:t>
            </a:r>
            <a:r>
              <a:rPr lang="zh-CN" altLang="en-US" sz="2200" b="0" smtClean="0">
                <a:latin typeface="+mn-ea"/>
                <a:ea typeface="+mn-ea"/>
              </a:rPr>
              <a:t>学习</a:t>
            </a:r>
            <a:r>
              <a:rPr lang="zh-CN" altLang="zh-CN" sz="2200" b="0" smtClean="0">
                <a:latin typeface="+mn-ea"/>
                <a:ea typeface="+mn-ea"/>
              </a:rPr>
              <a:t>、</a:t>
            </a:r>
            <a:r>
              <a:rPr lang="zh-CN" altLang="zh-CN" sz="2200" b="0">
                <a:latin typeface="+mn-ea"/>
                <a:ea typeface="+mn-ea"/>
              </a:rPr>
              <a:t>密码学、图像处理</a:t>
            </a:r>
            <a:r>
              <a:rPr lang="zh-CN" altLang="zh-CN" sz="2200" b="0">
                <a:latin typeface="+mn-ea"/>
                <a:ea typeface="+mn-ea"/>
              </a:rPr>
              <a:t>等</a:t>
            </a:r>
            <a:r>
              <a:rPr lang="zh-CN" altLang="zh-CN" sz="2200" b="0" smtClean="0">
                <a:latin typeface="+mn-ea"/>
                <a:ea typeface="+mn-ea"/>
              </a:rPr>
              <a:t>。</a:t>
            </a:r>
            <a:endParaRPr lang="en-US" altLang="zh-CN" sz="2200" b="0" smtClean="0">
              <a:latin typeface="+mn-ea"/>
              <a:ea typeface="+mn-ea"/>
            </a:endParaRPr>
          </a:p>
          <a:p>
            <a:pPr marL="800100" lvl="1" indent="-34290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Font typeface="Wingdings" panose="05000000000000000000" pitchFamily="2" charset="2"/>
              <a:buChar char="Ø"/>
              <a:defRPr/>
            </a:pPr>
            <a:r>
              <a:rPr lang="zh-CN" altLang="zh-CN" sz="2200">
                <a:solidFill>
                  <a:srgbClr val="7030A0"/>
                </a:solidFill>
                <a:latin typeface="+mn-ea"/>
                <a:ea typeface="+mn-ea"/>
              </a:rPr>
              <a:t>数字信号处理：</a:t>
            </a:r>
            <a:r>
              <a:rPr lang="zh-CN" altLang="zh-CN" sz="2200" b="0" smtClean="0">
                <a:latin typeface="+mn-ea"/>
                <a:ea typeface="+mn-ea"/>
              </a:rPr>
              <a:t>如</a:t>
            </a:r>
            <a:r>
              <a:rPr lang="zh-CN" altLang="zh-CN" sz="2200" b="0">
                <a:latin typeface="+mn-ea"/>
                <a:ea typeface="+mn-ea"/>
              </a:rPr>
              <a:t>音视频编解码、通信信号处理、雷达</a:t>
            </a:r>
            <a:r>
              <a:rPr lang="zh-CN" altLang="zh-CN" sz="2200" b="0">
                <a:latin typeface="+mn-ea"/>
                <a:ea typeface="+mn-ea"/>
              </a:rPr>
              <a:t>信号处理</a:t>
            </a:r>
            <a:r>
              <a:rPr lang="zh-CN" altLang="zh-CN" sz="2200" b="0" smtClean="0">
                <a:latin typeface="+mn-ea"/>
                <a:ea typeface="+mn-ea"/>
              </a:rPr>
              <a:t>等</a:t>
            </a:r>
            <a:endParaRPr lang="en-US" altLang="zh-CN" sz="2200" b="0" smtClean="0">
              <a:latin typeface="+mn-ea"/>
              <a:ea typeface="+mn-ea"/>
            </a:endParaRPr>
          </a:p>
          <a:p>
            <a:pPr marL="800100" lvl="1" indent="-34290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Font typeface="Wingdings" panose="05000000000000000000" pitchFamily="2" charset="2"/>
              <a:buChar char="Ø"/>
              <a:defRPr/>
            </a:pPr>
            <a:r>
              <a:rPr lang="zh-CN" altLang="zh-CN" sz="2200" smtClean="0">
                <a:solidFill>
                  <a:srgbClr val="7030A0"/>
                </a:solidFill>
                <a:latin typeface="+mn-ea"/>
                <a:ea typeface="+mn-ea"/>
              </a:rPr>
              <a:t>通信协议</a:t>
            </a:r>
            <a:r>
              <a:rPr lang="zh-CN" altLang="zh-CN" sz="2200" b="0" smtClean="0">
                <a:solidFill>
                  <a:srgbClr val="7030A0"/>
                </a:solidFill>
                <a:latin typeface="+mn-ea"/>
                <a:ea typeface="+mn-ea"/>
              </a:rPr>
              <a:t>：</a:t>
            </a:r>
            <a:r>
              <a:rPr lang="zh-CN" altLang="zh-CN" sz="2200" b="0" smtClean="0">
                <a:latin typeface="+mn-ea"/>
                <a:ea typeface="+mn-ea"/>
              </a:rPr>
              <a:t>如</a:t>
            </a:r>
            <a:r>
              <a:rPr lang="zh-CN" altLang="zh-CN" sz="2200" b="0">
                <a:latin typeface="+mn-ea"/>
                <a:ea typeface="+mn-ea"/>
              </a:rPr>
              <a:t>以太网、USB、</a:t>
            </a:r>
            <a:r>
              <a:rPr lang="zh-CN" altLang="zh-CN" sz="2200" b="0">
                <a:latin typeface="+mn-ea"/>
                <a:ea typeface="+mn-ea"/>
              </a:rPr>
              <a:t>PCIe </a:t>
            </a:r>
            <a:r>
              <a:rPr lang="zh-CN" altLang="zh-CN" sz="2200" b="0" smtClean="0">
                <a:latin typeface="+mn-ea"/>
                <a:ea typeface="+mn-ea"/>
              </a:rPr>
              <a:t>等</a:t>
            </a:r>
            <a:r>
              <a:rPr lang="zh-CN" altLang="en-US" sz="2200" b="0" smtClean="0">
                <a:latin typeface="+mn-ea"/>
                <a:ea typeface="+mn-ea"/>
              </a:rPr>
              <a:t>协议的硬件化</a:t>
            </a:r>
            <a:r>
              <a:rPr lang="zh-CN" altLang="zh-CN" sz="2200" b="0" smtClean="0">
                <a:latin typeface="+mn-ea"/>
                <a:ea typeface="+mn-ea"/>
              </a:rPr>
              <a:t>，</a:t>
            </a:r>
            <a:r>
              <a:rPr lang="zh-CN" altLang="zh-CN" sz="2200" b="0">
                <a:latin typeface="+mn-ea"/>
                <a:ea typeface="+mn-ea"/>
              </a:rPr>
              <a:t>可以作为网络设备、高速数据传输设备、高性能存储器控制器</a:t>
            </a:r>
            <a:r>
              <a:rPr lang="zh-CN" altLang="zh-CN" sz="2200" b="0">
                <a:latin typeface="+mn-ea"/>
                <a:ea typeface="+mn-ea"/>
              </a:rPr>
              <a:t>等</a:t>
            </a:r>
            <a:r>
              <a:rPr lang="zh-CN" altLang="zh-CN" sz="2200" b="0" smtClean="0">
                <a:latin typeface="+mn-ea"/>
                <a:ea typeface="+mn-ea"/>
              </a:rPr>
              <a:t>。</a:t>
            </a:r>
            <a:endParaRPr lang="en-US" altLang="zh-CN" sz="2200" b="0" smtClean="0">
              <a:latin typeface="+mn-ea"/>
              <a:ea typeface="+mn-ea"/>
            </a:endParaRPr>
          </a:p>
          <a:p>
            <a:pPr marL="800100" lvl="1" indent="-342900" fontAlgn="auto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buFont typeface="Wingdings" panose="05000000000000000000" pitchFamily="2" charset="2"/>
              <a:buChar char="Ø"/>
              <a:defRPr/>
            </a:pPr>
            <a:r>
              <a:rPr lang="zh-CN" altLang="zh-CN" sz="2200" smtClean="0">
                <a:solidFill>
                  <a:srgbClr val="7030A0"/>
                </a:solidFill>
                <a:latin typeface="+mn-ea"/>
                <a:ea typeface="+mn-ea"/>
              </a:rPr>
              <a:t>控制系统</a:t>
            </a:r>
            <a:r>
              <a:rPr lang="zh-CN" altLang="zh-CN" sz="2200" b="0" smtClean="0">
                <a:solidFill>
                  <a:srgbClr val="7030A0"/>
                </a:solidFill>
                <a:latin typeface="+mn-ea"/>
                <a:ea typeface="+mn-ea"/>
              </a:rPr>
              <a:t>：</a:t>
            </a:r>
            <a:r>
              <a:rPr lang="zh-CN" altLang="zh-CN" sz="2200" b="0" smtClean="0">
                <a:latin typeface="+mn-ea"/>
                <a:ea typeface="+mn-ea"/>
              </a:rPr>
              <a:t>如</a:t>
            </a:r>
            <a:r>
              <a:rPr lang="zh-CN" altLang="zh-CN" sz="2200" b="0">
                <a:latin typeface="+mn-ea"/>
                <a:ea typeface="+mn-ea"/>
              </a:rPr>
              <a:t>工业自动化、机器人控制、航空航天</a:t>
            </a:r>
            <a:r>
              <a:rPr lang="zh-CN" altLang="zh-CN" sz="2200" b="0">
                <a:latin typeface="+mn-ea"/>
                <a:ea typeface="+mn-ea"/>
              </a:rPr>
              <a:t>控制</a:t>
            </a:r>
            <a:r>
              <a:rPr lang="zh-CN" altLang="zh-CN" sz="2200" b="0" smtClean="0">
                <a:latin typeface="+mn-ea"/>
                <a:ea typeface="+mn-ea"/>
              </a:rPr>
              <a:t>等</a:t>
            </a:r>
            <a:endParaRPr lang="zh-CN" altLang="en-US" sz="2200" b="0" dirty="0">
              <a:solidFill>
                <a:srgbClr val="A50021"/>
              </a:solidFill>
              <a:latin typeface="+mn-ea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19262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PICT010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29686"/>
            <a:ext cx="5471417" cy="441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5380816"/>
              </p:ext>
            </p:extLst>
          </p:nvPr>
        </p:nvGraphicFramePr>
        <p:xfrm>
          <a:off x="1981200" y="1777323"/>
          <a:ext cx="4572000" cy="455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0" name="位图图像" r:id="rId4" imgW="3161905" imgH="3153215" progId="Paint.Picture">
                  <p:embed/>
                </p:oleObj>
              </mc:Choice>
              <mc:Fallback>
                <p:oleObj name="位图图像" r:id="rId4" imgW="3161905" imgH="315321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777323"/>
                        <a:ext cx="4572000" cy="455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781800" y="1929723"/>
            <a:ext cx="1981200" cy="914400"/>
          </a:xfrm>
          <a:prstGeom prst="wedgeRectCallout">
            <a:avLst>
              <a:gd name="adj1" fmla="val -103764"/>
              <a:gd name="adj2" fmla="val 31250"/>
            </a:avLst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</a:rPr>
              <a:t>可配置逻辑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</a:rPr>
              <a:t>模块</a:t>
            </a:r>
            <a:r>
              <a:rPr kumimoji="1" lang="en-US" altLang="zh-CN" sz="2400" b="1">
                <a:latin typeface="Times New Roman" panose="02020603050405020304" pitchFamily="18" charset="0"/>
              </a:rPr>
              <a:t>CLB</a:t>
            </a:r>
          </a:p>
        </p:txBody>
      </p:sp>
      <p:sp>
        <p:nvSpPr>
          <p:cNvPr id="12" name="AutoShape 8"/>
          <p:cNvSpPr>
            <a:spLocks noChangeArrowheads="1"/>
          </p:cNvSpPr>
          <p:nvPr/>
        </p:nvSpPr>
        <p:spPr bwMode="auto">
          <a:xfrm>
            <a:off x="228600" y="2615523"/>
            <a:ext cx="1600200" cy="762000"/>
          </a:xfrm>
          <a:prstGeom prst="wedgeRectCallout">
            <a:avLst>
              <a:gd name="adj1" fmla="val 66667"/>
              <a:gd name="adj2" fmla="val 192917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</a:rPr>
              <a:t>输入</a:t>
            </a:r>
            <a:r>
              <a:rPr kumimoji="1" lang="en-US" altLang="zh-CN" sz="2400" b="1">
                <a:latin typeface="Times New Roman" panose="02020603050405020304" pitchFamily="18" charset="0"/>
              </a:rPr>
              <a:t>/</a:t>
            </a:r>
            <a:r>
              <a:rPr kumimoji="1" lang="zh-CN" altLang="en-US" sz="2400" b="1">
                <a:latin typeface="Times New Roman" panose="02020603050405020304" pitchFamily="18" charset="0"/>
              </a:rPr>
              <a:t>输出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</a:rPr>
              <a:t>模块</a:t>
            </a:r>
            <a:r>
              <a:rPr kumimoji="1" lang="en-US" altLang="zh-CN" sz="2400" b="1">
                <a:latin typeface="Times New Roman" panose="02020603050405020304" pitchFamily="18" charset="0"/>
              </a:rPr>
              <a:t>I/OB</a:t>
            </a:r>
          </a:p>
        </p:txBody>
      </p:sp>
      <p:sp>
        <p:nvSpPr>
          <p:cNvPr id="13" name="AutoShape 9"/>
          <p:cNvSpPr>
            <a:spLocks noChangeArrowheads="1"/>
          </p:cNvSpPr>
          <p:nvPr/>
        </p:nvSpPr>
        <p:spPr bwMode="auto">
          <a:xfrm>
            <a:off x="228600" y="5053923"/>
            <a:ext cx="1371600" cy="990600"/>
          </a:xfrm>
          <a:prstGeom prst="wedgeRectCallout">
            <a:avLst>
              <a:gd name="adj1" fmla="val 187847"/>
              <a:gd name="adj2" fmla="val -155769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</a:rPr>
              <a:t>可编程连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</a:rPr>
              <a:t>线</a:t>
            </a:r>
            <a:r>
              <a:rPr kumimoji="1" lang="en-US" altLang="zh-CN" sz="2400" b="1">
                <a:latin typeface="Times New Roman" panose="02020603050405020304" pitchFamily="18" charset="0"/>
              </a:rPr>
              <a:t>PI</a:t>
            </a:r>
          </a:p>
        </p:txBody>
      </p:sp>
      <p:sp>
        <p:nvSpPr>
          <p:cNvPr id="14" name="AutoShape 10"/>
          <p:cNvSpPr>
            <a:spLocks noChangeArrowheads="1"/>
          </p:cNvSpPr>
          <p:nvPr/>
        </p:nvSpPr>
        <p:spPr bwMode="auto">
          <a:xfrm>
            <a:off x="7315200" y="4672923"/>
            <a:ext cx="1447800" cy="914400"/>
          </a:xfrm>
          <a:prstGeom prst="wedgeRectCallout">
            <a:avLst>
              <a:gd name="adj1" fmla="val -198028"/>
              <a:gd name="adj2" fmla="val -57639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</a:rPr>
              <a:t>编程开关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</a:rPr>
              <a:t>矩阵</a:t>
            </a:r>
            <a:r>
              <a:rPr kumimoji="1" lang="en-US" altLang="zh-CN" sz="2400" b="1">
                <a:latin typeface="Times New Roman" panose="02020603050405020304" pitchFamily="18" charset="0"/>
              </a:rPr>
              <a:t>PSM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0" y="0"/>
            <a:ext cx="9144000" cy="103498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95263" marR="0" indent="-1952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5917827" cy="6331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457200" indent="-457200" fontAlgn="auto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l"/>
            </a:pPr>
            <a:r>
              <a:rPr lang="en-US" altLang="zh-CN" sz="320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FPGA</a:t>
            </a:r>
            <a:r>
              <a:rPr lang="zh-CN" altLang="en-US" sz="320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的结构</a:t>
            </a:r>
            <a:endParaRPr lang="en-US" altLang="zh-CN" sz="320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06880" y="6358758"/>
            <a:ext cx="533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>
                <a:solidFill>
                  <a:srgbClr val="C00000"/>
                </a:solidFill>
                <a:latin typeface="+mn-ea"/>
                <a:ea typeface="+mn-ea"/>
              </a:rPr>
              <a:t>XILINX</a:t>
            </a:r>
            <a:r>
              <a:rPr kumimoji="1" lang="zh-CN" altLang="en-US" sz="2000" smtClean="0">
                <a:solidFill>
                  <a:srgbClr val="C00000"/>
                </a:solidFill>
                <a:latin typeface="+mn-ea"/>
                <a:ea typeface="+mn-ea"/>
              </a:rPr>
              <a:t>公司</a:t>
            </a:r>
            <a:r>
              <a:rPr kumimoji="1" lang="en-US" altLang="zh-CN" sz="2000" smtClean="0">
                <a:solidFill>
                  <a:srgbClr val="C00000"/>
                </a:solidFill>
                <a:latin typeface="+mn-ea"/>
                <a:ea typeface="+mn-ea"/>
              </a:rPr>
              <a:t>XC4000E</a:t>
            </a:r>
            <a:r>
              <a:rPr kumimoji="1" lang="zh-CN" altLang="en-US" sz="2000" smtClean="0">
                <a:solidFill>
                  <a:srgbClr val="C00000"/>
                </a:solidFill>
                <a:latin typeface="+mn-ea"/>
                <a:ea typeface="+mn-ea"/>
              </a:rPr>
              <a:t>系列</a:t>
            </a:r>
            <a:r>
              <a:rPr kumimoji="1" lang="en-US" altLang="zh-CN" sz="2000" smtClean="0">
                <a:solidFill>
                  <a:srgbClr val="C00000"/>
                </a:solidFill>
                <a:latin typeface="+mn-ea"/>
                <a:ea typeface="+mn-ea"/>
              </a:rPr>
              <a:t>FPGA</a:t>
            </a:r>
            <a:r>
              <a:rPr kumimoji="1" lang="zh-CN" altLang="en-US" sz="2000" smtClean="0">
                <a:solidFill>
                  <a:srgbClr val="C00000"/>
                </a:solidFill>
                <a:latin typeface="+mn-ea"/>
                <a:ea typeface="+mn-ea"/>
              </a:rPr>
              <a:t>芯片结构图</a:t>
            </a:r>
            <a:endParaRPr lang="zh-CN" altLang="en-US" sz="200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0" y="650957"/>
            <a:ext cx="9144000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 anchor="ctr">
            <a:spAutoFit/>
          </a:bodyPr>
          <a:lstStyle/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Arial" panose="020B0604020202020204" pitchFamily="34" charset="0"/>
              <a:buChar char="•"/>
              <a:defRPr/>
            </a:pPr>
            <a:r>
              <a:rPr kumimoji="1" lang="en-US" altLang="zh-CN" smtClean="0">
                <a:latin typeface="+mn-ea"/>
                <a:ea typeface="+mn-ea"/>
              </a:rPr>
              <a:t>FPGA</a:t>
            </a:r>
            <a:r>
              <a:rPr kumimoji="1" lang="zh-CN" altLang="en-US" b="0">
                <a:latin typeface="+mn-ea"/>
                <a:ea typeface="+mn-ea"/>
              </a:rPr>
              <a:t>的编程单元是基于静态存储器（</a:t>
            </a:r>
            <a:r>
              <a:rPr kumimoji="1" lang="en-US" altLang="zh-CN" b="0">
                <a:latin typeface="+mn-ea"/>
                <a:ea typeface="+mn-ea"/>
              </a:rPr>
              <a:t>SRAM</a:t>
            </a:r>
            <a:r>
              <a:rPr kumimoji="1" lang="zh-CN" altLang="en-US" b="0">
                <a:latin typeface="+mn-ea"/>
                <a:ea typeface="+mn-ea"/>
              </a:rPr>
              <a:t>）结构，从理论上讲，具有无限次重复编程的</a:t>
            </a:r>
            <a:r>
              <a:rPr kumimoji="1" lang="zh-CN" altLang="en-US" b="0">
                <a:latin typeface="+mn-ea"/>
                <a:ea typeface="+mn-ea"/>
              </a:rPr>
              <a:t>能力</a:t>
            </a:r>
            <a:r>
              <a:rPr kumimoji="1" lang="zh-CN" altLang="en-US" b="0" smtClean="0">
                <a:latin typeface="+mn-ea"/>
                <a:ea typeface="+mn-ea"/>
              </a:rPr>
              <a:t>。</a:t>
            </a:r>
            <a:endParaRPr lang="zh-CN" altLang="en-US" b="0" dirty="0">
              <a:solidFill>
                <a:srgbClr val="A50021"/>
              </a:solidFill>
              <a:latin typeface="+mn-ea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36870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autoUpdateAnimBg="0"/>
      <p:bldP spid="12" grpId="0" animBg="1" autoUpdateAnimBg="0"/>
      <p:bldP spid="13" grpId="0" animBg="1" autoUpdateAnimBg="0"/>
      <p:bldP spid="14" grpId="0" animBg="1" autoUpdateAnimBg="0"/>
      <p:bldP spid="6" grpId="0"/>
      <p:bldP spid="1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0" y="0"/>
            <a:ext cx="9144000" cy="103498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95263" marR="0" indent="-1952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473" y="0"/>
            <a:ext cx="5917827" cy="6832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457200" indent="-457200" fontAlgn="auto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l"/>
            </a:pPr>
            <a:r>
              <a:rPr lang="en-US" altLang="zh-CN" sz="320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FPGA</a:t>
            </a:r>
            <a:r>
              <a:rPr lang="zh-CN" altLang="en-US" sz="320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的开发步骤</a:t>
            </a:r>
            <a:endParaRPr lang="en-US" altLang="zh-CN" sz="320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4644662"/>
              </p:ext>
            </p:extLst>
          </p:nvPr>
        </p:nvGraphicFramePr>
        <p:xfrm>
          <a:off x="313584" y="791140"/>
          <a:ext cx="8661612" cy="413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4" name="Visio" r:id="rId3" imgW="8488657" imgH="4046328" progId="Visio.Drawing.15">
                  <p:embed/>
                </p:oleObj>
              </mc:Choice>
              <mc:Fallback>
                <p:oleObj name="Visio" r:id="rId3" imgW="8488657" imgH="4046328" progId="Visio.Drawing.1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584" y="791140"/>
                        <a:ext cx="8661612" cy="41300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422910" y="5029056"/>
            <a:ext cx="8298180" cy="194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ct val="120000"/>
              </a:lnSpc>
              <a:spcBef>
                <a:spcPts val="600"/>
              </a:spcBef>
              <a:buClr>
                <a:srgbClr val="0000FF"/>
              </a:buClr>
            </a:pPr>
            <a:r>
              <a:rPr kumimoji="1" lang="en-US" altLang="zh-CN" sz="2400" smtClean="0">
                <a:latin typeface="+mn-ea"/>
                <a:ea typeface="+mn-ea"/>
              </a:rPr>
              <a:t>FPGA</a:t>
            </a:r>
            <a:r>
              <a:rPr kumimoji="1" lang="zh-CN" altLang="en-US" sz="2400" b="0" smtClean="0">
                <a:latin typeface="+mn-ea"/>
                <a:ea typeface="+mn-ea"/>
              </a:rPr>
              <a:t>厂商会提供开发工具包，除了</a:t>
            </a:r>
            <a:r>
              <a:rPr kumimoji="1" lang="zh-CN" altLang="en-US" sz="2400" b="0">
                <a:latin typeface="+mn-ea"/>
                <a:ea typeface="+mn-ea"/>
              </a:rPr>
              <a:t>方案设计</a:t>
            </a:r>
            <a:r>
              <a:rPr kumimoji="1" lang="zh-CN" altLang="en-US" sz="2400" b="0">
                <a:latin typeface="+mn-ea"/>
                <a:ea typeface="+mn-ea"/>
              </a:rPr>
              <a:t>和</a:t>
            </a:r>
            <a:r>
              <a:rPr kumimoji="1" lang="zh-CN" altLang="en-US" sz="2400" b="0" smtClean="0">
                <a:latin typeface="+mn-ea"/>
                <a:ea typeface="+mn-ea"/>
              </a:rPr>
              <a:t>输入</a:t>
            </a:r>
            <a:r>
              <a:rPr kumimoji="1" lang="en-US" altLang="zh-CN" sz="2400" b="0" smtClean="0">
                <a:latin typeface="+mn-ea"/>
                <a:ea typeface="+mn-ea"/>
              </a:rPr>
              <a:t>/</a:t>
            </a:r>
            <a:r>
              <a:rPr kumimoji="1" lang="zh-CN" altLang="en-US" sz="2400" b="0" smtClean="0">
                <a:latin typeface="+mn-ea"/>
                <a:ea typeface="+mn-ea"/>
              </a:rPr>
              <a:t>输出电路</a:t>
            </a:r>
            <a:r>
              <a:rPr kumimoji="1" lang="zh-CN" altLang="en-US" sz="2400" b="0">
                <a:latin typeface="+mn-ea"/>
                <a:ea typeface="+mn-ea"/>
              </a:rPr>
              <a:t>外，其它功能都可用编程软件自动</a:t>
            </a:r>
            <a:r>
              <a:rPr kumimoji="1" lang="zh-CN" altLang="en-US" sz="2400" b="0">
                <a:latin typeface="+mn-ea"/>
                <a:ea typeface="+mn-ea"/>
              </a:rPr>
              <a:t>完成</a:t>
            </a:r>
            <a:r>
              <a:rPr kumimoji="1" lang="zh-CN" altLang="en-US" sz="2400" b="0" smtClean="0">
                <a:latin typeface="+mn-ea"/>
                <a:ea typeface="+mn-ea"/>
              </a:rPr>
              <a:t>。</a:t>
            </a:r>
            <a:endParaRPr kumimoji="1" lang="en-US" altLang="zh-CN" sz="2400" b="0" smtClean="0">
              <a:latin typeface="+mn-ea"/>
              <a:ea typeface="+mn-ea"/>
            </a:endParaRPr>
          </a:p>
          <a:p>
            <a:pPr marL="342900" indent="-342900" eaLnBrk="1" hangingPunct="1">
              <a:lnSpc>
                <a:spcPct val="120000"/>
              </a:lnSpc>
              <a:spcBef>
                <a:spcPts val="600"/>
              </a:spcBef>
              <a:buClr>
                <a:srgbClr val="0000FF"/>
              </a:buClr>
            </a:pPr>
            <a:r>
              <a:rPr kumimoji="1" lang="zh-CN" altLang="en-US" sz="2400" b="0" smtClean="0">
                <a:latin typeface="+mn-ea"/>
                <a:ea typeface="+mn-ea"/>
              </a:rPr>
              <a:t>方案设计一般采用</a:t>
            </a:r>
            <a:r>
              <a:rPr kumimoji="1" lang="en-US" altLang="zh-CN" sz="2400" smtClean="0">
                <a:latin typeface="+mn-ea"/>
                <a:ea typeface="+mn-ea"/>
              </a:rPr>
              <a:t>Verilog HDL</a:t>
            </a:r>
            <a:r>
              <a:rPr kumimoji="1" lang="zh-CN" altLang="en-US" sz="2400" b="0" smtClean="0">
                <a:latin typeface="+mn-ea"/>
                <a:ea typeface="+mn-ea"/>
              </a:rPr>
              <a:t>硬件描述语言，相关内容可参考实验指导书</a:t>
            </a:r>
            <a:endParaRPr kumimoji="1" lang="zh-CN" altLang="en-US" sz="2400" b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726711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0" y="0"/>
            <a:ext cx="9144000" cy="103498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95263" marR="0" indent="-1952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902" y="721140"/>
            <a:ext cx="8581430" cy="1113688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600" b="1" smtClean="0">
                <a:solidFill>
                  <a:srgbClr val="C00000"/>
                </a:solidFill>
                <a:latin typeface="+mn-ea"/>
              </a:rPr>
              <a:t>只读存储器（</a:t>
            </a:r>
            <a:r>
              <a:rPr lang="en-US" altLang="zh-CN" sz="2600" b="1" smtClean="0">
                <a:solidFill>
                  <a:srgbClr val="C00000"/>
                </a:solidFill>
                <a:latin typeface="+mn-ea"/>
              </a:rPr>
              <a:t>ROM，</a:t>
            </a:r>
            <a:r>
              <a:rPr lang="en-US" altLang="zh-CN" sz="2600" b="1" smtClean="0">
                <a:solidFill>
                  <a:srgbClr val="000066"/>
                </a:solidFill>
                <a:latin typeface="+mn-ea"/>
              </a:rPr>
              <a:t>Read-Only Memory</a:t>
            </a:r>
            <a:r>
              <a:rPr lang="zh-CN" altLang="en-US" sz="2600" b="1" smtClean="0">
                <a:solidFill>
                  <a:srgbClr val="C00000"/>
                </a:solidFill>
                <a:latin typeface="+mn-ea"/>
              </a:rPr>
              <a:t>）</a:t>
            </a:r>
            <a:r>
              <a:rPr lang="zh-CN" altLang="en-US" sz="2600" smtClean="0"/>
              <a:t>是一种存储固定信息的存储器，当信息被加工时或被编程时，信息被存储在</a:t>
            </a:r>
            <a:r>
              <a:rPr lang="en-US" altLang="zh-CN" sz="2600" smtClean="0"/>
              <a:t>ROM</a:t>
            </a:r>
            <a:r>
              <a:rPr lang="zh-CN" altLang="en-US" sz="2600" smtClean="0"/>
              <a:t>中。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744434" y="2205219"/>
            <a:ext cx="6973337" cy="186512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FF00"/>
              </a:buClr>
              <a:buFont typeface="Wingdings" panose="05000000000000000000" pitchFamily="2" charset="2"/>
              <a:buChar char="Ø"/>
              <a:defRPr sz="32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i="0">
                <a:solidFill>
                  <a:schemeClr val="tx1"/>
                </a:solidFill>
                <a:latin typeface="+mn-ea"/>
                <a:ea typeface="+mn-ea"/>
              </a:rPr>
              <a:t>特点：   </a:t>
            </a:r>
            <a:r>
              <a:rPr lang="zh-CN" altLang="en-US" sz="2400" b="0" i="0">
                <a:solidFill>
                  <a:schemeClr val="tx1"/>
                </a:solidFill>
                <a:latin typeface="+mn-ea"/>
                <a:ea typeface="+mn-ea"/>
              </a:rPr>
              <a:t>①只能读出，不能写入；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b="0" i="0">
                <a:solidFill>
                  <a:schemeClr val="tx1"/>
                </a:solidFill>
                <a:latin typeface="+mn-ea"/>
                <a:ea typeface="+mn-ea"/>
              </a:rPr>
              <a:t>             </a:t>
            </a:r>
            <a:r>
              <a:rPr lang="zh-CN" altLang="en-US" sz="2400" b="0" i="0" smtClean="0">
                <a:solidFill>
                  <a:schemeClr val="tx1"/>
                </a:solidFill>
                <a:latin typeface="+mn-ea"/>
                <a:ea typeface="+mn-ea"/>
              </a:rPr>
              <a:t>②</a:t>
            </a:r>
            <a:r>
              <a:rPr lang="zh-CN" altLang="en-US" sz="2400" b="0" i="0">
                <a:solidFill>
                  <a:schemeClr val="tx1"/>
                </a:solidFill>
                <a:latin typeface="+mn-ea"/>
                <a:ea typeface="+mn-ea"/>
              </a:rPr>
              <a:t>属于组合电路，电路简单，集成度高；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b="0" i="0">
                <a:solidFill>
                  <a:schemeClr val="tx1"/>
                </a:solidFill>
                <a:latin typeface="+mn-ea"/>
                <a:ea typeface="+mn-ea"/>
              </a:rPr>
              <a:t>             </a:t>
            </a:r>
            <a:r>
              <a:rPr lang="zh-CN" altLang="en-US" sz="2400" b="0" i="0" smtClean="0">
                <a:solidFill>
                  <a:schemeClr val="tx1"/>
                </a:solidFill>
                <a:latin typeface="+mn-ea"/>
                <a:ea typeface="+mn-ea"/>
              </a:rPr>
              <a:t>③</a:t>
            </a:r>
            <a:r>
              <a:rPr lang="zh-CN" altLang="en-US" sz="2400" b="0" i="0">
                <a:solidFill>
                  <a:schemeClr val="tx1"/>
                </a:solidFill>
                <a:latin typeface="+mn-ea"/>
                <a:ea typeface="+mn-ea"/>
              </a:rPr>
              <a:t>具有信息的不易失性</a:t>
            </a:r>
            <a:r>
              <a:rPr lang="zh-CN" altLang="en-US" sz="2400" b="0" i="0" smtClean="0">
                <a:solidFill>
                  <a:schemeClr val="tx1"/>
                </a:solidFill>
                <a:latin typeface="+mn-ea"/>
                <a:ea typeface="+mn-ea"/>
              </a:rPr>
              <a:t>；             </a:t>
            </a:r>
            <a:endParaRPr lang="zh-CN" altLang="en-US" sz="2400" b="0" i="0">
              <a:solidFill>
                <a:schemeClr val="tx1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zh-CN" altLang="en-US" sz="2400" i="0">
                <a:solidFill>
                  <a:schemeClr val="tx1"/>
                </a:solidFill>
                <a:latin typeface="+mn-ea"/>
                <a:ea typeface="+mn-ea"/>
              </a:rPr>
              <a:t>缺点：   </a:t>
            </a:r>
            <a:r>
              <a:rPr lang="zh-CN" altLang="en-US" sz="2400" b="0" i="0">
                <a:solidFill>
                  <a:schemeClr val="tx1"/>
                </a:solidFill>
                <a:latin typeface="+mn-ea"/>
                <a:ea typeface="+mn-ea"/>
              </a:rPr>
              <a:t>只适应存储固定数据的场合。 </a:t>
            </a:r>
          </a:p>
        </p:txBody>
      </p:sp>
      <p:sp>
        <p:nvSpPr>
          <p:cNvPr id="6" name="矩形 5"/>
          <p:cNvSpPr/>
          <p:nvPr/>
        </p:nvSpPr>
        <p:spPr>
          <a:xfrm>
            <a:off x="140896" y="111301"/>
            <a:ext cx="4044697" cy="68326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571500" indent="-571500" fontAlgn="auto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l"/>
            </a:pPr>
            <a:r>
              <a:rPr lang="zh-CN" altLang="en-US" sz="3200" smtClean="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半导体存储器</a:t>
            </a:r>
            <a:r>
              <a:rPr lang="zh-CN" altLang="en-US" sz="32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概述</a:t>
            </a:r>
            <a:endParaRPr lang="zh-CN" altLang="en-US" sz="3200" dirty="0">
              <a:solidFill>
                <a:srgbClr val="0000FF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40285" y="3959288"/>
            <a:ext cx="8880565" cy="1900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000" indent="-342000">
              <a:lnSpc>
                <a:spcPct val="1200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600" dirty="0">
                <a:solidFill>
                  <a:srgbClr val="C00000"/>
                </a:solidFill>
                <a:latin typeface="+mn-ea"/>
                <a:ea typeface="+mn-ea"/>
              </a:rPr>
              <a:t>随机存取存储器</a:t>
            </a:r>
            <a:r>
              <a:rPr lang="zh-CN" altLang="en-US" sz="2600">
                <a:solidFill>
                  <a:srgbClr val="C00000"/>
                </a:solidFill>
                <a:latin typeface="+mn-ea"/>
                <a:ea typeface="+mn-ea"/>
              </a:rPr>
              <a:t>（</a:t>
            </a:r>
            <a:r>
              <a:rPr lang="en-US" altLang="zh-CN" sz="2600">
                <a:solidFill>
                  <a:srgbClr val="C00000"/>
                </a:solidFill>
                <a:latin typeface="+mn-ea"/>
                <a:ea typeface="+mn-ea"/>
              </a:rPr>
              <a:t>RAM，</a:t>
            </a:r>
            <a:r>
              <a:rPr lang="en-US" altLang="zh-CN" sz="2600">
                <a:solidFill>
                  <a:srgbClr val="000066"/>
                </a:solidFill>
                <a:latin typeface="+mn-ea"/>
                <a:ea typeface="+mn-ea"/>
              </a:rPr>
              <a:t>Random-Access Memory</a:t>
            </a:r>
            <a:r>
              <a:rPr lang="zh-CN" altLang="en-US" sz="2600" smtClean="0">
                <a:solidFill>
                  <a:srgbClr val="C00000"/>
                </a:solidFill>
                <a:latin typeface="+mn-ea"/>
                <a:ea typeface="+mn-ea"/>
              </a:rPr>
              <a:t>）</a:t>
            </a:r>
            <a:r>
              <a:rPr lang="zh-CN" altLang="en-US" sz="2600" b="0" i="0" dirty="0">
                <a:latin typeface="+mn-ea"/>
                <a:ea typeface="+mn-ea"/>
              </a:rPr>
              <a:t>是可以从任意选定的单元读出数据，或将数据写入任意选定的</a:t>
            </a:r>
            <a:r>
              <a:rPr lang="zh-CN" altLang="en-US" sz="2600" b="0" i="0">
                <a:latin typeface="+mn-ea"/>
                <a:ea typeface="+mn-ea"/>
              </a:rPr>
              <a:t>存储单元</a:t>
            </a:r>
            <a:r>
              <a:rPr lang="zh-CN" altLang="en-US" sz="2600" b="0" i="0" smtClean="0">
                <a:latin typeface="+mn-ea"/>
                <a:ea typeface="+mn-ea"/>
              </a:rPr>
              <a:t>。在</a:t>
            </a:r>
            <a:r>
              <a:rPr lang="zh-CN" altLang="en-US" sz="2600" b="0" i="0" dirty="0">
                <a:latin typeface="+mn-ea"/>
                <a:ea typeface="+mn-ea"/>
              </a:rPr>
              <a:t>计算机中，</a:t>
            </a:r>
            <a:r>
              <a:rPr lang="en-US" altLang="zh-CN" sz="2600" b="0" i="0" dirty="0">
                <a:latin typeface="+mn-ea"/>
                <a:ea typeface="+mn-ea"/>
              </a:rPr>
              <a:t>RAM</a:t>
            </a:r>
            <a:r>
              <a:rPr lang="zh-CN" altLang="en-US" sz="2600" b="0" i="0" dirty="0">
                <a:latin typeface="+mn-ea"/>
                <a:ea typeface="+mn-ea"/>
              </a:rPr>
              <a:t>用作内存储器和</a:t>
            </a:r>
            <a:r>
              <a:rPr lang="zh-CN" altLang="en-US" sz="2600" b="0" i="0">
                <a:latin typeface="+mn-ea"/>
                <a:ea typeface="+mn-ea"/>
              </a:rPr>
              <a:t>高速缓冲存储器</a:t>
            </a:r>
            <a:r>
              <a:rPr lang="zh-CN" altLang="en-US" sz="2600" b="0" i="0" smtClean="0">
                <a:latin typeface="+mn-ea"/>
                <a:ea typeface="+mn-ea"/>
              </a:rPr>
              <a:t>。</a:t>
            </a:r>
            <a:endParaRPr lang="en-US" altLang="zh-CN" sz="2600" b="0" i="0" dirty="0">
              <a:latin typeface="+mn-ea"/>
              <a:ea typeface="+mn-ea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744434" y="5898669"/>
            <a:ext cx="44598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Blip>
                <a:blip r:embed="rId4"/>
              </a:buBlip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Blip>
                <a:blip r:embed="rId5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Blip>
                <a:blip r:embed="rId2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Blip>
                <a:blip r:embed="rId6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i="0">
                <a:latin typeface="+mn-ea"/>
                <a:ea typeface="+mn-ea"/>
              </a:rPr>
              <a:t>优点</a:t>
            </a:r>
            <a:r>
              <a:rPr lang="zh-CN" altLang="en-US" sz="2400" i="0" smtClean="0">
                <a:latin typeface="+mn-ea"/>
                <a:ea typeface="+mn-ea"/>
              </a:rPr>
              <a:t>：   </a:t>
            </a:r>
            <a:r>
              <a:rPr lang="zh-CN" altLang="en-US" sz="2400" b="0" i="0" smtClean="0">
                <a:latin typeface="+mn-ea"/>
                <a:ea typeface="+mn-ea"/>
              </a:rPr>
              <a:t>快速</a:t>
            </a:r>
            <a:r>
              <a:rPr lang="zh-CN" altLang="en-US" sz="2400" b="0" i="0">
                <a:latin typeface="+mn-ea"/>
                <a:ea typeface="+mn-ea"/>
              </a:rPr>
              <a:t>读写，使用灵活。</a:t>
            </a: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744434" y="6360334"/>
            <a:ext cx="36279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Blip>
                <a:blip r:embed="rId4"/>
              </a:buBlip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Blip>
                <a:blip r:embed="rId5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Blip>
                <a:blip r:embed="rId2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Blip>
                <a:blip r:embed="rId6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i="0">
                <a:latin typeface="+mn-ea"/>
                <a:ea typeface="+mn-ea"/>
              </a:rPr>
              <a:t>缺点</a:t>
            </a:r>
            <a:r>
              <a:rPr lang="zh-CN" altLang="en-US" sz="2400" i="0" smtClean="0">
                <a:latin typeface="+mn-ea"/>
                <a:ea typeface="+mn-ea"/>
              </a:rPr>
              <a:t>：   </a:t>
            </a:r>
            <a:r>
              <a:rPr lang="zh-CN" altLang="en-US" sz="2400" b="0" i="0" smtClean="0">
                <a:latin typeface="+mn-ea"/>
                <a:ea typeface="+mn-ea"/>
              </a:rPr>
              <a:t>掉</a:t>
            </a:r>
            <a:r>
              <a:rPr lang="zh-CN" altLang="en-US" sz="2400" b="0" i="0">
                <a:latin typeface="+mn-ea"/>
                <a:ea typeface="+mn-ea"/>
              </a:rPr>
              <a:t>电丢失信息。</a:t>
            </a:r>
          </a:p>
        </p:txBody>
      </p:sp>
    </p:spTree>
    <p:extLst>
      <p:ext uri="{BB962C8B-B14F-4D97-AF65-F5344CB8AC3E}">
        <p14:creationId xmlns:p14="http://schemas.microsoft.com/office/powerpoint/2010/main" val="342620711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0" y="0"/>
            <a:ext cx="9144000" cy="103498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95263" marR="0" indent="-1952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896" y="855788"/>
            <a:ext cx="8581430" cy="5267219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zh-CN" altLang="en-US" sz="2600" b="1" smtClean="0">
                <a:solidFill>
                  <a:srgbClr val="C00000"/>
                </a:solidFill>
              </a:rPr>
              <a:t>存储单元：</a:t>
            </a:r>
            <a:r>
              <a:rPr lang="zh-CN" altLang="en-US" sz="2600" smtClean="0"/>
              <a:t>是</a:t>
            </a:r>
            <a:r>
              <a:rPr lang="zh-CN" altLang="en-US" sz="2600"/>
              <a:t>指存放一位</a:t>
            </a:r>
            <a:r>
              <a:rPr lang="en-US" altLang="zh-CN" sz="2600"/>
              <a:t>0</a:t>
            </a:r>
            <a:r>
              <a:rPr lang="zh-CN" altLang="en-US" sz="2600"/>
              <a:t>、</a:t>
            </a:r>
            <a:r>
              <a:rPr lang="en-US" altLang="zh-CN" sz="2600"/>
              <a:t>1</a:t>
            </a:r>
            <a:r>
              <a:rPr lang="zh-CN" altLang="en-US" sz="2600"/>
              <a:t>的物理器件</a:t>
            </a:r>
            <a:r>
              <a:rPr lang="zh-CN" altLang="en-US" sz="2600" smtClean="0"/>
              <a:t>。</a:t>
            </a:r>
            <a:endParaRPr lang="en-US" altLang="zh-CN" sz="2600" smtClean="0"/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en-US" altLang="zh-CN" sz="2600" smtClean="0"/>
              <a:t>   </a:t>
            </a:r>
            <a:r>
              <a:rPr lang="zh-CN" altLang="en-US" sz="2600" smtClean="0"/>
              <a:t>例：</a:t>
            </a:r>
            <a:r>
              <a:rPr lang="en-US" altLang="zh-CN" sz="2600" smtClean="0"/>
              <a:t>1K </a:t>
            </a:r>
            <a:r>
              <a:rPr lang="en-US" altLang="zh-CN" sz="2600"/>
              <a:t>bit=1024 bit=2</a:t>
            </a:r>
            <a:r>
              <a:rPr lang="en-US" altLang="zh-CN" sz="2600" baseline="30000"/>
              <a:t>10 </a:t>
            </a:r>
            <a:r>
              <a:rPr lang="en-US" altLang="zh-CN" sz="2600" smtClean="0"/>
              <a:t>bit</a:t>
            </a:r>
          </a:p>
          <a:p>
            <a:pPr algn="just" eaLnBrk="1" hangingPunct="1">
              <a:lnSpc>
                <a:spcPct val="120000"/>
              </a:lnSpc>
            </a:pPr>
            <a:r>
              <a:rPr lang="zh-CN" altLang="en-US" sz="2600" b="1" smtClean="0">
                <a:solidFill>
                  <a:srgbClr val="C00000"/>
                </a:solidFill>
              </a:rPr>
              <a:t>字</a:t>
            </a:r>
            <a:r>
              <a:rPr lang="zh-CN" altLang="en-US" sz="2600"/>
              <a:t>：一个独立的</a:t>
            </a:r>
            <a:r>
              <a:rPr lang="zh-CN" altLang="en-US" sz="2600" b="1"/>
              <a:t>信息单元</a:t>
            </a:r>
            <a:r>
              <a:rPr lang="zh-CN" altLang="en-US" sz="2600"/>
              <a:t>，有独立统一的地址</a:t>
            </a:r>
            <a:r>
              <a:rPr lang="zh-CN" altLang="en-US" sz="2600" smtClean="0"/>
              <a:t>。</a:t>
            </a:r>
            <a:endParaRPr lang="en-US" altLang="zh-CN" sz="2600" smtClean="0"/>
          </a:p>
          <a:p>
            <a:pPr marL="0" indent="0" algn="just" eaLnBrk="1" hangingPunct="1">
              <a:lnSpc>
                <a:spcPct val="120000"/>
              </a:lnSpc>
              <a:buNone/>
            </a:pPr>
            <a:r>
              <a:rPr lang="en-US" altLang="zh-CN" sz="2600"/>
              <a:t> </a:t>
            </a:r>
            <a:r>
              <a:rPr lang="en-US" altLang="zh-CN" sz="2600" smtClean="0"/>
              <a:t>   </a:t>
            </a:r>
            <a:r>
              <a:rPr lang="zh-CN" altLang="en-US" sz="2600" b="1" smtClean="0"/>
              <a:t>字数</a:t>
            </a:r>
            <a:r>
              <a:rPr lang="zh-CN" altLang="en-US" sz="2600" smtClean="0"/>
              <a:t> = 2</a:t>
            </a:r>
            <a:r>
              <a:rPr lang="en-US" altLang="zh-CN" sz="2600" baseline="30000" smtClean="0"/>
              <a:t>n </a:t>
            </a:r>
            <a:r>
              <a:rPr lang="en-US" altLang="zh-CN" sz="2600" smtClean="0"/>
              <a:t>(</a:t>
            </a:r>
            <a:r>
              <a:rPr lang="en-US" altLang="zh-CN" sz="2600" b="1">
                <a:solidFill>
                  <a:srgbClr val="C00000"/>
                </a:solidFill>
              </a:rPr>
              <a:t>n</a:t>
            </a:r>
            <a:r>
              <a:rPr lang="en-US" altLang="zh-CN" sz="2600"/>
              <a:t>：</a:t>
            </a:r>
            <a:r>
              <a:rPr lang="zh-CN" altLang="en-US" sz="2600" b="1"/>
              <a:t>地址码</a:t>
            </a:r>
            <a:r>
              <a:rPr lang="zh-CN" altLang="en-US" sz="2600"/>
              <a:t>的位数)</a:t>
            </a:r>
            <a:r>
              <a:rPr lang="zh-CN" altLang="en-US" sz="2600" smtClean="0"/>
              <a:t>。</a:t>
            </a:r>
            <a:endParaRPr lang="en-US" altLang="zh-CN" sz="2600" smtClean="0"/>
          </a:p>
          <a:p>
            <a:pPr algn="just" eaLnBrk="1" hangingPunct="1">
              <a:lnSpc>
                <a:spcPct val="120000"/>
              </a:lnSpc>
            </a:pPr>
            <a:r>
              <a:rPr lang="zh-CN" altLang="en-US" sz="2600" b="1">
                <a:solidFill>
                  <a:srgbClr val="C00000"/>
                </a:solidFill>
              </a:rPr>
              <a:t>位数</a:t>
            </a:r>
            <a:r>
              <a:rPr lang="zh-CN" altLang="en-US" sz="2600"/>
              <a:t>：一个信息单元的二进制长度</a:t>
            </a:r>
            <a:r>
              <a:rPr lang="zh-CN" altLang="en-US" sz="2600" smtClean="0"/>
              <a:t>。常见单位：字节</a:t>
            </a:r>
            <a:r>
              <a:rPr lang="en-US" altLang="zh-CN" sz="2600" smtClean="0"/>
              <a:t>(Byte)</a:t>
            </a:r>
            <a:r>
              <a:rPr lang="zh-CN" altLang="en-US" sz="2600" smtClean="0"/>
              <a:t>，</a:t>
            </a:r>
            <a:r>
              <a:rPr lang="en-US" altLang="zh-CN" sz="2600" smtClean="0"/>
              <a:t>1Byte=8bit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600" b="1">
                <a:solidFill>
                  <a:srgbClr val="C00000"/>
                </a:solidFill>
              </a:rPr>
              <a:t>存取容量</a:t>
            </a:r>
            <a:r>
              <a:rPr lang="zh-CN" altLang="en-US" sz="2600"/>
              <a:t>：表示存储器存放二进制信息的多少。是</a:t>
            </a:r>
            <a:r>
              <a:rPr lang="zh-CN" altLang="en-US" sz="2600" b="1"/>
              <a:t>存储单元个数的总和</a:t>
            </a:r>
            <a:r>
              <a:rPr lang="en-US" altLang="zh-CN" sz="2600" b="1"/>
              <a:t>(bit)</a:t>
            </a:r>
            <a:r>
              <a:rPr lang="zh-CN" altLang="en-US" sz="2600" b="1" smtClean="0"/>
              <a:t>。</a:t>
            </a:r>
            <a:r>
              <a:rPr lang="zh-CN" altLang="en-US" sz="2600" smtClean="0">
                <a:solidFill>
                  <a:srgbClr val="C00000"/>
                </a:solidFill>
              </a:rPr>
              <a:t>存取容量 </a:t>
            </a:r>
            <a:r>
              <a:rPr lang="en-US" altLang="zh-CN" sz="2600" smtClean="0">
                <a:solidFill>
                  <a:srgbClr val="C00000"/>
                </a:solidFill>
              </a:rPr>
              <a:t>= </a:t>
            </a:r>
            <a:r>
              <a:rPr lang="zh-CN" altLang="en-US" sz="2600" smtClean="0"/>
              <a:t>字数</a:t>
            </a:r>
            <a:r>
              <a:rPr lang="en-US" altLang="zh-CN" sz="2600">
                <a:cs typeface="Times New Roman" panose="02020603050405020304" pitchFamily="18" charset="0"/>
              </a:rPr>
              <a:t>×</a:t>
            </a:r>
            <a:r>
              <a:rPr lang="zh-CN" altLang="en-US" sz="2600"/>
              <a:t>位数</a:t>
            </a:r>
            <a:r>
              <a:rPr lang="zh-CN" altLang="en-US" sz="2600" smtClean="0"/>
              <a:t>。</a:t>
            </a:r>
            <a:endParaRPr lang="en-US" altLang="zh-CN" sz="2600" b="1">
              <a:solidFill>
                <a:srgbClr val="C0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600" b="1">
                <a:solidFill>
                  <a:srgbClr val="C00000"/>
                </a:solidFill>
              </a:rPr>
              <a:t>存取周期：</a:t>
            </a:r>
            <a:r>
              <a:rPr lang="zh-CN" altLang="en-US" sz="2600"/>
              <a:t>把连续两次读（写）操作间隔的最短时间称为</a:t>
            </a:r>
            <a:r>
              <a:rPr lang="zh-CN" altLang="en-US" sz="2600" b="1"/>
              <a:t>存取</a:t>
            </a:r>
            <a:r>
              <a:rPr lang="zh-CN" altLang="en-US" sz="2600" b="1" smtClean="0"/>
              <a:t>周期</a:t>
            </a:r>
            <a:r>
              <a:rPr lang="zh-CN" altLang="en-US" sz="2600" smtClean="0"/>
              <a:t>。一般用来表征存储器的存取速度。</a:t>
            </a:r>
            <a:endParaRPr lang="en-US" altLang="zh-CN" sz="2600"/>
          </a:p>
          <a:p>
            <a:pPr algn="just" eaLnBrk="1" hangingPunct="1">
              <a:lnSpc>
                <a:spcPct val="120000"/>
              </a:lnSpc>
            </a:pPr>
            <a:endParaRPr lang="zh-CN" altLang="en-US" sz="2600"/>
          </a:p>
          <a:p>
            <a:pPr algn="just" eaLnBrk="1" hangingPunct="1">
              <a:lnSpc>
                <a:spcPct val="120000"/>
              </a:lnSpc>
            </a:pPr>
            <a:endParaRPr lang="zh-CN" altLang="en-US" sz="2600" smtClean="0"/>
          </a:p>
        </p:txBody>
      </p:sp>
      <p:sp>
        <p:nvSpPr>
          <p:cNvPr id="6" name="矩形 5"/>
          <p:cNvSpPr/>
          <p:nvPr/>
        </p:nvSpPr>
        <p:spPr>
          <a:xfrm>
            <a:off x="140896" y="111301"/>
            <a:ext cx="5275803" cy="68326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571500" indent="-571500" fontAlgn="auto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l"/>
            </a:pPr>
            <a:r>
              <a:rPr lang="zh-CN" altLang="en-US" sz="3200" smtClean="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半导体存储器</a:t>
            </a:r>
            <a:r>
              <a:rPr lang="zh-CN" altLang="en-US" sz="320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的</a:t>
            </a:r>
            <a:r>
              <a:rPr lang="zh-CN" altLang="en-US" sz="3200" smtClean="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技术指标</a:t>
            </a:r>
            <a:endParaRPr lang="zh-CN" altLang="en-US" sz="3200" dirty="0">
              <a:solidFill>
                <a:srgbClr val="0000FF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5908426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0" y="0"/>
            <a:ext cx="9144000" cy="103498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95263" marR="0" indent="-1952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0896" y="111301"/>
            <a:ext cx="3854132" cy="68326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571500" indent="-571500" fontAlgn="auto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l"/>
            </a:pPr>
            <a:r>
              <a:rPr lang="zh-CN" altLang="en-US" sz="3200" smtClean="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只读存储器</a:t>
            </a:r>
            <a:r>
              <a:rPr lang="en-US" altLang="zh-CN" sz="3200" smtClean="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ROM</a:t>
            </a:r>
            <a:endParaRPr lang="zh-CN" altLang="en-US" sz="3200" dirty="0">
              <a:solidFill>
                <a:srgbClr val="0000FF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grpSp>
        <p:nvGrpSpPr>
          <p:cNvPr id="43" name="Group 28"/>
          <p:cNvGrpSpPr>
            <a:grpSpLocks/>
          </p:cNvGrpSpPr>
          <p:nvPr/>
        </p:nvGrpSpPr>
        <p:grpSpPr bwMode="auto">
          <a:xfrm>
            <a:off x="731773" y="1441672"/>
            <a:ext cx="1854200" cy="1674812"/>
            <a:chOff x="1485" y="1071"/>
            <a:chExt cx="1168" cy="1270"/>
          </a:xfrm>
        </p:grpSpPr>
        <p:sp>
          <p:nvSpPr>
            <p:cNvPr id="44" name="Rectangle 6"/>
            <p:cNvSpPr>
              <a:spLocks noChangeArrowheads="1"/>
            </p:cNvSpPr>
            <p:nvPr/>
          </p:nvSpPr>
          <p:spPr bwMode="auto">
            <a:xfrm>
              <a:off x="2262" y="1071"/>
              <a:ext cx="391" cy="1270"/>
            </a:xfrm>
            <a:prstGeom prst="rect">
              <a:avLst/>
            </a:prstGeom>
            <a:noFill/>
            <a:ln w="38100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120000"/>
                </a:lnSpc>
                <a:spcBef>
                  <a:spcPct val="20000"/>
                </a:spcBef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Blip>
                  <a:blip r:embed="rId3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Blip>
                  <a:blip r:embed="rId4"/>
                </a:buBlip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Blip>
                  <a:blip r:embed="rId5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" name="Text Box 7"/>
            <p:cNvSpPr txBox="1">
              <a:spLocks noChangeArrowheads="1"/>
            </p:cNvSpPr>
            <p:nvPr/>
          </p:nvSpPr>
          <p:spPr bwMode="auto">
            <a:xfrm>
              <a:off x="2245" y="1072"/>
              <a:ext cx="381" cy="1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/>
            <a:lstStyle>
              <a:lvl1pPr>
                <a:lnSpc>
                  <a:spcPct val="120000"/>
                </a:lnSpc>
                <a:spcBef>
                  <a:spcPct val="20000"/>
                </a:spcBef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Blip>
                  <a:blip r:embed="rId3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Blip>
                  <a:blip r:embed="rId4"/>
                </a:buBlip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Blip>
                  <a:blip r:embed="rId5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地 址 译 码 器</a:t>
              </a:r>
            </a:p>
          </p:txBody>
        </p:sp>
        <p:sp>
          <p:nvSpPr>
            <p:cNvPr id="46" name="Line 8"/>
            <p:cNvSpPr>
              <a:spLocks noChangeShapeType="1"/>
            </p:cNvSpPr>
            <p:nvPr/>
          </p:nvSpPr>
          <p:spPr bwMode="auto">
            <a:xfrm flipH="1">
              <a:off x="1927" y="1207"/>
              <a:ext cx="335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7" name="Line 9"/>
            <p:cNvSpPr>
              <a:spLocks noChangeShapeType="1"/>
            </p:cNvSpPr>
            <p:nvPr/>
          </p:nvSpPr>
          <p:spPr bwMode="auto">
            <a:xfrm flipH="1">
              <a:off x="1927" y="2160"/>
              <a:ext cx="318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8" name="Text Box 10"/>
            <p:cNvSpPr txBox="1">
              <a:spLocks noChangeArrowheads="1"/>
            </p:cNvSpPr>
            <p:nvPr/>
          </p:nvSpPr>
          <p:spPr bwMode="auto">
            <a:xfrm>
              <a:off x="1485" y="1255"/>
              <a:ext cx="377" cy="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/>
            <a:lstStyle>
              <a:lvl1pPr>
                <a:lnSpc>
                  <a:spcPct val="120000"/>
                </a:lnSpc>
                <a:spcBef>
                  <a:spcPct val="20000"/>
                </a:spcBef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Blip>
                  <a:blip r:embed="rId3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Blip>
                  <a:blip r:embed="rId4"/>
                </a:buBlip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Blip>
                  <a:blip r:embed="rId5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3300"/>
                  </a:solidFill>
                  <a:uLnTx/>
                  <a:uFillTx/>
                  <a:latin typeface="+mn-ea"/>
                  <a:ea typeface="+mn-ea"/>
                </a:rPr>
                <a:t>地 址 输 入</a:t>
              </a:r>
            </a:p>
          </p:txBody>
        </p:sp>
      </p:grpSp>
      <p:grpSp>
        <p:nvGrpSpPr>
          <p:cNvPr id="49" name="Group 29"/>
          <p:cNvGrpSpPr>
            <a:grpSpLocks/>
          </p:cNvGrpSpPr>
          <p:nvPr/>
        </p:nvGrpSpPr>
        <p:grpSpPr bwMode="auto">
          <a:xfrm>
            <a:off x="2441511" y="1441672"/>
            <a:ext cx="1009650" cy="1782762"/>
            <a:chOff x="2562" y="935"/>
            <a:chExt cx="636" cy="1497"/>
          </a:xfrm>
        </p:grpSpPr>
        <p:sp>
          <p:nvSpPr>
            <p:cNvPr id="50" name="Text Box 5"/>
            <p:cNvSpPr txBox="1">
              <a:spLocks noChangeArrowheads="1"/>
            </p:cNvSpPr>
            <p:nvPr/>
          </p:nvSpPr>
          <p:spPr bwMode="auto">
            <a:xfrm>
              <a:off x="2665" y="935"/>
              <a:ext cx="442" cy="6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120000"/>
                </a:lnSpc>
                <a:spcBef>
                  <a:spcPct val="20000"/>
                </a:spcBef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Blip>
                  <a:blip r:embed="rId3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Blip>
                  <a:blip r:embed="rId4"/>
                </a:buBlip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Blip>
                  <a:blip r:embed="rId5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W</a:t>
              </a:r>
              <a:r>
                <a:rPr kumimoji="0" lang="en-US" altLang="zh-CN" sz="20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" name="Line 11"/>
            <p:cNvSpPr>
              <a:spLocks noChangeShapeType="1"/>
            </p:cNvSpPr>
            <p:nvPr/>
          </p:nvSpPr>
          <p:spPr bwMode="auto">
            <a:xfrm>
              <a:off x="2641" y="1257"/>
              <a:ext cx="461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2" name="Line 12"/>
            <p:cNvSpPr>
              <a:spLocks noChangeShapeType="1"/>
            </p:cNvSpPr>
            <p:nvPr/>
          </p:nvSpPr>
          <p:spPr bwMode="auto">
            <a:xfrm>
              <a:off x="2641" y="2119"/>
              <a:ext cx="454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3" name="Text Box 13"/>
            <p:cNvSpPr txBox="1">
              <a:spLocks noChangeArrowheads="1"/>
            </p:cNvSpPr>
            <p:nvPr/>
          </p:nvSpPr>
          <p:spPr bwMode="auto">
            <a:xfrm>
              <a:off x="2562" y="1496"/>
              <a:ext cx="563" cy="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/>
            <a:lstStyle>
              <a:lvl1pPr>
                <a:lnSpc>
                  <a:spcPct val="120000"/>
                </a:lnSpc>
                <a:spcBef>
                  <a:spcPct val="20000"/>
                </a:spcBef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Blip>
                  <a:blip r:embed="rId3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Blip>
                  <a:blip r:embed="rId4"/>
                </a:buBlip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Blip>
                  <a:blip r:embed="rId5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……</a:t>
              </a:r>
            </a:p>
          </p:txBody>
        </p:sp>
        <p:sp>
          <p:nvSpPr>
            <p:cNvPr id="54" name="Text Box 15"/>
            <p:cNvSpPr txBox="1">
              <a:spLocks noChangeArrowheads="1"/>
            </p:cNvSpPr>
            <p:nvPr/>
          </p:nvSpPr>
          <p:spPr bwMode="auto">
            <a:xfrm>
              <a:off x="2653" y="2119"/>
              <a:ext cx="545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120000"/>
                </a:lnSpc>
                <a:spcBef>
                  <a:spcPct val="20000"/>
                </a:spcBef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Blip>
                  <a:blip r:embed="rId3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Blip>
                  <a:blip r:embed="rId4"/>
                </a:buBlip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Blip>
                  <a:blip r:embed="rId5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W</a:t>
              </a:r>
              <a:r>
                <a:rPr kumimoji="0" lang="en-US" altLang="zh-CN" sz="20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N-1</a:t>
              </a:r>
              <a:endPara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5" name="Group 30"/>
          <p:cNvGrpSpPr>
            <a:grpSpLocks/>
          </p:cNvGrpSpPr>
          <p:nvPr/>
        </p:nvGrpSpPr>
        <p:grpSpPr bwMode="auto">
          <a:xfrm>
            <a:off x="3298761" y="1627409"/>
            <a:ext cx="1646237" cy="1387475"/>
            <a:chOff x="3102" y="1090"/>
            <a:chExt cx="1037" cy="1165"/>
          </a:xfrm>
        </p:grpSpPr>
        <p:sp>
          <p:nvSpPr>
            <p:cNvPr id="56" name="Rectangle 14"/>
            <p:cNvSpPr>
              <a:spLocks noChangeArrowheads="1"/>
            </p:cNvSpPr>
            <p:nvPr/>
          </p:nvSpPr>
          <p:spPr bwMode="auto">
            <a:xfrm>
              <a:off x="3102" y="1090"/>
              <a:ext cx="1037" cy="1165"/>
            </a:xfrm>
            <a:prstGeom prst="rect">
              <a:avLst/>
            </a:prstGeom>
            <a:noFill/>
            <a:ln w="38100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120000"/>
                </a:lnSpc>
                <a:spcBef>
                  <a:spcPct val="20000"/>
                </a:spcBef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Blip>
                  <a:blip r:embed="rId3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Blip>
                  <a:blip r:embed="rId4"/>
                </a:buBlip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Blip>
                  <a:blip r:embed="rId5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" name="Text Box 16"/>
            <p:cNvSpPr txBox="1">
              <a:spLocks noChangeArrowheads="1"/>
            </p:cNvSpPr>
            <p:nvPr/>
          </p:nvSpPr>
          <p:spPr bwMode="auto">
            <a:xfrm>
              <a:off x="3186" y="1302"/>
              <a:ext cx="919" cy="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120000"/>
                </a:lnSpc>
                <a:spcBef>
                  <a:spcPct val="20000"/>
                </a:spcBef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Blip>
                  <a:blip r:embed="rId3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Blip>
                  <a:blip r:embed="rId4"/>
                </a:buBlip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Blip>
                  <a:blip r:embed="rId5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存储矩阵</a:t>
              </a:r>
            </a:p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kumimoji="0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kumimoji="0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×</a:t>
              </a:r>
              <a:r>
                <a:rPr kumimoji="0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</a:p>
          </p:txBody>
        </p:sp>
      </p:grpSp>
      <p:grpSp>
        <p:nvGrpSpPr>
          <p:cNvPr id="58" name="Group 32"/>
          <p:cNvGrpSpPr>
            <a:grpSpLocks/>
          </p:cNvGrpSpPr>
          <p:nvPr/>
        </p:nvGrpSpPr>
        <p:grpSpPr bwMode="auto">
          <a:xfrm>
            <a:off x="2990786" y="3578447"/>
            <a:ext cx="2605087" cy="569912"/>
            <a:chOff x="2908" y="2729"/>
            <a:chExt cx="1641" cy="479"/>
          </a:xfrm>
        </p:grpSpPr>
        <p:sp>
          <p:nvSpPr>
            <p:cNvPr id="59" name="Rectangle 19"/>
            <p:cNvSpPr>
              <a:spLocks noChangeArrowheads="1"/>
            </p:cNvSpPr>
            <p:nvPr/>
          </p:nvSpPr>
          <p:spPr bwMode="auto">
            <a:xfrm>
              <a:off x="2908" y="2729"/>
              <a:ext cx="1641" cy="479"/>
            </a:xfrm>
            <a:prstGeom prst="rect">
              <a:avLst/>
            </a:prstGeom>
            <a:noFill/>
            <a:ln w="38100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120000"/>
                </a:lnSpc>
                <a:spcBef>
                  <a:spcPct val="20000"/>
                </a:spcBef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Blip>
                  <a:blip r:embed="rId3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Blip>
                  <a:blip r:embed="rId4"/>
                </a:buBlip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Blip>
                  <a:blip r:embed="rId5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0" name="Text Box 20"/>
            <p:cNvSpPr txBox="1">
              <a:spLocks noChangeArrowheads="1"/>
            </p:cNvSpPr>
            <p:nvPr/>
          </p:nvSpPr>
          <p:spPr bwMode="auto">
            <a:xfrm>
              <a:off x="2971" y="2810"/>
              <a:ext cx="1578" cy="3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120000"/>
                </a:lnSpc>
                <a:spcBef>
                  <a:spcPct val="20000"/>
                </a:spcBef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Blip>
                  <a:blip r:embed="rId3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Blip>
                  <a:blip r:embed="rId4"/>
                </a:buBlip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Blip>
                  <a:blip r:embed="rId5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  输出及控制电路</a:t>
              </a:r>
            </a:p>
          </p:txBody>
        </p:sp>
      </p:grpSp>
      <p:grpSp>
        <p:nvGrpSpPr>
          <p:cNvPr id="61" name="Group 31"/>
          <p:cNvGrpSpPr>
            <a:grpSpLocks/>
          </p:cNvGrpSpPr>
          <p:nvPr/>
        </p:nvGrpSpPr>
        <p:grpSpPr bwMode="auto">
          <a:xfrm>
            <a:off x="2946336" y="3010122"/>
            <a:ext cx="2663825" cy="720725"/>
            <a:chOff x="2880" y="2251"/>
            <a:chExt cx="1678" cy="606"/>
          </a:xfrm>
        </p:grpSpPr>
        <p:sp>
          <p:nvSpPr>
            <p:cNvPr id="62" name="Line 17"/>
            <p:cNvSpPr>
              <a:spLocks noChangeShapeType="1"/>
            </p:cNvSpPr>
            <p:nvPr/>
          </p:nvSpPr>
          <p:spPr bwMode="auto">
            <a:xfrm>
              <a:off x="3222" y="2267"/>
              <a:ext cx="0" cy="462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63" name="Line 18"/>
            <p:cNvSpPr>
              <a:spLocks noChangeShapeType="1"/>
            </p:cNvSpPr>
            <p:nvPr/>
          </p:nvSpPr>
          <p:spPr bwMode="auto">
            <a:xfrm>
              <a:off x="3969" y="2267"/>
              <a:ext cx="0" cy="458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64" name="Text Box 21"/>
            <p:cNvSpPr txBox="1">
              <a:spLocks noChangeArrowheads="1"/>
            </p:cNvSpPr>
            <p:nvPr/>
          </p:nvSpPr>
          <p:spPr bwMode="auto">
            <a:xfrm>
              <a:off x="2880" y="2387"/>
              <a:ext cx="363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120000"/>
                </a:lnSpc>
                <a:spcBef>
                  <a:spcPct val="20000"/>
                </a:spcBef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Blip>
                  <a:blip r:embed="rId3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Blip>
                  <a:blip r:embed="rId4"/>
                </a:buBlip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Blip>
                  <a:blip r:embed="rId5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kumimoji="0" lang="en-US" altLang="zh-CN" sz="20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5" name="Text Box 22"/>
            <p:cNvSpPr txBox="1">
              <a:spLocks noChangeArrowheads="1"/>
            </p:cNvSpPr>
            <p:nvPr/>
          </p:nvSpPr>
          <p:spPr bwMode="auto">
            <a:xfrm>
              <a:off x="4014" y="2403"/>
              <a:ext cx="544" cy="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120000"/>
                </a:lnSpc>
                <a:spcBef>
                  <a:spcPct val="20000"/>
                </a:spcBef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Blip>
                  <a:blip r:embed="rId3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Blip>
                  <a:blip r:embed="rId4"/>
                </a:buBlip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Blip>
                  <a:blip r:embed="rId5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kumimoji="0" lang="en-US" altLang="zh-CN" sz="20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M-1</a:t>
              </a:r>
              <a:endPara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6" name="Text Box 23"/>
            <p:cNvSpPr txBox="1">
              <a:spLocks noChangeArrowheads="1"/>
            </p:cNvSpPr>
            <p:nvPr/>
          </p:nvSpPr>
          <p:spPr bwMode="auto">
            <a:xfrm>
              <a:off x="3335" y="2251"/>
              <a:ext cx="787" cy="5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120000"/>
                </a:lnSpc>
                <a:spcBef>
                  <a:spcPct val="20000"/>
                </a:spcBef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Blip>
                  <a:blip r:embed="rId3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Blip>
                  <a:blip r:embed="rId4"/>
                </a:buBlip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Blip>
                  <a:blip r:embed="rId5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……</a:t>
              </a:r>
            </a:p>
          </p:txBody>
        </p:sp>
      </p:grpSp>
      <p:grpSp>
        <p:nvGrpSpPr>
          <p:cNvPr id="67" name="Group 33"/>
          <p:cNvGrpSpPr>
            <a:grpSpLocks/>
          </p:cNvGrpSpPr>
          <p:nvPr/>
        </p:nvGrpSpPr>
        <p:grpSpPr bwMode="auto">
          <a:xfrm>
            <a:off x="3451162" y="4171193"/>
            <a:ext cx="1533525" cy="1063229"/>
            <a:chOff x="3201" y="2898"/>
            <a:chExt cx="966" cy="893"/>
          </a:xfrm>
        </p:grpSpPr>
        <p:sp>
          <p:nvSpPr>
            <p:cNvPr id="68" name="Line 24"/>
            <p:cNvSpPr>
              <a:spLocks noChangeShapeType="1"/>
            </p:cNvSpPr>
            <p:nvPr/>
          </p:nvSpPr>
          <p:spPr bwMode="auto">
            <a:xfrm flipH="1">
              <a:off x="3201" y="2898"/>
              <a:ext cx="0" cy="633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69" name="Line 25"/>
            <p:cNvSpPr>
              <a:spLocks noChangeShapeType="1"/>
            </p:cNvSpPr>
            <p:nvPr/>
          </p:nvSpPr>
          <p:spPr bwMode="auto">
            <a:xfrm>
              <a:off x="4164" y="2898"/>
              <a:ext cx="3" cy="633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70" name="Text Box 26"/>
            <p:cNvSpPr txBox="1">
              <a:spLocks noChangeArrowheads="1"/>
            </p:cNvSpPr>
            <p:nvPr/>
          </p:nvSpPr>
          <p:spPr bwMode="auto">
            <a:xfrm>
              <a:off x="3295" y="3481"/>
              <a:ext cx="861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120000"/>
                </a:lnSpc>
                <a:spcBef>
                  <a:spcPct val="20000"/>
                </a:spcBef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Blip>
                  <a:blip r:embed="rId3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Blip>
                  <a:blip r:embed="rId4"/>
                </a:buBlip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Blip>
                  <a:blip r:embed="rId5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+mn-ea"/>
                  <a:ea typeface="+mn-ea"/>
                </a:rPr>
                <a:t> 数据输出</a:t>
              </a:r>
            </a:p>
          </p:txBody>
        </p:sp>
      </p:grpSp>
      <p:sp>
        <p:nvSpPr>
          <p:cNvPr id="71" name="Text Box 27"/>
          <p:cNvSpPr txBox="1">
            <a:spLocks noChangeArrowheads="1"/>
          </p:cNvSpPr>
          <p:nvPr/>
        </p:nvSpPr>
        <p:spPr bwMode="auto">
          <a:xfrm>
            <a:off x="3295052" y="5787004"/>
            <a:ext cx="32131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Blip>
                <a:blip r:embed="rId2"/>
              </a:buBlip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Blip>
                <a:blip r:embed="rId3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Blip>
                <a:blip r:embed="rId4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Blip>
                <a:blip r:embed="rId5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图</a:t>
            </a: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6-1 ROM</a:t>
            </a: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结构图</a:t>
            </a:r>
          </a:p>
        </p:txBody>
      </p:sp>
      <p:sp>
        <p:nvSpPr>
          <p:cNvPr id="72" name="AutoShape 55"/>
          <p:cNvSpPr txBox="1">
            <a:spLocks noChangeArrowheads="1"/>
          </p:cNvSpPr>
          <p:nvPr/>
        </p:nvSpPr>
        <p:spPr bwMode="auto">
          <a:xfrm>
            <a:off x="5773" y="3573684"/>
            <a:ext cx="2858281" cy="474663"/>
          </a:xfrm>
          <a:prstGeom prst="wedgeRoundRectCallout">
            <a:avLst>
              <a:gd name="adj1" fmla="val 49032"/>
              <a:gd name="adj2" fmla="val -290075"/>
              <a:gd name="adj3" fmla="val 16667"/>
            </a:avLst>
          </a:prstGeom>
          <a:noFill/>
          <a:ln w="19050">
            <a:solidFill>
              <a:srgbClr val="99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字线（选择线）：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N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条</a:t>
            </a:r>
          </a:p>
        </p:txBody>
      </p:sp>
      <p:sp>
        <p:nvSpPr>
          <p:cNvPr id="73" name="AutoShape 55"/>
          <p:cNvSpPr>
            <a:spLocks noChangeArrowheads="1"/>
          </p:cNvSpPr>
          <p:nvPr/>
        </p:nvSpPr>
        <p:spPr bwMode="auto">
          <a:xfrm>
            <a:off x="50464" y="4534122"/>
            <a:ext cx="2838722" cy="455612"/>
          </a:xfrm>
          <a:prstGeom prst="wedgeRoundRectCallout">
            <a:avLst>
              <a:gd name="adj1" fmla="val 81808"/>
              <a:gd name="adj2" fmla="val -313986"/>
              <a:gd name="adj3" fmla="val 16667"/>
            </a:avLst>
          </a:prstGeom>
          <a:noFill/>
          <a:ln w="19050">
            <a:solidFill>
              <a:srgbClr val="99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0000"/>
              </a:spcBef>
              <a:buBlip>
                <a:blip r:embed="rId2"/>
              </a:buBlip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Blip>
                <a:blip r:embed="rId3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Blip>
                <a:blip r:embed="rId4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Blip>
                <a:blip r:embed="rId5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FF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位线（数据线）：</a:t>
            </a:r>
            <a:r>
              <a: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条</a:t>
            </a:r>
          </a:p>
        </p:txBody>
      </p:sp>
      <p:sp>
        <p:nvSpPr>
          <p:cNvPr id="74" name="Text Box 2"/>
          <p:cNvSpPr txBox="1">
            <a:spLocks noChangeArrowheads="1"/>
          </p:cNvSpPr>
          <p:nvPr/>
        </p:nvSpPr>
        <p:spPr bwMode="auto">
          <a:xfrm>
            <a:off x="5987930" y="720609"/>
            <a:ext cx="2520950" cy="2677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ea"/>
                <a:ea typeface="+mn-ea"/>
              </a:rPr>
              <a:t>存储矩阵</a:t>
            </a: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：由存储单元排列而成，每个存储单元能存放一位二值代码，每一组存储单元有一个对应的地址代码。</a:t>
            </a:r>
          </a:p>
        </p:txBody>
      </p:sp>
      <p:sp>
        <p:nvSpPr>
          <p:cNvPr id="75" name="Text Box 54"/>
          <p:cNvSpPr txBox="1">
            <a:spLocks noChangeArrowheads="1"/>
          </p:cNvSpPr>
          <p:nvPr/>
        </p:nvSpPr>
        <p:spPr bwMode="auto">
          <a:xfrm>
            <a:off x="6260980" y="4497609"/>
            <a:ext cx="23495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Blip>
                <a:blip r:embed="rId2"/>
              </a:buBlip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Blip>
                <a:blip r:embed="rId3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Blip>
                <a:blip r:embed="rId4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Blip>
                <a:blip r:embed="rId5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400" smtClean="0">
                <a:solidFill>
                  <a:srgbClr val="000000"/>
                </a:solidFill>
                <a:latin typeface="Arial" panose="020B0604020202020204" pitchFamily="34" charset="0"/>
              </a:rPr>
              <a:t>每字有</a:t>
            </a:r>
            <a:r>
              <a:rPr lang="en-US" altLang="zh-CN" sz="2400" smtClean="0">
                <a:solidFill>
                  <a:srgbClr val="000000"/>
                </a:solidFill>
                <a:latin typeface="Arial" panose="020B0604020202020204" pitchFamily="34" charset="0"/>
              </a:rPr>
              <a:t>M</a:t>
            </a:r>
            <a:r>
              <a:rPr lang="zh-CN" altLang="en-US" sz="2400" smtClean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位</a:t>
            </a:r>
          </a:p>
        </p:txBody>
      </p:sp>
      <p:sp>
        <p:nvSpPr>
          <p:cNvPr id="76" name="Text Box 55"/>
          <p:cNvSpPr txBox="1">
            <a:spLocks noChangeArrowheads="1"/>
          </p:cNvSpPr>
          <p:nvPr/>
        </p:nvSpPr>
        <p:spPr bwMode="auto">
          <a:xfrm>
            <a:off x="5867596" y="3619425"/>
            <a:ext cx="12811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Blip>
                <a:blip r:embed="rId2"/>
              </a:buBlip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Blip>
                <a:blip r:embed="rId3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Blip>
                <a:blip r:embed="rId4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Blip>
                <a:blip r:embed="rId5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800" smtClean="0">
                <a:solidFill>
                  <a:srgbClr val="800000"/>
                </a:solidFill>
                <a:latin typeface="+mn-ea"/>
                <a:ea typeface="+mn-ea"/>
              </a:rPr>
              <a:t>容量：</a:t>
            </a:r>
          </a:p>
        </p:txBody>
      </p:sp>
      <p:sp>
        <p:nvSpPr>
          <p:cNvPr id="77" name="Text Box 56"/>
          <p:cNvSpPr txBox="1">
            <a:spLocks noChangeArrowheads="1"/>
          </p:cNvSpPr>
          <p:nvPr/>
        </p:nvSpPr>
        <p:spPr bwMode="auto">
          <a:xfrm>
            <a:off x="6281618" y="4073747"/>
            <a:ext cx="24479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Blip>
                <a:blip r:embed="rId2"/>
              </a:buBlip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Blip>
                <a:blip r:embed="rId3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Blip>
                <a:blip r:embed="rId4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Blip>
                <a:blip r:embed="rId5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400" smtClean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zh-CN" altLang="en-US" sz="2400" smtClean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个</a:t>
            </a:r>
            <a:r>
              <a:rPr lang="zh-CN" altLang="zh-CN" sz="2400" smtClean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字（</a:t>
            </a:r>
            <a:r>
              <a:rPr lang="zh-CN" altLang="en-US" sz="2400" smtClean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N= 2</a:t>
            </a:r>
            <a:r>
              <a:rPr lang="en-US" altLang="zh-CN" sz="2400" baseline="30000" smtClean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zh-CN" altLang="zh-CN" sz="2400" smtClean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）</a:t>
            </a:r>
            <a:endParaRPr lang="en-US" altLang="zh-CN" sz="2400" smtClean="0">
              <a:solidFill>
                <a:srgbClr val="00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78" name="Text Box 57"/>
          <p:cNvSpPr txBox="1">
            <a:spLocks noChangeArrowheads="1"/>
          </p:cNvSpPr>
          <p:nvPr/>
        </p:nvSpPr>
        <p:spPr bwMode="auto">
          <a:xfrm>
            <a:off x="6064130" y="4989734"/>
            <a:ext cx="2665413" cy="461665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</a:rPr>
              <a:t>共</a:t>
            </a:r>
            <a:r>
              <a:rPr kumimoji="0" lang="en-US" altLang="zh-CN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</a:rPr>
              <a:t>N×M</a:t>
            </a:r>
            <a:r>
              <a:rPr kumimoji="0" lang="zh-CN" altLang="en-US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</a:rPr>
              <a:t>位（</a:t>
            </a:r>
            <a:r>
              <a:rPr kumimoji="0" lang="en-US" altLang="zh-CN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</a:rPr>
              <a:t>bit</a:t>
            </a:r>
            <a:r>
              <a:rPr kumimoji="0" lang="zh-CN" altLang="en-US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69650896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 animBg="1" autoUpdateAnimBg="0"/>
      <p:bldP spid="73" grpId="0" animBg="1" autoUpdateAnimBg="0"/>
      <p:bldP spid="74" grpId="0" animBg="1" autoUpdateAnimBg="0"/>
      <p:bldP spid="75" grpId="0" autoUpdateAnimBg="0"/>
      <p:bldP spid="76" grpId="0" autoUpdateAnimBg="0"/>
      <p:bldP spid="77" grpId="0" autoUpdateAnimBg="0"/>
      <p:bldP spid="78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0" y="0"/>
            <a:ext cx="9144000" cy="103498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95263" marR="0" indent="-1952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0896" y="111301"/>
            <a:ext cx="3854132" cy="68326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571500" indent="-571500" fontAlgn="auto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l"/>
            </a:pPr>
            <a:r>
              <a:rPr lang="zh-CN" altLang="en-US" sz="3200" smtClean="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只读存储器</a:t>
            </a:r>
            <a:r>
              <a:rPr lang="en-US" altLang="zh-CN" sz="3200" smtClean="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ROM</a:t>
            </a:r>
            <a:endParaRPr lang="zh-CN" altLang="en-US" sz="3200" dirty="0">
              <a:solidFill>
                <a:srgbClr val="0000FF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grpSp>
        <p:nvGrpSpPr>
          <p:cNvPr id="43" name="Group 28"/>
          <p:cNvGrpSpPr>
            <a:grpSpLocks/>
          </p:cNvGrpSpPr>
          <p:nvPr/>
        </p:nvGrpSpPr>
        <p:grpSpPr bwMode="auto">
          <a:xfrm>
            <a:off x="249453" y="1338982"/>
            <a:ext cx="1854200" cy="1674812"/>
            <a:chOff x="1485" y="1071"/>
            <a:chExt cx="1168" cy="1270"/>
          </a:xfrm>
        </p:grpSpPr>
        <p:sp>
          <p:nvSpPr>
            <p:cNvPr id="44" name="Rectangle 6"/>
            <p:cNvSpPr>
              <a:spLocks noChangeArrowheads="1"/>
            </p:cNvSpPr>
            <p:nvPr/>
          </p:nvSpPr>
          <p:spPr bwMode="auto">
            <a:xfrm>
              <a:off x="2262" y="1071"/>
              <a:ext cx="391" cy="1270"/>
            </a:xfrm>
            <a:prstGeom prst="rect">
              <a:avLst/>
            </a:prstGeom>
            <a:noFill/>
            <a:ln w="38100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120000"/>
                </a:lnSpc>
                <a:spcBef>
                  <a:spcPct val="20000"/>
                </a:spcBef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Blip>
                  <a:blip r:embed="rId3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Blip>
                  <a:blip r:embed="rId4"/>
                </a:buBlip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Blip>
                  <a:blip r:embed="rId5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" name="Text Box 7"/>
            <p:cNvSpPr txBox="1">
              <a:spLocks noChangeArrowheads="1"/>
            </p:cNvSpPr>
            <p:nvPr/>
          </p:nvSpPr>
          <p:spPr bwMode="auto">
            <a:xfrm>
              <a:off x="2245" y="1072"/>
              <a:ext cx="381" cy="1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/>
            <a:lstStyle>
              <a:lvl1pPr>
                <a:lnSpc>
                  <a:spcPct val="120000"/>
                </a:lnSpc>
                <a:spcBef>
                  <a:spcPct val="20000"/>
                </a:spcBef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Blip>
                  <a:blip r:embed="rId3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Blip>
                  <a:blip r:embed="rId4"/>
                </a:buBlip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Blip>
                  <a:blip r:embed="rId5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地 址 译 码 器</a:t>
              </a:r>
            </a:p>
          </p:txBody>
        </p:sp>
        <p:sp>
          <p:nvSpPr>
            <p:cNvPr id="46" name="Line 8"/>
            <p:cNvSpPr>
              <a:spLocks noChangeShapeType="1"/>
            </p:cNvSpPr>
            <p:nvPr/>
          </p:nvSpPr>
          <p:spPr bwMode="auto">
            <a:xfrm flipH="1">
              <a:off x="1927" y="1207"/>
              <a:ext cx="335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7" name="Line 9"/>
            <p:cNvSpPr>
              <a:spLocks noChangeShapeType="1"/>
            </p:cNvSpPr>
            <p:nvPr/>
          </p:nvSpPr>
          <p:spPr bwMode="auto">
            <a:xfrm flipH="1">
              <a:off x="1927" y="2160"/>
              <a:ext cx="318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8" name="Text Box 10"/>
            <p:cNvSpPr txBox="1">
              <a:spLocks noChangeArrowheads="1"/>
            </p:cNvSpPr>
            <p:nvPr/>
          </p:nvSpPr>
          <p:spPr bwMode="auto">
            <a:xfrm>
              <a:off x="1485" y="1255"/>
              <a:ext cx="377" cy="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/>
            <a:lstStyle>
              <a:lvl1pPr>
                <a:lnSpc>
                  <a:spcPct val="120000"/>
                </a:lnSpc>
                <a:spcBef>
                  <a:spcPct val="20000"/>
                </a:spcBef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Blip>
                  <a:blip r:embed="rId3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Blip>
                  <a:blip r:embed="rId4"/>
                </a:buBlip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Blip>
                  <a:blip r:embed="rId5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3300"/>
                  </a:solidFill>
                  <a:uLnTx/>
                  <a:uFillTx/>
                  <a:latin typeface="+mn-ea"/>
                  <a:ea typeface="+mn-ea"/>
                </a:rPr>
                <a:t>地 址 输 入</a:t>
              </a:r>
            </a:p>
          </p:txBody>
        </p:sp>
      </p:grpSp>
      <p:grpSp>
        <p:nvGrpSpPr>
          <p:cNvPr id="49" name="Group 29"/>
          <p:cNvGrpSpPr>
            <a:grpSpLocks/>
          </p:cNvGrpSpPr>
          <p:nvPr/>
        </p:nvGrpSpPr>
        <p:grpSpPr bwMode="auto">
          <a:xfrm>
            <a:off x="1959191" y="1338982"/>
            <a:ext cx="1009650" cy="1782762"/>
            <a:chOff x="2562" y="935"/>
            <a:chExt cx="636" cy="1497"/>
          </a:xfrm>
        </p:grpSpPr>
        <p:sp>
          <p:nvSpPr>
            <p:cNvPr id="50" name="Text Box 5"/>
            <p:cNvSpPr txBox="1">
              <a:spLocks noChangeArrowheads="1"/>
            </p:cNvSpPr>
            <p:nvPr/>
          </p:nvSpPr>
          <p:spPr bwMode="auto">
            <a:xfrm>
              <a:off x="2665" y="935"/>
              <a:ext cx="442" cy="6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120000"/>
                </a:lnSpc>
                <a:spcBef>
                  <a:spcPct val="20000"/>
                </a:spcBef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Blip>
                  <a:blip r:embed="rId3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Blip>
                  <a:blip r:embed="rId4"/>
                </a:buBlip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Blip>
                  <a:blip r:embed="rId5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W</a:t>
              </a:r>
              <a:r>
                <a:rPr kumimoji="0" lang="en-US" altLang="zh-CN" sz="20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" name="Line 11"/>
            <p:cNvSpPr>
              <a:spLocks noChangeShapeType="1"/>
            </p:cNvSpPr>
            <p:nvPr/>
          </p:nvSpPr>
          <p:spPr bwMode="auto">
            <a:xfrm>
              <a:off x="2641" y="1257"/>
              <a:ext cx="461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2" name="Line 12"/>
            <p:cNvSpPr>
              <a:spLocks noChangeShapeType="1"/>
            </p:cNvSpPr>
            <p:nvPr/>
          </p:nvSpPr>
          <p:spPr bwMode="auto">
            <a:xfrm>
              <a:off x="2641" y="2119"/>
              <a:ext cx="454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3" name="Text Box 13"/>
            <p:cNvSpPr txBox="1">
              <a:spLocks noChangeArrowheads="1"/>
            </p:cNvSpPr>
            <p:nvPr/>
          </p:nvSpPr>
          <p:spPr bwMode="auto">
            <a:xfrm>
              <a:off x="2562" y="1496"/>
              <a:ext cx="563" cy="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/>
            <a:lstStyle>
              <a:lvl1pPr>
                <a:lnSpc>
                  <a:spcPct val="120000"/>
                </a:lnSpc>
                <a:spcBef>
                  <a:spcPct val="20000"/>
                </a:spcBef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Blip>
                  <a:blip r:embed="rId3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Blip>
                  <a:blip r:embed="rId4"/>
                </a:buBlip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Blip>
                  <a:blip r:embed="rId5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……</a:t>
              </a:r>
            </a:p>
          </p:txBody>
        </p:sp>
        <p:sp>
          <p:nvSpPr>
            <p:cNvPr id="54" name="Text Box 15"/>
            <p:cNvSpPr txBox="1">
              <a:spLocks noChangeArrowheads="1"/>
            </p:cNvSpPr>
            <p:nvPr/>
          </p:nvSpPr>
          <p:spPr bwMode="auto">
            <a:xfrm>
              <a:off x="2653" y="2119"/>
              <a:ext cx="545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120000"/>
                </a:lnSpc>
                <a:spcBef>
                  <a:spcPct val="20000"/>
                </a:spcBef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Blip>
                  <a:blip r:embed="rId3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Blip>
                  <a:blip r:embed="rId4"/>
                </a:buBlip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Blip>
                  <a:blip r:embed="rId5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W</a:t>
              </a:r>
              <a:r>
                <a:rPr kumimoji="0" lang="en-US" altLang="zh-CN" sz="20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N-1</a:t>
              </a:r>
              <a:endPara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5" name="Group 30"/>
          <p:cNvGrpSpPr>
            <a:grpSpLocks/>
          </p:cNvGrpSpPr>
          <p:nvPr/>
        </p:nvGrpSpPr>
        <p:grpSpPr bwMode="auto">
          <a:xfrm>
            <a:off x="2816441" y="1524719"/>
            <a:ext cx="1646237" cy="1387475"/>
            <a:chOff x="3102" y="1090"/>
            <a:chExt cx="1037" cy="1165"/>
          </a:xfrm>
        </p:grpSpPr>
        <p:sp>
          <p:nvSpPr>
            <p:cNvPr id="56" name="Rectangle 14"/>
            <p:cNvSpPr>
              <a:spLocks noChangeArrowheads="1"/>
            </p:cNvSpPr>
            <p:nvPr/>
          </p:nvSpPr>
          <p:spPr bwMode="auto">
            <a:xfrm>
              <a:off x="3102" y="1090"/>
              <a:ext cx="1037" cy="1165"/>
            </a:xfrm>
            <a:prstGeom prst="rect">
              <a:avLst/>
            </a:prstGeom>
            <a:noFill/>
            <a:ln w="38100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120000"/>
                </a:lnSpc>
                <a:spcBef>
                  <a:spcPct val="20000"/>
                </a:spcBef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Blip>
                  <a:blip r:embed="rId3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Blip>
                  <a:blip r:embed="rId4"/>
                </a:buBlip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Blip>
                  <a:blip r:embed="rId5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" name="Text Box 16"/>
            <p:cNvSpPr txBox="1">
              <a:spLocks noChangeArrowheads="1"/>
            </p:cNvSpPr>
            <p:nvPr/>
          </p:nvSpPr>
          <p:spPr bwMode="auto">
            <a:xfrm>
              <a:off x="3186" y="1302"/>
              <a:ext cx="919" cy="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120000"/>
                </a:lnSpc>
                <a:spcBef>
                  <a:spcPct val="20000"/>
                </a:spcBef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Blip>
                  <a:blip r:embed="rId3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Blip>
                  <a:blip r:embed="rId4"/>
                </a:buBlip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Blip>
                  <a:blip r:embed="rId5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存储矩阵</a:t>
              </a:r>
            </a:p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kumimoji="0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kumimoji="0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×</a:t>
              </a:r>
              <a:r>
                <a:rPr kumimoji="0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</a:p>
          </p:txBody>
        </p:sp>
      </p:grpSp>
      <p:grpSp>
        <p:nvGrpSpPr>
          <p:cNvPr id="58" name="Group 32"/>
          <p:cNvGrpSpPr>
            <a:grpSpLocks/>
          </p:cNvGrpSpPr>
          <p:nvPr/>
        </p:nvGrpSpPr>
        <p:grpSpPr bwMode="auto">
          <a:xfrm>
            <a:off x="2508466" y="3475757"/>
            <a:ext cx="2605087" cy="569912"/>
            <a:chOff x="2908" y="2729"/>
            <a:chExt cx="1641" cy="479"/>
          </a:xfrm>
        </p:grpSpPr>
        <p:sp>
          <p:nvSpPr>
            <p:cNvPr id="59" name="Rectangle 19"/>
            <p:cNvSpPr>
              <a:spLocks noChangeArrowheads="1"/>
            </p:cNvSpPr>
            <p:nvPr/>
          </p:nvSpPr>
          <p:spPr bwMode="auto">
            <a:xfrm>
              <a:off x="2908" y="2729"/>
              <a:ext cx="1641" cy="479"/>
            </a:xfrm>
            <a:prstGeom prst="rect">
              <a:avLst/>
            </a:prstGeom>
            <a:noFill/>
            <a:ln w="38100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120000"/>
                </a:lnSpc>
                <a:spcBef>
                  <a:spcPct val="20000"/>
                </a:spcBef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Blip>
                  <a:blip r:embed="rId3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Blip>
                  <a:blip r:embed="rId4"/>
                </a:buBlip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Blip>
                  <a:blip r:embed="rId5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0" name="Text Box 20"/>
            <p:cNvSpPr txBox="1">
              <a:spLocks noChangeArrowheads="1"/>
            </p:cNvSpPr>
            <p:nvPr/>
          </p:nvSpPr>
          <p:spPr bwMode="auto">
            <a:xfrm>
              <a:off x="2971" y="2810"/>
              <a:ext cx="1578" cy="3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120000"/>
                </a:lnSpc>
                <a:spcBef>
                  <a:spcPct val="20000"/>
                </a:spcBef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Blip>
                  <a:blip r:embed="rId3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Blip>
                  <a:blip r:embed="rId4"/>
                </a:buBlip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Blip>
                  <a:blip r:embed="rId5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  输出及控制电路</a:t>
              </a:r>
            </a:p>
          </p:txBody>
        </p:sp>
      </p:grpSp>
      <p:grpSp>
        <p:nvGrpSpPr>
          <p:cNvPr id="61" name="Group 31"/>
          <p:cNvGrpSpPr>
            <a:grpSpLocks/>
          </p:cNvGrpSpPr>
          <p:nvPr/>
        </p:nvGrpSpPr>
        <p:grpSpPr bwMode="auto">
          <a:xfrm>
            <a:off x="2464016" y="2907432"/>
            <a:ext cx="2663825" cy="720725"/>
            <a:chOff x="2880" y="2251"/>
            <a:chExt cx="1678" cy="606"/>
          </a:xfrm>
        </p:grpSpPr>
        <p:sp>
          <p:nvSpPr>
            <p:cNvPr id="62" name="Line 17"/>
            <p:cNvSpPr>
              <a:spLocks noChangeShapeType="1"/>
            </p:cNvSpPr>
            <p:nvPr/>
          </p:nvSpPr>
          <p:spPr bwMode="auto">
            <a:xfrm>
              <a:off x="3222" y="2267"/>
              <a:ext cx="0" cy="462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63" name="Line 18"/>
            <p:cNvSpPr>
              <a:spLocks noChangeShapeType="1"/>
            </p:cNvSpPr>
            <p:nvPr/>
          </p:nvSpPr>
          <p:spPr bwMode="auto">
            <a:xfrm>
              <a:off x="3969" y="2267"/>
              <a:ext cx="0" cy="458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64" name="Text Box 21"/>
            <p:cNvSpPr txBox="1">
              <a:spLocks noChangeArrowheads="1"/>
            </p:cNvSpPr>
            <p:nvPr/>
          </p:nvSpPr>
          <p:spPr bwMode="auto">
            <a:xfrm>
              <a:off x="2880" y="2387"/>
              <a:ext cx="363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120000"/>
                </a:lnSpc>
                <a:spcBef>
                  <a:spcPct val="20000"/>
                </a:spcBef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Blip>
                  <a:blip r:embed="rId3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Blip>
                  <a:blip r:embed="rId4"/>
                </a:buBlip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Blip>
                  <a:blip r:embed="rId5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kumimoji="0" lang="en-US" altLang="zh-CN" sz="20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5" name="Text Box 22"/>
            <p:cNvSpPr txBox="1">
              <a:spLocks noChangeArrowheads="1"/>
            </p:cNvSpPr>
            <p:nvPr/>
          </p:nvSpPr>
          <p:spPr bwMode="auto">
            <a:xfrm>
              <a:off x="4014" y="2403"/>
              <a:ext cx="544" cy="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120000"/>
                </a:lnSpc>
                <a:spcBef>
                  <a:spcPct val="20000"/>
                </a:spcBef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Blip>
                  <a:blip r:embed="rId3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Blip>
                  <a:blip r:embed="rId4"/>
                </a:buBlip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Blip>
                  <a:blip r:embed="rId5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kumimoji="0" lang="en-US" altLang="zh-CN" sz="20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M-1</a:t>
              </a:r>
              <a:endPara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6" name="Text Box 23"/>
            <p:cNvSpPr txBox="1">
              <a:spLocks noChangeArrowheads="1"/>
            </p:cNvSpPr>
            <p:nvPr/>
          </p:nvSpPr>
          <p:spPr bwMode="auto">
            <a:xfrm>
              <a:off x="3335" y="2251"/>
              <a:ext cx="787" cy="5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120000"/>
                </a:lnSpc>
                <a:spcBef>
                  <a:spcPct val="20000"/>
                </a:spcBef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Blip>
                  <a:blip r:embed="rId3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Blip>
                  <a:blip r:embed="rId4"/>
                </a:buBlip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Blip>
                  <a:blip r:embed="rId5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……</a:t>
              </a:r>
            </a:p>
          </p:txBody>
        </p:sp>
      </p:grpSp>
      <p:grpSp>
        <p:nvGrpSpPr>
          <p:cNvPr id="67" name="Group 33"/>
          <p:cNvGrpSpPr>
            <a:grpSpLocks/>
          </p:cNvGrpSpPr>
          <p:nvPr/>
        </p:nvGrpSpPr>
        <p:grpSpPr bwMode="auto">
          <a:xfrm>
            <a:off x="2968842" y="4068503"/>
            <a:ext cx="1533525" cy="1063229"/>
            <a:chOff x="3201" y="2898"/>
            <a:chExt cx="966" cy="893"/>
          </a:xfrm>
        </p:grpSpPr>
        <p:sp>
          <p:nvSpPr>
            <p:cNvPr id="68" name="Line 24"/>
            <p:cNvSpPr>
              <a:spLocks noChangeShapeType="1"/>
            </p:cNvSpPr>
            <p:nvPr/>
          </p:nvSpPr>
          <p:spPr bwMode="auto">
            <a:xfrm flipH="1">
              <a:off x="3201" y="2898"/>
              <a:ext cx="0" cy="633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69" name="Line 25"/>
            <p:cNvSpPr>
              <a:spLocks noChangeShapeType="1"/>
            </p:cNvSpPr>
            <p:nvPr/>
          </p:nvSpPr>
          <p:spPr bwMode="auto">
            <a:xfrm>
              <a:off x="4164" y="2898"/>
              <a:ext cx="3" cy="633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70" name="Text Box 26"/>
            <p:cNvSpPr txBox="1">
              <a:spLocks noChangeArrowheads="1"/>
            </p:cNvSpPr>
            <p:nvPr/>
          </p:nvSpPr>
          <p:spPr bwMode="auto">
            <a:xfrm>
              <a:off x="3295" y="3481"/>
              <a:ext cx="861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120000"/>
                </a:lnSpc>
                <a:spcBef>
                  <a:spcPct val="20000"/>
                </a:spcBef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Blip>
                  <a:blip r:embed="rId3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Blip>
                  <a:blip r:embed="rId4"/>
                </a:buBlip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Blip>
                  <a:blip r:embed="rId5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+mn-ea"/>
                  <a:ea typeface="+mn-ea"/>
                </a:rPr>
                <a:t> 数据输出</a:t>
              </a:r>
            </a:p>
          </p:txBody>
        </p:sp>
      </p:grpSp>
      <p:sp>
        <p:nvSpPr>
          <p:cNvPr id="71" name="Text Box 27"/>
          <p:cNvSpPr txBox="1">
            <a:spLocks noChangeArrowheads="1"/>
          </p:cNvSpPr>
          <p:nvPr/>
        </p:nvSpPr>
        <p:spPr bwMode="auto">
          <a:xfrm>
            <a:off x="1547691" y="5886765"/>
            <a:ext cx="32131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Blip>
                <a:blip r:embed="rId2"/>
              </a:buBlip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Blip>
                <a:blip r:embed="rId3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Blip>
                <a:blip r:embed="rId4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Blip>
                <a:blip r:embed="rId5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图</a:t>
            </a: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6-1 ROM</a:t>
            </a: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结构图</a:t>
            </a:r>
          </a:p>
        </p:txBody>
      </p:sp>
      <p:sp>
        <p:nvSpPr>
          <p:cNvPr id="40" name="Text Box 53"/>
          <p:cNvSpPr txBox="1">
            <a:spLocks noChangeArrowheads="1"/>
          </p:cNvSpPr>
          <p:nvPr/>
        </p:nvSpPr>
        <p:spPr bwMode="auto">
          <a:xfrm>
            <a:off x="5741073" y="502158"/>
            <a:ext cx="2286000" cy="492443"/>
          </a:xfrm>
          <a:prstGeom prst="rect">
            <a:avLst/>
          </a:prstGeom>
          <a:gradFill rotWithShape="0">
            <a:gsLst>
              <a:gs pos="0">
                <a:srgbClr val="9966FF"/>
              </a:gs>
              <a:gs pos="50000">
                <a:schemeClr val="bg1"/>
              </a:gs>
              <a:gs pos="100000">
                <a:srgbClr val="9966FF"/>
              </a:gs>
            </a:gsLst>
            <a:lin ang="5400000" scaled="1"/>
          </a:gradFill>
          <a:ln>
            <a:noFill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600" i="0" dirty="0">
                <a:solidFill>
                  <a:srgbClr val="800000"/>
                </a:solidFill>
                <a:latin typeface="+mn-ea"/>
                <a:ea typeface="+mn-ea"/>
              </a:rPr>
              <a:t>地址译码器</a:t>
            </a:r>
          </a:p>
        </p:txBody>
      </p:sp>
      <p:sp>
        <p:nvSpPr>
          <p:cNvPr id="41" name="Text Box 54"/>
          <p:cNvSpPr txBox="1">
            <a:spLocks noChangeArrowheads="1"/>
          </p:cNvSpPr>
          <p:nvPr/>
        </p:nvSpPr>
        <p:spPr bwMode="auto">
          <a:xfrm>
            <a:off x="5671687" y="4248626"/>
            <a:ext cx="3361781" cy="1384353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Blip>
                <a:blip r:embed="rId2"/>
              </a:buBlip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Blip>
                <a:blip r:embed="rId3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Blip>
                <a:blip r:embed="rId4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Blip>
                <a:blip r:embed="rId5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0" i="0">
                <a:latin typeface="+mn-ea"/>
                <a:ea typeface="+mn-ea"/>
              </a:rPr>
              <a:t>对应于</a:t>
            </a:r>
            <a:r>
              <a:rPr lang="en-US" altLang="zh-CN" sz="2400" b="0" i="0">
                <a:latin typeface="+mn-ea"/>
                <a:ea typeface="+mn-ea"/>
              </a:rPr>
              <a:t>N</a:t>
            </a:r>
            <a:r>
              <a:rPr lang="zh-CN" altLang="en-US" sz="2400" b="0" i="0">
                <a:latin typeface="+mn-ea"/>
                <a:ea typeface="+mn-ea"/>
              </a:rPr>
              <a:t>条字线，地址译码器必须有</a:t>
            </a:r>
            <a:r>
              <a:rPr lang="en-US" altLang="zh-CN" sz="2400" b="0" i="0">
                <a:latin typeface="+mn-ea"/>
                <a:ea typeface="+mn-ea"/>
              </a:rPr>
              <a:t>n</a:t>
            </a:r>
            <a:r>
              <a:rPr lang="zh-CN" altLang="en-US" sz="2400" b="0" i="0">
                <a:latin typeface="+mn-ea"/>
                <a:ea typeface="+mn-ea"/>
              </a:rPr>
              <a:t>条地址线输入：且</a:t>
            </a:r>
          </a:p>
        </p:txBody>
      </p:sp>
      <p:sp>
        <p:nvSpPr>
          <p:cNvPr id="42" name="Rectangle 55"/>
          <p:cNvSpPr>
            <a:spLocks noChangeArrowheads="1"/>
          </p:cNvSpPr>
          <p:nvPr/>
        </p:nvSpPr>
        <p:spPr bwMode="auto">
          <a:xfrm>
            <a:off x="6779901" y="5861365"/>
            <a:ext cx="957262" cy="461962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chemeClr val="bg1"/>
              </a:gs>
              <a:gs pos="100000">
                <a:srgbClr val="FFCC00"/>
              </a:gs>
            </a:gsLst>
            <a:lin ang="5400000" scaled="1"/>
          </a:gradFill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400">
                <a:latin typeface="Arial" charset="0"/>
                <a:sym typeface="Symbol" pitchFamily="18" charset="2"/>
              </a:rPr>
              <a:t>N= 2</a:t>
            </a:r>
            <a:r>
              <a:rPr lang="en-US" altLang="zh-CN" sz="2400" baseline="30000">
                <a:latin typeface="Arial" charset="0"/>
                <a:sym typeface="Symbol" pitchFamily="18" charset="2"/>
              </a:rPr>
              <a:t>n</a:t>
            </a:r>
            <a:endParaRPr lang="zh-CN" altLang="en-US" sz="2400" baseline="30000">
              <a:latin typeface="Arial" charset="0"/>
              <a:sym typeface="Symbol" pitchFamily="18" charset="2"/>
            </a:endParaRPr>
          </a:p>
        </p:txBody>
      </p:sp>
      <p:sp>
        <p:nvSpPr>
          <p:cNvPr id="79" name="Text Box 56"/>
          <p:cNvSpPr txBox="1">
            <a:spLocks noChangeArrowheads="1"/>
          </p:cNvSpPr>
          <p:nvPr/>
        </p:nvSpPr>
        <p:spPr bwMode="auto">
          <a:xfrm>
            <a:off x="5671687" y="1342028"/>
            <a:ext cx="3361781" cy="2713948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Blip>
                <a:blip r:embed="rId2"/>
              </a:buBlip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Blip>
                <a:blip r:embed="rId3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Blip>
                <a:blip r:embed="rId4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Blip>
                <a:blip r:embed="rId5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0" i="0">
                <a:latin typeface="+mn-ea"/>
                <a:ea typeface="+mn-ea"/>
              </a:rPr>
              <a:t>一个地址码对应一条字线，当某条字线被选中时，与该字线联系的一组存储单元（字）就与数据线相通，进行读操作。</a:t>
            </a:r>
          </a:p>
        </p:txBody>
      </p:sp>
    </p:spTree>
    <p:extLst>
      <p:ext uri="{BB962C8B-B14F-4D97-AF65-F5344CB8AC3E}">
        <p14:creationId xmlns:p14="http://schemas.microsoft.com/office/powerpoint/2010/main" val="69429830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 autoUpdateAnimBg="0"/>
      <p:bldP spid="41" grpId="0" animBg="1" autoUpdateAnimBg="0"/>
      <p:bldP spid="42" grpId="0" animBg="1" autoUpdateAnimBg="0"/>
      <p:bldP spid="79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0" y="0"/>
            <a:ext cx="9144000" cy="103498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95263" marR="0" indent="-1952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0896" y="111301"/>
            <a:ext cx="3854132" cy="68326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571500" indent="-571500" fontAlgn="auto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l"/>
            </a:pPr>
            <a:r>
              <a:rPr lang="zh-CN" altLang="en-US" sz="3200" smtClean="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只读存储器</a:t>
            </a:r>
            <a:r>
              <a:rPr lang="en-US" altLang="zh-CN" sz="3200" smtClean="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ROM</a:t>
            </a:r>
            <a:endParaRPr lang="zh-CN" altLang="en-US" sz="3200" dirty="0">
              <a:solidFill>
                <a:srgbClr val="0000FF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grpSp>
        <p:nvGrpSpPr>
          <p:cNvPr id="43" name="Group 28"/>
          <p:cNvGrpSpPr>
            <a:grpSpLocks/>
          </p:cNvGrpSpPr>
          <p:nvPr/>
        </p:nvGrpSpPr>
        <p:grpSpPr bwMode="auto">
          <a:xfrm>
            <a:off x="140896" y="1328880"/>
            <a:ext cx="1854200" cy="1674812"/>
            <a:chOff x="1485" y="1071"/>
            <a:chExt cx="1168" cy="1270"/>
          </a:xfrm>
        </p:grpSpPr>
        <p:sp>
          <p:nvSpPr>
            <p:cNvPr id="44" name="Rectangle 6"/>
            <p:cNvSpPr>
              <a:spLocks noChangeArrowheads="1"/>
            </p:cNvSpPr>
            <p:nvPr/>
          </p:nvSpPr>
          <p:spPr bwMode="auto">
            <a:xfrm>
              <a:off x="2262" y="1071"/>
              <a:ext cx="391" cy="1270"/>
            </a:xfrm>
            <a:prstGeom prst="rect">
              <a:avLst/>
            </a:prstGeom>
            <a:noFill/>
            <a:ln w="38100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120000"/>
                </a:lnSpc>
                <a:spcBef>
                  <a:spcPct val="20000"/>
                </a:spcBef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Blip>
                  <a:blip r:embed="rId3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Blip>
                  <a:blip r:embed="rId4"/>
                </a:buBlip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Blip>
                  <a:blip r:embed="rId5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" name="Text Box 7"/>
            <p:cNvSpPr txBox="1">
              <a:spLocks noChangeArrowheads="1"/>
            </p:cNvSpPr>
            <p:nvPr/>
          </p:nvSpPr>
          <p:spPr bwMode="auto">
            <a:xfrm>
              <a:off x="2245" y="1072"/>
              <a:ext cx="381" cy="1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/>
            <a:lstStyle>
              <a:lvl1pPr>
                <a:lnSpc>
                  <a:spcPct val="120000"/>
                </a:lnSpc>
                <a:spcBef>
                  <a:spcPct val="20000"/>
                </a:spcBef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Blip>
                  <a:blip r:embed="rId3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Blip>
                  <a:blip r:embed="rId4"/>
                </a:buBlip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Blip>
                  <a:blip r:embed="rId5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地 址 译 码 器</a:t>
              </a:r>
            </a:p>
          </p:txBody>
        </p:sp>
        <p:sp>
          <p:nvSpPr>
            <p:cNvPr id="46" name="Line 8"/>
            <p:cNvSpPr>
              <a:spLocks noChangeShapeType="1"/>
            </p:cNvSpPr>
            <p:nvPr/>
          </p:nvSpPr>
          <p:spPr bwMode="auto">
            <a:xfrm flipH="1">
              <a:off x="1927" y="1207"/>
              <a:ext cx="335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7" name="Line 9"/>
            <p:cNvSpPr>
              <a:spLocks noChangeShapeType="1"/>
            </p:cNvSpPr>
            <p:nvPr/>
          </p:nvSpPr>
          <p:spPr bwMode="auto">
            <a:xfrm flipH="1">
              <a:off x="1927" y="2160"/>
              <a:ext cx="318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8" name="Text Box 10"/>
            <p:cNvSpPr txBox="1">
              <a:spLocks noChangeArrowheads="1"/>
            </p:cNvSpPr>
            <p:nvPr/>
          </p:nvSpPr>
          <p:spPr bwMode="auto">
            <a:xfrm>
              <a:off x="1485" y="1255"/>
              <a:ext cx="377" cy="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/>
            <a:lstStyle>
              <a:lvl1pPr>
                <a:lnSpc>
                  <a:spcPct val="120000"/>
                </a:lnSpc>
                <a:spcBef>
                  <a:spcPct val="20000"/>
                </a:spcBef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Blip>
                  <a:blip r:embed="rId3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Blip>
                  <a:blip r:embed="rId4"/>
                </a:buBlip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Blip>
                  <a:blip r:embed="rId5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3300"/>
                  </a:solidFill>
                  <a:uLnTx/>
                  <a:uFillTx/>
                  <a:latin typeface="+mn-ea"/>
                  <a:ea typeface="+mn-ea"/>
                </a:rPr>
                <a:t>地 址 输 入</a:t>
              </a:r>
            </a:p>
          </p:txBody>
        </p:sp>
      </p:grpSp>
      <p:grpSp>
        <p:nvGrpSpPr>
          <p:cNvPr id="49" name="Group 29"/>
          <p:cNvGrpSpPr>
            <a:grpSpLocks/>
          </p:cNvGrpSpPr>
          <p:nvPr/>
        </p:nvGrpSpPr>
        <p:grpSpPr bwMode="auto">
          <a:xfrm>
            <a:off x="1850634" y="1328880"/>
            <a:ext cx="1009650" cy="1782762"/>
            <a:chOff x="2562" y="935"/>
            <a:chExt cx="636" cy="1497"/>
          </a:xfrm>
        </p:grpSpPr>
        <p:sp>
          <p:nvSpPr>
            <p:cNvPr id="50" name="Text Box 5"/>
            <p:cNvSpPr txBox="1">
              <a:spLocks noChangeArrowheads="1"/>
            </p:cNvSpPr>
            <p:nvPr/>
          </p:nvSpPr>
          <p:spPr bwMode="auto">
            <a:xfrm>
              <a:off x="2665" y="935"/>
              <a:ext cx="442" cy="6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120000"/>
                </a:lnSpc>
                <a:spcBef>
                  <a:spcPct val="20000"/>
                </a:spcBef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Blip>
                  <a:blip r:embed="rId3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Blip>
                  <a:blip r:embed="rId4"/>
                </a:buBlip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Blip>
                  <a:blip r:embed="rId5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W</a:t>
              </a:r>
              <a:r>
                <a:rPr kumimoji="0" lang="en-US" altLang="zh-CN" sz="20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" name="Line 11"/>
            <p:cNvSpPr>
              <a:spLocks noChangeShapeType="1"/>
            </p:cNvSpPr>
            <p:nvPr/>
          </p:nvSpPr>
          <p:spPr bwMode="auto">
            <a:xfrm>
              <a:off x="2641" y="1257"/>
              <a:ext cx="461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2" name="Line 12"/>
            <p:cNvSpPr>
              <a:spLocks noChangeShapeType="1"/>
            </p:cNvSpPr>
            <p:nvPr/>
          </p:nvSpPr>
          <p:spPr bwMode="auto">
            <a:xfrm>
              <a:off x="2641" y="2119"/>
              <a:ext cx="454" cy="0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3" name="Text Box 13"/>
            <p:cNvSpPr txBox="1">
              <a:spLocks noChangeArrowheads="1"/>
            </p:cNvSpPr>
            <p:nvPr/>
          </p:nvSpPr>
          <p:spPr bwMode="auto">
            <a:xfrm>
              <a:off x="2562" y="1496"/>
              <a:ext cx="563" cy="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/>
            <a:lstStyle>
              <a:lvl1pPr>
                <a:lnSpc>
                  <a:spcPct val="120000"/>
                </a:lnSpc>
                <a:spcBef>
                  <a:spcPct val="20000"/>
                </a:spcBef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Blip>
                  <a:blip r:embed="rId3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Blip>
                  <a:blip r:embed="rId4"/>
                </a:buBlip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Blip>
                  <a:blip r:embed="rId5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……</a:t>
              </a:r>
            </a:p>
          </p:txBody>
        </p:sp>
        <p:sp>
          <p:nvSpPr>
            <p:cNvPr id="54" name="Text Box 15"/>
            <p:cNvSpPr txBox="1">
              <a:spLocks noChangeArrowheads="1"/>
            </p:cNvSpPr>
            <p:nvPr/>
          </p:nvSpPr>
          <p:spPr bwMode="auto">
            <a:xfrm>
              <a:off x="2653" y="2119"/>
              <a:ext cx="545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120000"/>
                </a:lnSpc>
                <a:spcBef>
                  <a:spcPct val="20000"/>
                </a:spcBef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Blip>
                  <a:blip r:embed="rId3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Blip>
                  <a:blip r:embed="rId4"/>
                </a:buBlip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Blip>
                  <a:blip r:embed="rId5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W</a:t>
              </a:r>
              <a:r>
                <a:rPr kumimoji="0" lang="en-US" altLang="zh-CN" sz="20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N-1</a:t>
              </a:r>
              <a:endPara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5" name="Group 30"/>
          <p:cNvGrpSpPr>
            <a:grpSpLocks/>
          </p:cNvGrpSpPr>
          <p:nvPr/>
        </p:nvGrpSpPr>
        <p:grpSpPr bwMode="auto">
          <a:xfrm>
            <a:off x="2707884" y="1514617"/>
            <a:ext cx="1646237" cy="1387475"/>
            <a:chOff x="3102" y="1090"/>
            <a:chExt cx="1037" cy="1165"/>
          </a:xfrm>
        </p:grpSpPr>
        <p:sp>
          <p:nvSpPr>
            <p:cNvPr id="56" name="Rectangle 14"/>
            <p:cNvSpPr>
              <a:spLocks noChangeArrowheads="1"/>
            </p:cNvSpPr>
            <p:nvPr/>
          </p:nvSpPr>
          <p:spPr bwMode="auto">
            <a:xfrm>
              <a:off x="3102" y="1090"/>
              <a:ext cx="1037" cy="1165"/>
            </a:xfrm>
            <a:prstGeom prst="rect">
              <a:avLst/>
            </a:prstGeom>
            <a:noFill/>
            <a:ln w="38100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120000"/>
                </a:lnSpc>
                <a:spcBef>
                  <a:spcPct val="20000"/>
                </a:spcBef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Blip>
                  <a:blip r:embed="rId3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Blip>
                  <a:blip r:embed="rId4"/>
                </a:buBlip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Blip>
                  <a:blip r:embed="rId5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" name="Text Box 16"/>
            <p:cNvSpPr txBox="1">
              <a:spLocks noChangeArrowheads="1"/>
            </p:cNvSpPr>
            <p:nvPr/>
          </p:nvSpPr>
          <p:spPr bwMode="auto">
            <a:xfrm>
              <a:off x="3186" y="1302"/>
              <a:ext cx="919" cy="5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120000"/>
                </a:lnSpc>
                <a:spcBef>
                  <a:spcPct val="20000"/>
                </a:spcBef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Blip>
                  <a:blip r:embed="rId3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Blip>
                  <a:blip r:embed="rId4"/>
                </a:buBlip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Blip>
                  <a:blip r:embed="rId5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存储矩阵</a:t>
              </a:r>
            </a:p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kumimoji="0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kumimoji="0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</a:rPr>
                <a:t>×</a:t>
              </a:r>
              <a:r>
                <a:rPr kumimoji="0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</a:p>
          </p:txBody>
        </p:sp>
      </p:grpSp>
      <p:grpSp>
        <p:nvGrpSpPr>
          <p:cNvPr id="58" name="Group 32"/>
          <p:cNvGrpSpPr>
            <a:grpSpLocks/>
          </p:cNvGrpSpPr>
          <p:nvPr/>
        </p:nvGrpSpPr>
        <p:grpSpPr bwMode="auto">
          <a:xfrm>
            <a:off x="2399909" y="3465655"/>
            <a:ext cx="2605087" cy="569912"/>
            <a:chOff x="2908" y="2729"/>
            <a:chExt cx="1641" cy="479"/>
          </a:xfrm>
        </p:grpSpPr>
        <p:sp>
          <p:nvSpPr>
            <p:cNvPr id="59" name="Rectangle 19"/>
            <p:cNvSpPr>
              <a:spLocks noChangeArrowheads="1"/>
            </p:cNvSpPr>
            <p:nvPr/>
          </p:nvSpPr>
          <p:spPr bwMode="auto">
            <a:xfrm>
              <a:off x="2908" y="2729"/>
              <a:ext cx="1641" cy="479"/>
            </a:xfrm>
            <a:prstGeom prst="rect">
              <a:avLst/>
            </a:prstGeom>
            <a:noFill/>
            <a:ln w="38100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120000"/>
                </a:lnSpc>
                <a:spcBef>
                  <a:spcPct val="20000"/>
                </a:spcBef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Blip>
                  <a:blip r:embed="rId3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Blip>
                  <a:blip r:embed="rId4"/>
                </a:buBlip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Blip>
                  <a:blip r:embed="rId5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0" name="Text Box 20"/>
            <p:cNvSpPr txBox="1">
              <a:spLocks noChangeArrowheads="1"/>
            </p:cNvSpPr>
            <p:nvPr/>
          </p:nvSpPr>
          <p:spPr bwMode="auto">
            <a:xfrm>
              <a:off x="2971" y="2810"/>
              <a:ext cx="1578" cy="3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120000"/>
                </a:lnSpc>
                <a:spcBef>
                  <a:spcPct val="20000"/>
                </a:spcBef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Blip>
                  <a:blip r:embed="rId3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Blip>
                  <a:blip r:embed="rId4"/>
                </a:buBlip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Blip>
                  <a:blip r:embed="rId5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  输出及控制电路</a:t>
              </a:r>
            </a:p>
          </p:txBody>
        </p:sp>
      </p:grpSp>
      <p:grpSp>
        <p:nvGrpSpPr>
          <p:cNvPr id="61" name="Group 31"/>
          <p:cNvGrpSpPr>
            <a:grpSpLocks/>
          </p:cNvGrpSpPr>
          <p:nvPr/>
        </p:nvGrpSpPr>
        <p:grpSpPr bwMode="auto">
          <a:xfrm>
            <a:off x="2355459" y="2897330"/>
            <a:ext cx="2663825" cy="720725"/>
            <a:chOff x="2880" y="2251"/>
            <a:chExt cx="1678" cy="606"/>
          </a:xfrm>
        </p:grpSpPr>
        <p:sp>
          <p:nvSpPr>
            <p:cNvPr id="62" name="Line 17"/>
            <p:cNvSpPr>
              <a:spLocks noChangeShapeType="1"/>
            </p:cNvSpPr>
            <p:nvPr/>
          </p:nvSpPr>
          <p:spPr bwMode="auto">
            <a:xfrm>
              <a:off x="3222" y="2267"/>
              <a:ext cx="0" cy="462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63" name="Line 18"/>
            <p:cNvSpPr>
              <a:spLocks noChangeShapeType="1"/>
            </p:cNvSpPr>
            <p:nvPr/>
          </p:nvSpPr>
          <p:spPr bwMode="auto">
            <a:xfrm>
              <a:off x="3969" y="2267"/>
              <a:ext cx="0" cy="458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64" name="Text Box 21"/>
            <p:cNvSpPr txBox="1">
              <a:spLocks noChangeArrowheads="1"/>
            </p:cNvSpPr>
            <p:nvPr/>
          </p:nvSpPr>
          <p:spPr bwMode="auto">
            <a:xfrm>
              <a:off x="2880" y="2387"/>
              <a:ext cx="363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120000"/>
                </a:lnSpc>
                <a:spcBef>
                  <a:spcPct val="20000"/>
                </a:spcBef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Blip>
                  <a:blip r:embed="rId3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Blip>
                  <a:blip r:embed="rId4"/>
                </a:buBlip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Blip>
                  <a:blip r:embed="rId5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kumimoji="0" lang="en-US" altLang="zh-CN" sz="20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5" name="Text Box 22"/>
            <p:cNvSpPr txBox="1">
              <a:spLocks noChangeArrowheads="1"/>
            </p:cNvSpPr>
            <p:nvPr/>
          </p:nvSpPr>
          <p:spPr bwMode="auto">
            <a:xfrm>
              <a:off x="4014" y="2403"/>
              <a:ext cx="544" cy="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120000"/>
                </a:lnSpc>
                <a:spcBef>
                  <a:spcPct val="20000"/>
                </a:spcBef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Blip>
                  <a:blip r:embed="rId3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Blip>
                  <a:blip r:embed="rId4"/>
                </a:buBlip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Blip>
                  <a:blip r:embed="rId5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kumimoji="0" lang="en-US" altLang="zh-CN" sz="20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M-1</a:t>
              </a:r>
              <a:endPara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6" name="Text Box 23"/>
            <p:cNvSpPr txBox="1">
              <a:spLocks noChangeArrowheads="1"/>
            </p:cNvSpPr>
            <p:nvPr/>
          </p:nvSpPr>
          <p:spPr bwMode="auto">
            <a:xfrm>
              <a:off x="3335" y="2251"/>
              <a:ext cx="787" cy="5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120000"/>
                </a:lnSpc>
                <a:spcBef>
                  <a:spcPct val="20000"/>
                </a:spcBef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Blip>
                  <a:blip r:embed="rId3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Blip>
                  <a:blip r:embed="rId4"/>
                </a:buBlip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Blip>
                  <a:blip r:embed="rId5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……</a:t>
              </a:r>
            </a:p>
          </p:txBody>
        </p:sp>
      </p:grpSp>
      <p:grpSp>
        <p:nvGrpSpPr>
          <p:cNvPr id="67" name="Group 33"/>
          <p:cNvGrpSpPr>
            <a:grpSpLocks/>
          </p:cNvGrpSpPr>
          <p:nvPr/>
        </p:nvGrpSpPr>
        <p:grpSpPr bwMode="auto">
          <a:xfrm>
            <a:off x="2860285" y="4058401"/>
            <a:ext cx="1533525" cy="1063229"/>
            <a:chOff x="3201" y="2898"/>
            <a:chExt cx="966" cy="893"/>
          </a:xfrm>
        </p:grpSpPr>
        <p:sp>
          <p:nvSpPr>
            <p:cNvPr id="68" name="Line 24"/>
            <p:cNvSpPr>
              <a:spLocks noChangeShapeType="1"/>
            </p:cNvSpPr>
            <p:nvPr/>
          </p:nvSpPr>
          <p:spPr bwMode="auto">
            <a:xfrm flipH="1">
              <a:off x="3201" y="2898"/>
              <a:ext cx="0" cy="633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69" name="Line 25"/>
            <p:cNvSpPr>
              <a:spLocks noChangeShapeType="1"/>
            </p:cNvSpPr>
            <p:nvPr/>
          </p:nvSpPr>
          <p:spPr bwMode="auto">
            <a:xfrm>
              <a:off x="4164" y="2898"/>
              <a:ext cx="3" cy="633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70" name="Text Box 26"/>
            <p:cNvSpPr txBox="1">
              <a:spLocks noChangeArrowheads="1"/>
            </p:cNvSpPr>
            <p:nvPr/>
          </p:nvSpPr>
          <p:spPr bwMode="auto">
            <a:xfrm>
              <a:off x="3295" y="3481"/>
              <a:ext cx="861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lnSpc>
                  <a:spcPct val="120000"/>
                </a:lnSpc>
                <a:spcBef>
                  <a:spcPct val="20000"/>
                </a:spcBef>
                <a:buBlip>
                  <a:blip r:embed="rId2"/>
                </a:buBlip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Blip>
                  <a:blip r:embed="rId3"/>
                </a:buBlip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Blip>
                  <a:blip r:embed="rId4"/>
                </a:buBlip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Blip>
                  <a:blip r:embed="rId5"/>
                </a:buBlip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3300"/>
                  </a:solidFill>
                  <a:effectLst/>
                  <a:uLnTx/>
                  <a:uFillTx/>
                  <a:latin typeface="+mn-ea"/>
                  <a:ea typeface="+mn-ea"/>
                </a:rPr>
                <a:t> 数据输出</a:t>
              </a:r>
            </a:p>
          </p:txBody>
        </p:sp>
      </p:grpSp>
      <p:sp>
        <p:nvSpPr>
          <p:cNvPr id="71" name="Text Box 27"/>
          <p:cNvSpPr txBox="1">
            <a:spLocks noChangeArrowheads="1"/>
          </p:cNvSpPr>
          <p:nvPr/>
        </p:nvSpPr>
        <p:spPr bwMode="auto">
          <a:xfrm>
            <a:off x="1850634" y="5534843"/>
            <a:ext cx="32131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Blip>
                <a:blip r:embed="rId2"/>
              </a:buBlip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Blip>
                <a:blip r:embed="rId3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Blip>
                <a:blip r:embed="rId4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Blip>
                <a:blip r:embed="rId5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图</a:t>
            </a: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6-1 ROM</a:t>
            </a: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结构图</a:t>
            </a:r>
          </a:p>
        </p:txBody>
      </p:sp>
      <p:sp>
        <p:nvSpPr>
          <p:cNvPr id="37" name="Text Box 53"/>
          <p:cNvSpPr txBox="1">
            <a:spLocks noChangeArrowheads="1"/>
          </p:cNvSpPr>
          <p:nvPr/>
        </p:nvSpPr>
        <p:spPr bwMode="auto">
          <a:xfrm>
            <a:off x="5401872" y="427894"/>
            <a:ext cx="2742406" cy="492443"/>
          </a:xfrm>
          <a:prstGeom prst="rect">
            <a:avLst/>
          </a:prstGeom>
          <a:gradFill rotWithShape="0">
            <a:gsLst>
              <a:gs pos="0">
                <a:srgbClr val="9966FF"/>
              </a:gs>
              <a:gs pos="50000">
                <a:schemeClr val="bg1"/>
              </a:gs>
              <a:gs pos="100000">
                <a:srgbClr val="9966FF"/>
              </a:gs>
            </a:gsLst>
            <a:lin ang="5400000" scaled="1"/>
          </a:gradFill>
          <a:ln>
            <a:noFill/>
          </a:ln>
        </p:spPr>
        <p:txBody>
          <a:bodyPr wrap="square">
            <a:spAutoFit/>
          </a:bodyPr>
          <a:lstStyle/>
          <a:p>
            <a:pPr algn="just" eaLnBrk="1" hangingPunct="1">
              <a:defRPr/>
            </a:pPr>
            <a:r>
              <a:rPr lang="zh-CN" altLang="en-US" sz="2600" i="0" dirty="0">
                <a:solidFill>
                  <a:srgbClr val="800000"/>
                </a:solidFill>
                <a:latin typeface="+mn-ea"/>
                <a:ea typeface="+mn-ea"/>
              </a:rPr>
              <a:t>输出及控制电路</a:t>
            </a:r>
          </a:p>
        </p:txBody>
      </p:sp>
      <p:sp>
        <p:nvSpPr>
          <p:cNvPr id="38" name="Text Box 56"/>
          <p:cNvSpPr txBox="1">
            <a:spLocks noChangeArrowheads="1"/>
          </p:cNvSpPr>
          <p:nvPr/>
        </p:nvSpPr>
        <p:spPr bwMode="auto">
          <a:xfrm>
            <a:off x="5401872" y="1116829"/>
            <a:ext cx="3573462" cy="1827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Blip>
                <a:blip r:embed="rId2"/>
              </a:buBlip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Blip>
                <a:blip r:embed="rId3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Blip>
                <a:blip r:embed="rId4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Blip>
                <a:blip r:embed="rId5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0" i="0">
                <a:latin typeface="+mn-ea"/>
                <a:ea typeface="+mn-ea"/>
              </a:rPr>
              <a:t>选中的字经输出及控制电路输出：提高带负载能力；由三态控制信号决定数据输出的时刻。</a:t>
            </a:r>
          </a:p>
        </p:txBody>
      </p:sp>
      <p:sp>
        <p:nvSpPr>
          <p:cNvPr id="39" name="Text Box 2" descr="深色下对角线"/>
          <p:cNvSpPr txBox="1">
            <a:spLocks noChangeArrowheads="1"/>
          </p:cNvSpPr>
          <p:nvPr/>
        </p:nvSpPr>
        <p:spPr bwMode="auto">
          <a:xfrm>
            <a:off x="5394594" y="3111642"/>
            <a:ext cx="284956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Blip>
                <a:blip r:embed="rId2"/>
              </a:buBlip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Blip>
                <a:blip r:embed="rId3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Blip>
                <a:blip r:embed="rId4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Blip>
                <a:blip r:embed="rId5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600">
                <a:solidFill>
                  <a:srgbClr val="FF0000"/>
                </a:solidFill>
                <a:latin typeface="+mn-ea"/>
                <a:ea typeface="+mn-ea"/>
              </a:rPr>
              <a:t>ROM</a:t>
            </a:r>
            <a:r>
              <a:rPr lang="zh-CN" altLang="en-US" sz="2600">
                <a:solidFill>
                  <a:srgbClr val="FF0000"/>
                </a:solidFill>
                <a:latin typeface="+mn-ea"/>
                <a:ea typeface="+mn-ea"/>
              </a:rPr>
              <a:t>的工作原理</a:t>
            </a:r>
          </a:p>
        </p:txBody>
      </p:sp>
      <p:sp>
        <p:nvSpPr>
          <p:cNvPr id="72" name="Text Box 3"/>
          <p:cNvSpPr txBox="1">
            <a:spLocks noChangeArrowheads="1"/>
          </p:cNvSpPr>
          <p:nvPr/>
        </p:nvSpPr>
        <p:spPr bwMode="auto">
          <a:xfrm>
            <a:off x="5490460" y="3884864"/>
            <a:ext cx="3268662" cy="1384353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Blip>
                <a:blip r:embed="rId2"/>
              </a:buBlip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Blip>
                <a:blip r:embed="rId3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Blip>
                <a:blip r:embed="rId4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Blip>
                <a:blip r:embed="rId5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i="0">
                <a:latin typeface="+mn-ea"/>
                <a:ea typeface="+mn-ea"/>
              </a:rPr>
              <a:t>地址译码器根据地址码选中一条字线（只有一条！）</a:t>
            </a:r>
          </a:p>
        </p:txBody>
      </p:sp>
      <p:sp>
        <p:nvSpPr>
          <p:cNvPr id="73" name="Text Box 4"/>
          <p:cNvSpPr txBox="1">
            <a:spLocks noChangeArrowheads="1"/>
          </p:cNvSpPr>
          <p:nvPr/>
        </p:nvSpPr>
        <p:spPr bwMode="auto">
          <a:xfrm>
            <a:off x="5490460" y="5552140"/>
            <a:ext cx="3268662" cy="941155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Blip>
                <a:blip r:embed="rId2"/>
              </a:buBlip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Blip>
                <a:blip r:embed="rId3"/>
              </a:buBlip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Blip>
                <a:blip r:embed="rId4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Blip>
                <a:blip r:embed="rId5"/>
              </a:buBlip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i="0">
                <a:latin typeface="+mn-ea"/>
                <a:ea typeface="+mn-ea"/>
              </a:rPr>
              <a:t>字线对应的存储单元的各位数码经位线输出</a:t>
            </a:r>
          </a:p>
        </p:txBody>
      </p:sp>
    </p:spTree>
    <p:extLst>
      <p:ext uri="{BB962C8B-B14F-4D97-AF65-F5344CB8AC3E}">
        <p14:creationId xmlns:p14="http://schemas.microsoft.com/office/powerpoint/2010/main" val="368822470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 autoUpdateAnimBg="0"/>
      <p:bldP spid="38" grpId="0" autoUpdateAnimBg="0"/>
      <p:bldP spid="39" grpId="0" autoUpdateAnimBg="0"/>
      <p:bldP spid="72" grpId="0" animBg="1" autoUpdateAnimBg="0"/>
      <p:bldP spid="73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0" y="0"/>
            <a:ext cx="9144000" cy="103498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95263" marR="0" indent="-1952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133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994" y="921555"/>
            <a:ext cx="4570482" cy="3453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171" name="Rectangle 3"/>
          <p:cNvSpPr>
            <a:spLocks noChangeArrowheads="1"/>
          </p:cNvSpPr>
          <p:nvPr/>
        </p:nvSpPr>
        <p:spPr bwMode="auto">
          <a:xfrm>
            <a:off x="131397" y="4577976"/>
            <a:ext cx="8736647" cy="2012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 anchor="ctr">
            <a:spAutoFit/>
          </a:bodyPr>
          <a:lstStyle/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600" b="0" smtClean="0">
                <a:latin typeface="Cambria Math" panose="02040503050406030204" pitchFamily="18" charset="0"/>
                <a:ea typeface="+mn-ea"/>
                <a:cs typeface="Times New Roman" pitchFamily="18" charset="0"/>
              </a:rPr>
              <a:t>当</a:t>
            </a:r>
            <a:r>
              <a:rPr lang="zh-CN" altLang="en-US" sz="2600" b="0" dirty="0">
                <a:latin typeface="Cambria Math" panose="02040503050406030204" pitchFamily="18" charset="0"/>
                <a:ea typeface="+mn-ea"/>
                <a:cs typeface="Times New Roman" pitchFamily="18" charset="0"/>
              </a:rPr>
              <a:t>译码器输出所对应的</a:t>
            </a:r>
            <a:r>
              <a:rPr lang="en-US" altLang="zh-CN" sz="2600" b="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W</a:t>
            </a:r>
            <a:r>
              <a:rPr lang="zh-CN" altLang="en-US" sz="2600" b="0" dirty="0">
                <a:latin typeface="Cambria Math" panose="02040503050406030204" pitchFamily="18" charset="0"/>
                <a:ea typeface="+mn-ea"/>
                <a:cs typeface="Times New Roman" pitchFamily="18" charset="0"/>
              </a:rPr>
              <a:t>（字线）为高时，在线上的二极管导通，将相应的</a:t>
            </a:r>
            <a:r>
              <a:rPr lang="en-US" altLang="zh-CN" sz="2600" b="0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D</a:t>
            </a:r>
            <a:r>
              <a:rPr lang="zh-CN" altLang="en-US" sz="2600" b="0" dirty="0">
                <a:latin typeface="Cambria Math" panose="02040503050406030204" pitchFamily="18" charset="0"/>
                <a:ea typeface="+mn-ea"/>
                <a:cs typeface="Times New Roman" pitchFamily="18" charset="0"/>
              </a:rPr>
              <a:t>（位线）</a:t>
            </a:r>
            <a:r>
              <a:rPr lang="zh-CN" altLang="en-US" sz="2600" b="0">
                <a:latin typeface="Cambria Math" panose="02040503050406030204" pitchFamily="18" charset="0"/>
                <a:ea typeface="+mn-ea"/>
                <a:cs typeface="Times New Roman" pitchFamily="18" charset="0"/>
              </a:rPr>
              <a:t>与</a:t>
            </a:r>
            <a:r>
              <a:rPr lang="en-US" altLang="zh-CN" sz="2600" b="0" i="1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W </a:t>
            </a:r>
            <a:r>
              <a:rPr lang="zh-CN" altLang="en-US" sz="2600" b="0" smtClean="0">
                <a:latin typeface="Cambria Math" panose="02040503050406030204" pitchFamily="18" charset="0"/>
                <a:ea typeface="+mn-ea"/>
                <a:cs typeface="Times New Roman" pitchFamily="18" charset="0"/>
              </a:rPr>
              <a:t>相连</a:t>
            </a:r>
            <a:r>
              <a:rPr lang="zh-CN" altLang="en-US" sz="2600" b="0">
                <a:latin typeface="Cambria Math" panose="02040503050406030204" pitchFamily="18" charset="0"/>
                <a:ea typeface="+mn-ea"/>
                <a:cs typeface="Times New Roman" pitchFamily="18" charset="0"/>
              </a:rPr>
              <a:t>使</a:t>
            </a:r>
            <a:r>
              <a:rPr lang="en-US" altLang="zh-CN" sz="2600" b="0" i="1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D </a:t>
            </a:r>
            <a:r>
              <a:rPr lang="zh-CN" altLang="en-US" sz="2600" b="0" smtClean="0">
                <a:latin typeface="Cambria Math" panose="02040503050406030204" pitchFamily="18" charset="0"/>
                <a:ea typeface="+mn-ea"/>
                <a:cs typeface="Times New Roman" pitchFamily="18" charset="0"/>
              </a:rPr>
              <a:t>为</a:t>
            </a:r>
            <a:r>
              <a:rPr lang="en-US" altLang="zh-CN" sz="2600" b="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1</a:t>
            </a:r>
            <a:r>
              <a:rPr lang="zh-CN" altLang="en-US" sz="2600" b="0" dirty="0">
                <a:latin typeface="Cambria Math" panose="02040503050406030204" pitchFamily="18" charset="0"/>
                <a:ea typeface="+mn-ea"/>
                <a:cs typeface="Times New Roman" pitchFamily="18" charset="0"/>
              </a:rPr>
              <a:t>，无二极管</a:t>
            </a:r>
            <a:r>
              <a:rPr lang="zh-CN" altLang="en-US" sz="2600" b="0">
                <a:latin typeface="Cambria Math" panose="02040503050406030204" pitchFamily="18" charset="0"/>
                <a:ea typeface="+mn-ea"/>
                <a:cs typeface="Times New Roman" pitchFamily="18" charset="0"/>
              </a:rPr>
              <a:t>的</a:t>
            </a:r>
            <a:r>
              <a:rPr lang="en-US" altLang="zh-CN" sz="2600" b="0" i="1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D </a:t>
            </a:r>
            <a:r>
              <a:rPr lang="zh-CN" altLang="en-US" sz="2600" b="0" smtClean="0">
                <a:latin typeface="Cambria Math" panose="02040503050406030204" pitchFamily="18" charset="0"/>
                <a:ea typeface="+mn-ea"/>
                <a:cs typeface="Times New Roman" pitchFamily="18" charset="0"/>
              </a:rPr>
              <a:t>为</a:t>
            </a:r>
            <a:r>
              <a:rPr lang="en-US" altLang="zh-CN" sz="2600" b="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0</a:t>
            </a:r>
            <a:r>
              <a:rPr lang="zh-CN" altLang="en-US" sz="2600" b="0" dirty="0">
                <a:latin typeface="Cambria Math" panose="02040503050406030204" pitchFamily="18" charset="0"/>
                <a:ea typeface="+mn-ea"/>
                <a:cs typeface="Times New Roman" pitchFamily="18" charset="0"/>
              </a:rPr>
              <a:t>，如图中所存的信息</a:t>
            </a:r>
            <a:r>
              <a:rPr lang="zh-CN" altLang="en-US" sz="2600" b="0">
                <a:latin typeface="Cambria Math" panose="02040503050406030204" pitchFamily="18" charset="0"/>
                <a:ea typeface="+mn-ea"/>
                <a:cs typeface="Times New Roman" pitchFamily="18" charset="0"/>
              </a:rPr>
              <a:t>为</a:t>
            </a:r>
            <a:r>
              <a:rPr lang="zh-CN" altLang="en-US" sz="2600" b="0" smtClean="0">
                <a:latin typeface="Cambria Math" panose="02040503050406030204" pitchFamily="18" charset="0"/>
                <a:ea typeface="+mn-ea"/>
                <a:cs typeface="Times New Roman" pitchFamily="18" charset="0"/>
              </a:rPr>
              <a:t>：</a:t>
            </a:r>
            <a:endParaRPr lang="en-US" altLang="zh-CN" sz="2600" b="0" smtClean="0">
              <a:latin typeface="Cambria Math" panose="02040503050406030204" pitchFamily="18" charset="0"/>
              <a:ea typeface="+mn-ea"/>
              <a:cs typeface="Times New Roman" pitchFamily="18" charset="0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defRPr/>
            </a:pPr>
            <a:r>
              <a:rPr lang="en-US" altLang="zh-CN" sz="2600" b="0" i="1">
                <a:latin typeface="Cambria Math" panose="02040503050406030204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600" b="0" i="1" smtClean="0">
                <a:latin typeface="Cambria Math" panose="02040503050406030204" pitchFamily="18" charset="0"/>
                <a:ea typeface="+mn-ea"/>
                <a:cs typeface="Times New Roman" pitchFamily="18" charset="0"/>
              </a:rPr>
              <a:t>    </a:t>
            </a:r>
            <a:r>
              <a:rPr lang="en-US" altLang="zh-CN" sz="2600" i="1" smtClean="0">
                <a:solidFill>
                  <a:srgbClr val="A5002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D</a:t>
            </a:r>
            <a:r>
              <a:rPr lang="en-US" altLang="zh-CN" sz="2600" baseline="-30000" smtClean="0">
                <a:solidFill>
                  <a:srgbClr val="A5002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0</a:t>
            </a:r>
            <a:r>
              <a:rPr lang="zh-CN" altLang="en-US" sz="2600" dirty="0">
                <a:solidFill>
                  <a:srgbClr val="A50021"/>
                </a:solidFill>
                <a:latin typeface="Cambria Math" panose="02040503050406030204" pitchFamily="18" charset="0"/>
                <a:ea typeface="+mn-ea"/>
                <a:cs typeface="Times New Roman" pitchFamily="18" charset="0"/>
              </a:rPr>
              <a:t>：</a:t>
            </a:r>
            <a:r>
              <a:rPr lang="en-US" altLang="zh-CN" sz="2600" dirty="0">
                <a:solidFill>
                  <a:srgbClr val="A5002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0101</a:t>
            </a:r>
            <a:r>
              <a:rPr lang="zh-CN" altLang="en-US" sz="2600" dirty="0">
                <a:solidFill>
                  <a:srgbClr val="A50021"/>
                </a:solidFill>
                <a:latin typeface="Cambria Math" panose="02040503050406030204" pitchFamily="18" charset="0"/>
                <a:ea typeface="+mn-ea"/>
                <a:cs typeface="Times New Roman" pitchFamily="18" charset="0"/>
              </a:rPr>
              <a:t>；</a:t>
            </a:r>
            <a:r>
              <a:rPr lang="en-US" altLang="zh-CN" sz="2600" i="1" dirty="0">
                <a:solidFill>
                  <a:srgbClr val="A5002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D</a:t>
            </a:r>
            <a:r>
              <a:rPr lang="en-US" altLang="zh-CN" sz="2600" baseline="-30000" dirty="0">
                <a:solidFill>
                  <a:srgbClr val="A5002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1</a:t>
            </a:r>
            <a:r>
              <a:rPr lang="zh-CN" altLang="en-US" sz="2600" dirty="0">
                <a:solidFill>
                  <a:srgbClr val="A50021"/>
                </a:solidFill>
                <a:latin typeface="Cambria Math" panose="02040503050406030204" pitchFamily="18" charset="0"/>
                <a:ea typeface="+mn-ea"/>
                <a:cs typeface="Times New Roman" pitchFamily="18" charset="0"/>
              </a:rPr>
              <a:t>：</a:t>
            </a:r>
            <a:r>
              <a:rPr lang="en-US" altLang="zh-CN" sz="2600" dirty="0">
                <a:solidFill>
                  <a:srgbClr val="A5002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1110</a:t>
            </a:r>
            <a:r>
              <a:rPr lang="zh-CN" altLang="en-US" sz="2600" dirty="0">
                <a:solidFill>
                  <a:srgbClr val="A50021"/>
                </a:solidFill>
                <a:latin typeface="Cambria Math" panose="02040503050406030204" pitchFamily="18" charset="0"/>
                <a:ea typeface="+mn-ea"/>
                <a:cs typeface="Times New Roman" pitchFamily="18" charset="0"/>
              </a:rPr>
              <a:t>；</a:t>
            </a:r>
            <a:r>
              <a:rPr lang="en-US" altLang="zh-CN" sz="2600" i="1" dirty="0">
                <a:solidFill>
                  <a:srgbClr val="A5002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D</a:t>
            </a:r>
            <a:r>
              <a:rPr lang="en-US" altLang="zh-CN" sz="2600" baseline="-30000" dirty="0">
                <a:solidFill>
                  <a:srgbClr val="A5002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2</a:t>
            </a:r>
            <a:r>
              <a:rPr lang="zh-CN" altLang="en-US" sz="2600" dirty="0">
                <a:solidFill>
                  <a:srgbClr val="A50021"/>
                </a:solidFill>
                <a:latin typeface="Cambria Math" panose="02040503050406030204" pitchFamily="18" charset="0"/>
                <a:ea typeface="+mn-ea"/>
                <a:cs typeface="Times New Roman" pitchFamily="18" charset="0"/>
              </a:rPr>
              <a:t>：</a:t>
            </a:r>
            <a:r>
              <a:rPr lang="en-US" altLang="zh-CN" sz="2600" dirty="0">
                <a:solidFill>
                  <a:srgbClr val="A5002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0011</a:t>
            </a:r>
            <a:r>
              <a:rPr lang="zh-CN" altLang="en-US" sz="2600" dirty="0">
                <a:solidFill>
                  <a:srgbClr val="A50021"/>
                </a:solidFill>
                <a:latin typeface="Cambria Math" panose="02040503050406030204" pitchFamily="18" charset="0"/>
                <a:ea typeface="+mn-ea"/>
                <a:cs typeface="Times New Roman" pitchFamily="18" charset="0"/>
              </a:rPr>
              <a:t>；</a:t>
            </a:r>
            <a:r>
              <a:rPr lang="en-US" altLang="zh-CN" sz="2600" i="1" dirty="0">
                <a:solidFill>
                  <a:srgbClr val="A5002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D</a:t>
            </a:r>
            <a:r>
              <a:rPr lang="en-US" altLang="zh-CN" sz="2600" baseline="-30000" dirty="0">
                <a:solidFill>
                  <a:srgbClr val="A5002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3</a:t>
            </a:r>
            <a:r>
              <a:rPr lang="zh-CN" altLang="en-US" sz="2600">
                <a:solidFill>
                  <a:srgbClr val="A50021"/>
                </a:solidFill>
                <a:latin typeface="Cambria Math" panose="02040503050406030204" pitchFamily="18" charset="0"/>
                <a:ea typeface="+mn-ea"/>
                <a:cs typeface="Times New Roman" pitchFamily="18" charset="0"/>
              </a:rPr>
              <a:t>：</a:t>
            </a:r>
            <a:r>
              <a:rPr lang="en-US" altLang="zh-CN" sz="2600" smtClean="0">
                <a:solidFill>
                  <a:srgbClr val="A5002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1010</a:t>
            </a:r>
            <a:endParaRPr lang="zh-CN" altLang="en-US" sz="2600" dirty="0">
              <a:solidFill>
                <a:srgbClr val="A50021"/>
              </a:solidFill>
              <a:latin typeface="Cambria Math" panose="02040503050406030204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85200"/>
            <a:ext cx="4674870" cy="63318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571500" indent="-571500" fontAlgn="auto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l"/>
            </a:pPr>
            <a:r>
              <a:rPr lang="zh-CN" altLang="en-US" sz="3200" smtClean="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二极管</a:t>
            </a:r>
            <a:r>
              <a:rPr lang="en-US" altLang="zh-CN" sz="3200" smtClean="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ROM</a:t>
            </a:r>
            <a:r>
              <a:rPr lang="zh-CN" altLang="en-US" sz="3200" smtClean="0">
                <a:solidFill>
                  <a:srgbClr val="0000FF"/>
                </a:solidFill>
                <a:latin typeface="+mn-ea"/>
                <a:ea typeface="+mn-ea"/>
                <a:cs typeface="+mn-ea"/>
              </a:rPr>
              <a:t>基本原理</a:t>
            </a:r>
            <a:endParaRPr lang="zh-CN" altLang="en-US" sz="3200" dirty="0">
              <a:solidFill>
                <a:srgbClr val="0000FF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31397" y="921555"/>
            <a:ext cx="4146597" cy="3453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 anchor="ctr">
            <a:spAutoFit/>
          </a:bodyPr>
          <a:lstStyle/>
          <a:p>
            <a:pPr marL="342900" indent="-3429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Arial" panose="020B0604020202020204" pitchFamily="34" charset="0"/>
              <a:buChar char="•"/>
              <a:defRPr/>
            </a:pPr>
            <a:r>
              <a:rPr lang="zh-CN" sz="2600" b="0" smtClean="0">
                <a:latin typeface="Cambria Math" panose="02040503050406030204" pitchFamily="18" charset="0"/>
                <a:ea typeface="+mn-ea"/>
                <a:cs typeface="Times New Roman" pitchFamily="18" charset="0"/>
              </a:rPr>
              <a:t>图</a:t>
            </a:r>
            <a:r>
              <a:rPr lang="zh-CN" altLang="en-US" sz="2600" b="0" smtClean="0">
                <a:latin typeface="Cambria Math" panose="02040503050406030204" pitchFamily="18" charset="0"/>
                <a:ea typeface="+mn-ea"/>
                <a:cs typeface="Times New Roman" pitchFamily="18" charset="0"/>
              </a:rPr>
              <a:t>中，一</a:t>
            </a:r>
            <a:r>
              <a:rPr lang="zh-CN" altLang="en-US" sz="2600" b="0" dirty="0">
                <a:latin typeface="Cambria Math" panose="02040503050406030204" pitchFamily="18" charset="0"/>
                <a:ea typeface="+mn-ea"/>
                <a:cs typeface="Times New Roman" pitchFamily="18" charset="0"/>
              </a:rPr>
              <a:t>个</a:t>
            </a:r>
            <a:r>
              <a:rPr lang="en-US" altLang="zh-CN" sz="260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2</a:t>
            </a:r>
            <a:r>
              <a:rPr lang="zh-CN" altLang="en-US" sz="2600" smtClean="0">
                <a:latin typeface="Cambria Math" panose="02040503050406030204" pitchFamily="18" charset="0"/>
                <a:ea typeface="+mn-ea"/>
                <a:cs typeface="Times New Roman" pitchFamily="18" charset="0"/>
              </a:rPr>
              <a:t>线 </a:t>
            </a:r>
            <a:r>
              <a:rPr lang="en-US" altLang="zh-CN" sz="2600" smtClean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— 4</a:t>
            </a:r>
            <a:r>
              <a:rPr lang="zh-CN" altLang="en-US" sz="2600" dirty="0">
                <a:latin typeface="Cambria Math" panose="02040503050406030204" pitchFamily="18" charset="0"/>
                <a:ea typeface="+mn-ea"/>
                <a:cs typeface="Times New Roman" pitchFamily="18" charset="0"/>
              </a:rPr>
              <a:t>线</a:t>
            </a:r>
            <a:r>
              <a:rPr lang="zh-CN" altLang="en-US" sz="2600" b="0" dirty="0">
                <a:latin typeface="Cambria Math" panose="02040503050406030204" pitchFamily="18" charset="0"/>
                <a:ea typeface="+mn-ea"/>
                <a:cs typeface="Times New Roman" pitchFamily="18" charset="0"/>
              </a:rPr>
              <a:t>地址译码器将两个地址码</a:t>
            </a:r>
            <a:r>
              <a:rPr lang="en-US" altLang="zh-CN" sz="2600" i="1" dirty="0">
                <a:solidFill>
                  <a:srgbClr val="A5002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A</a:t>
            </a:r>
            <a:r>
              <a:rPr lang="en-US" altLang="zh-CN" sz="2600" baseline="-30000" dirty="0">
                <a:solidFill>
                  <a:srgbClr val="A5002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0</a:t>
            </a:r>
            <a:r>
              <a:rPr lang="zh-CN" altLang="en-US" sz="2600" dirty="0">
                <a:solidFill>
                  <a:srgbClr val="A50021"/>
                </a:solidFill>
                <a:latin typeface="Cambria Math" panose="02040503050406030204" pitchFamily="18" charset="0"/>
                <a:ea typeface="+mn-ea"/>
                <a:cs typeface="Times New Roman" pitchFamily="18" charset="0"/>
              </a:rPr>
              <a:t>、</a:t>
            </a:r>
            <a:r>
              <a:rPr lang="en-US" altLang="zh-CN" sz="2600" i="1" dirty="0">
                <a:solidFill>
                  <a:srgbClr val="A5002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A</a:t>
            </a:r>
            <a:r>
              <a:rPr lang="en-US" altLang="zh-CN" sz="2600" baseline="-30000" dirty="0">
                <a:solidFill>
                  <a:srgbClr val="A5002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l</a:t>
            </a:r>
            <a:r>
              <a:rPr lang="zh-CN" altLang="en-US" sz="2600" b="0" dirty="0">
                <a:latin typeface="Cambria Math" panose="02040503050406030204" pitchFamily="18" charset="0"/>
                <a:ea typeface="+mn-ea"/>
                <a:cs typeface="Times New Roman" pitchFamily="18" charset="0"/>
              </a:rPr>
              <a:t>译成四个地址</a:t>
            </a:r>
            <a:r>
              <a:rPr lang="en-US" altLang="zh-CN" sz="2600" i="1" dirty="0">
                <a:solidFill>
                  <a:srgbClr val="A5002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W</a:t>
            </a:r>
            <a:r>
              <a:rPr lang="en-US" altLang="zh-CN" sz="2600" baseline="-30000" dirty="0">
                <a:solidFill>
                  <a:srgbClr val="A5002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0</a:t>
            </a:r>
            <a:r>
              <a:rPr lang="en-US" altLang="zh-CN" sz="2600" dirty="0">
                <a:solidFill>
                  <a:srgbClr val="A5002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~</a:t>
            </a:r>
            <a:r>
              <a:rPr lang="en-US" altLang="zh-CN" sz="2600" i="1" dirty="0">
                <a:solidFill>
                  <a:srgbClr val="A5002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W</a:t>
            </a:r>
            <a:r>
              <a:rPr lang="en-US" altLang="zh-CN" sz="2600" baseline="-30000" dirty="0">
                <a:solidFill>
                  <a:srgbClr val="A5002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3</a:t>
            </a:r>
            <a:r>
              <a:rPr lang="zh-CN" altLang="en-US" sz="2600" b="0" dirty="0">
                <a:latin typeface="Cambria Math" panose="02040503050406030204" pitchFamily="18" charset="0"/>
                <a:ea typeface="+mn-ea"/>
                <a:cs typeface="Times New Roman" pitchFamily="18" charset="0"/>
              </a:rPr>
              <a:t>。存储单元是由二极管组成的</a:t>
            </a:r>
            <a:r>
              <a:rPr lang="en-US" altLang="zh-CN" sz="2600" b="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4×4</a:t>
            </a:r>
            <a:r>
              <a:rPr lang="zh-CN" altLang="en-US" sz="2600" b="0" dirty="0">
                <a:latin typeface="Cambria Math" panose="02040503050406030204" pitchFamily="18" charset="0"/>
                <a:ea typeface="+mn-ea"/>
                <a:cs typeface="Times New Roman" pitchFamily="18" charset="0"/>
              </a:rPr>
              <a:t>存储矩阵，其中</a:t>
            </a:r>
            <a:r>
              <a:rPr lang="en-US" altLang="zh-CN" sz="2600" b="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1</a:t>
            </a:r>
            <a:r>
              <a:rPr lang="zh-CN" altLang="en-US" sz="2600" b="0" dirty="0">
                <a:latin typeface="Cambria Math" panose="02040503050406030204" pitchFamily="18" charset="0"/>
                <a:ea typeface="+mn-ea"/>
                <a:cs typeface="Times New Roman" pitchFamily="18" charset="0"/>
              </a:rPr>
              <a:t>或</a:t>
            </a:r>
            <a:r>
              <a:rPr lang="en-US" altLang="zh-CN" sz="2600" b="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0</a:t>
            </a:r>
            <a:r>
              <a:rPr lang="zh-CN" altLang="en-US" sz="2600" b="0" dirty="0">
                <a:latin typeface="Cambria Math" panose="02040503050406030204" pitchFamily="18" charset="0"/>
                <a:ea typeface="+mn-ea"/>
                <a:cs typeface="Times New Roman" pitchFamily="18" charset="0"/>
              </a:rPr>
              <a:t>代码是用二极管</a:t>
            </a:r>
            <a:r>
              <a:rPr lang="zh-CN" altLang="en-US" sz="2600" dirty="0">
                <a:latin typeface="Cambria Math" panose="02040503050406030204" pitchFamily="18" charset="0"/>
                <a:ea typeface="+mn-ea"/>
                <a:cs typeface="Times New Roman" pitchFamily="18" charset="0"/>
              </a:rPr>
              <a:t>有无</a:t>
            </a:r>
            <a:r>
              <a:rPr lang="zh-CN" altLang="en-US" sz="2600" b="0" dirty="0">
                <a:latin typeface="Cambria Math" panose="02040503050406030204" pitchFamily="18" charset="0"/>
                <a:ea typeface="+mn-ea"/>
                <a:cs typeface="Times New Roman" pitchFamily="18" charset="0"/>
              </a:rPr>
              <a:t>来设置</a:t>
            </a:r>
            <a:r>
              <a:rPr lang="zh-CN" altLang="en-US" sz="2600" b="0">
                <a:latin typeface="Cambria Math" panose="02040503050406030204" pitchFamily="18" charset="0"/>
                <a:ea typeface="+mn-ea"/>
                <a:cs typeface="Times New Roman" pitchFamily="18" charset="0"/>
              </a:rPr>
              <a:t>的</a:t>
            </a:r>
            <a:r>
              <a:rPr lang="zh-CN" altLang="en-US" sz="2600" b="0" smtClean="0">
                <a:latin typeface="Cambria Math" panose="02040503050406030204" pitchFamily="18" charset="0"/>
                <a:ea typeface="+mn-ea"/>
                <a:cs typeface="Times New Roman" pitchFamily="18" charset="0"/>
              </a:rPr>
              <a:t>。</a:t>
            </a:r>
            <a:endParaRPr lang="zh-CN" altLang="en-US" sz="2600" dirty="0">
              <a:solidFill>
                <a:srgbClr val="A50021"/>
              </a:solidFill>
              <a:latin typeface="Cambria Math" panose="02040503050406030204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1038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uf3gkw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9933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95263" marR="0" indent="-195263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9933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95263" marR="0" indent="-195263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44408</TotalTime>
  <Words>2984</Words>
  <Application>Microsoft Office PowerPoint</Application>
  <PresentationFormat>全屏显示(4:3)</PresentationFormat>
  <Paragraphs>522</Paragraphs>
  <Slides>36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9</vt:i4>
      </vt:variant>
      <vt:variant>
        <vt:lpstr>幻灯片标题</vt:lpstr>
      </vt:variant>
      <vt:variant>
        <vt:i4>36</vt:i4>
      </vt:variant>
    </vt:vector>
  </HeadingPairs>
  <TitlesOfParts>
    <vt:vector size="59" baseType="lpstr">
      <vt:lpstr>黑体</vt:lpstr>
      <vt:lpstr>楷体_GB2312</vt:lpstr>
      <vt:lpstr>隶书</vt:lpstr>
      <vt:lpstr>宋体</vt:lpstr>
      <vt:lpstr>微软雅黑</vt:lpstr>
      <vt:lpstr>Arial</vt:lpstr>
      <vt:lpstr>Calibri</vt:lpstr>
      <vt:lpstr>Cambria Math</vt:lpstr>
      <vt:lpstr>Symbol</vt:lpstr>
      <vt:lpstr>Tahoma</vt:lpstr>
      <vt:lpstr>Times New Roman</vt:lpstr>
      <vt:lpstr>Wingdings</vt:lpstr>
      <vt:lpstr>默认设计模板</vt:lpstr>
      <vt:lpstr>Office 主题</vt:lpstr>
      <vt:lpstr>Picture</vt:lpstr>
      <vt:lpstr>图片</vt:lpstr>
      <vt:lpstr>Visio</vt:lpstr>
      <vt:lpstr>Equation</vt:lpstr>
      <vt:lpstr>公式</vt:lpstr>
      <vt:lpstr>位图图像</vt:lpstr>
      <vt:lpstr>Microsoft 公式 3.0</vt:lpstr>
      <vt:lpstr>Microsoft Office Word 97 - 2003 文档</vt:lpstr>
      <vt:lpstr>Microsoft Visio 绘图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bjtu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zq</dc:creator>
  <cp:lastModifiedBy>Administrator</cp:lastModifiedBy>
  <cp:revision>2046</cp:revision>
  <dcterms:created xsi:type="dcterms:W3CDTF">2007-07-12T10:32:13Z</dcterms:created>
  <dcterms:modified xsi:type="dcterms:W3CDTF">2023-07-31T08:39:41Z</dcterms:modified>
</cp:coreProperties>
</file>