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9" r:id="rId4"/>
  </p:sldIdLst>
  <p:sldSz cx="35999420" cy="17999710"/>
  <p:notesSz cx="6858000" cy="9144000"/>
  <p:embeddedFontLst>
    <p:embeddedFont>
      <p:font typeface="Baloo Bhaijaan" panose="03080902040302020200" charset="0"/>
      <p:regular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A84"/>
    <a:srgbClr val="F292AD"/>
    <a:srgbClr val="FFD966"/>
    <a:srgbClr val="F6FAF4"/>
    <a:srgbClr val="9438AA"/>
    <a:srgbClr val="D8EFF0"/>
    <a:srgbClr val="B9E2E3"/>
    <a:srgbClr val="DFBAE8"/>
    <a:srgbClr val="B966CC"/>
    <a:srgbClr val="F8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5" autoAdjust="0"/>
    <p:restoredTop sz="94660"/>
  </p:normalViewPr>
  <p:slideViewPr>
    <p:cSldViewPr snapToGrid="0">
      <p:cViewPr>
        <p:scale>
          <a:sx n="66" d="100"/>
          <a:sy n="66" d="100"/>
        </p:scale>
        <p:origin x="-3494" y="-3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30" y="2946089"/>
            <a:ext cx="30600331" cy="6267208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048" y="9454984"/>
            <a:ext cx="27000292" cy="4346207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30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115" indent="0" algn="ctr">
              <a:buNone/>
              <a:defRPr sz="4200"/>
            </a:lvl6pPr>
            <a:lvl7pPr marL="7200265" indent="0" algn="ctr">
              <a:buNone/>
              <a:defRPr sz="4200"/>
            </a:lvl7pPr>
            <a:lvl8pPr marL="8400415" indent="0" algn="ctr">
              <a:buNone/>
              <a:defRPr sz="4200"/>
            </a:lvl8pPr>
            <a:lvl9pPr marL="9600565" indent="0" algn="ctr">
              <a:buNone/>
              <a:defRPr sz="4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780" y="958416"/>
            <a:ext cx="7762584" cy="152554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29" y="958416"/>
            <a:ext cx="22837747" cy="152554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78" y="4487893"/>
            <a:ext cx="31050336" cy="7488145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78" y="12046879"/>
            <a:ext cx="31050336" cy="393783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/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1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2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5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27" y="4792081"/>
            <a:ext cx="15300166" cy="11421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197" y="4792081"/>
            <a:ext cx="15300166" cy="11421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16" y="958420"/>
            <a:ext cx="31050336" cy="34794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20" y="4412882"/>
            <a:ext cx="15229850" cy="2162686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30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400415" indent="0">
              <a:buNone/>
              <a:defRPr sz="4200" b="1"/>
            </a:lvl8pPr>
            <a:lvl9pPr marL="9600565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20" y="6575568"/>
            <a:ext cx="15229850" cy="96716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199" y="4412882"/>
            <a:ext cx="15304855" cy="2162686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30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400415" indent="0">
              <a:buNone/>
              <a:defRPr sz="4200" b="1"/>
            </a:lvl8pPr>
            <a:lvl9pPr marL="9600565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199" y="6575568"/>
            <a:ext cx="15304855" cy="96716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16" y="1200103"/>
            <a:ext cx="11611063" cy="420036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855" y="2591895"/>
            <a:ext cx="18225197" cy="12792771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16" y="5400467"/>
            <a:ext cx="11611063" cy="10005032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80"/>
            </a:lvl2pPr>
            <a:lvl3pPr marL="2400300" indent="0">
              <a:buNone/>
              <a:defRPr sz="3150"/>
            </a:lvl3pPr>
            <a:lvl4pPr marL="3600450" indent="0">
              <a:buNone/>
              <a:defRPr sz="2630"/>
            </a:lvl4pPr>
            <a:lvl5pPr marL="4800600" indent="0">
              <a:buNone/>
              <a:defRPr sz="2630"/>
            </a:lvl5pPr>
            <a:lvl6pPr marL="6000115" indent="0">
              <a:buNone/>
              <a:defRPr sz="2630"/>
            </a:lvl6pPr>
            <a:lvl7pPr marL="7200265" indent="0">
              <a:buNone/>
              <a:defRPr sz="2630"/>
            </a:lvl7pPr>
            <a:lvl8pPr marL="8400415" indent="0">
              <a:buNone/>
              <a:defRPr sz="2630"/>
            </a:lvl8pPr>
            <a:lvl9pPr marL="9600565" indent="0">
              <a:buNone/>
              <a:defRPr sz="26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16" y="1200103"/>
            <a:ext cx="11611063" cy="420036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855" y="2591895"/>
            <a:ext cx="18225197" cy="12792771"/>
          </a:xfrm>
        </p:spPr>
        <p:txBody>
          <a:bodyPr anchor="t"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115" indent="0">
              <a:buNone/>
              <a:defRPr sz="5250"/>
            </a:lvl6pPr>
            <a:lvl7pPr marL="7200265" indent="0">
              <a:buNone/>
              <a:defRPr sz="5250"/>
            </a:lvl7pPr>
            <a:lvl8pPr marL="8400415" indent="0">
              <a:buNone/>
              <a:defRPr sz="5250"/>
            </a:lvl8pPr>
            <a:lvl9pPr marL="9600565" indent="0">
              <a:buNone/>
              <a:defRPr sz="5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16" y="5400467"/>
            <a:ext cx="11611063" cy="10005032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80"/>
            </a:lvl2pPr>
            <a:lvl3pPr marL="2400300" indent="0">
              <a:buNone/>
              <a:defRPr sz="3150"/>
            </a:lvl3pPr>
            <a:lvl4pPr marL="3600450" indent="0">
              <a:buNone/>
              <a:defRPr sz="2630"/>
            </a:lvl4pPr>
            <a:lvl5pPr marL="4800600" indent="0">
              <a:buNone/>
              <a:defRPr sz="2630"/>
            </a:lvl5pPr>
            <a:lvl6pPr marL="6000115" indent="0">
              <a:buNone/>
              <a:defRPr sz="2630"/>
            </a:lvl6pPr>
            <a:lvl7pPr marL="7200265" indent="0">
              <a:buNone/>
              <a:defRPr sz="2630"/>
            </a:lvl7pPr>
            <a:lvl8pPr marL="8400415" indent="0">
              <a:buNone/>
              <a:defRPr sz="2630"/>
            </a:lvl8pPr>
            <a:lvl9pPr marL="9600565" indent="0">
              <a:buNone/>
              <a:defRPr sz="26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27" y="958420"/>
            <a:ext cx="31050336" cy="3479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27" y="4792081"/>
            <a:ext cx="31050336" cy="1142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27" y="16684778"/>
            <a:ext cx="8100088" cy="958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628F-5B0C-408B-8956-765CD38D5B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129" y="16684778"/>
            <a:ext cx="12150132" cy="958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275" y="16684778"/>
            <a:ext cx="8100088" cy="958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1D23-916B-46B4-9D6D-699E696261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710" indent="-600710" algn="l" defTabSz="2400300" rtl="0" eaLnBrk="1" latinLnBrk="0" hangingPunct="1">
        <a:lnSpc>
          <a:spcPct val="90000"/>
        </a:lnSpc>
        <a:spcBef>
          <a:spcPct val="525000"/>
        </a:spcBef>
        <a:buFont typeface="Arial" panose="020B060402020209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860" indent="-600710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9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1010" indent="-600710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9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199890" indent="-600710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9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710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9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5pPr>
      <a:lvl6pPr marL="6601460" indent="-600710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9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710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9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710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9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710" algn="l" defTabSz="2400300" rtl="0" eaLnBrk="1" latinLnBrk="0" hangingPunct="1">
        <a:lnSpc>
          <a:spcPct val="90000"/>
        </a:lnSpc>
        <a:spcBef>
          <a:spcPts val="1310"/>
        </a:spcBef>
        <a:buFont typeface="Arial" panose="020B060402020209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5pPr>
      <a:lvl6pPr marL="6000115" algn="l" defTabSz="2400300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6pPr>
      <a:lvl7pPr marL="7200265" algn="l" defTabSz="2400300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5" algn="l" defTabSz="2400300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8pPr>
      <a:lvl9pPr marL="9600565" algn="l" defTabSz="2400300" rtl="0" eaLnBrk="1" latinLnBrk="0" hangingPunct="1">
        <a:defRPr sz="4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06718" y="3685010"/>
            <a:ext cx="24199239" cy="10318760"/>
            <a:chOff x="5292" y="25198"/>
            <a:chExt cx="38109" cy="16250"/>
          </a:xfrm>
        </p:grpSpPr>
        <p:sp>
          <p:nvSpPr>
            <p:cNvPr id="33" name="矩形 32"/>
            <p:cNvSpPr/>
            <p:nvPr/>
          </p:nvSpPr>
          <p:spPr>
            <a:xfrm>
              <a:off x="13396" y="25198"/>
              <a:ext cx="6863" cy="16250"/>
            </a:xfrm>
            <a:prstGeom prst="rect">
              <a:avLst/>
            </a:prstGeom>
            <a:solidFill>
              <a:srgbClr val="F6FAF4"/>
            </a:solidFill>
            <a:ln w="28575">
              <a:solidFill>
                <a:srgbClr val="54823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4068" y="27511"/>
              <a:ext cx="5493" cy="26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Scenatios with expansive backgrounds including clouds mountains, and buildings.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华文中宋" panose="0201060004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068" y="25653"/>
              <a:ext cx="5714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000" b="1" dirty="0">
                  <a:solidFill>
                    <a:schemeClr val="accent6">
                      <a:lumMod val="50000"/>
                    </a:schemeClr>
                  </a:solidFill>
                  <a:latin typeface="Baloo Bhaijaan" panose="03080902040302020200" charset="0"/>
                  <a:ea typeface="Segoe UI Black" panose="020B0A02040204020203" pitchFamily="34" charset="0"/>
                  <a:cs typeface="Baloo Bhaijaan" panose="03080902040302020200" charset="0"/>
                </a:rPr>
                <a:t>Application </a:t>
              </a:r>
              <a:br>
                <a:rPr lang="en-US" altLang="zh-CN" sz="3000" b="1" dirty="0">
                  <a:solidFill>
                    <a:schemeClr val="accent6">
                      <a:lumMod val="50000"/>
                    </a:schemeClr>
                  </a:solidFill>
                  <a:latin typeface="Baloo Bhaijaan" panose="03080902040302020200" charset="0"/>
                  <a:ea typeface="Segoe UI Black" panose="020B0A02040204020203" pitchFamily="34" charset="0"/>
                  <a:cs typeface="Baloo Bhaijaan" panose="03080902040302020200" charset="0"/>
                </a:rPr>
              </a:br>
              <a:r>
                <a:rPr lang="en-US" altLang="zh-CN" sz="3000" b="1" dirty="0">
                  <a:solidFill>
                    <a:schemeClr val="accent6">
                      <a:lumMod val="50000"/>
                    </a:schemeClr>
                  </a:solidFill>
                  <a:latin typeface="Baloo Bhaijaan" panose="03080902040302020200" charset="0"/>
                  <a:ea typeface="Segoe UI Black" panose="020B0A02040204020203" pitchFamily="34" charset="0"/>
                  <a:cs typeface="Baloo Bhaijaan" panose="03080902040302020200" charset="0"/>
                </a:rPr>
                <a:t>Requirement</a:t>
              </a:r>
              <a:endParaRPr lang="en-US" altLang="zh-CN" sz="3000" b="1" dirty="0">
                <a:solidFill>
                  <a:schemeClr val="accent6">
                    <a:lumMod val="50000"/>
                  </a:schemeClr>
                </a:solidFill>
                <a:latin typeface="Baloo Bhaijaan" panose="03080902040302020200" charset="0"/>
                <a:ea typeface="Segoe UI Black" panose="020B0A02040204020203" pitchFamily="34" charset="0"/>
                <a:cs typeface="Baloo Bhaijaan" panose="03080902040302020200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4090" y="31072"/>
              <a:ext cx="5494" cy="27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Scenatios with obstructed targets or sudden changes in lighting.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华文中宋" panose="0201060004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090" y="34675"/>
              <a:ext cx="5492" cy="27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Scenatios with only a partial view of the target image.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华文中宋" panose="0201060004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093" y="38272"/>
              <a:ext cx="5491" cy="27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Scenatios with strict time constraints on inference process.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华文中宋" panose="0201060004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1109" y="25198"/>
              <a:ext cx="6863" cy="16249"/>
            </a:xfrm>
            <a:prstGeom prst="rect">
              <a:avLst/>
            </a:prstGeom>
            <a:solidFill>
              <a:srgbClr val="EBF0F9"/>
            </a:solidFill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1684" y="25992"/>
              <a:ext cx="571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dirty="0">
                  <a:solidFill>
                    <a:schemeClr val="accent1">
                      <a:lumMod val="75000"/>
                    </a:schemeClr>
                  </a:solidFill>
                  <a:latin typeface="Baloo Bhaijaan" panose="03080902040302020200" charset="0"/>
                  <a:ea typeface="Segoe UI Black" panose="020B0A02040204020203" pitchFamily="34" charset="0"/>
                  <a:cs typeface="Baloo Bhaijaan" panose="03080902040302020200" charset="0"/>
                </a:rPr>
                <a:t>Challenge</a:t>
              </a:r>
              <a:endParaRPr lang="en-US" altLang="zh-CN" sz="3200" b="1" dirty="0">
                <a:solidFill>
                  <a:schemeClr val="accent1">
                    <a:lumMod val="75000"/>
                  </a:schemeClr>
                </a:solidFill>
                <a:latin typeface="Baloo Bhaijaan" panose="03080902040302020200" charset="0"/>
                <a:ea typeface="Segoe UI Black" panose="020B0A02040204020203" pitchFamily="34" charset="0"/>
                <a:cs typeface="Baloo Bhaijaan" panose="03080902040302020200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1930" y="27544"/>
              <a:ext cx="5468" cy="26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Allocate model capacity appropriately for foreground and background elements.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华文中宋" panose="0201060004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1930" y="31093"/>
              <a:ext cx="5468" cy="26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Distinguish accurate target information from irrelevant noise in input data.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华文中宋" panose="0201060004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1930" y="34775"/>
              <a:ext cx="5490" cy="26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Extract more information from limited samples for accurate radiation field reconstruction.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华文中宋" panose="0201060004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1930" y="38297"/>
              <a:ext cx="5468" cy="26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Optimize model architecture design to reduce computational burden,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华文中宋" panose="0201060004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8823" y="25232"/>
              <a:ext cx="6863" cy="16149"/>
            </a:xfrm>
            <a:prstGeom prst="rect">
              <a:avLst/>
            </a:prstGeom>
            <a:solidFill>
              <a:srgbClr val="FDE3EF"/>
            </a:solidFill>
            <a:ln w="28575">
              <a:solidFill>
                <a:srgbClr val="DC56B9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9497" y="26026"/>
              <a:ext cx="556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dirty="0">
                  <a:solidFill>
                    <a:srgbClr val="B52199"/>
                  </a:solidFill>
                  <a:latin typeface="Baloo Bhaijaan" panose="03080902040302020200" charset="0"/>
                  <a:ea typeface="Segoe UI Black" panose="020B0A02040204020203" pitchFamily="34" charset="0"/>
                  <a:cs typeface="Baloo Bhaijaan" panose="03080902040302020200" charset="0"/>
                </a:rPr>
                <a:t>Solution</a:t>
              </a:r>
              <a:endParaRPr lang="zh-CN" altLang="en-US" sz="3200" b="1" dirty="0">
                <a:solidFill>
                  <a:srgbClr val="B52199"/>
                </a:solidFill>
                <a:latin typeface="Baloo Bhaijaan" panose="03080902040302020200" charset="0"/>
                <a:cs typeface="Baloo Bhaijaan" panose="03080902040302020200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9497" y="27525"/>
              <a:ext cx="5494" cy="2683"/>
            </a:xfrm>
            <a:prstGeom prst="rect">
              <a:avLst/>
            </a:prstGeom>
            <a:solidFill>
              <a:srgbClr val="F292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Separate foreground and background and compress the background.</a:t>
              </a:r>
              <a:endPara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497" y="31188"/>
              <a:ext cx="5494" cy="2683"/>
            </a:xfrm>
            <a:prstGeom prst="rect">
              <a:avLst/>
            </a:prstGeom>
            <a:solidFill>
              <a:srgbClr val="F292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33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Remove daynamic occlusion information pixel by pixel and model lighting information as appearance variables.</a:t>
              </a:r>
              <a:endParaRPr lang="en-US" altLang="zh-CN" sz="233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9520" y="34795"/>
              <a:ext cx="5494" cy="2603"/>
            </a:xfrm>
            <a:prstGeom prst="rect">
              <a:avLst/>
            </a:prstGeom>
            <a:solidFill>
              <a:srgbClr val="F292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20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Pre-train the model on a known dataset, use deep prior, base it on a novel view, or on frequency regularization.</a:t>
              </a:r>
              <a:endParaRPr lang="en-US" altLang="zh-CN" sz="2200" dirty="0">
                <a:solidFill>
                  <a:schemeClr val="tx1"/>
                </a:solidFill>
                <a:latin typeface="Times New Roman" panose="02020503050405090304" pitchFamily="18" charset="0"/>
                <a:ea typeface="华文中宋" panose="0201060004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9520" y="38322"/>
              <a:ext cx="5494" cy="2602"/>
            </a:xfrm>
            <a:prstGeom prst="rect">
              <a:avLst/>
            </a:prstGeom>
            <a:solidFill>
              <a:srgbClr val="F292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华文中宋" panose="02010600040101010101" pitchFamily="2" charset="-122"/>
                  <a:cs typeface="Times New Roman" panose="02020503050405090304" pitchFamily="18" charset="0"/>
                </a:rPr>
                <a:t>Combine voxel-based techniques to reduce the computational burden.</a:t>
              </a:r>
              <a:endPara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537" y="25198"/>
              <a:ext cx="6864" cy="161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7064" y="25590"/>
              <a:ext cx="5935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dirty="0">
                  <a:solidFill>
                    <a:schemeClr val="accent4">
                      <a:lumMod val="50000"/>
                    </a:schemeClr>
                  </a:solidFill>
                  <a:latin typeface="Baloo Bhaijaan" panose="03080902040302020200" charset="0"/>
                  <a:ea typeface="Segoe UI Black" panose="020B0A02040204020203" pitchFamily="34" charset="0"/>
                  <a:cs typeface="Baloo Bhaijaan" panose="03080902040302020200" charset="0"/>
                </a:rPr>
                <a:t>Related</a:t>
              </a:r>
              <a:endParaRPr lang="en-US" altLang="zh-CN" sz="3200" b="1" dirty="0">
                <a:solidFill>
                  <a:schemeClr val="accent4">
                    <a:lumMod val="50000"/>
                  </a:schemeClr>
                </a:solidFill>
                <a:latin typeface="Baloo Bhaijaan" panose="03080902040302020200" charset="0"/>
                <a:ea typeface="Segoe UI Black" panose="020B0A02040204020203" pitchFamily="34" charset="0"/>
                <a:cs typeface="Baloo Bhaijaan" panose="03080902040302020200" charset="0"/>
              </a:endParaRPr>
            </a:p>
            <a:p>
              <a:pPr algn="ctr"/>
              <a:r>
                <a:rPr lang="en-US" altLang="zh-CN" sz="3200" b="1" dirty="0">
                  <a:solidFill>
                    <a:schemeClr val="accent4">
                      <a:lumMod val="50000"/>
                    </a:schemeClr>
                  </a:solidFill>
                  <a:latin typeface="Baloo Bhaijaan" panose="03080902040302020200" charset="0"/>
                  <a:ea typeface="Segoe UI Black" panose="020B0A02040204020203" pitchFamily="34" charset="0"/>
                  <a:cs typeface="Baloo Bhaijaan" panose="03080902040302020200" charset="0"/>
                </a:rPr>
                <a:t>Work</a:t>
              </a:r>
              <a:endParaRPr lang="zh-CN" altLang="en-US" sz="3200" b="1" dirty="0">
                <a:solidFill>
                  <a:schemeClr val="accent4">
                    <a:lumMod val="50000"/>
                  </a:schemeClr>
                </a:solidFill>
                <a:latin typeface="Baloo Bhaijaan" panose="03080902040302020200" charset="0"/>
                <a:cs typeface="Baloo Bhaijaan" panose="03080902040302020200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7304" y="27505"/>
              <a:ext cx="5469" cy="27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NeRF++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Mip-NeRF360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Mega-NeRF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DVGOv2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MERF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</p:txBody>
        </p:sp>
        <p:cxnSp>
          <p:nvCxnSpPr>
            <p:cNvPr id="64" name="直接箭头连接符 63"/>
            <p:cNvCxnSpPr>
              <a:stCxn id="46" idx="3"/>
              <a:endCxn id="56" idx="1"/>
            </p:cNvCxnSpPr>
            <p:nvPr/>
          </p:nvCxnSpPr>
          <p:spPr>
            <a:xfrm flipV="1">
              <a:off x="27398" y="28867"/>
              <a:ext cx="2099" cy="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57" idx="1"/>
            </p:cNvCxnSpPr>
            <p:nvPr/>
          </p:nvCxnSpPr>
          <p:spPr>
            <a:xfrm>
              <a:off x="27418" y="32530"/>
              <a:ext cx="2079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58" idx="1"/>
            </p:cNvCxnSpPr>
            <p:nvPr/>
          </p:nvCxnSpPr>
          <p:spPr>
            <a:xfrm>
              <a:off x="27440" y="36097"/>
              <a:ext cx="208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27436" y="39731"/>
              <a:ext cx="208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endCxn id="46" idx="1"/>
            </p:cNvCxnSpPr>
            <p:nvPr/>
          </p:nvCxnSpPr>
          <p:spPr>
            <a:xfrm>
              <a:off x="19561" y="28867"/>
              <a:ext cx="2369" cy="1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19584" y="32535"/>
              <a:ext cx="2369" cy="1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19557" y="36105"/>
              <a:ext cx="2369" cy="1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19557" y="39675"/>
              <a:ext cx="2369" cy="18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37300" y="31188"/>
              <a:ext cx="5469" cy="26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NeRF-W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Ha-NeRF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SF-NeRF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Block-NeRF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7330" y="34817"/>
              <a:ext cx="5469" cy="26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PixelNeRF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IBRNet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MVSNeRF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NerfingMVS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DS-NeRF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7326" y="38349"/>
              <a:ext cx="5469" cy="26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NSVY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PlenOctress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DVGO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Plenoxels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 Bold" panose="02020503050405090304" charset="0"/>
                  <a:ea typeface="华文中宋" panose="02010600040101010101" pitchFamily="2" charset="-122"/>
                  <a:cs typeface="Times New Roman Bold" panose="02020503050405090304" charset="0"/>
                </a:rPr>
                <a:t>EfficientNeRF</a:t>
              </a:r>
              <a:endParaRPr lang="en-US" altLang="zh-CN" sz="2000" b="1" dirty="0">
                <a:solidFill>
                  <a:schemeClr val="tx1"/>
                </a:solidFill>
                <a:latin typeface="Times New Roman Bold" panose="02020503050405090304" charset="0"/>
                <a:ea typeface="华文中宋" panose="02010600040101010101" pitchFamily="2" charset="-122"/>
                <a:cs typeface="Times New Roman Bold" panose="02020503050405090304" charset="0"/>
              </a:endParaRPr>
            </a:p>
          </p:txBody>
        </p:sp>
        <p:cxnSp>
          <p:nvCxnSpPr>
            <p:cNvPr id="75" name="直接箭头连接符 74"/>
            <p:cNvCxnSpPr>
              <a:stCxn id="56" idx="3"/>
              <a:endCxn id="63" idx="1"/>
            </p:cNvCxnSpPr>
            <p:nvPr/>
          </p:nvCxnSpPr>
          <p:spPr>
            <a:xfrm flipV="1">
              <a:off x="34991" y="28857"/>
              <a:ext cx="2313" cy="10"/>
            </a:xfrm>
            <a:prstGeom prst="straightConnector1">
              <a:avLst/>
            </a:prstGeom>
            <a:ln w="76200">
              <a:solidFill>
                <a:srgbClr val="EB5A8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34987" y="32629"/>
              <a:ext cx="2313" cy="10"/>
            </a:xfrm>
            <a:prstGeom prst="straightConnector1">
              <a:avLst/>
            </a:prstGeom>
            <a:ln w="76200">
              <a:solidFill>
                <a:srgbClr val="EB5A8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34987" y="36201"/>
              <a:ext cx="2313" cy="10"/>
            </a:xfrm>
            <a:prstGeom prst="straightConnector1">
              <a:avLst/>
            </a:prstGeom>
            <a:ln w="76200">
              <a:solidFill>
                <a:srgbClr val="EB5A8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35013" y="39699"/>
              <a:ext cx="2313" cy="10"/>
            </a:xfrm>
            <a:prstGeom prst="straightConnector1">
              <a:avLst/>
            </a:prstGeom>
            <a:ln w="76200">
              <a:solidFill>
                <a:srgbClr val="EB5A8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1699" y="28890"/>
              <a:ext cx="2369" cy="18"/>
            </a:xfrm>
            <a:prstGeom prst="straightConnector1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11699" y="32358"/>
              <a:ext cx="2369" cy="18"/>
            </a:xfrm>
            <a:prstGeom prst="straightConnector1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11699" y="36079"/>
              <a:ext cx="2369" cy="18"/>
            </a:xfrm>
            <a:prstGeom prst="straightConnector1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11640" y="39731"/>
              <a:ext cx="2428" cy="0"/>
            </a:xfrm>
            <a:prstGeom prst="straightConnector1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11699" y="28828"/>
              <a:ext cx="0" cy="10930"/>
            </a:xfrm>
            <a:prstGeom prst="straightConnector1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10749" y="34293"/>
              <a:ext cx="891" cy="0"/>
            </a:xfrm>
            <a:prstGeom prst="straightConnector1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966"/>
            <p:cNvSpPr/>
            <p:nvPr/>
          </p:nvSpPr>
          <p:spPr>
            <a:xfrm>
              <a:off x="5292" y="32639"/>
              <a:ext cx="5495" cy="3112"/>
            </a:xfrm>
            <a:prstGeom prst="roundRect">
              <a:avLst/>
            </a:prstGeom>
            <a:solidFill>
              <a:srgbClr val="D8EF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3200" b="1">
                  <a:solidFill>
                    <a:schemeClr val="tx1"/>
                  </a:solidFill>
                  <a:latin typeface="Big Caslon" panose="02000603090000020003" charset="0"/>
                  <a:cs typeface="Big Caslon" panose="02000603090000020003" charset="0"/>
                </a:rPr>
                <a:t>Novel View Synthesis Based on NeRF</a:t>
              </a:r>
              <a:endParaRPr lang="en-US" altLang="zh-CN" sz="3200" b="1">
                <a:solidFill>
                  <a:schemeClr val="tx1"/>
                </a:solidFill>
                <a:latin typeface="Big Caslon" panose="02000603090000020003" charset="0"/>
                <a:cs typeface="Big Caslon" panose="02000603090000020003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7382510" y="7505065"/>
            <a:ext cx="23424515" cy="0"/>
          </a:xfrm>
          <a:prstGeom prst="straightConnector1">
            <a:avLst/>
          </a:prstGeom>
          <a:ln w="155575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triangle" w="med" len="med"/>
          </a:ln>
          <a:effectLst>
            <a:outerShdw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53990" y="7043420"/>
            <a:ext cx="3063240" cy="922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 b="1"/>
              <a:t>～2005</a:t>
            </a:r>
            <a:endParaRPr lang="en-US" altLang="zh-CN" sz="4400" b="1"/>
          </a:p>
        </p:txBody>
      </p:sp>
      <p:sp>
        <p:nvSpPr>
          <p:cNvPr id="5" name="文本框 4"/>
          <p:cNvSpPr txBox="1"/>
          <p:nvPr/>
        </p:nvSpPr>
        <p:spPr>
          <a:xfrm>
            <a:off x="31042610" y="7043420"/>
            <a:ext cx="3063240" cy="922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 b="1"/>
              <a:t>Present</a:t>
            </a:r>
            <a:endParaRPr lang="en-US" altLang="zh-CN" sz="4400" b="1"/>
          </a:p>
        </p:txBody>
      </p:sp>
      <p:sp>
        <p:nvSpPr>
          <p:cNvPr id="7" name="矩形 6"/>
          <p:cNvSpPr/>
          <p:nvPr/>
        </p:nvSpPr>
        <p:spPr>
          <a:xfrm>
            <a:off x="9109710" y="7966075"/>
            <a:ext cx="3444875" cy="923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Baloo Bhaijaan" panose="03080902040302020200" charset="0"/>
                <a:ea typeface="Segoe UI Black" panose="020B0A02040204020203" pitchFamily="34" charset="0"/>
                <a:cs typeface="Baloo Bhaijaan" panose="03080902040302020200" charset="0"/>
              </a:rPr>
              <a:t>Geometric Methods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华文中宋" panose="02010600040101010101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1177</Words>
  <Application>WPS 演示</Application>
  <PresentationFormat>自定义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华文中宋</vt:lpstr>
      <vt:lpstr>汉仪书宋二KW</vt:lpstr>
      <vt:lpstr>Baloo Bhaijaan</vt:lpstr>
      <vt:lpstr>Segoe UI Black</vt:lpstr>
      <vt:lpstr>Times New Roman Bold</vt:lpstr>
      <vt:lpstr>Big Caslon</vt:lpstr>
      <vt:lpstr>Calibri</vt:lpstr>
      <vt:lpstr>Helvetica Neue</vt:lpstr>
      <vt:lpstr>微软雅黑</vt:lpstr>
      <vt:lpstr>汉仪旗黑</vt:lpstr>
      <vt:lpstr>宋体</vt:lpstr>
      <vt:lpstr>Arial Unicode MS</vt:lpstr>
      <vt:lpstr>等线</vt:lpstr>
      <vt:lpstr>汉仪中等线KW</vt:lpstr>
      <vt:lpstr>Calibri Light</vt:lpstr>
      <vt:lpstr>等线 Light</vt:lpstr>
      <vt:lpstr>苹方-简</vt:lpstr>
      <vt:lpstr>华文中宋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家玮 江</dc:creator>
  <cp:lastModifiedBy>WPS_1644592390</cp:lastModifiedBy>
  <cp:revision>12</cp:revision>
  <dcterms:created xsi:type="dcterms:W3CDTF">2025-04-01T12:03:02Z</dcterms:created>
  <dcterms:modified xsi:type="dcterms:W3CDTF">2025-04-01T12:03:02Z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DB0A4EAB10A5E1B089A4EB6749FD25D7_43</vt:lpwstr>
  </property>
  <property fmtid="{D5CDD505-2E9C-101B-9397-08002B2CF9AE}" pid="3" name="KSOProductBuildVer">
    <vt:lpwstr>2052-7.2.2.8955</vt:lpwstr>
  </property>
</Properties>
</file>