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65" r:id="rId2"/>
    <p:sldId id="257" r:id="rId3"/>
    <p:sldId id="258" r:id="rId4"/>
    <p:sldId id="259" r:id="rId5"/>
    <p:sldId id="260" r:id="rId6"/>
    <p:sldId id="261" r:id="rId7"/>
    <p:sldId id="262" r:id="rId8"/>
    <p:sldId id="263" r:id="rId9"/>
    <p:sldId id="264"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291" r:id="rId36"/>
    <p:sldId id="292" r:id="rId37"/>
    <p:sldId id="293" r:id="rId38"/>
    <p:sldId id="294" r:id="rId39"/>
    <p:sldId id="295" r:id="rId40"/>
    <p:sldId id="296" r:id="rId41"/>
    <p:sldId id="297" r:id="rId42"/>
    <p:sldId id="298" r:id="rId43"/>
    <p:sldId id="299" r:id="rId44"/>
    <p:sldId id="300" r:id="rId45"/>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4788" autoAdjust="0"/>
    <p:restoredTop sz="73700" autoAdjust="0"/>
  </p:normalViewPr>
  <p:slideViewPr>
    <p:cSldViewPr>
      <p:cViewPr varScale="1">
        <p:scale>
          <a:sx n="94" d="100"/>
          <a:sy n="94" d="100"/>
        </p:scale>
        <p:origin x="1210" y="72"/>
      </p:cViewPr>
      <p:guideLst>
        <p:guide orient="horz" pos="2160"/>
        <p:guide pos="2880"/>
      </p:guideLst>
    </p:cSldViewPr>
  </p:slideViewPr>
  <p:notesTextViewPr>
    <p:cViewPr>
      <p:scale>
        <a:sx n="300" d="100"/>
        <a:sy n="3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B95CD9-4DE7-45AB-90A0-830BBAB17ACE}" type="datetimeFigureOut">
              <a:rPr lang="zh-CN" altLang="en-US" smtClean="0"/>
              <a:t>2025-01-05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0377E9D-6357-4206-A028-7F4662D6E72A}" type="slidenum">
              <a:rPr lang="zh-CN" altLang="en-US" smtClean="0"/>
              <a:t>‹#›</a:t>
            </a:fld>
            <a:endParaRPr lang="zh-CN" altLang="en-US"/>
          </a:p>
        </p:txBody>
      </p:sp>
    </p:spTree>
    <p:extLst>
      <p:ext uri="{BB962C8B-B14F-4D97-AF65-F5344CB8AC3E}">
        <p14:creationId xmlns:p14="http://schemas.microsoft.com/office/powerpoint/2010/main" val="17287787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506CCA3-2A1B-4B9E-A577-F3F2C91603A6}" type="slidenum">
              <a:rPr lang="en-US" altLang="zh-CN"/>
              <a:pPr/>
              <a:t>15</a:t>
            </a:fld>
            <a:endParaRPr lang="en-US" altLang="zh-CN"/>
          </a:p>
        </p:txBody>
      </p:sp>
      <p:sp>
        <p:nvSpPr>
          <p:cNvPr id="161794" name="Rectangle 2"/>
          <p:cNvSpPr>
            <a:spLocks noGrp="1" noRot="1" noChangeAspect="1" noChangeArrowheads="1" noTextEdit="1"/>
          </p:cNvSpPr>
          <p:nvPr>
            <p:ph type="sldImg"/>
          </p:nvPr>
        </p:nvSpPr>
        <p:spPr bwMode="auto">
          <a:xfrm>
            <a:off x="1143000" y="685800"/>
            <a:ext cx="4572000" cy="3429000"/>
          </a:xfrm>
          <a:prstGeom prst="rect">
            <a:avLst/>
          </a:prstGeom>
          <a:solidFill>
            <a:srgbClr val="FFFFFF"/>
          </a:solidFill>
          <a:ln>
            <a:solidFill>
              <a:srgbClr val="000000"/>
            </a:solidFill>
            <a:miter lim="800000"/>
            <a:headEnd/>
            <a:tailEnd/>
          </a:ln>
        </p:spPr>
      </p:sp>
      <p:sp>
        <p:nvSpPr>
          <p:cNvPr id="161795" name="Rectangle 3"/>
          <p:cNvSpPr>
            <a:spLocks noGrp="1" noChangeArrowheads="1"/>
          </p:cNvSpPr>
          <p:nvPr>
            <p:ph type="body" idx="1"/>
          </p:nvPr>
        </p:nvSpPr>
        <p:spPr bwMode="auto">
          <a:xfrm>
            <a:off x="914400" y="4343400"/>
            <a:ext cx="5029200" cy="4114800"/>
          </a:xfrm>
          <a:prstGeom prst="rect">
            <a:avLst/>
          </a:prstGeom>
          <a:solidFill>
            <a:srgbClr val="FFFFFF"/>
          </a:solidFill>
          <a:ln>
            <a:solidFill>
              <a:srgbClr val="000000"/>
            </a:solidFill>
            <a:miter lim="800000"/>
            <a:headEnd/>
            <a:tailEnd/>
          </a:ln>
        </p:spPr>
        <p:txBody>
          <a:bodyPr/>
          <a:lstStyle/>
          <a:p>
            <a:r>
              <a:rPr lang="zh-CN" altLang="en-US" sz="1000">
                <a:ea typeface="楷体_GB2312" pitchFamily="49" charset="-122"/>
              </a:rPr>
              <a:t>（</a:t>
            </a:r>
            <a:r>
              <a:rPr lang="en-US" altLang="zh-CN" sz="1000">
                <a:ea typeface="楷体_GB2312" pitchFamily="49" charset="-122"/>
              </a:rPr>
              <a:t>-16</a:t>
            </a:r>
            <a:r>
              <a:rPr lang="zh-CN" altLang="en-US" sz="1000">
                <a:ea typeface="楷体_GB2312" pitchFamily="49" charset="-122"/>
              </a:rPr>
              <a:t>到</a:t>
            </a:r>
            <a:r>
              <a:rPr lang="en-US" altLang="zh-CN" sz="1000">
                <a:ea typeface="楷体_GB2312" pitchFamily="49" charset="-122"/>
              </a:rPr>
              <a:t>15</a:t>
            </a:r>
            <a:r>
              <a:rPr lang="zh-CN" altLang="en-US" sz="1000">
                <a:ea typeface="楷体_GB2312" pitchFamily="49" charset="-122"/>
              </a:rPr>
              <a:t>个字节）</a:t>
            </a:r>
          </a:p>
          <a:p>
            <a:endParaRPr lang="en-US" altLang="zh-C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7"/>
          <p:cNvSpPr>
            <a:spLocks noGrp="1" noChangeArrowheads="1"/>
          </p:cNvSpPr>
          <p:nvPr>
            <p:ph type="sldNum" sz="quarter" idx="5"/>
          </p:nvPr>
        </p:nvSpPr>
        <p:spPr>
          <a:noFill/>
        </p:spPr>
        <p:txBody>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fld id="{2BD902CD-B135-424D-805B-E18603E4BC46}" type="slidenum">
              <a:rPr lang="en-US" altLang="zh-CN">
                <a:latin typeface="Arial" charset="0"/>
              </a:rPr>
              <a:pPr/>
              <a:t>29</a:t>
            </a:fld>
            <a:endParaRPr lang="en-US" altLang="zh-CN">
              <a:latin typeface="Arial"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xfrm>
            <a:off x="914400" y="4343400"/>
            <a:ext cx="5029200" cy="4114800"/>
          </a:xfrm>
          <a:noFill/>
        </p:spPr>
        <p:txBody>
          <a:bodyPr/>
          <a:lstStyle/>
          <a:p>
            <a:pPr eaLnBrk="1" hangingPunct="1"/>
            <a:r>
              <a:rPr lang="en-US" altLang="zh-CN" b="1" dirty="0">
                <a:latin typeface="Arial" charset="0"/>
              </a:rPr>
              <a:t>Loop: 	LW 	R1,0(R2);       	load R1 from address 0+R2</a:t>
            </a:r>
          </a:p>
          <a:p>
            <a:pPr eaLnBrk="1" hangingPunct="1"/>
            <a:r>
              <a:rPr lang="en-US" altLang="zh-CN" b="1" dirty="0">
                <a:latin typeface="Arial" charset="0"/>
              </a:rPr>
              <a:t>		ADDI 	R2,R2,#4;       R2=R2+4 </a:t>
            </a:r>
          </a:p>
          <a:p>
            <a:pPr eaLnBrk="1" hangingPunct="1"/>
            <a:r>
              <a:rPr lang="en-US" altLang="zh-CN" b="1" dirty="0">
                <a:latin typeface="Arial" charset="0"/>
              </a:rPr>
              <a:t>		ADDI 	R1,R1,#1;	R1=R1+1    </a:t>
            </a:r>
          </a:p>
          <a:p>
            <a:pPr eaLnBrk="1" hangingPunct="1"/>
            <a:r>
              <a:rPr lang="en-US" altLang="zh-CN" b="1" dirty="0">
                <a:latin typeface="Arial" charset="0"/>
              </a:rPr>
              <a:t>		SUB	R4,R3,R2;	R4=R3-R2</a:t>
            </a:r>
          </a:p>
          <a:p>
            <a:pPr eaLnBrk="1" hangingPunct="1"/>
            <a:r>
              <a:rPr lang="en-US" altLang="zh-CN" b="1" dirty="0">
                <a:latin typeface="Arial" charset="0"/>
              </a:rPr>
              <a:t>		BNEZ 	R4,Loop;	Branch to loop if R4!=0</a:t>
            </a:r>
          </a:p>
          <a:p>
            <a:pPr eaLnBrk="1" hangingPunct="1"/>
            <a:r>
              <a:rPr lang="en-US" altLang="zh-CN" b="1" dirty="0">
                <a:latin typeface="Arial" charset="0"/>
              </a:rPr>
              <a:t>		SW	-4(R2),R1;	store R1 at address 0+R2</a:t>
            </a:r>
          </a:p>
          <a:p>
            <a:pPr eaLnBrk="1" hangingPunct="1"/>
            <a:endParaRPr lang="en-US" altLang="zh-CN" b="1" dirty="0">
              <a:latin typeface="Arial" charset="0"/>
            </a:endParaRPr>
          </a:p>
          <a:p>
            <a:pPr eaLnBrk="1" hangingPunct="1"/>
            <a:endParaRPr lang="en-US" altLang="zh-CN" dirty="0">
              <a:latin typeface="Arial"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dirty="0"/>
              <a:t>为什么是</a:t>
            </a:r>
            <a:r>
              <a:rPr lang="en-US" altLang="zh-CN" b="1" dirty="0"/>
              <a:t>128</a:t>
            </a:r>
            <a:r>
              <a:rPr lang="zh-CN" altLang="en-US" b="1" dirty="0"/>
              <a:t>？</a:t>
            </a:r>
          </a:p>
        </p:txBody>
      </p:sp>
      <p:sp>
        <p:nvSpPr>
          <p:cNvPr id="4" name="灯片编号占位符 3"/>
          <p:cNvSpPr>
            <a:spLocks noGrp="1"/>
          </p:cNvSpPr>
          <p:nvPr>
            <p:ph type="sldNum" sz="quarter" idx="5"/>
          </p:nvPr>
        </p:nvSpPr>
        <p:spPr/>
        <p:txBody>
          <a:bodyPr/>
          <a:lstStyle/>
          <a:p>
            <a:fld id="{30377E9D-6357-4206-A028-7F4662D6E72A}" type="slidenum">
              <a:rPr lang="zh-CN" altLang="en-US" smtClean="0"/>
              <a:t>44</a:t>
            </a:fld>
            <a:endParaRPr lang="zh-CN" altLang="en-US"/>
          </a:p>
        </p:txBody>
      </p:sp>
    </p:spTree>
    <p:extLst>
      <p:ext uri="{BB962C8B-B14F-4D97-AF65-F5344CB8AC3E}">
        <p14:creationId xmlns:p14="http://schemas.microsoft.com/office/powerpoint/2010/main" val="1907464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1150938" y="617538"/>
            <a:ext cx="7793037"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11826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5145088" y="2017713"/>
            <a:ext cx="3810000" cy="411480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a:xfrm>
            <a:off x="914400" y="6324600"/>
            <a:ext cx="1905000" cy="457200"/>
          </a:xfrm>
        </p:spPr>
        <p:txBody>
          <a:bodyPr/>
          <a:lstStyle>
            <a:lvl1pPr>
              <a:defRPr/>
            </a:lvl1pPr>
          </a:lstStyle>
          <a:p>
            <a:endParaRPr lang="en-US" altLang="zh-CN"/>
          </a:p>
        </p:txBody>
      </p:sp>
      <p:sp>
        <p:nvSpPr>
          <p:cNvPr id="6" name="页脚占位符 5"/>
          <p:cNvSpPr>
            <a:spLocks noGrp="1"/>
          </p:cNvSpPr>
          <p:nvPr>
            <p:ph type="ftr" sz="quarter" idx="11"/>
          </p:nvPr>
        </p:nvSpPr>
        <p:spPr>
          <a:xfrm>
            <a:off x="3352800" y="6324600"/>
            <a:ext cx="2895600" cy="457200"/>
          </a:xfrm>
        </p:spPr>
        <p:txBody>
          <a:bodyPr/>
          <a:lstStyle>
            <a:lvl1pPr>
              <a:defRPr/>
            </a:lvl1pPr>
          </a:lstStyle>
          <a:p>
            <a:endParaRPr lang="en-US" altLang="zh-CN"/>
          </a:p>
        </p:txBody>
      </p:sp>
      <p:sp>
        <p:nvSpPr>
          <p:cNvPr id="7" name="灯片编号占位符 6"/>
          <p:cNvSpPr>
            <a:spLocks noGrp="1"/>
          </p:cNvSpPr>
          <p:nvPr>
            <p:ph type="sldNum" sz="quarter" idx="12"/>
          </p:nvPr>
        </p:nvSpPr>
        <p:spPr>
          <a:xfrm>
            <a:off x="6781800" y="6324600"/>
            <a:ext cx="1905000" cy="457200"/>
          </a:xfrm>
        </p:spPr>
        <p:txBody>
          <a:bodyPr/>
          <a:lstStyle>
            <a:lvl1pPr>
              <a:defRPr/>
            </a:lvl1pPr>
          </a:lstStyle>
          <a:p>
            <a:fld id="{FDCFDC6D-6DE3-463E-B044-F2B60FB9167D}" type="slidenum">
              <a:rPr lang="en-US" altLang="zh-CN"/>
              <a:pPr/>
              <a:t>‹#›</a:t>
            </a:fld>
            <a:endParaRPr lang="en-US" altLang="zh-CN"/>
          </a:p>
        </p:txBody>
      </p:sp>
    </p:spTree>
    <p:extLst>
      <p:ext uri="{BB962C8B-B14F-4D97-AF65-F5344CB8AC3E}">
        <p14:creationId xmlns:p14="http://schemas.microsoft.com/office/powerpoint/2010/main" val="134972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t>2025-01-05</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t>2025-01-05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6.bin"/><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oleObject" Target="../embeddings/oleObject1.bin"/><Relationship Id="rId1" Type="http://schemas.openxmlformats.org/officeDocument/2006/relationships/slideLayout" Target="../slideLayouts/slideLayout12.xml"/><Relationship Id="rId5" Type="http://schemas.openxmlformats.org/officeDocument/2006/relationships/image" Target="../media/image2.wmf"/><Relationship Id="rId4" Type="http://schemas.openxmlformats.org/officeDocument/2006/relationships/oleObject" Target="../embeddings/oleObject2.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oleObject" Target="../embeddings/oleObject6.bin"/><Relationship Id="rId3" Type="http://schemas.openxmlformats.org/officeDocument/2006/relationships/image" Target="../media/image3.wmf"/><Relationship Id="rId7" Type="http://schemas.openxmlformats.org/officeDocument/2006/relationships/image" Target="../media/image5.wmf"/><Relationship Id="rId2" Type="http://schemas.openxmlformats.org/officeDocument/2006/relationships/oleObject" Target="../embeddings/oleObject3.bin"/><Relationship Id="rId1" Type="http://schemas.openxmlformats.org/officeDocument/2006/relationships/slideLayout" Target="../slideLayouts/slideLayout12.xml"/><Relationship Id="rId6" Type="http://schemas.openxmlformats.org/officeDocument/2006/relationships/oleObject" Target="../embeddings/oleObject5.bin"/><Relationship Id="rId5" Type="http://schemas.openxmlformats.org/officeDocument/2006/relationships/image" Target="../media/image4.wmf"/><Relationship Id="rId4" Type="http://schemas.openxmlformats.org/officeDocument/2006/relationships/oleObject" Target="../embeddings/oleObject4.bin"/><Relationship Id="rId9" Type="http://schemas.openxmlformats.org/officeDocument/2006/relationships/image" Target="../media/image2.wmf"/></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oleObject" Target="../embeddings/oleObject10.bin"/><Relationship Id="rId3" Type="http://schemas.openxmlformats.org/officeDocument/2006/relationships/image" Target="../media/image6.wmf"/><Relationship Id="rId7" Type="http://schemas.openxmlformats.org/officeDocument/2006/relationships/image" Target="../media/image8.wmf"/><Relationship Id="rId2" Type="http://schemas.openxmlformats.org/officeDocument/2006/relationships/oleObject" Target="../embeddings/oleObject7.bin"/><Relationship Id="rId1" Type="http://schemas.openxmlformats.org/officeDocument/2006/relationships/slideLayout" Target="../slideLayouts/slideLayout12.xml"/><Relationship Id="rId6" Type="http://schemas.openxmlformats.org/officeDocument/2006/relationships/oleObject" Target="../embeddings/oleObject9.bin"/><Relationship Id="rId5" Type="http://schemas.openxmlformats.org/officeDocument/2006/relationships/image" Target="../media/image7.wmf"/><Relationship Id="rId4" Type="http://schemas.openxmlformats.org/officeDocument/2006/relationships/oleObject" Target="../embeddings/oleObject8.bin"/><Relationship Id="rId9" Type="http://schemas.openxmlformats.org/officeDocument/2006/relationships/image" Target="../media/image2.w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wmf"/><Relationship Id="rId7" Type="http://schemas.openxmlformats.org/officeDocument/2006/relationships/image" Target="../media/image2.wmf"/><Relationship Id="rId2" Type="http://schemas.openxmlformats.org/officeDocument/2006/relationships/oleObject" Target="../embeddings/oleObject11.bin"/><Relationship Id="rId1" Type="http://schemas.openxmlformats.org/officeDocument/2006/relationships/slideLayout" Target="../slideLayouts/slideLayout12.xml"/><Relationship Id="rId6" Type="http://schemas.openxmlformats.org/officeDocument/2006/relationships/oleObject" Target="../embeddings/oleObject13.bin"/><Relationship Id="rId5" Type="http://schemas.openxmlformats.org/officeDocument/2006/relationships/image" Target="../media/image10.wmf"/><Relationship Id="rId4"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14.bin"/><Relationship Id="rId1" Type="http://schemas.openxmlformats.org/officeDocument/2006/relationships/slideLayout" Target="../slideLayouts/slideLayout12.xml"/><Relationship Id="rId5" Type="http://schemas.openxmlformats.org/officeDocument/2006/relationships/image" Target="../media/image12.wmf"/><Relationship Id="rId4" Type="http://schemas.openxmlformats.org/officeDocument/2006/relationships/oleObject" Target="../embeddings/oleObject1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3F0D9D15-F62D-455F-B8D9-DFAFAFEBD6FD}" type="slidenum">
              <a:rPr lang="en-US" altLang="zh-CN"/>
              <a:pPr/>
              <a:t>1</a:t>
            </a:fld>
            <a:endParaRPr lang="en-US" altLang="zh-CN"/>
          </a:p>
        </p:txBody>
      </p:sp>
      <p:sp>
        <p:nvSpPr>
          <p:cNvPr id="76803" name="Rectangle 3"/>
          <p:cNvSpPr>
            <a:spLocks noGrp="1" noChangeArrowheads="1"/>
          </p:cNvSpPr>
          <p:nvPr>
            <p:ph type="body" idx="1"/>
          </p:nvPr>
        </p:nvSpPr>
        <p:spPr>
          <a:xfrm>
            <a:off x="107950" y="144463"/>
            <a:ext cx="8964613" cy="6597650"/>
          </a:xfrm>
          <a:solidFill>
            <a:schemeClr val="bg1"/>
          </a:solidFill>
        </p:spPr>
        <p:txBody>
          <a:bodyPr/>
          <a:lstStyle/>
          <a:p>
            <a:pPr>
              <a:lnSpc>
                <a:spcPct val="80000"/>
              </a:lnSpc>
              <a:buFont typeface="Wingdings" pitchFamily="2" charset="2"/>
              <a:buNone/>
            </a:pPr>
            <a:r>
              <a:rPr lang="en-US" altLang="zh-CN" sz="2300" dirty="0">
                <a:solidFill>
                  <a:srgbClr val="0000FF"/>
                </a:solidFill>
              </a:rPr>
              <a:t>Homework:</a:t>
            </a:r>
            <a:r>
              <a:rPr lang="en-US" altLang="zh-CN" sz="2300" dirty="0"/>
              <a:t>	</a:t>
            </a:r>
          </a:p>
          <a:p>
            <a:pPr>
              <a:lnSpc>
                <a:spcPct val="80000"/>
              </a:lnSpc>
              <a:buFont typeface="Wingdings" pitchFamily="2" charset="2"/>
              <a:buNone/>
            </a:pPr>
            <a:r>
              <a:rPr lang="en-US" altLang="zh-CN" sz="2300" dirty="0"/>
              <a:t>1.1 Three enhancements with the following speedups are proposed for a new architecture : </a:t>
            </a:r>
          </a:p>
          <a:p>
            <a:pPr>
              <a:lnSpc>
                <a:spcPct val="80000"/>
              </a:lnSpc>
              <a:buFont typeface="Wingdings" pitchFamily="2" charset="2"/>
              <a:buNone/>
            </a:pPr>
            <a:r>
              <a:rPr lang="en-US" altLang="zh-CN" sz="2300" dirty="0"/>
              <a:t>	    Speedup1=30   Speedup2=20    Speedup3=15</a:t>
            </a:r>
          </a:p>
          <a:p>
            <a:pPr>
              <a:lnSpc>
                <a:spcPct val="80000"/>
              </a:lnSpc>
              <a:buFont typeface="Wingdings" pitchFamily="2" charset="2"/>
              <a:buNone/>
            </a:pPr>
            <a:r>
              <a:rPr lang="en-US" altLang="zh-CN" sz="2300" dirty="0"/>
              <a:t>	Only one enhancement is usable at a time.</a:t>
            </a:r>
          </a:p>
          <a:p>
            <a:pPr>
              <a:lnSpc>
                <a:spcPct val="80000"/>
              </a:lnSpc>
            </a:pPr>
            <a:r>
              <a:rPr lang="en-US" altLang="zh-CN" sz="2300" dirty="0">
                <a:highlight>
                  <a:srgbClr val="FFFF00"/>
                </a:highlight>
              </a:rPr>
              <a:t>A. If enhancements 1 and 2 are each usable for 25% of the time, what fraction of the time must enhancement 3 be used to achieve an overall speedup of 10?  </a:t>
            </a:r>
            <a:r>
              <a:rPr lang="zh-CN" altLang="en-US" sz="2300" dirty="0">
                <a:solidFill>
                  <a:srgbClr val="CC0000"/>
                </a:solidFill>
                <a:highlight>
                  <a:srgbClr val="FFFF00"/>
                </a:highlight>
              </a:rPr>
              <a:t>增强</a:t>
            </a:r>
            <a:r>
              <a:rPr lang="en-US" altLang="zh-CN" sz="2300" dirty="0">
                <a:solidFill>
                  <a:srgbClr val="CC0000"/>
                </a:solidFill>
                <a:highlight>
                  <a:srgbClr val="FFFF00"/>
                </a:highlight>
              </a:rPr>
              <a:t>1</a:t>
            </a:r>
            <a:r>
              <a:rPr lang="zh-CN" altLang="en-US" sz="2300" dirty="0">
                <a:solidFill>
                  <a:srgbClr val="CC0000"/>
                </a:solidFill>
                <a:highlight>
                  <a:srgbClr val="FFFF00"/>
                </a:highlight>
              </a:rPr>
              <a:t>和增强</a:t>
            </a:r>
            <a:r>
              <a:rPr lang="en-US" altLang="zh-CN" sz="2300" dirty="0">
                <a:solidFill>
                  <a:srgbClr val="CC0000"/>
                </a:solidFill>
                <a:highlight>
                  <a:srgbClr val="FFFF00"/>
                </a:highlight>
              </a:rPr>
              <a:t>2</a:t>
            </a:r>
            <a:r>
              <a:rPr lang="zh-CN" altLang="en-US" sz="2300" dirty="0">
                <a:solidFill>
                  <a:srgbClr val="CC0000"/>
                </a:solidFill>
                <a:highlight>
                  <a:srgbClr val="FFFF00"/>
                </a:highlight>
              </a:rPr>
              <a:t>各占</a:t>
            </a:r>
            <a:r>
              <a:rPr lang="en-US" altLang="zh-CN" sz="2300" dirty="0">
                <a:solidFill>
                  <a:srgbClr val="CC0000"/>
                </a:solidFill>
                <a:highlight>
                  <a:srgbClr val="FFFF00"/>
                </a:highlight>
              </a:rPr>
              <a:t>25%, </a:t>
            </a:r>
            <a:r>
              <a:rPr lang="zh-CN" altLang="en-US" sz="2300" dirty="0">
                <a:solidFill>
                  <a:srgbClr val="CC0000"/>
                </a:solidFill>
                <a:highlight>
                  <a:srgbClr val="FFFF00"/>
                </a:highlight>
              </a:rPr>
              <a:t>增强</a:t>
            </a:r>
            <a:r>
              <a:rPr lang="en-US" altLang="zh-CN" sz="2300" dirty="0">
                <a:solidFill>
                  <a:srgbClr val="CC0000"/>
                </a:solidFill>
                <a:highlight>
                  <a:srgbClr val="FFFF00"/>
                </a:highlight>
              </a:rPr>
              <a:t>3</a:t>
            </a:r>
            <a:r>
              <a:rPr lang="zh-CN" altLang="en-US" sz="2300" dirty="0">
                <a:solidFill>
                  <a:srgbClr val="CC0000"/>
                </a:solidFill>
                <a:highlight>
                  <a:srgbClr val="FFFF00"/>
                </a:highlight>
              </a:rPr>
              <a:t>占多大才能使总体加速比为</a:t>
            </a:r>
            <a:r>
              <a:rPr lang="en-US" altLang="zh-CN" sz="2300" dirty="0">
                <a:solidFill>
                  <a:srgbClr val="CC0000"/>
                </a:solidFill>
                <a:highlight>
                  <a:srgbClr val="FFFF00"/>
                </a:highlight>
              </a:rPr>
              <a:t>10</a:t>
            </a:r>
            <a:r>
              <a:rPr lang="zh-CN" altLang="en-US" sz="2300" dirty="0">
                <a:solidFill>
                  <a:srgbClr val="CC0000"/>
                </a:solidFill>
                <a:highlight>
                  <a:srgbClr val="FFFF00"/>
                </a:highlight>
              </a:rPr>
              <a:t>？</a:t>
            </a:r>
            <a:r>
              <a:rPr lang="zh-CN" altLang="en-US" sz="2300" b="1" dirty="0">
                <a:solidFill>
                  <a:srgbClr val="FF0000"/>
                </a:solidFill>
                <a:highlight>
                  <a:srgbClr val="FFFF00"/>
                </a:highlight>
                <a:latin typeface="华文中宋" panose="02010600040101010101" pitchFamily="2" charset="-122"/>
                <a:ea typeface="华文中宋" panose="02010600040101010101" pitchFamily="2" charset="-122"/>
              </a:rPr>
              <a:t>（多部分注意是相加）</a:t>
            </a:r>
          </a:p>
          <a:p>
            <a:pPr>
              <a:lnSpc>
                <a:spcPct val="80000"/>
              </a:lnSpc>
            </a:pPr>
            <a:r>
              <a:rPr lang="en-US" altLang="zh-CN" sz="2300" dirty="0">
                <a:highlight>
                  <a:srgbClr val="FFFF00"/>
                </a:highlight>
              </a:rPr>
              <a:t>B. Assume the enhancements can be used 25%, 35% and 10% of the time for enhancements 1,2,and 3,respectively. For what fraction of the reduced execution time is no enhancement in use?   </a:t>
            </a:r>
            <a:r>
              <a:rPr lang="zh-CN" altLang="en-US" sz="2300" dirty="0">
                <a:solidFill>
                  <a:srgbClr val="CC0000"/>
                </a:solidFill>
                <a:highlight>
                  <a:srgbClr val="FFFF00"/>
                </a:highlight>
              </a:rPr>
              <a:t>假设增强</a:t>
            </a:r>
            <a:r>
              <a:rPr lang="en-US" altLang="zh-CN" sz="2300" dirty="0">
                <a:solidFill>
                  <a:srgbClr val="CC0000"/>
                </a:solidFill>
                <a:highlight>
                  <a:srgbClr val="FFFF00"/>
                </a:highlight>
              </a:rPr>
              <a:t>1, </a:t>
            </a:r>
            <a:r>
              <a:rPr lang="zh-CN" altLang="en-US" sz="2300" dirty="0">
                <a:solidFill>
                  <a:srgbClr val="CC0000"/>
                </a:solidFill>
                <a:highlight>
                  <a:srgbClr val="FFFF00"/>
                </a:highlight>
              </a:rPr>
              <a:t>增强</a:t>
            </a:r>
            <a:r>
              <a:rPr lang="en-US" altLang="zh-CN" sz="2300" dirty="0">
                <a:solidFill>
                  <a:srgbClr val="CC0000"/>
                </a:solidFill>
                <a:highlight>
                  <a:srgbClr val="FFFF00"/>
                </a:highlight>
              </a:rPr>
              <a:t>2, </a:t>
            </a:r>
            <a:r>
              <a:rPr lang="zh-CN" altLang="en-US" sz="2300" dirty="0">
                <a:solidFill>
                  <a:srgbClr val="CC0000"/>
                </a:solidFill>
                <a:highlight>
                  <a:srgbClr val="FFFF00"/>
                </a:highlight>
              </a:rPr>
              <a:t>增强</a:t>
            </a:r>
            <a:r>
              <a:rPr lang="en-US" altLang="zh-CN" sz="2300" dirty="0">
                <a:solidFill>
                  <a:srgbClr val="CC0000"/>
                </a:solidFill>
                <a:highlight>
                  <a:srgbClr val="FFFF00"/>
                </a:highlight>
              </a:rPr>
              <a:t>3</a:t>
            </a:r>
            <a:r>
              <a:rPr lang="zh-CN" altLang="en-US" sz="2300" dirty="0">
                <a:solidFill>
                  <a:srgbClr val="CC0000"/>
                </a:solidFill>
                <a:highlight>
                  <a:srgbClr val="FFFF00"/>
                </a:highlight>
              </a:rPr>
              <a:t>分别占</a:t>
            </a:r>
            <a:r>
              <a:rPr lang="en-US" altLang="zh-CN" sz="2300" dirty="0">
                <a:solidFill>
                  <a:srgbClr val="CC0000"/>
                </a:solidFill>
                <a:highlight>
                  <a:srgbClr val="FFFF00"/>
                </a:highlight>
              </a:rPr>
              <a:t>25%</a:t>
            </a:r>
            <a:r>
              <a:rPr lang="zh-CN" altLang="en-US" sz="2300" dirty="0">
                <a:solidFill>
                  <a:srgbClr val="CC0000"/>
                </a:solidFill>
                <a:highlight>
                  <a:srgbClr val="FFFF00"/>
                </a:highlight>
              </a:rPr>
              <a:t>、</a:t>
            </a:r>
            <a:r>
              <a:rPr lang="en-US" altLang="zh-CN" sz="2300" dirty="0">
                <a:solidFill>
                  <a:srgbClr val="CC0000"/>
                </a:solidFill>
                <a:highlight>
                  <a:srgbClr val="FFFF00"/>
                </a:highlight>
              </a:rPr>
              <a:t>35%</a:t>
            </a:r>
            <a:r>
              <a:rPr lang="zh-CN" altLang="en-US" sz="2300" dirty="0">
                <a:solidFill>
                  <a:srgbClr val="CC0000"/>
                </a:solidFill>
                <a:highlight>
                  <a:srgbClr val="FFFF00"/>
                </a:highlight>
              </a:rPr>
              <a:t>、</a:t>
            </a:r>
            <a:r>
              <a:rPr lang="en-US" altLang="zh-CN" sz="2300" dirty="0">
                <a:solidFill>
                  <a:srgbClr val="CC0000"/>
                </a:solidFill>
                <a:highlight>
                  <a:srgbClr val="FFFF00"/>
                </a:highlight>
              </a:rPr>
              <a:t>10%</a:t>
            </a:r>
            <a:r>
              <a:rPr lang="zh-CN" altLang="en-US" sz="2300" dirty="0">
                <a:solidFill>
                  <a:srgbClr val="CC0000"/>
                </a:solidFill>
                <a:highlight>
                  <a:srgbClr val="FFFF00"/>
                </a:highlight>
              </a:rPr>
              <a:t>，没改进的时间占改进后总时间的百分比？</a:t>
            </a:r>
            <a:r>
              <a:rPr lang="zh-CN" altLang="en-US" sz="2300" dirty="0">
                <a:highlight>
                  <a:srgbClr val="FFFF00"/>
                </a:highlight>
              </a:rPr>
              <a:t>     </a:t>
            </a:r>
          </a:p>
          <a:p>
            <a:pPr>
              <a:lnSpc>
                <a:spcPct val="80000"/>
              </a:lnSpc>
            </a:pPr>
            <a:r>
              <a:rPr lang="en-US" altLang="zh-CN" sz="2300" dirty="0"/>
              <a:t>C. Assume, for some benchmark, the possible fraction of use is 15% for each of enhancements 1 and 2 and 70% for enhancement 3. We want to maximize performance. If only one enhancement can be implemented, which should it be ? If two enhancements can be implemented, which should be chosen?  </a:t>
            </a:r>
            <a:r>
              <a:rPr lang="zh-CN" altLang="en-US" sz="2300" dirty="0">
                <a:solidFill>
                  <a:srgbClr val="CC0000"/>
                </a:solidFill>
              </a:rPr>
              <a:t>可能的三种增强分别占</a:t>
            </a:r>
            <a:r>
              <a:rPr lang="en-US" altLang="zh-CN" sz="2300" dirty="0">
                <a:solidFill>
                  <a:srgbClr val="CC0000"/>
                </a:solidFill>
              </a:rPr>
              <a:t>15%,15%,70%</a:t>
            </a:r>
            <a:r>
              <a:rPr lang="zh-CN" altLang="en-US" sz="2300" dirty="0">
                <a:solidFill>
                  <a:srgbClr val="CC0000"/>
                </a:solidFill>
              </a:rPr>
              <a:t>，如果只要一种增强</a:t>
            </a:r>
            <a:r>
              <a:rPr lang="en-US" altLang="zh-CN" sz="2300" dirty="0">
                <a:solidFill>
                  <a:srgbClr val="CC0000"/>
                </a:solidFill>
              </a:rPr>
              <a:t>, </a:t>
            </a:r>
            <a:r>
              <a:rPr lang="zh-CN" altLang="en-US" sz="2300" dirty="0">
                <a:solidFill>
                  <a:srgbClr val="CC0000"/>
                </a:solidFill>
              </a:rPr>
              <a:t>应该用哪种</a:t>
            </a:r>
            <a:r>
              <a:rPr lang="en-US" altLang="zh-CN" sz="2300" dirty="0">
                <a:solidFill>
                  <a:srgbClr val="CC0000"/>
                </a:solidFill>
              </a:rPr>
              <a:t>? </a:t>
            </a:r>
            <a:r>
              <a:rPr lang="zh-CN" altLang="en-US" sz="2300" dirty="0">
                <a:solidFill>
                  <a:srgbClr val="CC0000"/>
                </a:solidFill>
              </a:rPr>
              <a:t>如果要用两种增强</a:t>
            </a:r>
            <a:r>
              <a:rPr lang="en-US" altLang="zh-CN" sz="2300" dirty="0">
                <a:solidFill>
                  <a:srgbClr val="CC0000"/>
                </a:solidFill>
              </a:rPr>
              <a:t>, </a:t>
            </a:r>
            <a:r>
              <a:rPr lang="zh-CN" altLang="en-US" sz="2300" dirty="0">
                <a:solidFill>
                  <a:srgbClr val="CC0000"/>
                </a:solidFill>
              </a:rPr>
              <a:t>应该用哪两种？</a:t>
            </a:r>
          </a:p>
        </p:txBody>
      </p:sp>
    </p:spTree>
    <p:extLst>
      <p:ext uri="{BB962C8B-B14F-4D97-AF65-F5344CB8AC3E}">
        <p14:creationId xmlns:p14="http://schemas.microsoft.com/office/powerpoint/2010/main" val="3910409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8099550D-69A7-47AF-9729-C86AB01555FA}" type="slidenum">
              <a:rPr lang="en-US" altLang="zh-CN"/>
              <a:pPr/>
              <a:t>10</a:t>
            </a:fld>
            <a:endParaRPr lang="en-US" altLang="zh-CN"/>
          </a:p>
        </p:txBody>
      </p:sp>
      <p:sp>
        <p:nvSpPr>
          <p:cNvPr id="150530" name="Rectangle 2"/>
          <p:cNvSpPr>
            <a:spLocks noGrp="1" noChangeArrowheads="1"/>
          </p:cNvSpPr>
          <p:nvPr>
            <p:ph type="body" idx="1"/>
          </p:nvPr>
        </p:nvSpPr>
        <p:spPr>
          <a:xfrm>
            <a:off x="71438" y="620713"/>
            <a:ext cx="8964612" cy="6237287"/>
          </a:xfrm>
          <a:solidFill>
            <a:schemeClr val="bg1"/>
          </a:solidFill>
        </p:spPr>
        <p:txBody>
          <a:bodyPr/>
          <a:lstStyle/>
          <a:p>
            <a:pPr>
              <a:lnSpc>
                <a:spcPct val="90000"/>
              </a:lnSpc>
              <a:spcBef>
                <a:spcPct val="30000"/>
              </a:spcBef>
              <a:buFont typeface="Wingdings" pitchFamily="2" charset="2"/>
              <a:buNone/>
            </a:pPr>
            <a:r>
              <a:rPr lang="en-US" altLang="zh-CN" sz="2400" dirty="0"/>
              <a:t>2.1 There is a model machine with nine instructions, which frequencies are ADD(0.3), SUB(0.24), </a:t>
            </a:r>
            <a:r>
              <a:rPr lang="en-US" altLang="zh-CN" sz="2400" dirty="0">
                <a:highlight>
                  <a:srgbClr val="FFFF00"/>
                </a:highlight>
              </a:rPr>
              <a:t>JOM(0.06), STO(0.07), JMP(0.07), </a:t>
            </a:r>
            <a:r>
              <a:rPr lang="en-US" altLang="zh-CN" sz="2400" dirty="0"/>
              <a:t>SHR</a:t>
            </a:r>
            <a:r>
              <a:rPr lang="en-US" altLang="zh-CN" sz="2400" dirty="0">
                <a:highlight>
                  <a:srgbClr val="FFFF00"/>
                </a:highlight>
              </a:rPr>
              <a:t>(0.02)</a:t>
            </a:r>
            <a:r>
              <a:rPr lang="en-US" altLang="zh-CN" sz="2400" dirty="0"/>
              <a:t>, </a:t>
            </a:r>
            <a:r>
              <a:rPr lang="en-US" altLang="zh-CN" sz="2400" dirty="0">
                <a:highlight>
                  <a:srgbClr val="FFFF00"/>
                </a:highlight>
              </a:rPr>
              <a:t>CIL(0.03), </a:t>
            </a:r>
            <a:r>
              <a:rPr lang="en-US" altLang="zh-CN" sz="2400" dirty="0"/>
              <a:t>CLA(0.2), </a:t>
            </a:r>
            <a:r>
              <a:rPr lang="en-US" altLang="zh-CN" sz="2400" dirty="0">
                <a:highlight>
                  <a:srgbClr val="FFFF00"/>
                </a:highlight>
              </a:rPr>
              <a:t>STP(0.01), </a:t>
            </a:r>
            <a:r>
              <a:rPr lang="en-US" altLang="zh-CN" sz="2400" dirty="0"/>
              <a:t>respectively. There are several GPRs in the machine. Memory is byte addressable, with accessed addresses </a:t>
            </a:r>
            <a:r>
              <a:rPr lang="en-US" altLang="zh-CN" sz="2400" dirty="0">
                <a:highlight>
                  <a:srgbClr val="FFFF00"/>
                </a:highlight>
              </a:rPr>
              <a:t>aligned.</a:t>
            </a:r>
            <a:r>
              <a:rPr lang="en-US" altLang="zh-CN" sz="2400" dirty="0"/>
              <a:t> </a:t>
            </a:r>
            <a:r>
              <a:rPr lang="en-US" altLang="zh-CN" sz="2400" dirty="0">
                <a:highlight>
                  <a:srgbClr val="FFFF00"/>
                </a:highlight>
              </a:rPr>
              <a:t>And the memory word width is 16 bit</a:t>
            </a:r>
            <a:r>
              <a:rPr lang="en-US" altLang="zh-CN" sz="2400" dirty="0"/>
              <a:t>. Suppose the nine instructions with the characteristics as following : </a:t>
            </a:r>
            <a:r>
              <a:rPr lang="en-US" altLang="zh-CN" sz="2400" dirty="0">
                <a:solidFill>
                  <a:srgbClr val="CC0000"/>
                </a:solidFill>
              </a:rPr>
              <a:t>9</a:t>
            </a:r>
            <a:r>
              <a:rPr lang="zh-CN" altLang="en-US" sz="2400" dirty="0">
                <a:solidFill>
                  <a:srgbClr val="CC0000"/>
                </a:solidFill>
              </a:rPr>
              <a:t>条指令的特点</a:t>
            </a:r>
          </a:p>
          <a:p>
            <a:pPr>
              <a:lnSpc>
                <a:spcPct val="90000"/>
              </a:lnSpc>
              <a:spcBef>
                <a:spcPct val="30000"/>
              </a:spcBef>
            </a:pPr>
            <a:r>
              <a:rPr lang="en-US" altLang="zh-CN" sz="2400" dirty="0"/>
              <a:t>Two operands instructions  </a:t>
            </a:r>
            <a:r>
              <a:rPr lang="zh-CN" altLang="en-US" sz="2400" dirty="0">
                <a:solidFill>
                  <a:srgbClr val="CC0000"/>
                </a:solidFill>
              </a:rPr>
              <a:t>两个操作数</a:t>
            </a:r>
          </a:p>
          <a:p>
            <a:pPr>
              <a:lnSpc>
                <a:spcPct val="90000"/>
              </a:lnSpc>
              <a:spcBef>
                <a:spcPct val="30000"/>
              </a:spcBef>
            </a:pPr>
            <a:r>
              <a:rPr lang="en-US" altLang="zh-CN" sz="2400" dirty="0"/>
              <a:t>Two kinds of instruction  length  </a:t>
            </a:r>
            <a:r>
              <a:rPr lang="zh-CN" altLang="en-US" sz="2400" dirty="0">
                <a:solidFill>
                  <a:srgbClr val="CC0000"/>
                </a:solidFill>
              </a:rPr>
              <a:t>两种指令长度</a:t>
            </a:r>
          </a:p>
          <a:p>
            <a:pPr>
              <a:lnSpc>
                <a:spcPct val="90000"/>
              </a:lnSpc>
              <a:spcBef>
                <a:spcPct val="30000"/>
              </a:spcBef>
            </a:pPr>
            <a:r>
              <a:rPr lang="en-US" altLang="zh-CN" sz="2400" dirty="0"/>
              <a:t>Extended coding   </a:t>
            </a:r>
            <a:r>
              <a:rPr lang="zh-CN" altLang="en-US" sz="2400" dirty="0">
                <a:solidFill>
                  <a:srgbClr val="CC0000"/>
                </a:solidFill>
              </a:rPr>
              <a:t>扩展编码</a:t>
            </a:r>
          </a:p>
          <a:p>
            <a:pPr>
              <a:lnSpc>
                <a:spcPct val="90000"/>
              </a:lnSpc>
              <a:spcBef>
                <a:spcPct val="30000"/>
              </a:spcBef>
            </a:pPr>
            <a:r>
              <a:rPr lang="en-US" altLang="zh-CN" sz="2400" dirty="0"/>
              <a:t>Shorter instruction operands </a:t>
            </a:r>
            <a:r>
              <a:rPr lang="en-US" altLang="zh-CN" sz="2400" dirty="0" err="1"/>
              <a:t>format:R</a:t>
            </a:r>
            <a:r>
              <a:rPr lang="en-US" altLang="zh-CN" sz="2400" dirty="0"/>
              <a:t>(register)-R(register)  </a:t>
            </a:r>
          </a:p>
          <a:p>
            <a:pPr>
              <a:lnSpc>
                <a:spcPct val="90000"/>
              </a:lnSpc>
              <a:spcBef>
                <a:spcPct val="30000"/>
              </a:spcBef>
              <a:buFont typeface="Wingdings" pitchFamily="2" charset="2"/>
              <a:buNone/>
            </a:pPr>
            <a:r>
              <a:rPr lang="en-US" altLang="zh-CN" sz="2400" dirty="0"/>
              <a:t>    Longer instruction operands </a:t>
            </a:r>
            <a:r>
              <a:rPr lang="en-US" altLang="zh-CN" sz="2400" dirty="0" err="1"/>
              <a:t>format:R</a:t>
            </a:r>
            <a:r>
              <a:rPr lang="en-US" altLang="zh-CN" sz="2400" dirty="0"/>
              <a:t>(register)-M(memory)</a:t>
            </a:r>
          </a:p>
          <a:p>
            <a:pPr>
              <a:lnSpc>
                <a:spcPct val="90000"/>
              </a:lnSpc>
              <a:spcBef>
                <a:spcPct val="30000"/>
              </a:spcBef>
              <a:buFont typeface="Wingdings" pitchFamily="2" charset="2"/>
              <a:buNone/>
            </a:pPr>
            <a:r>
              <a:rPr lang="en-US" altLang="zh-CN" sz="2400" dirty="0"/>
              <a:t>   </a:t>
            </a:r>
            <a:r>
              <a:rPr lang="zh-CN" altLang="en-US" sz="2400" dirty="0">
                <a:solidFill>
                  <a:srgbClr val="CC0000"/>
                </a:solidFill>
              </a:rPr>
              <a:t>短指令操作数格式</a:t>
            </a:r>
            <a:r>
              <a:rPr lang="en-US" altLang="zh-CN" sz="2400" dirty="0">
                <a:solidFill>
                  <a:srgbClr val="CC0000"/>
                </a:solidFill>
              </a:rPr>
              <a:t>:R-R</a:t>
            </a:r>
            <a:r>
              <a:rPr lang="zh-CN" altLang="en-US" sz="2400" dirty="0">
                <a:solidFill>
                  <a:srgbClr val="CC0000"/>
                </a:solidFill>
              </a:rPr>
              <a:t>，长指令操作数格式</a:t>
            </a:r>
            <a:r>
              <a:rPr lang="en-US" altLang="zh-CN" sz="2400" dirty="0">
                <a:solidFill>
                  <a:srgbClr val="CC0000"/>
                </a:solidFill>
              </a:rPr>
              <a:t>:R-M</a:t>
            </a:r>
          </a:p>
          <a:p>
            <a:pPr>
              <a:lnSpc>
                <a:spcPct val="90000"/>
              </a:lnSpc>
              <a:spcBef>
                <a:spcPct val="30000"/>
              </a:spcBef>
            </a:pPr>
            <a:r>
              <a:rPr lang="en-US" altLang="zh-CN" sz="2400" dirty="0"/>
              <a:t>With displacement memory addressing mode </a:t>
            </a:r>
            <a:r>
              <a:rPr lang="zh-CN" altLang="en-US" sz="2400" dirty="0">
                <a:solidFill>
                  <a:srgbClr val="CC0000"/>
                </a:solidFill>
              </a:rPr>
              <a:t>位移寻址模式</a:t>
            </a:r>
          </a:p>
        </p:txBody>
      </p:sp>
      <p:sp>
        <p:nvSpPr>
          <p:cNvPr id="150531" name="Text Box 3"/>
          <p:cNvSpPr txBox="1">
            <a:spLocks noChangeArrowheads="1"/>
          </p:cNvSpPr>
          <p:nvPr/>
        </p:nvSpPr>
        <p:spPr bwMode="auto">
          <a:xfrm>
            <a:off x="66675" y="92075"/>
            <a:ext cx="162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FF"/>
                </a:solidFill>
              </a:rPr>
              <a:t>Homework</a:t>
            </a:r>
          </a:p>
        </p:txBody>
      </p:sp>
    </p:spTree>
    <p:extLst>
      <p:ext uri="{BB962C8B-B14F-4D97-AF65-F5344CB8AC3E}">
        <p14:creationId xmlns:p14="http://schemas.microsoft.com/office/powerpoint/2010/main" val="25067086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B165139D-172B-4F86-94B0-9EAA864298DB}" type="slidenum">
              <a:rPr lang="en-US" altLang="zh-CN"/>
              <a:pPr/>
              <a:t>11</a:t>
            </a:fld>
            <a:endParaRPr lang="en-US" altLang="zh-CN"/>
          </a:p>
        </p:txBody>
      </p:sp>
      <p:sp>
        <p:nvSpPr>
          <p:cNvPr id="164867" name="Rectangle 3"/>
          <p:cNvSpPr>
            <a:spLocks noGrp="1" noChangeArrowheads="1"/>
          </p:cNvSpPr>
          <p:nvPr>
            <p:ph type="body" idx="1"/>
          </p:nvPr>
        </p:nvSpPr>
        <p:spPr>
          <a:xfrm>
            <a:off x="71438" y="115888"/>
            <a:ext cx="8964612" cy="6669087"/>
          </a:xfrm>
          <a:solidFill>
            <a:schemeClr val="bg1"/>
          </a:solidFill>
        </p:spPr>
        <p:txBody>
          <a:bodyPr/>
          <a:lstStyle/>
          <a:p>
            <a:pPr>
              <a:buFont typeface="Wingdings" pitchFamily="2" charset="2"/>
              <a:buNone/>
            </a:pPr>
            <a:r>
              <a:rPr lang="en-US" altLang="zh-CN" sz="2400" dirty="0"/>
              <a:t>A. Encode the nine instructions with Huffman-coding, and give the average code length.</a:t>
            </a:r>
          </a:p>
          <a:p>
            <a:pPr>
              <a:buFont typeface="Wingdings" pitchFamily="2" charset="2"/>
              <a:buNone/>
            </a:pPr>
            <a:r>
              <a:rPr lang="en-US" altLang="zh-CN" sz="2400" dirty="0"/>
              <a:t> </a:t>
            </a:r>
          </a:p>
          <a:p>
            <a:pPr>
              <a:buFont typeface="Wingdings" pitchFamily="2" charset="2"/>
              <a:buNone/>
            </a:pPr>
            <a:r>
              <a:rPr lang="en-US" altLang="zh-CN" sz="2400" dirty="0"/>
              <a:t>B. Designed the practical instruction codes, and give the average code length.</a:t>
            </a:r>
          </a:p>
          <a:p>
            <a:pPr>
              <a:buFont typeface="Wingdings" pitchFamily="2" charset="2"/>
              <a:buNone/>
            </a:pPr>
            <a:endParaRPr lang="en-US" altLang="zh-CN" sz="2400" dirty="0"/>
          </a:p>
          <a:p>
            <a:pPr>
              <a:buFont typeface="Wingdings" pitchFamily="2" charset="2"/>
              <a:buNone/>
            </a:pPr>
            <a:r>
              <a:rPr lang="en-US" altLang="zh-CN" sz="2400" dirty="0"/>
              <a:t>C. Write the two instruction word formats in detail.</a:t>
            </a:r>
          </a:p>
          <a:p>
            <a:pPr>
              <a:buFont typeface="Wingdings" pitchFamily="2" charset="2"/>
              <a:buNone/>
            </a:pPr>
            <a:endParaRPr lang="en-US" altLang="zh-CN" sz="2400" dirty="0"/>
          </a:p>
          <a:p>
            <a:pPr>
              <a:buFont typeface="Wingdings" pitchFamily="2" charset="2"/>
              <a:buNone/>
            </a:pPr>
            <a:r>
              <a:rPr lang="en-US" altLang="zh-CN" sz="2400" dirty="0"/>
              <a:t>D. What is the maximum offset for accessing memory address?</a:t>
            </a:r>
          </a:p>
          <a:p>
            <a:pPr>
              <a:buFont typeface="Wingdings" pitchFamily="2" charset="2"/>
              <a:buNone/>
            </a:pPr>
            <a:endParaRPr lang="en-US" altLang="zh-CN" sz="2400" dirty="0"/>
          </a:p>
        </p:txBody>
      </p:sp>
    </p:spTree>
    <p:extLst>
      <p:ext uri="{BB962C8B-B14F-4D97-AF65-F5344CB8AC3E}">
        <p14:creationId xmlns:p14="http://schemas.microsoft.com/office/powerpoint/2010/main" val="35852722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灯片编号占位符 5"/>
          <p:cNvSpPr>
            <a:spLocks noGrp="1"/>
          </p:cNvSpPr>
          <p:nvPr>
            <p:ph type="sldNum" sz="quarter" idx="12"/>
          </p:nvPr>
        </p:nvSpPr>
        <p:spPr/>
        <p:txBody>
          <a:bodyPr/>
          <a:lstStyle/>
          <a:p>
            <a:fld id="{5F64AD1C-0F22-41EF-9D52-6DB34E0F2DE1}" type="slidenum">
              <a:rPr lang="en-US" altLang="zh-CN"/>
              <a:pPr/>
              <a:t>12</a:t>
            </a:fld>
            <a:endParaRPr lang="en-US" altLang="zh-CN"/>
          </a:p>
        </p:txBody>
      </p:sp>
      <p:sp>
        <p:nvSpPr>
          <p:cNvPr id="157698" name="Rectangle 2"/>
          <p:cNvSpPr>
            <a:spLocks noGrp="1" noChangeArrowheads="1"/>
          </p:cNvSpPr>
          <p:nvPr>
            <p:ph type="body" idx="1"/>
          </p:nvPr>
        </p:nvSpPr>
        <p:spPr>
          <a:xfrm>
            <a:off x="1192213" y="404813"/>
            <a:ext cx="7772400" cy="573087"/>
          </a:xfrm>
        </p:spPr>
        <p:txBody>
          <a:bodyPr>
            <a:normAutofit fontScale="70000" lnSpcReduction="20000"/>
          </a:bodyPr>
          <a:lstStyle/>
          <a:p>
            <a:pPr>
              <a:buFont typeface="Wingdings" pitchFamily="2" charset="2"/>
              <a:buNone/>
            </a:pPr>
            <a:r>
              <a:rPr lang="en-US" altLang="zh-CN" sz="2400">
                <a:solidFill>
                  <a:srgbClr val="0000FF"/>
                </a:solidFill>
                <a:ea typeface="楷体_GB2312" pitchFamily="49" charset="-122"/>
              </a:rPr>
              <a:t>ANSWER</a:t>
            </a:r>
          </a:p>
          <a:p>
            <a:pPr>
              <a:buFont typeface="Wingdings" pitchFamily="2" charset="2"/>
              <a:buNone/>
            </a:pPr>
            <a:r>
              <a:rPr lang="zh-CN" altLang="en-US" sz="2400">
                <a:ea typeface="楷体_GB2312" pitchFamily="49" charset="-122"/>
              </a:rPr>
              <a:t>（</a:t>
            </a:r>
            <a:r>
              <a:rPr lang="en-US" altLang="zh-CN" sz="2400">
                <a:ea typeface="楷体_GB2312" pitchFamily="49" charset="-122"/>
              </a:rPr>
              <a:t>A</a:t>
            </a:r>
            <a:r>
              <a:rPr lang="zh-CN" altLang="en-US" sz="2400">
                <a:ea typeface="楷体_GB2312" pitchFamily="49" charset="-122"/>
              </a:rPr>
              <a:t>）</a:t>
            </a:r>
            <a:r>
              <a:rPr lang="en-US" altLang="zh-CN" sz="2400">
                <a:ea typeface="楷体_GB2312" pitchFamily="49" charset="-122"/>
              </a:rPr>
              <a:t>Huffman tree</a:t>
            </a:r>
          </a:p>
        </p:txBody>
      </p:sp>
      <p:sp>
        <p:nvSpPr>
          <p:cNvPr id="157699" name="Rectangle 3"/>
          <p:cNvSpPr>
            <a:spLocks noChangeArrowheads="1"/>
          </p:cNvSpPr>
          <p:nvPr/>
        </p:nvSpPr>
        <p:spPr bwMode="auto">
          <a:xfrm>
            <a:off x="887413" y="5891213"/>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0.01</a:t>
            </a:r>
          </a:p>
        </p:txBody>
      </p:sp>
      <p:sp>
        <p:nvSpPr>
          <p:cNvPr id="157700" name="Rectangle 4"/>
          <p:cNvSpPr>
            <a:spLocks noChangeArrowheads="1"/>
          </p:cNvSpPr>
          <p:nvPr/>
        </p:nvSpPr>
        <p:spPr bwMode="auto">
          <a:xfrm>
            <a:off x="1801813" y="5891213"/>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0.02</a:t>
            </a:r>
          </a:p>
        </p:txBody>
      </p:sp>
      <p:sp>
        <p:nvSpPr>
          <p:cNvPr id="157701" name="Oval 5"/>
          <p:cNvSpPr>
            <a:spLocks noChangeArrowheads="1"/>
          </p:cNvSpPr>
          <p:nvPr/>
        </p:nvSpPr>
        <p:spPr bwMode="auto">
          <a:xfrm>
            <a:off x="1344613" y="5053013"/>
            <a:ext cx="5334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0.03</a:t>
            </a:r>
          </a:p>
        </p:txBody>
      </p:sp>
      <p:sp>
        <p:nvSpPr>
          <p:cNvPr id="157702" name="Rectangle 6"/>
          <p:cNvSpPr>
            <a:spLocks noChangeArrowheads="1"/>
          </p:cNvSpPr>
          <p:nvPr/>
        </p:nvSpPr>
        <p:spPr bwMode="auto">
          <a:xfrm>
            <a:off x="2487613" y="5205413"/>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0.03</a:t>
            </a:r>
          </a:p>
        </p:txBody>
      </p:sp>
      <p:sp>
        <p:nvSpPr>
          <p:cNvPr id="157703" name="Oval 7"/>
          <p:cNvSpPr>
            <a:spLocks noChangeArrowheads="1"/>
          </p:cNvSpPr>
          <p:nvPr/>
        </p:nvSpPr>
        <p:spPr bwMode="auto">
          <a:xfrm>
            <a:off x="1954213" y="4367213"/>
            <a:ext cx="5334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0.06</a:t>
            </a:r>
          </a:p>
        </p:txBody>
      </p:sp>
      <p:sp>
        <p:nvSpPr>
          <p:cNvPr id="157704" name="Rectangle 8"/>
          <p:cNvSpPr>
            <a:spLocks noChangeArrowheads="1"/>
          </p:cNvSpPr>
          <p:nvPr/>
        </p:nvSpPr>
        <p:spPr bwMode="auto">
          <a:xfrm>
            <a:off x="3021013" y="4519613"/>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0.06</a:t>
            </a:r>
          </a:p>
        </p:txBody>
      </p:sp>
      <p:sp>
        <p:nvSpPr>
          <p:cNvPr id="157705" name="Rectangle 9"/>
          <p:cNvSpPr>
            <a:spLocks noChangeArrowheads="1"/>
          </p:cNvSpPr>
          <p:nvPr/>
        </p:nvSpPr>
        <p:spPr bwMode="auto">
          <a:xfrm>
            <a:off x="4011613" y="4519613"/>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0.07</a:t>
            </a:r>
          </a:p>
        </p:txBody>
      </p:sp>
      <p:sp>
        <p:nvSpPr>
          <p:cNvPr id="157706" name="Rectangle 10"/>
          <p:cNvSpPr>
            <a:spLocks noChangeArrowheads="1"/>
          </p:cNvSpPr>
          <p:nvPr/>
        </p:nvSpPr>
        <p:spPr bwMode="auto">
          <a:xfrm>
            <a:off x="5230813" y="4519613"/>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0.07</a:t>
            </a:r>
          </a:p>
        </p:txBody>
      </p:sp>
      <p:sp>
        <p:nvSpPr>
          <p:cNvPr id="157707" name="Oval 11"/>
          <p:cNvSpPr>
            <a:spLocks noChangeArrowheads="1"/>
          </p:cNvSpPr>
          <p:nvPr/>
        </p:nvSpPr>
        <p:spPr bwMode="auto">
          <a:xfrm>
            <a:off x="2487613" y="3529013"/>
            <a:ext cx="5334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0.12</a:t>
            </a:r>
          </a:p>
        </p:txBody>
      </p:sp>
      <p:sp>
        <p:nvSpPr>
          <p:cNvPr id="157708" name="Oval 12"/>
          <p:cNvSpPr>
            <a:spLocks noChangeArrowheads="1"/>
          </p:cNvSpPr>
          <p:nvPr/>
        </p:nvSpPr>
        <p:spPr bwMode="auto">
          <a:xfrm>
            <a:off x="4545013" y="3605213"/>
            <a:ext cx="5334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0.14</a:t>
            </a:r>
          </a:p>
        </p:txBody>
      </p:sp>
      <p:sp>
        <p:nvSpPr>
          <p:cNvPr id="157709" name="Oval 13"/>
          <p:cNvSpPr>
            <a:spLocks noChangeArrowheads="1"/>
          </p:cNvSpPr>
          <p:nvPr/>
        </p:nvSpPr>
        <p:spPr bwMode="auto">
          <a:xfrm>
            <a:off x="3325813" y="2767013"/>
            <a:ext cx="5334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0.26</a:t>
            </a:r>
          </a:p>
        </p:txBody>
      </p:sp>
      <p:sp>
        <p:nvSpPr>
          <p:cNvPr id="157710" name="Rectangle 14"/>
          <p:cNvSpPr>
            <a:spLocks noChangeArrowheads="1"/>
          </p:cNvSpPr>
          <p:nvPr/>
        </p:nvSpPr>
        <p:spPr bwMode="auto">
          <a:xfrm>
            <a:off x="4773613" y="2919413"/>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0.30</a:t>
            </a:r>
          </a:p>
        </p:txBody>
      </p:sp>
      <p:sp>
        <p:nvSpPr>
          <p:cNvPr id="157711" name="Rectangle 15"/>
          <p:cNvSpPr>
            <a:spLocks noChangeArrowheads="1"/>
          </p:cNvSpPr>
          <p:nvPr/>
        </p:nvSpPr>
        <p:spPr bwMode="auto">
          <a:xfrm>
            <a:off x="5992813" y="2919413"/>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0.20</a:t>
            </a:r>
          </a:p>
        </p:txBody>
      </p:sp>
      <p:sp>
        <p:nvSpPr>
          <p:cNvPr id="157712" name="Rectangle 16"/>
          <p:cNvSpPr>
            <a:spLocks noChangeArrowheads="1"/>
          </p:cNvSpPr>
          <p:nvPr/>
        </p:nvSpPr>
        <p:spPr bwMode="auto">
          <a:xfrm>
            <a:off x="7212013" y="2919413"/>
            <a:ext cx="609600" cy="3048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0.24</a:t>
            </a:r>
          </a:p>
        </p:txBody>
      </p:sp>
      <p:sp>
        <p:nvSpPr>
          <p:cNvPr id="157713" name="Oval 17"/>
          <p:cNvSpPr>
            <a:spLocks noChangeArrowheads="1"/>
          </p:cNvSpPr>
          <p:nvPr/>
        </p:nvSpPr>
        <p:spPr bwMode="auto">
          <a:xfrm>
            <a:off x="4011613" y="1928813"/>
            <a:ext cx="5334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0.56</a:t>
            </a:r>
          </a:p>
        </p:txBody>
      </p:sp>
      <p:sp>
        <p:nvSpPr>
          <p:cNvPr id="157714" name="Oval 18"/>
          <p:cNvSpPr>
            <a:spLocks noChangeArrowheads="1"/>
          </p:cNvSpPr>
          <p:nvPr/>
        </p:nvSpPr>
        <p:spPr bwMode="auto">
          <a:xfrm>
            <a:off x="6602413" y="1928813"/>
            <a:ext cx="5334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0.44</a:t>
            </a:r>
          </a:p>
        </p:txBody>
      </p:sp>
      <p:sp>
        <p:nvSpPr>
          <p:cNvPr id="157715" name="Oval 19"/>
          <p:cNvSpPr>
            <a:spLocks noChangeArrowheads="1"/>
          </p:cNvSpPr>
          <p:nvPr/>
        </p:nvSpPr>
        <p:spPr bwMode="auto">
          <a:xfrm>
            <a:off x="5078413" y="1090613"/>
            <a:ext cx="533400" cy="533400"/>
          </a:xfrm>
          <a:prstGeom prst="ellipse">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000"/>
              <a:t>1.00</a:t>
            </a:r>
          </a:p>
        </p:txBody>
      </p:sp>
      <p:sp>
        <p:nvSpPr>
          <p:cNvPr id="157716" name="Line 20"/>
          <p:cNvSpPr>
            <a:spLocks noChangeShapeType="1"/>
          </p:cNvSpPr>
          <p:nvPr/>
        </p:nvSpPr>
        <p:spPr bwMode="auto">
          <a:xfrm flipV="1">
            <a:off x="1192213" y="5510213"/>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17" name="Line 21"/>
          <p:cNvSpPr>
            <a:spLocks noChangeShapeType="1"/>
          </p:cNvSpPr>
          <p:nvPr/>
        </p:nvSpPr>
        <p:spPr bwMode="auto">
          <a:xfrm>
            <a:off x="1801813" y="5510213"/>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18" name="Line 22"/>
          <p:cNvSpPr>
            <a:spLocks noChangeShapeType="1"/>
          </p:cNvSpPr>
          <p:nvPr/>
        </p:nvSpPr>
        <p:spPr bwMode="auto">
          <a:xfrm flipV="1">
            <a:off x="1801813" y="4824413"/>
            <a:ext cx="30480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19" name="Line 23"/>
          <p:cNvSpPr>
            <a:spLocks noChangeShapeType="1"/>
          </p:cNvSpPr>
          <p:nvPr/>
        </p:nvSpPr>
        <p:spPr bwMode="auto">
          <a:xfrm flipV="1">
            <a:off x="2335213" y="3986213"/>
            <a:ext cx="3048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20" name="Line 24"/>
          <p:cNvSpPr>
            <a:spLocks noChangeShapeType="1"/>
          </p:cNvSpPr>
          <p:nvPr/>
        </p:nvSpPr>
        <p:spPr bwMode="auto">
          <a:xfrm flipV="1">
            <a:off x="2944813" y="3148013"/>
            <a:ext cx="4572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21" name="Line 25"/>
          <p:cNvSpPr>
            <a:spLocks noChangeShapeType="1"/>
          </p:cNvSpPr>
          <p:nvPr/>
        </p:nvSpPr>
        <p:spPr bwMode="auto">
          <a:xfrm flipV="1">
            <a:off x="3706813" y="2386013"/>
            <a:ext cx="3810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22" name="Line 26"/>
          <p:cNvSpPr>
            <a:spLocks noChangeShapeType="1"/>
          </p:cNvSpPr>
          <p:nvPr/>
        </p:nvSpPr>
        <p:spPr bwMode="auto">
          <a:xfrm flipV="1">
            <a:off x="4468813" y="1471613"/>
            <a:ext cx="6096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23" name="Line 27"/>
          <p:cNvSpPr>
            <a:spLocks noChangeShapeType="1"/>
          </p:cNvSpPr>
          <p:nvPr/>
        </p:nvSpPr>
        <p:spPr bwMode="auto">
          <a:xfrm>
            <a:off x="2411413" y="4824413"/>
            <a:ext cx="381000" cy="381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24" name="Line 28"/>
          <p:cNvSpPr>
            <a:spLocks noChangeShapeType="1"/>
          </p:cNvSpPr>
          <p:nvPr/>
        </p:nvSpPr>
        <p:spPr bwMode="auto">
          <a:xfrm>
            <a:off x="2944813" y="3986213"/>
            <a:ext cx="4572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25" name="Line 29"/>
          <p:cNvSpPr>
            <a:spLocks noChangeShapeType="1"/>
          </p:cNvSpPr>
          <p:nvPr/>
        </p:nvSpPr>
        <p:spPr bwMode="auto">
          <a:xfrm flipV="1">
            <a:off x="4240213" y="4062413"/>
            <a:ext cx="3810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26" name="Line 30"/>
          <p:cNvSpPr>
            <a:spLocks noChangeShapeType="1"/>
          </p:cNvSpPr>
          <p:nvPr/>
        </p:nvSpPr>
        <p:spPr bwMode="auto">
          <a:xfrm>
            <a:off x="5002213" y="4062413"/>
            <a:ext cx="533400" cy="4572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27" name="Line 31"/>
          <p:cNvSpPr>
            <a:spLocks noChangeShapeType="1"/>
          </p:cNvSpPr>
          <p:nvPr/>
        </p:nvSpPr>
        <p:spPr bwMode="auto">
          <a:xfrm>
            <a:off x="3783013" y="3148013"/>
            <a:ext cx="8382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28" name="Line 32"/>
          <p:cNvSpPr>
            <a:spLocks noChangeShapeType="1"/>
          </p:cNvSpPr>
          <p:nvPr/>
        </p:nvSpPr>
        <p:spPr bwMode="auto">
          <a:xfrm>
            <a:off x="4468813" y="2386013"/>
            <a:ext cx="6096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29" name="Line 33"/>
          <p:cNvSpPr>
            <a:spLocks noChangeShapeType="1"/>
          </p:cNvSpPr>
          <p:nvPr/>
        </p:nvSpPr>
        <p:spPr bwMode="auto">
          <a:xfrm flipV="1">
            <a:off x="6297613" y="2386013"/>
            <a:ext cx="4572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30" name="Line 34"/>
          <p:cNvSpPr>
            <a:spLocks noChangeShapeType="1"/>
          </p:cNvSpPr>
          <p:nvPr/>
        </p:nvSpPr>
        <p:spPr bwMode="auto">
          <a:xfrm>
            <a:off x="7059613" y="2386013"/>
            <a:ext cx="457200" cy="533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31" name="Line 35"/>
          <p:cNvSpPr>
            <a:spLocks noChangeShapeType="1"/>
          </p:cNvSpPr>
          <p:nvPr/>
        </p:nvSpPr>
        <p:spPr bwMode="auto">
          <a:xfrm>
            <a:off x="5535613" y="1471613"/>
            <a:ext cx="1066800" cy="685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7732" name="Text Box 36"/>
          <p:cNvSpPr txBox="1">
            <a:spLocks noChangeArrowheads="1"/>
          </p:cNvSpPr>
          <p:nvPr/>
        </p:nvSpPr>
        <p:spPr bwMode="auto">
          <a:xfrm>
            <a:off x="4452938" y="1401763"/>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p>
        </p:txBody>
      </p:sp>
      <p:sp>
        <p:nvSpPr>
          <p:cNvPr id="157733" name="Text Box 37"/>
          <p:cNvSpPr txBox="1">
            <a:spLocks noChangeArrowheads="1"/>
          </p:cNvSpPr>
          <p:nvPr/>
        </p:nvSpPr>
        <p:spPr bwMode="auto">
          <a:xfrm>
            <a:off x="3630613" y="2293938"/>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p>
        </p:txBody>
      </p:sp>
      <p:sp>
        <p:nvSpPr>
          <p:cNvPr id="157734" name="Text Box 38"/>
          <p:cNvSpPr txBox="1">
            <a:spLocks noChangeArrowheads="1"/>
          </p:cNvSpPr>
          <p:nvPr/>
        </p:nvSpPr>
        <p:spPr bwMode="auto">
          <a:xfrm>
            <a:off x="2944813" y="3132138"/>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p>
        </p:txBody>
      </p:sp>
      <p:sp>
        <p:nvSpPr>
          <p:cNvPr id="157735" name="Text Box 39"/>
          <p:cNvSpPr txBox="1">
            <a:spLocks noChangeArrowheads="1"/>
          </p:cNvSpPr>
          <p:nvPr/>
        </p:nvSpPr>
        <p:spPr bwMode="auto">
          <a:xfrm>
            <a:off x="2182813" y="3970338"/>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p>
        </p:txBody>
      </p:sp>
      <p:sp>
        <p:nvSpPr>
          <p:cNvPr id="157736" name="Text Box 40"/>
          <p:cNvSpPr txBox="1">
            <a:spLocks noChangeArrowheads="1"/>
          </p:cNvSpPr>
          <p:nvPr/>
        </p:nvSpPr>
        <p:spPr bwMode="auto">
          <a:xfrm>
            <a:off x="1649413" y="4732338"/>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p>
        </p:txBody>
      </p:sp>
      <p:sp>
        <p:nvSpPr>
          <p:cNvPr id="157737" name="Text Box 41"/>
          <p:cNvSpPr txBox="1">
            <a:spLocks noChangeArrowheads="1"/>
          </p:cNvSpPr>
          <p:nvPr/>
        </p:nvSpPr>
        <p:spPr bwMode="auto">
          <a:xfrm>
            <a:off x="1039813" y="5494338"/>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p>
        </p:txBody>
      </p:sp>
      <p:sp>
        <p:nvSpPr>
          <p:cNvPr id="157738" name="Text Box 42"/>
          <p:cNvSpPr txBox="1">
            <a:spLocks noChangeArrowheads="1"/>
          </p:cNvSpPr>
          <p:nvPr/>
        </p:nvSpPr>
        <p:spPr bwMode="auto">
          <a:xfrm>
            <a:off x="1936750" y="5510213"/>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a:t>
            </a:r>
          </a:p>
        </p:txBody>
      </p:sp>
      <p:sp>
        <p:nvSpPr>
          <p:cNvPr id="157739" name="Text Box 43"/>
          <p:cNvSpPr txBox="1">
            <a:spLocks noChangeArrowheads="1"/>
          </p:cNvSpPr>
          <p:nvPr/>
        </p:nvSpPr>
        <p:spPr bwMode="auto">
          <a:xfrm>
            <a:off x="2563813" y="4748213"/>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a:t>
            </a:r>
          </a:p>
        </p:txBody>
      </p:sp>
      <p:sp>
        <p:nvSpPr>
          <p:cNvPr id="157740" name="Text Box 44"/>
          <p:cNvSpPr txBox="1">
            <a:spLocks noChangeArrowheads="1"/>
          </p:cNvSpPr>
          <p:nvPr/>
        </p:nvSpPr>
        <p:spPr bwMode="auto">
          <a:xfrm>
            <a:off x="3097213" y="3910013"/>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a:t>
            </a:r>
          </a:p>
        </p:txBody>
      </p:sp>
      <p:sp>
        <p:nvSpPr>
          <p:cNvPr id="157741" name="Text Box 45"/>
          <p:cNvSpPr txBox="1">
            <a:spLocks noChangeArrowheads="1"/>
          </p:cNvSpPr>
          <p:nvPr/>
        </p:nvSpPr>
        <p:spPr bwMode="auto">
          <a:xfrm>
            <a:off x="4070350" y="3055938"/>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a:t>
            </a:r>
          </a:p>
        </p:txBody>
      </p:sp>
      <p:sp>
        <p:nvSpPr>
          <p:cNvPr id="157742" name="Text Box 46"/>
          <p:cNvSpPr txBox="1">
            <a:spLocks noChangeArrowheads="1"/>
          </p:cNvSpPr>
          <p:nvPr/>
        </p:nvSpPr>
        <p:spPr bwMode="auto">
          <a:xfrm>
            <a:off x="4679950" y="2309813"/>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a:t>
            </a:r>
          </a:p>
        </p:txBody>
      </p:sp>
      <p:sp>
        <p:nvSpPr>
          <p:cNvPr id="157743" name="Text Box 47"/>
          <p:cNvSpPr txBox="1">
            <a:spLocks noChangeArrowheads="1"/>
          </p:cNvSpPr>
          <p:nvPr/>
        </p:nvSpPr>
        <p:spPr bwMode="auto">
          <a:xfrm>
            <a:off x="5975350" y="1531938"/>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a:t>
            </a:r>
          </a:p>
        </p:txBody>
      </p:sp>
      <p:sp>
        <p:nvSpPr>
          <p:cNvPr id="157744" name="Text Box 48"/>
          <p:cNvSpPr txBox="1">
            <a:spLocks noChangeArrowheads="1"/>
          </p:cNvSpPr>
          <p:nvPr/>
        </p:nvSpPr>
        <p:spPr bwMode="auto">
          <a:xfrm>
            <a:off x="7288213" y="2446338"/>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a:t>
            </a:r>
          </a:p>
        </p:txBody>
      </p:sp>
      <p:sp>
        <p:nvSpPr>
          <p:cNvPr id="157745" name="Text Box 49"/>
          <p:cNvSpPr txBox="1">
            <a:spLocks noChangeArrowheads="1"/>
          </p:cNvSpPr>
          <p:nvPr/>
        </p:nvSpPr>
        <p:spPr bwMode="auto">
          <a:xfrm>
            <a:off x="5213350" y="3986213"/>
            <a:ext cx="3222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1</a:t>
            </a:r>
          </a:p>
        </p:txBody>
      </p:sp>
      <p:sp>
        <p:nvSpPr>
          <p:cNvPr id="157746" name="Text Box 50"/>
          <p:cNvSpPr txBox="1">
            <a:spLocks noChangeArrowheads="1"/>
          </p:cNvSpPr>
          <p:nvPr/>
        </p:nvSpPr>
        <p:spPr bwMode="auto">
          <a:xfrm>
            <a:off x="4164013" y="3986213"/>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p>
        </p:txBody>
      </p:sp>
      <p:sp>
        <p:nvSpPr>
          <p:cNvPr id="157747" name="Text Box 51"/>
          <p:cNvSpPr txBox="1">
            <a:spLocks noChangeArrowheads="1"/>
          </p:cNvSpPr>
          <p:nvPr/>
        </p:nvSpPr>
        <p:spPr bwMode="auto">
          <a:xfrm>
            <a:off x="6221413" y="2446338"/>
            <a:ext cx="322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0</a:t>
            </a:r>
          </a:p>
        </p:txBody>
      </p:sp>
      <p:sp>
        <p:nvSpPr>
          <p:cNvPr id="157748" name="Text Box 52"/>
          <p:cNvSpPr txBox="1">
            <a:spLocks noChangeArrowheads="1"/>
          </p:cNvSpPr>
          <p:nvPr/>
        </p:nvSpPr>
        <p:spPr bwMode="auto">
          <a:xfrm>
            <a:off x="7243763" y="3213100"/>
            <a:ext cx="6413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SUB</a:t>
            </a:r>
          </a:p>
        </p:txBody>
      </p:sp>
      <p:sp>
        <p:nvSpPr>
          <p:cNvPr id="157749" name="Text Box 53"/>
          <p:cNvSpPr txBox="1">
            <a:spLocks noChangeArrowheads="1"/>
          </p:cNvSpPr>
          <p:nvPr/>
        </p:nvSpPr>
        <p:spPr bwMode="auto">
          <a:xfrm>
            <a:off x="4749800" y="3217863"/>
            <a:ext cx="682625"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ADD</a:t>
            </a:r>
          </a:p>
        </p:txBody>
      </p:sp>
      <p:sp>
        <p:nvSpPr>
          <p:cNvPr id="157750" name="Text Box 54"/>
          <p:cNvSpPr txBox="1">
            <a:spLocks noChangeArrowheads="1"/>
          </p:cNvSpPr>
          <p:nvPr/>
        </p:nvSpPr>
        <p:spPr bwMode="auto">
          <a:xfrm>
            <a:off x="5992813" y="3228975"/>
            <a:ext cx="6159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CLA</a:t>
            </a:r>
          </a:p>
        </p:txBody>
      </p:sp>
      <p:sp>
        <p:nvSpPr>
          <p:cNvPr id="157751" name="Text Box 55"/>
          <p:cNvSpPr txBox="1">
            <a:spLocks noChangeArrowheads="1"/>
          </p:cNvSpPr>
          <p:nvPr/>
        </p:nvSpPr>
        <p:spPr bwMode="auto">
          <a:xfrm>
            <a:off x="2987675" y="4832350"/>
            <a:ext cx="665163"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JOM</a:t>
            </a:r>
          </a:p>
        </p:txBody>
      </p:sp>
      <p:sp>
        <p:nvSpPr>
          <p:cNvPr id="157752" name="Text Box 56"/>
          <p:cNvSpPr txBox="1">
            <a:spLocks noChangeArrowheads="1"/>
          </p:cNvSpPr>
          <p:nvPr/>
        </p:nvSpPr>
        <p:spPr bwMode="auto">
          <a:xfrm>
            <a:off x="5197475" y="4832350"/>
            <a:ext cx="652463"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STO</a:t>
            </a:r>
          </a:p>
        </p:txBody>
      </p:sp>
      <p:sp>
        <p:nvSpPr>
          <p:cNvPr id="157753" name="Text Box 57"/>
          <p:cNvSpPr txBox="1">
            <a:spLocks noChangeArrowheads="1"/>
          </p:cNvSpPr>
          <p:nvPr/>
        </p:nvSpPr>
        <p:spPr bwMode="auto">
          <a:xfrm>
            <a:off x="4000500" y="4832350"/>
            <a:ext cx="625475"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JMP</a:t>
            </a:r>
          </a:p>
        </p:txBody>
      </p:sp>
      <p:sp>
        <p:nvSpPr>
          <p:cNvPr id="157754" name="Text Box 58"/>
          <p:cNvSpPr txBox="1">
            <a:spLocks noChangeArrowheads="1"/>
          </p:cNvSpPr>
          <p:nvPr/>
        </p:nvSpPr>
        <p:spPr bwMode="auto">
          <a:xfrm>
            <a:off x="2465388" y="5532438"/>
            <a:ext cx="55880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CIL</a:t>
            </a:r>
          </a:p>
        </p:txBody>
      </p:sp>
      <p:sp>
        <p:nvSpPr>
          <p:cNvPr id="157755" name="Text Box 59"/>
          <p:cNvSpPr txBox="1">
            <a:spLocks noChangeArrowheads="1"/>
          </p:cNvSpPr>
          <p:nvPr/>
        </p:nvSpPr>
        <p:spPr bwMode="auto">
          <a:xfrm>
            <a:off x="1817688" y="6216650"/>
            <a:ext cx="654050"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SHR</a:t>
            </a:r>
          </a:p>
        </p:txBody>
      </p:sp>
      <p:sp>
        <p:nvSpPr>
          <p:cNvPr id="157756" name="Text Box 60"/>
          <p:cNvSpPr txBox="1">
            <a:spLocks noChangeArrowheads="1"/>
          </p:cNvSpPr>
          <p:nvPr/>
        </p:nvSpPr>
        <p:spPr bwMode="auto">
          <a:xfrm>
            <a:off x="881063" y="6237288"/>
            <a:ext cx="612775" cy="39687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000"/>
              <a:t>STP</a:t>
            </a:r>
          </a:p>
        </p:txBody>
      </p:sp>
    </p:spTree>
    <p:extLst>
      <p:ext uri="{BB962C8B-B14F-4D97-AF65-F5344CB8AC3E}">
        <p14:creationId xmlns:p14="http://schemas.microsoft.com/office/powerpoint/2010/main" val="19252717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D3E7C763-B40D-48E9-97DA-15FE1C43EBDE}" type="slidenum">
              <a:rPr lang="en-US" altLang="zh-CN"/>
              <a:pPr/>
              <a:t>13</a:t>
            </a:fld>
            <a:endParaRPr lang="en-US" altLang="zh-CN"/>
          </a:p>
        </p:txBody>
      </p:sp>
      <p:sp>
        <p:nvSpPr>
          <p:cNvPr id="158722" name="Rectangle 2"/>
          <p:cNvSpPr>
            <a:spLocks noGrp="1" noChangeArrowheads="1"/>
          </p:cNvSpPr>
          <p:nvPr>
            <p:ph type="body" idx="1"/>
          </p:nvPr>
        </p:nvSpPr>
        <p:spPr>
          <a:xfrm>
            <a:off x="1182688" y="1401763"/>
            <a:ext cx="7772400" cy="4114800"/>
          </a:xfrm>
        </p:spPr>
        <p:txBody>
          <a:bodyPr/>
          <a:lstStyle/>
          <a:p>
            <a:pPr>
              <a:lnSpc>
                <a:spcPct val="90000"/>
              </a:lnSpc>
              <a:buFont typeface="Wingdings" pitchFamily="2" charset="2"/>
              <a:buNone/>
            </a:pPr>
            <a:r>
              <a:rPr lang="en-US" altLang="zh-CN" sz="2400" dirty="0">
                <a:ea typeface="楷体_GB2312" pitchFamily="49" charset="-122"/>
              </a:rPr>
              <a:t>Huffman coding by Huffman tree</a:t>
            </a:r>
          </a:p>
          <a:p>
            <a:pPr lvl="1">
              <a:lnSpc>
                <a:spcPct val="90000"/>
              </a:lnSpc>
            </a:pPr>
            <a:r>
              <a:rPr lang="en-US" altLang="zh-CN" sz="2000" dirty="0">
                <a:ea typeface="楷体_GB2312" pitchFamily="49" charset="-122"/>
              </a:rPr>
              <a:t>ADD		30% 	01</a:t>
            </a:r>
          </a:p>
          <a:p>
            <a:pPr lvl="1">
              <a:lnSpc>
                <a:spcPct val="90000"/>
              </a:lnSpc>
            </a:pPr>
            <a:r>
              <a:rPr lang="en-US" altLang="zh-CN" sz="2000" dirty="0">
                <a:ea typeface="楷体_GB2312" pitchFamily="49" charset="-122"/>
              </a:rPr>
              <a:t>SUB		24% 	11</a:t>
            </a:r>
          </a:p>
          <a:p>
            <a:pPr lvl="1">
              <a:lnSpc>
                <a:spcPct val="90000"/>
              </a:lnSpc>
            </a:pPr>
            <a:r>
              <a:rPr lang="en-US" altLang="zh-CN" sz="2000" dirty="0">
                <a:ea typeface="楷体_GB2312" pitchFamily="49" charset="-122"/>
              </a:rPr>
              <a:t>CLA       	           	20% 	10</a:t>
            </a:r>
          </a:p>
          <a:p>
            <a:pPr lvl="1">
              <a:lnSpc>
                <a:spcPct val="90000"/>
              </a:lnSpc>
            </a:pPr>
            <a:r>
              <a:rPr lang="en-US" altLang="zh-CN" sz="2000" dirty="0">
                <a:ea typeface="楷体_GB2312" pitchFamily="49" charset="-122"/>
              </a:rPr>
              <a:t>JOM  	           	6% 	0001</a:t>
            </a:r>
          </a:p>
          <a:p>
            <a:pPr lvl="1">
              <a:lnSpc>
                <a:spcPct val="90000"/>
              </a:lnSpc>
            </a:pPr>
            <a:r>
              <a:rPr lang="en-US" altLang="zh-CN" sz="2000" dirty="0">
                <a:ea typeface="楷体_GB2312" pitchFamily="49" charset="-122"/>
              </a:rPr>
              <a:t>STO		7%	0011</a:t>
            </a:r>
          </a:p>
          <a:p>
            <a:pPr lvl="1">
              <a:lnSpc>
                <a:spcPct val="90000"/>
              </a:lnSpc>
            </a:pPr>
            <a:r>
              <a:rPr lang="en-US" altLang="zh-CN" sz="2000" dirty="0">
                <a:ea typeface="楷体_GB2312" pitchFamily="49" charset="-122"/>
              </a:rPr>
              <a:t>JMP		7%	0010</a:t>
            </a:r>
          </a:p>
          <a:p>
            <a:pPr lvl="1">
              <a:lnSpc>
                <a:spcPct val="90000"/>
              </a:lnSpc>
            </a:pPr>
            <a:r>
              <a:rPr lang="en-US" altLang="zh-CN" sz="2000" dirty="0">
                <a:ea typeface="楷体_GB2312" pitchFamily="49" charset="-122"/>
              </a:rPr>
              <a:t>SHR		2%	000001</a:t>
            </a:r>
          </a:p>
          <a:p>
            <a:pPr lvl="1">
              <a:lnSpc>
                <a:spcPct val="90000"/>
              </a:lnSpc>
            </a:pPr>
            <a:r>
              <a:rPr lang="en-US" altLang="zh-CN" sz="2000" dirty="0">
                <a:ea typeface="楷体_GB2312" pitchFamily="49" charset="-122"/>
              </a:rPr>
              <a:t>CIL		3%	00001</a:t>
            </a:r>
          </a:p>
          <a:p>
            <a:pPr lvl="1">
              <a:lnSpc>
                <a:spcPct val="90000"/>
              </a:lnSpc>
            </a:pPr>
            <a:r>
              <a:rPr lang="en-US" altLang="zh-CN" sz="2000" dirty="0">
                <a:ea typeface="楷体_GB2312" pitchFamily="49" charset="-122"/>
              </a:rPr>
              <a:t>STP		1%	000000</a:t>
            </a:r>
          </a:p>
          <a:p>
            <a:pPr>
              <a:lnSpc>
                <a:spcPct val="90000"/>
              </a:lnSpc>
              <a:buFont typeface="Wingdings" pitchFamily="2" charset="2"/>
              <a:buNone/>
            </a:pPr>
            <a:r>
              <a:rPr lang="en-US" altLang="zh-CN" sz="2400" dirty="0">
                <a:ea typeface="楷体_GB2312" pitchFamily="49" charset="-122"/>
              </a:rPr>
              <a:t>So</a:t>
            </a:r>
            <a:r>
              <a:rPr lang="zh-CN" altLang="en-US" sz="2400" dirty="0">
                <a:ea typeface="楷体_GB2312" pitchFamily="49" charset="-122"/>
              </a:rPr>
              <a:t>，</a:t>
            </a:r>
            <a:r>
              <a:rPr lang="en-US" altLang="zh-CN" sz="2400" dirty="0">
                <a:ea typeface="楷体_GB2312" pitchFamily="49" charset="-122"/>
              </a:rPr>
              <a:t>the average code length is 	</a:t>
            </a:r>
          </a:p>
        </p:txBody>
      </p:sp>
      <p:graphicFrame>
        <p:nvGraphicFramePr>
          <p:cNvPr id="158723" name="Object 3"/>
          <p:cNvGraphicFramePr>
            <a:graphicFrameLocks noChangeAspect="1"/>
          </p:cNvGraphicFramePr>
          <p:nvPr/>
        </p:nvGraphicFramePr>
        <p:xfrm>
          <a:off x="3579813" y="5373688"/>
          <a:ext cx="2093912" cy="774700"/>
        </p:xfrm>
        <a:graphic>
          <a:graphicData uri="http://schemas.openxmlformats.org/presentationml/2006/ole">
            <mc:AlternateContent xmlns:mc="http://schemas.openxmlformats.org/markup-compatibility/2006">
              <mc:Choice xmlns:v="urn:schemas-microsoft-com:vml" Requires="v">
                <p:oleObj name="公式" r:id="rId2" imgW="1168200" imgH="431640" progId="Equation.3">
                  <p:embed/>
                </p:oleObj>
              </mc:Choice>
              <mc:Fallback>
                <p:oleObj name="公式" r:id="rId2" imgW="1168200" imgH="431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79813" y="5373688"/>
                        <a:ext cx="2093912"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3029720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5C3BDB89-189F-472F-BF05-F4395A826EC5}" type="slidenum">
              <a:rPr lang="en-US" altLang="zh-CN"/>
              <a:pPr/>
              <a:t>14</a:t>
            </a:fld>
            <a:endParaRPr lang="en-US" altLang="zh-CN"/>
          </a:p>
        </p:txBody>
      </p:sp>
      <p:sp>
        <p:nvSpPr>
          <p:cNvPr id="159746" name="Rectangle 2"/>
          <p:cNvSpPr>
            <a:spLocks noGrp="1" noChangeArrowheads="1"/>
          </p:cNvSpPr>
          <p:nvPr>
            <p:ph type="body" idx="1"/>
          </p:nvPr>
        </p:nvSpPr>
        <p:spPr>
          <a:xfrm>
            <a:off x="836613" y="1401763"/>
            <a:ext cx="7696200" cy="4114800"/>
          </a:xfrm>
        </p:spPr>
        <p:txBody>
          <a:bodyPr/>
          <a:lstStyle/>
          <a:p>
            <a:pPr>
              <a:lnSpc>
                <a:spcPct val="90000"/>
              </a:lnSpc>
              <a:buFont typeface="Wingdings" pitchFamily="2" charset="2"/>
              <a:buNone/>
            </a:pPr>
            <a:r>
              <a:rPr lang="zh-CN" altLang="en-US" sz="2400" dirty="0">
                <a:ea typeface="楷体_GB2312" pitchFamily="49" charset="-122"/>
              </a:rPr>
              <a:t>（</a:t>
            </a:r>
            <a:r>
              <a:rPr lang="en-US" altLang="zh-CN" sz="2400" dirty="0">
                <a:ea typeface="楷体_GB2312" pitchFamily="49" charset="-122"/>
              </a:rPr>
              <a:t>B</a:t>
            </a:r>
            <a:r>
              <a:rPr lang="zh-CN" altLang="en-US" sz="2400" dirty="0">
                <a:ea typeface="楷体_GB2312" pitchFamily="49" charset="-122"/>
              </a:rPr>
              <a:t>）</a:t>
            </a:r>
            <a:r>
              <a:rPr lang="en-US" altLang="zh-CN" sz="2400" dirty="0">
                <a:ea typeface="楷体_GB2312" pitchFamily="49" charset="-122"/>
              </a:rPr>
              <a:t>Two kinds of instruction length extended coding</a:t>
            </a:r>
          </a:p>
          <a:p>
            <a:pPr lvl="1">
              <a:lnSpc>
                <a:spcPct val="90000"/>
              </a:lnSpc>
            </a:pPr>
            <a:r>
              <a:rPr lang="en-US" altLang="zh-CN" sz="2000" dirty="0">
                <a:ea typeface="楷体_GB2312" pitchFamily="49" charset="-122"/>
              </a:rPr>
              <a:t>ADD		30% 	01</a:t>
            </a:r>
          </a:p>
          <a:p>
            <a:pPr lvl="1">
              <a:lnSpc>
                <a:spcPct val="90000"/>
              </a:lnSpc>
            </a:pPr>
            <a:r>
              <a:rPr lang="en-US" altLang="zh-CN" sz="2000" dirty="0">
                <a:ea typeface="楷体_GB2312" pitchFamily="49" charset="-122"/>
              </a:rPr>
              <a:t>SUB  		24% 	11</a:t>
            </a:r>
          </a:p>
          <a:p>
            <a:pPr lvl="1">
              <a:lnSpc>
                <a:spcPct val="90000"/>
              </a:lnSpc>
            </a:pPr>
            <a:r>
              <a:rPr lang="en-US" altLang="zh-CN" sz="2000" dirty="0">
                <a:ea typeface="楷体_GB2312" pitchFamily="49" charset="-122"/>
              </a:rPr>
              <a:t>CLA	 	20% 	10</a:t>
            </a:r>
          </a:p>
          <a:p>
            <a:pPr lvl="1">
              <a:lnSpc>
                <a:spcPct val="90000"/>
              </a:lnSpc>
            </a:pPr>
            <a:r>
              <a:rPr lang="en-US" altLang="zh-CN" sz="2000" dirty="0">
                <a:ea typeface="楷体_GB2312" pitchFamily="49" charset="-122"/>
              </a:rPr>
              <a:t>JOM		6% 	11000</a:t>
            </a:r>
          </a:p>
          <a:p>
            <a:pPr lvl="1">
              <a:lnSpc>
                <a:spcPct val="90000"/>
              </a:lnSpc>
            </a:pPr>
            <a:r>
              <a:rPr lang="en-US" altLang="zh-CN" sz="2000" dirty="0">
                <a:ea typeface="楷体_GB2312" pitchFamily="49" charset="-122"/>
              </a:rPr>
              <a:t>STO		7%	11001</a:t>
            </a:r>
          </a:p>
          <a:p>
            <a:pPr lvl="1">
              <a:lnSpc>
                <a:spcPct val="90000"/>
              </a:lnSpc>
            </a:pPr>
            <a:r>
              <a:rPr lang="en-US" altLang="zh-CN" sz="2000" dirty="0">
                <a:ea typeface="楷体_GB2312" pitchFamily="49" charset="-122"/>
              </a:rPr>
              <a:t>JMP		7%	11010</a:t>
            </a:r>
          </a:p>
          <a:p>
            <a:pPr lvl="1">
              <a:lnSpc>
                <a:spcPct val="90000"/>
              </a:lnSpc>
            </a:pPr>
            <a:r>
              <a:rPr lang="en-US" altLang="zh-CN" sz="2000" dirty="0">
                <a:ea typeface="楷体_GB2312" pitchFamily="49" charset="-122"/>
              </a:rPr>
              <a:t>SHR		2%	11011</a:t>
            </a:r>
          </a:p>
          <a:p>
            <a:pPr lvl="1">
              <a:lnSpc>
                <a:spcPct val="90000"/>
              </a:lnSpc>
            </a:pPr>
            <a:r>
              <a:rPr lang="en-US" altLang="zh-CN" sz="2000" dirty="0">
                <a:ea typeface="楷体_GB2312" pitchFamily="49" charset="-122"/>
              </a:rPr>
              <a:t>CIL		3%	11100</a:t>
            </a:r>
          </a:p>
          <a:p>
            <a:pPr lvl="1">
              <a:lnSpc>
                <a:spcPct val="90000"/>
              </a:lnSpc>
            </a:pPr>
            <a:r>
              <a:rPr lang="en-US" altLang="zh-CN" sz="2000" dirty="0">
                <a:ea typeface="楷体_GB2312" pitchFamily="49" charset="-122"/>
              </a:rPr>
              <a:t>STP		1%	11101</a:t>
            </a:r>
          </a:p>
          <a:p>
            <a:pPr>
              <a:lnSpc>
                <a:spcPct val="90000"/>
              </a:lnSpc>
              <a:buFont typeface="Wingdings" pitchFamily="2" charset="2"/>
              <a:buNone/>
            </a:pPr>
            <a:r>
              <a:rPr lang="en-US" altLang="zh-CN" sz="2400" dirty="0">
                <a:ea typeface="楷体_GB2312" pitchFamily="49" charset="-122"/>
              </a:rPr>
              <a:t>So</a:t>
            </a:r>
            <a:r>
              <a:rPr lang="zh-CN" altLang="en-US" sz="2400" dirty="0">
                <a:ea typeface="楷体_GB2312" pitchFamily="49" charset="-122"/>
              </a:rPr>
              <a:t>， </a:t>
            </a:r>
            <a:r>
              <a:rPr lang="en-US" altLang="zh-CN" sz="2400" dirty="0">
                <a:ea typeface="楷体_GB2312" pitchFamily="49" charset="-122"/>
              </a:rPr>
              <a:t>the average code length is 	</a:t>
            </a:r>
          </a:p>
          <a:p>
            <a:pPr>
              <a:lnSpc>
                <a:spcPct val="90000"/>
              </a:lnSpc>
              <a:buFont typeface="Wingdings" pitchFamily="2" charset="2"/>
              <a:buNone/>
            </a:pPr>
            <a:endParaRPr lang="en-US" altLang="zh-CN" sz="2400" dirty="0">
              <a:ea typeface="楷体_GB2312" pitchFamily="49" charset="-122"/>
            </a:endParaRPr>
          </a:p>
        </p:txBody>
      </p:sp>
      <p:graphicFrame>
        <p:nvGraphicFramePr>
          <p:cNvPr id="159747" name="Object 3"/>
          <p:cNvGraphicFramePr>
            <a:graphicFrameLocks noChangeAspect="1"/>
          </p:cNvGraphicFramePr>
          <p:nvPr/>
        </p:nvGraphicFramePr>
        <p:xfrm>
          <a:off x="3279775" y="5373688"/>
          <a:ext cx="2119313" cy="774700"/>
        </p:xfrm>
        <a:graphic>
          <a:graphicData uri="http://schemas.openxmlformats.org/presentationml/2006/ole">
            <mc:AlternateContent xmlns:mc="http://schemas.openxmlformats.org/markup-compatibility/2006">
              <mc:Choice xmlns:v="urn:schemas-microsoft-com:vml" Requires="v">
                <p:oleObj name="公式" r:id="rId2" imgW="1180800" imgH="431640" progId="Equation.3">
                  <p:embed/>
                </p:oleObj>
              </mc:Choice>
              <mc:Fallback>
                <p:oleObj name="公式" r:id="rId2" imgW="1180800" imgH="43164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79775" y="5373688"/>
                        <a:ext cx="2119313" cy="77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8698171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5"/>
          <p:cNvSpPr>
            <a:spLocks noGrp="1"/>
          </p:cNvSpPr>
          <p:nvPr>
            <p:ph type="sldNum" sz="quarter" idx="12"/>
          </p:nvPr>
        </p:nvSpPr>
        <p:spPr/>
        <p:txBody>
          <a:bodyPr/>
          <a:lstStyle/>
          <a:p>
            <a:fld id="{EC1779CA-9E9C-4665-A384-90D9C98DE569}" type="slidenum">
              <a:rPr lang="en-US" altLang="zh-CN"/>
              <a:pPr/>
              <a:t>15</a:t>
            </a:fld>
            <a:endParaRPr lang="en-US" altLang="zh-CN"/>
          </a:p>
        </p:txBody>
      </p:sp>
      <p:sp>
        <p:nvSpPr>
          <p:cNvPr id="160770" name="Rectangle 2"/>
          <p:cNvSpPr>
            <a:spLocks noGrp="1" noChangeArrowheads="1"/>
          </p:cNvSpPr>
          <p:nvPr>
            <p:ph type="body" idx="1"/>
          </p:nvPr>
        </p:nvSpPr>
        <p:spPr>
          <a:xfrm>
            <a:off x="1182688" y="1773238"/>
            <a:ext cx="7772400" cy="4114800"/>
          </a:xfrm>
        </p:spPr>
        <p:txBody>
          <a:bodyPr/>
          <a:lstStyle/>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r>
              <a:rPr lang="zh-CN" altLang="en-US" sz="2400" dirty="0">
                <a:ea typeface="楷体_GB2312" pitchFamily="49" charset="-122"/>
              </a:rPr>
              <a:t>（</a:t>
            </a:r>
            <a:r>
              <a:rPr lang="en-US" altLang="zh-CN" sz="2400" dirty="0">
                <a:ea typeface="楷体_GB2312" pitchFamily="49" charset="-122"/>
              </a:rPr>
              <a:t>C</a:t>
            </a:r>
            <a:r>
              <a:rPr lang="zh-CN" altLang="en-US" sz="2400" dirty="0">
                <a:ea typeface="楷体_GB2312" pitchFamily="49" charset="-122"/>
              </a:rPr>
              <a:t>）</a:t>
            </a:r>
          </a:p>
          <a:p>
            <a:pPr>
              <a:lnSpc>
                <a:spcPct val="80000"/>
              </a:lnSpc>
              <a:buFont typeface="Wingdings" pitchFamily="2" charset="2"/>
              <a:buNone/>
            </a:pPr>
            <a:r>
              <a:rPr lang="zh-CN" altLang="en-US" sz="2400" dirty="0">
                <a:ea typeface="楷体_GB2312" pitchFamily="49" charset="-122"/>
              </a:rPr>
              <a:t>		</a:t>
            </a:r>
            <a:r>
              <a:rPr lang="en-US" altLang="zh-CN" sz="2400" dirty="0">
                <a:highlight>
                  <a:srgbClr val="FFFF00"/>
                </a:highlight>
                <a:ea typeface="楷体_GB2312" pitchFamily="49" charset="-122"/>
              </a:rPr>
              <a:t>Shorter instruction format</a:t>
            </a:r>
            <a:r>
              <a:rPr lang="en-US" altLang="zh-CN" sz="2400" dirty="0">
                <a:highlight>
                  <a:srgbClr val="FFFF00"/>
                </a:highlight>
                <a:ea typeface="楷体_GB2312" pitchFamily="49" charset="-122"/>
                <a:sym typeface="Wingdings" panose="05000000000000000000" pitchFamily="2" charset="2"/>
              </a:rPr>
              <a:t></a:t>
            </a:r>
            <a:r>
              <a:rPr lang="zh-CN" altLang="en-US" sz="2400" dirty="0">
                <a:solidFill>
                  <a:srgbClr val="FF0000"/>
                </a:solidFill>
                <a:highlight>
                  <a:srgbClr val="FFFF00"/>
                </a:highlight>
                <a:ea typeface="楷体_GB2312" pitchFamily="49" charset="-122"/>
                <a:sym typeface="Wingdings" panose="05000000000000000000" pitchFamily="2" charset="2"/>
              </a:rPr>
              <a:t>（不太懂</a:t>
            </a:r>
            <a:r>
              <a:rPr lang="zh-CN" altLang="en-US" sz="2400" dirty="0">
                <a:solidFill>
                  <a:srgbClr val="FF0000"/>
                </a:solidFill>
                <a:highlight>
                  <a:srgbClr val="FFFF00"/>
                </a:highlight>
                <a:ea typeface="楷体_GB2312" pitchFamily="49" charset="-122"/>
              </a:rPr>
              <a:t>）</a:t>
            </a:r>
            <a:endParaRPr lang="en-US" altLang="zh-CN" sz="2400" dirty="0">
              <a:solidFill>
                <a:srgbClr val="FF0000"/>
              </a:solidFill>
              <a:highlight>
                <a:srgbClr val="FFFF00"/>
              </a:highlight>
              <a:ea typeface="楷体_GB2312" pitchFamily="49" charset="-122"/>
            </a:endParaRPr>
          </a:p>
          <a:p>
            <a:pPr>
              <a:lnSpc>
                <a:spcPct val="80000"/>
              </a:lnSpc>
              <a:buFont typeface="Wingdings" pitchFamily="2" charset="2"/>
              <a:buNone/>
            </a:pPr>
            <a:endParaRPr lang="en-US" altLang="zh-CN" sz="2400" dirty="0">
              <a:highlight>
                <a:srgbClr val="FFFF00"/>
              </a:highlight>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r>
              <a:rPr lang="en-US" altLang="zh-CN" sz="2400" dirty="0">
                <a:ea typeface="楷体_GB2312" pitchFamily="49" charset="-122"/>
              </a:rPr>
              <a:t>		Longer instruction format:</a:t>
            </a: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r>
              <a:rPr lang="zh-CN" altLang="en-US" sz="2400" dirty="0">
                <a:ea typeface="楷体_GB2312" pitchFamily="49" charset="-122"/>
              </a:rPr>
              <a:t>（</a:t>
            </a:r>
            <a:r>
              <a:rPr lang="en-US" altLang="zh-CN" sz="2400" dirty="0">
                <a:ea typeface="楷体_GB2312" pitchFamily="49" charset="-122"/>
              </a:rPr>
              <a:t>D</a:t>
            </a:r>
            <a:r>
              <a:rPr lang="zh-CN" altLang="en-US" sz="2400" dirty="0">
                <a:ea typeface="楷体_GB2312" pitchFamily="49" charset="-122"/>
              </a:rPr>
              <a:t>）</a:t>
            </a:r>
            <a:r>
              <a:rPr lang="en-US" altLang="zh-CN" sz="2400" dirty="0">
                <a:ea typeface="楷体_GB2312" pitchFamily="49" charset="-122"/>
              </a:rPr>
              <a:t>The maximum offset for accessing memory 	address is 32 bytes.</a:t>
            </a:r>
          </a:p>
        </p:txBody>
      </p:sp>
      <p:graphicFrame>
        <p:nvGraphicFramePr>
          <p:cNvPr id="160795" name="Group 27"/>
          <p:cNvGraphicFramePr>
            <a:graphicFrameLocks noGrp="1"/>
          </p:cNvGraphicFramePr>
          <p:nvPr/>
        </p:nvGraphicFramePr>
        <p:xfrm>
          <a:off x="2700338" y="2895600"/>
          <a:ext cx="3700462" cy="627888"/>
        </p:xfrm>
        <a:graphic>
          <a:graphicData uri="http://schemas.openxmlformats.org/drawingml/2006/table">
            <a:tbl>
              <a:tblPr/>
              <a:tblGrid>
                <a:gridCol w="977900">
                  <a:extLst>
                    <a:ext uri="{9D8B030D-6E8A-4147-A177-3AD203B41FA5}">
                      <a16:colId xmlns:a16="http://schemas.microsoft.com/office/drawing/2014/main" val="20000"/>
                    </a:ext>
                  </a:extLst>
                </a:gridCol>
                <a:gridCol w="1325562">
                  <a:extLst>
                    <a:ext uri="{9D8B030D-6E8A-4147-A177-3AD203B41FA5}">
                      <a16:colId xmlns:a16="http://schemas.microsoft.com/office/drawing/2014/main" val="20001"/>
                    </a:ext>
                  </a:extLst>
                </a:gridCol>
                <a:gridCol w="1397000">
                  <a:extLst>
                    <a:ext uri="{9D8B030D-6E8A-4147-A177-3AD203B41FA5}">
                      <a16:colId xmlns:a16="http://schemas.microsoft.com/office/drawing/2014/main" val="20002"/>
                    </a:ext>
                  </a:extLst>
                </a:gridCol>
              </a:tblGrid>
              <a:tr h="3556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楷体_GB2312" pitchFamily="49" charset="-122"/>
                        </a:rPr>
                        <a:t>Opcode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楷体_GB2312" pitchFamily="49" charset="-122"/>
                        </a:rPr>
                        <a:t>2bits</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楷体_GB2312" pitchFamily="49" charset="-122"/>
                        </a:rPr>
                        <a:t>Register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楷体_GB2312" pitchFamily="49" charset="-122"/>
                        </a:rPr>
                        <a:t>3bits</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楷体_GB2312" pitchFamily="49" charset="-122"/>
                        </a:rPr>
                        <a:t>Register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楷体_GB2312" pitchFamily="49" charset="-122"/>
                        </a:rPr>
                        <a:t>3bits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graphicFrame>
        <p:nvGraphicFramePr>
          <p:cNvPr id="160799" name="Group 31"/>
          <p:cNvGraphicFramePr>
            <a:graphicFrameLocks noGrp="1"/>
          </p:cNvGraphicFramePr>
          <p:nvPr/>
        </p:nvGraphicFramePr>
        <p:xfrm>
          <a:off x="1905000" y="4191000"/>
          <a:ext cx="6096000" cy="627888"/>
        </p:xfrm>
        <a:graphic>
          <a:graphicData uri="http://schemas.openxmlformats.org/drawingml/2006/table">
            <a:tbl>
              <a:tblPr/>
              <a:tblGrid>
                <a:gridCol w="17526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508000">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楷体_GB2312" pitchFamily="49" charset="-122"/>
                        </a:rPr>
                        <a:t>opcode</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楷体_GB2312" pitchFamily="49" charset="-122"/>
                        </a:rPr>
                        <a:t>5bits</a:t>
                      </a:r>
                      <a:endParaRPr kumimoji="1" lang="en-US" altLang="zh-CN" sz="2000" b="1" i="0" u="none" strike="noStrike" cap="none" normalizeH="0" baseline="0">
                        <a:ln>
                          <a:noFill/>
                        </a:ln>
                        <a:solidFill>
                          <a:schemeClr val="tx1"/>
                        </a:solidFill>
                        <a:effectLst/>
                        <a:latin typeface="Tahoma" pitchFamily="34" charset="0"/>
                        <a:ea typeface="楷体_GB2312" pitchFamily="49" charset="-122"/>
                      </a:endParaRP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楷体_GB2312" pitchFamily="49" charset="-122"/>
                        </a:rPr>
                        <a:t>Register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楷体_GB2312" pitchFamily="49" charset="-122"/>
                        </a:rPr>
                        <a:t>3bits</a:t>
                      </a:r>
                      <a:endParaRPr kumimoji="1" lang="en-US" altLang="zh-CN" sz="2000" b="1" i="0" u="none" strike="noStrike" cap="none" normalizeH="0" baseline="0" dirty="0">
                        <a:ln>
                          <a:noFill/>
                        </a:ln>
                        <a:solidFill>
                          <a:schemeClr val="tx1"/>
                        </a:solidFill>
                        <a:effectLst/>
                        <a:latin typeface="Tahoma" pitchFamily="34"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楷体_GB2312" pitchFamily="49" charset="-122"/>
                        </a:rPr>
                        <a:t>Register</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a:ln>
                            <a:noFill/>
                          </a:ln>
                          <a:solidFill>
                            <a:schemeClr val="tx1"/>
                          </a:solidFill>
                          <a:effectLst/>
                          <a:latin typeface="Tahoma" pitchFamily="34" charset="0"/>
                          <a:ea typeface="楷体_GB2312" pitchFamily="49" charset="-122"/>
                        </a:rPr>
                        <a:t>3bits</a:t>
                      </a:r>
                      <a:endParaRPr kumimoji="1" lang="en-US" altLang="zh-CN" sz="2000" b="1" i="0" u="none" strike="noStrike" cap="none" normalizeH="0" baseline="0">
                        <a:ln>
                          <a:noFill/>
                        </a:ln>
                        <a:solidFill>
                          <a:schemeClr val="tx1"/>
                        </a:solidFill>
                        <a:effectLst/>
                        <a:latin typeface="Tahoma" pitchFamily="34" charset="0"/>
                        <a:ea typeface="楷体_GB2312" pitchFamily="49" charset="-122"/>
                      </a:endParaRP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itchFamily="2" charset="2"/>
                        <a:defRPr kumimoji="1" sz="2800">
                          <a:solidFill>
                            <a:schemeClr val="tx1"/>
                          </a:solidFill>
                          <a:latin typeface="Tahoma" pitchFamily="34" charset="0"/>
                          <a:ea typeface="宋体" pitchFamily="2" charset="-122"/>
                        </a:defRPr>
                      </a:lvl1pPr>
                      <a:lvl2pPr>
                        <a:spcBef>
                          <a:spcPct val="20000"/>
                        </a:spcBef>
                        <a:buClr>
                          <a:schemeClr val="hlink"/>
                        </a:buClr>
                        <a:buSzPct val="55000"/>
                        <a:buFont typeface="Wingdings" pitchFamily="2" charset="2"/>
                        <a:defRPr kumimoji="1" sz="2400">
                          <a:solidFill>
                            <a:schemeClr val="tx1"/>
                          </a:solidFill>
                          <a:latin typeface="Tahoma" pitchFamily="34" charset="0"/>
                          <a:ea typeface="宋体" pitchFamily="2" charset="-122"/>
                        </a:defRPr>
                      </a:lvl2pPr>
                      <a:lvl3pPr>
                        <a:spcBef>
                          <a:spcPct val="20000"/>
                        </a:spcBef>
                        <a:buClr>
                          <a:schemeClr val="folHlink"/>
                        </a:buClr>
                        <a:buSzPct val="50000"/>
                        <a:buFont typeface="Wingdings" pitchFamily="2" charset="2"/>
                        <a:defRPr kumimoji="1" sz="2000">
                          <a:solidFill>
                            <a:schemeClr val="tx1"/>
                          </a:solidFill>
                          <a:latin typeface="Tahoma" pitchFamily="34" charset="0"/>
                          <a:ea typeface="宋体" pitchFamily="2" charset="-122"/>
                        </a:defRPr>
                      </a:lvl3pPr>
                      <a:lvl4pPr>
                        <a:spcBef>
                          <a:spcPct val="20000"/>
                        </a:spcBef>
                        <a:buClr>
                          <a:schemeClr val="accent2"/>
                        </a:buClr>
                        <a:buSzPct val="55000"/>
                        <a:buFont typeface="Wingdings" pitchFamily="2" charset="2"/>
                        <a:defRPr kumimoji="1">
                          <a:solidFill>
                            <a:schemeClr val="tx1"/>
                          </a:solidFill>
                          <a:latin typeface="Tahoma" pitchFamily="34" charset="0"/>
                          <a:ea typeface="宋体" pitchFamily="2" charset="-122"/>
                        </a:defRPr>
                      </a:lvl4pPr>
                      <a:lvl5pPr>
                        <a:spcBef>
                          <a:spcPct val="20000"/>
                        </a:spcBef>
                        <a:buClr>
                          <a:schemeClr val="accent1"/>
                        </a:buClr>
                        <a:buSzPct val="50000"/>
                        <a:buFont typeface="Wingdings" pitchFamily="2" charset="2"/>
                        <a:defRPr kumimoji="1">
                          <a:solidFill>
                            <a:schemeClr val="tx1"/>
                          </a:solidFill>
                          <a:latin typeface="Tahoma" pitchFamily="34" charset="0"/>
                          <a:ea typeface="宋体" pitchFamily="2" charset="-122"/>
                        </a:defRPr>
                      </a:lvl5pPr>
                      <a:lvl6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6pPr>
                      <a:lvl7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7pPr>
                      <a:lvl8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8pPr>
                      <a:lvl9pPr fontAlgn="base">
                        <a:spcBef>
                          <a:spcPct val="20000"/>
                        </a:spcBef>
                        <a:spcAft>
                          <a:spcPct val="0"/>
                        </a:spcAft>
                        <a:buClr>
                          <a:schemeClr val="accent1"/>
                        </a:buClr>
                        <a:buSzPct val="50000"/>
                        <a:buFont typeface="Wingdings" pitchFamily="2" charset="2"/>
                        <a:defRPr kumimoji="1">
                          <a:solidFill>
                            <a:schemeClr val="tx1"/>
                          </a:solidFill>
                          <a:latin typeface="Tahoma" pitchFamily="34" charset="0"/>
                          <a:ea typeface="宋体" pitchFamily="2" charset="-122"/>
                        </a:defRPr>
                      </a:lvl9p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楷体_GB2312" pitchFamily="49" charset="-122"/>
                        </a:rPr>
                        <a:t>offset</a:t>
                      </a:r>
                    </a:p>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itchFamily="2" charset="2"/>
                        <a:buNone/>
                        <a:tabLst/>
                      </a:pPr>
                      <a:r>
                        <a:rPr kumimoji="1" lang="en-US" altLang="zh-CN" sz="1600" b="1" i="0" u="none" strike="noStrike" cap="none" normalizeH="0" baseline="0" dirty="0">
                          <a:ln>
                            <a:noFill/>
                          </a:ln>
                          <a:solidFill>
                            <a:schemeClr val="tx1"/>
                          </a:solidFill>
                          <a:effectLst/>
                          <a:latin typeface="Tahoma" pitchFamily="34" charset="0"/>
                          <a:ea typeface="楷体_GB2312" pitchFamily="49" charset="-122"/>
                        </a:rPr>
                        <a:t>5bits</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802316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pPr eaLnBrk="1" hangingPunct="1"/>
            <a:r>
              <a:rPr lang="en-US" altLang="zh-CN"/>
              <a:t>Homework</a:t>
            </a:r>
          </a:p>
        </p:txBody>
      </p:sp>
      <p:sp>
        <p:nvSpPr>
          <p:cNvPr id="4099" name="Rectangle 3"/>
          <p:cNvSpPr>
            <a:spLocks noGrp="1" noChangeArrowheads="1"/>
          </p:cNvSpPr>
          <p:nvPr>
            <p:ph type="body" idx="1"/>
          </p:nvPr>
        </p:nvSpPr>
        <p:spPr>
          <a:xfrm>
            <a:off x="755650" y="1916113"/>
            <a:ext cx="7772400" cy="4608512"/>
          </a:xfrm>
        </p:spPr>
        <p:txBody>
          <a:bodyPr/>
          <a:lstStyle/>
          <a:p>
            <a:pPr eaLnBrk="1" hangingPunct="1">
              <a:lnSpc>
                <a:spcPct val="90000"/>
              </a:lnSpc>
              <a:spcBef>
                <a:spcPct val="25000"/>
              </a:spcBef>
              <a:buFont typeface="Wingdings" pitchFamily="2" charset="2"/>
              <a:buNone/>
            </a:pPr>
            <a:r>
              <a:rPr lang="en-US" altLang="zh-CN" sz="2800" dirty="0"/>
              <a:t>	</a:t>
            </a:r>
            <a:r>
              <a:rPr lang="en-US" altLang="zh-CN" sz="2800" b="1" dirty="0">
                <a:solidFill>
                  <a:srgbClr val="0000FF"/>
                </a:solidFill>
              </a:rPr>
              <a:t>3.1</a:t>
            </a:r>
            <a:r>
              <a:rPr lang="en-US" altLang="zh-CN" sz="2800" dirty="0"/>
              <a:t>  Identify all of the data dependences in the following code .Which dependences are data hazards that will be resolved via forwarding?  </a:t>
            </a:r>
            <a:r>
              <a:rPr lang="zh-CN" altLang="en-US" sz="2800" dirty="0">
                <a:solidFill>
                  <a:srgbClr val="CC0000"/>
                </a:solidFill>
              </a:rPr>
              <a:t>在下面的代码中辨别出所有的数据相关</a:t>
            </a:r>
            <a:r>
              <a:rPr lang="en-US" altLang="zh-CN" sz="2800" dirty="0">
                <a:solidFill>
                  <a:srgbClr val="CC0000"/>
                </a:solidFill>
              </a:rPr>
              <a:t>. </a:t>
            </a:r>
            <a:r>
              <a:rPr lang="zh-CN" altLang="en-US" sz="2800" dirty="0">
                <a:solidFill>
                  <a:srgbClr val="CC0000"/>
                </a:solidFill>
              </a:rPr>
              <a:t>哪些相关是用前送解决的数据冒险</a:t>
            </a:r>
            <a:r>
              <a:rPr lang="en-US" altLang="zh-CN" sz="2800" dirty="0">
                <a:solidFill>
                  <a:srgbClr val="CC0000"/>
                </a:solidFill>
              </a:rPr>
              <a:t>?</a:t>
            </a:r>
          </a:p>
          <a:p>
            <a:pPr eaLnBrk="1" hangingPunct="1">
              <a:lnSpc>
                <a:spcPct val="90000"/>
              </a:lnSpc>
              <a:spcBef>
                <a:spcPct val="25000"/>
              </a:spcBef>
              <a:buFont typeface="Wingdings" pitchFamily="2" charset="2"/>
              <a:buNone/>
            </a:pPr>
            <a:endParaRPr lang="en-US" altLang="zh-CN" sz="2800" dirty="0">
              <a:solidFill>
                <a:srgbClr val="CC0000"/>
              </a:solidFill>
            </a:endParaRPr>
          </a:p>
          <a:p>
            <a:pPr algn="ctr" eaLnBrk="1" hangingPunct="1">
              <a:lnSpc>
                <a:spcPct val="90000"/>
              </a:lnSpc>
              <a:spcBef>
                <a:spcPct val="25000"/>
              </a:spcBef>
              <a:buFont typeface="Wingdings" pitchFamily="2" charset="2"/>
              <a:buNone/>
            </a:pPr>
            <a:r>
              <a:rPr lang="en-US" altLang="zh-CN" sz="2800" dirty="0"/>
              <a:t>ADD </a:t>
            </a:r>
            <a:r>
              <a:rPr lang="en-US" altLang="zh-CN" sz="2800" dirty="0">
                <a:solidFill>
                  <a:srgbClr val="FF0000"/>
                </a:solidFill>
                <a:highlight>
                  <a:srgbClr val="FFFF00"/>
                </a:highlight>
              </a:rPr>
              <a:t>R2</a:t>
            </a:r>
            <a:r>
              <a:rPr lang="en-US" altLang="zh-CN" sz="2800" dirty="0">
                <a:solidFill>
                  <a:srgbClr val="FF0000"/>
                </a:solidFill>
              </a:rPr>
              <a:t>,</a:t>
            </a:r>
            <a:r>
              <a:rPr lang="en-US" altLang="zh-CN" sz="2800" dirty="0"/>
              <a:t>R5,R4</a:t>
            </a:r>
          </a:p>
          <a:p>
            <a:pPr algn="ctr" eaLnBrk="1" hangingPunct="1">
              <a:lnSpc>
                <a:spcPct val="90000"/>
              </a:lnSpc>
              <a:spcBef>
                <a:spcPct val="25000"/>
              </a:spcBef>
              <a:buFont typeface="Wingdings" pitchFamily="2" charset="2"/>
              <a:buNone/>
            </a:pPr>
            <a:r>
              <a:rPr lang="en-US" altLang="zh-CN" sz="2800" dirty="0"/>
              <a:t>ADD R4,</a:t>
            </a:r>
            <a:r>
              <a:rPr lang="en-US" altLang="zh-CN" sz="2800" dirty="0">
                <a:highlight>
                  <a:srgbClr val="FFFF00"/>
                </a:highlight>
              </a:rPr>
              <a:t>R2,</a:t>
            </a:r>
            <a:r>
              <a:rPr lang="en-US" altLang="zh-CN" sz="2800" dirty="0"/>
              <a:t>R5</a:t>
            </a:r>
          </a:p>
          <a:p>
            <a:pPr algn="ctr" eaLnBrk="1" hangingPunct="1">
              <a:lnSpc>
                <a:spcPct val="90000"/>
              </a:lnSpc>
              <a:spcBef>
                <a:spcPct val="25000"/>
              </a:spcBef>
              <a:buFont typeface="Wingdings" pitchFamily="2" charset="2"/>
              <a:buNone/>
            </a:pPr>
            <a:r>
              <a:rPr lang="en-US" altLang="zh-CN" sz="2800" dirty="0"/>
              <a:t>SW R5,100(</a:t>
            </a:r>
            <a:r>
              <a:rPr lang="en-US" altLang="zh-CN" sz="2800" dirty="0">
                <a:highlight>
                  <a:srgbClr val="FFFF00"/>
                </a:highlight>
              </a:rPr>
              <a:t>R2</a:t>
            </a:r>
            <a:r>
              <a:rPr lang="en-US" altLang="zh-CN" sz="2800" dirty="0"/>
              <a:t>)</a:t>
            </a:r>
          </a:p>
          <a:p>
            <a:pPr algn="ctr" eaLnBrk="1" hangingPunct="1">
              <a:lnSpc>
                <a:spcPct val="90000"/>
              </a:lnSpc>
              <a:spcBef>
                <a:spcPct val="25000"/>
              </a:spcBef>
              <a:buFont typeface="Wingdings" pitchFamily="2" charset="2"/>
              <a:buNone/>
            </a:pPr>
            <a:r>
              <a:rPr lang="en-US" altLang="zh-CN" sz="2800" dirty="0"/>
              <a:t>ADD R3,R2,</a:t>
            </a:r>
            <a:r>
              <a:rPr lang="en-US" altLang="zh-CN" sz="2800" dirty="0">
                <a:highlight>
                  <a:srgbClr val="FFFF00"/>
                </a:highlight>
              </a:rPr>
              <a:t>R4</a:t>
            </a:r>
          </a:p>
        </p:txBody>
      </p:sp>
    </p:spTree>
    <p:extLst>
      <p:ext uri="{BB962C8B-B14F-4D97-AF65-F5344CB8AC3E}">
        <p14:creationId xmlns:p14="http://schemas.microsoft.com/office/powerpoint/2010/main" val="36386932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r>
              <a:rPr lang="en-US" altLang="zh-CN" sz="3200">
                <a:solidFill>
                  <a:srgbClr val="0000FF"/>
                </a:solidFill>
              </a:rPr>
              <a:t>Answer:</a:t>
            </a:r>
          </a:p>
        </p:txBody>
      </p:sp>
      <p:sp>
        <p:nvSpPr>
          <p:cNvPr id="5123" name="Rectangle 3"/>
          <p:cNvSpPr>
            <a:spLocks noGrp="1" noChangeArrowheads="1"/>
          </p:cNvSpPr>
          <p:nvPr>
            <p:ph type="body" idx="1"/>
          </p:nvPr>
        </p:nvSpPr>
        <p:spPr>
          <a:xfrm>
            <a:off x="1476375" y="2395538"/>
            <a:ext cx="6223000" cy="3732212"/>
          </a:xfrm>
        </p:spPr>
        <p:txBody>
          <a:bodyPr/>
          <a:lstStyle/>
          <a:p>
            <a:pPr algn="ctr" eaLnBrk="1" hangingPunct="1">
              <a:spcBef>
                <a:spcPct val="30000"/>
              </a:spcBef>
              <a:buFont typeface="Wingdings" pitchFamily="2" charset="2"/>
              <a:buNone/>
            </a:pPr>
            <a:r>
              <a:rPr lang="en-US" altLang="zh-CN"/>
              <a:t>ADD </a:t>
            </a:r>
            <a:r>
              <a:rPr lang="en-US" altLang="zh-CN">
                <a:solidFill>
                  <a:srgbClr val="FF00FF"/>
                </a:solidFill>
              </a:rPr>
              <a:t>R2</a:t>
            </a:r>
            <a:r>
              <a:rPr lang="en-US" altLang="zh-CN"/>
              <a:t>,R5,R4</a:t>
            </a:r>
          </a:p>
          <a:p>
            <a:pPr algn="ctr" eaLnBrk="1" hangingPunct="1">
              <a:spcBef>
                <a:spcPct val="30000"/>
              </a:spcBef>
              <a:buFont typeface="Wingdings" pitchFamily="2" charset="2"/>
              <a:buNone/>
            </a:pPr>
            <a:r>
              <a:rPr lang="en-US" altLang="zh-CN"/>
              <a:t>ADD </a:t>
            </a:r>
            <a:r>
              <a:rPr lang="en-US" altLang="zh-CN">
                <a:solidFill>
                  <a:schemeClr val="hlink"/>
                </a:solidFill>
              </a:rPr>
              <a:t>R4</a:t>
            </a:r>
            <a:r>
              <a:rPr lang="en-US" altLang="zh-CN"/>
              <a:t>,</a:t>
            </a:r>
            <a:r>
              <a:rPr lang="en-US" altLang="zh-CN">
                <a:solidFill>
                  <a:srgbClr val="FF00FF"/>
                </a:solidFill>
              </a:rPr>
              <a:t>R2</a:t>
            </a:r>
            <a:r>
              <a:rPr lang="en-US" altLang="zh-CN"/>
              <a:t>,R5</a:t>
            </a:r>
          </a:p>
          <a:p>
            <a:pPr algn="ctr" eaLnBrk="1" hangingPunct="1">
              <a:spcBef>
                <a:spcPct val="30000"/>
              </a:spcBef>
              <a:buFont typeface="Wingdings" pitchFamily="2" charset="2"/>
              <a:buNone/>
            </a:pPr>
            <a:r>
              <a:rPr lang="en-US" altLang="zh-CN"/>
              <a:t>SW R5,100(</a:t>
            </a:r>
            <a:r>
              <a:rPr lang="en-US" altLang="zh-CN">
                <a:solidFill>
                  <a:srgbClr val="FF00FF"/>
                </a:solidFill>
              </a:rPr>
              <a:t>R2</a:t>
            </a:r>
            <a:r>
              <a:rPr lang="en-US" altLang="zh-CN"/>
              <a:t>)</a:t>
            </a:r>
          </a:p>
          <a:p>
            <a:pPr algn="ctr" eaLnBrk="1" hangingPunct="1">
              <a:spcBef>
                <a:spcPct val="30000"/>
              </a:spcBef>
              <a:buFont typeface="Wingdings" pitchFamily="2" charset="2"/>
              <a:buNone/>
            </a:pPr>
            <a:r>
              <a:rPr lang="en-US" altLang="zh-CN"/>
              <a:t>ADD R3,</a:t>
            </a:r>
            <a:r>
              <a:rPr lang="en-US" altLang="zh-CN">
                <a:solidFill>
                  <a:srgbClr val="FF00FF"/>
                </a:solidFill>
              </a:rPr>
              <a:t>R2</a:t>
            </a:r>
            <a:r>
              <a:rPr lang="en-US" altLang="zh-CN"/>
              <a:t>,</a:t>
            </a:r>
            <a:r>
              <a:rPr lang="en-US" altLang="zh-CN">
                <a:solidFill>
                  <a:schemeClr val="hlink"/>
                </a:solidFill>
              </a:rPr>
              <a:t>R4</a:t>
            </a:r>
          </a:p>
          <a:p>
            <a:pPr eaLnBrk="1" hangingPunct="1">
              <a:spcBef>
                <a:spcPct val="30000"/>
              </a:spcBef>
              <a:buFont typeface="Wingdings" pitchFamily="2" charset="2"/>
              <a:buNone/>
            </a:pPr>
            <a:endParaRPr lang="en-US" altLang="zh-CN"/>
          </a:p>
        </p:txBody>
      </p:sp>
    </p:spTree>
    <p:extLst>
      <p:ext uri="{BB962C8B-B14F-4D97-AF65-F5344CB8AC3E}">
        <p14:creationId xmlns:p14="http://schemas.microsoft.com/office/powerpoint/2010/main" val="25161413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 y="12700"/>
            <a:ext cx="8610600" cy="67691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3"/>
          <p:cNvSpPr>
            <a:spLocks noChangeArrowheads="1"/>
          </p:cNvSpPr>
          <p:nvPr/>
        </p:nvSpPr>
        <p:spPr bwMode="auto">
          <a:xfrm>
            <a:off x="457200" y="1447800"/>
            <a:ext cx="1066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1200"/>
              <a:t>ADD </a:t>
            </a:r>
            <a:r>
              <a:rPr kumimoji="1" lang="en-US" altLang="zh-CN" sz="1200" b="1">
                <a:solidFill>
                  <a:srgbClr val="FF00FF"/>
                </a:solidFill>
              </a:rPr>
              <a:t>R2</a:t>
            </a:r>
            <a:r>
              <a:rPr kumimoji="1" lang="en-US" altLang="zh-CN" sz="1200"/>
              <a:t>,R5,R4</a:t>
            </a:r>
          </a:p>
        </p:txBody>
      </p:sp>
      <p:sp>
        <p:nvSpPr>
          <p:cNvPr id="6148" name="Rectangle 4"/>
          <p:cNvSpPr>
            <a:spLocks noChangeArrowheads="1"/>
          </p:cNvSpPr>
          <p:nvPr/>
        </p:nvSpPr>
        <p:spPr bwMode="auto">
          <a:xfrm>
            <a:off x="457200" y="2590800"/>
            <a:ext cx="10668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1200"/>
              <a:t>ADD</a:t>
            </a:r>
            <a:r>
              <a:rPr kumimoji="1" lang="en-US" altLang="zh-CN" sz="1200">
                <a:solidFill>
                  <a:srgbClr val="FF0066"/>
                </a:solidFill>
              </a:rPr>
              <a:t> </a:t>
            </a:r>
            <a:r>
              <a:rPr kumimoji="1" lang="en-US" altLang="zh-CN" sz="1200" b="1">
                <a:solidFill>
                  <a:srgbClr val="FF0066"/>
                </a:solidFill>
              </a:rPr>
              <a:t>R4</a:t>
            </a:r>
            <a:r>
              <a:rPr kumimoji="1" lang="en-US" altLang="zh-CN" sz="1200"/>
              <a:t>,</a:t>
            </a:r>
            <a:r>
              <a:rPr kumimoji="1" lang="en-US" altLang="zh-CN" sz="1200" b="1">
                <a:solidFill>
                  <a:srgbClr val="FF00FF"/>
                </a:solidFill>
              </a:rPr>
              <a:t>R2</a:t>
            </a:r>
            <a:r>
              <a:rPr kumimoji="1" lang="en-US" altLang="zh-CN" sz="1200"/>
              <a:t>,R5</a:t>
            </a:r>
          </a:p>
        </p:txBody>
      </p:sp>
      <p:sp>
        <p:nvSpPr>
          <p:cNvPr id="6149" name="Rectangle 5"/>
          <p:cNvSpPr>
            <a:spLocks noChangeArrowheads="1"/>
          </p:cNvSpPr>
          <p:nvPr/>
        </p:nvSpPr>
        <p:spPr bwMode="auto">
          <a:xfrm>
            <a:off x="457200" y="3810000"/>
            <a:ext cx="1143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1200"/>
              <a:t>SW R5,100(</a:t>
            </a:r>
            <a:r>
              <a:rPr kumimoji="1" lang="en-US" altLang="zh-CN" sz="1200" b="1">
                <a:solidFill>
                  <a:srgbClr val="FF00FF"/>
                </a:solidFill>
              </a:rPr>
              <a:t>R2</a:t>
            </a:r>
            <a:r>
              <a:rPr kumimoji="1" lang="en-US" altLang="zh-CN" sz="1200"/>
              <a:t>)</a:t>
            </a:r>
          </a:p>
        </p:txBody>
      </p:sp>
      <p:sp>
        <p:nvSpPr>
          <p:cNvPr id="6150" name="Rectangle 6"/>
          <p:cNvSpPr>
            <a:spLocks noChangeArrowheads="1"/>
          </p:cNvSpPr>
          <p:nvPr/>
        </p:nvSpPr>
        <p:spPr bwMode="auto">
          <a:xfrm>
            <a:off x="457200" y="5029200"/>
            <a:ext cx="1143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1200" dirty="0"/>
              <a:t>ADD R3,</a:t>
            </a:r>
            <a:r>
              <a:rPr kumimoji="1" lang="en-US" altLang="zh-CN" sz="1200" b="1" dirty="0">
                <a:solidFill>
                  <a:srgbClr val="FF00FF"/>
                </a:solidFill>
              </a:rPr>
              <a:t>R2</a:t>
            </a:r>
            <a:r>
              <a:rPr kumimoji="1" lang="en-US" altLang="zh-CN" sz="1200" dirty="0"/>
              <a:t>,</a:t>
            </a:r>
            <a:r>
              <a:rPr kumimoji="1" lang="en-US" altLang="zh-CN" sz="1200" b="1" dirty="0">
                <a:solidFill>
                  <a:srgbClr val="FF0066"/>
                </a:solidFill>
              </a:rPr>
              <a:t>R4</a:t>
            </a:r>
          </a:p>
        </p:txBody>
      </p:sp>
      <p:sp>
        <p:nvSpPr>
          <p:cNvPr id="6151" name="Rectangle 7"/>
          <p:cNvSpPr>
            <a:spLocks noChangeArrowheads="1"/>
          </p:cNvSpPr>
          <p:nvPr/>
        </p:nvSpPr>
        <p:spPr bwMode="auto">
          <a:xfrm>
            <a:off x="457200" y="5791200"/>
            <a:ext cx="11430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endParaRPr kumimoji="1" lang="zh-CN" altLang="zh-CN" sz="1200"/>
          </a:p>
        </p:txBody>
      </p:sp>
      <p:sp>
        <p:nvSpPr>
          <p:cNvPr id="6152" name="Line 8"/>
          <p:cNvSpPr>
            <a:spLocks noChangeShapeType="1"/>
          </p:cNvSpPr>
          <p:nvPr/>
        </p:nvSpPr>
        <p:spPr bwMode="auto">
          <a:xfrm>
            <a:off x="4876800" y="1524000"/>
            <a:ext cx="381000" cy="1295400"/>
          </a:xfrm>
          <a:prstGeom prst="line">
            <a:avLst/>
          </a:prstGeom>
          <a:noFill/>
          <a:ln w="38100">
            <a:solidFill>
              <a:srgbClr val="FF00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53" name="Line 9"/>
          <p:cNvSpPr>
            <a:spLocks noChangeShapeType="1"/>
          </p:cNvSpPr>
          <p:nvPr/>
        </p:nvSpPr>
        <p:spPr bwMode="auto">
          <a:xfrm>
            <a:off x="6172200" y="1524000"/>
            <a:ext cx="304800" cy="2209800"/>
          </a:xfrm>
          <a:prstGeom prst="line">
            <a:avLst/>
          </a:prstGeom>
          <a:noFill/>
          <a:ln w="38100">
            <a:solidFill>
              <a:srgbClr val="FF00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54" name="Line 10"/>
          <p:cNvSpPr>
            <a:spLocks noChangeShapeType="1"/>
          </p:cNvSpPr>
          <p:nvPr/>
        </p:nvSpPr>
        <p:spPr bwMode="auto">
          <a:xfrm>
            <a:off x="6781800" y="1600200"/>
            <a:ext cx="0" cy="3352800"/>
          </a:xfrm>
          <a:prstGeom prst="line">
            <a:avLst/>
          </a:prstGeom>
          <a:noFill/>
          <a:ln w="38100">
            <a:solidFill>
              <a:srgbClr val="FF00FF"/>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55" name="Line 11"/>
          <p:cNvSpPr>
            <a:spLocks noChangeShapeType="1"/>
          </p:cNvSpPr>
          <p:nvPr/>
        </p:nvSpPr>
        <p:spPr bwMode="auto">
          <a:xfrm>
            <a:off x="7391400" y="2667000"/>
            <a:ext cx="304800" cy="2514600"/>
          </a:xfrm>
          <a:prstGeom prst="line">
            <a:avLst/>
          </a:prstGeom>
          <a:noFill/>
          <a:ln w="38100">
            <a:solidFill>
              <a:schemeClr val="hlink"/>
            </a:solidFill>
            <a:prstDash val="sysDot"/>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6156" name="Text Box 12"/>
          <p:cNvSpPr txBox="1">
            <a:spLocks noChangeArrowheads="1"/>
          </p:cNvSpPr>
          <p:nvPr/>
        </p:nvSpPr>
        <p:spPr bwMode="auto">
          <a:xfrm>
            <a:off x="2727325" y="6053138"/>
            <a:ext cx="279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t>Page84 Figure 3.10</a:t>
            </a:r>
          </a:p>
        </p:txBody>
      </p:sp>
      <p:sp>
        <p:nvSpPr>
          <p:cNvPr id="6157" name="Line 13"/>
          <p:cNvSpPr>
            <a:spLocks noChangeShapeType="1"/>
          </p:cNvSpPr>
          <p:nvPr/>
        </p:nvSpPr>
        <p:spPr bwMode="auto">
          <a:xfrm>
            <a:off x="6516688" y="1268413"/>
            <a:ext cx="28733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58" name="Line 14"/>
          <p:cNvSpPr>
            <a:spLocks noChangeShapeType="1"/>
          </p:cNvSpPr>
          <p:nvPr/>
        </p:nvSpPr>
        <p:spPr bwMode="auto">
          <a:xfrm>
            <a:off x="6516688" y="1268413"/>
            <a:ext cx="0" cy="50482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59" name="Line 15"/>
          <p:cNvSpPr>
            <a:spLocks noChangeShapeType="1"/>
          </p:cNvSpPr>
          <p:nvPr/>
        </p:nvSpPr>
        <p:spPr bwMode="auto">
          <a:xfrm>
            <a:off x="6516688" y="1773238"/>
            <a:ext cx="28733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60" name="Line 16"/>
          <p:cNvSpPr>
            <a:spLocks noChangeShapeType="1"/>
          </p:cNvSpPr>
          <p:nvPr/>
        </p:nvSpPr>
        <p:spPr bwMode="auto">
          <a:xfrm>
            <a:off x="6732588" y="4868863"/>
            <a:ext cx="28733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61" name="Line 17"/>
          <p:cNvSpPr>
            <a:spLocks noChangeShapeType="1"/>
          </p:cNvSpPr>
          <p:nvPr/>
        </p:nvSpPr>
        <p:spPr bwMode="auto">
          <a:xfrm>
            <a:off x="7019925" y="4868863"/>
            <a:ext cx="0" cy="504825"/>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62" name="Line 18"/>
          <p:cNvSpPr>
            <a:spLocks noChangeShapeType="1"/>
          </p:cNvSpPr>
          <p:nvPr/>
        </p:nvSpPr>
        <p:spPr bwMode="auto">
          <a:xfrm>
            <a:off x="6732588" y="5373688"/>
            <a:ext cx="287337" cy="0"/>
          </a:xfrm>
          <a:prstGeom prst="line">
            <a:avLst/>
          </a:prstGeom>
          <a:noFill/>
          <a:ln w="28575">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
        <p:nvSpPr>
          <p:cNvPr id="6163" name="Line 19"/>
          <p:cNvSpPr>
            <a:spLocks noChangeShapeType="1"/>
          </p:cNvSpPr>
          <p:nvPr/>
        </p:nvSpPr>
        <p:spPr bwMode="auto">
          <a:xfrm>
            <a:off x="3059113" y="404813"/>
            <a:ext cx="5041900" cy="0"/>
          </a:xfrm>
          <a:prstGeom prst="line">
            <a:avLst/>
          </a:prstGeom>
          <a:noFill/>
          <a:ln w="38100">
            <a:solidFill>
              <a:srgbClr val="008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endParaRPr lang="zh-CN" altLang="en-US"/>
          </a:p>
        </p:txBody>
      </p:sp>
    </p:spTree>
    <p:extLst>
      <p:ext uri="{BB962C8B-B14F-4D97-AF65-F5344CB8AC3E}">
        <p14:creationId xmlns:p14="http://schemas.microsoft.com/office/powerpoint/2010/main" val="11943828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body" idx="1"/>
          </p:nvPr>
        </p:nvSpPr>
        <p:spPr>
          <a:xfrm>
            <a:off x="468313" y="2017713"/>
            <a:ext cx="8486775" cy="4114800"/>
          </a:xfrm>
        </p:spPr>
        <p:txBody>
          <a:bodyPr/>
          <a:lstStyle/>
          <a:p>
            <a:pPr eaLnBrk="1" hangingPunct="1">
              <a:buFont typeface="Wingdings" pitchFamily="2" charset="2"/>
              <a:buNone/>
            </a:pPr>
            <a:r>
              <a:rPr lang="en-US" altLang="zh-CN" sz="2800" dirty="0"/>
              <a:t>	</a:t>
            </a:r>
            <a:r>
              <a:rPr lang="en-US" altLang="zh-CN" b="1" dirty="0">
                <a:solidFill>
                  <a:srgbClr val="0000FF"/>
                </a:solidFill>
              </a:rPr>
              <a:t>3.2</a:t>
            </a:r>
            <a:r>
              <a:rPr lang="en-US" altLang="zh-CN" dirty="0"/>
              <a:t> How could we modify the following  code to make use of a delayed branch slot?</a:t>
            </a:r>
          </a:p>
          <a:p>
            <a:pPr eaLnBrk="1" hangingPunct="1">
              <a:buFont typeface="Wingdings" pitchFamily="2" charset="2"/>
              <a:buNone/>
            </a:pPr>
            <a:r>
              <a:rPr lang="en-US" altLang="zh-CN" dirty="0">
                <a:solidFill>
                  <a:srgbClr val="CC0000"/>
                </a:solidFill>
              </a:rPr>
              <a:t>  </a:t>
            </a:r>
            <a:r>
              <a:rPr lang="zh-CN" altLang="en-US" dirty="0">
                <a:solidFill>
                  <a:srgbClr val="CC0000"/>
                </a:solidFill>
              </a:rPr>
              <a:t>如何修改下面代码</a:t>
            </a:r>
            <a:r>
              <a:rPr lang="en-US" altLang="zh-CN" dirty="0">
                <a:solidFill>
                  <a:srgbClr val="CC0000"/>
                </a:solidFill>
              </a:rPr>
              <a:t>,</a:t>
            </a:r>
            <a:r>
              <a:rPr lang="zh-CN" altLang="en-US" dirty="0">
                <a:solidFill>
                  <a:srgbClr val="CC0000"/>
                </a:solidFill>
              </a:rPr>
              <a:t>来利用一个延迟槽？</a:t>
            </a:r>
          </a:p>
          <a:p>
            <a:pPr eaLnBrk="1" hangingPunct="1">
              <a:buFont typeface="Wingdings" pitchFamily="2" charset="2"/>
              <a:buNone/>
            </a:pPr>
            <a:endParaRPr lang="zh-CN" altLang="en-US" dirty="0">
              <a:solidFill>
                <a:srgbClr val="CC0000"/>
              </a:solidFill>
            </a:endParaRPr>
          </a:p>
          <a:p>
            <a:pPr eaLnBrk="1" hangingPunct="1">
              <a:buFont typeface="Wingdings" pitchFamily="2" charset="2"/>
              <a:buNone/>
            </a:pPr>
            <a:r>
              <a:rPr lang="zh-CN" altLang="en-US" dirty="0"/>
              <a:t>         </a:t>
            </a:r>
            <a:r>
              <a:rPr lang="en-US" altLang="zh-CN" dirty="0"/>
              <a:t>Loop:  </a:t>
            </a:r>
            <a:r>
              <a:rPr lang="en-US" altLang="zh-CN" dirty="0">
                <a:solidFill>
                  <a:srgbClr val="FF0000"/>
                </a:solidFill>
              </a:rPr>
              <a:t>LW R2,100(R3)</a:t>
            </a:r>
          </a:p>
          <a:p>
            <a:pPr eaLnBrk="1" hangingPunct="1">
              <a:buFont typeface="Wingdings" pitchFamily="2" charset="2"/>
              <a:buNone/>
            </a:pPr>
            <a:r>
              <a:rPr lang="en-US" altLang="zh-CN" dirty="0"/>
              <a:t>                   ADDI R3,R3,#4</a:t>
            </a:r>
          </a:p>
          <a:p>
            <a:pPr eaLnBrk="1" hangingPunct="1">
              <a:buFont typeface="Wingdings" pitchFamily="2" charset="2"/>
              <a:buNone/>
            </a:pPr>
            <a:r>
              <a:rPr lang="en-US" altLang="zh-CN" dirty="0"/>
              <a:t>                   BEQ R3,R4,Loop</a:t>
            </a:r>
          </a:p>
        </p:txBody>
      </p:sp>
    </p:spTree>
    <p:extLst>
      <p:ext uri="{BB962C8B-B14F-4D97-AF65-F5344CB8AC3E}">
        <p14:creationId xmlns:p14="http://schemas.microsoft.com/office/powerpoint/2010/main" val="41042444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p:txBody>
          <a:bodyPr/>
          <a:lstStyle/>
          <a:p>
            <a:fld id="{B92DA961-BE3D-4A31-A314-3DE14F1B8772}" type="slidenum">
              <a:rPr lang="en-US" altLang="zh-CN"/>
              <a:pPr/>
              <a:t>2</a:t>
            </a:fld>
            <a:endParaRPr lang="en-US" altLang="zh-CN"/>
          </a:p>
        </p:txBody>
      </p:sp>
      <p:sp>
        <p:nvSpPr>
          <p:cNvPr id="63490" name="Rectangle 2"/>
          <p:cNvSpPr>
            <a:spLocks noGrp="1" noChangeArrowheads="1"/>
          </p:cNvSpPr>
          <p:nvPr>
            <p:ph type="title"/>
          </p:nvPr>
        </p:nvSpPr>
        <p:spPr>
          <a:xfrm>
            <a:off x="323850" y="0"/>
            <a:ext cx="8620125" cy="1125538"/>
          </a:xfrm>
          <a:solidFill>
            <a:schemeClr val="bg1"/>
          </a:solidFill>
        </p:spPr>
        <p:txBody>
          <a:bodyPr/>
          <a:lstStyle/>
          <a:p>
            <a:r>
              <a:rPr lang="en-US" altLang="zh-CN" sz="3200">
                <a:solidFill>
                  <a:srgbClr val="0000FF"/>
                </a:solidFill>
                <a:ea typeface="楷体_GB2312" pitchFamily="49" charset="-122"/>
              </a:rPr>
              <a:t>Answer:</a:t>
            </a:r>
          </a:p>
        </p:txBody>
      </p:sp>
      <p:sp>
        <p:nvSpPr>
          <p:cNvPr id="63491" name="Rectangle 3"/>
          <p:cNvSpPr>
            <a:spLocks noGrp="1" noChangeArrowheads="1"/>
          </p:cNvSpPr>
          <p:nvPr>
            <p:ph type="body" sz="half" idx="1"/>
          </p:nvPr>
        </p:nvSpPr>
        <p:spPr>
          <a:xfrm>
            <a:off x="395288" y="1125538"/>
            <a:ext cx="8497887" cy="1439862"/>
          </a:xfrm>
          <a:solidFill>
            <a:schemeClr val="bg1"/>
          </a:solidFill>
        </p:spPr>
        <p:txBody>
          <a:bodyPr>
            <a:noAutofit/>
          </a:bodyPr>
          <a:lstStyle/>
          <a:p>
            <a:pPr>
              <a:lnSpc>
                <a:spcPct val="90000"/>
              </a:lnSpc>
              <a:buFont typeface="Wingdings" pitchFamily="2" charset="2"/>
              <a:buNone/>
            </a:pPr>
            <a:r>
              <a:rPr lang="en-US" altLang="zh-CN" sz="2400" dirty="0">
                <a:ea typeface="楷体_GB2312" pitchFamily="49" charset="-122"/>
              </a:rPr>
              <a:t>(1) Assume: </a:t>
            </a:r>
            <a:r>
              <a:rPr lang="en-US" altLang="zh-CN" sz="2400" dirty="0"/>
              <a:t>the fraction of the time enhancement 3 must be used to achieve an overall speedup of 10 is x.  </a:t>
            </a:r>
            <a:r>
              <a:rPr lang="zh-CN" altLang="en-US" sz="2400" dirty="0">
                <a:solidFill>
                  <a:srgbClr val="CC0000"/>
                </a:solidFill>
              </a:rPr>
              <a:t>设增强</a:t>
            </a:r>
            <a:r>
              <a:rPr lang="en-US" altLang="zh-CN" sz="2400" dirty="0">
                <a:solidFill>
                  <a:srgbClr val="CC0000"/>
                </a:solidFill>
              </a:rPr>
              <a:t>3</a:t>
            </a:r>
            <a:r>
              <a:rPr lang="zh-CN" altLang="en-US" sz="2400" dirty="0">
                <a:solidFill>
                  <a:srgbClr val="CC0000"/>
                </a:solidFill>
              </a:rPr>
              <a:t>这个未知变量为</a:t>
            </a:r>
            <a:r>
              <a:rPr lang="en-US" altLang="zh-CN" sz="2400" dirty="0">
                <a:solidFill>
                  <a:srgbClr val="CC0000"/>
                </a:solidFill>
              </a:rPr>
              <a:t>x</a:t>
            </a:r>
            <a:endParaRPr lang="en-US" altLang="zh-CN" sz="2400" dirty="0">
              <a:solidFill>
                <a:srgbClr val="CC0000"/>
              </a:solidFill>
              <a:ea typeface="楷体_GB2312" pitchFamily="49" charset="-122"/>
            </a:endParaRPr>
          </a:p>
          <a:p>
            <a:pPr>
              <a:lnSpc>
                <a:spcPct val="90000"/>
              </a:lnSpc>
              <a:buFont typeface="Wingdings" pitchFamily="2" charset="2"/>
              <a:buNone/>
            </a:pPr>
            <a:endParaRPr lang="en-US" altLang="zh-CN" sz="2400" dirty="0">
              <a:solidFill>
                <a:srgbClr val="CC0000"/>
              </a:solidFill>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endParaRPr lang="en-US" altLang="zh-CN" sz="2400" dirty="0">
              <a:ea typeface="楷体_GB2312" pitchFamily="49" charset="-122"/>
            </a:endParaRPr>
          </a:p>
          <a:p>
            <a:pPr>
              <a:lnSpc>
                <a:spcPct val="80000"/>
              </a:lnSpc>
              <a:buFont typeface="Wingdings" pitchFamily="2" charset="2"/>
              <a:buNone/>
            </a:pPr>
            <a:r>
              <a:rPr lang="en-US" altLang="zh-CN" sz="2400" dirty="0">
                <a:solidFill>
                  <a:srgbClr val="0000FF"/>
                </a:solidFill>
                <a:ea typeface="楷体_GB2312" pitchFamily="49" charset="-122"/>
              </a:rPr>
              <a:t>So , x=45%</a:t>
            </a:r>
            <a:endParaRPr lang="en-US" altLang="zh-CN" sz="2400" dirty="0">
              <a:ea typeface="楷体_GB2312" pitchFamily="49" charset="-122"/>
            </a:endParaRPr>
          </a:p>
        </p:txBody>
      </p:sp>
      <p:graphicFrame>
        <p:nvGraphicFramePr>
          <p:cNvPr id="63493" name="Object 5"/>
          <p:cNvGraphicFramePr>
            <a:graphicFrameLocks noChangeAspect="1"/>
          </p:cNvGraphicFramePr>
          <p:nvPr/>
        </p:nvGraphicFramePr>
        <p:xfrm>
          <a:off x="468313" y="4292600"/>
          <a:ext cx="8424862" cy="1393825"/>
        </p:xfrm>
        <a:graphic>
          <a:graphicData uri="http://schemas.openxmlformats.org/presentationml/2006/ole">
            <mc:AlternateContent xmlns:mc="http://schemas.openxmlformats.org/markup-compatibility/2006">
              <mc:Choice xmlns:v="urn:schemas-microsoft-com:vml" Requires="v">
                <p:oleObj name="Equation" r:id="rId2" imgW="2743200" imgH="583920" progId="Equation.3">
                  <p:embed/>
                </p:oleObj>
              </mc:Choice>
              <mc:Fallback>
                <p:oleObj name="Equation" r:id="rId2" imgW="2743200" imgH="5839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8313" y="4292600"/>
                        <a:ext cx="8424862" cy="1393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4" name="Object 6"/>
          <p:cNvGraphicFramePr>
            <a:graphicFrameLocks noGrp="1" noChangeAspect="1"/>
          </p:cNvGraphicFramePr>
          <p:nvPr>
            <p:ph sz="half" idx="2"/>
          </p:nvPr>
        </p:nvGraphicFramePr>
        <p:xfrm>
          <a:off x="395288" y="2636838"/>
          <a:ext cx="8497887" cy="1552575"/>
        </p:xfrm>
        <a:graphic>
          <a:graphicData uri="http://schemas.openxmlformats.org/presentationml/2006/ole">
            <mc:AlternateContent xmlns:mc="http://schemas.openxmlformats.org/markup-compatibility/2006">
              <mc:Choice xmlns:v="urn:schemas-microsoft-com:vml" Requires="v">
                <p:oleObj name="公式" r:id="rId4" imgW="3136680" imgH="609480" progId="Equation.3">
                  <p:embed/>
                </p:oleObj>
              </mc:Choice>
              <mc:Fallback>
                <p:oleObj name="公式" r:id="rId4" imgW="3136680" imgH="609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5288" y="2636838"/>
                        <a:ext cx="8497887" cy="1552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1655668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body" idx="1"/>
          </p:nvPr>
        </p:nvSpPr>
        <p:spPr/>
        <p:txBody>
          <a:bodyPr/>
          <a:lstStyle/>
          <a:p>
            <a:pPr eaLnBrk="1" hangingPunct="1">
              <a:buFont typeface="Wingdings" pitchFamily="2" charset="2"/>
              <a:buNone/>
            </a:pPr>
            <a:r>
              <a:rPr lang="en-US" altLang="zh-CN">
                <a:solidFill>
                  <a:srgbClr val="0000FF"/>
                </a:solidFill>
              </a:rPr>
              <a:t>Answer:</a:t>
            </a:r>
          </a:p>
          <a:p>
            <a:pPr eaLnBrk="1" hangingPunct="1">
              <a:buFont typeface="Wingdings" pitchFamily="2" charset="2"/>
              <a:buNone/>
            </a:pPr>
            <a:r>
              <a:rPr lang="en-US" altLang="zh-CN" sz="2400">
                <a:solidFill>
                  <a:schemeClr val="hlink"/>
                </a:solidFill>
              </a:rPr>
              <a:t>                             LW R2,100(R3)</a:t>
            </a:r>
          </a:p>
          <a:p>
            <a:pPr eaLnBrk="1" hangingPunct="1">
              <a:buFont typeface="Wingdings" pitchFamily="2" charset="2"/>
              <a:buNone/>
            </a:pPr>
            <a:r>
              <a:rPr lang="en-US" altLang="zh-CN" sz="2400"/>
              <a:t>                   </a:t>
            </a:r>
            <a:r>
              <a:rPr lang="en-US" altLang="zh-CN" sz="2400">
                <a:solidFill>
                  <a:srgbClr val="0000FF"/>
                </a:solidFill>
              </a:rPr>
              <a:t>Loop:</a:t>
            </a:r>
            <a:r>
              <a:rPr lang="en-US" altLang="zh-CN" sz="2400"/>
              <a:t> ADDI </a:t>
            </a:r>
            <a:r>
              <a:rPr lang="en-US" altLang="zh-CN" sz="2400">
                <a:solidFill>
                  <a:srgbClr val="FF00FF"/>
                </a:solidFill>
              </a:rPr>
              <a:t>R3</a:t>
            </a:r>
            <a:r>
              <a:rPr lang="en-US" altLang="zh-CN" sz="2400"/>
              <a:t>,R3,#4</a:t>
            </a:r>
          </a:p>
          <a:p>
            <a:pPr algn="ctr" eaLnBrk="1" hangingPunct="1">
              <a:buFont typeface="Wingdings" pitchFamily="2" charset="2"/>
              <a:buNone/>
            </a:pPr>
            <a:r>
              <a:rPr lang="en-US" altLang="zh-CN" sz="2400"/>
              <a:t> BEQ </a:t>
            </a:r>
            <a:r>
              <a:rPr lang="en-US" altLang="zh-CN" sz="2400">
                <a:solidFill>
                  <a:srgbClr val="FF00FF"/>
                </a:solidFill>
              </a:rPr>
              <a:t>R3</a:t>
            </a:r>
            <a:r>
              <a:rPr lang="en-US" altLang="zh-CN" sz="2400"/>
              <a:t>,R4,Loop</a:t>
            </a:r>
          </a:p>
        </p:txBody>
      </p:sp>
      <p:sp>
        <p:nvSpPr>
          <p:cNvPr id="8195" name="Rectangle 3"/>
          <p:cNvSpPr>
            <a:spLocks noChangeArrowheads="1"/>
          </p:cNvSpPr>
          <p:nvPr/>
        </p:nvSpPr>
        <p:spPr bwMode="auto">
          <a:xfrm>
            <a:off x="3779838" y="4005263"/>
            <a:ext cx="2667000" cy="3810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spcBef>
                <a:spcPct val="20000"/>
              </a:spcBef>
              <a:buClr>
                <a:schemeClr val="folHlink"/>
              </a:buClr>
              <a:buSzPct val="60000"/>
              <a:buFont typeface="Wingdings" pitchFamily="2" charset="2"/>
              <a:buNone/>
            </a:pPr>
            <a:r>
              <a:rPr kumimoji="1" lang="en-US" altLang="zh-CN" sz="2400">
                <a:solidFill>
                  <a:schemeClr val="hlink"/>
                </a:solidFill>
              </a:rPr>
              <a:t>LW R2,100(R3)</a:t>
            </a:r>
          </a:p>
        </p:txBody>
      </p:sp>
      <p:sp>
        <p:nvSpPr>
          <p:cNvPr id="8196" name="Text Box 4"/>
          <p:cNvSpPr txBox="1">
            <a:spLocks noChangeArrowheads="1"/>
          </p:cNvSpPr>
          <p:nvPr/>
        </p:nvSpPr>
        <p:spPr bwMode="auto">
          <a:xfrm>
            <a:off x="827088" y="4005263"/>
            <a:ext cx="2459037"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b="1"/>
              <a:t>Delayed branch slot</a:t>
            </a:r>
          </a:p>
        </p:txBody>
      </p:sp>
      <p:sp>
        <p:nvSpPr>
          <p:cNvPr id="8197" name="Line 5"/>
          <p:cNvSpPr>
            <a:spLocks noChangeShapeType="1"/>
          </p:cNvSpPr>
          <p:nvPr/>
        </p:nvSpPr>
        <p:spPr bwMode="auto">
          <a:xfrm>
            <a:off x="3203575" y="4221163"/>
            <a:ext cx="457200" cy="0"/>
          </a:xfrm>
          <a:prstGeom prst="line">
            <a:avLst/>
          </a:prstGeom>
          <a:noFill/>
          <a:ln w="38100">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Tree>
    <p:extLst>
      <p:ext uri="{BB962C8B-B14F-4D97-AF65-F5344CB8AC3E}">
        <p14:creationId xmlns:p14="http://schemas.microsoft.com/office/powerpoint/2010/main" val="3375672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xfrm>
            <a:off x="107950" y="333375"/>
            <a:ext cx="8820150" cy="6191250"/>
          </a:xfrm>
          <a:solidFill>
            <a:schemeClr val="bg1"/>
          </a:solidFill>
        </p:spPr>
        <p:txBody>
          <a:bodyPr>
            <a:normAutofit/>
          </a:bodyPr>
          <a:lstStyle/>
          <a:p>
            <a:pPr eaLnBrk="1" hangingPunct="1">
              <a:buFont typeface="Wingdings" pitchFamily="2" charset="2"/>
              <a:buNone/>
            </a:pPr>
            <a:r>
              <a:rPr lang="en-US" altLang="zh-CN" sz="2800" b="1" dirty="0">
                <a:solidFill>
                  <a:srgbClr val="0000FF"/>
                </a:solidFill>
              </a:rPr>
              <a:t>3.4</a:t>
            </a:r>
            <a:r>
              <a:rPr lang="en-US" altLang="zh-CN" sz="2800" dirty="0"/>
              <a:t> Using the following code fragment:</a:t>
            </a:r>
          </a:p>
          <a:p>
            <a:pPr eaLnBrk="1" hangingPunct="1">
              <a:buFont typeface="Wingdings" pitchFamily="2" charset="2"/>
              <a:buNone/>
            </a:pPr>
            <a:r>
              <a:rPr lang="en-US" altLang="zh-CN" sz="2800" dirty="0"/>
              <a:t>Loop: LW 	R1, 0(R2);       load R1 from address 0+R2</a:t>
            </a:r>
          </a:p>
          <a:p>
            <a:pPr eaLnBrk="1" hangingPunct="1">
              <a:buFont typeface="Wingdings" pitchFamily="2" charset="2"/>
              <a:buNone/>
            </a:pPr>
            <a:r>
              <a:rPr lang="en-US" altLang="zh-CN" sz="2800" dirty="0"/>
              <a:t>		ADDI   R1, R1, #1;   R1=R1+1    </a:t>
            </a:r>
          </a:p>
          <a:p>
            <a:pPr eaLnBrk="1" hangingPunct="1">
              <a:buFont typeface="Wingdings" pitchFamily="2" charset="2"/>
              <a:buNone/>
            </a:pPr>
            <a:r>
              <a:rPr lang="en-US" altLang="zh-CN" sz="2800" dirty="0"/>
              <a:t>		SW	0(R2), R1;	     store R1 at address 0+R2</a:t>
            </a:r>
          </a:p>
          <a:p>
            <a:pPr eaLnBrk="1" hangingPunct="1">
              <a:buFont typeface="Wingdings" pitchFamily="2" charset="2"/>
              <a:buNone/>
            </a:pPr>
            <a:r>
              <a:rPr lang="en-US" altLang="zh-CN" sz="2800" dirty="0"/>
              <a:t>		ADDI  R2, R2, #4;    R2=R2+4</a:t>
            </a:r>
          </a:p>
          <a:p>
            <a:pPr eaLnBrk="1" hangingPunct="1">
              <a:buFont typeface="Wingdings" pitchFamily="2" charset="2"/>
              <a:buNone/>
            </a:pPr>
            <a:r>
              <a:rPr lang="en-US" altLang="zh-CN" sz="2800" dirty="0"/>
              <a:t>		SUB	R4, R3, R2;	     R4=R3-R2</a:t>
            </a:r>
          </a:p>
          <a:p>
            <a:pPr eaLnBrk="1" hangingPunct="1">
              <a:buFont typeface="Wingdings" pitchFamily="2" charset="2"/>
              <a:buNone/>
            </a:pPr>
            <a:r>
              <a:rPr lang="en-US" altLang="zh-CN" sz="2800" dirty="0"/>
              <a:t>		BNEZ  R4, Loop;	     Branch to loop if R4!=0	</a:t>
            </a:r>
          </a:p>
          <a:p>
            <a:pPr eaLnBrk="1" hangingPunct="1">
              <a:buFont typeface="Wingdings" pitchFamily="2" charset="2"/>
              <a:buNone/>
            </a:pPr>
            <a:r>
              <a:rPr lang="en-US" altLang="zh-CN" sz="2800" dirty="0"/>
              <a:t>   Assume that the initial value of R3 is R2+396.</a:t>
            </a:r>
          </a:p>
          <a:p>
            <a:pPr eaLnBrk="1" hangingPunct="1">
              <a:buFont typeface="Wingdings" pitchFamily="2" charset="2"/>
              <a:buNone/>
            </a:pPr>
            <a:r>
              <a:rPr lang="en-US" altLang="zh-CN" sz="2800" dirty="0"/>
              <a:t>	Throughout this exercise use the classic RISC five-stage integer pipeline and assume all memory access take 1 clock cycle. </a:t>
            </a:r>
            <a:endParaRPr lang="zh-CN" altLang="en-US" sz="2800" dirty="0">
              <a:solidFill>
                <a:srgbClr val="CC0000"/>
              </a:solidFill>
            </a:endParaRPr>
          </a:p>
        </p:txBody>
      </p:sp>
    </p:spTree>
    <p:extLst>
      <p:ext uri="{BB962C8B-B14F-4D97-AF65-F5344CB8AC3E}">
        <p14:creationId xmlns:p14="http://schemas.microsoft.com/office/powerpoint/2010/main" val="211524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body" idx="1"/>
          </p:nvPr>
        </p:nvSpPr>
        <p:spPr>
          <a:xfrm>
            <a:off x="36513" y="115888"/>
            <a:ext cx="8999537" cy="6669087"/>
          </a:xfrm>
          <a:solidFill>
            <a:schemeClr val="bg1"/>
          </a:solidFill>
        </p:spPr>
        <p:txBody>
          <a:bodyPr lIns="54000" rIns="54000"/>
          <a:lstStyle/>
          <a:p>
            <a:pPr eaLnBrk="1" hangingPunct="1">
              <a:buFont typeface="Wingdings" pitchFamily="2" charset="2"/>
              <a:buNone/>
            </a:pPr>
            <a:r>
              <a:rPr lang="en-US" altLang="zh-CN" sz="2400" dirty="0"/>
              <a:t>	</a:t>
            </a:r>
            <a:r>
              <a:rPr lang="en-US" altLang="zh-CN" sz="3000" dirty="0"/>
              <a:t>A. </a:t>
            </a:r>
          </a:p>
          <a:p>
            <a:pPr eaLnBrk="1" hangingPunct="1">
              <a:buFont typeface="Wingdings" pitchFamily="2" charset="2"/>
              <a:buNone/>
            </a:pPr>
            <a:r>
              <a:rPr lang="en-US" altLang="zh-CN" sz="3000" dirty="0"/>
              <a:t>   Show the timing of this instruction sequence for the RISC pipeline without any forwarding or bypassing hardware but assuming a register read and a write in the same clock cycle </a:t>
            </a:r>
            <a:r>
              <a:rPr lang="en-US" altLang="zh-CN" sz="3000" dirty="0">
                <a:latin typeface="Arial" charset="0"/>
              </a:rPr>
              <a:t>“</a:t>
            </a:r>
            <a:r>
              <a:rPr lang="en-US" altLang="zh-CN" sz="3000" dirty="0"/>
              <a:t>forwards</a:t>
            </a:r>
            <a:r>
              <a:rPr lang="en-US" altLang="zh-CN" sz="3000" dirty="0">
                <a:latin typeface="Arial" charset="0"/>
              </a:rPr>
              <a:t>”</a:t>
            </a:r>
            <a:r>
              <a:rPr lang="en-US" altLang="zh-CN" sz="3000" dirty="0"/>
              <a:t> through the register file. </a:t>
            </a:r>
            <a:r>
              <a:rPr lang="en-US" altLang="zh-CN" sz="3000" dirty="0">
                <a:highlight>
                  <a:srgbClr val="FFFF00"/>
                </a:highlight>
              </a:rPr>
              <a:t>Assume that the branch is handled by flushing the pipeline. </a:t>
            </a:r>
            <a:r>
              <a:rPr lang="en-US" altLang="zh-CN" sz="3000" dirty="0"/>
              <a:t>If all memory references take 1 cycle, how many cycles does this loop take to execute? </a:t>
            </a:r>
          </a:p>
        </p:txBody>
      </p:sp>
    </p:spTree>
    <p:extLst>
      <p:ext uri="{BB962C8B-B14F-4D97-AF65-F5344CB8AC3E}">
        <p14:creationId xmlns:p14="http://schemas.microsoft.com/office/powerpoint/2010/main" val="42047162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body" idx="1"/>
          </p:nvPr>
        </p:nvSpPr>
        <p:spPr>
          <a:xfrm>
            <a:off x="179388" y="333375"/>
            <a:ext cx="8785225" cy="6191250"/>
          </a:xfrm>
          <a:solidFill>
            <a:schemeClr val="bg1"/>
          </a:solidFill>
        </p:spPr>
        <p:txBody>
          <a:bodyPr/>
          <a:lstStyle/>
          <a:p>
            <a:pPr eaLnBrk="1" hangingPunct="1">
              <a:buFont typeface="Wingdings" pitchFamily="2" charset="2"/>
              <a:buNone/>
            </a:pPr>
            <a:r>
              <a:rPr lang="en-US" altLang="zh-CN" sz="2400" dirty="0"/>
              <a:t>	</a:t>
            </a:r>
            <a:r>
              <a:rPr lang="en-US" altLang="zh-CN" sz="2800" dirty="0"/>
              <a:t>B. </a:t>
            </a:r>
          </a:p>
          <a:p>
            <a:pPr eaLnBrk="1" hangingPunct="1">
              <a:buFont typeface="Wingdings" pitchFamily="2" charset="2"/>
              <a:buNone/>
            </a:pPr>
            <a:r>
              <a:rPr lang="en-US" altLang="zh-CN" sz="2800" dirty="0"/>
              <a:t>   Show the timing of this instruction sequence for the RISC pipeline </a:t>
            </a:r>
            <a:r>
              <a:rPr lang="en-US" altLang="zh-CN" sz="2800" dirty="0">
                <a:solidFill>
                  <a:srgbClr val="0000FF"/>
                </a:solidFill>
              </a:rPr>
              <a:t>with normal forwarding and bypassing hardware</a:t>
            </a:r>
            <a:r>
              <a:rPr lang="en-US" altLang="zh-CN" sz="2800" dirty="0"/>
              <a:t>. </a:t>
            </a:r>
            <a:r>
              <a:rPr lang="en-US" altLang="zh-CN" sz="2800" dirty="0">
                <a:solidFill>
                  <a:schemeClr val="hlink"/>
                </a:solidFill>
              </a:rPr>
              <a:t>Assume that the branch is handled </a:t>
            </a:r>
            <a:r>
              <a:rPr lang="en-US" altLang="zh-CN" sz="2800" dirty="0">
                <a:solidFill>
                  <a:schemeClr val="hlink"/>
                </a:solidFill>
                <a:highlight>
                  <a:srgbClr val="FFFF00"/>
                </a:highlight>
              </a:rPr>
              <a:t>by predicting it as not taken</a:t>
            </a:r>
            <a:r>
              <a:rPr lang="en-US" altLang="zh-CN" sz="2800" dirty="0">
                <a:highlight>
                  <a:srgbClr val="FFFF00"/>
                </a:highlight>
              </a:rPr>
              <a:t>. </a:t>
            </a:r>
            <a:r>
              <a:rPr lang="en-US" altLang="zh-CN" sz="2800" dirty="0"/>
              <a:t>If all memory reference take 1 cycle, how many cycles does this loop take to execute?</a:t>
            </a:r>
          </a:p>
          <a:p>
            <a:pPr eaLnBrk="1" hangingPunct="1">
              <a:buFont typeface="Wingdings" pitchFamily="2" charset="2"/>
              <a:buNone/>
            </a:pPr>
            <a:r>
              <a:rPr lang="en-US" altLang="zh-CN" sz="2800" dirty="0">
                <a:solidFill>
                  <a:srgbClr val="CC0000"/>
                </a:solidFill>
              </a:rPr>
              <a:t>   </a:t>
            </a:r>
          </a:p>
          <a:p>
            <a:pPr eaLnBrk="1" hangingPunct="1">
              <a:buFont typeface="Wingdings" pitchFamily="2" charset="2"/>
              <a:buNone/>
            </a:pPr>
            <a:r>
              <a:rPr lang="en-US" altLang="zh-CN" sz="2800" dirty="0">
                <a:solidFill>
                  <a:srgbClr val="CC0000"/>
                </a:solidFill>
              </a:rPr>
              <a:t>   </a:t>
            </a:r>
            <a:r>
              <a:rPr lang="zh-CN" altLang="en-US" sz="2800" dirty="0">
                <a:solidFill>
                  <a:srgbClr val="CC0000"/>
                </a:solidFill>
              </a:rPr>
              <a:t>显示出带有正常的前送和旁路情况下的时序情况。假设对分支的预测是不转移。如果存储访问需要一个周期，这个循环需要多少个周期完成？</a:t>
            </a:r>
          </a:p>
        </p:txBody>
      </p:sp>
    </p:spTree>
    <p:extLst>
      <p:ext uri="{BB962C8B-B14F-4D97-AF65-F5344CB8AC3E}">
        <p14:creationId xmlns:p14="http://schemas.microsoft.com/office/powerpoint/2010/main" val="38770352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body" idx="1"/>
          </p:nvPr>
        </p:nvSpPr>
        <p:spPr>
          <a:xfrm>
            <a:off x="71438" y="115888"/>
            <a:ext cx="8964612" cy="6742112"/>
          </a:xfrm>
          <a:solidFill>
            <a:schemeClr val="bg1"/>
          </a:solidFill>
        </p:spPr>
        <p:txBody>
          <a:bodyPr/>
          <a:lstStyle/>
          <a:p>
            <a:pPr eaLnBrk="1" hangingPunct="1">
              <a:lnSpc>
                <a:spcPct val="90000"/>
              </a:lnSpc>
              <a:buFont typeface="Wingdings" pitchFamily="2" charset="2"/>
              <a:buNone/>
            </a:pPr>
            <a:r>
              <a:rPr lang="en-US" altLang="zh-CN" sz="2400" dirty="0"/>
              <a:t>	</a:t>
            </a:r>
            <a:r>
              <a:rPr lang="en-US" altLang="zh-CN" sz="2800" dirty="0"/>
              <a:t>C. </a:t>
            </a:r>
          </a:p>
          <a:p>
            <a:pPr eaLnBrk="1" hangingPunct="1">
              <a:lnSpc>
                <a:spcPct val="90000"/>
              </a:lnSpc>
              <a:buFont typeface="Wingdings" pitchFamily="2" charset="2"/>
              <a:buNone/>
            </a:pPr>
            <a:r>
              <a:rPr lang="en-US" altLang="zh-CN" sz="2800" dirty="0"/>
              <a:t>   Assume the RISC pipeline with a single-cycle delayed branch and normal forwarding and bypassing hardware. Schedule the instructions in the loop including the branch delay slot. You may reorder instructions and modify the individual instruction operands, but do not undertake other loop transformations that change the number or opcode of the instructions in the loop. Show a pipeline timing diagram and compute the number of cycles needed to execute the entire loop. </a:t>
            </a:r>
          </a:p>
          <a:p>
            <a:pPr eaLnBrk="1" hangingPunct="1">
              <a:lnSpc>
                <a:spcPct val="90000"/>
              </a:lnSpc>
              <a:buFont typeface="Wingdings" pitchFamily="2" charset="2"/>
              <a:buNone/>
            </a:pPr>
            <a:r>
              <a:rPr lang="en-US" altLang="zh-CN" sz="2800" dirty="0">
                <a:solidFill>
                  <a:srgbClr val="CC0000"/>
                </a:solidFill>
              </a:rPr>
              <a:t>   </a:t>
            </a:r>
            <a:r>
              <a:rPr lang="zh-CN" altLang="en-US" sz="2800" dirty="0">
                <a:solidFill>
                  <a:srgbClr val="CC0000"/>
                </a:solidFill>
              </a:rPr>
              <a:t>假设</a:t>
            </a:r>
            <a:r>
              <a:rPr lang="en-US" altLang="zh-CN" sz="2800" dirty="0">
                <a:solidFill>
                  <a:srgbClr val="CC0000"/>
                </a:solidFill>
              </a:rPr>
              <a:t>RISC</a:t>
            </a:r>
            <a:r>
              <a:rPr lang="zh-CN" altLang="en-US" sz="2800" dirty="0">
                <a:solidFill>
                  <a:srgbClr val="CC0000"/>
                </a:solidFill>
              </a:rPr>
              <a:t>流水线有单周期的分支延迟和正常的前送和旁路</a:t>
            </a:r>
            <a:r>
              <a:rPr lang="en-US" altLang="zh-CN" sz="2800" dirty="0">
                <a:solidFill>
                  <a:srgbClr val="CC0000"/>
                </a:solidFill>
              </a:rPr>
              <a:t>. </a:t>
            </a:r>
            <a:r>
              <a:rPr lang="zh-CN" altLang="en-US" sz="2800" dirty="0">
                <a:solidFill>
                  <a:srgbClr val="CC0000"/>
                </a:solidFill>
              </a:rPr>
              <a:t>对包括延迟槽的循环中的指令进行调度</a:t>
            </a:r>
            <a:r>
              <a:rPr lang="en-US" altLang="zh-CN" sz="2800" dirty="0">
                <a:solidFill>
                  <a:srgbClr val="CC0000"/>
                </a:solidFill>
              </a:rPr>
              <a:t>. </a:t>
            </a:r>
            <a:r>
              <a:rPr lang="zh-CN" altLang="en-US" sz="2800" dirty="0">
                <a:solidFill>
                  <a:srgbClr val="CC0000"/>
                </a:solidFill>
              </a:rPr>
              <a:t>你可以重排指令和修改指令的操作数</a:t>
            </a:r>
            <a:r>
              <a:rPr lang="en-US" altLang="zh-CN" sz="2800" dirty="0">
                <a:solidFill>
                  <a:srgbClr val="CC0000"/>
                </a:solidFill>
              </a:rPr>
              <a:t>, </a:t>
            </a:r>
            <a:r>
              <a:rPr lang="zh-CN" altLang="en-US" sz="2800" dirty="0">
                <a:solidFill>
                  <a:srgbClr val="CC0000"/>
                </a:solidFill>
              </a:rPr>
              <a:t>但不能做其它改变如改变指令数量和操作码</a:t>
            </a:r>
            <a:r>
              <a:rPr lang="en-US" altLang="zh-CN" sz="2800" dirty="0">
                <a:solidFill>
                  <a:srgbClr val="CC0000"/>
                </a:solidFill>
              </a:rPr>
              <a:t>. </a:t>
            </a:r>
            <a:r>
              <a:rPr lang="zh-CN" altLang="en-US" sz="2800" dirty="0">
                <a:solidFill>
                  <a:srgbClr val="CC0000"/>
                </a:solidFill>
              </a:rPr>
              <a:t>显示出流水线时序图并计算执行这个循环所需的周期数。</a:t>
            </a:r>
          </a:p>
        </p:txBody>
      </p:sp>
    </p:spTree>
    <p:extLst>
      <p:ext uri="{BB962C8B-B14F-4D97-AF65-F5344CB8AC3E}">
        <p14:creationId xmlns:p14="http://schemas.microsoft.com/office/powerpoint/2010/main" val="2323436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xfrm>
            <a:off x="106363" y="115888"/>
            <a:ext cx="8929687" cy="6553200"/>
          </a:xfrm>
          <a:solidFill>
            <a:schemeClr val="bg1"/>
          </a:solidFill>
        </p:spPr>
        <p:txBody>
          <a:bodyPr/>
          <a:lstStyle/>
          <a:p>
            <a:pPr eaLnBrk="1" hangingPunct="1">
              <a:lnSpc>
                <a:spcPct val="90000"/>
              </a:lnSpc>
              <a:buFont typeface="Wingdings" pitchFamily="2" charset="2"/>
              <a:buNone/>
            </a:pPr>
            <a:r>
              <a:rPr lang="en-US" altLang="zh-CN" sz="2800" dirty="0">
                <a:solidFill>
                  <a:srgbClr val="0000FF"/>
                </a:solidFill>
              </a:rPr>
              <a:t>Answer:</a:t>
            </a:r>
          </a:p>
          <a:p>
            <a:pPr eaLnBrk="1" hangingPunct="1">
              <a:lnSpc>
                <a:spcPct val="90000"/>
              </a:lnSpc>
              <a:buFont typeface="Wingdings" pitchFamily="2" charset="2"/>
              <a:buNone/>
            </a:pPr>
            <a:r>
              <a:rPr lang="en-US" altLang="zh-CN" sz="2800" dirty="0"/>
              <a:t>A.</a:t>
            </a:r>
          </a:p>
          <a:p>
            <a:pPr eaLnBrk="1" hangingPunct="1">
              <a:lnSpc>
                <a:spcPct val="90000"/>
              </a:lnSpc>
            </a:pPr>
            <a:r>
              <a:rPr lang="en-US" altLang="zh-CN" sz="2400" dirty="0"/>
              <a:t>The loop iterates 396/4=99 times.  </a:t>
            </a:r>
            <a:r>
              <a:rPr lang="zh-CN" altLang="en-US" sz="2400" dirty="0">
                <a:solidFill>
                  <a:srgbClr val="CC0000"/>
                </a:solidFill>
              </a:rPr>
              <a:t>循环</a:t>
            </a:r>
            <a:r>
              <a:rPr lang="en-US" altLang="zh-CN" sz="2400" dirty="0">
                <a:solidFill>
                  <a:srgbClr val="CC0000"/>
                </a:solidFill>
              </a:rPr>
              <a:t>99</a:t>
            </a:r>
            <a:r>
              <a:rPr lang="zh-CN" altLang="en-US" sz="2400" dirty="0">
                <a:solidFill>
                  <a:srgbClr val="CC0000"/>
                </a:solidFill>
              </a:rPr>
              <a:t>次</a:t>
            </a:r>
          </a:p>
          <a:p>
            <a:pPr eaLnBrk="1" hangingPunct="1">
              <a:lnSpc>
                <a:spcPct val="90000"/>
              </a:lnSpc>
            </a:pPr>
            <a:r>
              <a:rPr lang="en-US" altLang="zh-CN" sz="2400" dirty="0"/>
              <a:t>Go through one complete iteration of the loop and the first instruction in the next iteration.  </a:t>
            </a:r>
            <a:r>
              <a:rPr lang="zh-CN" altLang="en-US" sz="2400" dirty="0">
                <a:solidFill>
                  <a:srgbClr val="CC0000"/>
                </a:solidFill>
              </a:rPr>
              <a:t>看一下一个迭代直到下一次迭代第一条语句的情况</a:t>
            </a:r>
          </a:p>
          <a:p>
            <a:pPr eaLnBrk="1" hangingPunct="1">
              <a:lnSpc>
                <a:spcPct val="90000"/>
              </a:lnSpc>
            </a:pPr>
            <a:r>
              <a:rPr lang="en-US" altLang="zh-CN" sz="2400" dirty="0"/>
              <a:t>Total length=the length of iterations 0 through 97(The first 98 iterations should be of the same length) +the length of the last iteration.  </a:t>
            </a:r>
            <a:r>
              <a:rPr lang="zh-CN" altLang="en-US" sz="2400" dirty="0">
                <a:solidFill>
                  <a:srgbClr val="CC0000"/>
                </a:solidFill>
              </a:rPr>
              <a:t>总长度</a:t>
            </a:r>
            <a:r>
              <a:rPr lang="en-US" altLang="zh-CN" sz="2400" dirty="0">
                <a:solidFill>
                  <a:srgbClr val="CC0000"/>
                </a:solidFill>
              </a:rPr>
              <a:t>=</a:t>
            </a:r>
            <a:r>
              <a:rPr lang="zh-CN" altLang="en-US" sz="2400" dirty="0">
                <a:solidFill>
                  <a:srgbClr val="CC0000"/>
                </a:solidFill>
              </a:rPr>
              <a:t>前</a:t>
            </a:r>
            <a:r>
              <a:rPr lang="en-US" altLang="zh-CN" sz="2400" dirty="0">
                <a:solidFill>
                  <a:srgbClr val="CC0000"/>
                </a:solidFill>
              </a:rPr>
              <a:t>98</a:t>
            </a:r>
            <a:r>
              <a:rPr lang="zh-CN" altLang="en-US" sz="2400" dirty="0">
                <a:solidFill>
                  <a:srgbClr val="CC0000"/>
                </a:solidFill>
              </a:rPr>
              <a:t>次长度</a:t>
            </a:r>
            <a:r>
              <a:rPr lang="en-US" altLang="zh-CN" sz="2400" dirty="0">
                <a:solidFill>
                  <a:srgbClr val="CC0000"/>
                </a:solidFill>
              </a:rPr>
              <a:t>+</a:t>
            </a:r>
            <a:r>
              <a:rPr lang="zh-CN" altLang="en-US" sz="2400" dirty="0">
                <a:solidFill>
                  <a:srgbClr val="CC0000"/>
                </a:solidFill>
              </a:rPr>
              <a:t>最后一次的长度</a:t>
            </a:r>
          </a:p>
          <a:p>
            <a:pPr eaLnBrk="1" hangingPunct="1">
              <a:lnSpc>
                <a:spcPct val="90000"/>
              </a:lnSpc>
            </a:pPr>
            <a:r>
              <a:rPr lang="en-US" altLang="zh-CN" sz="2400" dirty="0"/>
              <a:t>We have assumed the version of DLX described in Figure 3.21(Page 97) in the </a:t>
            </a:r>
            <a:r>
              <a:rPr lang="en-US" altLang="zh-CN" sz="2400" dirty="0" err="1"/>
              <a:t>book,which</a:t>
            </a:r>
            <a:r>
              <a:rPr lang="en-US" altLang="zh-CN" sz="2400" dirty="0"/>
              <a:t> resolves branches in MEM.</a:t>
            </a:r>
          </a:p>
          <a:p>
            <a:pPr eaLnBrk="1" hangingPunct="1">
              <a:lnSpc>
                <a:spcPct val="90000"/>
              </a:lnSpc>
              <a:buFont typeface="Wingdings" pitchFamily="2" charset="2"/>
              <a:buNone/>
            </a:pPr>
            <a:r>
              <a:rPr lang="en-US" altLang="zh-CN" sz="2400" dirty="0"/>
              <a:t>   </a:t>
            </a:r>
            <a:r>
              <a:rPr lang="zh-CN" altLang="en-US" sz="2400" dirty="0">
                <a:solidFill>
                  <a:srgbClr val="CC0000"/>
                </a:solidFill>
              </a:rPr>
              <a:t>标准流水线</a:t>
            </a:r>
            <a:r>
              <a:rPr lang="en-US" altLang="zh-CN" sz="2400" dirty="0">
                <a:solidFill>
                  <a:srgbClr val="CC0000"/>
                </a:solidFill>
              </a:rPr>
              <a:t>(</a:t>
            </a:r>
            <a:r>
              <a:rPr lang="zh-CN" altLang="en-US" sz="2400" dirty="0">
                <a:solidFill>
                  <a:srgbClr val="CC0000"/>
                </a:solidFill>
              </a:rPr>
              <a:t>书</a:t>
            </a:r>
            <a:r>
              <a:rPr lang="en-US" altLang="zh-CN" sz="2400" dirty="0">
                <a:solidFill>
                  <a:srgbClr val="CC0000"/>
                </a:solidFill>
              </a:rPr>
              <a:t>97</a:t>
            </a:r>
            <a:r>
              <a:rPr lang="zh-CN" altLang="en-US" sz="2400" dirty="0">
                <a:solidFill>
                  <a:srgbClr val="CC0000"/>
                </a:solidFill>
              </a:rPr>
              <a:t>页图</a:t>
            </a:r>
            <a:r>
              <a:rPr lang="en-US" altLang="zh-CN" sz="2400" dirty="0">
                <a:solidFill>
                  <a:srgbClr val="CC0000"/>
                </a:solidFill>
              </a:rPr>
              <a:t>), </a:t>
            </a:r>
            <a:r>
              <a:rPr lang="zh-CN" altLang="en-US" sz="2400" dirty="0">
                <a:solidFill>
                  <a:srgbClr val="CC0000"/>
                </a:solidFill>
              </a:rPr>
              <a:t>在</a:t>
            </a:r>
            <a:r>
              <a:rPr lang="en-US" altLang="zh-CN" sz="2400" dirty="0">
                <a:solidFill>
                  <a:srgbClr val="CC0000"/>
                </a:solidFill>
              </a:rPr>
              <a:t>MEM</a:t>
            </a:r>
            <a:r>
              <a:rPr lang="zh-CN" altLang="en-US" sz="2400" dirty="0">
                <a:solidFill>
                  <a:srgbClr val="CC0000"/>
                </a:solidFill>
              </a:rPr>
              <a:t>阶段才能解决转移问题</a:t>
            </a:r>
          </a:p>
          <a:p>
            <a:pPr eaLnBrk="1" hangingPunct="1">
              <a:lnSpc>
                <a:spcPct val="90000"/>
              </a:lnSpc>
            </a:pPr>
            <a:r>
              <a:rPr lang="en-US" altLang="zh-CN" sz="2400" dirty="0"/>
              <a:t>From this Figure, the second iteration begin 17 clocks after the first iteration and the last iteration takes 18 cycles to complete.  </a:t>
            </a:r>
            <a:r>
              <a:rPr lang="zh-CN" altLang="en-US" sz="2400" dirty="0">
                <a:solidFill>
                  <a:srgbClr val="CC0000"/>
                </a:solidFill>
              </a:rPr>
              <a:t>在图中</a:t>
            </a:r>
            <a:r>
              <a:rPr lang="en-US" altLang="zh-CN" sz="2400" dirty="0">
                <a:solidFill>
                  <a:srgbClr val="CC0000"/>
                </a:solidFill>
              </a:rPr>
              <a:t>, </a:t>
            </a:r>
            <a:r>
              <a:rPr lang="zh-CN" altLang="en-US" sz="2400" dirty="0">
                <a:solidFill>
                  <a:srgbClr val="CC0000"/>
                </a:solidFill>
              </a:rPr>
              <a:t>第二次迭代开始于第一次迭代的</a:t>
            </a:r>
            <a:r>
              <a:rPr lang="en-US" altLang="zh-CN" sz="2400" dirty="0">
                <a:solidFill>
                  <a:srgbClr val="CC0000"/>
                </a:solidFill>
              </a:rPr>
              <a:t>17</a:t>
            </a:r>
            <a:r>
              <a:rPr lang="zh-CN" altLang="en-US" sz="2400" dirty="0">
                <a:solidFill>
                  <a:srgbClr val="CC0000"/>
                </a:solidFill>
              </a:rPr>
              <a:t>周期之后</a:t>
            </a:r>
            <a:r>
              <a:rPr lang="en-US" altLang="zh-CN" sz="2400" dirty="0">
                <a:solidFill>
                  <a:srgbClr val="CC0000"/>
                </a:solidFill>
              </a:rPr>
              <a:t>, </a:t>
            </a:r>
            <a:r>
              <a:rPr lang="zh-CN" altLang="en-US" sz="2400" dirty="0">
                <a:solidFill>
                  <a:srgbClr val="CC0000"/>
                </a:solidFill>
              </a:rPr>
              <a:t>最后一次迭代需要</a:t>
            </a:r>
            <a:r>
              <a:rPr lang="en-US" altLang="zh-CN" sz="2400" dirty="0">
                <a:solidFill>
                  <a:srgbClr val="CC0000"/>
                </a:solidFill>
              </a:rPr>
              <a:t>18</a:t>
            </a:r>
            <a:r>
              <a:rPr lang="zh-CN" altLang="en-US" sz="2400" dirty="0">
                <a:solidFill>
                  <a:srgbClr val="CC0000"/>
                </a:solidFill>
              </a:rPr>
              <a:t>个周期</a:t>
            </a:r>
          </a:p>
          <a:p>
            <a:pPr eaLnBrk="1" hangingPunct="1">
              <a:lnSpc>
                <a:spcPct val="90000"/>
              </a:lnSpc>
            </a:pPr>
            <a:r>
              <a:rPr lang="en-US" altLang="zh-CN" sz="2400" dirty="0">
                <a:highlight>
                  <a:srgbClr val="FFFF00"/>
                </a:highlight>
              </a:rPr>
              <a:t>Total length=17×98+18=1684 clock cycles  </a:t>
            </a:r>
            <a:r>
              <a:rPr lang="zh-CN" altLang="en-US" sz="2400" dirty="0">
                <a:solidFill>
                  <a:srgbClr val="CC0000"/>
                </a:solidFill>
                <a:highlight>
                  <a:srgbClr val="FFFF00"/>
                </a:highlight>
              </a:rPr>
              <a:t>共需</a:t>
            </a:r>
            <a:r>
              <a:rPr lang="en-US" altLang="zh-CN" sz="2400" dirty="0">
                <a:solidFill>
                  <a:srgbClr val="CC0000"/>
                </a:solidFill>
                <a:highlight>
                  <a:srgbClr val="FFFF00"/>
                </a:highlight>
              </a:rPr>
              <a:t>1684</a:t>
            </a:r>
            <a:r>
              <a:rPr lang="zh-CN" altLang="en-US" sz="2400" dirty="0">
                <a:solidFill>
                  <a:srgbClr val="CC0000"/>
                </a:solidFill>
                <a:highlight>
                  <a:srgbClr val="FFFF00"/>
                </a:highlight>
              </a:rPr>
              <a:t>个周期</a:t>
            </a:r>
          </a:p>
        </p:txBody>
      </p:sp>
    </p:spTree>
    <p:extLst>
      <p:ext uri="{BB962C8B-B14F-4D97-AF65-F5344CB8AC3E}">
        <p14:creationId xmlns:p14="http://schemas.microsoft.com/office/powerpoint/2010/main" val="12126926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Group 2"/>
          <p:cNvGraphicFramePr>
            <a:graphicFrameLocks noGrp="1"/>
          </p:cNvGraphicFramePr>
          <p:nvPr>
            <p:extLst>
              <p:ext uri="{D42A27DB-BD31-4B8C-83A1-F6EECF244321}">
                <p14:modId xmlns:p14="http://schemas.microsoft.com/office/powerpoint/2010/main" val="895558121"/>
              </p:ext>
            </p:extLst>
          </p:nvPr>
        </p:nvGraphicFramePr>
        <p:xfrm>
          <a:off x="41275" y="1066800"/>
          <a:ext cx="9067800" cy="5154819"/>
        </p:xfrm>
        <a:graphic>
          <a:graphicData uri="http://schemas.openxmlformats.org/drawingml/2006/table">
            <a:tbl>
              <a:tblPr/>
              <a:tblGrid>
                <a:gridCol w="1666875">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4962">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4962">
                  <a:extLst>
                    <a:ext uri="{9D8B030D-6E8A-4147-A177-3AD203B41FA5}">
                      <a16:colId xmlns:a16="http://schemas.microsoft.com/office/drawing/2014/main" val="20004"/>
                    </a:ext>
                  </a:extLst>
                </a:gridCol>
                <a:gridCol w="336550">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4962">
                  <a:extLst>
                    <a:ext uri="{9D8B030D-6E8A-4147-A177-3AD203B41FA5}">
                      <a16:colId xmlns:a16="http://schemas.microsoft.com/office/drawing/2014/main" val="20007"/>
                    </a:ext>
                  </a:extLst>
                </a:gridCol>
                <a:gridCol w="3365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36550">
                  <a:extLst>
                    <a:ext uri="{9D8B030D-6E8A-4147-A177-3AD203B41FA5}">
                      <a16:colId xmlns:a16="http://schemas.microsoft.com/office/drawing/2014/main" val="20010"/>
                    </a:ext>
                  </a:extLst>
                </a:gridCol>
                <a:gridCol w="333375">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6550">
                  <a:extLst>
                    <a:ext uri="{9D8B030D-6E8A-4147-A177-3AD203B41FA5}">
                      <a16:colId xmlns:a16="http://schemas.microsoft.com/office/drawing/2014/main" val="20013"/>
                    </a:ext>
                  </a:extLst>
                </a:gridCol>
                <a:gridCol w="334962">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gridCol w="334962">
                  <a:extLst>
                    <a:ext uri="{9D8B030D-6E8A-4147-A177-3AD203B41FA5}">
                      <a16:colId xmlns:a16="http://schemas.microsoft.com/office/drawing/2014/main" val="20016"/>
                    </a:ext>
                  </a:extLst>
                </a:gridCol>
                <a:gridCol w="336550">
                  <a:extLst>
                    <a:ext uri="{9D8B030D-6E8A-4147-A177-3AD203B41FA5}">
                      <a16:colId xmlns:a16="http://schemas.microsoft.com/office/drawing/2014/main" val="20017"/>
                    </a:ext>
                  </a:extLst>
                </a:gridCol>
                <a:gridCol w="338138">
                  <a:extLst>
                    <a:ext uri="{9D8B030D-6E8A-4147-A177-3AD203B41FA5}">
                      <a16:colId xmlns:a16="http://schemas.microsoft.com/office/drawing/2014/main" val="20018"/>
                    </a:ext>
                  </a:extLst>
                </a:gridCol>
                <a:gridCol w="334962">
                  <a:extLst>
                    <a:ext uri="{9D8B030D-6E8A-4147-A177-3AD203B41FA5}">
                      <a16:colId xmlns:a16="http://schemas.microsoft.com/office/drawing/2014/main" val="20019"/>
                    </a:ext>
                  </a:extLst>
                </a:gridCol>
                <a:gridCol w="3365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36550">
                  <a:extLst>
                    <a:ext uri="{9D8B030D-6E8A-4147-A177-3AD203B41FA5}">
                      <a16:colId xmlns:a16="http://schemas.microsoft.com/office/drawing/2014/main" val="20022"/>
                    </a:ext>
                  </a:extLst>
                </a:gridCol>
              </a:tblGrid>
              <a:tr h="474632">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Instruction</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Clock cycle</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11149">
                <a:tc v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dirty="0">
                          <a:ln>
                            <a:noFill/>
                          </a:ln>
                          <a:solidFill>
                            <a:schemeClr val="tx1"/>
                          </a:solidFill>
                          <a:effectLst/>
                          <a:latin typeface="Arial" panose="020B0604020202020204" pitchFamily="34" charset="0"/>
                          <a:ea typeface="宋体" panose="02010600030101010101" pitchFamily="2" charset="-122"/>
                        </a:rPr>
                        <a:t>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16</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FF"/>
                          </a:solidFill>
                          <a:effectLst/>
                          <a:latin typeface="Arial" panose="020B0604020202020204" pitchFamily="34" charset="0"/>
                          <a:ea typeface="宋体" panose="02010600030101010101" pitchFamily="2" charset="-122"/>
                        </a:rPr>
                        <a:t>17</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00"/>
                          </a:solidFill>
                          <a:effectLst/>
                          <a:latin typeface="Arial" panose="020B0604020202020204" pitchFamily="34" charset="0"/>
                          <a:ea typeface="宋体" panose="02010600030101010101" pitchFamily="2" charset="-122"/>
                        </a:rPr>
                        <a:t>18</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80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19</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21</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22</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6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LW R1,0(R2)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6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ADDI R1,R1,#1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6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SW 0(R2),R1</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IF</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ID</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EX</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WB</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6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ADDI R2,R2,#4</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rPr>
                        <a:t>IF</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rPr>
                        <a:t>ID</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rPr>
                        <a:t>EX</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rPr>
                        <a:t>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rPr>
                        <a:t>WB</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rPr>
                        <a:t>为什么</a:t>
                      </a:r>
                      <a:endParaRPr kumimoji="0" lang="zh-CN" altLang="zh-CN"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zh-CN" altLang="en-US"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rPr>
                        <a:t>不用</a:t>
                      </a:r>
                      <a:endParaRPr kumimoji="0" lang="zh-CN" altLang="zh-CN"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rPr>
                        <a:t>stall</a:t>
                      </a:r>
                      <a:endParaRPr kumimoji="0" lang="zh-CN" altLang="zh-CN"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highlight>
                          <a:srgbClr val="FFFF00"/>
                        </a:highligh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86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SUB R4,R3,R2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6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BNEZ R4,Loop</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86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99"/>
                          </a:solidFill>
                          <a:effectLst/>
                          <a:latin typeface="Arial" panose="020B0604020202020204" pitchFamily="34" charset="0"/>
                          <a:ea typeface="宋体" panose="02010600030101010101" pitchFamily="2" charset="-122"/>
                        </a:rPr>
                        <a:t>LW R1,0(R2)</a:t>
                      </a:r>
                    </a:p>
                  </a:txBody>
                  <a:tcPr marT="45717" marB="45717"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FF00FF"/>
                          </a:solidFill>
                          <a:effectLst/>
                          <a:latin typeface="Arial" panose="020B0604020202020204" pitchFamily="34" charset="0"/>
                          <a:ea typeface="宋体" panose="02010600030101010101" pitchFamily="2" charset="-122"/>
                        </a:rPr>
                        <a:t>St</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IF</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ID</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EX</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ME</a:t>
                      </a:r>
                    </a:p>
                  </a:txBody>
                  <a:tcPr marT="45717" marB="45717"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WB</a:t>
                      </a:r>
                    </a:p>
                  </a:txBody>
                  <a:tcPr marT="45717" marB="45717"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4558" name="AutoShape 222"/>
          <p:cNvSpPr>
            <a:spLocks/>
          </p:cNvSpPr>
          <p:nvPr/>
        </p:nvSpPr>
        <p:spPr bwMode="auto">
          <a:xfrm rot="16192750" flipV="1">
            <a:off x="6823075" y="5607050"/>
            <a:ext cx="76200" cy="914400"/>
          </a:xfrm>
          <a:prstGeom prst="leftBrace">
            <a:avLst>
              <a:gd name="adj1" fmla="val 100000"/>
              <a:gd name="adj2"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14559" name="Text Box 223"/>
          <p:cNvSpPr txBox="1">
            <a:spLocks noChangeArrowheads="1"/>
          </p:cNvSpPr>
          <p:nvPr/>
        </p:nvSpPr>
        <p:spPr bwMode="auto">
          <a:xfrm>
            <a:off x="6324600" y="6096000"/>
            <a:ext cx="1404938"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1200"/>
              <a:t>Three clock cycles</a:t>
            </a:r>
          </a:p>
        </p:txBody>
      </p:sp>
      <p:sp>
        <p:nvSpPr>
          <p:cNvPr id="14560" name="Text Box 224"/>
          <p:cNvSpPr txBox="1">
            <a:spLocks noChangeArrowheads="1"/>
          </p:cNvSpPr>
          <p:nvPr/>
        </p:nvSpPr>
        <p:spPr bwMode="auto">
          <a:xfrm>
            <a:off x="7524750" y="404813"/>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t>For A</a:t>
            </a:r>
          </a:p>
        </p:txBody>
      </p:sp>
      <p:sp>
        <p:nvSpPr>
          <p:cNvPr id="14561" name="Text Box 225"/>
          <p:cNvSpPr txBox="1">
            <a:spLocks noChangeArrowheads="1"/>
          </p:cNvSpPr>
          <p:nvPr/>
        </p:nvSpPr>
        <p:spPr bwMode="auto">
          <a:xfrm>
            <a:off x="1547813" y="5995988"/>
            <a:ext cx="463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solidFill>
                  <a:srgbClr val="0000FF"/>
                </a:solidFill>
              </a:rPr>
              <a:t>Figure 3.21(Page 97) in the book</a:t>
            </a:r>
          </a:p>
        </p:txBody>
      </p:sp>
    </p:spTree>
    <p:extLst>
      <p:ext uri="{BB962C8B-B14F-4D97-AF65-F5344CB8AC3E}">
        <p14:creationId xmlns:p14="http://schemas.microsoft.com/office/powerpoint/2010/main" val="25301575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body" idx="1"/>
          </p:nvPr>
        </p:nvSpPr>
        <p:spPr>
          <a:xfrm>
            <a:off x="184150" y="173038"/>
            <a:ext cx="8636000" cy="6208712"/>
          </a:xfrm>
          <a:solidFill>
            <a:schemeClr val="bg1"/>
          </a:solidFill>
        </p:spPr>
        <p:txBody>
          <a:bodyPr/>
          <a:lstStyle/>
          <a:p>
            <a:pPr eaLnBrk="1" hangingPunct="1"/>
            <a:endParaRPr lang="en-US" altLang="zh-CN" sz="2400"/>
          </a:p>
          <a:p>
            <a:pPr eaLnBrk="1" hangingPunct="1">
              <a:buFont typeface="Wingdings" pitchFamily="2" charset="2"/>
              <a:buNone/>
            </a:pPr>
            <a:r>
              <a:rPr lang="en-US" altLang="zh-CN" sz="2800"/>
              <a:t>B.</a:t>
            </a:r>
          </a:p>
          <a:p>
            <a:pPr eaLnBrk="1" hangingPunct="1"/>
            <a:r>
              <a:rPr lang="en-US" altLang="zh-CN" sz="2800"/>
              <a:t>From this Figure, the second iteration begin 10 clocks after the first iteration and the last iteration takes 11 cycles to complete.  </a:t>
            </a:r>
            <a:r>
              <a:rPr lang="zh-CN" altLang="en-US" sz="2800">
                <a:solidFill>
                  <a:srgbClr val="CC0000"/>
                </a:solidFill>
              </a:rPr>
              <a:t>从图中看到，第二次迭代开始于第一次迭代的</a:t>
            </a:r>
            <a:r>
              <a:rPr lang="en-US" altLang="zh-CN" sz="2800">
                <a:solidFill>
                  <a:srgbClr val="CC0000"/>
                </a:solidFill>
              </a:rPr>
              <a:t>10</a:t>
            </a:r>
            <a:r>
              <a:rPr lang="zh-CN" altLang="en-US" sz="2800">
                <a:solidFill>
                  <a:srgbClr val="CC0000"/>
                </a:solidFill>
              </a:rPr>
              <a:t>周期后，而最后一次迭代需要</a:t>
            </a:r>
            <a:r>
              <a:rPr lang="en-US" altLang="zh-CN" sz="2800">
                <a:solidFill>
                  <a:srgbClr val="CC0000"/>
                </a:solidFill>
              </a:rPr>
              <a:t>11</a:t>
            </a:r>
            <a:r>
              <a:rPr lang="zh-CN" altLang="en-US" sz="2800">
                <a:solidFill>
                  <a:srgbClr val="CC0000"/>
                </a:solidFill>
              </a:rPr>
              <a:t>个周期。</a:t>
            </a:r>
            <a:endParaRPr lang="zh-CN" altLang="en-US" sz="2800"/>
          </a:p>
          <a:p>
            <a:pPr eaLnBrk="1" hangingPunct="1"/>
            <a:r>
              <a:rPr lang="en-US" altLang="zh-CN" sz="2800"/>
              <a:t>Total length=10×98+11=991 clock cycles</a:t>
            </a:r>
          </a:p>
          <a:p>
            <a:pPr eaLnBrk="1" hangingPunct="1">
              <a:buFont typeface="Wingdings" pitchFamily="2" charset="2"/>
              <a:buNone/>
            </a:pPr>
            <a:r>
              <a:rPr lang="en-US" altLang="zh-CN" sz="2800"/>
              <a:t>   </a:t>
            </a:r>
            <a:r>
              <a:rPr lang="en-US" altLang="zh-CN" sz="2800">
                <a:solidFill>
                  <a:srgbClr val="CC0000"/>
                </a:solidFill>
              </a:rPr>
              <a:t> </a:t>
            </a:r>
            <a:r>
              <a:rPr lang="zh-CN" altLang="en-US" sz="2800">
                <a:solidFill>
                  <a:srgbClr val="CC0000"/>
                </a:solidFill>
              </a:rPr>
              <a:t>总共需要</a:t>
            </a:r>
            <a:r>
              <a:rPr lang="en-US" altLang="zh-CN" sz="2800">
                <a:solidFill>
                  <a:srgbClr val="CC0000"/>
                </a:solidFill>
              </a:rPr>
              <a:t>991</a:t>
            </a:r>
            <a:r>
              <a:rPr lang="zh-CN" altLang="en-US" sz="2800">
                <a:solidFill>
                  <a:srgbClr val="CC0000"/>
                </a:solidFill>
              </a:rPr>
              <a:t>个周期。</a:t>
            </a:r>
          </a:p>
        </p:txBody>
      </p:sp>
    </p:spTree>
    <p:extLst>
      <p:ext uri="{BB962C8B-B14F-4D97-AF65-F5344CB8AC3E}">
        <p14:creationId xmlns:p14="http://schemas.microsoft.com/office/powerpoint/2010/main" val="11643122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776" name="Group 296"/>
          <p:cNvGraphicFramePr>
            <a:graphicFrameLocks noGrp="1"/>
          </p:cNvGraphicFramePr>
          <p:nvPr/>
        </p:nvGraphicFramePr>
        <p:xfrm>
          <a:off x="76200" y="152400"/>
          <a:ext cx="9067800" cy="6664323"/>
        </p:xfrm>
        <a:graphic>
          <a:graphicData uri="http://schemas.openxmlformats.org/drawingml/2006/table">
            <a:tbl>
              <a:tblPr/>
              <a:tblGrid>
                <a:gridCol w="1666875">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4962">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4962">
                  <a:extLst>
                    <a:ext uri="{9D8B030D-6E8A-4147-A177-3AD203B41FA5}">
                      <a16:colId xmlns:a16="http://schemas.microsoft.com/office/drawing/2014/main" val="20004"/>
                    </a:ext>
                  </a:extLst>
                </a:gridCol>
                <a:gridCol w="336550">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4962">
                  <a:extLst>
                    <a:ext uri="{9D8B030D-6E8A-4147-A177-3AD203B41FA5}">
                      <a16:colId xmlns:a16="http://schemas.microsoft.com/office/drawing/2014/main" val="20007"/>
                    </a:ext>
                  </a:extLst>
                </a:gridCol>
                <a:gridCol w="3365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36550">
                  <a:extLst>
                    <a:ext uri="{9D8B030D-6E8A-4147-A177-3AD203B41FA5}">
                      <a16:colId xmlns:a16="http://schemas.microsoft.com/office/drawing/2014/main" val="20010"/>
                    </a:ext>
                  </a:extLst>
                </a:gridCol>
                <a:gridCol w="333375">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6550">
                  <a:extLst>
                    <a:ext uri="{9D8B030D-6E8A-4147-A177-3AD203B41FA5}">
                      <a16:colId xmlns:a16="http://schemas.microsoft.com/office/drawing/2014/main" val="20013"/>
                    </a:ext>
                  </a:extLst>
                </a:gridCol>
                <a:gridCol w="334962">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gridCol w="334962">
                  <a:extLst>
                    <a:ext uri="{9D8B030D-6E8A-4147-A177-3AD203B41FA5}">
                      <a16:colId xmlns:a16="http://schemas.microsoft.com/office/drawing/2014/main" val="20016"/>
                    </a:ext>
                  </a:extLst>
                </a:gridCol>
                <a:gridCol w="336550">
                  <a:extLst>
                    <a:ext uri="{9D8B030D-6E8A-4147-A177-3AD203B41FA5}">
                      <a16:colId xmlns:a16="http://schemas.microsoft.com/office/drawing/2014/main" val="20017"/>
                    </a:ext>
                  </a:extLst>
                </a:gridCol>
                <a:gridCol w="338138">
                  <a:extLst>
                    <a:ext uri="{9D8B030D-6E8A-4147-A177-3AD203B41FA5}">
                      <a16:colId xmlns:a16="http://schemas.microsoft.com/office/drawing/2014/main" val="20018"/>
                    </a:ext>
                  </a:extLst>
                </a:gridCol>
                <a:gridCol w="334962">
                  <a:extLst>
                    <a:ext uri="{9D8B030D-6E8A-4147-A177-3AD203B41FA5}">
                      <a16:colId xmlns:a16="http://schemas.microsoft.com/office/drawing/2014/main" val="20019"/>
                    </a:ext>
                  </a:extLst>
                </a:gridCol>
                <a:gridCol w="3365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36550">
                  <a:extLst>
                    <a:ext uri="{9D8B030D-6E8A-4147-A177-3AD203B41FA5}">
                      <a16:colId xmlns:a16="http://schemas.microsoft.com/office/drawing/2014/main" val="20022"/>
                    </a:ext>
                  </a:extLst>
                </a:gridCol>
              </a:tblGrid>
              <a:tr h="474708">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Instruction</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Clock cycle</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11246">
                <a:tc v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6</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FF"/>
                          </a:solidFill>
                          <a:effectLst/>
                          <a:latin typeface="Arial" panose="020B0604020202020204" pitchFamily="34" charset="0"/>
                          <a:ea typeface="宋体" panose="02010600030101010101" pitchFamily="2" charset="-122"/>
                        </a:rPr>
                        <a:t>10</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00"/>
                          </a:solidFill>
                          <a:effectLst/>
                          <a:latin typeface="Arial" panose="020B0604020202020204" pitchFamily="34" charset="0"/>
                          <a:ea typeface="宋体" panose="02010600030101010101" pitchFamily="2" charset="-122"/>
                        </a:rPr>
                        <a:t>11</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80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16</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19</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21</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22</a:t>
                      </a: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LW R1,0(R2)</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ADDI R1,R1,#1</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48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SW 0(R2),R1</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ADDI R2,R2,#4</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rPr>
                        <a:t>St</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8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SUB R4,R3,R2</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BNEZ R4,Loop</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791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dirty="0">
                          <a:ln>
                            <a:noFill/>
                          </a:ln>
                          <a:solidFill>
                            <a:schemeClr val="bg1"/>
                          </a:solidFill>
                          <a:effectLst/>
                          <a:latin typeface="Arial" panose="020B0604020202020204" pitchFamily="34" charset="0"/>
                          <a:ea typeface="宋体" panose="02010600030101010101" pitchFamily="2" charset="-122"/>
                        </a:rPr>
                        <a:t>Next instruction1</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000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IF</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ID</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EX</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rPr>
                        <a:t>ME</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rPr>
                        <a:t>WB</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5791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Next instruction2</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000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rPr>
                        <a:t>IF</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ID</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EX</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ME</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rPr>
                        <a:t>WB</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5791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Next instruction3</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8000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hlink"/>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rPr>
                        <a:t>IF</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ID</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EX</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chemeClr val="hlink"/>
                          </a:solidFill>
                          <a:effectLst/>
                          <a:latin typeface="Arial" panose="020B0604020202020204" pitchFamily="34" charset="0"/>
                          <a:ea typeface="宋体" panose="02010600030101010101" pitchFamily="2" charset="-122"/>
                        </a:rPr>
                        <a:t>ME</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rPr>
                        <a:t>WB</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548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99"/>
                          </a:solidFill>
                          <a:effectLst/>
                          <a:latin typeface="Arial" panose="020B0604020202020204" pitchFamily="34" charset="0"/>
                          <a:ea typeface="宋体" panose="02010600030101010101" pitchFamily="2" charset="-122"/>
                        </a:rPr>
                        <a:t>LW R1,0(R2)</a:t>
                      </a:r>
                    </a:p>
                  </a:txBody>
                  <a:tcPr marT="45724" marB="4572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IF</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ID</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EX</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ME</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dirty="0">
                          <a:ln>
                            <a:noFill/>
                          </a:ln>
                          <a:solidFill>
                            <a:srgbClr val="0000FF"/>
                          </a:solidFill>
                          <a:effectLst/>
                          <a:latin typeface="Arial" panose="020B0604020202020204" pitchFamily="34" charset="0"/>
                          <a:ea typeface="宋体" panose="02010600030101010101" pitchFamily="2" charset="-122"/>
                        </a:rPr>
                        <a:t>WB</a:t>
                      </a: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rgbClr val="00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rgbClr val="FF00FF"/>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dirty="0">
                        <a:ln>
                          <a:noFill/>
                        </a:ln>
                        <a:solidFill>
                          <a:schemeClr val="tx1"/>
                        </a:solidFill>
                        <a:effectLst/>
                        <a:latin typeface="Arial" panose="020B0604020202020204" pitchFamily="34" charset="0"/>
                        <a:ea typeface="宋体" panose="02010600030101010101" pitchFamily="2" charset="-122"/>
                      </a:endParaRPr>
                    </a:p>
                  </a:txBody>
                  <a:tcPr marT="45724" marB="4572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11"/>
                  </a:ext>
                </a:extLst>
              </a:tr>
            </a:tbl>
          </a:graphicData>
        </a:graphic>
      </p:graphicFrame>
      <p:sp>
        <p:nvSpPr>
          <p:cNvPr id="16678" name="Text Box 294"/>
          <p:cNvSpPr txBox="1">
            <a:spLocks noChangeArrowheads="1"/>
          </p:cNvSpPr>
          <p:nvPr/>
        </p:nvSpPr>
        <p:spPr bwMode="auto">
          <a:xfrm>
            <a:off x="7696200" y="188913"/>
            <a:ext cx="8921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t>For B</a:t>
            </a:r>
          </a:p>
        </p:txBody>
      </p:sp>
      <p:sp>
        <p:nvSpPr>
          <p:cNvPr id="16679" name="Text Box 295"/>
          <p:cNvSpPr txBox="1">
            <a:spLocks noChangeArrowheads="1"/>
          </p:cNvSpPr>
          <p:nvPr/>
        </p:nvSpPr>
        <p:spPr bwMode="auto">
          <a:xfrm>
            <a:off x="4427538" y="1316038"/>
            <a:ext cx="46370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solidFill>
                  <a:srgbClr val="0000FF"/>
                </a:solidFill>
              </a:rPr>
              <a:t>Figure 3.21(Page 97) in the book</a:t>
            </a:r>
          </a:p>
        </p:txBody>
      </p:sp>
    </p:spTree>
    <p:extLst>
      <p:ext uri="{BB962C8B-B14F-4D97-AF65-F5344CB8AC3E}">
        <p14:creationId xmlns:p14="http://schemas.microsoft.com/office/powerpoint/2010/main" val="2762047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body" idx="1"/>
          </p:nvPr>
        </p:nvSpPr>
        <p:spPr>
          <a:xfrm>
            <a:off x="71438" y="115888"/>
            <a:ext cx="8964612" cy="6624637"/>
          </a:xfrm>
          <a:solidFill>
            <a:schemeClr val="bg1"/>
          </a:solidFill>
        </p:spPr>
        <p:txBody>
          <a:bodyPr/>
          <a:lstStyle/>
          <a:p>
            <a:pPr eaLnBrk="1" hangingPunct="1">
              <a:lnSpc>
                <a:spcPct val="80000"/>
              </a:lnSpc>
              <a:buFont typeface="Wingdings" pitchFamily="2" charset="2"/>
              <a:buNone/>
            </a:pPr>
            <a:endParaRPr lang="en-US" altLang="zh-CN" sz="1800" dirty="0">
              <a:solidFill>
                <a:srgbClr val="0000FF"/>
              </a:solidFill>
            </a:endParaRPr>
          </a:p>
          <a:p>
            <a:pPr eaLnBrk="1" hangingPunct="1">
              <a:lnSpc>
                <a:spcPct val="80000"/>
              </a:lnSpc>
              <a:buFont typeface="Wingdings" pitchFamily="2" charset="2"/>
              <a:buNone/>
            </a:pPr>
            <a:r>
              <a:rPr lang="en-US" altLang="zh-CN" sz="2000" dirty="0">
                <a:solidFill>
                  <a:schemeClr val="hlink"/>
                </a:solidFill>
              </a:rPr>
              <a:t>C.</a:t>
            </a:r>
          </a:p>
          <a:p>
            <a:pPr eaLnBrk="1" hangingPunct="1">
              <a:lnSpc>
                <a:spcPct val="80000"/>
              </a:lnSpc>
              <a:buFont typeface="Wingdings" pitchFamily="2" charset="2"/>
              <a:buNone/>
            </a:pPr>
            <a:r>
              <a:rPr lang="en-US" altLang="zh-CN" sz="2000" dirty="0"/>
              <a:t>Loop: 	LW 	R1,0(R2);       	load R1 from address 0+R2</a:t>
            </a:r>
          </a:p>
          <a:p>
            <a:pPr eaLnBrk="1" hangingPunct="1">
              <a:lnSpc>
                <a:spcPct val="80000"/>
              </a:lnSpc>
              <a:buFont typeface="Wingdings" pitchFamily="2" charset="2"/>
              <a:buNone/>
            </a:pPr>
            <a:r>
              <a:rPr lang="en-US" altLang="zh-CN" sz="2000" dirty="0"/>
              <a:t>		ADDI 	R1,R1,#1;	R1=R1+1    </a:t>
            </a:r>
          </a:p>
          <a:p>
            <a:pPr eaLnBrk="1" hangingPunct="1">
              <a:lnSpc>
                <a:spcPct val="80000"/>
              </a:lnSpc>
              <a:buFont typeface="Wingdings" pitchFamily="2" charset="2"/>
              <a:buNone/>
            </a:pPr>
            <a:r>
              <a:rPr lang="en-US" altLang="zh-CN" sz="2000" dirty="0"/>
              <a:t>		SW	0(R2),R1;	store R1 at address 0+R2</a:t>
            </a:r>
          </a:p>
          <a:p>
            <a:pPr eaLnBrk="1" hangingPunct="1">
              <a:lnSpc>
                <a:spcPct val="80000"/>
              </a:lnSpc>
              <a:buFont typeface="Wingdings" pitchFamily="2" charset="2"/>
              <a:buNone/>
            </a:pPr>
            <a:r>
              <a:rPr lang="en-US" altLang="zh-CN" sz="2000" dirty="0"/>
              <a:t>		ADDI 	R2,R2,#4;	R2=R2+4</a:t>
            </a:r>
          </a:p>
          <a:p>
            <a:pPr eaLnBrk="1" hangingPunct="1">
              <a:lnSpc>
                <a:spcPct val="80000"/>
              </a:lnSpc>
              <a:buFont typeface="Wingdings" pitchFamily="2" charset="2"/>
              <a:buNone/>
            </a:pPr>
            <a:r>
              <a:rPr lang="en-US" altLang="zh-CN" sz="2000" dirty="0"/>
              <a:t>		SUB	R4,R3,R2;	R4=R3-R2</a:t>
            </a:r>
          </a:p>
          <a:p>
            <a:pPr eaLnBrk="1" hangingPunct="1">
              <a:lnSpc>
                <a:spcPct val="80000"/>
              </a:lnSpc>
              <a:buFont typeface="Wingdings" pitchFamily="2" charset="2"/>
              <a:buNone/>
            </a:pPr>
            <a:r>
              <a:rPr lang="en-US" altLang="zh-CN" sz="2000" dirty="0"/>
              <a:t>		BNEZ 	R4,Loop;	Branch to loop if R4!=0</a:t>
            </a:r>
          </a:p>
          <a:p>
            <a:pPr eaLnBrk="1" hangingPunct="1">
              <a:lnSpc>
                <a:spcPct val="80000"/>
              </a:lnSpc>
              <a:buFont typeface="Wingdings" pitchFamily="2" charset="2"/>
              <a:buNone/>
            </a:pPr>
            <a:r>
              <a:rPr lang="en-US" altLang="zh-CN" sz="2000" dirty="0">
                <a:solidFill>
                  <a:schemeClr val="hlink"/>
                </a:solidFill>
              </a:rPr>
              <a:t>Reorder instructions to :</a:t>
            </a:r>
          </a:p>
          <a:p>
            <a:pPr eaLnBrk="1" hangingPunct="1">
              <a:lnSpc>
                <a:spcPct val="80000"/>
              </a:lnSpc>
              <a:buFont typeface="Wingdings" pitchFamily="2" charset="2"/>
              <a:buNone/>
            </a:pPr>
            <a:r>
              <a:rPr lang="en-US" altLang="zh-CN" sz="2000" dirty="0">
                <a:solidFill>
                  <a:srgbClr val="0000FF"/>
                </a:solidFill>
              </a:rPr>
              <a:t>Loop: 	LW 	R1,0(R2);       </a:t>
            </a:r>
            <a:r>
              <a:rPr lang="en-US" altLang="zh-CN" sz="2000" dirty="0"/>
              <a:t>	load R1 from address 0+R2</a:t>
            </a:r>
          </a:p>
          <a:p>
            <a:pPr eaLnBrk="1" hangingPunct="1">
              <a:lnSpc>
                <a:spcPct val="80000"/>
              </a:lnSpc>
              <a:buFont typeface="Wingdings" pitchFamily="2" charset="2"/>
              <a:buNone/>
            </a:pPr>
            <a:r>
              <a:rPr lang="en-US" altLang="zh-CN" sz="2000" dirty="0">
                <a:solidFill>
                  <a:srgbClr val="0000FF"/>
                </a:solidFill>
              </a:rPr>
              <a:t>		ADDI 	R2,R2,#4;      </a:t>
            </a:r>
            <a:r>
              <a:rPr lang="en-US" altLang="zh-CN" sz="2000" dirty="0"/>
              <a:t>   R2=R2+4</a:t>
            </a:r>
            <a:r>
              <a:rPr lang="en-US" altLang="zh-CN" sz="2000" dirty="0">
                <a:solidFill>
                  <a:srgbClr val="0000FF"/>
                </a:solidFill>
              </a:rPr>
              <a:t> </a:t>
            </a:r>
          </a:p>
          <a:p>
            <a:pPr eaLnBrk="1" hangingPunct="1">
              <a:lnSpc>
                <a:spcPct val="80000"/>
              </a:lnSpc>
              <a:buFont typeface="Wingdings" pitchFamily="2" charset="2"/>
              <a:buNone/>
            </a:pPr>
            <a:r>
              <a:rPr lang="en-US" altLang="zh-CN" sz="2000" dirty="0">
                <a:solidFill>
                  <a:srgbClr val="0000FF"/>
                </a:solidFill>
              </a:rPr>
              <a:t>		SUB	R4,R3,R2;	</a:t>
            </a:r>
            <a:r>
              <a:rPr lang="en-US" altLang="zh-CN" sz="2000" dirty="0"/>
              <a:t>R4=R3-R2</a:t>
            </a:r>
          </a:p>
          <a:p>
            <a:pPr eaLnBrk="1" hangingPunct="1">
              <a:lnSpc>
                <a:spcPct val="80000"/>
              </a:lnSpc>
              <a:buFont typeface="Wingdings" pitchFamily="2" charset="2"/>
              <a:buNone/>
            </a:pPr>
            <a:r>
              <a:rPr lang="en-US" altLang="zh-CN" sz="2000" dirty="0">
                <a:solidFill>
                  <a:srgbClr val="0000FF"/>
                </a:solidFill>
              </a:rPr>
              <a:t>		ADDI 	R1,R1,#1;	</a:t>
            </a:r>
            <a:r>
              <a:rPr lang="en-US" altLang="zh-CN" sz="2000" dirty="0"/>
              <a:t>R1=R1+1</a:t>
            </a:r>
            <a:r>
              <a:rPr lang="en-US" altLang="zh-CN" sz="2000" dirty="0">
                <a:solidFill>
                  <a:srgbClr val="0000FF"/>
                </a:solidFill>
              </a:rPr>
              <a:t>    </a:t>
            </a:r>
          </a:p>
          <a:p>
            <a:pPr eaLnBrk="1" hangingPunct="1">
              <a:lnSpc>
                <a:spcPct val="80000"/>
              </a:lnSpc>
              <a:buFont typeface="Wingdings" pitchFamily="2" charset="2"/>
              <a:buNone/>
            </a:pPr>
            <a:r>
              <a:rPr lang="en-US" altLang="zh-CN" sz="2000" dirty="0">
                <a:solidFill>
                  <a:srgbClr val="0000FF"/>
                </a:solidFill>
              </a:rPr>
              <a:t>		BNEZ 	R4,Loop;	</a:t>
            </a:r>
            <a:r>
              <a:rPr lang="en-US" altLang="zh-CN" sz="2000" dirty="0"/>
              <a:t>Branch to loop if R4!=0</a:t>
            </a:r>
          </a:p>
          <a:p>
            <a:pPr eaLnBrk="1" hangingPunct="1">
              <a:lnSpc>
                <a:spcPct val="80000"/>
              </a:lnSpc>
              <a:buFont typeface="Wingdings" pitchFamily="2" charset="2"/>
              <a:buNone/>
            </a:pPr>
            <a:r>
              <a:rPr lang="en-US" altLang="zh-CN" sz="2000" dirty="0">
                <a:solidFill>
                  <a:srgbClr val="0000FF"/>
                </a:solidFill>
              </a:rPr>
              <a:t>		SW	-4(R2),R1;	</a:t>
            </a:r>
            <a:r>
              <a:rPr lang="en-US" altLang="zh-CN" sz="2000" dirty="0"/>
              <a:t>store R1 at address 0+R2</a:t>
            </a:r>
          </a:p>
          <a:p>
            <a:pPr eaLnBrk="1" hangingPunct="1">
              <a:lnSpc>
                <a:spcPct val="80000"/>
              </a:lnSpc>
              <a:buFont typeface="Wingdings" pitchFamily="2" charset="2"/>
              <a:buNone/>
            </a:pPr>
            <a:endParaRPr lang="en-US" altLang="zh-CN" sz="2000" dirty="0">
              <a:solidFill>
                <a:srgbClr val="0000FF"/>
              </a:solidFill>
            </a:endParaRPr>
          </a:p>
          <a:p>
            <a:pPr eaLnBrk="1" hangingPunct="1">
              <a:lnSpc>
                <a:spcPct val="80000"/>
              </a:lnSpc>
            </a:pPr>
            <a:r>
              <a:rPr lang="en-US" altLang="zh-CN" sz="2000" dirty="0"/>
              <a:t>From Figure the second iteration begin 6 clocks after the first iteration and the last iteration takes 10 cycles to complete. </a:t>
            </a:r>
          </a:p>
          <a:p>
            <a:pPr eaLnBrk="1" hangingPunct="1">
              <a:lnSpc>
                <a:spcPct val="80000"/>
              </a:lnSpc>
              <a:buFont typeface="Wingdings" pitchFamily="2" charset="2"/>
              <a:buNone/>
            </a:pPr>
            <a:r>
              <a:rPr lang="en-US" altLang="zh-CN" sz="2000" dirty="0"/>
              <a:t>     </a:t>
            </a:r>
            <a:r>
              <a:rPr lang="zh-CN" altLang="en-US" sz="2000" dirty="0">
                <a:solidFill>
                  <a:srgbClr val="CC0000"/>
                </a:solidFill>
              </a:rPr>
              <a:t>从图中看出</a:t>
            </a:r>
            <a:r>
              <a:rPr lang="en-US" altLang="zh-CN" sz="2000" dirty="0">
                <a:solidFill>
                  <a:srgbClr val="CC0000"/>
                </a:solidFill>
              </a:rPr>
              <a:t>, </a:t>
            </a:r>
            <a:r>
              <a:rPr lang="zh-CN" altLang="en-US" sz="2000" dirty="0">
                <a:solidFill>
                  <a:srgbClr val="CC0000"/>
                </a:solidFill>
              </a:rPr>
              <a:t>第二次迭代开始于第一次迭代的第</a:t>
            </a:r>
            <a:r>
              <a:rPr lang="en-US" altLang="zh-CN" sz="2000" dirty="0">
                <a:solidFill>
                  <a:srgbClr val="CC0000"/>
                </a:solidFill>
              </a:rPr>
              <a:t>6</a:t>
            </a:r>
            <a:r>
              <a:rPr lang="zh-CN" altLang="en-US" sz="2000" dirty="0">
                <a:solidFill>
                  <a:srgbClr val="CC0000"/>
                </a:solidFill>
              </a:rPr>
              <a:t>个周期后</a:t>
            </a:r>
            <a:r>
              <a:rPr lang="en-US" altLang="zh-CN" sz="2000" dirty="0">
                <a:solidFill>
                  <a:srgbClr val="CC0000"/>
                </a:solidFill>
              </a:rPr>
              <a:t>, </a:t>
            </a:r>
            <a:r>
              <a:rPr lang="zh-CN" altLang="en-US" sz="2000" dirty="0">
                <a:solidFill>
                  <a:srgbClr val="CC0000"/>
                </a:solidFill>
              </a:rPr>
              <a:t>最后一次迭代需要</a:t>
            </a:r>
            <a:r>
              <a:rPr lang="en-US" altLang="zh-CN" sz="2000" dirty="0">
                <a:solidFill>
                  <a:srgbClr val="CC0000"/>
                </a:solidFill>
              </a:rPr>
              <a:t>10</a:t>
            </a:r>
            <a:r>
              <a:rPr lang="zh-CN" altLang="en-US" sz="2000" dirty="0">
                <a:solidFill>
                  <a:srgbClr val="CC0000"/>
                </a:solidFill>
              </a:rPr>
              <a:t>个周期完成。</a:t>
            </a:r>
            <a:endParaRPr lang="zh-CN" altLang="en-US" sz="2000" dirty="0"/>
          </a:p>
          <a:p>
            <a:pPr eaLnBrk="1" hangingPunct="1">
              <a:lnSpc>
                <a:spcPct val="80000"/>
              </a:lnSpc>
            </a:pPr>
            <a:r>
              <a:rPr lang="en-US" altLang="zh-CN" sz="2000" dirty="0"/>
              <a:t>Total length=6×98+10=598 clock cycles  </a:t>
            </a:r>
            <a:r>
              <a:rPr lang="zh-CN" altLang="en-US" sz="2000" dirty="0">
                <a:solidFill>
                  <a:srgbClr val="CC0000"/>
                </a:solidFill>
              </a:rPr>
              <a:t>总共需要</a:t>
            </a:r>
            <a:r>
              <a:rPr lang="en-US" altLang="zh-CN" sz="2000" dirty="0">
                <a:solidFill>
                  <a:srgbClr val="CC0000"/>
                </a:solidFill>
              </a:rPr>
              <a:t>598</a:t>
            </a:r>
            <a:r>
              <a:rPr lang="zh-CN" altLang="en-US" sz="2000" dirty="0">
                <a:solidFill>
                  <a:srgbClr val="CC0000"/>
                </a:solidFill>
              </a:rPr>
              <a:t>个周期</a:t>
            </a:r>
            <a:endParaRPr lang="zh-CN" altLang="en-US" sz="2000" dirty="0"/>
          </a:p>
        </p:txBody>
      </p:sp>
    </p:spTree>
    <p:extLst>
      <p:ext uri="{BB962C8B-B14F-4D97-AF65-F5344CB8AC3E}">
        <p14:creationId xmlns:p14="http://schemas.microsoft.com/office/powerpoint/2010/main" val="2286354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7C7D750A-73DD-4B2E-906D-17B411D5BB7F}" type="slidenum">
              <a:rPr lang="en-US" altLang="zh-CN"/>
              <a:pPr/>
              <a:t>3</a:t>
            </a:fld>
            <a:endParaRPr lang="en-US" altLang="zh-CN"/>
          </a:p>
        </p:txBody>
      </p:sp>
      <p:sp>
        <p:nvSpPr>
          <p:cNvPr id="64515" name="Rectangle 3"/>
          <p:cNvSpPr>
            <a:spLocks noGrp="1" noChangeArrowheads="1"/>
          </p:cNvSpPr>
          <p:nvPr>
            <p:ph type="body" idx="1"/>
          </p:nvPr>
        </p:nvSpPr>
        <p:spPr>
          <a:xfrm>
            <a:off x="71438" y="115888"/>
            <a:ext cx="8964612" cy="6481762"/>
          </a:xfrm>
          <a:solidFill>
            <a:schemeClr val="bg1"/>
          </a:solidFill>
        </p:spPr>
        <p:txBody>
          <a:bodyPr/>
          <a:lstStyle/>
          <a:p>
            <a:pPr>
              <a:lnSpc>
                <a:spcPct val="90000"/>
              </a:lnSpc>
              <a:spcBef>
                <a:spcPct val="30000"/>
              </a:spcBef>
              <a:buFont typeface="Wingdings" pitchFamily="2" charset="2"/>
              <a:buNone/>
            </a:pPr>
            <a:r>
              <a:rPr lang="en-US" altLang="zh-CN" sz="2800" dirty="0">
                <a:ea typeface="楷体_GB2312" pitchFamily="49" charset="-122"/>
              </a:rPr>
              <a:t>(2</a:t>
            </a:r>
            <a:r>
              <a:rPr lang="en-US" altLang="zh-CN" sz="2800" dirty="0">
                <a:highlight>
                  <a:srgbClr val="FFFF00"/>
                </a:highlight>
                <a:ea typeface="楷体_GB2312" pitchFamily="49" charset="-122"/>
              </a:rPr>
              <a:t>) </a:t>
            </a:r>
            <a:r>
              <a:rPr lang="en-US" altLang="zh-CN" sz="2800" dirty="0" err="1">
                <a:highlight>
                  <a:srgbClr val="FFFF00"/>
                </a:highlight>
                <a:ea typeface="楷体_GB2312" pitchFamily="49" charset="-122"/>
              </a:rPr>
              <a:t>Assume:The</a:t>
            </a:r>
            <a:r>
              <a:rPr lang="en-US" altLang="zh-CN" sz="2800" dirty="0">
                <a:highlight>
                  <a:srgbClr val="FFFF00"/>
                </a:highlight>
                <a:ea typeface="楷体_GB2312" pitchFamily="49" charset="-122"/>
              </a:rPr>
              <a:t> total execution time before the three enhancements can be used is </a:t>
            </a:r>
            <a:r>
              <a:rPr lang="en-US" altLang="zh-CN" sz="2800" dirty="0" err="1">
                <a:highlight>
                  <a:srgbClr val="FFFF00"/>
                </a:highlight>
                <a:ea typeface="楷体_GB2312" pitchFamily="49" charset="-122"/>
              </a:rPr>
              <a:t>Time</a:t>
            </a:r>
            <a:r>
              <a:rPr lang="en-US" altLang="zh-CN" sz="2800" baseline="-25000" dirty="0" err="1">
                <a:highlight>
                  <a:srgbClr val="FFFF00"/>
                </a:highlight>
                <a:ea typeface="楷体_GB2312" pitchFamily="49" charset="-122"/>
              </a:rPr>
              <a:t>before</a:t>
            </a:r>
            <a:r>
              <a:rPr lang="zh-CN" altLang="en-US" sz="2800" dirty="0">
                <a:highlight>
                  <a:srgbClr val="FFFF00"/>
                </a:highlight>
                <a:ea typeface="楷体_GB2312" pitchFamily="49" charset="-122"/>
              </a:rPr>
              <a:t>（</a:t>
            </a:r>
            <a:r>
              <a:rPr lang="zh-CN" altLang="en-US" sz="2800" dirty="0">
                <a:solidFill>
                  <a:srgbClr val="CC0000"/>
                </a:solidFill>
                <a:highlight>
                  <a:srgbClr val="FFFF00"/>
                </a:highlight>
                <a:ea typeface="楷体_GB2312" pitchFamily="49" charset="-122"/>
              </a:rPr>
              <a:t>没有改进前的总运行时间</a:t>
            </a:r>
            <a:r>
              <a:rPr lang="zh-CN" altLang="en-US" sz="2800" dirty="0">
                <a:highlight>
                  <a:srgbClr val="FFFF00"/>
                </a:highlight>
                <a:ea typeface="楷体_GB2312" pitchFamily="49" charset="-122"/>
              </a:rPr>
              <a:t>），</a:t>
            </a:r>
            <a:r>
              <a:rPr lang="en-US" altLang="zh-CN" sz="2800" dirty="0">
                <a:highlight>
                  <a:srgbClr val="FFFF00"/>
                </a:highlight>
                <a:ea typeface="楷体_GB2312" pitchFamily="49" charset="-122"/>
              </a:rPr>
              <a:t>The execution time for no enhancement is </a:t>
            </a:r>
            <a:r>
              <a:rPr lang="en-US" altLang="zh-CN" sz="2800" dirty="0" err="1">
                <a:highlight>
                  <a:srgbClr val="FFFF00"/>
                </a:highlight>
                <a:ea typeface="楷体_GB2312" pitchFamily="49" charset="-122"/>
              </a:rPr>
              <a:t>Time</a:t>
            </a:r>
            <a:r>
              <a:rPr lang="en-US" altLang="zh-CN" sz="2800" baseline="-25000" dirty="0" err="1">
                <a:highlight>
                  <a:srgbClr val="FFFF00"/>
                </a:highlight>
                <a:ea typeface="楷体_GB2312" pitchFamily="49" charset="-122"/>
              </a:rPr>
              <a:t>no</a:t>
            </a:r>
            <a:r>
              <a:rPr lang="zh-CN" altLang="en-US" sz="2800" dirty="0">
                <a:highlight>
                  <a:srgbClr val="FFFF00"/>
                </a:highlight>
                <a:ea typeface="楷体_GB2312" pitchFamily="49" charset="-122"/>
              </a:rPr>
              <a:t>（</a:t>
            </a:r>
            <a:r>
              <a:rPr lang="zh-CN" altLang="en-US" sz="2800" dirty="0">
                <a:solidFill>
                  <a:srgbClr val="CC0000"/>
                </a:solidFill>
                <a:highlight>
                  <a:srgbClr val="FFFF00"/>
                </a:highlight>
                <a:ea typeface="楷体_GB2312" pitchFamily="49" charset="-122"/>
              </a:rPr>
              <a:t>没有改进部分的时间</a:t>
            </a:r>
            <a:r>
              <a:rPr lang="zh-CN" altLang="en-US" sz="2800" dirty="0">
                <a:highlight>
                  <a:srgbClr val="FFFF00"/>
                </a:highlight>
                <a:ea typeface="楷体_GB2312" pitchFamily="49" charset="-122"/>
              </a:rPr>
              <a:t>）</a:t>
            </a:r>
            <a:r>
              <a:rPr lang="en-US" altLang="zh-CN" sz="2800" dirty="0">
                <a:highlight>
                  <a:srgbClr val="FFFF00"/>
                </a:highlight>
                <a:ea typeface="楷体_GB2312" pitchFamily="49" charset="-122"/>
              </a:rPr>
              <a:t>.</a:t>
            </a:r>
          </a:p>
          <a:p>
            <a:pPr>
              <a:lnSpc>
                <a:spcPct val="90000"/>
              </a:lnSpc>
              <a:spcBef>
                <a:spcPct val="30000"/>
              </a:spcBef>
              <a:buFont typeface="Wingdings" pitchFamily="2" charset="2"/>
              <a:buNone/>
            </a:pPr>
            <a:r>
              <a:rPr lang="en-US" altLang="zh-CN" sz="2800" dirty="0">
                <a:solidFill>
                  <a:srgbClr val="0000FF"/>
                </a:solidFill>
                <a:highlight>
                  <a:srgbClr val="FFFF00"/>
                </a:highlight>
                <a:ea typeface="楷体_GB2312" pitchFamily="49" charset="-122"/>
              </a:rPr>
              <a:t>    </a:t>
            </a:r>
            <a:r>
              <a:rPr lang="en-US" altLang="zh-CN" sz="2800" dirty="0" err="1">
                <a:solidFill>
                  <a:srgbClr val="0000FF"/>
                </a:solidFill>
                <a:highlight>
                  <a:srgbClr val="FFFF00"/>
                </a:highlight>
                <a:ea typeface="楷体_GB2312" pitchFamily="49" charset="-122"/>
              </a:rPr>
              <a:t>Time</a:t>
            </a:r>
            <a:r>
              <a:rPr lang="en-US" altLang="zh-CN" sz="2800" baseline="-25000" dirty="0" err="1">
                <a:solidFill>
                  <a:srgbClr val="0000FF"/>
                </a:solidFill>
                <a:highlight>
                  <a:srgbClr val="FFFF00"/>
                </a:highlight>
                <a:ea typeface="楷体_GB2312" pitchFamily="49" charset="-122"/>
              </a:rPr>
              <a:t>no</a:t>
            </a:r>
            <a:r>
              <a:rPr lang="en-US" altLang="zh-CN" sz="2800" baseline="-25000" dirty="0">
                <a:solidFill>
                  <a:srgbClr val="0000FF"/>
                </a:solidFill>
                <a:highlight>
                  <a:srgbClr val="FFFF00"/>
                </a:highlight>
                <a:ea typeface="楷体_GB2312" pitchFamily="49" charset="-122"/>
              </a:rPr>
              <a:t> </a:t>
            </a:r>
            <a:r>
              <a:rPr lang="en-US" altLang="zh-CN" sz="2800" dirty="0">
                <a:solidFill>
                  <a:srgbClr val="0000FF"/>
                </a:solidFill>
                <a:highlight>
                  <a:srgbClr val="FFFF00"/>
                </a:highlight>
                <a:ea typeface="楷体_GB2312" pitchFamily="49" charset="-122"/>
              </a:rPr>
              <a:t>=</a:t>
            </a:r>
            <a:r>
              <a:rPr lang="zh-CN" altLang="en-US" sz="2800" dirty="0">
                <a:solidFill>
                  <a:srgbClr val="0000FF"/>
                </a:solidFill>
                <a:highlight>
                  <a:srgbClr val="FFFF00"/>
                </a:highlight>
                <a:ea typeface="楷体_GB2312" pitchFamily="49" charset="-122"/>
              </a:rPr>
              <a:t>（</a:t>
            </a:r>
            <a:r>
              <a:rPr lang="en-US" altLang="zh-CN" sz="2800" dirty="0">
                <a:solidFill>
                  <a:srgbClr val="0000FF"/>
                </a:solidFill>
                <a:highlight>
                  <a:srgbClr val="FFFF00"/>
                </a:highlight>
                <a:ea typeface="楷体_GB2312" pitchFamily="49" charset="-122"/>
              </a:rPr>
              <a:t>1-25%-35%-10%</a:t>
            </a:r>
            <a:r>
              <a:rPr lang="zh-CN" altLang="en-US" sz="2800" dirty="0">
                <a:solidFill>
                  <a:srgbClr val="0000FF"/>
                </a:solidFill>
                <a:highlight>
                  <a:srgbClr val="FFFF00"/>
                </a:highlight>
                <a:ea typeface="楷体_GB2312" pitchFamily="49" charset="-122"/>
              </a:rPr>
              <a:t>）</a:t>
            </a:r>
            <a:r>
              <a:rPr lang="zh-CN" altLang="en-US" sz="2800" dirty="0">
                <a:solidFill>
                  <a:srgbClr val="0000FF"/>
                </a:solidFill>
                <a:highlight>
                  <a:srgbClr val="FFFF00"/>
                </a:highlight>
                <a:ea typeface="楷体_GB2312" pitchFamily="49" charset="-122"/>
                <a:sym typeface="Symbol" pitchFamily="18" charset="2"/>
              </a:rPr>
              <a:t> </a:t>
            </a:r>
            <a:r>
              <a:rPr lang="en-US" altLang="zh-CN" sz="2800" dirty="0" err="1">
                <a:solidFill>
                  <a:srgbClr val="0000FF"/>
                </a:solidFill>
                <a:highlight>
                  <a:srgbClr val="FFFF00"/>
                </a:highlight>
                <a:ea typeface="楷体_GB2312" pitchFamily="49" charset="-122"/>
              </a:rPr>
              <a:t>Time</a:t>
            </a:r>
            <a:r>
              <a:rPr lang="en-US" altLang="zh-CN" sz="2800" baseline="-25000" dirty="0" err="1">
                <a:solidFill>
                  <a:srgbClr val="0000FF"/>
                </a:solidFill>
                <a:highlight>
                  <a:srgbClr val="FFFF00"/>
                </a:highlight>
                <a:ea typeface="楷体_GB2312" pitchFamily="49" charset="-122"/>
              </a:rPr>
              <a:t>before</a:t>
            </a:r>
            <a:endParaRPr lang="en-US" altLang="zh-CN" sz="2800" baseline="-25000" dirty="0">
              <a:solidFill>
                <a:srgbClr val="0000FF"/>
              </a:solidFill>
              <a:highlight>
                <a:srgbClr val="FFFF00"/>
              </a:highlight>
              <a:ea typeface="楷体_GB2312" pitchFamily="49" charset="-122"/>
            </a:endParaRPr>
          </a:p>
          <a:p>
            <a:pPr>
              <a:lnSpc>
                <a:spcPct val="90000"/>
              </a:lnSpc>
              <a:spcBef>
                <a:spcPct val="30000"/>
              </a:spcBef>
              <a:buFont typeface="Wingdings" pitchFamily="2" charset="2"/>
              <a:buNone/>
            </a:pPr>
            <a:endParaRPr lang="en-US" altLang="zh-CN" sz="2800" baseline="-25000" dirty="0">
              <a:solidFill>
                <a:srgbClr val="0000FF"/>
              </a:solidFill>
              <a:ea typeface="楷体_GB2312" pitchFamily="49" charset="-122"/>
            </a:endParaRPr>
          </a:p>
          <a:p>
            <a:pPr>
              <a:lnSpc>
                <a:spcPct val="90000"/>
              </a:lnSpc>
              <a:spcBef>
                <a:spcPct val="30000"/>
              </a:spcBef>
              <a:buFont typeface="Wingdings" pitchFamily="2" charset="2"/>
              <a:buNone/>
            </a:pPr>
            <a:r>
              <a:rPr lang="en-US" altLang="zh-CN" sz="2800" dirty="0">
                <a:ea typeface="楷体_GB2312" pitchFamily="49" charset="-122"/>
              </a:rPr>
              <a:t>   The total execution time after the three enhancements can be used is </a:t>
            </a:r>
            <a:r>
              <a:rPr lang="en-US" altLang="zh-CN" sz="2800" dirty="0" err="1">
                <a:ea typeface="楷体_GB2312" pitchFamily="49" charset="-122"/>
              </a:rPr>
              <a:t>Time</a:t>
            </a:r>
            <a:r>
              <a:rPr lang="en-US" altLang="zh-CN" sz="2800" baseline="-25000" dirty="0" err="1">
                <a:ea typeface="楷体_GB2312" pitchFamily="49" charset="-122"/>
              </a:rPr>
              <a:t>after</a:t>
            </a:r>
            <a:r>
              <a:rPr lang="zh-CN" altLang="en-US" sz="2800" dirty="0">
                <a:ea typeface="楷体_GB2312" pitchFamily="49" charset="-122"/>
              </a:rPr>
              <a:t>（</a:t>
            </a:r>
            <a:r>
              <a:rPr lang="zh-CN" altLang="en-US" sz="2800" dirty="0">
                <a:solidFill>
                  <a:srgbClr val="CC0000"/>
                </a:solidFill>
                <a:ea typeface="楷体_GB2312" pitchFamily="49" charset="-122"/>
              </a:rPr>
              <a:t>改进后的总运行时间</a:t>
            </a:r>
            <a:r>
              <a:rPr lang="zh-CN" altLang="en-US" sz="2800" dirty="0">
                <a:ea typeface="楷体_GB2312" pitchFamily="49" charset="-122"/>
              </a:rPr>
              <a:t>）</a:t>
            </a:r>
          </a:p>
          <a:p>
            <a:pPr>
              <a:lnSpc>
                <a:spcPct val="90000"/>
              </a:lnSpc>
              <a:spcBef>
                <a:spcPct val="30000"/>
              </a:spcBef>
              <a:buFont typeface="Wingdings" pitchFamily="2" charset="2"/>
              <a:buNone/>
            </a:pPr>
            <a:r>
              <a:rPr lang="zh-CN" altLang="en-US" sz="2800" dirty="0">
                <a:solidFill>
                  <a:srgbClr val="0000FF"/>
                </a:solidFill>
                <a:ea typeface="楷体_GB2312" pitchFamily="49" charset="-122"/>
              </a:rPr>
              <a:t> </a:t>
            </a:r>
            <a:r>
              <a:rPr lang="en-US" altLang="zh-CN" sz="2800" dirty="0" err="1">
                <a:solidFill>
                  <a:srgbClr val="0000FF"/>
                </a:solidFill>
                <a:ea typeface="楷体_GB2312" pitchFamily="49" charset="-122"/>
              </a:rPr>
              <a:t>Time</a:t>
            </a:r>
            <a:r>
              <a:rPr lang="en-US" altLang="zh-CN" sz="2800" baseline="-25000" dirty="0" err="1">
                <a:solidFill>
                  <a:srgbClr val="0000FF"/>
                </a:solidFill>
                <a:ea typeface="楷体_GB2312" pitchFamily="49" charset="-122"/>
              </a:rPr>
              <a:t>after</a:t>
            </a:r>
            <a:r>
              <a:rPr lang="en-US" altLang="zh-CN" sz="2800" dirty="0">
                <a:solidFill>
                  <a:srgbClr val="0000FF"/>
                </a:solidFill>
                <a:ea typeface="楷体_GB2312" pitchFamily="49" charset="-122"/>
              </a:rPr>
              <a:t>= </a:t>
            </a:r>
            <a:r>
              <a:rPr lang="en-US" altLang="zh-CN" sz="2800" dirty="0" err="1">
                <a:solidFill>
                  <a:srgbClr val="0000FF"/>
                </a:solidFill>
                <a:ea typeface="楷体_GB2312" pitchFamily="49" charset="-122"/>
              </a:rPr>
              <a:t>Time</a:t>
            </a:r>
            <a:r>
              <a:rPr lang="en-US" altLang="zh-CN" sz="2800" baseline="-25000" dirty="0" err="1">
                <a:solidFill>
                  <a:srgbClr val="0000FF"/>
                </a:solidFill>
                <a:ea typeface="楷体_GB2312" pitchFamily="49" charset="-122"/>
              </a:rPr>
              <a:t>no</a:t>
            </a:r>
            <a:r>
              <a:rPr lang="en-US" altLang="zh-CN" sz="2800" dirty="0">
                <a:solidFill>
                  <a:srgbClr val="0000FF"/>
                </a:solidFill>
                <a:ea typeface="楷体_GB2312" pitchFamily="49" charset="-122"/>
              </a:rPr>
              <a:t>+</a:t>
            </a:r>
            <a:r>
              <a:rPr lang="zh-CN" altLang="en-US" sz="2800" dirty="0">
                <a:solidFill>
                  <a:srgbClr val="0000FF"/>
                </a:solidFill>
                <a:ea typeface="楷体_GB2312" pitchFamily="49" charset="-122"/>
              </a:rPr>
              <a:t>（</a:t>
            </a:r>
            <a:r>
              <a:rPr lang="en-US" altLang="zh-CN" sz="2800" dirty="0">
                <a:solidFill>
                  <a:srgbClr val="0000FF"/>
                </a:solidFill>
                <a:ea typeface="楷体_GB2312" pitchFamily="49" charset="-122"/>
              </a:rPr>
              <a:t>25%/30</a:t>
            </a:r>
            <a:r>
              <a:rPr lang="zh-CN" altLang="en-US" sz="2800" dirty="0">
                <a:solidFill>
                  <a:srgbClr val="0000FF"/>
                </a:solidFill>
                <a:ea typeface="楷体_GB2312" pitchFamily="49" charset="-122"/>
              </a:rPr>
              <a:t>）</a:t>
            </a:r>
            <a:r>
              <a:rPr lang="zh-CN" altLang="en-US" sz="2800" dirty="0">
                <a:solidFill>
                  <a:srgbClr val="0000FF"/>
                </a:solidFill>
                <a:ea typeface="楷体_GB2312" pitchFamily="49" charset="-122"/>
                <a:sym typeface="Symbol" pitchFamily="18" charset="2"/>
              </a:rPr>
              <a:t></a:t>
            </a:r>
            <a:r>
              <a:rPr lang="en-US" altLang="zh-CN" sz="2800" dirty="0" err="1">
                <a:solidFill>
                  <a:srgbClr val="0000FF"/>
                </a:solidFill>
                <a:ea typeface="楷体_GB2312" pitchFamily="49" charset="-122"/>
              </a:rPr>
              <a:t>Time</a:t>
            </a:r>
            <a:r>
              <a:rPr lang="en-US" altLang="zh-CN" sz="2800" baseline="-25000" dirty="0" err="1">
                <a:solidFill>
                  <a:srgbClr val="0000FF"/>
                </a:solidFill>
                <a:ea typeface="楷体_GB2312" pitchFamily="49" charset="-122"/>
              </a:rPr>
              <a:t>before</a:t>
            </a:r>
            <a:endParaRPr lang="en-US" altLang="zh-CN" sz="2800" baseline="-25000" dirty="0">
              <a:solidFill>
                <a:srgbClr val="0000FF"/>
              </a:solidFill>
              <a:ea typeface="楷体_GB2312" pitchFamily="49" charset="-122"/>
            </a:endParaRPr>
          </a:p>
          <a:p>
            <a:pPr>
              <a:lnSpc>
                <a:spcPct val="90000"/>
              </a:lnSpc>
              <a:spcBef>
                <a:spcPct val="30000"/>
              </a:spcBef>
              <a:buFont typeface="Wingdings" pitchFamily="2" charset="2"/>
              <a:buNone/>
            </a:pPr>
            <a:r>
              <a:rPr lang="en-US" altLang="zh-CN" sz="2800" baseline="-25000" dirty="0">
                <a:solidFill>
                  <a:srgbClr val="0000FF"/>
                </a:solidFill>
                <a:ea typeface="楷体_GB2312" pitchFamily="49" charset="-122"/>
              </a:rPr>
              <a:t>                      </a:t>
            </a:r>
            <a:r>
              <a:rPr lang="en-US" altLang="zh-CN" sz="2800" dirty="0">
                <a:solidFill>
                  <a:srgbClr val="0000FF"/>
                </a:solidFill>
                <a:ea typeface="楷体_GB2312" pitchFamily="49" charset="-122"/>
              </a:rPr>
              <a:t>+ </a:t>
            </a:r>
            <a:r>
              <a:rPr lang="zh-CN" altLang="en-US" sz="2800" dirty="0">
                <a:solidFill>
                  <a:srgbClr val="0000FF"/>
                </a:solidFill>
                <a:ea typeface="楷体_GB2312" pitchFamily="49" charset="-122"/>
              </a:rPr>
              <a:t>（</a:t>
            </a:r>
            <a:r>
              <a:rPr lang="en-US" altLang="zh-CN" sz="2800" dirty="0">
                <a:solidFill>
                  <a:srgbClr val="0000FF"/>
                </a:solidFill>
                <a:ea typeface="楷体_GB2312" pitchFamily="49" charset="-122"/>
              </a:rPr>
              <a:t>35%/20</a:t>
            </a:r>
            <a:r>
              <a:rPr lang="zh-CN" altLang="en-US" sz="2800" dirty="0">
                <a:solidFill>
                  <a:srgbClr val="0000FF"/>
                </a:solidFill>
                <a:ea typeface="楷体_GB2312" pitchFamily="49" charset="-122"/>
              </a:rPr>
              <a:t>）</a:t>
            </a:r>
            <a:r>
              <a:rPr lang="zh-CN" altLang="en-US" sz="2800" dirty="0">
                <a:solidFill>
                  <a:srgbClr val="0000FF"/>
                </a:solidFill>
                <a:ea typeface="楷体_GB2312" pitchFamily="49" charset="-122"/>
                <a:sym typeface="Symbol" pitchFamily="18" charset="2"/>
              </a:rPr>
              <a:t></a:t>
            </a:r>
            <a:r>
              <a:rPr lang="en-US" altLang="zh-CN" sz="2800" dirty="0" err="1">
                <a:solidFill>
                  <a:srgbClr val="0000FF"/>
                </a:solidFill>
                <a:ea typeface="楷体_GB2312" pitchFamily="49" charset="-122"/>
              </a:rPr>
              <a:t>Time</a:t>
            </a:r>
            <a:r>
              <a:rPr lang="en-US" altLang="zh-CN" sz="2800" baseline="-25000" dirty="0" err="1">
                <a:solidFill>
                  <a:srgbClr val="0000FF"/>
                </a:solidFill>
                <a:ea typeface="楷体_GB2312" pitchFamily="49" charset="-122"/>
              </a:rPr>
              <a:t>before</a:t>
            </a:r>
            <a:endParaRPr lang="en-US" altLang="zh-CN" sz="2800" baseline="-25000" dirty="0">
              <a:solidFill>
                <a:srgbClr val="0000FF"/>
              </a:solidFill>
              <a:ea typeface="楷体_GB2312" pitchFamily="49" charset="-122"/>
            </a:endParaRPr>
          </a:p>
          <a:p>
            <a:pPr>
              <a:lnSpc>
                <a:spcPct val="90000"/>
              </a:lnSpc>
              <a:spcBef>
                <a:spcPct val="30000"/>
              </a:spcBef>
              <a:buFont typeface="Wingdings" pitchFamily="2" charset="2"/>
              <a:buNone/>
            </a:pPr>
            <a:r>
              <a:rPr lang="en-US" altLang="zh-CN" sz="2800" baseline="-25000" dirty="0">
                <a:solidFill>
                  <a:srgbClr val="0000FF"/>
                </a:solidFill>
                <a:ea typeface="楷体_GB2312" pitchFamily="49" charset="-122"/>
              </a:rPr>
              <a:t>                      </a:t>
            </a:r>
            <a:r>
              <a:rPr lang="en-US" altLang="zh-CN" sz="2800" dirty="0">
                <a:solidFill>
                  <a:srgbClr val="0000FF"/>
                </a:solidFill>
                <a:ea typeface="楷体_GB2312" pitchFamily="49" charset="-122"/>
              </a:rPr>
              <a:t>+ </a:t>
            </a:r>
            <a:r>
              <a:rPr lang="zh-CN" altLang="en-US" sz="2800" dirty="0">
                <a:solidFill>
                  <a:srgbClr val="0000FF"/>
                </a:solidFill>
                <a:ea typeface="楷体_GB2312" pitchFamily="49" charset="-122"/>
              </a:rPr>
              <a:t>（</a:t>
            </a:r>
            <a:r>
              <a:rPr lang="en-US" altLang="zh-CN" sz="2800" dirty="0">
                <a:solidFill>
                  <a:srgbClr val="0000FF"/>
                </a:solidFill>
                <a:ea typeface="楷体_GB2312" pitchFamily="49" charset="-122"/>
              </a:rPr>
              <a:t>10%/15</a:t>
            </a:r>
            <a:r>
              <a:rPr lang="zh-CN" altLang="en-US" sz="2800" dirty="0">
                <a:solidFill>
                  <a:srgbClr val="0000FF"/>
                </a:solidFill>
                <a:ea typeface="楷体_GB2312" pitchFamily="49" charset="-122"/>
              </a:rPr>
              <a:t>）</a:t>
            </a:r>
            <a:r>
              <a:rPr lang="zh-CN" altLang="en-US" sz="2800" dirty="0">
                <a:solidFill>
                  <a:srgbClr val="0000FF"/>
                </a:solidFill>
                <a:ea typeface="楷体_GB2312" pitchFamily="49" charset="-122"/>
                <a:sym typeface="Symbol" pitchFamily="18" charset="2"/>
              </a:rPr>
              <a:t></a:t>
            </a:r>
            <a:r>
              <a:rPr lang="en-US" altLang="zh-CN" sz="2800" dirty="0" err="1">
                <a:solidFill>
                  <a:srgbClr val="0000FF"/>
                </a:solidFill>
                <a:ea typeface="楷体_GB2312" pitchFamily="49" charset="-122"/>
              </a:rPr>
              <a:t>Time</a:t>
            </a:r>
            <a:r>
              <a:rPr lang="en-US" altLang="zh-CN" sz="2800" baseline="-25000" dirty="0" err="1">
                <a:solidFill>
                  <a:srgbClr val="0000FF"/>
                </a:solidFill>
                <a:ea typeface="楷体_GB2312" pitchFamily="49" charset="-122"/>
              </a:rPr>
              <a:t>before</a:t>
            </a:r>
            <a:endParaRPr lang="en-US" altLang="zh-CN" sz="2800" baseline="-25000" dirty="0">
              <a:solidFill>
                <a:srgbClr val="0000FF"/>
              </a:solidFill>
              <a:ea typeface="楷体_GB2312" pitchFamily="49" charset="-122"/>
            </a:endParaRPr>
          </a:p>
          <a:p>
            <a:pPr>
              <a:lnSpc>
                <a:spcPct val="90000"/>
              </a:lnSpc>
              <a:spcBef>
                <a:spcPct val="30000"/>
              </a:spcBef>
              <a:buFont typeface="Wingdings" pitchFamily="2" charset="2"/>
              <a:buNone/>
            </a:pPr>
            <a:r>
              <a:rPr lang="en-US" altLang="zh-CN" sz="2800" dirty="0">
                <a:ea typeface="楷体_GB2312" pitchFamily="49" charset="-122"/>
              </a:rPr>
              <a:t>So</a:t>
            </a:r>
            <a:r>
              <a:rPr lang="zh-CN" altLang="en-US" sz="2800" dirty="0">
                <a:ea typeface="楷体_GB2312" pitchFamily="49" charset="-122"/>
              </a:rPr>
              <a:t>，</a:t>
            </a:r>
          </a:p>
          <a:p>
            <a:pPr>
              <a:lnSpc>
                <a:spcPct val="90000"/>
              </a:lnSpc>
              <a:spcBef>
                <a:spcPct val="30000"/>
              </a:spcBef>
              <a:buFont typeface="Wingdings" pitchFamily="2" charset="2"/>
              <a:buNone/>
            </a:pPr>
            <a:r>
              <a:rPr lang="zh-CN" altLang="en-US" sz="2800" dirty="0">
                <a:ea typeface="楷体_GB2312" pitchFamily="49" charset="-122"/>
              </a:rPr>
              <a:t> 	</a:t>
            </a:r>
            <a:r>
              <a:rPr lang="en-US" altLang="zh-CN" sz="2800" dirty="0" err="1">
                <a:solidFill>
                  <a:srgbClr val="0000FF"/>
                </a:solidFill>
                <a:ea typeface="楷体_GB2312" pitchFamily="49" charset="-122"/>
              </a:rPr>
              <a:t>Time</a:t>
            </a:r>
            <a:r>
              <a:rPr lang="en-US" altLang="zh-CN" sz="2800" baseline="-25000" dirty="0" err="1">
                <a:solidFill>
                  <a:srgbClr val="0000FF"/>
                </a:solidFill>
                <a:ea typeface="楷体_GB2312" pitchFamily="49" charset="-122"/>
              </a:rPr>
              <a:t>no</a:t>
            </a:r>
            <a:r>
              <a:rPr lang="en-US" altLang="zh-CN" sz="2800" dirty="0">
                <a:solidFill>
                  <a:srgbClr val="0000FF"/>
                </a:solidFill>
                <a:ea typeface="楷体_GB2312" pitchFamily="49" charset="-122"/>
              </a:rPr>
              <a:t>/</a:t>
            </a:r>
            <a:r>
              <a:rPr lang="en-US" altLang="zh-CN" sz="2800" baseline="-25000" dirty="0">
                <a:solidFill>
                  <a:srgbClr val="0000FF"/>
                </a:solidFill>
                <a:ea typeface="楷体_GB2312" pitchFamily="49" charset="-122"/>
              </a:rPr>
              <a:t> </a:t>
            </a:r>
            <a:r>
              <a:rPr lang="en-US" altLang="zh-CN" sz="2800" dirty="0" err="1">
                <a:solidFill>
                  <a:srgbClr val="0000FF"/>
                </a:solidFill>
                <a:ea typeface="楷体_GB2312" pitchFamily="49" charset="-122"/>
              </a:rPr>
              <a:t>Time</a:t>
            </a:r>
            <a:r>
              <a:rPr lang="en-US" altLang="zh-CN" sz="2800" baseline="-25000" dirty="0" err="1">
                <a:solidFill>
                  <a:srgbClr val="0000FF"/>
                </a:solidFill>
                <a:ea typeface="楷体_GB2312" pitchFamily="49" charset="-122"/>
              </a:rPr>
              <a:t>after</a:t>
            </a:r>
            <a:r>
              <a:rPr lang="en-US" altLang="zh-CN" sz="2800" dirty="0">
                <a:solidFill>
                  <a:srgbClr val="0000FF"/>
                </a:solidFill>
                <a:ea typeface="楷体_GB2312" pitchFamily="49" charset="-122"/>
              </a:rPr>
              <a:t>=90.2%</a:t>
            </a:r>
            <a:r>
              <a:rPr lang="zh-CN" altLang="en-US" sz="2800" dirty="0">
                <a:solidFill>
                  <a:srgbClr val="0000FF"/>
                </a:solidFill>
                <a:ea typeface="楷体_GB2312" pitchFamily="49" charset="-122"/>
              </a:rPr>
              <a:t>（</a:t>
            </a:r>
            <a:r>
              <a:rPr lang="zh-CN" altLang="en-US" sz="2800" dirty="0">
                <a:solidFill>
                  <a:srgbClr val="CC0000"/>
                </a:solidFill>
                <a:ea typeface="楷体_GB2312" pitchFamily="49" charset="-122"/>
              </a:rPr>
              <a:t>没改进的时间占改进后总时间的百分比</a:t>
            </a:r>
            <a:r>
              <a:rPr lang="zh-CN" altLang="en-US" sz="2800" dirty="0">
                <a:solidFill>
                  <a:srgbClr val="0000FF"/>
                </a:solidFill>
                <a:ea typeface="楷体_GB2312" pitchFamily="49" charset="-122"/>
              </a:rPr>
              <a:t>）</a:t>
            </a:r>
          </a:p>
        </p:txBody>
      </p:sp>
    </p:spTree>
    <p:extLst>
      <p:ext uri="{BB962C8B-B14F-4D97-AF65-F5344CB8AC3E}">
        <p14:creationId xmlns:p14="http://schemas.microsoft.com/office/powerpoint/2010/main" val="141306696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3"/>
          <p:cNvSpPr>
            <a:spLocks noGrp="1" noChangeArrowheads="1"/>
          </p:cNvSpPr>
          <p:nvPr>
            <p:ph type="body" idx="1"/>
          </p:nvPr>
        </p:nvSpPr>
        <p:spPr>
          <a:xfrm>
            <a:off x="179388" y="404813"/>
            <a:ext cx="8775700" cy="6264275"/>
          </a:xfrm>
          <a:solidFill>
            <a:schemeClr val="bg1"/>
          </a:solidFill>
        </p:spPr>
        <p:txBody>
          <a:bodyPr/>
          <a:lstStyle/>
          <a:p>
            <a:pPr eaLnBrk="1" hangingPunct="1">
              <a:buFont typeface="Wingdings" pitchFamily="2" charset="2"/>
              <a:buNone/>
            </a:pPr>
            <a:r>
              <a:rPr lang="en-US" altLang="zh-CN" sz="2800">
                <a:solidFill>
                  <a:srgbClr val="0000FF"/>
                </a:solidFill>
              </a:rPr>
              <a:t>Loop: LW  </a:t>
            </a:r>
            <a:r>
              <a:rPr lang="en-US" altLang="zh-CN" sz="2800">
                <a:solidFill>
                  <a:schemeClr val="hlink"/>
                </a:solidFill>
              </a:rPr>
              <a:t>R1</a:t>
            </a:r>
            <a:r>
              <a:rPr lang="en-US" altLang="zh-CN" sz="2800">
                <a:solidFill>
                  <a:srgbClr val="0000FF"/>
                </a:solidFill>
              </a:rPr>
              <a:t>, 0(R2);         </a:t>
            </a:r>
            <a:r>
              <a:rPr lang="en-US" altLang="zh-CN" sz="2400"/>
              <a:t>load R1 from address 0+R2</a:t>
            </a:r>
          </a:p>
          <a:p>
            <a:pPr eaLnBrk="1" hangingPunct="1">
              <a:buFont typeface="Wingdings" pitchFamily="2" charset="2"/>
              <a:buNone/>
            </a:pPr>
            <a:r>
              <a:rPr lang="en-US" altLang="zh-CN" sz="2800"/>
              <a:t>		 </a:t>
            </a:r>
            <a:r>
              <a:rPr lang="en-US" altLang="zh-CN" sz="2800">
                <a:solidFill>
                  <a:srgbClr val="FF00FF"/>
                </a:solidFill>
              </a:rPr>
              <a:t>stall</a:t>
            </a:r>
          </a:p>
          <a:p>
            <a:pPr eaLnBrk="1" hangingPunct="1">
              <a:buFont typeface="Wingdings" pitchFamily="2" charset="2"/>
              <a:buNone/>
            </a:pPr>
            <a:r>
              <a:rPr lang="en-US" altLang="zh-CN" sz="2800">
                <a:solidFill>
                  <a:srgbClr val="0000FF"/>
                </a:solidFill>
              </a:rPr>
              <a:t>		 ADDI  R1, </a:t>
            </a:r>
            <a:r>
              <a:rPr lang="en-US" altLang="zh-CN" sz="2800">
                <a:solidFill>
                  <a:schemeClr val="hlink"/>
                </a:solidFill>
              </a:rPr>
              <a:t>R1</a:t>
            </a:r>
            <a:r>
              <a:rPr lang="en-US" altLang="zh-CN" sz="2800">
                <a:solidFill>
                  <a:srgbClr val="0000FF"/>
                </a:solidFill>
              </a:rPr>
              <a:t>, #1;    </a:t>
            </a:r>
            <a:r>
              <a:rPr lang="en-US" altLang="zh-CN" sz="2400"/>
              <a:t>R1=R1+1</a:t>
            </a:r>
            <a:r>
              <a:rPr lang="en-US" altLang="zh-CN" sz="2400">
                <a:solidFill>
                  <a:srgbClr val="0000FF"/>
                </a:solidFill>
              </a:rPr>
              <a:t>  </a:t>
            </a:r>
            <a:r>
              <a:rPr lang="en-US" altLang="zh-CN" sz="2800">
                <a:solidFill>
                  <a:srgbClr val="0000FF"/>
                </a:solidFill>
              </a:rPr>
              <a:t>  </a:t>
            </a:r>
          </a:p>
          <a:p>
            <a:pPr eaLnBrk="1" hangingPunct="1">
              <a:buFont typeface="Wingdings" pitchFamily="2" charset="2"/>
              <a:buNone/>
            </a:pPr>
            <a:r>
              <a:rPr lang="en-US" altLang="zh-CN" sz="2800">
                <a:solidFill>
                  <a:srgbClr val="0000FF"/>
                </a:solidFill>
              </a:rPr>
              <a:t>		 SW	0(R2), R1;        </a:t>
            </a:r>
            <a:r>
              <a:rPr lang="en-US" altLang="zh-CN" sz="2400"/>
              <a:t>store R1 at address 0+R2</a:t>
            </a:r>
          </a:p>
          <a:p>
            <a:pPr eaLnBrk="1" hangingPunct="1">
              <a:buFont typeface="Wingdings" pitchFamily="2" charset="2"/>
              <a:buNone/>
            </a:pPr>
            <a:r>
              <a:rPr lang="en-US" altLang="zh-CN" sz="2800">
                <a:solidFill>
                  <a:srgbClr val="0000FF"/>
                </a:solidFill>
              </a:rPr>
              <a:t>		 ADDI  R2, R2, #4; </a:t>
            </a:r>
            <a:r>
              <a:rPr lang="en-US" altLang="zh-CN" sz="2800"/>
              <a:t>   </a:t>
            </a:r>
            <a:r>
              <a:rPr lang="en-US" altLang="zh-CN" sz="2400"/>
              <a:t>R2=R2+4</a:t>
            </a:r>
            <a:r>
              <a:rPr lang="en-US" altLang="zh-CN" sz="2400">
                <a:solidFill>
                  <a:srgbClr val="0000FF"/>
                </a:solidFill>
              </a:rPr>
              <a:t> </a:t>
            </a:r>
          </a:p>
          <a:p>
            <a:pPr eaLnBrk="1" hangingPunct="1">
              <a:buFont typeface="Wingdings" pitchFamily="2" charset="2"/>
              <a:buNone/>
            </a:pPr>
            <a:r>
              <a:rPr lang="en-US" altLang="zh-CN" sz="2800">
                <a:solidFill>
                  <a:srgbClr val="0000FF"/>
                </a:solidFill>
              </a:rPr>
              <a:t>		 SUB	 </a:t>
            </a:r>
            <a:r>
              <a:rPr lang="en-US" altLang="zh-CN" sz="2800">
                <a:solidFill>
                  <a:schemeClr val="hlink"/>
                </a:solidFill>
              </a:rPr>
              <a:t>R4</a:t>
            </a:r>
            <a:r>
              <a:rPr lang="en-US" altLang="zh-CN" sz="2800">
                <a:solidFill>
                  <a:srgbClr val="0000FF"/>
                </a:solidFill>
              </a:rPr>
              <a:t>, R3, R2;      </a:t>
            </a:r>
            <a:r>
              <a:rPr lang="en-US" altLang="zh-CN" sz="2400"/>
              <a:t>R4=R3-R2</a:t>
            </a:r>
          </a:p>
          <a:p>
            <a:pPr eaLnBrk="1" hangingPunct="1">
              <a:buFont typeface="Wingdings" pitchFamily="2" charset="2"/>
              <a:buNone/>
            </a:pPr>
            <a:r>
              <a:rPr lang="en-US" altLang="zh-CN" sz="2800"/>
              <a:t>		 </a:t>
            </a:r>
            <a:r>
              <a:rPr lang="en-US" altLang="zh-CN" sz="2800">
                <a:solidFill>
                  <a:srgbClr val="FF00FF"/>
                </a:solidFill>
              </a:rPr>
              <a:t>stall</a:t>
            </a:r>
          </a:p>
          <a:p>
            <a:pPr eaLnBrk="1" hangingPunct="1">
              <a:buFont typeface="Wingdings" pitchFamily="2" charset="2"/>
              <a:buNone/>
            </a:pPr>
            <a:r>
              <a:rPr lang="en-US" altLang="zh-CN" sz="2800">
                <a:solidFill>
                  <a:srgbClr val="0000FF"/>
                </a:solidFill>
              </a:rPr>
              <a:t>		 BNEZ  </a:t>
            </a:r>
            <a:r>
              <a:rPr lang="en-US" altLang="zh-CN" sz="2800">
                <a:solidFill>
                  <a:schemeClr val="hlink"/>
                </a:solidFill>
              </a:rPr>
              <a:t>R4</a:t>
            </a:r>
            <a:r>
              <a:rPr lang="en-US" altLang="zh-CN" sz="2800">
                <a:solidFill>
                  <a:srgbClr val="0000FF"/>
                </a:solidFill>
              </a:rPr>
              <a:t>, Loop;	       </a:t>
            </a:r>
            <a:r>
              <a:rPr lang="en-US" altLang="zh-CN" sz="2400"/>
              <a:t>Branch to loop if R4 != 0</a:t>
            </a:r>
          </a:p>
          <a:p>
            <a:pPr eaLnBrk="1" hangingPunct="1">
              <a:buFont typeface="Wingdings" pitchFamily="2" charset="2"/>
              <a:buNone/>
            </a:pPr>
            <a:r>
              <a:rPr lang="en-US" altLang="zh-CN" sz="2800"/>
              <a:t>		 </a:t>
            </a:r>
            <a:r>
              <a:rPr lang="en-US" altLang="zh-CN" sz="2800">
                <a:solidFill>
                  <a:srgbClr val="FF00FF"/>
                </a:solidFill>
              </a:rPr>
              <a:t>stall</a:t>
            </a:r>
          </a:p>
        </p:txBody>
      </p:sp>
    </p:spTree>
    <p:extLst>
      <p:ext uri="{BB962C8B-B14F-4D97-AF65-F5344CB8AC3E}">
        <p14:creationId xmlns:p14="http://schemas.microsoft.com/office/powerpoint/2010/main" val="328456896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6"/>
          <p:cNvSpPr>
            <a:spLocks noGrp="1" noChangeArrowheads="1"/>
          </p:cNvSpPr>
          <p:nvPr>
            <p:ph type="body" idx="1"/>
          </p:nvPr>
        </p:nvSpPr>
        <p:spPr>
          <a:xfrm>
            <a:off x="188913" y="476250"/>
            <a:ext cx="8704262" cy="5113338"/>
          </a:xfrm>
          <a:solidFill>
            <a:schemeClr val="bg1"/>
          </a:solidFill>
        </p:spPr>
        <p:txBody>
          <a:bodyPr/>
          <a:lstStyle/>
          <a:p>
            <a:pPr eaLnBrk="1" hangingPunct="1">
              <a:lnSpc>
                <a:spcPct val="90000"/>
              </a:lnSpc>
              <a:buFont typeface="Wingdings" pitchFamily="2" charset="2"/>
              <a:buNone/>
            </a:pPr>
            <a:r>
              <a:rPr lang="en-US" altLang="zh-CN" sz="2800">
                <a:solidFill>
                  <a:srgbClr val="0000FF"/>
                </a:solidFill>
              </a:rPr>
              <a:t>Loop:  LW  </a:t>
            </a:r>
            <a:r>
              <a:rPr lang="en-US" altLang="zh-CN" sz="2800">
                <a:solidFill>
                  <a:schemeClr val="hlink"/>
                </a:solidFill>
              </a:rPr>
              <a:t>R1</a:t>
            </a:r>
            <a:r>
              <a:rPr lang="en-US" altLang="zh-CN" sz="2800">
                <a:solidFill>
                  <a:srgbClr val="0000FF"/>
                </a:solidFill>
              </a:rPr>
              <a:t>, 0(R2);</a:t>
            </a:r>
            <a:r>
              <a:rPr lang="en-US" altLang="zh-CN" sz="2800"/>
              <a:t> </a:t>
            </a:r>
            <a:r>
              <a:rPr lang="en-US" altLang="zh-CN" sz="2400"/>
              <a:t>    	load R1 from address 0+R2</a:t>
            </a:r>
          </a:p>
          <a:p>
            <a:pPr eaLnBrk="1" hangingPunct="1">
              <a:lnSpc>
                <a:spcPct val="90000"/>
              </a:lnSpc>
              <a:buFont typeface="Wingdings" pitchFamily="2" charset="2"/>
              <a:buNone/>
            </a:pPr>
            <a:r>
              <a:rPr lang="en-US" altLang="zh-CN" sz="2800">
                <a:solidFill>
                  <a:srgbClr val="FF00FF"/>
                </a:solidFill>
              </a:rPr>
              <a:t> (stall)</a:t>
            </a:r>
            <a:r>
              <a:rPr lang="en-US" altLang="zh-CN" sz="2800">
                <a:solidFill>
                  <a:srgbClr val="0000FF"/>
                </a:solidFill>
              </a:rPr>
              <a:t> </a:t>
            </a:r>
            <a:r>
              <a:rPr lang="en-US" altLang="zh-CN" sz="2800">
                <a:solidFill>
                  <a:srgbClr val="FF00FF"/>
                </a:solidFill>
              </a:rPr>
              <a:t>ADDI  R2, R2, #4;</a:t>
            </a:r>
            <a:r>
              <a:rPr lang="en-US" altLang="zh-CN" sz="2800">
                <a:solidFill>
                  <a:srgbClr val="0000FF"/>
                </a:solidFill>
              </a:rPr>
              <a:t>     </a:t>
            </a:r>
            <a:r>
              <a:rPr lang="en-US" altLang="zh-CN" sz="2400"/>
              <a:t>R2=R2+4 </a:t>
            </a:r>
          </a:p>
          <a:p>
            <a:pPr eaLnBrk="1" hangingPunct="1">
              <a:lnSpc>
                <a:spcPct val="90000"/>
              </a:lnSpc>
              <a:buFont typeface="Wingdings" pitchFamily="2" charset="2"/>
              <a:buNone/>
            </a:pPr>
            <a:r>
              <a:rPr lang="en-US" altLang="zh-CN" sz="2800"/>
              <a:t>	      </a:t>
            </a:r>
            <a:r>
              <a:rPr lang="en-US" altLang="zh-CN" sz="2800">
                <a:solidFill>
                  <a:srgbClr val="0000FF"/>
                </a:solidFill>
              </a:rPr>
              <a:t> ADDI  R1, </a:t>
            </a:r>
            <a:r>
              <a:rPr lang="en-US" altLang="zh-CN" sz="2800">
                <a:solidFill>
                  <a:schemeClr val="hlink"/>
                </a:solidFill>
              </a:rPr>
              <a:t>R1</a:t>
            </a:r>
            <a:r>
              <a:rPr lang="en-US" altLang="zh-CN" sz="2800">
                <a:solidFill>
                  <a:srgbClr val="0000FF"/>
                </a:solidFill>
              </a:rPr>
              <a:t>, #1;</a:t>
            </a:r>
            <a:r>
              <a:rPr lang="en-US" altLang="zh-CN" sz="2400"/>
              <a:t>	 R1=R1+1</a:t>
            </a:r>
            <a:r>
              <a:rPr lang="en-US" altLang="zh-CN" sz="2800"/>
              <a:t>    </a:t>
            </a:r>
          </a:p>
          <a:p>
            <a:pPr eaLnBrk="1" hangingPunct="1">
              <a:lnSpc>
                <a:spcPct val="90000"/>
              </a:lnSpc>
              <a:buFont typeface="Wingdings" pitchFamily="2" charset="2"/>
              <a:buNone/>
            </a:pPr>
            <a:r>
              <a:rPr lang="en-US" altLang="zh-CN" sz="2800">
                <a:solidFill>
                  <a:srgbClr val="0000FF"/>
                </a:solidFill>
              </a:rPr>
              <a:t>	  	  SW	 -4(R2), R1;</a:t>
            </a:r>
            <a:r>
              <a:rPr lang="en-US" altLang="zh-CN" sz="2800"/>
              <a:t>	 </a:t>
            </a:r>
            <a:r>
              <a:rPr lang="en-US" altLang="zh-CN" sz="2400"/>
              <a:t>store R1 at address 0+R2</a:t>
            </a:r>
          </a:p>
          <a:p>
            <a:pPr eaLnBrk="1" hangingPunct="1">
              <a:lnSpc>
                <a:spcPct val="90000"/>
              </a:lnSpc>
              <a:buFont typeface="Wingdings" pitchFamily="2" charset="2"/>
              <a:buNone/>
            </a:pPr>
            <a:r>
              <a:rPr lang="en-US" altLang="zh-CN" sz="2800">
                <a:solidFill>
                  <a:srgbClr val="0000FF"/>
                </a:solidFill>
              </a:rPr>
              <a:t>		  SUB  </a:t>
            </a:r>
            <a:r>
              <a:rPr lang="en-US" altLang="zh-CN" sz="2800">
                <a:solidFill>
                  <a:schemeClr val="hlink"/>
                </a:solidFill>
              </a:rPr>
              <a:t>R4</a:t>
            </a:r>
            <a:r>
              <a:rPr lang="en-US" altLang="zh-CN" sz="2800">
                <a:solidFill>
                  <a:srgbClr val="0000FF"/>
                </a:solidFill>
              </a:rPr>
              <a:t>, R3, R2;</a:t>
            </a:r>
            <a:r>
              <a:rPr lang="en-US" altLang="zh-CN" sz="2400"/>
              <a:t>	 R4=R3-R2</a:t>
            </a:r>
          </a:p>
          <a:p>
            <a:pPr eaLnBrk="1" hangingPunct="1">
              <a:lnSpc>
                <a:spcPct val="90000"/>
              </a:lnSpc>
              <a:buFont typeface="Wingdings" pitchFamily="2" charset="2"/>
              <a:buNone/>
            </a:pPr>
            <a:r>
              <a:rPr lang="en-US" altLang="zh-CN" sz="2800"/>
              <a:t>		  </a:t>
            </a:r>
            <a:r>
              <a:rPr lang="en-US" altLang="zh-CN" sz="2800">
                <a:solidFill>
                  <a:srgbClr val="FF00FF"/>
                </a:solidFill>
              </a:rPr>
              <a:t>stall</a:t>
            </a:r>
          </a:p>
          <a:p>
            <a:pPr eaLnBrk="1" hangingPunct="1">
              <a:lnSpc>
                <a:spcPct val="90000"/>
              </a:lnSpc>
              <a:buFont typeface="Wingdings" pitchFamily="2" charset="2"/>
              <a:buNone/>
            </a:pPr>
            <a:r>
              <a:rPr lang="en-US" altLang="zh-CN" sz="2800">
                <a:solidFill>
                  <a:srgbClr val="0000FF"/>
                </a:solidFill>
              </a:rPr>
              <a:t>		  BNEZ  </a:t>
            </a:r>
            <a:r>
              <a:rPr lang="en-US" altLang="zh-CN" sz="2800">
                <a:solidFill>
                  <a:schemeClr val="hlink"/>
                </a:solidFill>
              </a:rPr>
              <a:t>R4</a:t>
            </a:r>
            <a:r>
              <a:rPr lang="en-US" altLang="zh-CN" sz="2800">
                <a:solidFill>
                  <a:srgbClr val="0000FF"/>
                </a:solidFill>
              </a:rPr>
              <a:t>, Loop;</a:t>
            </a:r>
            <a:r>
              <a:rPr lang="en-US" altLang="zh-CN" sz="2400"/>
              <a:t>          Branch to loop if R4!=0</a:t>
            </a:r>
          </a:p>
          <a:p>
            <a:pPr eaLnBrk="1" hangingPunct="1">
              <a:lnSpc>
                <a:spcPct val="90000"/>
              </a:lnSpc>
              <a:buFont typeface="Wingdings" pitchFamily="2" charset="2"/>
              <a:buNone/>
            </a:pPr>
            <a:r>
              <a:rPr lang="en-US" altLang="zh-CN" sz="2800">
                <a:solidFill>
                  <a:srgbClr val="0000FF"/>
                </a:solidFill>
              </a:rPr>
              <a:t>		  </a:t>
            </a:r>
            <a:r>
              <a:rPr lang="en-US" altLang="zh-CN" sz="2800">
                <a:solidFill>
                  <a:srgbClr val="FF00FF"/>
                </a:solidFill>
              </a:rPr>
              <a:t>stall</a:t>
            </a:r>
          </a:p>
        </p:txBody>
      </p:sp>
    </p:spTree>
    <p:extLst>
      <p:ext uri="{BB962C8B-B14F-4D97-AF65-F5344CB8AC3E}">
        <p14:creationId xmlns:p14="http://schemas.microsoft.com/office/powerpoint/2010/main" val="37126005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body" idx="1"/>
          </p:nvPr>
        </p:nvSpPr>
        <p:spPr>
          <a:xfrm>
            <a:off x="179388" y="260350"/>
            <a:ext cx="8775700" cy="5872163"/>
          </a:xfrm>
          <a:solidFill>
            <a:schemeClr val="bg1"/>
          </a:solidFill>
        </p:spPr>
        <p:txBody>
          <a:bodyPr/>
          <a:lstStyle/>
          <a:p>
            <a:pPr eaLnBrk="1" hangingPunct="1">
              <a:lnSpc>
                <a:spcPct val="90000"/>
              </a:lnSpc>
              <a:buFont typeface="Wingdings" pitchFamily="2" charset="2"/>
              <a:buNone/>
            </a:pPr>
            <a:r>
              <a:rPr lang="en-US" altLang="zh-CN" sz="2800">
                <a:solidFill>
                  <a:srgbClr val="0000FF"/>
                </a:solidFill>
              </a:rPr>
              <a:t>Loop:  LW 	</a:t>
            </a:r>
            <a:r>
              <a:rPr lang="en-US" altLang="zh-CN" sz="2800">
                <a:solidFill>
                  <a:schemeClr val="hlink"/>
                </a:solidFill>
              </a:rPr>
              <a:t>R1</a:t>
            </a:r>
            <a:r>
              <a:rPr lang="en-US" altLang="zh-CN" sz="2800">
                <a:solidFill>
                  <a:srgbClr val="0000FF"/>
                </a:solidFill>
              </a:rPr>
              <a:t>, 0(R2);</a:t>
            </a:r>
            <a:r>
              <a:rPr lang="en-US" altLang="zh-CN" sz="2800"/>
              <a:t>          </a:t>
            </a:r>
            <a:r>
              <a:rPr lang="en-US" altLang="zh-CN" sz="2400"/>
              <a:t>load R1 from address 0+R2</a:t>
            </a:r>
          </a:p>
          <a:p>
            <a:pPr eaLnBrk="1" hangingPunct="1">
              <a:lnSpc>
                <a:spcPct val="90000"/>
              </a:lnSpc>
              <a:buFont typeface="Wingdings" pitchFamily="2" charset="2"/>
              <a:buNone/>
            </a:pPr>
            <a:r>
              <a:rPr lang="en-US" altLang="zh-CN" sz="2800">
                <a:solidFill>
                  <a:srgbClr val="FF00FF"/>
                </a:solidFill>
              </a:rPr>
              <a:t> (stall)</a:t>
            </a:r>
            <a:r>
              <a:rPr lang="en-US" altLang="zh-CN" sz="2800"/>
              <a:t> </a:t>
            </a:r>
            <a:r>
              <a:rPr lang="en-US" altLang="zh-CN" sz="2800">
                <a:solidFill>
                  <a:srgbClr val="FF00FF"/>
                </a:solidFill>
              </a:rPr>
              <a:t>ADDI  R2, R2, #4;</a:t>
            </a:r>
            <a:r>
              <a:rPr lang="en-US" altLang="zh-CN" sz="2800"/>
              <a:t>     </a:t>
            </a:r>
            <a:r>
              <a:rPr lang="en-US" altLang="zh-CN" sz="2400"/>
              <a:t>R2=R2+4 </a:t>
            </a:r>
          </a:p>
          <a:p>
            <a:pPr eaLnBrk="1" hangingPunct="1">
              <a:lnSpc>
                <a:spcPct val="90000"/>
              </a:lnSpc>
              <a:buFont typeface="Wingdings" pitchFamily="2" charset="2"/>
              <a:buNone/>
            </a:pPr>
            <a:r>
              <a:rPr lang="en-US" altLang="zh-CN" sz="2800"/>
              <a:t>		  </a:t>
            </a:r>
            <a:r>
              <a:rPr lang="en-US" altLang="zh-CN" sz="2800">
                <a:solidFill>
                  <a:srgbClr val="0000FF"/>
                </a:solidFill>
              </a:rPr>
              <a:t>SUB  </a:t>
            </a:r>
            <a:r>
              <a:rPr lang="en-US" altLang="zh-CN" sz="2800">
                <a:solidFill>
                  <a:schemeClr val="hlink"/>
                </a:solidFill>
              </a:rPr>
              <a:t>R4</a:t>
            </a:r>
            <a:r>
              <a:rPr lang="en-US" altLang="zh-CN" sz="2800">
                <a:solidFill>
                  <a:srgbClr val="0000FF"/>
                </a:solidFill>
              </a:rPr>
              <a:t>, R3, R2;</a:t>
            </a:r>
            <a:r>
              <a:rPr lang="en-US" altLang="zh-CN" sz="2400"/>
              <a:t>        R4=R3-R2</a:t>
            </a:r>
          </a:p>
          <a:p>
            <a:pPr eaLnBrk="1" hangingPunct="1">
              <a:lnSpc>
                <a:spcPct val="90000"/>
              </a:lnSpc>
              <a:buFont typeface="Wingdings" pitchFamily="2" charset="2"/>
              <a:buNone/>
            </a:pPr>
            <a:r>
              <a:rPr lang="en-US" altLang="zh-CN" sz="2800">
                <a:solidFill>
                  <a:srgbClr val="FF00FF"/>
                </a:solidFill>
              </a:rPr>
              <a:t> (stall)</a:t>
            </a:r>
            <a:r>
              <a:rPr lang="en-US" altLang="zh-CN" sz="2800"/>
              <a:t> </a:t>
            </a:r>
            <a:r>
              <a:rPr lang="en-US" altLang="zh-CN" sz="2800">
                <a:solidFill>
                  <a:srgbClr val="FF00FF"/>
                </a:solidFill>
              </a:rPr>
              <a:t>ADDI  R1, </a:t>
            </a:r>
            <a:r>
              <a:rPr lang="en-US" altLang="zh-CN" sz="2800">
                <a:solidFill>
                  <a:schemeClr val="hlink"/>
                </a:solidFill>
              </a:rPr>
              <a:t>R1</a:t>
            </a:r>
            <a:r>
              <a:rPr lang="en-US" altLang="zh-CN" sz="2800">
                <a:solidFill>
                  <a:srgbClr val="FF00FF"/>
                </a:solidFill>
              </a:rPr>
              <a:t>, #1;</a:t>
            </a:r>
            <a:r>
              <a:rPr lang="en-US" altLang="zh-CN" sz="2400"/>
              <a:t>	R1=R1+1    </a:t>
            </a:r>
          </a:p>
          <a:p>
            <a:pPr eaLnBrk="1" hangingPunct="1">
              <a:lnSpc>
                <a:spcPct val="90000"/>
              </a:lnSpc>
              <a:buFont typeface="Wingdings" pitchFamily="2" charset="2"/>
              <a:buNone/>
            </a:pPr>
            <a:r>
              <a:rPr lang="en-US" altLang="zh-CN" sz="2800"/>
              <a:t>	       </a:t>
            </a:r>
            <a:r>
              <a:rPr lang="en-US" altLang="zh-CN" sz="2800">
                <a:solidFill>
                  <a:srgbClr val="0000FF"/>
                </a:solidFill>
              </a:rPr>
              <a:t>BNEZ  </a:t>
            </a:r>
            <a:r>
              <a:rPr lang="en-US" altLang="zh-CN" sz="2800">
                <a:solidFill>
                  <a:schemeClr val="hlink"/>
                </a:solidFill>
              </a:rPr>
              <a:t>R4</a:t>
            </a:r>
            <a:r>
              <a:rPr lang="en-US" altLang="zh-CN" sz="2800">
                <a:solidFill>
                  <a:srgbClr val="0000FF"/>
                </a:solidFill>
              </a:rPr>
              <a:t>, Loop;</a:t>
            </a:r>
            <a:r>
              <a:rPr lang="en-US" altLang="zh-CN" sz="2400"/>
              <a:t>         Branch to loop if R4!=0</a:t>
            </a:r>
          </a:p>
          <a:p>
            <a:pPr eaLnBrk="1" hangingPunct="1">
              <a:lnSpc>
                <a:spcPct val="90000"/>
              </a:lnSpc>
              <a:buFont typeface="Wingdings" pitchFamily="2" charset="2"/>
              <a:buNone/>
            </a:pPr>
            <a:r>
              <a:rPr lang="en-US" altLang="zh-CN" sz="2800">
                <a:solidFill>
                  <a:srgbClr val="FF00FF"/>
                </a:solidFill>
              </a:rPr>
              <a:t> (stall)</a:t>
            </a:r>
            <a:r>
              <a:rPr lang="en-US" altLang="zh-CN" sz="2800"/>
              <a:t> </a:t>
            </a:r>
            <a:r>
              <a:rPr lang="en-US" altLang="zh-CN" sz="2800">
                <a:solidFill>
                  <a:srgbClr val="FF00FF"/>
                </a:solidFill>
              </a:rPr>
              <a:t>SW	-4(R2), R1; </a:t>
            </a:r>
            <a:r>
              <a:rPr lang="en-US" altLang="zh-CN" sz="2800"/>
              <a:t>        </a:t>
            </a:r>
            <a:r>
              <a:rPr lang="en-US" altLang="zh-CN" sz="2400"/>
              <a:t>store R1 at address 0+R2</a:t>
            </a:r>
          </a:p>
          <a:p>
            <a:pPr eaLnBrk="1" hangingPunct="1">
              <a:lnSpc>
                <a:spcPct val="90000"/>
              </a:lnSpc>
              <a:buFont typeface="Wingdings" pitchFamily="2" charset="2"/>
              <a:buNone/>
            </a:pPr>
            <a:endParaRPr lang="en-US" altLang="zh-CN" sz="2400"/>
          </a:p>
          <a:p>
            <a:pPr eaLnBrk="1" hangingPunct="1">
              <a:lnSpc>
                <a:spcPct val="90000"/>
              </a:lnSpc>
              <a:buFont typeface="Wingdings" pitchFamily="2" charset="2"/>
              <a:buNone/>
            </a:pPr>
            <a:endParaRPr lang="en-US" altLang="zh-CN" sz="2800"/>
          </a:p>
        </p:txBody>
      </p:sp>
    </p:spTree>
    <p:extLst>
      <p:ext uri="{BB962C8B-B14F-4D97-AF65-F5344CB8AC3E}">
        <p14:creationId xmlns:p14="http://schemas.microsoft.com/office/powerpoint/2010/main" val="13265046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6849" name="Group 225"/>
          <p:cNvGraphicFramePr>
            <a:graphicFrameLocks noGrp="1"/>
          </p:cNvGraphicFramePr>
          <p:nvPr/>
        </p:nvGraphicFramePr>
        <p:xfrm>
          <a:off x="76200" y="1020763"/>
          <a:ext cx="9067800" cy="4956588"/>
        </p:xfrm>
        <a:graphic>
          <a:graphicData uri="http://schemas.openxmlformats.org/drawingml/2006/table">
            <a:tbl>
              <a:tblPr/>
              <a:tblGrid>
                <a:gridCol w="1666875">
                  <a:extLst>
                    <a:ext uri="{9D8B030D-6E8A-4147-A177-3AD203B41FA5}">
                      <a16:colId xmlns:a16="http://schemas.microsoft.com/office/drawing/2014/main" val="20000"/>
                    </a:ext>
                  </a:extLst>
                </a:gridCol>
                <a:gridCol w="338138">
                  <a:extLst>
                    <a:ext uri="{9D8B030D-6E8A-4147-A177-3AD203B41FA5}">
                      <a16:colId xmlns:a16="http://schemas.microsoft.com/office/drawing/2014/main" val="20001"/>
                    </a:ext>
                  </a:extLst>
                </a:gridCol>
                <a:gridCol w="334962">
                  <a:extLst>
                    <a:ext uri="{9D8B030D-6E8A-4147-A177-3AD203B41FA5}">
                      <a16:colId xmlns:a16="http://schemas.microsoft.com/office/drawing/2014/main" val="20002"/>
                    </a:ext>
                  </a:extLst>
                </a:gridCol>
                <a:gridCol w="338138">
                  <a:extLst>
                    <a:ext uri="{9D8B030D-6E8A-4147-A177-3AD203B41FA5}">
                      <a16:colId xmlns:a16="http://schemas.microsoft.com/office/drawing/2014/main" val="20003"/>
                    </a:ext>
                  </a:extLst>
                </a:gridCol>
                <a:gridCol w="334962">
                  <a:extLst>
                    <a:ext uri="{9D8B030D-6E8A-4147-A177-3AD203B41FA5}">
                      <a16:colId xmlns:a16="http://schemas.microsoft.com/office/drawing/2014/main" val="20004"/>
                    </a:ext>
                  </a:extLst>
                </a:gridCol>
                <a:gridCol w="336550">
                  <a:extLst>
                    <a:ext uri="{9D8B030D-6E8A-4147-A177-3AD203B41FA5}">
                      <a16:colId xmlns:a16="http://schemas.microsoft.com/office/drawing/2014/main" val="20005"/>
                    </a:ext>
                  </a:extLst>
                </a:gridCol>
                <a:gridCol w="338138">
                  <a:extLst>
                    <a:ext uri="{9D8B030D-6E8A-4147-A177-3AD203B41FA5}">
                      <a16:colId xmlns:a16="http://schemas.microsoft.com/office/drawing/2014/main" val="20006"/>
                    </a:ext>
                  </a:extLst>
                </a:gridCol>
                <a:gridCol w="334962">
                  <a:extLst>
                    <a:ext uri="{9D8B030D-6E8A-4147-A177-3AD203B41FA5}">
                      <a16:colId xmlns:a16="http://schemas.microsoft.com/office/drawing/2014/main" val="20007"/>
                    </a:ext>
                  </a:extLst>
                </a:gridCol>
                <a:gridCol w="336550">
                  <a:extLst>
                    <a:ext uri="{9D8B030D-6E8A-4147-A177-3AD203B41FA5}">
                      <a16:colId xmlns:a16="http://schemas.microsoft.com/office/drawing/2014/main" val="20008"/>
                    </a:ext>
                  </a:extLst>
                </a:gridCol>
                <a:gridCol w="336550">
                  <a:extLst>
                    <a:ext uri="{9D8B030D-6E8A-4147-A177-3AD203B41FA5}">
                      <a16:colId xmlns:a16="http://schemas.microsoft.com/office/drawing/2014/main" val="20009"/>
                    </a:ext>
                  </a:extLst>
                </a:gridCol>
                <a:gridCol w="336550">
                  <a:extLst>
                    <a:ext uri="{9D8B030D-6E8A-4147-A177-3AD203B41FA5}">
                      <a16:colId xmlns:a16="http://schemas.microsoft.com/office/drawing/2014/main" val="20010"/>
                    </a:ext>
                  </a:extLst>
                </a:gridCol>
                <a:gridCol w="333375">
                  <a:extLst>
                    <a:ext uri="{9D8B030D-6E8A-4147-A177-3AD203B41FA5}">
                      <a16:colId xmlns:a16="http://schemas.microsoft.com/office/drawing/2014/main" val="20011"/>
                    </a:ext>
                  </a:extLst>
                </a:gridCol>
                <a:gridCol w="338138">
                  <a:extLst>
                    <a:ext uri="{9D8B030D-6E8A-4147-A177-3AD203B41FA5}">
                      <a16:colId xmlns:a16="http://schemas.microsoft.com/office/drawing/2014/main" val="20012"/>
                    </a:ext>
                  </a:extLst>
                </a:gridCol>
                <a:gridCol w="336550">
                  <a:extLst>
                    <a:ext uri="{9D8B030D-6E8A-4147-A177-3AD203B41FA5}">
                      <a16:colId xmlns:a16="http://schemas.microsoft.com/office/drawing/2014/main" val="20013"/>
                    </a:ext>
                  </a:extLst>
                </a:gridCol>
                <a:gridCol w="334962">
                  <a:extLst>
                    <a:ext uri="{9D8B030D-6E8A-4147-A177-3AD203B41FA5}">
                      <a16:colId xmlns:a16="http://schemas.microsoft.com/office/drawing/2014/main" val="20014"/>
                    </a:ext>
                  </a:extLst>
                </a:gridCol>
                <a:gridCol w="338138">
                  <a:extLst>
                    <a:ext uri="{9D8B030D-6E8A-4147-A177-3AD203B41FA5}">
                      <a16:colId xmlns:a16="http://schemas.microsoft.com/office/drawing/2014/main" val="20015"/>
                    </a:ext>
                  </a:extLst>
                </a:gridCol>
                <a:gridCol w="334962">
                  <a:extLst>
                    <a:ext uri="{9D8B030D-6E8A-4147-A177-3AD203B41FA5}">
                      <a16:colId xmlns:a16="http://schemas.microsoft.com/office/drawing/2014/main" val="20016"/>
                    </a:ext>
                  </a:extLst>
                </a:gridCol>
                <a:gridCol w="336550">
                  <a:extLst>
                    <a:ext uri="{9D8B030D-6E8A-4147-A177-3AD203B41FA5}">
                      <a16:colId xmlns:a16="http://schemas.microsoft.com/office/drawing/2014/main" val="20017"/>
                    </a:ext>
                  </a:extLst>
                </a:gridCol>
                <a:gridCol w="338138">
                  <a:extLst>
                    <a:ext uri="{9D8B030D-6E8A-4147-A177-3AD203B41FA5}">
                      <a16:colId xmlns:a16="http://schemas.microsoft.com/office/drawing/2014/main" val="20018"/>
                    </a:ext>
                  </a:extLst>
                </a:gridCol>
                <a:gridCol w="334962">
                  <a:extLst>
                    <a:ext uri="{9D8B030D-6E8A-4147-A177-3AD203B41FA5}">
                      <a16:colId xmlns:a16="http://schemas.microsoft.com/office/drawing/2014/main" val="20019"/>
                    </a:ext>
                  </a:extLst>
                </a:gridCol>
                <a:gridCol w="336550">
                  <a:extLst>
                    <a:ext uri="{9D8B030D-6E8A-4147-A177-3AD203B41FA5}">
                      <a16:colId xmlns:a16="http://schemas.microsoft.com/office/drawing/2014/main" val="20020"/>
                    </a:ext>
                  </a:extLst>
                </a:gridCol>
                <a:gridCol w="336550">
                  <a:extLst>
                    <a:ext uri="{9D8B030D-6E8A-4147-A177-3AD203B41FA5}">
                      <a16:colId xmlns:a16="http://schemas.microsoft.com/office/drawing/2014/main" val="20021"/>
                    </a:ext>
                  </a:extLst>
                </a:gridCol>
                <a:gridCol w="336550">
                  <a:extLst>
                    <a:ext uri="{9D8B030D-6E8A-4147-A177-3AD203B41FA5}">
                      <a16:colId xmlns:a16="http://schemas.microsoft.com/office/drawing/2014/main" val="20022"/>
                    </a:ext>
                  </a:extLst>
                </a:gridCol>
              </a:tblGrid>
              <a:tr h="474602">
                <a:tc rowSpan="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Instruction</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gridSpan="22">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Clock cycle</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0000"/>
                  </a:ext>
                </a:extLst>
              </a:tr>
              <a:tr h="611110">
                <a:tc vMerge="1">
                  <a:txBody>
                    <a:bodyPr/>
                    <a:lstStyle/>
                    <a:p>
                      <a:endParaRPr lang="zh-CN" altLang="en-US"/>
                    </a:p>
                  </a:txBody>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3</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4</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5</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00FF"/>
                          </a:solidFill>
                          <a:effectLst/>
                          <a:latin typeface="Arial" panose="020B0604020202020204" pitchFamily="34" charset="0"/>
                          <a:ea typeface="宋体" panose="02010600030101010101" pitchFamily="2" charset="-122"/>
                        </a:rPr>
                        <a:t>6</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FFFF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7</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8</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9</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rgbClr val="FFFF00"/>
                          </a:solidFill>
                          <a:effectLst/>
                          <a:latin typeface="Arial" panose="020B0604020202020204" pitchFamily="34" charset="0"/>
                          <a:ea typeface="宋体" panose="02010600030101010101" pitchFamily="2" charset="-122"/>
                        </a:rPr>
                        <a:t>10</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8000"/>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11</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12</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13</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15</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16</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17</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18</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19</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20</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21</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1" i="0" u="none" strike="noStrike" cap="none" normalizeH="0" baseline="0">
                          <a:ln>
                            <a:noFill/>
                          </a:ln>
                          <a:solidFill>
                            <a:schemeClr val="tx1"/>
                          </a:solidFill>
                          <a:effectLst/>
                          <a:latin typeface="Arial" panose="020B0604020202020204" pitchFamily="34" charset="0"/>
                          <a:ea typeface="宋体" panose="02010600030101010101" pitchFamily="2" charset="-122"/>
                        </a:rPr>
                        <a:t>22</a:t>
                      </a: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4857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LW R1,0(R2)</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4857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ADDI R2,R2,#4</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579046">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SUB R4,R3,R2</a:t>
                      </a: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endParaRP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54857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ADDI R1,R1,#1</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54857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BNEZ R4,Loop</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54857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chemeClr val="bg1"/>
                          </a:solidFill>
                          <a:effectLst/>
                          <a:latin typeface="Arial" panose="020B0604020202020204" pitchFamily="34" charset="0"/>
                          <a:ea typeface="宋体" panose="02010600030101010101" pitchFamily="2" charset="-122"/>
                        </a:rPr>
                        <a:t>SW -4(R2),R1</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solidFill>
                      <a:srgbClr val="0000FF"/>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IF</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ID</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EX</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ME</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rPr>
                        <a:t>WB</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hlink"/>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54857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600" b="0" i="0" u="none" strike="noStrike" cap="none" normalizeH="0" baseline="0">
                          <a:ln>
                            <a:noFill/>
                          </a:ln>
                          <a:solidFill>
                            <a:srgbClr val="FFFF99"/>
                          </a:solidFill>
                          <a:effectLst/>
                          <a:latin typeface="Arial" panose="020B0604020202020204" pitchFamily="34" charset="0"/>
                          <a:ea typeface="宋体" panose="02010600030101010101" pitchFamily="2" charset="-122"/>
                        </a:rPr>
                        <a:t>LW R1,0(R2)</a:t>
                      </a:r>
                    </a:p>
                  </a:txBody>
                  <a:tcPr marT="45714" marB="45714"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hlink"/>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IF</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ID</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EX</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ME</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rPr>
                        <a:t>WB</a:t>
                      </a: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0000FF"/>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rgbClr val="FF00FF"/>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15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T="45714" marB="45714"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22750" name="Text Box 222"/>
          <p:cNvSpPr txBox="1">
            <a:spLocks noChangeArrowheads="1"/>
          </p:cNvSpPr>
          <p:nvPr/>
        </p:nvSpPr>
        <p:spPr bwMode="auto">
          <a:xfrm>
            <a:off x="7696200" y="188913"/>
            <a:ext cx="895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t>For C</a:t>
            </a:r>
          </a:p>
        </p:txBody>
      </p:sp>
      <p:sp>
        <p:nvSpPr>
          <p:cNvPr id="22751" name="Text Box 223"/>
          <p:cNvSpPr txBox="1">
            <a:spLocks noChangeArrowheads="1"/>
          </p:cNvSpPr>
          <p:nvPr/>
        </p:nvSpPr>
        <p:spPr bwMode="auto">
          <a:xfrm>
            <a:off x="3851275" y="6092825"/>
            <a:ext cx="46370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solidFill>
                  <a:srgbClr val="0000FF"/>
                </a:solidFill>
              </a:rPr>
              <a:t>Figure 3.22(Page 98) in the book</a:t>
            </a:r>
          </a:p>
        </p:txBody>
      </p:sp>
    </p:spTree>
    <p:extLst>
      <p:ext uri="{BB962C8B-B14F-4D97-AF65-F5344CB8AC3E}">
        <p14:creationId xmlns:p14="http://schemas.microsoft.com/office/powerpoint/2010/main" val="386978831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body" idx="1"/>
          </p:nvPr>
        </p:nvSpPr>
        <p:spPr>
          <a:xfrm>
            <a:off x="179388" y="404813"/>
            <a:ext cx="8775700" cy="6264275"/>
          </a:xfrm>
          <a:solidFill>
            <a:schemeClr val="bg1"/>
          </a:solidFill>
        </p:spPr>
        <p:txBody>
          <a:bodyPr/>
          <a:lstStyle/>
          <a:p>
            <a:pPr eaLnBrk="1" hangingPunct="1">
              <a:buFont typeface="Wingdings" pitchFamily="2" charset="2"/>
              <a:buNone/>
            </a:pPr>
            <a:r>
              <a:rPr lang="en-US" altLang="zh-CN" sz="2800">
                <a:solidFill>
                  <a:srgbClr val="0000FF"/>
                </a:solidFill>
              </a:rPr>
              <a:t>		ADDI R1,R0,#400</a:t>
            </a:r>
          </a:p>
          <a:p>
            <a:pPr eaLnBrk="1" hangingPunct="1">
              <a:buFont typeface="Wingdings" pitchFamily="2" charset="2"/>
              <a:buNone/>
            </a:pPr>
            <a:r>
              <a:rPr lang="en-US" altLang="zh-CN" sz="2800">
                <a:solidFill>
                  <a:srgbClr val="0000FF"/>
                </a:solidFill>
              </a:rPr>
              <a:t>Loop: LW  </a:t>
            </a:r>
            <a:r>
              <a:rPr lang="en-US" altLang="zh-CN" sz="2800">
                <a:solidFill>
                  <a:schemeClr val="hlink"/>
                </a:solidFill>
              </a:rPr>
              <a:t>R2</a:t>
            </a:r>
            <a:r>
              <a:rPr lang="en-US" altLang="zh-CN" sz="2800">
                <a:solidFill>
                  <a:srgbClr val="0000FF"/>
                </a:solidFill>
              </a:rPr>
              <a:t>, 0(R1);         </a:t>
            </a:r>
            <a:r>
              <a:rPr lang="en-US" altLang="zh-CN" sz="2400"/>
              <a:t>load R1 from address 0+R2</a:t>
            </a:r>
          </a:p>
          <a:p>
            <a:pPr eaLnBrk="1" hangingPunct="1">
              <a:buFont typeface="Wingdings" pitchFamily="2" charset="2"/>
              <a:buNone/>
            </a:pPr>
            <a:r>
              <a:rPr lang="en-US" altLang="zh-CN" sz="2800"/>
              <a:t>		 </a:t>
            </a:r>
            <a:r>
              <a:rPr lang="en-US" altLang="zh-CN" sz="2800">
                <a:solidFill>
                  <a:srgbClr val="FF00FF"/>
                </a:solidFill>
              </a:rPr>
              <a:t>stall</a:t>
            </a:r>
          </a:p>
          <a:p>
            <a:pPr eaLnBrk="1" hangingPunct="1">
              <a:buFont typeface="Wingdings" pitchFamily="2" charset="2"/>
              <a:buNone/>
            </a:pPr>
            <a:r>
              <a:rPr lang="en-US" altLang="zh-CN" sz="2800">
                <a:solidFill>
                  <a:srgbClr val="0000FF"/>
                </a:solidFill>
              </a:rPr>
              <a:t>		 ADDI  R4, </a:t>
            </a:r>
            <a:r>
              <a:rPr lang="en-US" altLang="zh-CN" sz="2800">
                <a:solidFill>
                  <a:schemeClr val="hlink"/>
                </a:solidFill>
              </a:rPr>
              <a:t>R2</a:t>
            </a:r>
            <a:r>
              <a:rPr lang="en-US" altLang="zh-CN" sz="2800">
                <a:solidFill>
                  <a:srgbClr val="0000FF"/>
                </a:solidFill>
              </a:rPr>
              <a:t>, #30;    </a:t>
            </a:r>
            <a:r>
              <a:rPr lang="en-US" altLang="zh-CN" sz="2400"/>
              <a:t>R1=R1+1</a:t>
            </a:r>
            <a:r>
              <a:rPr lang="en-US" altLang="zh-CN" sz="2400">
                <a:solidFill>
                  <a:srgbClr val="0000FF"/>
                </a:solidFill>
              </a:rPr>
              <a:t>  </a:t>
            </a:r>
            <a:r>
              <a:rPr lang="en-US" altLang="zh-CN" sz="2800">
                <a:solidFill>
                  <a:srgbClr val="0000FF"/>
                </a:solidFill>
              </a:rPr>
              <a:t>  </a:t>
            </a:r>
          </a:p>
          <a:p>
            <a:pPr eaLnBrk="1" hangingPunct="1">
              <a:buFont typeface="Wingdings" pitchFamily="2" charset="2"/>
              <a:buNone/>
            </a:pPr>
            <a:r>
              <a:rPr lang="en-US" altLang="zh-CN" sz="2800">
                <a:solidFill>
                  <a:srgbClr val="0000FF"/>
                </a:solidFill>
              </a:rPr>
              <a:t>		 SW	0(R1), R4;        </a:t>
            </a:r>
            <a:r>
              <a:rPr lang="en-US" altLang="zh-CN" sz="2400"/>
              <a:t>store R1 at address 0+R2</a:t>
            </a:r>
          </a:p>
          <a:p>
            <a:pPr eaLnBrk="1" hangingPunct="1">
              <a:buFont typeface="Wingdings" pitchFamily="2" charset="2"/>
              <a:buNone/>
            </a:pPr>
            <a:r>
              <a:rPr lang="en-US" altLang="zh-CN" sz="2800">
                <a:solidFill>
                  <a:srgbClr val="0000FF"/>
                </a:solidFill>
              </a:rPr>
              <a:t>		 SUBI  R1, R1, #4; </a:t>
            </a:r>
            <a:r>
              <a:rPr lang="en-US" altLang="zh-CN" sz="2800"/>
              <a:t>   </a:t>
            </a:r>
            <a:r>
              <a:rPr lang="en-US" altLang="zh-CN" sz="2400"/>
              <a:t>R2=R2+4</a:t>
            </a:r>
            <a:r>
              <a:rPr lang="en-US" altLang="zh-CN" sz="2400">
                <a:solidFill>
                  <a:srgbClr val="0000FF"/>
                </a:solidFill>
              </a:rPr>
              <a:t> </a:t>
            </a:r>
            <a:endParaRPr lang="en-US" altLang="zh-CN" sz="2400"/>
          </a:p>
          <a:p>
            <a:pPr eaLnBrk="1" hangingPunct="1">
              <a:buFont typeface="Wingdings" pitchFamily="2" charset="2"/>
              <a:buNone/>
            </a:pPr>
            <a:r>
              <a:rPr lang="en-US" altLang="zh-CN" sz="2800"/>
              <a:t>		 </a:t>
            </a:r>
            <a:r>
              <a:rPr lang="en-US" altLang="zh-CN" sz="2800">
                <a:solidFill>
                  <a:srgbClr val="FF00FF"/>
                </a:solidFill>
              </a:rPr>
              <a:t>stall</a:t>
            </a:r>
          </a:p>
          <a:p>
            <a:pPr eaLnBrk="1" hangingPunct="1">
              <a:buFont typeface="Wingdings" pitchFamily="2" charset="2"/>
              <a:buNone/>
            </a:pPr>
            <a:r>
              <a:rPr lang="en-US" altLang="zh-CN" sz="2800">
                <a:solidFill>
                  <a:srgbClr val="0000FF"/>
                </a:solidFill>
              </a:rPr>
              <a:t>		 BNEZ  </a:t>
            </a:r>
            <a:r>
              <a:rPr lang="en-US" altLang="zh-CN" sz="2800">
                <a:solidFill>
                  <a:schemeClr val="hlink"/>
                </a:solidFill>
              </a:rPr>
              <a:t>R1</a:t>
            </a:r>
            <a:r>
              <a:rPr lang="en-US" altLang="zh-CN" sz="2800">
                <a:solidFill>
                  <a:srgbClr val="0000FF"/>
                </a:solidFill>
              </a:rPr>
              <a:t>, Loop;	       </a:t>
            </a:r>
            <a:r>
              <a:rPr lang="en-US" altLang="zh-CN" sz="2400"/>
              <a:t>Branch to loop if R4 != 0</a:t>
            </a:r>
          </a:p>
          <a:p>
            <a:pPr eaLnBrk="1" hangingPunct="1">
              <a:buFont typeface="Wingdings" pitchFamily="2" charset="2"/>
              <a:buNone/>
            </a:pPr>
            <a:r>
              <a:rPr lang="en-US" altLang="zh-CN" sz="2800"/>
              <a:t>		 </a:t>
            </a:r>
            <a:r>
              <a:rPr lang="en-US" altLang="zh-CN" sz="2800">
                <a:solidFill>
                  <a:srgbClr val="FF00FF"/>
                </a:solidFill>
              </a:rPr>
              <a:t>stall</a:t>
            </a:r>
          </a:p>
        </p:txBody>
      </p:sp>
    </p:spTree>
    <p:extLst>
      <p:ext uri="{BB962C8B-B14F-4D97-AF65-F5344CB8AC3E}">
        <p14:creationId xmlns:p14="http://schemas.microsoft.com/office/powerpoint/2010/main" val="286297935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body" idx="1"/>
          </p:nvPr>
        </p:nvSpPr>
        <p:spPr>
          <a:xfrm>
            <a:off x="179388" y="404813"/>
            <a:ext cx="8775700" cy="6264275"/>
          </a:xfrm>
          <a:solidFill>
            <a:schemeClr val="bg1"/>
          </a:solidFill>
        </p:spPr>
        <p:txBody>
          <a:bodyPr/>
          <a:lstStyle/>
          <a:p>
            <a:pPr eaLnBrk="1" hangingPunct="1">
              <a:buFont typeface="Wingdings" pitchFamily="2" charset="2"/>
              <a:buNone/>
            </a:pPr>
            <a:r>
              <a:rPr lang="en-US" altLang="zh-CN" sz="2800">
                <a:solidFill>
                  <a:srgbClr val="0000FF"/>
                </a:solidFill>
              </a:rPr>
              <a:t>		ADDI R1,R0,#400</a:t>
            </a:r>
          </a:p>
          <a:p>
            <a:pPr eaLnBrk="1" hangingPunct="1">
              <a:buFont typeface="Wingdings" pitchFamily="2" charset="2"/>
              <a:buNone/>
            </a:pPr>
            <a:r>
              <a:rPr lang="en-US" altLang="zh-CN" sz="2800">
                <a:solidFill>
                  <a:srgbClr val="0000FF"/>
                </a:solidFill>
              </a:rPr>
              <a:t>Loop: LW  </a:t>
            </a:r>
            <a:r>
              <a:rPr lang="en-US" altLang="zh-CN" sz="2800">
                <a:solidFill>
                  <a:schemeClr val="hlink"/>
                </a:solidFill>
              </a:rPr>
              <a:t>R2</a:t>
            </a:r>
            <a:r>
              <a:rPr lang="en-US" altLang="zh-CN" sz="2800">
                <a:solidFill>
                  <a:srgbClr val="0000FF"/>
                </a:solidFill>
              </a:rPr>
              <a:t>, 0(R1);         </a:t>
            </a:r>
            <a:r>
              <a:rPr lang="en-US" altLang="zh-CN" sz="2400"/>
              <a:t>load R1 from address 0+R2</a:t>
            </a:r>
          </a:p>
          <a:p>
            <a:pPr eaLnBrk="1" hangingPunct="1">
              <a:buFont typeface="Wingdings" pitchFamily="2" charset="2"/>
              <a:buNone/>
            </a:pPr>
            <a:r>
              <a:rPr lang="en-US" altLang="zh-CN" sz="2800"/>
              <a:t>		 </a:t>
            </a:r>
            <a:r>
              <a:rPr lang="en-US" altLang="zh-CN" sz="2800">
                <a:solidFill>
                  <a:srgbClr val="FF00FF"/>
                </a:solidFill>
              </a:rPr>
              <a:t>stall </a:t>
            </a:r>
            <a:r>
              <a:rPr lang="en-US" altLang="zh-CN" sz="2800">
                <a:solidFill>
                  <a:srgbClr val="0000FF"/>
                </a:solidFill>
              </a:rPr>
              <a:t>SUBI  R1, R1, #4</a:t>
            </a:r>
            <a:endParaRPr lang="en-US" altLang="zh-CN" sz="2800">
              <a:solidFill>
                <a:srgbClr val="FF00FF"/>
              </a:solidFill>
            </a:endParaRPr>
          </a:p>
          <a:p>
            <a:pPr eaLnBrk="1" hangingPunct="1">
              <a:buFont typeface="Wingdings" pitchFamily="2" charset="2"/>
              <a:buNone/>
            </a:pPr>
            <a:r>
              <a:rPr lang="en-US" altLang="zh-CN" sz="2800">
                <a:solidFill>
                  <a:srgbClr val="0000FF"/>
                </a:solidFill>
              </a:rPr>
              <a:t>		 ADDI  R4, </a:t>
            </a:r>
            <a:r>
              <a:rPr lang="en-US" altLang="zh-CN" sz="2800">
                <a:solidFill>
                  <a:schemeClr val="hlink"/>
                </a:solidFill>
              </a:rPr>
              <a:t>R2</a:t>
            </a:r>
            <a:r>
              <a:rPr lang="en-US" altLang="zh-CN" sz="2800">
                <a:solidFill>
                  <a:srgbClr val="0000FF"/>
                </a:solidFill>
              </a:rPr>
              <a:t>, #30;    </a:t>
            </a:r>
            <a:r>
              <a:rPr lang="en-US" altLang="zh-CN" sz="2400"/>
              <a:t>R1=R1+1</a:t>
            </a:r>
            <a:r>
              <a:rPr lang="en-US" altLang="zh-CN" sz="2400">
                <a:solidFill>
                  <a:srgbClr val="0000FF"/>
                </a:solidFill>
              </a:rPr>
              <a:t>  </a:t>
            </a:r>
            <a:r>
              <a:rPr lang="en-US" altLang="zh-CN" sz="2800">
                <a:solidFill>
                  <a:srgbClr val="0000FF"/>
                </a:solidFill>
              </a:rPr>
              <a:t>  </a:t>
            </a:r>
          </a:p>
          <a:p>
            <a:pPr eaLnBrk="1" hangingPunct="1">
              <a:buFont typeface="Wingdings" pitchFamily="2" charset="2"/>
              <a:buNone/>
            </a:pPr>
            <a:r>
              <a:rPr lang="en-US" altLang="zh-CN" sz="2800">
                <a:solidFill>
                  <a:srgbClr val="0000FF"/>
                </a:solidFill>
              </a:rPr>
              <a:t>		 SW	+4(R1), R4;        </a:t>
            </a:r>
            <a:r>
              <a:rPr lang="en-US" altLang="zh-CN" sz="2400"/>
              <a:t>store R1 at address 0+R2</a:t>
            </a:r>
            <a:endParaRPr lang="en-US" altLang="zh-CN" sz="2800">
              <a:solidFill>
                <a:srgbClr val="FF00FF"/>
              </a:solidFill>
            </a:endParaRPr>
          </a:p>
          <a:p>
            <a:pPr eaLnBrk="1" hangingPunct="1">
              <a:buFont typeface="Wingdings" pitchFamily="2" charset="2"/>
              <a:buNone/>
            </a:pPr>
            <a:r>
              <a:rPr lang="en-US" altLang="zh-CN" sz="2800">
                <a:solidFill>
                  <a:srgbClr val="0000FF"/>
                </a:solidFill>
              </a:rPr>
              <a:t>		 BNEZ  </a:t>
            </a:r>
            <a:r>
              <a:rPr lang="en-US" altLang="zh-CN" sz="2800">
                <a:solidFill>
                  <a:schemeClr val="hlink"/>
                </a:solidFill>
              </a:rPr>
              <a:t>R1</a:t>
            </a:r>
            <a:r>
              <a:rPr lang="en-US" altLang="zh-CN" sz="2800">
                <a:solidFill>
                  <a:srgbClr val="0000FF"/>
                </a:solidFill>
              </a:rPr>
              <a:t>, Loop;	       </a:t>
            </a:r>
            <a:r>
              <a:rPr lang="en-US" altLang="zh-CN" sz="2400"/>
              <a:t>Branch to loop if R4 != 0</a:t>
            </a:r>
          </a:p>
          <a:p>
            <a:pPr eaLnBrk="1" hangingPunct="1">
              <a:buFont typeface="Wingdings" pitchFamily="2" charset="2"/>
              <a:buNone/>
            </a:pPr>
            <a:r>
              <a:rPr lang="en-US" altLang="zh-CN" sz="2800"/>
              <a:t>		 </a:t>
            </a:r>
            <a:r>
              <a:rPr lang="en-US" altLang="zh-CN" sz="2800">
                <a:solidFill>
                  <a:srgbClr val="FF00FF"/>
                </a:solidFill>
              </a:rPr>
              <a:t>stall</a:t>
            </a:r>
          </a:p>
        </p:txBody>
      </p:sp>
    </p:spTree>
    <p:extLst>
      <p:ext uri="{BB962C8B-B14F-4D97-AF65-F5344CB8AC3E}">
        <p14:creationId xmlns:p14="http://schemas.microsoft.com/office/powerpoint/2010/main" val="88045330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body" idx="1"/>
          </p:nvPr>
        </p:nvSpPr>
        <p:spPr>
          <a:xfrm>
            <a:off x="179388" y="719138"/>
            <a:ext cx="8775700" cy="5949950"/>
          </a:xfrm>
        </p:spPr>
        <p:txBody>
          <a:bodyPr/>
          <a:lstStyle/>
          <a:p>
            <a:pPr eaLnBrk="1" hangingPunct="1">
              <a:lnSpc>
                <a:spcPct val="85000"/>
              </a:lnSpc>
              <a:buFont typeface="Wingdings" pitchFamily="2" charset="2"/>
              <a:buNone/>
            </a:pPr>
            <a:r>
              <a:rPr lang="en-US" altLang="zh-CN" sz="2400" dirty="0"/>
              <a:t>4.1 The following C program is run (with no optimizations) on a machine with a cache that has </a:t>
            </a:r>
            <a:r>
              <a:rPr lang="en-US" altLang="zh-CN" sz="2400" dirty="0">
                <a:solidFill>
                  <a:srgbClr val="0000FF"/>
                </a:solidFill>
              </a:rPr>
              <a:t>four-word(16-byte)blocks</a:t>
            </a:r>
            <a:r>
              <a:rPr lang="en-US" altLang="zh-CN" sz="2400" dirty="0"/>
              <a:t> and </a:t>
            </a:r>
            <a:r>
              <a:rPr lang="en-US" altLang="zh-CN" sz="2400" dirty="0">
                <a:solidFill>
                  <a:srgbClr val="0000FF"/>
                </a:solidFill>
              </a:rPr>
              <a:t>holds 256 bytes of data</a:t>
            </a:r>
            <a:r>
              <a:rPr lang="en-US" altLang="zh-CN" sz="2400" dirty="0"/>
              <a:t>:</a:t>
            </a:r>
          </a:p>
          <a:p>
            <a:pPr algn="just" eaLnBrk="1" hangingPunct="1">
              <a:lnSpc>
                <a:spcPct val="85000"/>
              </a:lnSpc>
              <a:buFont typeface="Wingdings" pitchFamily="2" charset="2"/>
              <a:buNone/>
            </a:pPr>
            <a:r>
              <a:rPr lang="en-US" altLang="zh-CN" sz="2400" dirty="0"/>
              <a:t>		int </a:t>
            </a:r>
            <a:r>
              <a:rPr lang="en-US" altLang="zh-CN" sz="2400" dirty="0" err="1"/>
              <a:t>i</a:t>
            </a:r>
            <a:r>
              <a:rPr lang="en-US" altLang="zh-CN" sz="2400" dirty="0"/>
              <a:t>, j, c, stride, array[256];</a:t>
            </a:r>
          </a:p>
          <a:p>
            <a:pPr algn="just" eaLnBrk="1" hangingPunct="1">
              <a:lnSpc>
                <a:spcPct val="85000"/>
              </a:lnSpc>
              <a:buFont typeface="Wingdings" pitchFamily="2" charset="2"/>
              <a:buNone/>
            </a:pPr>
            <a:r>
              <a:rPr lang="en-US" altLang="zh-CN" sz="2400" dirty="0"/>
              <a:t>		</a:t>
            </a:r>
            <a:r>
              <a:rPr lang="en-US" altLang="zh-CN" sz="2400" dirty="0">
                <a:latin typeface="Arial" charset="0"/>
              </a:rPr>
              <a:t>…</a:t>
            </a:r>
            <a:endParaRPr lang="en-US" altLang="zh-CN" sz="2400" dirty="0"/>
          </a:p>
          <a:p>
            <a:pPr algn="just" eaLnBrk="1" hangingPunct="1">
              <a:lnSpc>
                <a:spcPct val="85000"/>
              </a:lnSpc>
              <a:buFont typeface="Wingdings" pitchFamily="2" charset="2"/>
              <a:buNone/>
            </a:pPr>
            <a:r>
              <a:rPr lang="en-US" altLang="zh-CN" sz="2400" dirty="0"/>
              <a:t>		for (</a:t>
            </a:r>
            <a:r>
              <a:rPr lang="en-US" altLang="zh-CN" sz="2400" dirty="0" err="1"/>
              <a:t>i</a:t>
            </a:r>
            <a:r>
              <a:rPr lang="en-US" altLang="zh-CN" sz="2400" dirty="0"/>
              <a:t>=0; </a:t>
            </a:r>
            <a:r>
              <a:rPr lang="en-US" altLang="zh-CN" sz="2400" dirty="0" err="1"/>
              <a:t>i</a:t>
            </a:r>
            <a:r>
              <a:rPr lang="en-US" altLang="zh-CN" sz="2400" dirty="0"/>
              <a:t>&lt;10000; </a:t>
            </a:r>
            <a:r>
              <a:rPr lang="en-US" altLang="zh-CN" sz="2400" dirty="0" err="1"/>
              <a:t>i</a:t>
            </a:r>
            <a:r>
              <a:rPr lang="en-US" altLang="zh-CN" sz="2400" dirty="0"/>
              <a:t>++)</a:t>
            </a:r>
          </a:p>
          <a:p>
            <a:pPr algn="just" eaLnBrk="1" hangingPunct="1">
              <a:lnSpc>
                <a:spcPct val="85000"/>
              </a:lnSpc>
              <a:buFont typeface="Wingdings" pitchFamily="2" charset="2"/>
              <a:buNone/>
            </a:pPr>
            <a:r>
              <a:rPr lang="en-US" altLang="zh-CN" sz="2400" dirty="0"/>
              <a:t>   		for (j=0; j&lt;256; j=</a:t>
            </a:r>
            <a:r>
              <a:rPr lang="en-US" altLang="zh-CN" sz="2400" dirty="0" err="1"/>
              <a:t>j+stride</a:t>
            </a:r>
            <a:r>
              <a:rPr lang="en-US" altLang="zh-CN" sz="2400" dirty="0"/>
              <a:t>)</a:t>
            </a:r>
          </a:p>
          <a:p>
            <a:pPr algn="just" eaLnBrk="1" hangingPunct="1">
              <a:lnSpc>
                <a:spcPct val="85000"/>
              </a:lnSpc>
              <a:buFont typeface="Wingdings" pitchFamily="2" charset="2"/>
              <a:buNone/>
            </a:pPr>
            <a:r>
              <a:rPr lang="en-US" altLang="zh-CN" sz="2400" dirty="0"/>
              <a:t>      		c=array[j]+5;</a:t>
            </a:r>
          </a:p>
          <a:p>
            <a:pPr algn="just" eaLnBrk="1" hangingPunct="1">
              <a:lnSpc>
                <a:spcPct val="85000"/>
              </a:lnSpc>
              <a:buFont typeface="Wingdings" pitchFamily="2" charset="2"/>
              <a:buNone/>
            </a:pPr>
            <a:r>
              <a:rPr lang="en-US" altLang="zh-CN" sz="2400" dirty="0"/>
              <a:t>	if we consider only the cache activity generated by references to the array and we assume that </a:t>
            </a:r>
            <a:r>
              <a:rPr lang="en-US" altLang="zh-CN" sz="2400" dirty="0">
                <a:solidFill>
                  <a:srgbClr val="0000FF"/>
                </a:solidFill>
              </a:rPr>
              <a:t>integers are words</a:t>
            </a:r>
            <a:r>
              <a:rPr lang="en-US" altLang="zh-CN" sz="2400" dirty="0"/>
              <a:t>, what is the expected miss rate </a:t>
            </a:r>
            <a:r>
              <a:rPr lang="en-US" altLang="zh-CN" sz="2400" dirty="0">
                <a:solidFill>
                  <a:srgbClr val="0000FF"/>
                </a:solidFill>
              </a:rPr>
              <a:t>when the cache is direct-mapped</a:t>
            </a:r>
            <a:r>
              <a:rPr lang="en-US" altLang="zh-CN" sz="2400" dirty="0"/>
              <a:t> and </a:t>
            </a:r>
            <a:r>
              <a:rPr lang="en-US" altLang="zh-CN" sz="2400" dirty="0">
                <a:solidFill>
                  <a:srgbClr val="0000FF"/>
                </a:solidFill>
              </a:rPr>
              <a:t>stride=132</a:t>
            </a:r>
            <a:r>
              <a:rPr lang="en-US" altLang="zh-CN" sz="2400" dirty="0"/>
              <a:t>? How about if </a:t>
            </a:r>
            <a:r>
              <a:rPr lang="en-US" altLang="zh-CN" sz="2400" dirty="0">
                <a:solidFill>
                  <a:srgbClr val="0000FF"/>
                </a:solidFill>
              </a:rPr>
              <a:t>stride=131</a:t>
            </a:r>
            <a:r>
              <a:rPr lang="en-US" altLang="zh-CN" sz="2400" dirty="0"/>
              <a:t>? Would either of these change </a:t>
            </a:r>
            <a:r>
              <a:rPr lang="en-US" altLang="zh-CN" sz="2400" dirty="0">
                <a:solidFill>
                  <a:srgbClr val="0000FF"/>
                </a:solidFill>
              </a:rPr>
              <a:t>if the cache were two-way set associative</a:t>
            </a:r>
            <a:r>
              <a:rPr lang="en-US" altLang="zh-CN" sz="2400" dirty="0"/>
              <a:t>?  </a:t>
            </a:r>
            <a:endParaRPr lang="zh-CN" altLang="en-US" sz="2400" dirty="0">
              <a:solidFill>
                <a:srgbClr val="CC0000"/>
              </a:solidFill>
              <a:latin typeface="黑体" pitchFamily="49" charset="-122"/>
              <a:ea typeface="黑体" pitchFamily="49" charset="-122"/>
            </a:endParaRPr>
          </a:p>
        </p:txBody>
      </p:sp>
      <p:sp>
        <p:nvSpPr>
          <p:cNvPr id="25603" name="Rectangle 3"/>
          <p:cNvSpPr>
            <a:spLocks noGrp="1" noChangeArrowheads="1"/>
          </p:cNvSpPr>
          <p:nvPr>
            <p:ph type="title"/>
          </p:nvPr>
        </p:nvSpPr>
        <p:spPr>
          <a:xfrm>
            <a:off x="107950" y="115888"/>
            <a:ext cx="7793038" cy="576262"/>
          </a:xfrm>
          <a:noFill/>
        </p:spPr>
        <p:txBody>
          <a:bodyPr>
            <a:normAutofit fontScale="90000"/>
          </a:bodyPr>
          <a:lstStyle/>
          <a:p>
            <a:pPr eaLnBrk="1" hangingPunct="1"/>
            <a:r>
              <a:rPr lang="en-US" altLang="zh-CN" sz="4000"/>
              <a:t>Homework</a:t>
            </a:r>
          </a:p>
        </p:txBody>
      </p:sp>
    </p:spTree>
    <p:extLst>
      <p:ext uri="{BB962C8B-B14F-4D97-AF65-F5344CB8AC3E}">
        <p14:creationId xmlns:p14="http://schemas.microsoft.com/office/powerpoint/2010/main" val="111737755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xfrm>
            <a:off x="0" y="188913"/>
            <a:ext cx="9144000" cy="6480175"/>
          </a:xfrm>
        </p:spPr>
        <p:txBody>
          <a:bodyPr/>
          <a:lstStyle/>
          <a:p>
            <a:pPr eaLnBrk="1" hangingPunct="1">
              <a:lnSpc>
                <a:spcPct val="85000"/>
              </a:lnSpc>
              <a:buFont typeface="Wingdings" pitchFamily="2" charset="2"/>
              <a:buNone/>
            </a:pPr>
            <a:r>
              <a:rPr lang="en-US" altLang="zh-CN" sz="2800" dirty="0">
                <a:solidFill>
                  <a:srgbClr val="0000FF"/>
                </a:solidFill>
              </a:rPr>
              <a:t>Answer</a:t>
            </a:r>
            <a:r>
              <a:rPr lang="en-US" altLang="zh-CN" sz="2800" dirty="0"/>
              <a:t>:</a:t>
            </a:r>
          </a:p>
          <a:p>
            <a:pPr eaLnBrk="1" hangingPunct="1">
              <a:lnSpc>
                <a:spcPct val="85000"/>
              </a:lnSpc>
            </a:pPr>
            <a:r>
              <a:rPr lang="en-US" altLang="zh-CN" sz="2800" dirty="0"/>
              <a:t>If stride=132 and the cache is direct-mapped</a:t>
            </a:r>
          </a:p>
          <a:p>
            <a:pPr eaLnBrk="1" hangingPunct="1">
              <a:lnSpc>
                <a:spcPct val="85000"/>
              </a:lnSpc>
              <a:buFont typeface="Wingdings" pitchFamily="2" charset="2"/>
              <a:buNone/>
            </a:pPr>
            <a:r>
              <a:rPr lang="zh-CN" altLang="en-US" sz="2800" dirty="0">
                <a:solidFill>
                  <a:srgbClr val="CC0000"/>
                </a:solidFill>
                <a:latin typeface="黑体" pitchFamily="49" charset="-122"/>
                <a:ea typeface="黑体" pitchFamily="49" charset="-122"/>
              </a:rPr>
              <a:t>如果</a:t>
            </a:r>
            <a:r>
              <a:rPr lang="en-US" altLang="zh-CN" sz="2800" dirty="0">
                <a:solidFill>
                  <a:srgbClr val="CC0000"/>
                </a:solidFill>
                <a:latin typeface="黑体" pitchFamily="49" charset="-122"/>
                <a:ea typeface="黑体" pitchFamily="49" charset="-122"/>
              </a:rPr>
              <a:t>stride=132</a:t>
            </a:r>
            <a:r>
              <a:rPr lang="zh-CN" altLang="en-US" sz="2800" dirty="0">
                <a:solidFill>
                  <a:srgbClr val="CC0000"/>
                </a:solidFill>
                <a:latin typeface="黑体" pitchFamily="49" charset="-122"/>
                <a:ea typeface="黑体" pitchFamily="49" charset="-122"/>
              </a:rPr>
              <a:t>且</a:t>
            </a:r>
            <a:r>
              <a:rPr lang="en-US" altLang="zh-CN" sz="2800" dirty="0">
                <a:solidFill>
                  <a:srgbClr val="CC0000"/>
                </a:solidFill>
                <a:latin typeface="黑体" pitchFamily="49" charset="-122"/>
                <a:ea typeface="黑体" pitchFamily="49" charset="-122"/>
              </a:rPr>
              <a:t>cache</a:t>
            </a:r>
            <a:r>
              <a:rPr lang="zh-CN" altLang="en-US" sz="2800" dirty="0">
                <a:solidFill>
                  <a:srgbClr val="CC0000"/>
                </a:solidFill>
                <a:latin typeface="黑体" pitchFamily="49" charset="-122"/>
                <a:ea typeface="黑体" pitchFamily="49" charset="-122"/>
              </a:rPr>
              <a:t>是直接映像的</a:t>
            </a:r>
          </a:p>
          <a:p>
            <a:pPr lvl="1" eaLnBrk="1" hangingPunct="1">
              <a:lnSpc>
                <a:spcPct val="85000"/>
              </a:lnSpc>
            </a:pPr>
            <a:r>
              <a:rPr lang="en-US" altLang="zh-CN" sz="2400" dirty="0"/>
              <a:t>The number of blocks in the cache is 256/16=</a:t>
            </a:r>
            <a:r>
              <a:rPr lang="en-US" altLang="zh-CN" sz="2400" dirty="0">
                <a:solidFill>
                  <a:srgbClr val="0000FF"/>
                </a:solidFill>
              </a:rPr>
              <a:t>16 </a:t>
            </a:r>
            <a:r>
              <a:rPr lang="en-US" altLang="zh-CN" sz="2400" dirty="0">
                <a:solidFill>
                  <a:srgbClr val="CC0000"/>
                </a:solidFill>
                <a:latin typeface="黑体" pitchFamily="49" charset="-122"/>
                <a:ea typeface="黑体" pitchFamily="49" charset="-122"/>
              </a:rPr>
              <a:t>cache</a:t>
            </a:r>
            <a:r>
              <a:rPr lang="zh-CN" altLang="en-US" sz="2400" dirty="0">
                <a:solidFill>
                  <a:srgbClr val="CC0000"/>
                </a:solidFill>
                <a:latin typeface="黑体" pitchFamily="49" charset="-122"/>
                <a:ea typeface="黑体" pitchFamily="49" charset="-122"/>
              </a:rPr>
              <a:t>中的块数</a:t>
            </a:r>
            <a:r>
              <a:rPr lang="en-US" altLang="zh-CN" sz="2400" dirty="0">
                <a:solidFill>
                  <a:srgbClr val="CC0000"/>
                </a:solidFill>
                <a:latin typeface="黑体" pitchFamily="49" charset="-122"/>
                <a:ea typeface="黑体" pitchFamily="49" charset="-122"/>
              </a:rPr>
              <a:t>=16</a:t>
            </a:r>
          </a:p>
          <a:p>
            <a:pPr lvl="1" eaLnBrk="1" hangingPunct="1">
              <a:lnSpc>
                <a:spcPct val="85000"/>
              </a:lnSpc>
            </a:pPr>
            <a:r>
              <a:rPr lang="en-US" altLang="zh-CN" sz="2400" dirty="0"/>
              <a:t>For array[0]:  </a:t>
            </a:r>
            <a:r>
              <a:rPr lang="zh-CN" altLang="en-US" sz="2400" dirty="0">
                <a:solidFill>
                  <a:srgbClr val="CC0000"/>
                </a:solidFill>
                <a:latin typeface="黑体" pitchFamily="49" charset="-122"/>
                <a:ea typeface="黑体" pitchFamily="49" charset="-122"/>
              </a:rPr>
              <a:t>对于</a:t>
            </a:r>
            <a:r>
              <a:rPr lang="en-US" altLang="zh-CN" sz="2400" dirty="0">
                <a:solidFill>
                  <a:srgbClr val="CC0000"/>
                </a:solidFill>
                <a:latin typeface="黑体" pitchFamily="49" charset="-122"/>
                <a:ea typeface="黑体" pitchFamily="49" charset="-122"/>
              </a:rPr>
              <a:t>array[0]</a:t>
            </a:r>
          </a:p>
          <a:p>
            <a:pPr lvl="1" eaLnBrk="1" hangingPunct="1">
              <a:lnSpc>
                <a:spcPct val="85000"/>
              </a:lnSpc>
              <a:buFont typeface="Wingdings" pitchFamily="2" charset="2"/>
              <a:buNone/>
            </a:pPr>
            <a:r>
              <a:rPr lang="en-US" altLang="zh-CN" sz="2400" dirty="0"/>
              <a:t>      * The block number = 0</a:t>
            </a:r>
            <a:r>
              <a:rPr lang="en-US" altLang="zh-CN" sz="2400" dirty="0">
                <a:sym typeface="Symbol" pitchFamily="18" charset="2"/>
              </a:rPr>
              <a:t>/</a:t>
            </a:r>
            <a:r>
              <a:rPr lang="en-US" altLang="zh-CN" sz="2400" dirty="0">
                <a:solidFill>
                  <a:schemeClr val="hlink"/>
                </a:solidFill>
                <a:sym typeface="Symbol" pitchFamily="18" charset="2"/>
              </a:rPr>
              <a:t>4 </a:t>
            </a:r>
            <a:r>
              <a:rPr lang="en-US" altLang="zh-CN" sz="2400" dirty="0">
                <a:sym typeface="Symbol" pitchFamily="18" charset="2"/>
              </a:rPr>
              <a:t>=0   </a:t>
            </a:r>
            <a:r>
              <a:rPr lang="zh-CN" altLang="en-US" sz="2400" dirty="0">
                <a:solidFill>
                  <a:srgbClr val="CC0000"/>
                </a:solidFill>
                <a:latin typeface="黑体" pitchFamily="49" charset="-122"/>
                <a:ea typeface="黑体" pitchFamily="49" charset="-122"/>
                <a:sym typeface="Symbol" pitchFamily="18" charset="2"/>
              </a:rPr>
              <a:t>块号</a:t>
            </a:r>
            <a:r>
              <a:rPr lang="en-US" altLang="zh-CN" sz="2400" dirty="0">
                <a:solidFill>
                  <a:srgbClr val="CC0000"/>
                </a:solidFill>
                <a:latin typeface="黑体" pitchFamily="49" charset="-122"/>
                <a:ea typeface="黑体" pitchFamily="49" charset="-122"/>
                <a:sym typeface="Symbol" pitchFamily="18" charset="2"/>
              </a:rPr>
              <a:t>=0</a:t>
            </a:r>
          </a:p>
          <a:p>
            <a:pPr lvl="1" eaLnBrk="1" hangingPunct="1">
              <a:lnSpc>
                <a:spcPct val="85000"/>
              </a:lnSpc>
              <a:buFont typeface="Wingdings" pitchFamily="2" charset="2"/>
              <a:buNone/>
            </a:pPr>
            <a:r>
              <a:rPr lang="en-US" altLang="zh-CN" sz="2400" dirty="0">
                <a:sym typeface="Symbol" pitchFamily="18" charset="2"/>
              </a:rPr>
              <a:t>      * it maps to cache number = 0 mod</a:t>
            </a:r>
            <a:r>
              <a:rPr lang="en-US" altLang="zh-CN" sz="2400" dirty="0">
                <a:solidFill>
                  <a:srgbClr val="0000FF"/>
                </a:solidFill>
                <a:sym typeface="Symbol" pitchFamily="18" charset="2"/>
              </a:rPr>
              <a:t>16 </a:t>
            </a:r>
            <a:r>
              <a:rPr lang="en-US" altLang="zh-CN" sz="2400" dirty="0">
                <a:sym typeface="Symbol" pitchFamily="18" charset="2"/>
              </a:rPr>
              <a:t>= </a:t>
            </a:r>
            <a:r>
              <a:rPr lang="en-US" altLang="zh-CN" sz="2400" dirty="0">
                <a:solidFill>
                  <a:srgbClr val="FF00FF"/>
                </a:solidFill>
                <a:sym typeface="Symbol" pitchFamily="18" charset="2"/>
              </a:rPr>
              <a:t>0,</a:t>
            </a:r>
            <a:r>
              <a:rPr lang="en-US" altLang="zh-CN" sz="2400" dirty="0">
                <a:sym typeface="Symbol" pitchFamily="18" charset="2"/>
              </a:rPr>
              <a:t> </a:t>
            </a:r>
            <a:r>
              <a:rPr lang="en-US" altLang="zh-CN" sz="2400" dirty="0">
                <a:solidFill>
                  <a:srgbClr val="CC0000"/>
                </a:solidFill>
                <a:latin typeface="黑体" pitchFamily="49" charset="-122"/>
                <a:ea typeface="黑体" pitchFamily="49" charset="-122"/>
                <a:sym typeface="Symbol" pitchFamily="18" charset="2"/>
              </a:rPr>
              <a:t>tag=0/16=0 </a:t>
            </a:r>
            <a:r>
              <a:rPr lang="zh-CN" altLang="en-US" sz="2400" dirty="0">
                <a:solidFill>
                  <a:srgbClr val="CC0000"/>
                </a:solidFill>
                <a:latin typeface="黑体" pitchFamily="49" charset="-122"/>
                <a:ea typeface="黑体" pitchFamily="49" charset="-122"/>
                <a:sym typeface="Symbol" pitchFamily="18" charset="2"/>
              </a:rPr>
              <a:t>映射到</a:t>
            </a:r>
            <a:r>
              <a:rPr lang="en-US" altLang="zh-CN" sz="2400" dirty="0">
                <a:solidFill>
                  <a:srgbClr val="CC0000"/>
                </a:solidFill>
                <a:latin typeface="黑体" pitchFamily="49" charset="-122"/>
                <a:ea typeface="黑体" pitchFamily="49" charset="-122"/>
                <a:sym typeface="Symbol" pitchFamily="18" charset="2"/>
              </a:rPr>
              <a:t>cache</a:t>
            </a:r>
            <a:r>
              <a:rPr lang="zh-CN" altLang="en-US" sz="2400" dirty="0">
                <a:solidFill>
                  <a:srgbClr val="CC0000"/>
                </a:solidFill>
                <a:latin typeface="黑体" pitchFamily="49" charset="-122"/>
                <a:ea typeface="黑体" pitchFamily="49" charset="-122"/>
                <a:sym typeface="Symbol" pitchFamily="18" charset="2"/>
              </a:rPr>
              <a:t>的入口号</a:t>
            </a:r>
            <a:r>
              <a:rPr lang="en-US" altLang="zh-CN" sz="2400" dirty="0">
                <a:solidFill>
                  <a:srgbClr val="CC0000"/>
                </a:solidFill>
                <a:latin typeface="黑体" pitchFamily="49" charset="-122"/>
                <a:ea typeface="黑体" pitchFamily="49" charset="-122"/>
                <a:sym typeface="Symbol" pitchFamily="18" charset="2"/>
              </a:rPr>
              <a:t>=0</a:t>
            </a:r>
          </a:p>
          <a:p>
            <a:pPr lvl="1" eaLnBrk="1" hangingPunct="1">
              <a:lnSpc>
                <a:spcPct val="85000"/>
              </a:lnSpc>
            </a:pPr>
            <a:r>
              <a:rPr lang="en-US" altLang="zh-CN" sz="2400" dirty="0"/>
              <a:t>For array[132]:  </a:t>
            </a:r>
            <a:r>
              <a:rPr lang="zh-CN" altLang="en-US" sz="2400" dirty="0">
                <a:solidFill>
                  <a:srgbClr val="CC0000"/>
                </a:solidFill>
                <a:latin typeface="黑体" pitchFamily="49" charset="-122"/>
                <a:ea typeface="黑体" pitchFamily="49" charset="-122"/>
              </a:rPr>
              <a:t>对于</a:t>
            </a:r>
            <a:r>
              <a:rPr lang="en-US" altLang="zh-CN" sz="2400" dirty="0">
                <a:solidFill>
                  <a:srgbClr val="CC0000"/>
                </a:solidFill>
                <a:latin typeface="黑体" pitchFamily="49" charset="-122"/>
                <a:ea typeface="黑体" pitchFamily="49" charset="-122"/>
              </a:rPr>
              <a:t>array[132]</a:t>
            </a:r>
          </a:p>
          <a:p>
            <a:pPr lvl="1" eaLnBrk="1" hangingPunct="1">
              <a:lnSpc>
                <a:spcPct val="85000"/>
              </a:lnSpc>
              <a:buFont typeface="Wingdings" pitchFamily="2" charset="2"/>
              <a:buNone/>
            </a:pPr>
            <a:r>
              <a:rPr lang="en-US" altLang="zh-CN" sz="2400" dirty="0"/>
              <a:t>      * The block number = 132</a:t>
            </a:r>
            <a:r>
              <a:rPr lang="en-US" altLang="zh-CN" sz="2400" dirty="0">
                <a:sym typeface="Symbol" pitchFamily="18" charset="2"/>
              </a:rPr>
              <a:t>/4</a:t>
            </a:r>
            <a:r>
              <a:rPr lang="en-US" altLang="zh-CN" sz="2400" dirty="0">
                <a:solidFill>
                  <a:schemeClr val="hlink"/>
                </a:solidFill>
                <a:sym typeface="Symbol" pitchFamily="18" charset="2"/>
              </a:rPr>
              <a:t> </a:t>
            </a:r>
            <a:r>
              <a:rPr lang="en-US" altLang="zh-CN" sz="2400" dirty="0">
                <a:sym typeface="Symbol" pitchFamily="18" charset="2"/>
              </a:rPr>
              <a:t>=33  </a:t>
            </a:r>
            <a:r>
              <a:rPr lang="zh-CN" altLang="en-US" sz="2400" dirty="0">
                <a:solidFill>
                  <a:srgbClr val="CC0000"/>
                </a:solidFill>
                <a:latin typeface="黑体" pitchFamily="49" charset="-122"/>
                <a:ea typeface="黑体" pitchFamily="49" charset="-122"/>
                <a:sym typeface="Symbol" pitchFamily="18" charset="2"/>
              </a:rPr>
              <a:t>块号</a:t>
            </a:r>
            <a:r>
              <a:rPr lang="en-US" altLang="zh-CN" sz="2400" dirty="0">
                <a:solidFill>
                  <a:srgbClr val="CC0000"/>
                </a:solidFill>
                <a:latin typeface="黑体" pitchFamily="49" charset="-122"/>
                <a:ea typeface="黑体" pitchFamily="49" charset="-122"/>
                <a:sym typeface="Symbol" pitchFamily="18" charset="2"/>
              </a:rPr>
              <a:t>=33</a:t>
            </a:r>
          </a:p>
          <a:p>
            <a:pPr lvl="1" eaLnBrk="1" hangingPunct="1">
              <a:lnSpc>
                <a:spcPct val="85000"/>
              </a:lnSpc>
              <a:buFont typeface="Wingdings" pitchFamily="2" charset="2"/>
              <a:buNone/>
            </a:pPr>
            <a:r>
              <a:rPr lang="en-US" altLang="zh-CN" sz="2400" dirty="0">
                <a:sym typeface="Symbol" pitchFamily="18" charset="2"/>
              </a:rPr>
              <a:t>      * it maps to cache number : 33 mod </a:t>
            </a:r>
            <a:r>
              <a:rPr lang="en-US" altLang="zh-CN" sz="2400" dirty="0">
                <a:solidFill>
                  <a:srgbClr val="0000FF"/>
                </a:solidFill>
                <a:sym typeface="Symbol" pitchFamily="18" charset="2"/>
              </a:rPr>
              <a:t>16</a:t>
            </a:r>
            <a:r>
              <a:rPr lang="en-US" altLang="zh-CN" sz="2400" dirty="0">
                <a:sym typeface="Symbol" pitchFamily="18" charset="2"/>
              </a:rPr>
              <a:t>=</a:t>
            </a:r>
            <a:r>
              <a:rPr lang="en-US" altLang="zh-CN" sz="2400" dirty="0">
                <a:solidFill>
                  <a:srgbClr val="FF00FF"/>
                </a:solidFill>
                <a:sym typeface="Symbol" pitchFamily="18" charset="2"/>
              </a:rPr>
              <a:t>1,</a:t>
            </a:r>
            <a:r>
              <a:rPr lang="en-US" altLang="zh-CN" sz="2400" dirty="0">
                <a:sym typeface="Symbol" pitchFamily="18" charset="2"/>
              </a:rPr>
              <a:t> tag=33/16=2  </a:t>
            </a:r>
            <a:r>
              <a:rPr lang="zh-CN" altLang="en-US" sz="2400" dirty="0">
                <a:solidFill>
                  <a:srgbClr val="CC0000"/>
                </a:solidFill>
                <a:latin typeface="黑体" pitchFamily="49" charset="-122"/>
                <a:ea typeface="黑体" pitchFamily="49" charset="-122"/>
                <a:sym typeface="Symbol" pitchFamily="18" charset="2"/>
              </a:rPr>
              <a:t>映射到</a:t>
            </a:r>
            <a:r>
              <a:rPr lang="en-US" altLang="zh-CN" sz="2400" dirty="0">
                <a:solidFill>
                  <a:srgbClr val="CC0000"/>
                </a:solidFill>
                <a:latin typeface="黑体" pitchFamily="49" charset="-122"/>
                <a:ea typeface="黑体" pitchFamily="49" charset="-122"/>
                <a:sym typeface="Symbol" pitchFamily="18" charset="2"/>
              </a:rPr>
              <a:t>cache</a:t>
            </a:r>
            <a:r>
              <a:rPr lang="zh-CN" altLang="en-US" sz="2400" dirty="0">
                <a:solidFill>
                  <a:srgbClr val="CC0000"/>
                </a:solidFill>
                <a:latin typeface="黑体" pitchFamily="49" charset="-122"/>
                <a:ea typeface="黑体" pitchFamily="49" charset="-122"/>
                <a:sym typeface="Symbol" pitchFamily="18" charset="2"/>
              </a:rPr>
              <a:t>的入口号</a:t>
            </a:r>
            <a:r>
              <a:rPr lang="en-US" altLang="zh-CN" sz="2400" dirty="0">
                <a:solidFill>
                  <a:srgbClr val="CC0000"/>
                </a:solidFill>
                <a:latin typeface="黑体" pitchFamily="49" charset="-122"/>
                <a:ea typeface="黑体" pitchFamily="49" charset="-122"/>
                <a:sym typeface="Symbol" pitchFamily="18" charset="2"/>
              </a:rPr>
              <a:t>=1</a:t>
            </a:r>
          </a:p>
          <a:p>
            <a:pPr lvl="1" eaLnBrk="1" hangingPunct="1">
              <a:lnSpc>
                <a:spcPct val="85000"/>
              </a:lnSpc>
            </a:pPr>
            <a:r>
              <a:rPr lang="en-US" altLang="zh-CN" sz="2400" dirty="0">
                <a:sym typeface="Symbol" pitchFamily="18" charset="2"/>
              </a:rPr>
              <a:t>So, 2 compulsory misses on the first iteration of </a:t>
            </a:r>
            <a:r>
              <a:rPr lang="en-US" altLang="zh-CN" sz="2400" dirty="0" err="1">
                <a:sym typeface="Symbol" pitchFamily="18" charset="2"/>
              </a:rPr>
              <a:t>i</a:t>
            </a:r>
            <a:r>
              <a:rPr lang="en-US" altLang="zh-CN" sz="2400" dirty="0">
                <a:sym typeface="Symbol" pitchFamily="18" charset="2"/>
              </a:rPr>
              <a:t>, and 9999*2 hits thereafter, and the miss rate </a:t>
            </a:r>
            <a:r>
              <a:rPr lang="en-US" altLang="zh-CN" sz="2400" dirty="0"/>
              <a:t>=2/(2</a:t>
            </a:r>
            <a:r>
              <a:rPr lang="en-US" altLang="zh-CN" sz="2400" dirty="0">
                <a:sym typeface="Symbol" pitchFamily="18" charset="2"/>
              </a:rPr>
              <a:t></a:t>
            </a:r>
            <a:r>
              <a:rPr lang="en-US" altLang="zh-CN" sz="2400" dirty="0"/>
              <a:t>10000)=1/10000  </a:t>
            </a:r>
            <a:r>
              <a:rPr lang="zh-CN" altLang="en-US" sz="2400" dirty="0">
                <a:solidFill>
                  <a:srgbClr val="CC0000"/>
                </a:solidFill>
                <a:latin typeface="黑体" pitchFamily="49" charset="-122"/>
                <a:ea typeface="黑体" pitchFamily="49" charset="-122"/>
              </a:rPr>
              <a:t>所以</a:t>
            </a:r>
            <a:r>
              <a:rPr lang="en-US" altLang="zh-CN" sz="2400" dirty="0">
                <a:solidFill>
                  <a:srgbClr val="CC0000"/>
                </a:solidFill>
                <a:latin typeface="黑体" pitchFamily="49" charset="-122"/>
                <a:ea typeface="黑体" pitchFamily="49" charset="-122"/>
              </a:rPr>
              <a:t>, </a:t>
            </a:r>
            <a:r>
              <a:rPr lang="en-US" altLang="zh-CN" sz="2400" dirty="0" err="1">
                <a:solidFill>
                  <a:srgbClr val="CC0000"/>
                </a:solidFill>
                <a:latin typeface="黑体" pitchFamily="49" charset="-122"/>
                <a:ea typeface="黑体" pitchFamily="49" charset="-122"/>
              </a:rPr>
              <a:t>i</a:t>
            </a:r>
            <a:r>
              <a:rPr lang="zh-CN" altLang="en-US" sz="2400" dirty="0">
                <a:solidFill>
                  <a:srgbClr val="CC0000"/>
                </a:solidFill>
                <a:latin typeface="黑体" pitchFamily="49" charset="-122"/>
                <a:ea typeface="黑体" pitchFamily="49" charset="-122"/>
              </a:rPr>
              <a:t>的头一个迭代是两次强迫缺失</a:t>
            </a:r>
            <a:r>
              <a:rPr lang="en-US" altLang="zh-CN" sz="2400" dirty="0">
                <a:solidFill>
                  <a:srgbClr val="CC0000"/>
                </a:solidFill>
                <a:latin typeface="黑体" pitchFamily="49" charset="-122"/>
                <a:ea typeface="黑体" pitchFamily="49" charset="-122"/>
              </a:rPr>
              <a:t>, </a:t>
            </a:r>
            <a:r>
              <a:rPr lang="zh-CN" altLang="en-US" sz="2400" dirty="0">
                <a:solidFill>
                  <a:srgbClr val="CC0000"/>
                </a:solidFill>
                <a:latin typeface="黑体" pitchFamily="49" charset="-122"/>
                <a:ea typeface="黑体" pitchFamily="49" charset="-122"/>
              </a:rPr>
              <a:t>然后是</a:t>
            </a:r>
            <a:r>
              <a:rPr lang="en-US" altLang="zh-CN" sz="2400" dirty="0">
                <a:solidFill>
                  <a:srgbClr val="CC0000"/>
                </a:solidFill>
                <a:latin typeface="黑体" pitchFamily="49" charset="-122"/>
                <a:ea typeface="黑体" pitchFamily="49" charset="-122"/>
              </a:rPr>
              <a:t>9999×2</a:t>
            </a:r>
            <a:r>
              <a:rPr lang="zh-CN" altLang="en-US" sz="2400" dirty="0">
                <a:solidFill>
                  <a:srgbClr val="CC0000"/>
                </a:solidFill>
                <a:latin typeface="黑体" pitchFamily="49" charset="-122"/>
                <a:ea typeface="黑体" pitchFamily="49" charset="-122"/>
              </a:rPr>
              <a:t>次的命中</a:t>
            </a:r>
            <a:r>
              <a:rPr lang="en-US" altLang="zh-CN" sz="2400" dirty="0">
                <a:solidFill>
                  <a:srgbClr val="CC0000"/>
                </a:solidFill>
                <a:latin typeface="黑体" pitchFamily="49" charset="-122"/>
                <a:ea typeface="黑体" pitchFamily="49" charset="-122"/>
              </a:rPr>
              <a:t>,</a:t>
            </a:r>
            <a:r>
              <a:rPr lang="zh-CN" altLang="en-US" sz="2400" dirty="0">
                <a:solidFill>
                  <a:srgbClr val="CC0000"/>
                </a:solidFill>
                <a:latin typeface="黑体" pitchFamily="49" charset="-122"/>
                <a:ea typeface="黑体" pitchFamily="49" charset="-122"/>
              </a:rPr>
              <a:t>所以缺失率是</a:t>
            </a:r>
            <a:r>
              <a:rPr lang="en-US" altLang="zh-CN" sz="2400" dirty="0">
                <a:solidFill>
                  <a:srgbClr val="CC0000"/>
                </a:solidFill>
                <a:latin typeface="黑体" pitchFamily="49" charset="-122"/>
                <a:ea typeface="黑体" pitchFamily="49" charset="-122"/>
              </a:rPr>
              <a:t>1/10000.</a:t>
            </a:r>
          </a:p>
        </p:txBody>
      </p:sp>
      <p:sp>
        <p:nvSpPr>
          <p:cNvPr id="26627" name="Text Box 3"/>
          <p:cNvSpPr txBox="1">
            <a:spLocks noChangeArrowheads="1"/>
          </p:cNvSpPr>
          <p:nvPr/>
        </p:nvSpPr>
        <p:spPr bwMode="auto">
          <a:xfrm>
            <a:off x="6804025" y="115888"/>
            <a:ext cx="224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t>Page 201</a:t>
            </a:r>
            <a:r>
              <a:rPr kumimoji="1" lang="zh-CN" altLang="en-US" sz="2400"/>
              <a:t>、</a:t>
            </a:r>
            <a:r>
              <a:rPr kumimoji="1" lang="en-US" altLang="zh-CN" sz="2400"/>
              <a:t>211</a:t>
            </a:r>
          </a:p>
        </p:txBody>
      </p:sp>
    </p:spTree>
    <p:extLst>
      <p:ext uri="{BB962C8B-B14F-4D97-AF65-F5344CB8AC3E}">
        <p14:creationId xmlns:p14="http://schemas.microsoft.com/office/powerpoint/2010/main" val="17316689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ext Box 3"/>
          <p:cNvSpPr txBox="1">
            <a:spLocks noChangeArrowheads="1"/>
          </p:cNvSpPr>
          <p:nvPr/>
        </p:nvSpPr>
        <p:spPr bwMode="auto">
          <a:xfrm>
            <a:off x="6723063" y="188913"/>
            <a:ext cx="2241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t>Page 201</a:t>
            </a:r>
            <a:r>
              <a:rPr kumimoji="1" lang="zh-CN" altLang="en-US" sz="2400"/>
              <a:t>、</a:t>
            </a:r>
            <a:r>
              <a:rPr kumimoji="1" lang="en-US" altLang="zh-CN" sz="2400"/>
              <a:t>211</a:t>
            </a:r>
          </a:p>
        </p:txBody>
      </p:sp>
      <p:sp>
        <p:nvSpPr>
          <p:cNvPr id="27651" name="Rectangle 2"/>
          <p:cNvSpPr>
            <a:spLocks noGrp="1" noChangeArrowheads="1"/>
          </p:cNvSpPr>
          <p:nvPr>
            <p:ph type="body" idx="1"/>
          </p:nvPr>
        </p:nvSpPr>
        <p:spPr>
          <a:xfrm>
            <a:off x="107950" y="115888"/>
            <a:ext cx="8893175" cy="6553200"/>
          </a:xfrm>
          <a:solidFill>
            <a:schemeClr val="bg1"/>
          </a:solidFill>
        </p:spPr>
        <p:txBody>
          <a:bodyPr/>
          <a:lstStyle/>
          <a:p>
            <a:pPr eaLnBrk="1" hangingPunct="1"/>
            <a:r>
              <a:rPr lang="en-US" altLang="zh-CN" dirty="0"/>
              <a:t>If stride=131 and the cache is direct-mapped</a:t>
            </a:r>
          </a:p>
          <a:p>
            <a:pPr lvl="1" eaLnBrk="1" hangingPunct="1"/>
            <a:r>
              <a:rPr lang="en-US" altLang="zh-CN" dirty="0"/>
              <a:t>The block number of the cache is 256/16=</a:t>
            </a:r>
            <a:r>
              <a:rPr lang="en-US" altLang="zh-CN" dirty="0">
                <a:solidFill>
                  <a:srgbClr val="0000FF"/>
                </a:solidFill>
              </a:rPr>
              <a:t>16</a:t>
            </a:r>
          </a:p>
          <a:p>
            <a:pPr lvl="1" eaLnBrk="1" hangingPunct="1"/>
            <a:r>
              <a:rPr lang="en-US" altLang="zh-CN" dirty="0"/>
              <a:t>For array[0]:</a:t>
            </a:r>
          </a:p>
          <a:p>
            <a:pPr lvl="1" eaLnBrk="1" hangingPunct="1">
              <a:buFont typeface="Wingdings" pitchFamily="2" charset="2"/>
              <a:buNone/>
            </a:pPr>
            <a:r>
              <a:rPr lang="en-US" altLang="zh-CN" dirty="0"/>
              <a:t>     * The block number =  0</a:t>
            </a:r>
            <a:r>
              <a:rPr lang="en-US" altLang="zh-CN" dirty="0">
                <a:sym typeface="Symbol" pitchFamily="18" charset="2"/>
              </a:rPr>
              <a:t>/</a:t>
            </a:r>
            <a:r>
              <a:rPr lang="en-US" altLang="zh-CN" dirty="0">
                <a:solidFill>
                  <a:schemeClr val="hlink"/>
                </a:solidFill>
                <a:sym typeface="Symbol" pitchFamily="18" charset="2"/>
              </a:rPr>
              <a:t>4  </a:t>
            </a:r>
            <a:r>
              <a:rPr lang="en-US" altLang="zh-CN" dirty="0">
                <a:sym typeface="Symbol" pitchFamily="18" charset="2"/>
              </a:rPr>
              <a:t>=0</a:t>
            </a:r>
          </a:p>
          <a:p>
            <a:pPr lvl="1" eaLnBrk="1" hangingPunct="1">
              <a:buFont typeface="Wingdings" pitchFamily="2" charset="2"/>
              <a:buNone/>
            </a:pPr>
            <a:r>
              <a:rPr lang="en-US" altLang="zh-CN" dirty="0">
                <a:sym typeface="Symbol" pitchFamily="18" charset="2"/>
              </a:rPr>
              <a:t>     * It maps to cache number = 0 mod</a:t>
            </a:r>
            <a:r>
              <a:rPr lang="en-US" altLang="zh-CN" dirty="0">
                <a:solidFill>
                  <a:srgbClr val="0000FF"/>
                </a:solidFill>
                <a:sym typeface="Symbol" pitchFamily="18" charset="2"/>
              </a:rPr>
              <a:t>16</a:t>
            </a:r>
            <a:r>
              <a:rPr lang="en-US" altLang="zh-CN" dirty="0">
                <a:sym typeface="Symbol" pitchFamily="18" charset="2"/>
              </a:rPr>
              <a:t>= </a:t>
            </a:r>
            <a:r>
              <a:rPr lang="en-US" altLang="zh-CN" dirty="0">
                <a:solidFill>
                  <a:srgbClr val="FF00FF"/>
                </a:solidFill>
                <a:sym typeface="Symbol" pitchFamily="18" charset="2"/>
              </a:rPr>
              <a:t>0, </a:t>
            </a:r>
            <a:r>
              <a:rPr lang="en-US" altLang="zh-CN" dirty="0">
                <a:sym typeface="Symbol" pitchFamily="18" charset="2"/>
              </a:rPr>
              <a:t>tag=0/16=0</a:t>
            </a:r>
          </a:p>
          <a:p>
            <a:pPr lvl="1" eaLnBrk="1" hangingPunct="1"/>
            <a:r>
              <a:rPr lang="en-US" altLang="zh-CN" dirty="0"/>
              <a:t>For array[131]: </a:t>
            </a:r>
          </a:p>
          <a:p>
            <a:pPr lvl="1" eaLnBrk="1" hangingPunct="1">
              <a:buFont typeface="Wingdings" pitchFamily="2" charset="2"/>
              <a:buNone/>
            </a:pPr>
            <a:r>
              <a:rPr lang="en-US" altLang="zh-CN" dirty="0"/>
              <a:t>     * The block number = 131/4 = 32</a:t>
            </a:r>
          </a:p>
          <a:p>
            <a:pPr lvl="1" eaLnBrk="1" hangingPunct="1">
              <a:buFont typeface="Wingdings" pitchFamily="2" charset="2"/>
              <a:buNone/>
            </a:pPr>
            <a:r>
              <a:rPr lang="en-US" altLang="zh-CN" dirty="0"/>
              <a:t>     * It maps to cache number = 32 mode 16 =0, tag=32/16=2</a:t>
            </a:r>
          </a:p>
          <a:p>
            <a:pPr lvl="1" eaLnBrk="1" hangingPunct="1"/>
            <a:r>
              <a:rPr lang="en-US" altLang="zh-CN" dirty="0">
                <a:sym typeface="Symbol" pitchFamily="18" charset="2"/>
              </a:rPr>
              <a:t>So, 1 compulsory miss and 1 conflict miss on the first iteration, and 2 conflict misses on every following iterations, and the miss rate=1.</a:t>
            </a:r>
            <a:endParaRPr lang="en-US" altLang="zh-CN" dirty="0">
              <a:solidFill>
                <a:srgbClr val="FF00FF"/>
              </a:solidFill>
              <a:sym typeface="Symbol" pitchFamily="18" charset="2"/>
            </a:endParaRPr>
          </a:p>
        </p:txBody>
      </p:sp>
    </p:spTree>
    <p:extLst>
      <p:ext uri="{BB962C8B-B14F-4D97-AF65-F5344CB8AC3E}">
        <p14:creationId xmlns:p14="http://schemas.microsoft.com/office/powerpoint/2010/main" val="13398306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3"/>
          <p:cNvSpPr txBox="1">
            <a:spLocks noChangeArrowheads="1"/>
          </p:cNvSpPr>
          <p:nvPr/>
        </p:nvSpPr>
        <p:spPr bwMode="auto">
          <a:xfrm>
            <a:off x="6111875" y="163513"/>
            <a:ext cx="2852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t>Page 224-227</a:t>
            </a:r>
            <a:r>
              <a:rPr kumimoji="1" lang="zh-CN" altLang="en-US" sz="2400"/>
              <a:t>、</a:t>
            </a:r>
            <a:r>
              <a:rPr kumimoji="1" lang="en-US" altLang="zh-CN" sz="2400"/>
              <a:t>211</a:t>
            </a:r>
          </a:p>
        </p:txBody>
      </p:sp>
      <p:sp>
        <p:nvSpPr>
          <p:cNvPr id="28675" name="Rectangle 2"/>
          <p:cNvSpPr>
            <a:spLocks noGrp="1" noChangeArrowheads="1"/>
          </p:cNvSpPr>
          <p:nvPr>
            <p:ph type="body" idx="1"/>
          </p:nvPr>
        </p:nvSpPr>
        <p:spPr>
          <a:xfrm>
            <a:off x="107950" y="144463"/>
            <a:ext cx="8856663" cy="6524625"/>
          </a:xfrm>
          <a:solidFill>
            <a:schemeClr val="bg1"/>
          </a:solidFill>
        </p:spPr>
        <p:txBody>
          <a:bodyPr/>
          <a:lstStyle/>
          <a:p>
            <a:pPr eaLnBrk="1" hangingPunct="1">
              <a:lnSpc>
                <a:spcPct val="85000"/>
              </a:lnSpc>
            </a:pPr>
            <a:r>
              <a:rPr lang="en-US" altLang="zh-CN" sz="2800"/>
              <a:t>If stride=132 and the cache is two-way set associative</a:t>
            </a:r>
          </a:p>
          <a:p>
            <a:pPr lvl="1" eaLnBrk="1" hangingPunct="1">
              <a:lnSpc>
                <a:spcPct val="85000"/>
              </a:lnSpc>
            </a:pPr>
            <a:r>
              <a:rPr lang="en-US" altLang="zh-CN" sz="2400"/>
              <a:t>The block number of the cache is 256/16=</a:t>
            </a:r>
            <a:r>
              <a:rPr lang="en-US" altLang="zh-CN" sz="2400">
                <a:solidFill>
                  <a:srgbClr val="0000FF"/>
                </a:solidFill>
              </a:rPr>
              <a:t>16</a:t>
            </a:r>
          </a:p>
          <a:p>
            <a:pPr lvl="1" eaLnBrk="1" hangingPunct="1">
              <a:lnSpc>
                <a:spcPct val="85000"/>
              </a:lnSpc>
            </a:pPr>
            <a:r>
              <a:rPr lang="en-US" altLang="zh-CN" sz="2400"/>
              <a:t>The number of sets is: 16/2=8</a:t>
            </a:r>
          </a:p>
          <a:p>
            <a:pPr lvl="1" eaLnBrk="1" hangingPunct="1">
              <a:lnSpc>
                <a:spcPct val="85000"/>
              </a:lnSpc>
            </a:pPr>
            <a:r>
              <a:rPr lang="en-US" altLang="zh-CN" sz="2400"/>
              <a:t>Each set contains 2 blocks</a:t>
            </a:r>
          </a:p>
          <a:p>
            <a:pPr lvl="1" eaLnBrk="1" hangingPunct="1">
              <a:lnSpc>
                <a:spcPct val="85000"/>
              </a:lnSpc>
            </a:pPr>
            <a:r>
              <a:rPr lang="en-US" altLang="zh-CN" sz="2400"/>
              <a:t>For array[0]: </a:t>
            </a:r>
          </a:p>
          <a:p>
            <a:pPr lvl="1" eaLnBrk="1" hangingPunct="1">
              <a:lnSpc>
                <a:spcPct val="85000"/>
              </a:lnSpc>
              <a:buFont typeface="Wingdings" pitchFamily="2" charset="2"/>
              <a:buNone/>
            </a:pPr>
            <a:r>
              <a:rPr lang="en-US" altLang="zh-CN" sz="2400"/>
              <a:t>     * The block number =  0</a:t>
            </a:r>
            <a:r>
              <a:rPr lang="en-US" altLang="zh-CN" sz="2400">
                <a:sym typeface="Symbol" pitchFamily="18" charset="2"/>
              </a:rPr>
              <a:t>/</a:t>
            </a:r>
            <a:r>
              <a:rPr lang="en-US" altLang="zh-CN" sz="2400">
                <a:solidFill>
                  <a:schemeClr val="hlink"/>
                </a:solidFill>
                <a:sym typeface="Symbol" pitchFamily="18" charset="2"/>
              </a:rPr>
              <a:t>4  </a:t>
            </a:r>
            <a:r>
              <a:rPr lang="en-US" altLang="zh-CN" sz="2400">
                <a:sym typeface="Symbol" pitchFamily="18" charset="2"/>
              </a:rPr>
              <a:t>=0</a:t>
            </a:r>
            <a:endParaRPr lang="en-US" altLang="zh-CN" sz="2400"/>
          </a:p>
          <a:p>
            <a:pPr lvl="1" eaLnBrk="1" hangingPunct="1">
              <a:lnSpc>
                <a:spcPct val="85000"/>
              </a:lnSpc>
              <a:buFont typeface="Wingdings" pitchFamily="2" charset="2"/>
              <a:buNone/>
            </a:pPr>
            <a:r>
              <a:rPr lang="en-US" altLang="zh-CN" sz="2400"/>
              <a:t>     * It maps to set number = 0 mod </a:t>
            </a:r>
            <a:r>
              <a:rPr lang="en-US" altLang="zh-CN" sz="2400">
                <a:sym typeface="Symbol" pitchFamily="18" charset="2"/>
              </a:rPr>
              <a:t>8</a:t>
            </a:r>
            <a:r>
              <a:rPr lang="en-US" altLang="zh-CN" sz="2400">
                <a:solidFill>
                  <a:schemeClr val="hlink"/>
                </a:solidFill>
                <a:sym typeface="Symbol" pitchFamily="18" charset="2"/>
              </a:rPr>
              <a:t> </a:t>
            </a:r>
            <a:r>
              <a:rPr lang="en-US" altLang="zh-CN" sz="2400">
                <a:sym typeface="Symbol" pitchFamily="18" charset="2"/>
              </a:rPr>
              <a:t>=0, Tag=0/8=0</a:t>
            </a:r>
          </a:p>
          <a:p>
            <a:pPr lvl="1" eaLnBrk="1" hangingPunct="1">
              <a:lnSpc>
                <a:spcPct val="85000"/>
              </a:lnSpc>
              <a:buFont typeface="Wingdings" pitchFamily="2" charset="2"/>
              <a:buNone/>
            </a:pPr>
            <a:r>
              <a:rPr lang="en-US" altLang="zh-CN" sz="2400">
                <a:sym typeface="Symbol" pitchFamily="18" charset="2"/>
              </a:rPr>
              <a:t>     * It can be placed in block 0 of set 0.</a:t>
            </a:r>
          </a:p>
          <a:p>
            <a:pPr lvl="1" eaLnBrk="1" hangingPunct="1">
              <a:lnSpc>
                <a:spcPct val="85000"/>
              </a:lnSpc>
            </a:pPr>
            <a:r>
              <a:rPr lang="en-US" altLang="zh-CN" sz="2400">
                <a:sym typeface="Symbol" pitchFamily="18" charset="2"/>
              </a:rPr>
              <a:t>For array[132]: </a:t>
            </a:r>
          </a:p>
          <a:p>
            <a:pPr lvl="1" eaLnBrk="1" hangingPunct="1">
              <a:lnSpc>
                <a:spcPct val="85000"/>
              </a:lnSpc>
              <a:buFont typeface="Wingdings" pitchFamily="2" charset="2"/>
              <a:buNone/>
            </a:pPr>
            <a:r>
              <a:rPr lang="en-US" altLang="zh-CN" sz="2400">
                <a:sym typeface="Symbol" pitchFamily="18" charset="2"/>
              </a:rPr>
              <a:t>     * The block number = 132/4 =33</a:t>
            </a:r>
          </a:p>
          <a:p>
            <a:pPr lvl="1" eaLnBrk="1" hangingPunct="1">
              <a:lnSpc>
                <a:spcPct val="85000"/>
              </a:lnSpc>
              <a:buFont typeface="Wingdings" pitchFamily="2" charset="2"/>
              <a:buNone/>
            </a:pPr>
            <a:r>
              <a:rPr lang="en-US" altLang="zh-CN" sz="2400">
                <a:sym typeface="Symbol" pitchFamily="18" charset="2"/>
              </a:rPr>
              <a:t>     * It maps to set number = 33 mod 8 = 1, tag=33/8=4</a:t>
            </a:r>
          </a:p>
          <a:p>
            <a:pPr lvl="1" eaLnBrk="1" hangingPunct="1">
              <a:lnSpc>
                <a:spcPct val="85000"/>
              </a:lnSpc>
              <a:buFont typeface="Wingdings" pitchFamily="2" charset="2"/>
              <a:buNone/>
            </a:pPr>
            <a:r>
              <a:rPr lang="en-US" altLang="zh-CN" sz="2400">
                <a:sym typeface="Symbol" pitchFamily="18" charset="2"/>
              </a:rPr>
              <a:t>     * It can be placed in block 0 of set 1</a:t>
            </a:r>
            <a:endParaRPr lang="en-US" altLang="zh-CN" sz="2400">
              <a:solidFill>
                <a:srgbClr val="FF00FF"/>
              </a:solidFill>
              <a:sym typeface="Symbol" pitchFamily="18" charset="2"/>
            </a:endParaRPr>
          </a:p>
          <a:p>
            <a:pPr lvl="1" eaLnBrk="1" hangingPunct="1">
              <a:lnSpc>
                <a:spcPct val="85000"/>
              </a:lnSpc>
            </a:pPr>
            <a:r>
              <a:rPr lang="en-US" altLang="zh-CN" sz="2400"/>
              <a:t>So, The block address of </a:t>
            </a:r>
            <a:r>
              <a:rPr lang="en-US" altLang="zh-CN" sz="2400">
                <a:solidFill>
                  <a:srgbClr val="FF00FF"/>
                </a:solidFill>
              </a:rPr>
              <a:t>array[132]</a:t>
            </a:r>
            <a:r>
              <a:rPr lang="en-US" altLang="zh-CN" sz="2400"/>
              <a:t> =  132</a:t>
            </a:r>
            <a:r>
              <a:rPr lang="en-US" altLang="zh-CN" sz="2400">
                <a:sym typeface="Symbol" pitchFamily="18" charset="2"/>
              </a:rPr>
              <a:t>4/</a:t>
            </a:r>
            <a:r>
              <a:rPr lang="en-US" altLang="zh-CN" sz="2400">
                <a:solidFill>
                  <a:schemeClr val="hlink"/>
                </a:solidFill>
                <a:sym typeface="Symbol" pitchFamily="18" charset="2"/>
              </a:rPr>
              <a:t>16  </a:t>
            </a:r>
            <a:r>
              <a:rPr lang="en-US" altLang="zh-CN" sz="2400">
                <a:sym typeface="Symbol" pitchFamily="18" charset="2"/>
              </a:rPr>
              <a:t>=33</a:t>
            </a:r>
          </a:p>
          <a:p>
            <a:pPr lvl="1" eaLnBrk="1" hangingPunct="1">
              <a:lnSpc>
                <a:spcPct val="85000"/>
              </a:lnSpc>
            </a:pPr>
            <a:r>
              <a:rPr lang="en-US" altLang="zh-CN" sz="2400">
                <a:sym typeface="Symbol" pitchFamily="18" charset="2"/>
              </a:rPr>
              <a:t>So, 2 compulsory misses on the first iteration of i, and 9999*2 hits thereafter, and the miss rate </a:t>
            </a:r>
            <a:r>
              <a:rPr lang="en-US" altLang="zh-CN" sz="2400"/>
              <a:t>=2/(2</a:t>
            </a:r>
            <a:r>
              <a:rPr lang="en-US" altLang="zh-CN" sz="2400">
                <a:sym typeface="Symbol" pitchFamily="18" charset="2"/>
              </a:rPr>
              <a:t></a:t>
            </a:r>
            <a:r>
              <a:rPr lang="en-US" altLang="zh-CN" sz="2400"/>
              <a:t>10000)=1/10000</a:t>
            </a:r>
          </a:p>
        </p:txBody>
      </p:sp>
    </p:spTree>
    <p:extLst>
      <p:ext uri="{BB962C8B-B14F-4D97-AF65-F5344CB8AC3E}">
        <p14:creationId xmlns:p14="http://schemas.microsoft.com/office/powerpoint/2010/main" val="32759454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p>
            <a:fld id="{072B6C96-EA32-43AA-BA5A-08ABAAB69C3C}" type="slidenum">
              <a:rPr lang="en-US" altLang="zh-CN"/>
              <a:pPr/>
              <a:t>4</a:t>
            </a:fld>
            <a:endParaRPr lang="en-US" altLang="zh-CN"/>
          </a:p>
        </p:txBody>
      </p:sp>
      <p:sp>
        <p:nvSpPr>
          <p:cNvPr id="65539" name="Rectangle 3"/>
          <p:cNvSpPr>
            <a:spLocks noGrp="1" noChangeArrowheads="1"/>
          </p:cNvSpPr>
          <p:nvPr>
            <p:ph type="body" sz="half" idx="1"/>
          </p:nvPr>
        </p:nvSpPr>
        <p:spPr>
          <a:xfrm>
            <a:off x="0" y="188913"/>
            <a:ext cx="9144000" cy="6669087"/>
          </a:xfrm>
          <a:solidFill>
            <a:schemeClr val="bg1"/>
          </a:solidFill>
        </p:spPr>
        <p:txBody>
          <a:bodyPr/>
          <a:lstStyle/>
          <a:p>
            <a:pPr>
              <a:buFont typeface="Wingdings" pitchFamily="2" charset="2"/>
              <a:buNone/>
            </a:pPr>
            <a:r>
              <a:rPr lang="en-US" altLang="zh-CN" sz="2800">
                <a:ea typeface="楷体_GB2312" pitchFamily="49" charset="-122"/>
              </a:rPr>
              <a:t>(3)By</a:t>
            </a:r>
          </a:p>
          <a:p>
            <a:pPr>
              <a:buFont typeface="Wingdings" pitchFamily="2" charset="2"/>
              <a:buNone/>
            </a:pPr>
            <a:endParaRPr lang="en-US" altLang="zh-CN" sz="2800">
              <a:ea typeface="楷体_GB2312" pitchFamily="49" charset="-122"/>
            </a:endParaRPr>
          </a:p>
          <a:p>
            <a:pPr>
              <a:buFont typeface="Wingdings" pitchFamily="2" charset="2"/>
              <a:buNone/>
            </a:pPr>
            <a:endParaRPr lang="en-US" altLang="zh-CN" sz="2800">
              <a:ea typeface="楷体_GB2312" pitchFamily="49" charset="-122"/>
            </a:endParaRPr>
          </a:p>
          <a:p>
            <a:pPr>
              <a:buFont typeface="Wingdings" pitchFamily="2" charset="2"/>
              <a:buNone/>
            </a:pPr>
            <a:r>
              <a:rPr lang="en-US" altLang="zh-CN" sz="2800">
                <a:ea typeface="楷体_GB2312" pitchFamily="49" charset="-122"/>
              </a:rPr>
              <a:t>If only one enhancement can be implemented</a:t>
            </a:r>
            <a:r>
              <a:rPr lang="zh-CN" altLang="en-US" sz="2800">
                <a:ea typeface="楷体_GB2312" pitchFamily="49" charset="-122"/>
              </a:rPr>
              <a:t>：</a:t>
            </a:r>
          </a:p>
          <a:p>
            <a:pPr>
              <a:buFont typeface="Wingdings" pitchFamily="2" charset="2"/>
              <a:buNone/>
            </a:pPr>
            <a:endParaRPr lang="zh-CN" altLang="en-US" sz="2800">
              <a:ea typeface="楷体_GB2312" pitchFamily="49" charset="-122"/>
            </a:endParaRPr>
          </a:p>
          <a:p>
            <a:pPr>
              <a:buFont typeface="Wingdings" pitchFamily="2" charset="2"/>
              <a:buNone/>
            </a:pPr>
            <a:endParaRPr lang="zh-CN" altLang="en-US" sz="2800">
              <a:ea typeface="楷体_GB2312" pitchFamily="49" charset="-122"/>
            </a:endParaRPr>
          </a:p>
          <a:p>
            <a:pPr>
              <a:buFont typeface="Wingdings" pitchFamily="2" charset="2"/>
              <a:buNone/>
            </a:pPr>
            <a:endParaRPr lang="zh-CN" altLang="en-US" sz="2800">
              <a:ea typeface="楷体_GB2312" pitchFamily="49" charset="-122"/>
            </a:endParaRPr>
          </a:p>
          <a:p>
            <a:pPr>
              <a:buFont typeface="Wingdings" pitchFamily="2" charset="2"/>
              <a:buNone/>
            </a:pPr>
            <a:endParaRPr lang="zh-CN" altLang="en-US" sz="2800">
              <a:ea typeface="楷体_GB2312" pitchFamily="49" charset="-122"/>
            </a:endParaRPr>
          </a:p>
          <a:p>
            <a:pPr>
              <a:buFont typeface="Wingdings" pitchFamily="2" charset="2"/>
              <a:buNone/>
            </a:pPr>
            <a:endParaRPr lang="zh-CN" altLang="en-US" sz="2800">
              <a:ea typeface="楷体_GB2312" pitchFamily="49" charset="-122"/>
            </a:endParaRPr>
          </a:p>
          <a:p>
            <a:pPr>
              <a:buFont typeface="Wingdings" pitchFamily="2" charset="2"/>
              <a:buNone/>
            </a:pPr>
            <a:endParaRPr lang="zh-CN" altLang="en-US" sz="2800">
              <a:ea typeface="楷体_GB2312" pitchFamily="49" charset="-122"/>
            </a:endParaRPr>
          </a:p>
          <a:p>
            <a:pPr>
              <a:buFont typeface="Wingdings" pitchFamily="2" charset="2"/>
              <a:buNone/>
            </a:pPr>
            <a:endParaRPr lang="zh-CN" altLang="en-US" sz="2800">
              <a:ea typeface="楷体_GB2312" pitchFamily="49" charset="-122"/>
            </a:endParaRPr>
          </a:p>
          <a:p>
            <a:pPr>
              <a:buFont typeface="Wingdings" pitchFamily="2" charset="2"/>
              <a:buNone/>
            </a:pPr>
            <a:endParaRPr lang="zh-CN" altLang="en-US" sz="2800">
              <a:ea typeface="楷体_GB2312" pitchFamily="49" charset="-122"/>
            </a:endParaRPr>
          </a:p>
          <a:p>
            <a:pPr>
              <a:buFont typeface="Wingdings" pitchFamily="2" charset="2"/>
              <a:buNone/>
            </a:pPr>
            <a:r>
              <a:rPr lang="en-US" altLang="zh-CN" sz="2400">
                <a:solidFill>
                  <a:srgbClr val="0000FF"/>
                </a:solidFill>
                <a:ea typeface="楷体_GB2312" pitchFamily="49" charset="-122"/>
              </a:rPr>
              <a:t>So, we must select enhancement 3 to maximize performance.</a:t>
            </a:r>
          </a:p>
        </p:txBody>
      </p:sp>
      <p:graphicFrame>
        <p:nvGraphicFramePr>
          <p:cNvPr id="65541" name="Object 5"/>
          <p:cNvGraphicFramePr>
            <a:graphicFrameLocks noChangeAspect="1"/>
          </p:cNvGraphicFramePr>
          <p:nvPr/>
        </p:nvGraphicFramePr>
        <p:xfrm>
          <a:off x="1476375" y="2205038"/>
          <a:ext cx="6408738" cy="1368425"/>
        </p:xfrm>
        <a:graphic>
          <a:graphicData uri="http://schemas.openxmlformats.org/presentationml/2006/ole">
            <mc:AlternateContent xmlns:mc="http://schemas.openxmlformats.org/markup-compatibility/2006">
              <mc:Choice xmlns:v="urn:schemas-microsoft-com:vml" Requires="v">
                <p:oleObj name="公式" r:id="rId2" imgW="2412720" imgH="583920" progId="Equation.3">
                  <p:embed/>
                </p:oleObj>
              </mc:Choice>
              <mc:Fallback>
                <p:oleObj name="公式" r:id="rId2" imgW="2412720" imgH="5839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375" y="2205038"/>
                        <a:ext cx="6408738"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6"/>
          <p:cNvGraphicFramePr>
            <a:graphicFrameLocks noChangeAspect="1"/>
          </p:cNvGraphicFramePr>
          <p:nvPr/>
        </p:nvGraphicFramePr>
        <p:xfrm>
          <a:off x="1476375" y="3506788"/>
          <a:ext cx="6184900" cy="1435100"/>
        </p:xfrm>
        <a:graphic>
          <a:graphicData uri="http://schemas.openxmlformats.org/presentationml/2006/ole">
            <mc:AlternateContent xmlns:mc="http://schemas.openxmlformats.org/markup-compatibility/2006">
              <mc:Choice xmlns:v="urn:schemas-microsoft-com:vml" Requires="v">
                <p:oleObj name="公式" r:id="rId4" imgW="2514600" imgH="583920" progId="Equation.3">
                  <p:embed/>
                </p:oleObj>
              </mc:Choice>
              <mc:Fallback>
                <p:oleObj name="公式" r:id="rId4" imgW="2514600" imgH="5839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76375" y="3506788"/>
                        <a:ext cx="6184900" cy="1435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3" name="Object 7"/>
          <p:cNvGraphicFramePr>
            <a:graphicFrameLocks noChangeAspect="1"/>
          </p:cNvGraphicFramePr>
          <p:nvPr/>
        </p:nvGraphicFramePr>
        <p:xfrm>
          <a:off x="1476375" y="4886325"/>
          <a:ext cx="6911975" cy="1206500"/>
        </p:xfrm>
        <a:graphic>
          <a:graphicData uri="http://schemas.openxmlformats.org/presentationml/2006/ole">
            <mc:AlternateContent xmlns:mc="http://schemas.openxmlformats.org/markup-compatibility/2006">
              <mc:Choice xmlns:v="urn:schemas-microsoft-com:vml" Requires="v">
                <p:oleObj name="公式" r:id="rId6" imgW="2463480" imgH="583920" progId="Equation.3">
                  <p:embed/>
                </p:oleObj>
              </mc:Choice>
              <mc:Fallback>
                <p:oleObj name="公式" r:id="rId6" imgW="2463480" imgH="5839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476375" y="4886325"/>
                        <a:ext cx="6911975" cy="1206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4" name="Object 8"/>
          <p:cNvGraphicFramePr>
            <a:graphicFrameLocks noGrp="1" noChangeAspect="1"/>
          </p:cNvGraphicFramePr>
          <p:nvPr>
            <p:ph sz="half" idx="2"/>
          </p:nvPr>
        </p:nvGraphicFramePr>
        <p:xfrm>
          <a:off x="1331913" y="188913"/>
          <a:ext cx="7343775" cy="1368425"/>
        </p:xfrm>
        <a:graphic>
          <a:graphicData uri="http://schemas.openxmlformats.org/presentationml/2006/ole">
            <mc:AlternateContent xmlns:mc="http://schemas.openxmlformats.org/markup-compatibility/2006">
              <mc:Choice xmlns:v="urn:schemas-microsoft-com:vml" Requires="v">
                <p:oleObj name="公式" r:id="rId8" imgW="3136680" imgH="609480" progId="Equation.3">
                  <p:embed/>
                </p:oleObj>
              </mc:Choice>
              <mc:Fallback>
                <p:oleObj name="公式" r:id="rId8" imgW="3136680" imgH="609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31913" y="188913"/>
                        <a:ext cx="7343775"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6742106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ext Box 3"/>
          <p:cNvSpPr txBox="1">
            <a:spLocks noChangeArrowheads="1"/>
          </p:cNvSpPr>
          <p:nvPr/>
        </p:nvSpPr>
        <p:spPr bwMode="auto">
          <a:xfrm>
            <a:off x="6084888" y="163513"/>
            <a:ext cx="2852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t>Page 224-227</a:t>
            </a:r>
            <a:r>
              <a:rPr kumimoji="1" lang="zh-CN" altLang="en-US" sz="2400"/>
              <a:t>、</a:t>
            </a:r>
            <a:r>
              <a:rPr kumimoji="1" lang="en-US" altLang="zh-CN" sz="2400"/>
              <a:t>211</a:t>
            </a:r>
          </a:p>
        </p:txBody>
      </p:sp>
      <p:sp>
        <p:nvSpPr>
          <p:cNvPr id="29699" name="Rectangle 2"/>
          <p:cNvSpPr>
            <a:spLocks noChangeArrowheads="1"/>
          </p:cNvSpPr>
          <p:nvPr/>
        </p:nvSpPr>
        <p:spPr bwMode="auto">
          <a:xfrm>
            <a:off x="107950" y="115888"/>
            <a:ext cx="8847138" cy="655320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chemeClr val="folHlink"/>
              </a:buClr>
              <a:buSzPct val="60000"/>
              <a:buFont typeface="Wingdings" pitchFamily="2" charset="2"/>
              <a:buChar char="n"/>
              <a:defRPr sz="3200">
                <a:solidFill>
                  <a:schemeClr val="tx1"/>
                </a:solidFill>
                <a:latin typeface="Tahoma" pitchFamily="34" charset="0"/>
                <a:ea typeface="宋体" pitchFamily="2" charset="-122"/>
              </a:defRPr>
            </a:lvl1pPr>
            <a:lvl2pPr marL="742950" indent="-285750">
              <a:spcBef>
                <a:spcPct val="20000"/>
              </a:spcBef>
              <a:buClr>
                <a:schemeClr val="hlink"/>
              </a:buClr>
              <a:buSzPct val="55000"/>
              <a:buFont typeface="Wingdings" pitchFamily="2" charset="2"/>
              <a:buChar char="n"/>
              <a:defRPr sz="2800">
                <a:solidFill>
                  <a:schemeClr val="tx1"/>
                </a:solidFill>
                <a:latin typeface="Tahoma" pitchFamily="34" charset="0"/>
                <a:ea typeface="宋体" pitchFamily="2" charset="-122"/>
              </a:defRPr>
            </a:lvl2pPr>
            <a:lvl3pPr marL="1143000" indent="-228600">
              <a:spcBef>
                <a:spcPct val="20000"/>
              </a:spcBef>
              <a:buClr>
                <a:schemeClr val="folHlink"/>
              </a:buClr>
              <a:buSzPct val="50000"/>
              <a:buFont typeface="Wingdings" pitchFamily="2" charset="2"/>
              <a:buChar char="n"/>
              <a:defRPr sz="2400">
                <a:solidFill>
                  <a:schemeClr val="tx1"/>
                </a:solidFill>
                <a:latin typeface="Tahoma" pitchFamily="34" charset="0"/>
                <a:ea typeface="宋体" pitchFamily="2" charset="-122"/>
              </a:defRPr>
            </a:lvl3pPr>
            <a:lvl4pPr marL="1600200" indent="-228600">
              <a:spcBef>
                <a:spcPct val="20000"/>
              </a:spcBef>
              <a:buClr>
                <a:schemeClr val="accent2"/>
              </a:buClr>
              <a:buSzPct val="55000"/>
              <a:buFont typeface="Wingdings" pitchFamily="2" charset="2"/>
              <a:buChar char="n"/>
              <a:defRPr sz="2000">
                <a:solidFill>
                  <a:schemeClr val="tx1"/>
                </a:solidFill>
                <a:latin typeface="Tahoma" pitchFamily="34" charset="0"/>
                <a:ea typeface="宋体" pitchFamily="2" charset="-122"/>
              </a:defRPr>
            </a:lvl4pPr>
            <a:lvl5pPr marL="2057400" indent="-228600">
              <a:spcBef>
                <a:spcPct val="20000"/>
              </a:spcBef>
              <a:buClr>
                <a:schemeClr val="accent1"/>
              </a:buClr>
              <a:buSzPct val="50000"/>
              <a:buFont typeface="Wingdings" pitchFamily="2" charset="2"/>
              <a:buChar char="n"/>
              <a:defRPr sz="2000">
                <a:solidFill>
                  <a:schemeClr val="tx1"/>
                </a:solidFill>
                <a:latin typeface="Tahoma" pitchFamily="34" charset="0"/>
                <a:ea typeface="宋体" pitchFamily="2" charset="-122"/>
              </a:defRPr>
            </a:lvl5pPr>
            <a:lvl6pPr marL="25146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6pPr>
            <a:lvl7pPr marL="29718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7pPr>
            <a:lvl8pPr marL="34290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8pPr>
            <a:lvl9pPr marL="3886200" indent="-22860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Tahoma" pitchFamily="34" charset="0"/>
                <a:ea typeface="宋体" pitchFamily="2" charset="-122"/>
              </a:defRPr>
            </a:lvl9pPr>
          </a:lstStyle>
          <a:p>
            <a:pPr eaLnBrk="1" hangingPunct="1"/>
            <a:r>
              <a:rPr kumimoji="1" lang="en-US" altLang="zh-CN" sz="2700"/>
              <a:t>If stride=131 and the cache is </a:t>
            </a:r>
            <a:r>
              <a:rPr kumimoji="1" lang="en-US" altLang="zh-CN" sz="2700">
                <a:solidFill>
                  <a:srgbClr val="0000FF"/>
                </a:solidFill>
              </a:rPr>
              <a:t>two-way set</a:t>
            </a:r>
            <a:r>
              <a:rPr kumimoji="1" lang="en-US" altLang="zh-CN" sz="2700"/>
              <a:t> associative</a:t>
            </a:r>
          </a:p>
          <a:p>
            <a:pPr lvl="1" eaLnBrk="1" hangingPunct="1"/>
            <a:r>
              <a:rPr lang="en-US" altLang="zh-CN" sz="2400">
                <a:latin typeface="Arial" charset="0"/>
              </a:rPr>
              <a:t>The block number of the cache is 256/16=</a:t>
            </a:r>
            <a:r>
              <a:rPr lang="en-US" altLang="zh-CN" sz="2400">
                <a:solidFill>
                  <a:srgbClr val="0000FF"/>
                </a:solidFill>
                <a:latin typeface="Arial" charset="0"/>
              </a:rPr>
              <a:t>16 </a:t>
            </a:r>
            <a:endParaRPr kumimoji="1" lang="en-US" altLang="zh-CN" sz="2400">
              <a:solidFill>
                <a:srgbClr val="0000FF"/>
              </a:solidFill>
            </a:endParaRPr>
          </a:p>
          <a:p>
            <a:pPr lvl="1" eaLnBrk="1" hangingPunct="1"/>
            <a:r>
              <a:rPr lang="en-US" altLang="zh-CN" sz="2400">
                <a:latin typeface="Arial" charset="0"/>
              </a:rPr>
              <a:t>The number of sets is: 16/2=8</a:t>
            </a:r>
          </a:p>
          <a:p>
            <a:pPr lvl="1" eaLnBrk="1" hangingPunct="1"/>
            <a:r>
              <a:rPr lang="en-US" altLang="zh-CN" sz="2400">
                <a:latin typeface="Arial" charset="0"/>
              </a:rPr>
              <a:t>Each contains 2 blocks</a:t>
            </a:r>
          </a:p>
          <a:p>
            <a:pPr lvl="1" eaLnBrk="1" hangingPunct="1"/>
            <a:r>
              <a:rPr lang="en-US" altLang="zh-CN" sz="2400">
                <a:latin typeface="Arial" charset="0"/>
              </a:rPr>
              <a:t>For array[0]:</a:t>
            </a:r>
          </a:p>
          <a:p>
            <a:pPr lvl="1" eaLnBrk="1" hangingPunct="1">
              <a:spcBef>
                <a:spcPct val="0"/>
              </a:spcBef>
              <a:buClrTx/>
              <a:buSzTx/>
              <a:buFontTx/>
              <a:buNone/>
            </a:pPr>
            <a:r>
              <a:rPr kumimoji="1" lang="en-US" altLang="zh-CN" sz="2400">
                <a:solidFill>
                  <a:srgbClr val="0000FF"/>
                </a:solidFill>
                <a:latin typeface="Arial" charset="0"/>
              </a:rPr>
              <a:t>            </a:t>
            </a:r>
            <a:r>
              <a:rPr lang="en-US" altLang="zh-CN" sz="2400">
                <a:latin typeface="Arial" charset="0"/>
              </a:rPr>
              <a:t>* The block number =  0</a:t>
            </a:r>
            <a:r>
              <a:rPr lang="en-US" altLang="zh-CN" sz="2400">
                <a:latin typeface="Arial" charset="0"/>
                <a:sym typeface="Symbol" pitchFamily="18" charset="2"/>
              </a:rPr>
              <a:t>/4  =0</a:t>
            </a:r>
            <a:endParaRPr lang="en-US" altLang="zh-CN" sz="2400">
              <a:latin typeface="Arial" charset="0"/>
            </a:endParaRPr>
          </a:p>
          <a:p>
            <a:pPr lvl="1" eaLnBrk="1" hangingPunct="1">
              <a:spcBef>
                <a:spcPct val="0"/>
              </a:spcBef>
              <a:buClrTx/>
              <a:buSzTx/>
              <a:buFontTx/>
              <a:buNone/>
            </a:pPr>
            <a:r>
              <a:rPr lang="en-US" altLang="zh-CN" sz="2400">
                <a:latin typeface="Arial" charset="0"/>
              </a:rPr>
              <a:t>            * It maps to set number = 0 mod </a:t>
            </a:r>
            <a:r>
              <a:rPr lang="en-US" altLang="zh-CN" sz="2400">
                <a:latin typeface="Arial" charset="0"/>
                <a:sym typeface="Symbol" pitchFamily="18" charset="2"/>
              </a:rPr>
              <a:t>8 =0, Tag=0/8=0</a:t>
            </a:r>
          </a:p>
          <a:p>
            <a:pPr lvl="1" eaLnBrk="1" hangingPunct="1">
              <a:spcBef>
                <a:spcPct val="0"/>
              </a:spcBef>
              <a:buClrTx/>
              <a:buSzTx/>
              <a:buFontTx/>
              <a:buNone/>
            </a:pPr>
            <a:r>
              <a:rPr lang="en-US" altLang="zh-CN" sz="2400">
                <a:latin typeface="Arial" charset="0"/>
                <a:sym typeface="Symbol" pitchFamily="18" charset="2"/>
              </a:rPr>
              <a:t>            * It can be placed in block 0 of set 0.</a:t>
            </a:r>
            <a:r>
              <a:rPr kumimoji="1" lang="en-US" altLang="zh-CN" sz="2400">
                <a:latin typeface="Arial" charset="0"/>
              </a:rPr>
              <a:t> </a:t>
            </a:r>
          </a:p>
          <a:p>
            <a:pPr lvl="1" eaLnBrk="1" hangingPunct="1"/>
            <a:r>
              <a:rPr kumimoji="1" lang="en-US" altLang="zh-CN" sz="2400"/>
              <a:t>For array[131]:</a:t>
            </a:r>
          </a:p>
          <a:p>
            <a:pPr lvl="1" eaLnBrk="1" hangingPunct="1">
              <a:buFont typeface="Wingdings" pitchFamily="2" charset="2"/>
              <a:buNone/>
            </a:pPr>
            <a:r>
              <a:rPr kumimoji="1" lang="en-US" altLang="zh-CN" sz="2400"/>
              <a:t>     * The block number = 131/4 = 32</a:t>
            </a:r>
          </a:p>
          <a:p>
            <a:pPr lvl="1" eaLnBrk="1" hangingPunct="1">
              <a:buFont typeface="Wingdings" pitchFamily="2" charset="2"/>
              <a:buNone/>
            </a:pPr>
            <a:r>
              <a:rPr kumimoji="1" lang="en-US" altLang="zh-CN" sz="2400"/>
              <a:t>     * It maps to set number = 32 mod 8, Tag=32/8=4</a:t>
            </a:r>
          </a:p>
          <a:p>
            <a:pPr lvl="1" eaLnBrk="1" hangingPunct="1">
              <a:buFont typeface="Wingdings" pitchFamily="2" charset="2"/>
              <a:buNone/>
            </a:pPr>
            <a:r>
              <a:rPr kumimoji="1" lang="en-US" altLang="zh-CN" sz="2400"/>
              <a:t>     * It can be placed in bock 1 of set 0</a:t>
            </a:r>
            <a:endParaRPr kumimoji="1" lang="en-US" altLang="zh-CN" sz="2400">
              <a:sym typeface="Symbol" pitchFamily="18" charset="2"/>
            </a:endParaRPr>
          </a:p>
          <a:p>
            <a:pPr lvl="1" eaLnBrk="1" hangingPunct="1"/>
            <a:r>
              <a:rPr lang="en-US" altLang="zh-CN" sz="2400">
                <a:latin typeface="Arial" charset="0"/>
                <a:sym typeface="Symbol" pitchFamily="18" charset="2"/>
              </a:rPr>
              <a:t>So, 2 compulsory misses on the first iteration of i, and 9999*2 hits thereafter, and the miss rate </a:t>
            </a:r>
            <a:r>
              <a:rPr lang="en-US" altLang="zh-CN" sz="2400">
                <a:latin typeface="Arial" charset="0"/>
              </a:rPr>
              <a:t>=2/(2</a:t>
            </a:r>
            <a:r>
              <a:rPr lang="en-US" altLang="zh-CN" sz="2400">
                <a:latin typeface="Arial" charset="0"/>
                <a:sym typeface="Symbol" pitchFamily="18" charset="2"/>
              </a:rPr>
              <a:t></a:t>
            </a:r>
            <a:r>
              <a:rPr lang="en-US" altLang="zh-CN" sz="2400">
                <a:latin typeface="Arial" charset="0"/>
              </a:rPr>
              <a:t>10000)=1/10000 </a:t>
            </a:r>
          </a:p>
        </p:txBody>
      </p:sp>
    </p:spTree>
    <p:extLst>
      <p:ext uri="{BB962C8B-B14F-4D97-AF65-F5344CB8AC3E}">
        <p14:creationId xmlns:p14="http://schemas.microsoft.com/office/powerpoint/2010/main" val="1059010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body" idx="1"/>
          </p:nvPr>
        </p:nvSpPr>
        <p:spPr>
          <a:xfrm>
            <a:off x="107950" y="115888"/>
            <a:ext cx="8928100" cy="6626225"/>
          </a:xfrm>
        </p:spPr>
        <p:txBody>
          <a:bodyPr/>
          <a:lstStyle/>
          <a:p>
            <a:pPr eaLnBrk="1" hangingPunct="1">
              <a:lnSpc>
                <a:spcPct val="90000"/>
              </a:lnSpc>
              <a:spcBef>
                <a:spcPct val="25000"/>
              </a:spcBef>
              <a:buFont typeface="Wingdings" pitchFamily="2" charset="2"/>
              <a:buNone/>
            </a:pPr>
            <a:r>
              <a:rPr lang="en-US" altLang="zh-CN" sz="2400" dirty="0"/>
              <a:t>4.2 Consider a virtual memory system with the following properties:  </a:t>
            </a:r>
            <a:r>
              <a:rPr lang="zh-CN" altLang="en-US" sz="2400" dirty="0">
                <a:solidFill>
                  <a:srgbClr val="CC0000"/>
                </a:solidFill>
                <a:ea typeface="黑体" pitchFamily="49" charset="-122"/>
              </a:rPr>
              <a:t>一个虚拟存储系统有如下特性</a:t>
            </a:r>
          </a:p>
          <a:p>
            <a:pPr lvl="1" algn="just" eaLnBrk="1" hangingPunct="1">
              <a:lnSpc>
                <a:spcPct val="90000"/>
              </a:lnSpc>
              <a:spcBef>
                <a:spcPct val="25000"/>
              </a:spcBef>
            </a:pPr>
            <a:r>
              <a:rPr lang="en-US" altLang="zh-CN" sz="2400" dirty="0"/>
              <a:t>40-bit virtual byte address  </a:t>
            </a:r>
            <a:r>
              <a:rPr lang="en-US" altLang="zh-CN" sz="2400" dirty="0">
                <a:solidFill>
                  <a:srgbClr val="CC0000"/>
                </a:solidFill>
                <a:latin typeface="黑体" pitchFamily="49" charset="-122"/>
                <a:ea typeface="黑体" pitchFamily="49" charset="-122"/>
              </a:rPr>
              <a:t>40</a:t>
            </a:r>
            <a:r>
              <a:rPr lang="zh-CN" altLang="en-US" sz="2400" dirty="0">
                <a:solidFill>
                  <a:srgbClr val="CC0000"/>
                </a:solidFill>
                <a:latin typeface="黑体" pitchFamily="49" charset="-122"/>
                <a:ea typeface="黑体" pitchFamily="49" charset="-122"/>
              </a:rPr>
              <a:t>位虚拟字节地址</a:t>
            </a:r>
          </a:p>
          <a:p>
            <a:pPr lvl="1" algn="just" eaLnBrk="1" hangingPunct="1">
              <a:lnSpc>
                <a:spcPct val="90000"/>
              </a:lnSpc>
              <a:spcBef>
                <a:spcPct val="25000"/>
              </a:spcBef>
            </a:pPr>
            <a:r>
              <a:rPr lang="en-US" altLang="zh-CN" sz="2400" dirty="0"/>
              <a:t>16-KB pages   </a:t>
            </a:r>
            <a:r>
              <a:rPr lang="en-US" altLang="zh-CN" sz="2400" dirty="0">
                <a:solidFill>
                  <a:srgbClr val="CC0000"/>
                </a:solidFill>
                <a:latin typeface="黑体" pitchFamily="49" charset="-122"/>
                <a:ea typeface="黑体" pitchFamily="49" charset="-122"/>
              </a:rPr>
              <a:t>16KB</a:t>
            </a:r>
            <a:r>
              <a:rPr lang="zh-CN" altLang="en-US" sz="2400" dirty="0">
                <a:solidFill>
                  <a:srgbClr val="CC0000"/>
                </a:solidFill>
                <a:latin typeface="黑体" pitchFamily="49" charset="-122"/>
                <a:ea typeface="黑体" pitchFamily="49" charset="-122"/>
              </a:rPr>
              <a:t>页大小</a:t>
            </a:r>
          </a:p>
          <a:p>
            <a:pPr lvl="1" algn="just" eaLnBrk="1" hangingPunct="1">
              <a:lnSpc>
                <a:spcPct val="90000"/>
              </a:lnSpc>
              <a:spcBef>
                <a:spcPct val="25000"/>
              </a:spcBef>
            </a:pPr>
            <a:r>
              <a:rPr lang="en-US" altLang="zh-CN" sz="2400" dirty="0"/>
              <a:t>36-bit physical byte address  </a:t>
            </a:r>
            <a:r>
              <a:rPr lang="en-US" altLang="zh-CN" sz="2400" dirty="0">
                <a:solidFill>
                  <a:srgbClr val="CC0000"/>
                </a:solidFill>
                <a:latin typeface="黑体" pitchFamily="49" charset="-122"/>
                <a:ea typeface="黑体" pitchFamily="49" charset="-122"/>
              </a:rPr>
              <a:t>36</a:t>
            </a:r>
            <a:r>
              <a:rPr lang="zh-CN" altLang="en-US" sz="2400" dirty="0">
                <a:solidFill>
                  <a:srgbClr val="CC0000"/>
                </a:solidFill>
                <a:latin typeface="黑体" pitchFamily="49" charset="-122"/>
                <a:ea typeface="黑体" pitchFamily="49" charset="-122"/>
              </a:rPr>
              <a:t>位物理字节地址</a:t>
            </a:r>
          </a:p>
          <a:p>
            <a:pPr algn="just" eaLnBrk="1" hangingPunct="1">
              <a:lnSpc>
                <a:spcPct val="90000"/>
              </a:lnSpc>
              <a:spcBef>
                <a:spcPct val="25000"/>
              </a:spcBef>
              <a:buFont typeface="Wingdings" pitchFamily="2" charset="2"/>
              <a:buNone/>
            </a:pPr>
            <a:r>
              <a:rPr lang="en-US" altLang="zh-CN" sz="2400" dirty="0"/>
              <a:t>(1)what is the total size of the page table for each process on this machine, assuming that the </a:t>
            </a:r>
            <a:r>
              <a:rPr lang="en-US" altLang="zh-CN" sz="2400" dirty="0">
                <a:solidFill>
                  <a:srgbClr val="0000FF"/>
                </a:solidFill>
              </a:rPr>
              <a:t>valid</a:t>
            </a:r>
            <a:r>
              <a:rPr lang="en-US" altLang="zh-CN" sz="2400" dirty="0"/>
              <a:t>, </a:t>
            </a:r>
            <a:r>
              <a:rPr lang="en-US" altLang="zh-CN" sz="2400" dirty="0">
                <a:solidFill>
                  <a:srgbClr val="0000FF"/>
                </a:solidFill>
              </a:rPr>
              <a:t>protection</a:t>
            </a:r>
            <a:r>
              <a:rPr lang="en-US" altLang="zh-CN" sz="2400" dirty="0"/>
              <a:t>, </a:t>
            </a:r>
            <a:r>
              <a:rPr lang="en-US" altLang="zh-CN" sz="2400" dirty="0">
                <a:solidFill>
                  <a:srgbClr val="0000FF"/>
                </a:solidFill>
              </a:rPr>
              <a:t>dirty</a:t>
            </a:r>
            <a:r>
              <a:rPr lang="en-US" altLang="zh-CN" sz="2400" dirty="0"/>
              <a:t>, and </a:t>
            </a:r>
            <a:r>
              <a:rPr lang="en-US" altLang="zh-CN" sz="2400" dirty="0">
                <a:solidFill>
                  <a:srgbClr val="0000FF"/>
                </a:solidFill>
              </a:rPr>
              <a:t>use</a:t>
            </a:r>
            <a:r>
              <a:rPr lang="en-US" altLang="zh-CN" sz="2400" dirty="0"/>
              <a:t> </a:t>
            </a:r>
            <a:r>
              <a:rPr lang="en-US" altLang="zh-CN" sz="2400" dirty="0">
                <a:solidFill>
                  <a:srgbClr val="0000FF"/>
                </a:solidFill>
              </a:rPr>
              <a:t>bits</a:t>
            </a:r>
            <a:r>
              <a:rPr lang="en-US" altLang="zh-CN" sz="2400" dirty="0"/>
              <a:t> </a:t>
            </a:r>
            <a:r>
              <a:rPr lang="en-US" altLang="zh-CN" sz="2400" dirty="0">
                <a:solidFill>
                  <a:srgbClr val="FF00FF"/>
                </a:solidFill>
              </a:rPr>
              <a:t>take a total of 4 bits</a:t>
            </a:r>
            <a:r>
              <a:rPr lang="en-US" altLang="zh-CN" sz="2400" dirty="0"/>
              <a:t> and that all the virtual pages are in use?(Assume that disk addresses are not stored in the page table)  </a:t>
            </a:r>
            <a:r>
              <a:rPr lang="zh-CN" altLang="en-US" sz="2400" dirty="0">
                <a:solidFill>
                  <a:srgbClr val="CC0000"/>
                </a:solidFill>
                <a:latin typeface="黑体" pitchFamily="49" charset="-122"/>
                <a:ea typeface="黑体" pitchFamily="49" charset="-122"/>
              </a:rPr>
              <a:t>求页表大小</a:t>
            </a:r>
            <a:r>
              <a:rPr lang="en-US" altLang="zh-CN" sz="2400" dirty="0">
                <a:solidFill>
                  <a:srgbClr val="CC0000"/>
                </a:solidFill>
                <a:latin typeface="黑体" pitchFamily="49" charset="-122"/>
                <a:ea typeface="黑体" pitchFamily="49" charset="-122"/>
              </a:rPr>
              <a:t>(</a:t>
            </a:r>
            <a:r>
              <a:rPr lang="zh-CN" altLang="en-US" sz="2400" dirty="0">
                <a:solidFill>
                  <a:srgbClr val="CC0000"/>
                </a:solidFill>
                <a:latin typeface="黑体" pitchFamily="49" charset="-122"/>
                <a:ea typeface="黑体" pitchFamily="49" charset="-122"/>
              </a:rPr>
              <a:t>用</a:t>
            </a:r>
            <a:r>
              <a:rPr lang="en-US" altLang="zh-CN" sz="2400" dirty="0">
                <a:solidFill>
                  <a:srgbClr val="CC0000"/>
                </a:solidFill>
                <a:latin typeface="黑体" pitchFamily="49" charset="-122"/>
                <a:ea typeface="黑体" pitchFamily="49" charset="-122"/>
              </a:rPr>
              <a:t>4</a:t>
            </a:r>
            <a:r>
              <a:rPr lang="zh-CN" altLang="en-US" sz="2400" dirty="0">
                <a:solidFill>
                  <a:srgbClr val="CC0000"/>
                </a:solidFill>
                <a:latin typeface="黑体" pitchFamily="49" charset="-122"/>
                <a:ea typeface="黑体" pitchFamily="49" charset="-122"/>
              </a:rPr>
              <a:t>个其他</a:t>
            </a:r>
            <a:r>
              <a:rPr lang="en-US" altLang="zh-CN" sz="2400" dirty="0">
                <a:solidFill>
                  <a:srgbClr val="CC0000"/>
                </a:solidFill>
                <a:latin typeface="黑体" pitchFamily="49" charset="-122"/>
                <a:ea typeface="黑体" pitchFamily="49" charset="-122"/>
              </a:rPr>
              <a:t>bit, </a:t>
            </a:r>
            <a:r>
              <a:rPr lang="zh-CN" altLang="en-US" sz="2400" dirty="0">
                <a:solidFill>
                  <a:srgbClr val="CC0000"/>
                </a:solidFill>
                <a:latin typeface="黑体" pitchFamily="49" charset="-122"/>
                <a:ea typeface="黑体" pitchFamily="49" charset="-122"/>
              </a:rPr>
              <a:t>假设不存储磁盘地址</a:t>
            </a:r>
            <a:r>
              <a:rPr lang="en-US" altLang="zh-CN" sz="2400" dirty="0">
                <a:solidFill>
                  <a:srgbClr val="CC0000"/>
                </a:solidFill>
                <a:latin typeface="黑体" pitchFamily="49" charset="-122"/>
                <a:ea typeface="黑体" pitchFamily="49" charset="-122"/>
              </a:rPr>
              <a:t>)</a:t>
            </a:r>
          </a:p>
          <a:p>
            <a:pPr algn="just" eaLnBrk="1" hangingPunct="1">
              <a:lnSpc>
                <a:spcPct val="90000"/>
              </a:lnSpc>
              <a:spcBef>
                <a:spcPct val="25000"/>
              </a:spcBef>
              <a:buFont typeface="Wingdings" pitchFamily="2" charset="2"/>
              <a:buNone/>
            </a:pPr>
            <a:r>
              <a:rPr lang="en-US" altLang="zh-CN" sz="2400" dirty="0"/>
              <a:t>(2) Assume that the virtual memory system is implemented with a </a:t>
            </a:r>
            <a:r>
              <a:rPr lang="en-US" altLang="zh-CN" sz="2400" dirty="0">
                <a:solidFill>
                  <a:srgbClr val="0000FF"/>
                </a:solidFill>
              </a:rPr>
              <a:t>two-way set-associative TLB</a:t>
            </a:r>
            <a:r>
              <a:rPr lang="en-US" altLang="zh-CN" sz="2400" dirty="0"/>
              <a:t> with </a:t>
            </a:r>
            <a:r>
              <a:rPr lang="en-US" altLang="zh-CN" sz="2400" dirty="0">
                <a:solidFill>
                  <a:srgbClr val="FF00FF"/>
                </a:solidFill>
              </a:rPr>
              <a:t>a total of 256 TLB entries</a:t>
            </a:r>
            <a:r>
              <a:rPr lang="en-US" altLang="zh-CN" sz="2400" dirty="0"/>
              <a:t>. Show the virtual-to-physical mapping with a figure. Make sure to label the width of all fields and signals. </a:t>
            </a:r>
            <a:r>
              <a:rPr lang="en-US" altLang="zh-CN" sz="2400" dirty="0">
                <a:solidFill>
                  <a:srgbClr val="CC0000"/>
                </a:solidFill>
                <a:latin typeface="黑体" pitchFamily="49" charset="-122"/>
                <a:ea typeface="黑体" pitchFamily="49" charset="-122"/>
              </a:rPr>
              <a:t> </a:t>
            </a:r>
            <a:r>
              <a:rPr lang="zh-CN" altLang="en-US" sz="2400" dirty="0">
                <a:solidFill>
                  <a:srgbClr val="CC0000"/>
                </a:solidFill>
                <a:latin typeface="黑体" pitchFamily="49" charset="-122"/>
                <a:ea typeface="黑体" pitchFamily="49" charset="-122"/>
              </a:rPr>
              <a:t>假设虚拟存储系统用</a:t>
            </a:r>
            <a:r>
              <a:rPr lang="en-US" altLang="zh-CN" sz="2400" dirty="0">
                <a:solidFill>
                  <a:srgbClr val="CC0000"/>
                </a:solidFill>
                <a:latin typeface="黑体" pitchFamily="49" charset="-122"/>
                <a:ea typeface="黑体" pitchFamily="49" charset="-122"/>
              </a:rPr>
              <a:t>2-</a:t>
            </a:r>
            <a:r>
              <a:rPr lang="zh-CN" altLang="en-US" sz="2400" dirty="0">
                <a:solidFill>
                  <a:srgbClr val="CC0000"/>
                </a:solidFill>
                <a:latin typeface="黑体" pitchFamily="49" charset="-122"/>
                <a:ea typeface="黑体" pitchFamily="49" charset="-122"/>
              </a:rPr>
              <a:t>路组相联</a:t>
            </a:r>
            <a:r>
              <a:rPr lang="en-US" altLang="zh-CN" sz="2400" dirty="0">
                <a:solidFill>
                  <a:srgbClr val="CC0000"/>
                </a:solidFill>
                <a:latin typeface="黑体" pitchFamily="49" charset="-122"/>
                <a:ea typeface="黑体" pitchFamily="49" charset="-122"/>
              </a:rPr>
              <a:t>TLB</a:t>
            </a:r>
            <a:r>
              <a:rPr lang="zh-CN" altLang="en-US" sz="2400" dirty="0">
                <a:solidFill>
                  <a:srgbClr val="CC0000"/>
                </a:solidFill>
                <a:latin typeface="黑体" pitchFamily="49" charset="-122"/>
                <a:ea typeface="黑体" pitchFamily="49" charset="-122"/>
              </a:rPr>
              <a:t>实现</a:t>
            </a:r>
            <a:r>
              <a:rPr lang="en-US" altLang="zh-CN" sz="2400" dirty="0">
                <a:solidFill>
                  <a:srgbClr val="CC0000"/>
                </a:solidFill>
                <a:latin typeface="黑体" pitchFamily="49" charset="-122"/>
                <a:ea typeface="黑体" pitchFamily="49" charset="-122"/>
              </a:rPr>
              <a:t>,</a:t>
            </a:r>
            <a:r>
              <a:rPr lang="zh-CN" altLang="en-US" sz="2400" dirty="0">
                <a:solidFill>
                  <a:srgbClr val="CC0000"/>
                </a:solidFill>
                <a:latin typeface="黑体" pitchFamily="49" charset="-122"/>
                <a:ea typeface="黑体" pitchFamily="49" charset="-122"/>
              </a:rPr>
              <a:t>这个有</a:t>
            </a:r>
            <a:r>
              <a:rPr lang="en-US" altLang="zh-CN" sz="2400" dirty="0">
                <a:solidFill>
                  <a:srgbClr val="CC0000"/>
                </a:solidFill>
                <a:highlight>
                  <a:srgbClr val="FFFF00"/>
                </a:highlight>
                <a:latin typeface="黑体" pitchFamily="49" charset="-122"/>
                <a:ea typeface="黑体" pitchFamily="49" charset="-122"/>
              </a:rPr>
              <a:t>256</a:t>
            </a:r>
            <a:r>
              <a:rPr lang="zh-CN" altLang="en-US" sz="2400" dirty="0">
                <a:solidFill>
                  <a:srgbClr val="CC0000"/>
                </a:solidFill>
                <a:highlight>
                  <a:srgbClr val="FFFF00"/>
                </a:highlight>
                <a:latin typeface="黑体" pitchFamily="49" charset="-122"/>
                <a:ea typeface="黑体" pitchFamily="49" charset="-122"/>
              </a:rPr>
              <a:t>个</a:t>
            </a:r>
            <a:r>
              <a:rPr lang="en-US" altLang="zh-CN" sz="2400" dirty="0">
                <a:solidFill>
                  <a:srgbClr val="CC0000"/>
                </a:solidFill>
                <a:highlight>
                  <a:srgbClr val="FFFF00"/>
                </a:highlight>
                <a:latin typeface="黑体" pitchFamily="49" charset="-122"/>
                <a:ea typeface="黑体" pitchFamily="49" charset="-122"/>
              </a:rPr>
              <a:t>TLB</a:t>
            </a:r>
            <a:r>
              <a:rPr lang="zh-CN" altLang="en-US" sz="2400" dirty="0">
                <a:solidFill>
                  <a:srgbClr val="CC0000"/>
                </a:solidFill>
                <a:highlight>
                  <a:srgbClr val="FFFF00"/>
                </a:highlight>
                <a:latin typeface="黑体" pitchFamily="49" charset="-122"/>
                <a:ea typeface="黑体" pitchFamily="49" charset="-122"/>
              </a:rPr>
              <a:t>入口</a:t>
            </a:r>
            <a:r>
              <a:rPr lang="en-US" altLang="zh-CN" sz="2400" dirty="0">
                <a:solidFill>
                  <a:srgbClr val="CC0000"/>
                </a:solidFill>
                <a:latin typeface="黑体" pitchFamily="49" charset="-122"/>
                <a:ea typeface="黑体" pitchFamily="49" charset="-122"/>
              </a:rPr>
              <a:t>.</a:t>
            </a:r>
            <a:r>
              <a:rPr lang="zh-CN" altLang="en-US" sz="2400" dirty="0">
                <a:solidFill>
                  <a:srgbClr val="CC0000"/>
                </a:solidFill>
                <a:latin typeface="黑体" pitchFamily="49" charset="-122"/>
                <a:ea typeface="黑体" pitchFamily="49" charset="-122"/>
              </a:rPr>
              <a:t>画出虚</a:t>
            </a:r>
            <a:r>
              <a:rPr lang="en-US" altLang="zh-CN" sz="2400" dirty="0">
                <a:solidFill>
                  <a:srgbClr val="CC0000"/>
                </a:solidFill>
                <a:latin typeface="黑体" pitchFamily="49" charset="-122"/>
                <a:ea typeface="黑体" pitchFamily="49" charset="-122"/>
              </a:rPr>
              <a:t>-</a:t>
            </a:r>
            <a:r>
              <a:rPr lang="zh-CN" altLang="en-US" sz="2400" dirty="0">
                <a:solidFill>
                  <a:srgbClr val="CC0000"/>
                </a:solidFill>
                <a:latin typeface="黑体" pitchFamily="49" charset="-122"/>
                <a:ea typeface="黑体" pitchFamily="49" charset="-122"/>
              </a:rPr>
              <a:t>实映射图</a:t>
            </a:r>
            <a:r>
              <a:rPr lang="en-US" altLang="zh-CN" sz="2400" dirty="0">
                <a:solidFill>
                  <a:srgbClr val="CC0000"/>
                </a:solidFill>
                <a:latin typeface="黑体" pitchFamily="49" charset="-122"/>
                <a:ea typeface="黑体" pitchFamily="49" charset="-122"/>
              </a:rPr>
              <a:t>.</a:t>
            </a:r>
          </a:p>
        </p:txBody>
      </p:sp>
    </p:spTree>
    <p:extLst>
      <p:ext uri="{BB962C8B-B14F-4D97-AF65-F5344CB8AC3E}">
        <p14:creationId xmlns:p14="http://schemas.microsoft.com/office/powerpoint/2010/main" val="388755000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body" idx="1"/>
          </p:nvPr>
        </p:nvSpPr>
        <p:spPr>
          <a:xfrm>
            <a:off x="1182688" y="1412875"/>
            <a:ext cx="7772400" cy="4114800"/>
          </a:xfrm>
        </p:spPr>
        <p:txBody>
          <a:bodyPr/>
          <a:lstStyle/>
          <a:p>
            <a:pPr eaLnBrk="1" hangingPunct="1">
              <a:buFont typeface="Wingdings" pitchFamily="2" charset="2"/>
              <a:buNone/>
            </a:pPr>
            <a:r>
              <a:rPr lang="en-US" altLang="zh-CN" sz="2000">
                <a:solidFill>
                  <a:srgbClr val="0000FF"/>
                </a:solidFill>
              </a:rPr>
              <a:t>Answer</a:t>
            </a:r>
            <a:r>
              <a:rPr lang="en-US" altLang="zh-CN" sz="2000"/>
              <a:t>:</a:t>
            </a:r>
          </a:p>
          <a:p>
            <a:pPr eaLnBrk="1" hangingPunct="1">
              <a:buFont typeface="Wingdings" pitchFamily="2" charset="2"/>
              <a:buNone/>
            </a:pPr>
            <a:r>
              <a:rPr lang="en-US" altLang="zh-CN" sz="2000"/>
              <a:t>(1)Virtual address:</a:t>
            </a:r>
          </a:p>
          <a:p>
            <a:pPr eaLnBrk="1" hangingPunct="1">
              <a:buFont typeface="Wingdings" pitchFamily="2" charset="2"/>
              <a:buNone/>
            </a:pPr>
            <a:endParaRPr lang="en-US" altLang="zh-CN" sz="2000"/>
          </a:p>
          <a:p>
            <a:pPr eaLnBrk="1" hangingPunct="1">
              <a:buFont typeface="Wingdings" pitchFamily="2" charset="2"/>
              <a:buNone/>
            </a:pPr>
            <a:endParaRPr lang="en-US" altLang="zh-CN" sz="2000"/>
          </a:p>
          <a:p>
            <a:pPr eaLnBrk="1" hangingPunct="1">
              <a:buFont typeface="Wingdings" pitchFamily="2" charset="2"/>
              <a:buNone/>
            </a:pPr>
            <a:r>
              <a:rPr lang="en-US" altLang="zh-CN" sz="2000"/>
              <a:t>Physical Address:</a:t>
            </a:r>
          </a:p>
          <a:p>
            <a:pPr eaLnBrk="1" hangingPunct="1">
              <a:buFont typeface="Wingdings" pitchFamily="2" charset="2"/>
              <a:buNone/>
            </a:pPr>
            <a:endParaRPr lang="en-US" altLang="zh-CN" sz="2000"/>
          </a:p>
          <a:p>
            <a:pPr eaLnBrk="1" hangingPunct="1">
              <a:buFont typeface="Wingdings" pitchFamily="2" charset="2"/>
              <a:buNone/>
            </a:pPr>
            <a:endParaRPr lang="en-US" altLang="zh-CN" sz="2000"/>
          </a:p>
          <a:p>
            <a:pPr eaLnBrk="1" hangingPunct="1">
              <a:buFont typeface="Wingdings" pitchFamily="2" charset="2"/>
              <a:buNone/>
            </a:pPr>
            <a:r>
              <a:rPr lang="en-US" altLang="zh-CN" sz="2000"/>
              <a:t>A line of Page table :</a:t>
            </a:r>
          </a:p>
        </p:txBody>
      </p:sp>
      <p:graphicFrame>
        <p:nvGraphicFramePr>
          <p:cNvPr id="13315" name="Group 3"/>
          <p:cNvGraphicFramePr>
            <a:graphicFrameLocks noGrp="1"/>
          </p:cNvGraphicFramePr>
          <p:nvPr/>
        </p:nvGraphicFramePr>
        <p:xfrm>
          <a:off x="1752600" y="2316163"/>
          <a:ext cx="6096000" cy="431800"/>
        </p:xfrm>
        <a:graphic>
          <a:graphicData uri="http://schemas.openxmlformats.org/drawingml/2006/table">
            <a:tbl>
              <a:tblPr/>
              <a:tblGrid>
                <a:gridCol w="41910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31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26</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1"/>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dirty="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graphicFrame>
        <p:nvGraphicFramePr>
          <p:cNvPr id="13323" name="Group 11"/>
          <p:cNvGraphicFramePr>
            <a:graphicFrameLocks noGrp="1"/>
          </p:cNvGraphicFramePr>
          <p:nvPr/>
        </p:nvGraphicFramePr>
        <p:xfrm>
          <a:off x="2057400" y="3357563"/>
          <a:ext cx="5791200" cy="431800"/>
        </p:xfrm>
        <a:graphic>
          <a:graphicData uri="http://schemas.openxmlformats.org/drawingml/2006/table">
            <a:tbl>
              <a:tblPr/>
              <a:tblGrid>
                <a:gridCol w="38862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tblGrid>
              <a:tr h="4318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22</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14</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graphicFrame>
        <p:nvGraphicFramePr>
          <p:cNvPr id="13331" name="Group 19"/>
          <p:cNvGraphicFramePr>
            <a:graphicFrameLocks noGrp="1"/>
          </p:cNvGraphicFramePr>
          <p:nvPr/>
        </p:nvGraphicFramePr>
        <p:xfrm>
          <a:off x="1790700" y="4500563"/>
          <a:ext cx="4730750" cy="396875"/>
        </p:xfrm>
        <a:graphic>
          <a:graphicData uri="http://schemas.openxmlformats.org/drawingml/2006/table">
            <a:tbl>
              <a:tblPr/>
              <a:tblGrid>
                <a:gridCol w="228631">
                  <a:extLst>
                    <a:ext uri="{9D8B030D-6E8A-4147-A177-3AD203B41FA5}">
                      <a16:colId xmlns:a16="http://schemas.microsoft.com/office/drawing/2014/main" val="20000"/>
                    </a:ext>
                  </a:extLst>
                </a:gridCol>
                <a:gridCol w="208308">
                  <a:extLst>
                    <a:ext uri="{9D8B030D-6E8A-4147-A177-3AD203B41FA5}">
                      <a16:colId xmlns:a16="http://schemas.microsoft.com/office/drawing/2014/main" val="20001"/>
                    </a:ext>
                  </a:extLst>
                </a:gridCol>
                <a:gridCol w="208308">
                  <a:extLst>
                    <a:ext uri="{9D8B030D-6E8A-4147-A177-3AD203B41FA5}">
                      <a16:colId xmlns:a16="http://schemas.microsoft.com/office/drawing/2014/main" val="20002"/>
                    </a:ext>
                  </a:extLst>
                </a:gridCol>
                <a:gridCol w="208308">
                  <a:extLst>
                    <a:ext uri="{9D8B030D-6E8A-4147-A177-3AD203B41FA5}">
                      <a16:colId xmlns:a16="http://schemas.microsoft.com/office/drawing/2014/main" val="20003"/>
                    </a:ext>
                  </a:extLst>
                </a:gridCol>
                <a:gridCol w="3877195">
                  <a:extLst>
                    <a:ext uri="{9D8B030D-6E8A-4147-A177-3AD203B41FA5}">
                      <a16:colId xmlns:a16="http://schemas.microsoft.com/office/drawing/2014/main" val="20004"/>
                    </a:ext>
                  </a:extLst>
                </a:gridCol>
              </a:tblGrid>
              <a:tr h="39687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52" marR="91452" marT="45793" marB="45793"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52" marR="91452"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52" marR="91452"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a:t>
                      </a:r>
                    </a:p>
                  </a:txBody>
                  <a:tcPr marL="91452" marR="91452" marT="45793" marB="45793"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2000" b="0" i="0" u="none" strike="noStrike" cap="none" normalizeH="0" baseline="0">
                          <a:ln>
                            <a:noFill/>
                          </a:ln>
                          <a:solidFill>
                            <a:schemeClr val="tx1"/>
                          </a:solidFill>
                          <a:effectLst/>
                          <a:latin typeface="Arial" panose="020B0604020202020204" pitchFamily="34" charset="0"/>
                          <a:ea typeface="宋体" panose="02010600030101010101" pitchFamily="2" charset="-122"/>
                        </a:rPr>
                        <a:t>22</a:t>
                      </a:r>
                    </a:p>
                  </a:txBody>
                  <a:tcPr marL="91452" marR="91452" marT="45793" marB="45793"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bl>
          </a:graphicData>
        </a:graphic>
      </p:graphicFrame>
      <p:sp>
        <p:nvSpPr>
          <p:cNvPr id="31777" name="Line 33"/>
          <p:cNvSpPr>
            <a:spLocks noChangeShapeType="1"/>
          </p:cNvSpPr>
          <p:nvPr/>
        </p:nvSpPr>
        <p:spPr bwMode="auto">
          <a:xfrm>
            <a:off x="2505075" y="4881563"/>
            <a:ext cx="0" cy="3048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8" name="Line 34"/>
          <p:cNvSpPr>
            <a:spLocks noChangeShapeType="1"/>
          </p:cNvSpPr>
          <p:nvPr/>
        </p:nvSpPr>
        <p:spPr bwMode="auto">
          <a:xfrm>
            <a:off x="2505075" y="5186363"/>
            <a:ext cx="1524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79" name="Text Box 35"/>
          <p:cNvSpPr txBox="1">
            <a:spLocks noChangeArrowheads="1"/>
          </p:cNvSpPr>
          <p:nvPr/>
        </p:nvSpPr>
        <p:spPr bwMode="auto">
          <a:xfrm>
            <a:off x="4013200" y="4957763"/>
            <a:ext cx="9350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000"/>
              <a:t>use bit</a:t>
            </a:r>
          </a:p>
        </p:txBody>
      </p:sp>
      <p:sp>
        <p:nvSpPr>
          <p:cNvPr id="31780" name="Line 36"/>
          <p:cNvSpPr>
            <a:spLocks noChangeShapeType="1"/>
          </p:cNvSpPr>
          <p:nvPr/>
        </p:nvSpPr>
        <p:spPr bwMode="auto">
          <a:xfrm>
            <a:off x="2276475" y="4881563"/>
            <a:ext cx="0" cy="6096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1" name="Line 37"/>
          <p:cNvSpPr>
            <a:spLocks noChangeShapeType="1"/>
          </p:cNvSpPr>
          <p:nvPr/>
        </p:nvSpPr>
        <p:spPr bwMode="auto">
          <a:xfrm>
            <a:off x="2276475" y="5491163"/>
            <a:ext cx="1447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2" name="Text Box 38"/>
          <p:cNvSpPr txBox="1">
            <a:spLocks noChangeArrowheads="1"/>
          </p:cNvSpPr>
          <p:nvPr/>
        </p:nvSpPr>
        <p:spPr bwMode="auto">
          <a:xfrm>
            <a:off x="3724275" y="5262563"/>
            <a:ext cx="1050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000"/>
              <a:t>dirty bit</a:t>
            </a:r>
          </a:p>
        </p:txBody>
      </p:sp>
      <p:sp>
        <p:nvSpPr>
          <p:cNvPr id="31783" name="Line 39"/>
          <p:cNvSpPr>
            <a:spLocks noChangeShapeType="1"/>
          </p:cNvSpPr>
          <p:nvPr/>
        </p:nvSpPr>
        <p:spPr bwMode="auto">
          <a:xfrm>
            <a:off x="2124075" y="4881563"/>
            <a:ext cx="0" cy="9144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4" name="Line 40"/>
          <p:cNvSpPr>
            <a:spLocks noChangeShapeType="1"/>
          </p:cNvSpPr>
          <p:nvPr/>
        </p:nvSpPr>
        <p:spPr bwMode="auto">
          <a:xfrm>
            <a:off x="2124075" y="5795963"/>
            <a:ext cx="1447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5" name="Text Box 41"/>
          <p:cNvSpPr txBox="1">
            <a:spLocks noChangeArrowheads="1"/>
          </p:cNvSpPr>
          <p:nvPr/>
        </p:nvSpPr>
        <p:spPr bwMode="auto">
          <a:xfrm>
            <a:off x="3648075" y="5567363"/>
            <a:ext cx="16779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000"/>
              <a:t>protection bit</a:t>
            </a:r>
          </a:p>
        </p:txBody>
      </p:sp>
      <p:sp>
        <p:nvSpPr>
          <p:cNvPr id="31786" name="Line 42"/>
          <p:cNvSpPr>
            <a:spLocks noChangeShapeType="1"/>
          </p:cNvSpPr>
          <p:nvPr/>
        </p:nvSpPr>
        <p:spPr bwMode="auto">
          <a:xfrm>
            <a:off x="1895475" y="4881563"/>
            <a:ext cx="0" cy="1143000"/>
          </a:xfrm>
          <a:prstGeom prst="line">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7" name="Line 43"/>
          <p:cNvSpPr>
            <a:spLocks noChangeShapeType="1"/>
          </p:cNvSpPr>
          <p:nvPr/>
        </p:nvSpPr>
        <p:spPr bwMode="auto">
          <a:xfrm>
            <a:off x="1895475" y="6024563"/>
            <a:ext cx="14478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1788" name="Text Box 44"/>
          <p:cNvSpPr txBox="1">
            <a:spLocks noChangeArrowheads="1"/>
          </p:cNvSpPr>
          <p:nvPr/>
        </p:nvSpPr>
        <p:spPr bwMode="auto">
          <a:xfrm>
            <a:off x="3419475" y="5856288"/>
            <a:ext cx="106521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000"/>
              <a:t>valid bit</a:t>
            </a:r>
          </a:p>
        </p:txBody>
      </p:sp>
    </p:spTree>
    <p:extLst>
      <p:ext uri="{BB962C8B-B14F-4D97-AF65-F5344CB8AC3E}">
        <p14:creationId xmlns:p14="http://schemas.microsoft.com/office/powerpoint/2010/main" val="382749929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body" idx="1"/>
          </p:nvPr>
        </p:nvSpPr>
        <p:spPr/>
        <p:txBody>
          <a:bodyPr/>
          <a:lstStyle/>
          <a:p>
            <a:pPr eaLnBrk="1" hangingPunct="1">
              <a:buFont typeface="Wingdings" pitchFamily="2" charset="2"/>
              <a:buNone/>
            </a:pPr>
            <a:r>
              <a:rPr lang="en-US" altLang="zh-CN" sz="2400" dirty="0"/>
              <a:t>	</a:t>
            </a:r>
            <a:r>
              <a:rPr lang="en-US" altLang="zh-CN" sz="2400" dirty="0" err="1"/>
              <a:t>So,the</a:t>
            </a:r>
            <a:r>
              <a:rPr lang="en-US" altLang="zh-CN" sz="2400" dirty="0"/>
              <a:t> total size of the page table for each process on this machine is:</a:t>
            </a:r>
          </a:p>
          <a:p>
            <a:pPr eaLnBrk="1" hangingPunct="1">
              <a:buFont typeface="Wingdings" pitchFamily="2" charset="2"/>
              <a:buNone/>
            </a:pPr>
            <a:r>
              <a:rPr lang="en-US" altLang="zh-CN" sz="2400" dirty="0"/>
              <a:t>	2</a:t>
            </a:r>
            <a:r>
              <a:rPr lang="en-US" altLang="zh-CN" sz="2400" baseline="30000" dirty="0"/>
              <a:t>(40-14) </a:t>
            </a:r>
            <a:r>
              <a:rPr lang="en-US" altLang="zh-CN" sz="2400" dirty="0">
                <a:sym typeface="Symbol" pitchFamily="18" charset="2"/>
              </a:rPr>
              <a:t> (4+(36-14))bit=2</a:t>
            </a:r>
            <a:r>
              <a:rPr lang="en-US" altLang="zh-CN" sz="2400" baseline="30000" dirty="0">
                <a:sym typeface="Symbol" pitchFamily="18" charset="2"/>
              </a:rPr>
              <a:t>26</a:t>
            </a:r>
            <a:r>
              <a:rPr lang="en-US" altLang="zh-CN" sz="2400" dirty="0">
                <a:sym typeface="Symbol" pitchFamily="18" charset="2"/>
              </a:rPr>
              <a:t>26bit=208M(Byte)</a:t>
            </a:r>
          </a:p>
        </p:txBody>
      </p:sp>
    </p:spTree>
    <p:extLst>
      <p:ext uri="{BB962C8B-B14F-4D97-AF65-F5344CB8AC3E}">
        <p14:creationId xmlns:p14="http://schemas.microsoft.com/office/powerpoint/2010/main" val="158200322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4" name="Picture 2" descr="hw"/>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47800" y="228600"/>
            <a:ext cx="7467600" cy="59436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pic>
      <p:sp>
        <p:nvSpPr>
          <p:cNvPr id="33795" name="Rectangle 3"/>
          <p:cNvSpPr>
            <a:spLocks noChangeArrowheads="1"/>
          </p:cNvSpPr>
          <p:nvPr/>
        </p:nvSpPr>
        <p:spPr bwMode="auto">
          <a:xfrm>
            <a:off x="4038600" y="381000"/>
            <a:ext cx="2057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1600"/>
              <a:t>Virtual address</a:t>
            </a:r>
          </a:p>
        </p:txBody>
      </p:sp>
      <p:graphicFrame>
        <p:nvGraphicFramePr>
          <p:cNvPr id="15364" name="Group 4"/>
          <p:cNvGraphicFramePr>
            <a:graphicFrameLocks noGrp="1"/>
          </p:cNvGraphicFramePr>
          <p:nvPr/>
        </p:nvGraphicFramePr>
        <p:xfrm>
          <a:off x="3505200" y="685800"/>
          <a:ext cx="3429000" cy="457200"/>
        </p:xfrm>
        <a:graphic>
          <a:graphicData uri="http://schemas.openxmlformats.org/drawingml/2006/table">
            <a:tbl>
              <a:tblPr/>
              <a:tblGrid>
                <a:gridCol w="1371600">
                  <a:extLst>
                    <a:ext uri="{9D8B030D-6E8A-4147-A177-3AD203B41FA5}">
                      <a16:colId xmlns:a16="http://schemas.microsoft.com/office/drawing/2014/main" val="20000"/>
                    </a:ext>
                  </a:extLst>
                </a:gridCol>
                <a:gridCol w="7620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tblGrid>
              <a:tr h="457200">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19(tag)</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7(index)</a:t>
                      </a:r>
                    </a:p>
                  </a:txBody>
                  <a:tcPr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14(page offset)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rgbClr val="FFFF66"/>
                    </a:solidFill>
                  </a:tcPr>
                </a:tc>
                <a:extLst>
                  <a:ext uri="{0D108BD9-81ED-4DB2-BD59-A6C34878D82A}">
                    <a16:rowId xmlns:a16="http://schemas.microsoft.com/office/drawing/2014/main" val="10000"/>
                  </a:ext>
                </a:extLst>
              </a:tr>
            </a:tbl>
          </a:graphicData>
        </a:graphic>
      </p:graphicFrame>
      <p:graphicFrame>
        <p:nvGraphicFramePr>
          <p:cNvPr id="15374" name="Group 14"/>
          <p:cNvGraphicFramePr>
            <a:graphicFrameLocks noGrp="1"/>
          </p:cNvGraphicFramePr>
          <p:nvPr/>
        </p:nvGraphicFramePr>
        <p:xfrm>
          <a:off x="5943600" y="5943600"/>
          <a:ext cx="2971800" cy="457200"/>
        </p:xfrm>
        <a:graphic>
          <a:graphicData uri="http://schemas.openxmlformats.org/drawingml/2006/table">
            <a:tbl>
              <a:tblPr/>
              <a:tblGrid>
                <a:gridCol w="16764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tblGrid>
              <a:tr h="141288">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22(physical page number)</a:t>
                      </a:r>
                    </a:p>
                  </a:txBody>
                  <a:tcPr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zh-CN" sz="1200" b="0" i="0" u="none" strike="noStrike" cap="none" normalizeH="0" baseline="0">
                          <a:ln>
                            <a:noFill/>
                          </a:ln>
                          <a:solidFill>
                            <a:schemeClr val="tx1"/>
                          </a:solidFill>
                          <a:effectLst/>
                          <a:latin typeface="Arial" panose="020B0604020202020204" pitchFamily="34" charset="0"/>
                          <a:ea typeface="宋体" panose="02010600030101010101" pitchFamily="2" charset="-122"/>
                        </a:rPr>
                        <a:t>14(page offset)</a:t>
                      </a:r>
                    </a:p>
                  </a:txBody>
                  <a:tcPr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solidFill>
                      <a:schemeClr val="accent2"/>
                    </a:solidFill>
                  </a:tcPr>
                </a:tc>
                <a:extLst>
                  <a:ext uri="{0D108BD9-81ED-4DB2-BD59-A6C34878D82A}">
                    <a16:rowId xmlns:a16="http://schemas.microsoft.com/office/drawing/2014/main" val="10000"/>
                  </a:ext>
                </a:extLst>
              </a:tr>
            </a:tbl>
          </a:graphicData>
        </a:graphic>
      </p:graphicFrame>
      <p:sp>
        <p:nvSpPr>
          <p:cNvPr id="33814" name="Rectangle 22"/>
          <p:cNvSpPr>
            <a:spLocks noChangeArrowheads="1"/>
          </p:cNvSpPr>
          <p:nvPr/>
        </p:nvSpPr>
        <p:spPr bwMode="auto">
          <a:xfrm>
            <a:off x="4191000" y="11430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1200"/>
              <a:t>19</a:t>
            </a:r>
          </a:p>
        </p:txBody>
      </p:sp>
      <p:sp>
        <p:nvSpPr>
          <p:cNvPr id="33815" name="Rectangle 23"/>
          <p:cNvSpPr>
            <a:spLocks noChangeArrowheads="1"/>
          </p:cNvSpPr>
          <p:nvPr/>
        </p:nvSpPr>
        <p:spPr bwMode="auto">
          <a:xfrm>
            <a:off x="5257800" y="1143000"/>
            <a:ext cx="304800" cy="152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1200"/>
              <a:t>7</a:t>
            </a:r>
          </a:p>
        </p:txBody>
      </p:sp>
      <p:sp>
        <p:nvSpPr>
          <p:cNvPr id="33816" name="Line 24"/>
          <p:cNvSpPr>
            <a:spLocks noChangeShapeType="1"/>
          </p:cNvSpPr>
          <p:nvPr/>
        </p:nvSpPr>
        <p:spPr bwMode="auto">
          <a:xfrm>
            <a:off x="6324600" y="1143000"/>
            <a:ext cx="0" cy="3810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17" name="Line 25"/>
          <p:cNvSpPr>
            <a:spLocks noChangeShapeType="1"/>
          </p:cNvSpPr>
          <p:nvPr/>
        </p:nvSpPr>
        <p:spPr bwMode="auto">
          <a:xfrm>
            <a:off x="6324600" y="1524000"/>
            <a:ext cx="1905000" cy="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18" name="Line 26"/>
          <p:cNvSpPr>
            <a:spLocks noChangeShapeType="1"/>
          </p:cNvSpPr>
          <p:nvPr/>
        </p:nvSpPr>
        <p:spPr bwMode="auto">
          <a:xfrm>
            <a:off x="8229600" y="1524000"/>
            <a:ext cx="0" cy="4419600"/>
          </a:xfrm>
          <a:prstGeom prst="line">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33819" name="Rectangle 27"/>
          <p:cNvSpPr>
            <a:spLocks noChangeArrowheads="1"/>
          </p:cNvSpPr>
          <p:nvPr/>
        </p:nvSpPr>
        <p:spPr bwMode="auto">
          <a:xfrm>
            <a:off x="3200400" y="1752600"/>
            <a:ext cx="685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800"/>
              <a:t>Physical page</a:t>
            </a:r>
          </a:p>
          <a:p>
            <a:pPr algn="ctr" eaLnBrk="1" hangingPunct="1"/>
            <a:r>
              <a:rPr kumimoji="1" lang="en-US" altLang="zh-CN" sz="800"/>
              <a:t> number</a:t>
            </a:r>
          </a:p>
        </p:txBody>
      </p:sp>
      <p:sp>
        <p:nvSpPr>
          <p:cNvPr id="33820" name="AutoShape 28"/>
          <p:cNvSpPr>
            <a:spLocks noChangeArrowheads="1"/>
          </p:cNvSpPr>
          <p:nvPr/>
        </p:nvSpPr>
        <p:spPr bwMode="auto">
          <a:xfrm>
            <a:off x="6248400" y="5181600"/>
            <a:ext cx="1371600" cy="533400"/>
          </a:xfrm>
          <a:prstGeom prst="flowChartAlternateProcess">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1200"/>
              <a:t>2-to-1 multiplexor</a:t>
            </a:r>
          </a:p>
        </p:txBody>
      </p:sp>
      <p:sp>
        <p:nvSpPr>
          <p:cNvPr id="33821" name="Text Box 29"/>
          <p:cNvSpPr txBox="1">
            <a:spLocks noChangeArrowheads="1"/>
          </p:cNvSpPr>
          <p:nvPr/>
        </p:nvSpPr>
        <p:spPr bwMode="auto">
          <a:xfrm>
            <a:off x="4876800" y="2362200"/>
            <a:ext cx="6937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solidFill>
                  <a:srgbClr val="FF00FF"/>
                </a:solidFill>
              </a:rPr>
              <a:t>TLB</a:t>
            </a:r>
          </a:p>
        </p:txBody>
      </p:sp>
      <p:graphicFrame>
        <p:nvGraphicFramePr>
          <p:cNvPr id="15390" name="Group 30"/>
          <p:cNvGraphicFramePr>
            <a:graphicFrameLocks noGrp="1"/>
          </p:cNvGraphicFramePr>
          <p:nvPr/>
        </p:nvGraphicFramePr>
        <p:xfrm>
          <a:off x="3886200" y="2060575"/>
          <a:ext cx="625476" cy="1292249"/>
        </p:xfrm>
        <a:graphic>
          <a:graphicData uri="http://schemas.openxmlformats.org/drawingml/2006/table">
            <a:tbl>
              <a:tblPr/>
              <a:tblGrid>
                <a:gridCol w="208492">
                  <a:extLst>
                    <a:ext uri="{9D8B030D-6E8A-4147-A177-3AD203B41FA5}">
                      <a16:colId xmlns:a16="http://schemas.microsoft.com/office/drawing/2014/main" val="20000"/>
                    </a:ext>
                  </a:extLst>
                </a:gridCol>
                <a:gridCol w="208492">
                  <a:extLst>
                    <a:ext uri="{9D8B030D-6E8A-4147-A177-3AD203B41FA5}">
                      <a16:colId xmlns:a16="http://schemas.microsoft.com/office/drawing/2014/main" val="20001"/>
                    </a:ext>
                  </a:extLst>
                </a:gridCol>
                <a:gridCol w="208492">
                  <a:extLst>
                    <a:ext uri="{9D8B030D-6E8A-4147-A177-3AD203B41FA5}">
                      <a16:colId xmlns:a16="http://schemas.microsoft.com/office/drawing/2014/main" val="20002"/>
                    </a:ext>
                  </a:extLst>
                </a:gridCol>
              </a:tblGrid>
              <a:tr h="185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41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5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41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5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41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graphicFrame>
        <p:nvGraphicFramePr>
          <p:cNvPr id="15424" name="Group 64"/>
          <p:cNvGraphicFramePr>
            <a:graphicFrameLocks noGrp="1"/>
          </p:cNvGraphicFramePr>
          <p:nvPr/>
        </p:nvGraphicFramePr>
        <p:xfrm>
          <a:off x="7148513" y="2060575"/>
          <a:ext cx="625476" cy="1292249"/>
        </p:xfrm>
        <a:graphic>
          <a:graphicData uri="http://schemas.openxmlformats.org/drawingml/2006/table">
            <a:tbl>
              <a:tblPr/>
              <a:tblGrid>
                <a:gridCol w="208492">
                  <a:extLst>
                    <a:ext uri="{9D8B030D-6E8A-4147-A177-3AD203B41FA5}">
                      <a16:colId xmlns:a16="http://schemas.microsoft.com/office/drawing/2014/main" val="20000"/>
                    </a:ext>
                  </a:extLst>
                </a:gridCol>
                <a:gridCol w="208492">
                  <a:extLst>
                    <a:ext uri="{9D8B030D-6E8A-4147-A177-3AD203B41FA5}">
                      <a16:colId xmlns:a16="http://schemas.microsoft.com/office/drawing/2014/main" val="20001"/>
                    </a:ext>
                  </a:extLst>
                </a:gridCol>
                <a:gridCol w="208492">
                  <a:extLst>
                    <a:ext uri="{9D8B030D-6E8A-4147-A177-3AD203B41FA5}">
                      <a16:colId xmlns:a16="http://schemas.microsoft.com/office/drawing/2014/main" val="20002"/>
                    </a:ext>
                  </a:extLst>
                </a:gridCol>
              </a:tblGrid>
              <a:tr h="185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28575"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841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5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841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185692">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18410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12700"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182835">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28575"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12700"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tc>
                  <a:txBody>
                    <a:bodyPr/>
                    <a:lstStyle>
                      <a:lvl1pPr>
                        <a:spcBef>
                          <a:spcPct val="20000"/>
                        </a:spcBef>
                        <a:buClr>
                          <a:schemeClr val="folHlink"/>
                        </a:buClr>
                        <a:buSzPct val="60000"/>
                        <a:buFont typeface="Wingdings" panose="05000000000000000000" pitchFamily="2" charset="2"/>
                        <a:defRPr sz="2800">
                          <a:solidFill>
                            <a:schemeClr val="tx1"/>
                          </a:solidFill>
                          <a:latin typeface="Tahoma" panose="020B0604030504040204" pitchFamily="34" charset="0"/>
                          <a:ea typeface="宋体" panose="02010600030101010101" pitchFamily="2" charset="-122"/>
                        </a:defRPr>
                      </a:lvl1pPr>
                      <a:lvl2pPr>
                        <a:spcBef>
                          <a:spcPct val="20000"/>
                        </a:spcBef>
                        <a:buClr>
                          <a:schemeClr val="hlink"/>
                        </a:buClr>
                        <a:buSzPct val="55000"/>
                        <a:buFont typeface="Wingdings" panose="05000000000000000000" pitchFamily="2" charset="2"/>
                        <a:defRPr sz="2400">
                          <a:solidFill>
                            <a:schemeClr val="tx1"/>
                          </a:solidFill>
                          <a:latin typeface="Tahoma" panose="020B0604030504040204" pitchFamily="34" charset="0"/>
                          <a:ea typeface="宋体" panose="02010600030101010101" pitchFamily="2" charset="-122"/>
                        </a:defRPr>
                      </a:lvl2pPr>
                      <a:lvl3pPr>
                        <a:spcBef>
                          <a:spcPct val="20000"/>
                        </a:spcBef>
                        <a:buClr>
                          <a:schemeClr val="folHlink"/>
                        </a:buClr>
                        <a:buSzPct val="50000"/>
                        <a:buFont typeface="Wingdings" panose="05000000000000000000" pitchFamily="2" charset="2"/>
                        <a:defRPr sz="2000">
                          <a:solidFill>
                            <a:schemeClr val="tx1"/>
                          </a:solidFill>
                          <a:latin typeface="Tahoma" panose="020B0604030504040204" pitchFamily="34" charset="0"/>
                          <a:ea typeface="宋体" panose="02010600030101010101" pitchFamily="2" charset="-122"/>
                        </a:defRPr>
                      </a:lvl3pPr>
                      <a:lvl4pPr>
                        <a:spcBef>
                          <a:spcPct val="20000"/>
                        </a:spcBef>
                        <a:buClr>
                          <a:schemeClr val="accent2"/>
                        </a:buClr>
                        <a:buSzPct val="55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4pPr>
                      <a:lvl5pPr>
                        <a:spcBef>
                          <a:spcPct val="20000"/>
                        </a:spcBef>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5pPr>
                      <a:lvl6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6pPr>
                      <a:lvl7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7pPr>
                      <a:lvl8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8pPr>
                      <a:lvl9pPr fontAlgn="base">
                        <a:spcBef>
                          <a:spcPct val="20000"/>
                        </a:spcBef>
                        <a:spcAft>
                          <a:spcPct val="0"/>
                        </a:spcAft>
                        <a:buClr>
                          <a:schemeClr val="accent1"/>
                        </a:buClr>
                        <a:buSzPct val="50000"/>
                        <a:buFont typeface="Wingdings" panose="05000000000000000000" pitchFamily="2" charset="2"/>
                        <a:defRPr>
                          <a:solidFill>
                            <a:schemeClr val="tx1"/>
                          </a:solidFill>
                          <a:latin typeface="Tahoma" panose="020B060403050404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zh-CN" altLang="zh-CN" sz="600" b="0" i="0" u="none" strike="noStrike" cap="none" normalizeH="0" baseline="0">
                        <a:ln>
                          <a:noFill/>
                        </a:ln>
                        <a:solidFill>
                          <a:schemeClr val="tx1"/>
                        </a:solidFill>
                        <a:effectLst/>
                        <a:latin typeface="Arial" panose="020B0604020202020204" pitchFamily="34" charset="0"/>
                        <a:ea typeface="宋体" panose="02010600030101010101" pitchFamily="2" charset="-122"/>
                      </a:endParaRPr>
                    </a:p>
                  </a:txBody>
                  <a:tcPr marL="91533" marR="91533" marT="45709" marB="45709" horzOverflow="overflow">
                    <a:lnL w="12700" cap="flat" cmpd="sng" algn="ctr">
                      <a:solidFill>
                        <a:schemeClr val="tx1"/>
                      </a:solidFill>
                      <a:prstDash val="solid"/>
                      <a:miter lim="800000"/>
                      <a:headEnd type="none" w="med" len="med"/>
                      <a:tailEnd type="none" w="med" len="med"/>
                    </a:lnL>
                    <a:lnR w="28575" cap="flat" cmpd="sng" algn="ctr">
                      <a:solidFill>
                        <a:schemeClr val="tx1"/>
                      </a:solidFill>
                      <a:prstDash val="solid"/>
                      <a:miter lim="800000"/>
                      <a:headEnd type="none" w="med" len="med"/>
                      <a:tailEnd type="none" w="med" len="med"/>
                    </a:lnR>
                    <a:lnT w="12700" cap="flat" cmpd="sng" algn="ctr">
                      <a:solidFill>
                        <a:schemeClr val="tx1"/>
                      </a:solidFill>
                      <a:prstDash val="solid"/>
                      <a:miter lim="800000"/>
                      <a:headEnd type="none" w="med" len="med"/>
                      <a:tailEnd type="none" w="med" len="med"/>
                    </a:lnT>
                    <a:lnB w="28575" cap="flat" cmpd="sng" algn="ctr">
                      <a:solidFill>
                        <a:schemeClr val="tx1"/>
                      </a:solidFill>
                      <a:prstDash val="solid"/>
                      <a:miter lim="800000"/>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33890" name="Rectangle 98"/>
          <p:cNvSpPr>
            <a:spLocks noChangeArrowheads="1"/>
          </p:cNvSpPr>
          <p:nvPr/>
        </p:nvSpPr>
        <p:spPr bwMode="auto">
          <a:xfrm>
            <a:off x="6477000" y="1752600"/>
            <a:ext cx="685800" cy="3048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800"/>
              <a:t>Physical page</a:t>
            </a:r>
          </a:p>
          <a:p>
            <a:pPr algn="ctr" eaLnBrk="1" hangingPunct="1"/>
            <a:r>
              <a:rPr kumimoji="1" lang="en-US" altLang="zh-CN" sz="800"/>
              <a:t> number</a:t>
            </a:r>
          </a:p>
        </p:txBody>
      </p:sp>
      <p:sp>
        <p:nvSpPr>
          <p:cNvPr id="33891" name="Text Box 99"/>
          <p:cNvSpPr txBox="1">
            <a:spLocks noChangeArrowheads="1"/>
          </p:cNvSpPr>
          <p:nvPr/>
        </p:nvSpPr>
        <p:spPr bwMode="auto">
          <a:xfrm>
            <a:off x="3859213" y="1828800"/>
            <a:ext cx="560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1200" b="1"/>
              <a:t>p d u</a:t>
            </a:r>
          </a:p>
        </p:txBody>
      </p:sp>
      <p:sp>
        <p:nvSpPr>
          <p:cNvPr id="33892" name="Text Box 100"/>
          <p:cNvSpPr txBox="1">
            <a:spLocks noChangeArrowheads="1"/>
          </p:cNvSpPr>
          <p:nvPr/>
        </p:nvSpPr>
        <p:spPr bwMode="auto">
          <a:xfrm>
            <a:off x="7135813" y="1828800"/>
            <a:ext cx="560387" cy="274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1200" b="1"/>
              <a:t>p d u</a:t>
            </a:r>
          </a:p>
        </p:txBody>
      </p:sp>
      <p:sp>
        <p:nvSpPr>
          <p:cNvPr id="33893" name="Rectangle 101"/>
          <p:cNvSpPr>
            <a:spLocks noChangeArrowheads="1"/>
          </p:cNvSpPr>
          <p:nvPr/>
        </p:nvSpPr>
        <p:spPr bwMode="auto">
          <a:xfrm>
            <a:off x="6248400" y="6477000"/>
            <a:ext cx="2057400" cy="2286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1600"/>
              <a:t>physical address</a:t>
            </a:r>
          </a:p>
        </p:txBody>
      </p:sp>
      <p:sp>
        <p:nvSpPr>
          <p:cNvPr id="33894" name="Rectangle 102"/>
          <p:cNvSpPr>
            <a:spLocks noChangeArrowheads="1"/>
          </p:cNvSpPr>
          <p:nvPr/>
        </p:nvSpPr>
        <p:spPr bwMode="auto">
          <a:xfrm>
            <a:off x="2057400" y="2819400"/>
            <a:ext cx="304800" cy="53340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algn="ctr" eaLnBrk="1" hangingPunct="1"/>
            <a:r>
              <a:rPr kumimoji="1" lang="en-US" altLang="zh-CN" sz="1200"/>
              <a:t>125</a:t>
            </a:r>
          </a:p>
          <a:p>
            <a:pPr algn="ctr" eaLnBrk="1" hangingPunct="1"/>
            <a:r>
              <a:rPr kumimoji="1" lang="en-US" altLang="zh-CN" sz="1200"/>
              <a:t>126</a:t>
            </a:r>
          </a:p>
          <a:p>
            <a:pPr algn="ctr" eaLnBrk="1" hangingPunct="1"/>
            <a:r>
              <a:rPr kumimoji="1" lang="en-US" altLang="zh-CN" sz="1200"/>
              <a:t>127</a:t>
            </a:r>
          </a:p>
        </p:txBody>
      </p:sp>
      <p:sp>
        <p:nvSpPr>
          <p:cNvPr id="33895" name="Text Box 103"/>
          <p:cNvSpPr txBox="1">
            <a:spLocks noChangeArrowheads="1"/>
          </p:cNvSpPr>
          <p:nvPr/>
        </p:nvSpPr>
        <p:spPr bwMode="auto">
          <a:xfrm>
            <a:off x="457200" y="76200"/>
            <a:ext cx="36147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a:t>(2)the virtual-to-physical mapping</a:t>
            </a:r>
          </a:p>
        </p:txBody>
      </p:sp>
      <p:sp>
        <p:nvSpPr>
          <p:cNvPr id="33896" name="Text Box 104"/>
          <p:cNvSpPr txBox="1">
            <a:spLocks noChangeArrowheads="1"/>
          </p:cNvSpPr>
          <p:nvPr/>
        </p:nvSpPr>
        <p:spPr bwMode="auto">
          <a:xfrm>
            <a:off x="746125" y="5748338"/>
            <a:ext cx="2640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2400"/>
              <a:t>Page 229,244-248</a:t>
            </a:r>
          </a:p>
        </p:txBody>
      </p:sp>
      <p:sp>
        <p:nvSpPr>
          <p:cNvPr id="33897" name="AutoShape 105"/>
          <p:cNvSpPr>
            <a:spLocks noChangeArrowheads="1"/>
          </p:cNvSpPr>
          <p:nvPr/>
        </p:nvSpPr>
        <p:spPr bwMode="auto">
          <a:xfrm>
            <a:off x="457200" y="2514600"/>
            <a:ext cx="762000" cy="228600"/>
          </a:xfrm>
          <a:prstGeom prst="rightArrow">
            <a:avLst>
              <a:gd name="adj1" fmla="val 50000"/>
              <a:gd name="adj2" fmla="val 83333"/>
            </a:avLst>
          </a:prstGeom>
          <a:solidFill>
            <a:schemeClr val="hlink"/>
          </a:solidFill>
          <a:ln w="9525">
            <a:solidFill>
              <a:schemeClr val="hlink"/>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endParaRPr lang="zh-CN" altLang="en-US"/>
          </a:p>
        </p:txBody>
      </p:sp>
      <p:sp>
        <p:nvSpPr>
          <p:cNvPr id="33898" name="Text Box 106"/>
          <p:cNvSpPr txBox="1">
            <a:spLocks noChangeArrowheads="1"/>
          </p:cNvSpPr>
          <p:nvPr/>
        </p:nvSpPr>
        <p:spPr bwMode="auto">
          <a:xfrm>
            <a:off x="0" y="2874963"/>
            <a:ext cx="2165350" cy="33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1600" b="1">
                <a:solidFill>
                  <a:schemeClr val="hlink"/>
                </a:solidFill>
              </a:rPr>
              <a:t>TLB:Set associative</a:t>
            </a:r>
          </a:p>
        </p:txBody>
      </p:sp>
      <p:sp>
        <p:nvSpPr>
          <p:cNvPr id="33899" name="Text Box 107"/>
          <p:cNvSpPr txBox="1">
            <a:spLocks noChangeArrowheads="1"/>
          </p:cNvSpPr>
          <p:nvPr/>
        </p:nvSpPr>
        <p:spPr bwMode="auto">
          <a:xfrm>
            <a:off x="2803525" y="1758950"/>
            <a:ext cx="434975"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1400">
                <a:solidFill>
                  <a:schemeClr val="hlink"/>
                </a:solidFill>
              </a:rPr>
              <a:t>tag</a:t>
            </a:r>
          </a:p>
        </p:txBody>
      </p:sp>
      <p:sp>
        <p:nvSpPr>
          <p:cNvPr id="33900" name="Text Box 108"/>
          <p:cNvSpPr txBox="1">
            <a:spLocks noChangeArrowheads="1"/>
          </p:cNvSpPr>
          <p:nvPr/>
        </p:nvSpPr>
        <p:spPr bwMode="auto">
          <a:xfrm>
            <a:off x="6042025" y="1752600"/>
            <a:ext cx="434975" cy="304800"/>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Tahoma" pitchFamily="34" charset="0"/>
                <a:ea typeface="宋体" pitchFamily="2" charset="-122"/>
              </a:defRPr>
            </a:lvl1pPr>
            <a:lvl2pPr marL="742950" indent="-285750">
              <a:defRPr>
                <a:solidFill>
                  <a:schemeClr val="tx1"/>
                </a:solidFill>
                <a:latin typeface="Tahoma" pitchFamily="34" charset="0"/>
                <a:ea typeface="宋体" pitchFamily="2" charset="-122"/>
              </a:defRPr>
            </a:lvl2pPr>
            <a:lvl3pPr marL="1143000" indent="-228600">
              <a:defRPr>
                <a:solidFill>
                  <a:schemeClr val="tx1"/>
                </a:solidFill>
                <a:latin typeface="Tahoma" pitchFamily="34" charset="0"/>
                <a:ea typeface="宋体" pitchFamily="2" charset="-122"/>
              </a:defRPr>
            </a:lvl3pPr>
            <a:lvl4pPr marL="1600200" indent="-228600">
              <a:defRPr>
                <a:solidFill>
                  <a:schemeClr val="tx1"/>
                </a:solidFill>
                <a:latin typeface="Tahoma" pitchFamily="34" charset="0"/>
                <a:ea typeface="宋体" pitchFamily="2" charset="-122"/>
              </a:defRPr>
            </a:lvl4pPr>
            <a:lvl5pPr marL="2057400" indent="-228600">
              <a:defRPr>
                <a:solidFill>
                  <a:schemeClr val="tx1"/>
                </a:solidFill>
                <a:latin typeface="Tahoma" pitchFamily="34" charset="0"/>
                <a:ea typeface="宋体" pitchFamily="2" charset="-122"/>
              </a:defRPr>
            </a:lvl5pPr>
            <a:lvl6pPr marL="2514600" indent="-228600" eaLnBrk="0" fontAlgn="base" hangingPunct="0">
              <a:spcBef>
                <a:spcPct val="0"/>
              </a:spcBef>
              <a:spcAft>
                <a:spcPct val="0"/>
              </a:spcAft>
              <a:defRPr>
                <a:solidFill>
                  <a:schemeClr val="tx1"/>
                </a:solidFill>
                <a:latin typeface="Tahoma" pitchFamily="34" charset="0"/>
                <a:ea typeface="宋体" pitchFamily="2" charset="-122"/>
              </a:defRPr>
            </a:lvl6pPr>
            <a:lvl7pPr marL="2971800" indent="-228600" eaLnBrk="0" fontAlgn="base" hangingPunct="0">
              <a:spcBef>
                <a:spcPct val="0"/>
              </a:spcBef>
              <a:spcAft>
                <a:spcPct val="0"/>
              </a:spcAft>
              <a:defRPr>
                <a:solidFill>
                  <a:schemeClr val="tx1"/>
                </a:solidFill>
                <a:latin typeface="Tahoma" pitchFamily="34" charset="0"/>
                <a:ea typeface="宋体" pitchFamily="2" charset="-122"/>
              </a:defRPr>
            </a:lvl7pPr>
            <a:lvl8pPr marL="3429000" indent="-228600" eaLnBrk="0" fontAlgn="base" hangingPunct="0">
              <a:spcBef>
                <a:spcPct val="0"/>
              </a:spcBef>
              <a:spcAft>
                <a:spcPct val="0"/>
              </a:spcAft>
              <a:defRPr>
                <a:solidFill>
                  <a:schemeClr val="tx1"/>
                </a:solidFill>
                <a:latin typeface="Tahoma" pitchFamily="34" charset="0"/>
                <a:ea typeface="宋体" pitchFamily="2" charset="-122"/>
              </a:defRPr>
            </a:lvl8pPr>
            <a:lvl9pPr marL="3886200" indent="-228600" eaLnBrk="0" fontAlgn="base" hangingPunct="0">
              <a:spcBef>
                <a:spcPct val="0"/>
              </a:spcBef>
              <a:spcAft>
                <a:spcPct val="0"/>
              </a:spcAft>
              <a:defRPr>
                <a:solidFill>
                  <a:schemeClr val="tx1"/>
                </a:solidFill>
                <a:latin typeface="Tahoma" pitchFamily="34" charset="0"/>
                <a:ea typeface="宋体" pitchFamily="2" charset="-122"/>
              </a:defRPr>
            </a:lvl9pPr>
          </a:lstStyle>
          <a:p>
            <a:pPr eaLnBrk="1" hangingPunct="1"/>
            <a:r>
              <a:rPr kumimoji="1" lang="en-US" altLang="zh-CN" sz="1400">
                <a:solidFill>
                  <a:schemeClr val="hlink"/>
                </a:solidFill>
              </a:rPr>
              <a:t>tag</a:t>
            </a:r>
          </a:p>
        </p:txBody>
      </p:sp>
    </p:spTree>
    <p:extLst>
      <p:ext uri="{BB962C8B-B14F-4D97-AF65-F5344CB8AC3E}">
        <p14:creationId xmlns:p14="http://schemas.microsoft.com/office/powerpoint/2010/main" val="34341742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p>
            <a:fld id="{0CCFE4B8-F1C4-4141-A175-68545FCD601D}" type="slidenum">
              <a:rPr lang="en-US" altLang="zh-CN"/>
              <a:pPr/>
              <a:t>5</a:t>
            </a:fld>
            <a:endParaRPr lang="en-US" altLang="zh-CN"/>
          </a:p>
        </p:txBody>
      </p:sp>
      <p:sp>
        <p:nvSpPr>
          <p:cNvPr id="66563" name="Rectangle 3"/>
          <p:cNvSpPr>
            <a:spLocks noGrp="1" noChangeArrowheads="1"/>
          </p:cNvSpPr>
          <p:nvPr>
            <p:ph type="body" sz="half" idx="1"/>
          </p:nvPr>
        </p:nvSpPr>
        <p:spPr>
          <a:xfrm>
            <a:off x="0" y="0"/>
            <a:ext cx="9144000" cy="6858000"/>
          </a:xfrm>
          <a:solidFill>
            <a:schemeClr val="bg1"/>
          </a:solidFill>
        </p:spPr>
        <p:txBody>
          <a:bodyPr/>
          <a:lstStyle/>
          <a:p>
            <a:pPr>
              <a:buFont typeface="Wingdings" pitchFamily="2" charset="2"/>
              <a:buNone/>
            </a:pPr>
            <a:r>
              <a:rPr lang="en-US" altLang="zh-CN" sz="2400">
                <a:ea typeface="楷体_GB2312" pitchFamily="49" charset="-122"/>
              </a:rPr>
              <a:t>By</a:t>
            </a:r>
          </a:p>
          <a:p>
            <a:pPr>
              <a:buFont typeface="Wingdings" pitchFamily="2" charset="2"/>
              <a:buNone/>
            </a:pPr>
            <a:endParaRPr lang="en-US" altLang="zh-CN" sz="2400">
              <a:ea typeface="楷体_GB2312" pitchFamily="49" charset="-122"/>
            </a:endParaRPr>
          </a:p>
          <a:p>
            <a:pPr>
              <a:buFont typeface="Wingdings" pitchFamily="2" charset="2"/>
              <a:buNone/>
            </a:pPr>
            <a:endParaRPr lang="en-US" altLang="zh-CN" sz="1800">
              <a:ea typeface="楷体_GB2312" pitchFamily="49" charset="-122"/>
            </a:endParaRPr>
          </a:p>
          <a:p>
            <a:pPr>
              <a:buFont typeface="Wingdings" pitchFamily="2" charset="2"/>
              <a:buNone/>
            </a:pPr>
            <a:endParaRPr lang="en-US" altLang="zh-CN" sz="1800">
              <a:ea typeface="楷体_GB2312" pitchFamily="49" charset="-122"/>
            </a:endParaRPr>
          </a:p>
          <a:p>
            <a:pPr>
              <a:buFont typeface="Wingdings" pitchFamily="2" charset="2"/>
              <a:buNone/>
            </a:pPr>
            <a:endParaRPr lang="en-US" altLang="zh-CN" sz="1800">
              <a:ea typeface="楷体_GB2312" pitchFamily="49" charset="-122"/>
            </a:endParaRPr>
          </a:p>
          <a:p>
            <a:pPr>
              <a:buFont typeface="Wingdings" pitchFamily="2" charset="2"/>
              <a:buNone/>
            </a:pPr>
            <a:r>
              <a:rPr lang="en-US" altLang="zh-CN" sz="2400">
                <a:ea typeface="楷体_GB2312" pitchFamily="49" charset="-122"/>
              </a:rPr>
              <a:t>If  two enhancements can be implemented </a:t>
            </a:r>
            <a:r>
              <a:rPr lang="zh-CN" altLang="en-US" sz="2400">
                <a:ea typeface="楷体_GB2312" pitchFamily="49" charset="-122"/>
              </a:rPr>
              <a:t>：</a:t>
            </a:r>
          </a:p>
          <a:p>
            <a:pPr>
              <a:buFont typeface="Wingdings" pitchFamily="2" charset="2"/>
              <a:buNone/>
            </a:pPr>
            <a:endParaRPr lang="zh-CN" altLang="en-US" sz="2400">
              <a:ea typeface="楷体_GB2312" pitchFamily="49" charset="-122"/>
            </a:endParaRPr>
          </a:p>
          <a:p>
            <a:pPr>
              <a:buFont typeface="Wingdings" pitchFamily="2" charset="2"/>
              <a:buNone/>
            </a:pPr>
            <a:endParaRPr lang="zh-CN" altLang="en-US" sz="1800">
              <a:ea typeface="楷体_GB2312" pitchFamily="49" charset="-122"/>
            </a:endParaRPr>
          </a:p>
          <a:p>
            <a:pPr>
              <a:buFont typeface="Wingdings" pitchFamily="2" charset="2"/>
              <a:buNone/>
            </a:pPr>
            <a:endParaRPr lang="zh-CN" altLang="en-US" sz="1800">
              <a:ea typeface="楷体_GB2312" pitchFamily="49" charset="-122"/>
            </a:endParaRPr>
          </a:p>
          <a:p>
            <a:pPr>
              <a:buFont typeface="Wingdings" pitchFamily="2" charset="2"/>
              <a:buNone/>
            </a:pPr>
            <a:endParaRPr lang="zh-CN" altLang="en-US" sz="1800">
              <a:ea typeface="楷体_GB2312" pitchFamily="49" charset="-122"/>
            </a:endParaRPr>
          </a:p>
          <a:p>
            <a:pPr>
              <a:buFont typeface="Wingdings" pitchFamily="2" charset="2"/>
              <a:buNone/>
            </a:pPr>
            <a:endParaRPr lang="zh-CN" altLang="en-US" sz="1800">
              <a:ea typeface="楷体_GB2312" pitchFamily="49" charset="-122"/>
            </a:endParaRPr>
          </a:p>
          <a:p>
            <a:pPr>
              <a:buFont typeface="Wingdings" pitchFamily="2" charset="2"/>
              <a:buNone/>
            </a:pPr>
            <a:endParaRPr lang="zh-CN" altLang="en-US" sz="1800">
              <a:ea typeface="楷体_GB2312" pitchFamily="49" charset="-122"/>
            </a:endParaRPr>
          </a:p>
          <a:p>
            <a:pPr>
              <a:buFont typeface="Wingdings" pitchFamily="2" charset="2"/>
              <a:buNone/>
            </a:pPr>
            <a:endParaRPr lang="zh-CN" altLang="en-US" sz="1800">
              <a:ea typeface="楷体_GB2312" pitchFamily="49" charset="-122"/>
            </a:endParaRPr>
          </a:p>
          <a:p>
            <a:pPr>
              <a:buFont typeface="Wingdings" pitchFamily="2" charset="2"/>
              <a:buNone/>
            </a:pPr>
            <a:endParaRPr lang="zh-CN" altLang="en-US" sz="1800">
              <a:ea typeface="楷体_GB2312" pitchFamily="49" charset="-122"/>
            </a:endParaRPr>
          </a:p>
          <a:p>
            <a:pPr>
              <a:buFont typeface="Wingdings" pitchFamily="2" charset="2"/>
              <a:buNone/>
            </a:pPr>
            <a:endParaRPr lang="zh-CN" altLang="en-US" sz="1800">
              <a:solidFill>
                <a:srgbClr val="0000FF"/>
              </a:solidFill>
              <a:ea typeface="楷体_GB2312" pitchFamily="49" charset="-122"/>
            </a:endParaRPr>
          </a:p>
          <a:p>
            <a:pPr>
              <a:buFont typeface="Wingdings" pitchFamily="2" charset="2"/>
              <a:buNone/>
            </a:pPr>
            <a:endParaRPr lang="zh-CN" altLang="en-US" sz="1800">
              <a:solidFill>
                <a:srgbClr val="0000FF"/>
              </a:solidFill>
              <a:ea typeface="楷体_GB2312" pitchFamily="49" charset="-122"/>
            </a:endParaRPr>
          </a:p>
          <a:p>
            <a:pPr>
              <a:buFont typeface="Wingdings" pitchFamily="2" charset="2"/>
              <a:buNone/>
            </a:pPr>
            <a:endParaRPr lang="zh-CN" altLang="en-US" sz="1800">
              <a:solidFill>
                <a:srgbClr val="0000FF"/>
              </a:solidFill>
              <a:ea typeface="楷体_GB2312" pitchFamily="49" charset="-122"/>
            </a:endParaRPr>
          </a:p>
          <a:p>
            <a:pPr>
              <a:buFont typeface="Wingdings" pitchFamily="2" charset="2"/>
              <a:buNone/>
            </a:pPr>
            <a:endParaRPr lang="zh-CN" altLang="en-US" sz="1800">
              <a:solidFill>
                <a:srgbClr val="0000FF"/>
              </a:solidFill>
              <a:ea typeface="楷体_GB2312" pitchFamily="49" charset="-122"/>
            </a:endParaRPr>
          </a:p>
          <a:p>
            <a:pPr>
              <a:buFont typeface="Wingdings" pitchFamily="2" charset="2"/>
              <a:buNone/>
            </a:pPr>
            <a:r>
              <a:rPr lang="en-US" altLang="zh-CN" sz="2300">
                <a:solidFill>
                  <a:srgbClr val="0000FF"/>
                </a:solidFill>
                <a:ea typeface="楷体_GB2312" pitchFamily="49" charset="-122"/>
              </a:rPr>
              <a:t>So</a:t>
            </a:r>
            <a:r>
              <a:rPr lang="zh-CN" altLang="en-US" sz="2300">
                <a:solidFill>
                  <a:srgbClr val="0000FF"/>
                </a:solidFill>
                <a:ea typeface="楷体_GB2312" pitchFamily="49" charset="-122"/>
              </a:rPr>
              <a:t>，</a:t>
            </a:r>
            <a:r>
              <a:rPr lang="en-US" altLang="zh-CN" sz="2300">
                <a:solidFill>
                  <a:srgbClr val="0000FF"/>
                </a:solidFill>
                <a:ea typeface="楷体_GB2312" pitchFamily="49" charset="-122"/>
              </a:rPr>
              <a:t>we must select enhancement 1 and 3 to maximize performance.</a:t>
            </a:r>
          </a:p>
        </p:txBody>
      </p:sp>
      <p:graphicFrame>
        <p:nvGraphicFramePr>
          <p:cNvPr id="66565" name="Object 5"/>
          <p:cNvGraphicFramePr>
            <a:graphicFrameLocks noChangeAspect="1"/>
          </p:cNvGraphicFramePr>
          <p:nvPr/>
        </p:nvGraphicFramePr>
        <p:xfrm>
          <a:off x="612775" y="2316163"/>
          <a:ext cx="7488238" cy="1328737"/>
        </p:xfrm>
        <a:graphic>
          <a:graphicData uri="http://schemas.openxmlformats.org/presentationml/2006/ole">
            <mc:AlternateContent xmlns:mc="http://schemas.openxmlformats.org/markup-compatibility/2006">
              <mc:Choice xmlns:v="urn:schemas-microsoft-com:vml" Requires="v">
                <p:oleObj name="公式" r:id="rId2" imgW="3288960" imgH="583920" progId="Equation.3">
                  <p:embed/>
                </p:oleObj>
              </mc:Choice>
              <mc:Fallback>
                <p:oleObj name="公式" r:id="rId2" imgW="3288960" imgH="5839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2775" y="2316163"/>
                        <a:ext cx="7488238" cy="13287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6" name="Object 6"/>
          <p:cNvGraphicFramePr>
            <a:graphicFrameLocks noChangeAspect="1"/>
          </p:cNvGraphicFramePr>
          <p:nvPr/>
        </p:nvGraphicFramePr>
        <p:xfrm>
          <a:off x="638175" y="3644900"/>
          <a:ext cx="7389813" cy="1296988"/>
        </p:xfrm>
        <a:graphic>
          <a:graphicData uri="http://schemas.openxmlformats.org/presentationml/2006/ole">
            <mc:AlternateContent xmlns:mc="http://schemas.openxmlformats.org/markup-compatibility/2006">
              <mc:Choice xmlns:v="urn:schemas-microsoft-com:vml" Requires="v">
                <p:oleObj name="公式" r:id="rId4" imgW="3327120" imgH="583920" progId="Equation.3">
                  <p:embed/>
                </p:oleObj>
              </mc:Choice>
              <mc:Fallback>
                <p:oleObj name="公式" r:id="rId4" imgW="3327120" imgH="5839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38175" y="3644900"/>
                        <a:ext cx="7389813" cy="12969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7" name="Object 7"/>
          <p:cNvGraphicFramePr>
            <a:graphicFrameLocks noChangeAspect="1"/>
          </p:cNvGraphicFramePr>
          <p:nvPr/>
        </p:nvGraphicFramePr>
        <p:xfrm>
          <a:off x="684213" y="4883150"/>
          <a:ext cx="7920037" cy="1282700"/>
        </p:xfrm>
        <a:graphic>
          <a:graphicData uri="http://schemas.openxmlformats.org/presentationml/2006/ole">
            <mc:AlternateContent xmlns:mc="http://schemas.openxmlformats.org/markup-compatibility/2006">
              <mc:Choice xmlns:v="urn:schemas-microsoft-com:vml" Requires="v">
                <p:oleObj name="公式" r:id="rId6" imgW="3340080" imgH="583920" progId="Equation.3">
                  <p:embed/>
                </p:oleObj>
              </mc:Choice>
              <mc:Fallback>
                <p:oleObj name="公式" r:id="rId6" imgW="3340080" imgH="58392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213" y="4883150"/>
                        <a:ext cx="7920037" cy="1282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6568" name="Object 8"/>
          <p:cNvGraphicFramePr>
            <a:graphicFrameLocks noGrp="1" noChangeAspect="1"/>
          </p:cNvGraphicFramePr>
          <p:nvPr>
            <p:ph sz="half" idx="2"/>
          </p:nvPr>
        </p:nvGraphicFramePr>
        <p:xfrm>
          <a:off x="898525" y="260350"/>
          <a:ext cx="7058025" cy="1274763"/>
        </p:xfrm>
        <a:graphic>
          <a:graphicData uri="http://schemas.openxmlformats.org/presentationml/2006/ole">
            <mc:AlternateContent xmlns:mc="http://schemas.openxmlformats.org/markup-compatibility/2006">
              <mc:Choice xmlns:v="urn:schemas-microsoft-com:vml" Requires="v">
                <p:oleObj name="公式" r:id="rId8" imgW="3136680" imgH="609480" progId="Equation.3">
                  <p:embed/>
                </p:oleObj>
              </mc:Choice>
              <mc:Fallback>
                <p:oleObj name="公式" r:id="rId8" imgW="3136680" imgH="60948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98525" y="260350"/>
                        <a:ext cx="7058025" cy="1274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5260481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E8A5B814-AA42-4764-B6A4-93FBF0FEF9FA}" type="slidenum">
              <a:rPr lang="en-US" altLang="zh-CN"/>
              <a:pPr/>
              <a:t>6</a:t>
            </a:fld>
            <a:endParaRPr lang="en-US" altLang="zh-CN"/>
          </a:p>
        </p:txBody>
      </p:sp>
      <p:sp>
        <p:nvSpPr>
          <p:cNvPr id="77827" name="Rectangle 3"/>
          <p:cNvSpPr>
            <a:spLocks noGrp="1" noChangeArrowheads="1"/>
          </p:cNvSpPr>
          <p:nvPr>
            <p:ph type="body" idx="1"/>
          </p:nvPr>
        </p:nvSpPr>
        <p:spPr>
          <a:xfrm>
            <a:off x="0" y="0"/>
            <a:ext cx="9144000" cy="6858000"/>
          </a:xfrm>
          <a:solidFill>
            <a:schemeClr val="bg1"/>
          </a:solidFill>
        </p:spPr>
        <p:txBody>
          <a:bodyPr/>
          <a:lstStyle/>
          <a:p>
            <a:pPr>
              <a:buFont typeface="Wingdings" pitchFamily="2" charset="2"/>
              <a:buNone/>
            </a:pPr>
            <a:endParaRPr lang="en-US" altLang="zh-CN" dirty="0"/>
          </a:p>
          <a:p>
            <a:pPr>
              <a:spcBef>
                <a:spcPct val="25000"/>
              </a:spcBef>
              <a:buFont typeface="Wingdings" pitchFamily="2" charset="2"/>
              <a:buNone/>
            </a:pPr>
            <a:r>
              <a:rPr lang="en-US" altLang="zh-CN" dirty="0"/>
              <a:t>	1.2 Suppose there is a graphics operation that accounts for 10% of execution time in an application, and by adding special hardware  we can speed this up by a factor of 18. In further, we could use twice as much hardware, and make the graphics operation run 36 times faster. Give the reason of whether it is worth exploring such an further architectural change? </a:t>
            </a:r>
            <a:endParaRPr lang="zh-CN" altLang="en-US" dirty="0">
              <a:solidFill>
                <a:srgbClr val="CC0000"/>
              </a:solidFill>
            </a:endParaRPr>
          </a:p>
        </p:txBody>
      </p:sp>
    </p:spTree>
    <p:extLst>
      <p:ext uri="{BB962C8B-B14F-4D97-AF65-F5344CB8AC3E}">
        <p14:creationId xmlns:p14="http://schemas.microsoft.com/office/powerpoint/2010/main" val="15840111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灯片编号占位符 6"/>
          <p:cNvSpPr>
            <a:spLocks noGrp="1"/>
          </p:cNvSpPr>
          <p:nvPr>
            <p:ph type="sldNum" sz="quarter" idx="12"/>
          </p:nvPr>
        </p:nvSpPr>
        <p:spPr/>
        <p:txBody>
          <a:bodyPr/>
          <a:lstStyle/>
          <a:p>
            <a:fld id="{A24019EC-1F0E-4B5A-A5D2-88925B91DB7A}" type="slidenum">
              <a:rPr lang="en-US" altLang="zh-CN"/>
              <a:pPr/>
              <a:t>7</a:t>
            </a:fld>
            <a:endParaRPr lang="en-US" altLang="zh-CN"/>
          </a:p>
        </p:txBody>
      </p:sp>
      <p:sp>
        <p:nvSpPr>
          <p:cNvPr id="79875" name="Rectangle 3"/>
          <p:cNvSpPr>
            <a:spLocks noGrp="1" noChangeArrowheads="1"/>
          </p:cNvSpPr>
          <p:nvPr>
            <p:ph type="body" sz="half" idx="1"/>
          </p:nvPr>
        </p:nvSpPr>
        <p:spPr>
          <a:xfrm>
            <a:off x="0" y="115888"/>
            <a:ext cx="9144000" cy="5834062"/>
          </a:xfrm>
          <a:solidFill>
            <a:schemeClr val="bg1"/>
          </a:solidFill>
        </p:spPr>
        <p:txBody>
          <a:bodyPr/>
          <a:lstStyle/>
          <a:p>
            <a:pPr>
              <a:buFont typeface="Wingdings" pitchFamily="2" charset="2"/>
              <a:buNone/>
            </a:pPr>
            <a:r>
              <a:rPr lang="en-US" altLang="zh-CN" sz="2800">
                <a:solidFill>
                  <a:srgbClr val="0000FF"/>
                </a:solidFill>
              </a:rPr>
              <a:t>	Answer:</a:t>
            </a:r>
          </a:p>
        </p:txBody>
      </p:sp>
      <p:graphicFrame>
        <p:nvGraphicFramePr>
          <p:cNvPr id="79876" name="Object 4"/>
          <p:cNvGraphicFramePr>
            <a:graphicFrameLocks noChangeAspect="1"/>
          </p:cNvGraphicFramePr>
          <p:nvPr/>
        </p:nvGraphicFramePr>
        <p:xfrm>
          <a:off x="107950" y="2781300"/>
          <a:ext cx="8640763" cy="1347788"/>
        </p:xfrm>
        <a:graphic>
          <a:graphicData uri="http://schemas.openxmlformats.org/presentationml/2006/ole">
            <mc:AlternateContent xmlns:mc="http://schemas.openxmlformats.org/markup-compatibility/2006">
              <mc:Choice xmlns:v="urn:schemas-microsoft-com:vml" Requires="v">
                <p:oleObj name="公式" r:id="rId2" imgW="3632040" imgH="583920" progId="Equation.3">
                  <p:embed/>
                </p:oleObj>
              </mc:Choice>
              <mc:Fallback>
                <p:oleObj name="公式" r:id="rId2" imgW="3632040" imgH="5839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950" y="2781300"/>
                        <a:ext cx="8640763" cy="13477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78" name="Object 6"/>
          <p:cNvGraphicFramePr>
            <a:graphicFrameLocks noChangeAspect="1"/>
          </p:cNvGraphicFramePr>
          <p:nvPr/>
        </p:nvGraphicFramePr>
        <p:xfrm>
          <a:off x="144463" y="4572000"/>
          <a:ext cx="8748712" cy="1304925"/>
        </p:xfrm>
        <a:graphic>
          <a:graphicData uri="http://schemas.openxmlformats.org/presentationml/2006/ole">
            <mc:AlternateContent xmlns:mc="http://schemas.openxmlformats.org/markup-compatibility/2006">
              <mc:Choice xmlns:v="urn:schemas-microsoft-com:vml" Requires="v">
                <p:oleObj name="公式" r:id="rId4" imgW="3657600" imgH="583920" progId="Equation.3">
                  <p:embed/>
                </p:oleObj>
              </mc:Choice>
              <mc:Fallback>
                <p:oleObj name="公式" r:id="rId4" imgW="3657600" imgH="58392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44463" y="4572000"/>
                        <a:ext cx="8748712" cy="1304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9879" name="Text Box 7"/>
          <p:cNvSpPr txBox="1">
            <a:spLocks noChangeArrowheads="1"/>
          </p:cNvSpPr>
          <p:nvPr/>
        </p:nvSpPr>
        <p:spPr bwMode="auto">
          <a:xfrm>
            <a:off x="161925" y="6308725"/>
            <a:ext cx="849153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a:solidFill>
                  <a:srgbClr val="0000FF"/>
                </a:solidFill>
              </a:rPr>
              <a:t>So</a:t>
            </a:r>
            <a:r>
              <a:rPr lang="zh-CN" altLang="en-US">
                <a:solidFill>
                  <a:srgbClr val="0000FF"/>
                </a:solidFill>
              </a:rPr>
              <a:t>，</a:t>
            </a:r>
            <a:r>
              <a:rPr lang="en-US" altLang="zh-CN">
                <a:solidFill>
                  <a:srgbClr val="0000FF"/>
                </a:solidFill>
              </a:rPr>
              <a:t>It is not worth exploring such an further architectural change. </a:t>
            </a:r>
            <a:r>
              <a:rPr lang="zh-CN" altLang="en-US">
                <a:solidFill>
                  <a:srgbClr val="0000FF"/>
                </a:solidFill>
              </a:rPr>
              <a:t>不值得</a:t>
            </a:r>
          </a:p>
        </p:txBody>
      </p:sp>
      <p:graphicFrame>
        <p:nvGraphicFramePr>
          <p:cNvPr id="79880" name="Object 8"/>
          <p:cNvGraphicFramePr>
            <a:graphicFrameLocks noGrp="1" noChangeAspect="1"/>
          </p:cNvGraphicFramePr>
          <p:nvPr>
            <p:ph sz="half" idx="2"/>
          </p:nvPr>
        </p:nvGraphicFramePr>
        <p:xfrm>
          <a:off x="250825" y="1052513"/>
          <a:ext cx="8642350" cy="1368425"/>
        </p:xfrm>
        <a:graphic>
          <a:graphicData uri="http://schemas.openxmlformats.org/presentationml/2006/ole">
            <mc:AlternateContent xmlns:mc="http://schemas.openxmlformats.org/markup-compatibility/2006">
              <mc:Choice xmlns:v="urn:schemas-microsoft-com:vml" Requires="v">
                <p:oleObj name="公式" r:id="rId6" imgW="3136680" imgH="609480" progId="Equation.3">
                  <p:embed/>
                </p:oleObj>
              </mc:Choice>
              <mc:Fallback>
                <p:oleObj name="公式" r:id="rId6" imgW="3136680" imgH="60948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0825" y="1052513"/>
                        <a:ext cx="8642350" cy="136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17957756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5"/>
          <p:cNvSpPr>
            <a:spLocks noGrp="1"/>
          </p:cNvSpPr>
          <p:nvPr>
            <p:ph type="sldNum" sz="quarter" idx="12"/>
          </p:nvPr>
        </p:nvSpPr>
        <p:spPr/>
        <p:txBody>
          <a:bodyPr/>
          <a:lstStyle/>
          <a:p>
            <a:fld id="{16BB8489-60A5-44B9-866D-7DD96A426BC0}" type="slidenum">
              <a:rPr lang="en-US" altLang="zh-CN"/>
              <a:pPr/>
              <a:t>8</a:t>
            </a:fld>
            <a:endParaRPr lang="en-US" altLang="zh-CN"/>
          </a:p>
        </p:txBody>
      </p:sp>
      <p:sp>
        <p:nvSpPr>
          <p:cNvPr id="78851" name="Rectangle 3"/>
          <p:cNvSpPr>
            <a:spLocks noGrp="1" noChangeArrowheads="1"/>
          </p:cNvSpPr>
          <p:nvPr>
            <p:ph type="body" idx="1"/>
          </p:nvPr>
        </p:nvSpPr>
        <p:spPr>
          <a:xfrm>
            <a:off x="89694" y="692696"/>
            <a:ext cx="8964612" cy="5256212"/>
          </a:xfrm>
          <a:solidFill>
            <a:schemeClr val="bg1"/>
          </a:solidFill>
        </p:spPr>
        <p:txBody>
          <a:bodyPr>
            <a:normAutofit/>
          </a:bodyPr>
          <a:lstStyle/>
          <a:p>
            <a:pPr>
              <a:lnSpc>
                <a:spcPct val="90000"/>
              </a:lnSpc>
              <a:spcBef>
                <a:spcPct val="25000"/>
              </a:spcBef>
              <a:buFont typeface="Wingdings" pitchFamily="2" charset="2"/>
              <a:buNone/>
            </a:pPr>
            <a:r>
              <a:rPr lang="en-US" altLang="zh-CN" dirty="0"/>
              <a:t>	1.3 In many practical applications that demand a real-time response, the computational workload W is often fixed. As the number of processors increases in a parallel computer, the fixed workload is distributed to more processors for parallel execution. Assume 20 percent of W must be executed sequentially, and 80 percent can be executed by 4 nodes simultaneously. What is a fixed-load speedup?  </a:t>
            </a:r>
            <a:endParaRPr lang="zh-CN" altLang="en-US" dirty="0">
              <a:solidFill>
                <a:srgbClr val="CC0000"/>
              </a:solidFill>
            </a:endParaRPr>
          </a:p>
        </p:txBody>
      </p:sp>
    </p:spTree>
    <p:extLst>
      <p:ext uri="{BB962C8B-B14F-4D97-AF65-F5344CB8AC3E}">
        <p14:creationId xmlns:p14="http://schemas.microsoft.com/office/powerpoint/2010/main" val="155558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灯片编号占位符 6"/>
          <p:cNvSpPr>
            <a:spLocks noGrp="1"/>
          </p:cNvSpPr>
          <p:nvPr>
            <p:ph type="sldNum" sz="quarter" idx="12"/>
          </p:nvPr>
        </p:nvSpPr>
        <p:spPr/>
        <p:txBody>
          <a:bodyPr/>
          <a:lstStyle/>
          <a:p>
            <a:fld id="{4ED2C8B0-D724-4B65-ACD4-87FF2734E826}" type="slidenum">
              <a:rPr lang="en-US" altLang="zh-CN"/>
              <a:pPr/>
              <a:t>9</a:t>
            </a:fld>
            <a:endParaRPr lang="en-US" altLang="zh-CN"/>
          </a:p>
        </p:txBody>
      </p:sp>
      <p:sp>
        <p:nvSpPr>
          <p:cNvPr id="80899" name="Rectangle 3"/>
          <p:cNvSpPr>
            <a:spLocks noGrp="1" noChangeArrowheads="1"/>
          </p:cNvSpPr>
          <p:nvPr>
            <p:ph type="body" sz="half" idx="1"/>
          </p:nvPr>
        </p:nvSpPr>
        <p:spPr>
          <a:xfrm>
            <a:off x="0" y="0"/>
            <a:ext cx="9144000" cy="6308725"/>
          </a:xfrm>
          <a:solidFill>
            <a:schemeClr val="bg1"/>
          </a:solidFill>
        </p:spPr>
        <p:txBody>
          <a:bodyPr/>
          <a:lstStyle/>
          <a:p>
            <a:pPr>
              <a:buFont typeface="Wingdings" pitchFamily="2" charset="2"/>
              <a:buNone/>
            </a:pPr>
            <a:endParaRPr lang="en-US" altLang="zh-CN" sz="2800">
              <a:solidFill>
                <a:srgbClr val="0000FF"/>
              </a:solidFill>
            </a:endParaRPr>
          </a:p>
          <a:p>
            <a:pPr>
              <a:buFont typeface="Wingdings" pitchFamily="2" charset="2"/>
              <a:buNone/>
            </a:pPr>
            <a:r>
              <a:rPr lang="en-US" altLang="zh-CN" sz="2800">
                <a:solidFill>
                  <a:srgbClr val="0000FF"/>
                </a:solidFill>
              </a:rPr>
              <a:t>Answer:</a:t>
            </a:r>
          </a:p>
          <a:p>
            <a:pPr>
              <a:buFont typeface="Wingdings" pitchFamily="2" charset="2"/>
              <a:buNone/>
            </a:pPr>
            <a:endParaRPr lang="en-US" altLang="zh-CN" sz="2800"/>
          </a:p>
        </p:txBody>
      </p:sp>
      <p:graphicFrame>
        <p:nvGraphicFramePr>
          <p:cNvPr id="80901" name="Object 5"/>
          <p:cNvGraphicFramePr>
            <a:graphicFrameLocks noChangeAspect="1"/>
          </p:cNvGraphicFramePr>
          <p:nvPr/>
        </p:nvGraphicFramePr>
        <p:xfrm>
          <a:off x="250825" y="3429000"/>
          <a:ext cx="8569325" cy="1439863"/>
        </p:xfrm>
        <a:graphic>
          <a:graphicData uri="http://schemas.openxmlformats.org/presentationml/2006/ole">
            <mc:AlternateContent xmlns:mc="http://schemas.openxmlformats.org/markup-compatibility/2006">
              <mc:Choice xmlns:v="urn:schemas-microsoft-com:vml" Requires="v">
                <p:oleObj name="公式" r:id="rId2" imgW="3251160" imgH="583920" progId="Equation.3">
                  <p:embed/>
                </p:oleObj>
              </mc:Choice>
              <mc:Fallback>
                <p:oleObj name="公式" r:id="rId2" imgW="3251160" imgH="58392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0825" y="3429000"/>
                        <a:ext cx="8569325" cy="1439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02" name="Object 6"/>
          <p:cNvGraphicFramePr>
            <a:graphicFrameLocks noGrp="1" noChangeAspect="1"/>
          </p:cNvGraphicFramePr>
          <p:nvPr>
            <p:ph sz="half" idx="2"/>
          </p:nvPr>
        </p:nvGraphicFramePr>
        <p:xfrm>
          <a:off x="323850" y="1225550"/>
          <a:ext cx="8569325" cy="1627188"/>
        </p:xfrm>
        <a:graphic>
          <a:graphicData uri="http://schemas.openxmlformats.org/presentationml/2006/ole">
            <mc:AlternateContent xmlns:mc="http://schemas.openxmlformats.org/markup-compatibility/2006">
              <mc:Choice xmlns:v="urn:schemas-microsoft-com:vml" Requires="v">
                <p:oleObj name="公式" r:id="rId4" imgW="3136680" imgH="609480" progId="Equation.3">
                  <p:embed/>
                </p:oleObj>
              </mc:Choice>
              <mc:Fallback>
                <p:oleObj name="公式" r:id="rId4" imgW="3136680" imgH="609480"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3850" y="1225550"/>
                        <a:ext cx="8569325" cy="1627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0905" name="Text Box 9"/>
          <p:cNvSpPr txBox="1">
            <a:spLocks noChangeArrowheads="1"/>
          </p:cNvSpPr>
          <p:nvPr/>
        </p:nvSpPr>
        <p:spPr bwMode="auto">
          <a:xfrm>
            <a:off x="187325" y="6207125"/>
            <a:ext cx="5270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800">
                <a:solidFill>
                  <a:srgbClr val="0000FF"/>
                </a:solidFill>
              </a:rPr>
              <a:t>So</a:t>
            </a:r>
            <a:r>
              <a:rPr lang="zh-CN" altLang="en-US" sz="2800">
                <a:solidFill>
                  <a:srgbClr val="0000FF"/>
                </a:solidFill>
              </a:rPr>
              <a:t>，</a:t>
            </a:r>
            <a:r>
              <a:rPr lang="en-US" altLang="zh-CN" sz="2800">
                <a:solidFill>
                  <a:srgbClr val="0000FF"/>
                </a:solidFill>
              </a:rPr>
              <a:t>a fixed-load speedup is 2.5.</a:t>
            </a:r>
          </a:p>
        </p:txBody>
      </p:sp>
    </p:spTree>
    <p:extLst>
      <p:ext uri="{BB962C8B-B14F-4D97-AF65-F5344CB8AC3E}">
        <p14:creationId xmlns:p14="http://schemas.microsoft.com/office/powerpoint/2010/main" val="391720004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136</TotalTime>
  <Words>4365</Words>
  <Application>Microsoft Office PowerPoint</Application>
  <PresentationFormat>全屏显示(4:3)</PresentationFormat>
  <Paragraphs>681</Paragraphs>
  <Slides>44</Slides>
  <Notes>3</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2</vt:i4>
      </vt:variant>
      <vt:variant>
        <vt:lpstr>幻灯片标题</vt:lpstr>
      </vt:variant>
      <vt:variant>
        <vt:i4>44</vt:i4>
      </vt:variant>
    </vt:vector>
  </HeadingPairs>
  <TitlesOfParts>
    <vt:vector size="55" baseType="lpstr">
      <vt:lpstr>黑体</vt:lpstr>
      <vt:lpstr>华文中宋</vt:lpstr>
      <vt:lpstr>楷体_GB2312</vt:lpstr>
      <vt:lpstr>Arial</vt:lpstr>
      <vt:lpstr>Calibri</vt:lpstr>
      <vt:lpstr>Symbol</vt:lpstr>
      <vt:lpstr>Tahoma</vt:lpstr>
      <vt:lpstr>Wingdings</vt:lpstr>
      <vt:lpstr>Office 主题</vt:lpstr>
      <vt:lpstr>Equation</vt:lpstr>
      <vt:lpstr>公式</vt:lpstr>
      <vt:lpstr>PowerPoint 演示文稿</vt:lpstr>
      <vt:lpstr>Answer: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vt:lpstr>
      <vt:lpstr>Answer:</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Homework</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lqin</dc:creator>
  <cp:lastModifiedBy>家玮 江</cp:lastModifiedBy>
  <cp:revision>4</cp:revision>
  <dcterms:created xsi:type="dcterms:W3CDTF">2017-06-06T13:52:50Z</dcterms:created>
  <dcterms:modified xsi:type="dcterms:W3CDTF">2025-01-05T05:03:58Z</dcterms:modified>
</cp:coreProperties>
</file>